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0"/>
  </p:notesMasterIdLst>
  <p:handoutMasterIdLst>
    <p:handoutMasterId r:id="rId11"/>
  </p:handoutMasterIdLst>
  <p:sldIdLst>
    <p:sldId id="256" r:id="rId3"/>
    <p:sldId id="257" r:id="rId4"/>
    <p:sldId id="258" r:id="rId5"/>
    <p:sldId id="260" r:id="rId6"/>
    <p:sldId id="259"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114" d="100"/>
          <a:sy n="114" d="100"/>
        </p:scale>
        <p:origin x="114" y="102"/>
      </p:cViewPr>
      <p:guideLst/>
    </p:cSldViewPr>
  </p:slideViewPr>
  <p:notesTextViewPr>
    <p:cViewPr>
      <p:scale>
        <a:sx n="1" d="1"/>
        <a:sy n="1" d="1"/>
      </p:scale>
      <p:origin x="0" y="0"/>
    </p:cViewPr>
  </p:notesTextViewPr>
  <p:notesViewPr>
    <p:cSldViewPr showGuides="1">
      <p:cViewPr varScale="1">
        <p:scale>
          <a:sx n="63" d="100"/>
          <a:sy n="63" d="100"/>
        </p:scale>
        <p:origin x="117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43B725B-653D-4166-A8E9-72A38A1847CF}" type="datetimeFigureOut">
              <a:rPr lang="es-ES"/>
              <a:t>16/02/2015</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E861E8E-D392-497B-BB21-122DD7C27CF3}" type="slidenum">
              <a:rPr/>
              <a:t>‹N°›</a:t>
            </a:fld>
            <a:endParaRPr/>
          </a:p>
        </p:txBody>
      </p:sp>
    </p:spTree>
    <p:extLst>
      <p:ext uri="{BB962C8B-B14F-4D97-AF65-F5344CB8AC3E}">
        <p14:creationId xmlns:p14="http://schemas.microsoft.com/office/powerpoint/2010/main" val="1208353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3F64CD-0576-4A9A-BD06-7889D6E60BDC}" type="datetimeFigureOut">
              <a:rPr lang="es-ES"/>
              <a:t>16/02/2015</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55D449-B875-4B8D-8E66-224D27E54C9A}" type="slidenum">
              <a:rPr/>
              <a:t>‹N°›</a:t>
            </a:fld>
            <a:endParaRPr/>
          </a:p>
        </p:txBody>
      </p:sp>
    </p:spTree>
    <p:extLst>
      <p:ext uri="{BB962C8B-B14F-4D97-AF65-F5344CB8AC3E}">
        <p14:creationId xmlns:p14="http://schemas.microsoft.com/office/powerpoint/2010/main" val="1349979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gradFill flip="none" rotWithShape="1">
          <a:gsLst>
            <a:gs pos="0">
              <a:srgbClr val="D9D9D9"/>
            </a:gs>
            <a:gs pos="100000">
              <a:schemeClr val="bg1"/>
            </a:gs>
          </a:gsLst>
          <a:lin ang="8100000" scaled="0"/>
          <a:tileRect/>
        </a:gradFill>
        <a:effectLst/>
      </p:bgPr>
    </p:bg>
    <p:spTree>
      <p:nvGrpSpPr>
        <p:cNvPr id="1" name=""/>
        <p:cNvGrpSpPr/>
        <p:nvPr/>
      </p:nvGrpSpPr>
      <p:grpSpPr>
        <a:xfrm>
          <a:off x="0" y="0"/>
          <a:ext cx="0" cy="0"/>
          <a:chOff x="0" y="0"/>
          <a:chExt cx="0" cy="0"/>
        </a:xfrm>
      </p:grpSpPr>
      <p:pic>
        <p:nvPicPr>
          <p:cNvPr id="7" name="Picture 6" descr="Électrocardiogramme" title="Medical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8" y="-1"/>
            <a:ext cx="7000137" cy="6858001"/>
          </a:xfrm>
          <a:prstGeom prst="rect">
            <a:avLst/>
          </a:prstGeom>
        </p:spPr>
      </p:pic>
      <p:sp>
        <p:nvSpPr>
          <p:cNvPr id="2" name="Title 1"/>
          <p:cNvSpPr>
            <a:spLocks noGrp="1"/>
          </p:cNvSpPr>
          <p:nvPr>
            <p:ph type="ctrTitle"/>
          </p:nvPr>
        </p:nvSpPr>
        <p:spPr>
          <a:xfrm>
            <a:off x="626225" y="1828800"/>
            <a:ext cx="4098175" cy="3177380"/>
          </a:xfrm>
        </p:spPr>
        <p:txBody>
          <a:bodyPr anchor="b">
            <a:normAutofit/>
          </a:bodyPr>
          <a:lstStyle>
            <a:lvl1pPr algn="l">
              <a:lnSpc>
                <a:spcPct val="80000"/>
              </a:lnSpc>
              <a:defRPr sz="5400">
                <a:solidFill>
                  <a:schemeClr val="accent1"/>
                </a:solidFill>
              </a:defRPr>
            </a:lvl1pPr>
          </a:lstStyle>
          <a:p>
            <a:r>
              <a:rPr lang="fr-FR" smtClean="0"/>
              <a:t>Modifiez le style du titre</a:t>
            </a:r>
            <a:endParaRPr/>
          </a:p>
        </p:txBody>
      </p:sp>
      <p:sp>
        <p:nvSpPr>
          <p:cNvPr id="3" name="Subtitle 2"/>
          <p:cNvSpPr>
            <a:spLocks noGrp="1"/>
          </p:cNvSpPr>
          <p:nvPr>
            <p:ph type="subTitle" idx="1"/>
          </p:nvPr>
        </p:nvSpPr>
        <p:spPr>
          <a:xfrm>
            <a:off x="626225" y="5181600"/>
            <a:ext cx="4098175" cy="685800"/>
          </a:xfrm>
        </p:spPr>
        <p:txBody>
          <a:bodyPr>
            <a:normAutofit/>
          </a:bodyPr>
          <a:lstStyle>
            <a:lvl1pPr marL="0" indent="0" algn="l">
              <a:buNone/>
              <a:defRPr sz="2000" cap="all" baseline="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7CC0096-1860-4642-9CD2-0079EA5E7CD1}" type="datetimeFigureOut">
              <a:rPr lang="es-ES"/>
              <a:t>16/02/2015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‹N°›</a:t>
            </a:fld>
            <a:endParaRP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982200" y="0"/>
            <a:ext cx="2209800" cy="6858000"/>
          </a:xfrm>
          <a:prstGeom prst="rect">
            <a:avLst/>
          </a:prstGeom>
          <a:gradFill flip="none" rotWithShape="1">
            <a:gsLst>
              <a:gs pos="0">
                <a:schemeClr val="accent1"/>
              </a:gs>
              <a:gs pos="100000">
                <a:schemeClr val="accent1">
                  <a:lumMod val="7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10058399" y="457201"/>
            <a:ext cx="2057401" cy="5943600"/>
          </a:xfrm>
        </p:spPr>
        <p:txBody>
          <a:bodyPr vert="eaVert"/>
          <a:lstStyle/>
          <a:p>
            <a:r>
              <a:rPr lang="fr-FR" smtClean="0"/>
              <a:t>Modifiez le style du titre</a:t>
            </a:r>
            <a:endParaRPr/>
          </a:p>
        </p:txBody>
      </p:sp>
      <p:sp>
        <p:nvSpPr>
          <p:cNvPr id="3" name="Vertical Text Placeholder 2"/>
          <p:cNvSpPr>
            <a:spLocks noGrp="1"/>
          </p:cNvSpPr>
          <p:nvPr>
            <p:ph type="body" orient="vert" idx="1"/>
          </p:nvPr>
        </p:nvSpPr>
        <p:spPr>
          <a:xfrm>
            <a:off x="609600" y="457200"/>
            <a:ext cx="9067800" cy="5943599"/>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7CC0096-1860-4642-9CD2-0079EA5E7CD1}" type="datetimeFigureOut">
              <a:rPr lang="es-ES"/>
              <a:t>16/02/2015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‹N°›</a:t>
            </a:fld>
            <a:endParaRP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idx="1"/>
          </p:nvPr>
        </p:nvSpPr>
        <p:spPr/>
        <p:txBody>
          <a:bodyPr/>
          <a:lstStyle>
            <a:lvl5pPr>
              <a:defRPr/>
            </a:lvl5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10"/>
          </p:nvPr>
        </p:nvSpPr>
        <p:spPr/>
        <p:txBody>
          <a:bodyPr/>
          <a:lstStyle/>
          <a:p>
            <a:fld id="{37CC0096-1860-4642-9CD2-0079EA5E7CD1}" type="datetimeFigureOut">
              <a:rPr lang="es-ES"/>
              <a:t>16/02/2015</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E31375A4-56A4-47D6-9801-1991572033F7}" type="slidenum">
              <a:rPr/>
              <a:t>‹N°›</a:t>
            </a:fld>
            <a:endParaRP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re de section">
    <p:bg>
      <p:bgPr>
        <a:gradFill flip="none" rotWithShape="1">
          <a:gsLst>
            <a:gs pos="0">
              <a:schemeClr val="accent1"/>
            </a:gs>
            <a:gs pos="100000">
              <a:schemeClr val="accent1">
                <a:lumMod val="75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265112" y="228600"/>
            <a:ext cx="11658600" cy="6400800"/>
          </a:xfrm>
          <a:prstGeom prst="rect">
            <a:avLst/>
          </a:prstGeom>
          <a:noFill/>
          <a:ln w="15875">
            <a:gradFill flip="none" rotWithShape="1">
              <a:gsLst>
                <a:gs pos="0">
                  <a:schemeClr val="bg1">
                    <a:lumMod val="75000"/>
                  </a:schemeClr>
                </a:gs>
                <a:gs pos="100000">
                  <a:schemeClr val="bg1"/>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066800" y="1828800"/>
            <a:ext cx="7772400" cy="3177380"/>
          </a:xfrm>
        </p:spPr>
        <p:txBody>
          <a:bodyPr anchor="b">
            <a:normAutofit/>
          </a:bodyPr>
          <a:lstStyle>
            <a:lvl1pPr>
              <a:lnSpc>
                <a:spcPct val="80000"/>
              </a:lnSpc>
              <a:defRPr sz="5400"/>
            </a:lvl1pPr>
          </a:lstStyle>
          <a:p>
            <a:r>
              <a:rPr lang="fr-FR" smtClean="0"/>
              <a:t>Modifiez le style du titre</a:t>
            </a:r>
            <a:endParaRPr/>
          </a:p>
        </p:txBody>
      </p:sp>
      <p:sp>
        <p:nvSpPr>
          <p:cNvPr id="3" name="Text Placeholder 2"/>
          <p:cNvSpPr>
            <a:spLocks noGrp="1"/>
          </p:cNvSpPr>
          <p:nvPr>
            <p:ph type="body" idx="1"/>
          </p:nvPr>
        </p:nvSpPr>
        <p:spPr>
          <a:xfrm>
            <a:off x="1066800" y="5181600"/>
            <a:ext cx="7772400" cy="685800"/>
          </a:xfrm>
        </p:spPr>
        <p:txBody>
          <a:bodyPr>
            <a:normAutofit/>
          </a:bodyPr>
          <a:lstStyle>
            <a:lvl1pPr marL="0" indent="0">
              <a:buNone/>
              <a:defRPr sz="2000" cap="all" baseline="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smtClean="0"/>
              <a:t>Modifiez les styles du texte du masque</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Content Placeholder 2"/>
          <p:cNvSpPr>
            <a:spLocks noGrp="1"/>
          </p:cNvSpPr>
          <p:nvPr>
            <p:ph sz="half" idx="1"/>
          </p:nvPr>
        </p:nvSpPr>
        <p:spPr>
          <a:xfrm>
            <a:off x="10668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Content Placeholder 3"/>
          <p:cNvSpPr>
            <a:spLocks noGrp="1"/>
          </p:cNvSpPr>
          <p:nvPr>
            <p:ph sz="half" idx="2"/>
          </p:nvPr>
        </p:nvSpPr>
        <p:spPr>
          <a:xfrm>
            <a:off x="6324600" y="1825624"/>
            <a:ext cx="4800600" cy="4575175"/>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Date Placeholder 4"/>
          <p:cNvSpPr>
            <a:spLocks noGrp="1"/>
          </p:cNvSpPr>
          <p:nvPr>
            <p:ph type="dt" sz="half" idx="10"/>
          </p:nvPr>
        </p:nvSpPr>
        <p:spPr/>
        <p:txBody>
          <a:bodyPr/>
          <a:lstStyle/>
          <a:p>
            <a:fld id="{37CC0096-1860-4642-9CD2-0079EA5E7CD1}" type="datetimeFigureOut">
              <a:rPr lang="es-ES"/>
              <a:t>16/02/2015</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E31375A4-56A4-47D6-9801-1991572033F7}" type="slidenum">
              <a:rPr/>
              <a:t>‹N°›</a:t>
            </a:fld>
            <a:endParaRP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69848" y="100584"/>
            <a:ext cx="10058400" cy="1325880"/>
          </a:xfrm>
        </p:spPr>
        <p:txBody>
          <a:bodyPr/>
          <a:lstStyle/>
          <a:p>
            <a:r>
              <a:rPr lang="fr-FR" smtClean="0"/>
              <a:t>Modifiez le style du titre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0668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2400" b="0" cap="none" baseline="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324600" y="2590799"/>
            <a:ext cx="4800600" cy="381003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7" name="Date Placeholder 6"/>
          <p:cNvSpPr>
            <a:spLocks noGrp="1"/>
          </p:cNvSpPr>
          <p:nvPr>
            <p:ph type="dt" sz="half" idx="10"/>
          </p:nvPr>
        </p:nvSpPr>
        <p:spPr/>
        <p:txBody>
          <a:bodyPr/>
          <a:lstStyle/>
          <a:p>
            <a:fld id="{37CC0096-1860-4642-9CD2-0079EA5E7CD1}" type="datetimeFigureOut">
              <a:rPr lang="es-ES"/>
              <a:t>16/02/2015</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E31375A4-56A4-47D6-9801-1991572033F7}" type="slidenum">
              <a:rPr/>
              <a:t>‹N°›</a:t>
            </a:fld>
            <a:endParaRP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a:p>
        </p:txBody>
      </p:sp>
      <p:sp>
        <p:nvSpPr>
          <p:cNvPr id="3" name="Date Placeholder 2"/>
          <p:cNvSpPr>
            <a:spLocks noGrp="1"/>
          </p:cNvSpPr>
          <p:nvPr>
            <p:ph type="dt" sz="half" idx="10"/>
          </p:nvPr>
        </p:nvSpPr>
        <p:spPr/>
        <p:txBody>
          <a:bodyPr/>
          <a:lstStyle/>
          <a:p>
            <a:fld id="{37CC0096-1860-4642-9CD2-0079EA5E7CD1}" type="datetimeFigureOut">
              <a:rPr lang="es-ES"/>
              <a:t>16/02/2015</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E31375A4-56A4-47D6-9801-1991572033F7}" type="slidenum">
              <a:rPr/>
              <a:t>‹N°›</a:t>
            </a:fld>
            <a:endParaRP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s-ES"/>
              <a:t>16/02/2015</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E31375A4-56A4-47D6-9801-1991572033F7}" type="slidenum">
              <a:rPr/>
              <a:t>‹N°›</a:t>
            </a:fld>
            <a:endParaRP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2700" y="3200400"/>
            <a:ext cx="3932237" cy="1752600"/>
          </a:xfrm>
        </p:spPr>
        <p:txBody>
          <a:bodyPr anchor="b">
            <a:normAutofit/>
          </a:bodyPr>
          <a:lstStyle>
            <a:lvl1pPr>
              <a:defRPr sz="3600"/>
            </a:lvl1pPr>
          </a:lstStyle>
          <a:p>
            <a:r>
              <a:rPr lang="fr-FR" smtClean="0"/>
              <a:t>Modifiez le style du titre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Text Placeholder 3"/>
          <p:cNvSpPr>
            <a:spLocks noGrp="1"/>
          </p:cNvSpPr>
          <p:nvPr>
            <p:ph type="body" sz="half" idx="2"/>
          </p:nvPr>
        </p:nvSpPr>
        <p:spPr>
          <a:xfrm>
            <a:off x="7632699" y="5029200"/>
            <a:ext cx="3932237" cy="1371600"/>
          </a:xfrm>
        </p:spPr>
        <p:txBody>
          <a:bodyPr>
            <a:normAutofit/>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7255668"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7635240" y="3200400"/>
            <a:ext cx="3932237" cy="1752600"/>
          </a:xfrm>
        </p:spPr>
        <p:txBody>
          <a:bodyPr anchor="b">
            <a:normAutofit/>
          </a:bodyPr>
          <a:lstStyle>
            <a:lvl1pPr>
              <a:defRPr sz="3600"/>
            </a:lvl1pPr>
          </a:lstStyle>
          <a:p>
            <a:r>
              <a:rPr lang="fr-FR" smtClean="0"/>
              <a:t>Modifiez le style du titre</a:t>
            </a:r>
            <a:endParaRPr/>
          </a:p>
        </p:txBody>
      </p:sp>
      <p:sp>
        <p:nvSpPr>
          <p:cNvPr id="3" name="Picture Placeholder 2"/>
          <p:cNvSpPr>
            <a:spLocks noGrp="1"/>
          </p:cNvSpPr>
          <p:nvPr>
            <p:ph type="pic" idx="1"/>
          </p:nvPr>
        </p:nvSpPr>
        <p:spPr>
          <a:xfrm>
            <a:off x="1" y="0"/>
            <a:ext cx="7008810" cy="6857999"/>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D9D9D9"/>
            </a:gs>
            <a:gs pos="100000">
              <a:schemeClr val="bg1"/>
            </a:gs>
          </a:gsLst>
          <a:lin ang="16200000" scaled="1"/>
          <a:tileRect/>
        </a:gradFill>
        <a:effectLst/>
      </p:bgPr>
    </p:bg>
    <p:spTree>
      <p:nvGrpSpPr>
        <p:cNvPr id="1" name=""/>
        <p:cNvGrpSpPr/>
        <p:nvPr/>
      </p:nvGrpSpPr>
      <p:grpSpPr>
        <a:xfrm>
          <a:off x="0" y="0"/>
          <a:ext cx="0" cy="0"/>
          <a:chOff x="0" y="0"/>
          <a:chExt cx="0" cy="0"/>
        </a:xfrm>
      </p:grpSpPr>
      <p:sp>
        <p:nvSpPr>
          <p:cNvPr id="7" name="red bar"/>
          <p:cNvSpPr/>
          <p:nvPr/>
        </p:nvSpPr>
        <p:spPr>
          <a:xfrm>
            <a:off x="1" y="1"/>
            <a:ext cx="12188824" cy="1524000"/>
          </a:xfrm>
          <a:prstGeom prst="rect">
            <a:avLst/>
          </a:prstGeom>
          <a:gradFill flip="none" rotWithShape="1">
            <a:gsLst>
              <a:gs pos="0">
                <a:schemeClr val="accent1"/>
              </a:gs>
              <a:gs pos="100000">
                <a:schemeClr val="accent1">
                  <a:lumMod val="7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066800" y="99220"/>
            <a:ext cx="10058400" cy="1325563"/>
          </a:xfrm>
          <a:prstGeom prst="rect">
            <a:avLst/>
          </a:prstGeom>
        </p:spPr>
        <p:txBody>
          <a:bodyPr vert="horz" lIns="91440" tIns="45720" rIns="91440" bIns="45720" rtlCol="0" anchor="ctr">
            <a:normAutofit/>
          </a:bodyPr>
          <a:lstStyle/>
          <a:p>
            <a:r>
              <a:rPr lang="fr-FR" smtClean="0"/>
              <a:t>Modifiez le style du titre</a:t>
            </a:r>
            <a:endParaRPr/>
          </a:p>
        </p:txBody>
      </p:sp>
      <p:sp>
        <p:nvSpPr>
          <p:cNvPr id="3" name="Text Placeholder 2"/>
          <p:cNvSpPr>
            <a:spLocks noGrp="1"/>
          </p:cNvSpPr>
          <p:nvPr>
            <p:ph type="body" idx="1"/>
          </p:nvPr>
        </p:nvSpPr>
        <p:spPr>
          <a:xfrm>
            <a:off x="1524000" y="1828799"/>
            <a:ext cx="9144000" cy="4572001"/>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a:p>
        </p:txBody>
      </p:sp>
      <p:sp>
        <p:nvSpPr>
          <p:cNvPr id="4" name="Date Placeholder 3"/>
          <p:cNvSpPr>
            <a:spLocks noGrp="1"/>
          </p:cNvSpPr>
          <p:nvPr>
            <p:ph type="dt" sz="half" idx="2"/>
          </p:nvPr>
        </p:nvSpPr>
        <p:spPr>
          <a:xfrm>
            <a:off x="9067800" y="6481760"/>
            <a:ext cx="1066800" cy="239715"/>
          </a:xfrm>
          <a:prstGeom prst="rect">
            <a:avLst/>
          </a:prstGeom>
        </p:spPr>
        <p:txBody>
          <a:bodyPr vert="horz" lIns="91440" tIns="45720" rIns="91440" bIns="45720" rtlCol="0" anchor="ctr"/>
          <a:lstStyle>
            <a:lvl1pPr algn="r">
              <a:defRPr sz="900">
                <a:solidFill>
                  <a:schemeClr val="tx1"/>
                </a:solidFill>
              </a:defRPr>
            </a:lvl1pPr>
          </a:lstStyle>
          <a:p>
            <a:fld id="{37CC0096-1860-4642-9CD2-0079EA5E7CD1}" type="datetimeFigureOut">
              <a:rPr lang="es-ES"/>
              <a:pPr/>
              <a:t>16/02/2015</a:t>
            </a:fld>
            <a:endParaRPr/>
          </a:p>
        </p:txBody>
      </p:sp>
      <p:sp>
        <p:nvSpPr>
          <p:cNvPr id="5" name="Footer Placeholder 4"/>
          <p:cNvSpPr>
            <a:spLocks noGrp="1"/>
          </p:cNvSpPr>
          <p:nvPr>
            <p:ph type="ftr" sz="quarter" idx="3"/>
          </p:nvPr>
        </p:nvSpPr>
        <p:spPr>
          <a:xfrm>
            <a:off x="1066800" y="6481760"/>
            <a:ext cx="7848600" cy="239715"/>
          </a:xfrm>
          <a:prstGeom prst="rect">
            <a:avLst/>
          </a:prstGeom>
        </p:spPr>
        <p:txBody>
          <a:bodyPr vert="horz" lIns="91440" tIns="45720" rIns="91440" bIns="45720" rtlCol="0" anchor="ctr"/>
          <a:lstStyle>
            <a:lvl1pPr algn="l">
              <a:defRPr sz="900">
                <a:solidFill>
                  <a:schemeClr val="tx1"/>
                </a:solidFill>
              </a:defRPr>
            </a:lvl1pPr>
          </a:lstStyle>
          <a:p>
            <a:endParaRPr/>
          </a:p>
        </p:txBody>
      </p:sp>
      <p:sp>
        <p:nvSpPr>
          <p:cNvPr id="6" name="Slide Number Placeholder 5"/>
          <p:cNvSpPr>
            <a:spLocks noGrp="1"/>
          </p:cNvSpPr>
          <p:nvPr>
            <p:ph type="sldNum" sz="quarter" idx="4"/>
          </p:nvPr>
        </p:nvSpPr>
        <p:spPr>
          <a:xfrm>
            <a:off x="10287000" y="6481760"/>
            <a:ext cx="838200" cy="239715"/>
          </a:xfrm>
          <a:prstGeom prst="rect">
            <a:avLst/>
          </a:prstGeom>
        </p:spPr>
        <p:txBody>
          <a:bodyPr vert="horz" lIns="91440" tIns="45720" rIns="91440" bIns="45720" rtlCol="0" anchor="ctr"/>
          <a:lstStyle>
            <a:lvl1pPr algn="r">
              <a:defRPr sz="900">
                <a:solidFill>
                  <a:schemeClr val="tx1"/>
                </a:solidFill>
              </a:defRPr>
            </a:lvl1pPr>
          </a:lstStyle>
          <a:p>
            <a:fld id="{E31375A4-56A4-47D6-9801-1991572033F7}" type="slidenum">
              <a:rPr/>
              <a:pPr/>
              <a:t>‹N°›</a:t>
            </a:fld>
            <a:endParaRP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800"/>
        </a:spcBef>
        <a:buSzPct val="80000"/>
        <a:buFont typeface="Wingdings" pitchFamily="2" charset="2"/>
        <a:buChar char="§"/>
        <a:defRPr sz="2400" kern="1200">
          <a:solidFill>
            <a:schemeClr val="tx1">
              <a:lumMod val="75000"/>
              <a:lumOff val="25000"/>
            </a:schemeClr>
          </a:solidFill>
          <a:latin typeface="+mn-lt"/>
          <a:ea typeface="+mn-ea"/>
          <a:cs typeface="+mn-cs"/>
        </a:defRPr>
      </a:lvl1pPr>
      <a:lvl2pPr marL="457200" indent="-228600" algn="l" defTabSz="914400" rtl="0" eaLnBrk="1" latinLnBrk="0" hangingPunct="1">
        <a:lnSpc>
          <a:spcPct val="90000"/>
        </a:lnSpc>
        <a:spcBef>
          <a:spcPts val="600"/>
        </a:spcBef>
        <a:buSzPct val="80000"/>
        <a:buFont typeface="Wingdings" pitchFamily="2" charset="2"/>
        <a:buChar char="§"/>
        <a:defRPr sz="2200" kern="1200">
          <a:solidFill>
            <a:schemeClr val="tx1">
              <a:lumMod val="75000"/>
              <a:lumOff val="25000"/>
            </a:schemeClr>
          </a:solidFill>
          <a:latin typeface="+mn-lt"/>
          <a:ea typeface="+mn-ea"/>
          <a:cs typeface="+mn-cs"/>
        </a:defRPr>
      </a:lvl2pPr>
      <a:lvl3pPr marL="685800" indent="-182880" algn="l" defTabSz="914400" rtl="0" eaLnBrk="1" latinLnBrk="0" hangingPunct="1">
        <a:lnSpc>
          <a:spcPct val="90000"/>
        </a:lnSpc>
        <a:spcBef>
          <a:spcPts val="600"/>
        </a:spcBef>
        <a:buSzPct val="80000"/>
        <a:buFont typeface="Wingdings" pitchFamily="2" charset="2"/>
        <a:buChar char="§"/>
        <a:defRPr sz="2000" kern="1200">
          <a:solidFill>
            <a:schemeClr val="tx1">
              <a:lumMod val="75000"/>
              <a:lumOff val="25000"/>
            </a:schemeClr>
          </a:solidFill>
          <a:latin typeface="+mn-lt"/>
          <a:ea typeface="+mn-ea"/>
          <a:cs typeface="+mn-cs"/>
        </a:defRPr>
      </a:lvl3pPr>
      <a:lvl4pPr marL="868680" indent="-182563" algn="l" defTabSz="914400" rtl="0" eaLnBrk="1" latinLnBrk="0" hangingPunct="1">
        <a:lnSpc>
          <a:spcPct val="90000"/>
        </a:lnSpc>
        <a:spcBef>
          <a:spcPts val="600"/>
        </a:spcBef>
        <a:buSzPct val="80000"/>
        <a:buFont typeface="Wingdings" pitchFamily="2" charset="2"/>
        <a:buChar char="§"/>
        <a:defRPr sz="1800" kern="1200">
          <a:solidFill>
            <a:schemeClr val="tx1">
              <a:lumMod val="75000"/>
              <a:lumOff val="25000"/>
            </a:schemeClr>
          </a:solidFill>
          <a:latin typeface="+mn-lt"/>
          <a:ea typeface="+mn-ea"/>
          <a:cs typeface="+mn-cs"/>
        </a:defRPr>
      </a:lvl4pPr>
      <a:lvl5pPr marL="1051560" indent="-182880" algn="l" defTabSz="914400" rtl="0" eaLnBrk="1" latinLnBrk="0" hangingPunct="1">
        <a:lnSpc>
          <a:spcPct val="90000"/>
        </a:lnSpc>
        <a:spcBef>
          <a:spcPts val="600"/>
        </a:spcBef>
        <a:buSzPct val="80000"/>
        <a:buFont typeface="Wingdings" pitchFamily="2" charset="2"/>
        <a:buChar char="§"/>
        <a:defRPr sz="1600" kern="1200">
          <a:solidFill>
            <a:schemeClr val="tx1">
              <a:lumMod val="75000"/>
              <a:lumOff val="25000"/>
            </a:schemeClr>
          </a:solidFill>
          <a:latin typeface="+mn-lt"/>
          <a:ea typeface="+mn-ea"/>
          <a:cs typeface="+mn-cs"/>
        </a:defRPr>
      </a:lvl5pPr>
      <a:lvl6pPr marL="123444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6pPr>
      <a:lvl7pPr marL="141732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7pPr>
      <a:lvl8pPr marL="160020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8pPr>
      <a:lvl9pPr marL="1783080" indent="-182880" algn="l" defTabSz="914400" rtl="0" eaLnBrk="1" latinLnBrk="0" hangingPunct="1">
        <a:lnSpc>
          <a:spcPct val="90000"/>
        </a:lnSpc>
        <a:spcBef>
          <a:spcPts val="400"/>
        </a:spcBef>
        <a:buSzPct val="80000"/>
        <a:buFont typeface="Wingdings" pitchFamily="2" charset="2"/>
        <a:buChar char="§"/>
        <a:defRPr sz="1600" kern="120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guide id="3" pos="672">
          <p15:clr>
            <a:srgbClr val="F26B43"/>
          </p15:clr>
        </p15:guide>
        <p15:guide id="4" pos="7008">
          <p15:clr>
            <a:srgbClr val="F26B43"/>
          </p15:clr>
        </p15:guide>
        <p15:guide id="5" orient="horz" pos="1152">
          <p15:clr>
            <a:srgbClr val="F26B43"/>
          </p15:clr>
        </p15:guide>
        <p15:guide id="6" orient="horz" pos="4032">
          <p15:clr>
            <a:srgbClr val="F26B43"/>
          </p15:clr>
        </p15:guide>
        <p15:guide id="7" pos="960">
          <p15:clr>
            <a:srgbClr val="F26B43"/>
          </p15:clr>
        </p15:guide>
        <p15:guide id="8" pos="6720">
          <p15:clr>
            <a:srgbClr val="F26B43"/>
          </p15:clr>
        </p15:guide>
        <p15:guide id="9" pos="384">
          <p15:clr>
            <a:srgbClr val="F26B43"/>
          </p15:clr>
        </p15:guide>
        <p15:guide id="10" orient="horz" pos="28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91036" y="980728"/>
            <a:ext cx="4968551" cy="3177380"/>
          </a:xfrm>
        </p:spPr>
        <p:txBody>
          <a:bodyPr>
            <a:normAutofit/>
          </a:bodyPr>
          <a:lstStyle/>
          <a:p>
            <a:r>
              <a:rPr lang="fr-FR" dirty="0" smtClean="0"/>
              <a:t>Le tabac, quel gâchis ! </a:t>
            </a:r>
            <a:endParaRPr lang="fr-FR" dirty="0"/>
          </a:p>
        </p:txBody>
      </p:sp>
      <p:sp>
        <p:nvSpPr>
          <p:cNvPr id="3" name="Sous-titre 2"/>
          <p:cNvSpPr>
            <a:spLocks noGrp="1"/>
          </p:cNvSpPr>
          <p:nvPr>
            <p:ph type="subTitle" idx="1"/>
          </p:nvPr>
        </p:nvSpPr>
        <p:spPr/>
        <p:txBody>
          <a:bodyPr>
            <a:normAutofit/>
          </a:bodyPr>
          <a:lstStyle/>
          <a:p>
            <a:r>
              <a:rPr lang="fr-FR" dirty="0" smtClean="0"/>
              <a:t>Reportage au sujet du tabac.</a:t>
            </a:r>
            <a:endParaRPr lang="fr-FR" dirty="0"/>
          </a:p>
        </p:txBody>
      </p:sp>
    </p:spTree>
    <p:extLst>
      <p:ext uri="{BB962C8B-B14F-4D97-AF65-F5344CB8AC3E}">
        <p14:creationId xmlns:p14="http://schemas.microsoft.com/office/powerpoint/2010/main" val="435141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Définition du Tabac</a:t>
            </a:r>
            <a:endParaRPr lang="fr-FR" dirty="0"/>
          </a:p>
        </p:txBody>
      </p:sp>
      <p:sp>
        <p:nvSpPr>
          <p:cNvPr id="3" name="Espace réservé du contenu 2"/>
          <p:cNvSpPr>
            <a:spLocks noGrp="1"/>
          </p:cNvSpPr>
          <p:nvPr>
            <p:ph idx="1"/>
          </p:nvPr>
        </p:nvSpPr>
        <p:spPr>
          <a:xfrm>
            <a:off x="119336" y="1628800"/>
            <a:ext cx="11953328" cy="5112567"/>
          </a:xfrm>
        </p:spPr>
        <p:txBody>
          <a:bodyPr>
            <a:normAutofit/>
          </a:bodyPr>
          <a:lstStyle/>
          <a:p>
            <a:pPr>
              <a:buClr>
                <a:schemeClr val="tx1">
                  <a:lumMod val="75000"/>
                </a:schemeClr>
              </a:buClr>
            </a:pPr>
            <a:r>
              <a:rPr lang="fr-FR" dirty="0"/>
              <a:t>Plante originaire d'Amérique, à présent cultivée dans le monde entier, le tabac appartient à la famille des Solanacées. Elle est haute, dotée de larges feuilles, qui se fument se prisent ou se mâchent selon la préparation. </a:t>
            </a:r>
            <a:endParaRPr lang="fr-FR" dirty="0" smtClean="0"/>
          </a:p>
          <a:p>
            <a:pPr>
              <a:buClr>
                <a:schemeClr val="tx1">
                  <a:lumMod val="75000"/>
                </a:schemeClr>
              </a:buClr>
            </a:pPr>
            <a:r>
              <a:rPr lang="fr-FR" dirty="0"/>
              <a:t>Le tabac est une plante annuelle herbacée (nicotiana </a:t>
            </a:r>
            <a:r>
              <a:rPr lang="fr-FR" dirty="0" err="1"/>
              <a:t>tabaccum</a:t>
            </a:r>
            <a:r>
              <a:rPr lang="fr-FR" dirty="0"/>
              <a:t>) atteignant 1,50 m à 2m de haut. Les feuilles entières peuvent mesurer 80cm de long sur 40cm de </a:t>
            </a:r>
            <a:r>
              <a:rPr lang="fr-FR" dirty="0" smtClean="0"/>
              <a:t>large. Le </a:t>
            </a:r>
            <a:r>
              <a:rPr lang="fr-FR" dirty="0"/>
              <a:t>tabac contient un alcaloïde (substance azotée) toxique : la nicotine. De ce fait, le tabac diminue </a:t>
            </a:r>
            <a:r>
              <a:rPr lang="fr-FR" dirty="0" smtClean="0"/>
              <a:t>l'espérance </a:t>
            </a:r>
            <a:r>
              <a:rPr lang="fr-FR" dirty="0"/>
              <a:t>de vie</a:t>
            </a:r>
            <a:r>
              <a:rPr lang="fr-FR" dirty="0" smtClean="0"/>
              <a:t>.</a:t>
            </a:r>
          </a:p>
          <a:p>
            <a:pPr>
              <a:buClr>
                <a:schemeClr val="tx1">
                  <a:lumMod val="75000"/>
                </a:schemeClr>
              </a:buClr>
            </a:pPr>
            <a:endParaRPr lang="fr-FR" dirty="0"/>
          </a:p>
        </p:txBody>
      </p:sp>
      <p:pic>
        <p:nvPicPr>
          <p:cNvPr id="4" name="Image 3"/>
          <p:cNvPicPr>
            <a:picLocks noChangeAspect="1"/>
          </p:cNvPicPr>
          <p:nvPr/>
        </p:nvPicPr>
        <p:blipFill>
          <a:blip r:embed="rId2"/>
          <a:stretch>
            <a:fillRect/>
          </a:stretch>
        </p:blipFill>
        <p:spPr>
          <a:xfrm>
            <a:off x="407369" y="4365104"/>
            <a:ext cx="2232248" cy="2304256"/>
          </a:xfrm>
          <a:prstGeom prst="rect">
            <a:avLst/>
          </a:prstGeom>
        </p:spPr>
      </p:pic>
      <p:pic>
        <p:nvPicPr>
          <p:cNvPr id="5" name="Image 4"/>
          <p:cNvPicPr>
            <a:picLocks noChangeAspect="1"/>
          </p:cNvPicPr>
          <p:nvPr/>
        </p:nvPicPr>
        <p:blipFill>
          <a:blip r:embed="rId3"/>
          <a:stretch>
            <a:fillRect/>
          </a:stretch>
        </p:blipFill>
        <p:spPr>
          <a:xfrm>
            <a:off x="3935760" y="4366957"/>
            <a:ext cx="2857500" cy="2019300"/>
          </a:xfrm>
          <a:prstGeom prst="rect">
            <a:avLst/>
          </a:prstGeom>
        </p:spPr>
      </p:pic>
      <p:pic>
        <p:nvPicPr>
          <p:cNvPr id="6" name="Image 5"/>
          <p:cNvPicPr>
            <a:picLocks noChangeAspect="1"/>
          </p:cNvPicPr>
          <p:nvPr/>
        </p:nvPicPr>
        <p:blipFill>
          <a:blip r:embed="rId4"/>
          <a:stretch>
            <a:fillRect/>
          </a:stretch>
        </p:blipFill>
        <p:spPr>
          <a:xfrm>
            <a:off x="8184232" y="4378779"/>
            <a:ext cx="3089920" cy="2317440"/>
          </a:xfrm>
          <a:prstGeom prst="rect">
            <a:avLst/>
          </a:prstGeom>
        </p:spPr>
      </p:pic>
    </p:spTree>
    <p:extLst>
      <p:ext uri="{BB962C8B-B14F-4D97-AF65-F5344CB8AC3E}">
        <p14:creationId xmlns:p14="http://schemas.microsoft.com/office/powerpoint/2010/main" val="177296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anim calcmode="lin" valueType="num">
                                      <p:cBhvr>
                                        <p:cTn id="16" dur="2000" fill="hold"/>
                                        <p:tgtEl>
                                          <p:spTgt spid="4"/>
                                        </p:tgtEl>
                                        <p:attrNameLst>
                                          <p:attrName>ppt_w</p:attrName>
                                        </p:attrNameLst>
                                      </p:cBhvr>
                                      <p:tavLst>
                                        <p:tav tm="0" fmla="#ppt_w*sin(2.5*pi*$)">
                                          <p:val>
                                            <p:fltVal val="0"/>
                                          </p:val>
                                        </p:tav>
                                        <p:tav tm="100000">
                                          <p:val>
                                            <p:fltVal val="1"/>
                                          </p:val>
                                        </p:tav>
                                      </p:tavLst>
                                    </p:anim>
                                    <p:anim calcmode="lin" valueType="num">
                                      <p:cBhvr>
                                        <p:cTn id="17"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2000"/>
                                        <p:tgtEl>
                                          <p:spTgt spid="6"/>
                                        </p:tgtEl>
                                      </p:cBhvr>
                                    </p:animEffect>
                                    <p:anim calcmode="lin" valueType="num">
                                      <p:cBhvr>
                                        <p:cTn id="30" dur="2000" fill="hold"/>
                                        <p:tgtEl>
                                          <p:spTgt spid="6"/>
                                        </p:tgtEl>
                                        <p:attrNameLst>
                                          <p:attrName>ppt_w</p:attrName>
                                        </p:attrNameLst>
                                      </p:cBhvr>
                                      <p:tavLst>
                                        <p:tav tm="0" fmla="#ppt_w*sin(2.5*pi*$)">
                                          <p:val>
                                            <p:fltVal val="0"/>
                                          </p:val>
                                        </p:tav>
                                        <p:tav tm="100000">
                                          <p:val>
                                            <p:fltVal val="1"/>
                                          </p:val>
                                        </p:tav>
                                      </p:tavLst>
                                    </p:anim>
                                    <p:anim calcmode="lin" valueType="num">
                                      <p:cBhvr>
                                        <p:cTn id="31"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nicotine. </a:t>
            </a:r>
            <a:endParaRPr lang="fr-FR" dirty="0"/>
          </a:p>
        </p:txBody>
      </p:sp>
      <p:sp>
        <p:nvSpPr>
          <p:cNvPr id="3" name="Espace réservé du contenu 2"/>
          <p:cNvSpPr>
            <a:spLocks noGrp="1"/>
          </p:cNvSpPr>
          <p:nvPr>
            <p:ph idx="1"/>
          </p:nvPr>
        </p:nvSpPr>
        <p:spPr>
          <a:xfrm>
            <a:off x="47328" y="1628800"/>
            <a:ext cx="12097344" cy="5229200"/>
          </a:xfrm>
        </p:spPr>
        <p:txBody>
          <a:bodyPr/>
          <a:lstStyle/>
          <a:p>
            <a:pPr marL="0" indent="0">
              <a:buNone/>
            </a:pPr>
            <a:r>
              <a:rPr lang="fr-FR" dirty="0"/>
              <a:t>La nicotine (qui doit son nom au fait que le tabac a été introduit en France par Jean </a:t>
            </a:r>
            <a:r>
              <a:rPr lang="fr-FR" dirty="0" smtClean="0"/>
              <a:t>Nicot) </a:t>
            </a:r>
            <a:r>
              <a:rPr lang="fr-FR" dirty="0"/>
              <a:t>est un alcaloïde présent dans les plantes de la famille des solanacées, notamment dans les feuilles de tabac. La nicotine confère aux plantes des propriétés acaricides, insecticides et fongicides. Chez l'homme, la nicotine est responsable de la dépendance au tabac, qui pourrait bientôt peut-être être combattue par un vaccin </a:t>
            </a:r>
            <a:r>
              <a:rPr lang="fr-FR" dirty="0" smtClean="0"/>
              <a:t>anti-nicotine</a:t>
            </a:r>
          </a:p>
          <a:p>
            <a:pPr marL="0" indent="0">
              <a:buNone/>
            </a:pPr>
            <a:r>
              <a:rPr lang="fr-FR" dirty="0"/>
              <a:t>                                                          - La nicotine a été découverte en 1809 par </a:t>
            </a:r>
            <a:r>
              <a:rPr lang="fr-FR" dirty="0" smtClean="0"/>
              <a:t>Louis-Nicolas                V                                                          </a:t>
            </a:r>
            <a:r>
              <a:rPr lang="fr-FR" dirty="0"/>
              <a:t>V</a:t>
            </a:r>
            <a:r>
              <a:rPr lang="fr-FR" dirty="0" smtClean="0"/>
              <a:t>auquelin, professeur de chimie à l’École de médecine              d                                                         de Paris9, et isolée en 1828 par    deux savants                    l                                                           allemands, Wilhelm Heinrich </a:t>
            </a:r>
            <a:r>
              <a:rPr lang="fr-FR" dirty="0" err="1" smtClean="0"/>
              <a:t>Posselt</a:t>
            </a:r>
            <a:r>
              <a:rPr lang="fr-FR" dirty="0" smtClean="0"/>
              <a:t> et Karl Ludwig </a:t>
            </a:r>
            <a:r>
              <a:rPr lang="fr-FR" dirty="0" err="1" smtClean="0"/>
              <a:t>eimann</a:t>
            </a:r>
            <a:r>
              <a:rPr lang="fr-FR" dirty="0" smtClean="0"/>
              <a:t>.                                              </a:t>
            </a:r>
            <a:r>
              <a:rPr lang="fr-FR" dirty="0" err="1" smtClean="0"/>
              <a:t>Reimann</a:t>
            </a:r>
            <a:endParaRPr lang="fr-FR" dirty="0" smtClean="0"/>
          </a:p>
          <a:p>
            <a:pPr marL="0" indent="0">
              <a:buNone/>
            </a:pPr>
            <a:endParaRPr lang="fr-FR" dirty="0"/>
          </a:p>
        </p:txBody>
      </p:sp>
      <p:pic>
        <p:nvPicPr>
          <p:cNvPr id="7" name="Image 6"/>
          <p:cNvPicPr>
            <a:picLocks noChangeAspect="1"/>
          </p:cNvPicPr>
          <p:nvPr/>
        </p:nvPicPr>
        <p:blipFill>
          <a:blip r:embed="rId2"/>
          <a:stretch>
            <a:fillRect/>
          </a:stretch>
        </p:blipFill>
        <p:spPr>
          <a:xfrm>
            <a:off x="47328" y="3356992"/>
            <a:ext cx="4392488" cy="2834934"/>
          </a:xfrm>
          <a:prstGeom prst="rect">
            <a:avLst/>
          </a:prstGeom>
        </p:spPr>
      </p:pic>
    </p:spTree>
    <p:extLst>
      <p:ext uri="{BB962C8B-B14F-4D97-AF65-F5344CB8AC3E}">
        <p14:creationId xmlns:p14="http://schemas.microsoft.com/office/powerpoint/2010/main" val="192862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7"/>
                                        </p:tgtEl>
                                        <p:attrNameLst>
                                          <p:attrName>r</p:attrName>
                                        </p:attrNameLst>
                                      </p:cBhvr>
                                    </p:animRot>
                                    <p:animRot by="-240000">
                                      <p:cBhvr>
                                        <p:cTn id="7" dur="200" fill="hold">
                                          <p:stCondLst>
                                            <p:cond delay="200"/>
                                          </p:stCondLst>
                                        </p:cTn>
                                        <p:tgtEl>
                                          <p:spTgt spid="7"/>
                                        </p:tgtEl>
                                        <p:attrNameLst>
                                          <p:attrName>r</p:attrName>
                                        </p:attrNameLst>
                                      </p:cBhvr>
                                    </p:animRot>
                                    <p:animRot by="240000">
                                      <p:cBhvr>
                                        <p:cTn id="8" dur="200" fill="hold">
                                          <p:stCondLst>
                                            <p:cond delay="400"/>
                                          </p:stCondLst>
                                        </p:cTn>
                                        <p:tgtEl>
                                          <p:spTgt spid="7"/>
                                        </p:tgtEl>
                                        <p:attrNameLst>
                                          <p:attrName>r</p:attrName>
                                        </p:attrNameLst>
                                      </p:cBhvr>
                                    </p:animRot>
                                    <p:animRot by="-240000">
                                      <p:cBhvr>
                                        <p:cTn id="9" dur="200" fill="hold">
                                          <p:stCondLst>
                                            <p:cond delay="600"/>
                                          </p:stCondLst>
                                        </p:cTn>
                                        <p:tgtEl>
                                          <p:spTgt spid="7"/>
                                        </p:tgtEl>
                                        <p:attrNameLst>
                                          <p:attrName>r</p:attrName>
                                        </p:attrNameLst>
                                      </p:cBhvr>
                                    </p:animRot>
                                    <p:animRot by="120000">
                                      <p:cBhvr>
                                        <p:cTn id="10"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flipH="1">
            <a:off x="11125199" y="718985"/>
            <a:ext cx="45719" cy="45719"/>
          </a:xfrm>
        </p:spPr>
        <p:txBody>
          <a:bodyPr>
            <a:normAutofit fontScale="90000"/>
          </a:bodyPr>
          <a:lstStyle/>
          <a:p>
            <a:endParaRPr lang="fr-FR" dirty="0"/>
          </a:p>
        </p:txBody>
      </p:sp>
      <p:sp>
        <p:nvSpPr>
          <p:cNvPr id="3" name="Espace réservé du contenu 2"/>
          <p:cNvSpPr>
            <a:spLocks noGrp="1"/>
          </p:cNvSpPr>
          <p:nvPr>
            <p:ph sz="half" idx="1"/>
          </p:nvPr>
        </p:nvSpPr>
        <p:spPr/>
        <p:txBody>
          <a:bodyPr>
            <a:normAutofit/>
          </a:bodyPr>
          <a:lstStyle/>
          <a:p>
            <a:pPr>
              <a:buClr>
                <a:schemeClr val="tx1">
                  <a:lumMod val="75000"/>
                </a:schemeClr>
              </a:buClr>
            </a:pPr>
            <a:endParaRPr lang="fr-FR" dirty="0"/>
          </a:p>
        </p:txBody>
      </p:sp>
      <p:sp>
        <p:nvSpPr>
          <p:cNvPr id="4" name="Espace réservé du contenu 3"/>
          <p:cNvSpPr>
            <a:spLocks noGrp="1"/>
          </p:cNvSpPr>
          <p:nvPr>
            <p:ph sz="half" idx="2"/>
          </p:nvPr>
        </p:nvSpPr>
        <p:spPr/>
        <p:txBody>
          <a:bodyPr/>
          <a:lstStyle/>
          <a:p>
            <a:pPr marL="0" indent="0">
              <a:buNone/>
            </a:pPr>
            <a:endParaRPr lang="fr-FR" dirty="0"/>
          </a:p>
        </p:txBody>
      </p:sp>
      <p:pic>
        <p:nvPicPr>
          <p:cNvPr id="6" name="Image 5"/>
          <p:cNvPicPr>
            <a:picLocks noChangeAspect="1"/>
          </p:cNvPicPr>
          <p:nvPr/>
        </p:nvPicPr>
        <p:blipFill>
          <a:blip r:embed="rId2"/>
          <a:stretch>
            <a:fillRect/>
          </a:stretch>
        </p:blipFill>
        <p:spPr>
          <a:xfrm>
            <a:off x="-65057" y="-11526"/>
            <a:ext cx="12257057" cy="6869526"/>
          </a:xfrm>
          <a:prstGeom prst="rect">
            <a:avLst/>
          </a:prstGeom>
        </p:spPr>
      </p:pic>
    </p:spTree>
    <p:extLst>
      <p:ext uri="{BB962C8B-B14F-4D97-AF65-F5344CB8AC3E}">
        <p14:creationId xmlns:p14="http://schemas.microsoft.com/office/powerpoint/2010/main" val="2738627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66800" y="99220"/>
            <a:ext cx="10439400" cy="1325563"/>
          </a:xfrm>
        </p:spPr>
        <p:txBody>
          <a:bodyPr>
            <a:normAutofit/>
          </a:bodyPr>
          <a:lstStyle/>
          <a:p>
            <a:r>
              <a:rPr lang="fr-FR" dirty="0" smtClean="0"/>
              <a:t>Les dangers du Tabac :</a:t>
            </a:r>
            <a:endParaRPr lang="fr-FR" dirty="0"/>
          </a:p>
        </p:txBody>
      </p:sp>
      <p:sp>
        <p:nvSpPr>
          <p:cNvPr id="3" name="Espace réservé du contenu 2"/>
          <p:cNvSpPr>
            <a:spLocks noGrp="1"/>
          </p:cNvSpPr>
          <p:nvPr>
            <p:ph sz="half" idx="1"/>
          </p:nvPr>
        </p:nvSpPr>
        <p:spPr>
          <a:xfrm>
            <a:off x="119336" y="1772816"/>
            <a:ext cx="5748064" cy="4824536"/>
          </a:xfrm>
        </p:spPr>
        <p:txBody>
          <a:bodyPr>
            <a:normAutofit lnSpcReduction="10000"/>
          </a:bodyPr>
          <a:lstStyle/>
          <a:p>
            <a:pPr>
              <a:buClr>
                <a:schemeClr val="tx1">
                  <a:lumMod val="75000"/>
                </a:schemeClr>
              </a:buClr>
            </a:pPr>
            <a:r>
              <a:rPr lang="fr-FR" dirty="0"/>
              <a:t>La fumée de tabac est un cocktail de produits toxiques.</a:t>
            </a:r>
          </a:p>
          <a:p>
            <a:pPr>
              <a:buClr>
                <a:schemeClr val="tx1">
                  <a:lumMod val="75000"/>
                </a:schemeClr>
              </a:buClr>
            </a:pPr>
            <a:r>
              <a:rPr lang="fr-FR" dirty="0"/>
              <a:t>Elle représente un </a:t>
            </a:r>
            <a:r>
              <a:rPr lang="fr-FR" dirty="0" err="1"/>
              <a:t>aérocontaminant</a:t>
            </a:r>
            <a:r>
              <a:rPr lang="fr-FR" dirty="0"/>
              <a:t> presque parfait.</a:t>
            </a:r>
          </a:p>
          <a:p>
            <a:pPr>
              <a:buClr>
                <a:schemeClr val="tx1">
                  <a:lumMod val="75000"/>
                </a:schemeClr>
              </a:buClr>
            </a:pPr>
            <a:r>
              <a:rPr lang="fr-FR" dirty="0"/>
              <a:t>Elle se compose d’une phase gazeuse et d’une phase formée de particules très fines, qui pénètrent dans les alvéoles pulmonaires et dans toute la circulation de notre corps.</a:t>
            </a:r>
            <a:endParaRPr lang="fr-FR" dirty="0"/>
          </a:p>
        </p:txBody>
      </p:sp>
      <p:sp>
        <p:nvSpPr>
          <p:cNvPr id="4" name="Espace réservé du contenu 3"/>
          <p:cNvSpPr>
            <a:spLocks noGrp="1"/>
          </p:cNvSpPr>
          <p:nvPr>
            <p:ph sz="half" idx="2"/>
          </p:nvPr>
        </p:nvSpPr>
        <p:spPr>
          <a:xfrm>
            <a:off x="5951984" y="1700808"/>
            <a:ext cx="6120680" cy="4896544"/>
          </a:xfrm>
        </p:spPr>
        <p:txBody>
          <a:bodyPr>
            <a:normAutofit lnSpcReduction="10000"/>
          </a:bodyPr>
          <a:lstStyle/>
          <a:p>
            <a:r>
              <a:rPr lang="fr-FR" dirty="0"/>
              <a:t>1. La Nicotine, très diffusible, qui passe directement dans le sang.</a:t>
            </a:r>
          </a:p>
          <a:p>
            <a:r>
              <a:rPr lang="fr-FR" dirty="0"/>
              <a:t>· Chaque bouffée de cigarette en contient une quantité suffisante pour tuer un rat auquel on l’aurait injectée.</a:t>
            </a:r>
          </a:p>
          <a:p>
            <a:r>
              <a:rPr lang="fr-FR" dirty="0"/>
              <a:t>· 80% de la nicotine est retenue dans l’organisme qui inhale la fumée.</a:t>
            </a:r>
          </a:p>
          <a:p>
            <a:r>
              <a:rPr lang="fr-FR" dirty="0"/>
              <a:t>· Ses effets principaux se manifestent sur le système nerveux (nausées, sueurs froides de la 1ère cigarette), mais surtout sur l’appareil circulatoire. Elle provoque une accélération du cœur de 15 à 20 pulsations par minute</a:t>
            </a:r>
          </a:p>
        </p:txBody>
      </p:sp>
    </p:spTree>
    <p:extLst>
      <p:ext uri="{BB962C8B-B14F-4D97-AF65-F5344CB8AC3E}">
        <p14:creationId xmlns:p14="http://schemas.microsoft.com/office/powerpoint/2010/main" val="394882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35360" y="332656"/>
            <a:ext cx="11449272" cy="720080"/>
          </a:xfrm>
        </p:spPr>
        <p:txBody>
          <a:bodyPr>
            <a:normAutofit fontScale="90000"/>
          </a:bodyPr>
          <a:lstStyle/>
          <a:p>
            <a:r>
              <a:rPr lang="fr-FR" noProof="1" smtClean="0"/>
              <a:t>Les dangers du Tabac </a:t>
            </a:r>
            <a:r>
              <a:rPr lang="fr-FR" sz="3100" noProof="1" smtClean="0"/>
              <a:t>(</a:t>
            </a:r>
            <a:r>
              <a:rPr lang="fr-FR" sz="2800" noProof="1" smtClean="0"/>
              <a:t>les défferentes maladies ) </a:t>
            </a:r>
            <a:r>
              <a:rPr lang="fr-FR" sz="3100" noProof="1" smtClean="0"/>
              <a:t>:</a:t>
            </a:r>
            <a:r>
              <a:rPr lang="fr-FR" noProof="1" smtClean="0"/>
              <a:t> </a:t>
            </a:r>
            <a:endParaRPr lang="fr-FR" noProof="1"/>
          </a:p>
        </p:txBody>
      </p:sp>
      <p:sp>
        <p:nvSpPr>
          <p:cNvPr id="3" name="Espace réservé du texte 2"/>
          <p:cNvSpPr>
            <a:spLocks noGrp="1"/>
          </p:cNvSpPr>
          <p:nvPr>
            <p:ph type="body" idx="1"/>
          </p:nvPr>
        </p:nvSpPr>
        <p:spPr>
          <a:xfrm>
            <a:off x="407368" y="980728"/>
            <a:ext cx="11449272" cy="5544616"/>
          </a:xfrm>
        </p:spPr>
        <p:txBody>
          <a:bodyPr>
            <a:normAutofit/>
          </a:bodyPr>
          <a:lstStyle/>
          <a:p>
            <a:pPr marL="342900" indent="-342900">
              <a:buFont typeface="Arial" panose="020B0604020202020204" pitchFamily="34" charset="0"/>
              <a:buChar char="•"/>
            </a:pPr>
            <a:r>
              <a:rPr lang="fr-FR" noProof="1" smtClean="0"/>
              <a:t>1. </a:t>
            </a:r>
            <a:r>
              <a:rPr lang="fr-FR" noProof="1"/>
              <a:t>Cancers des voies aérodigestives supérieures</a:t>
            </a:r>
          </a:p>
          <a:p>
            <a:pPr marL="342900" indent="-342900">
              <a:buFont typeface="Arial" panose="020B0604020202020204" pitchFamily="34" charset="0"/>
              <a:buChar char="•"/>
            </a:pPr>
            <a:r>
              <a:rPr lang="fr-FR" noProof="1" smtClean="0"/>
              <a:t>Ces </a:t>
            </a:r>
            <a:r>
              <a:rPr lang="fr-FR" noProof="1"/>
              <a:t>cancers sont liés au rôle quasi exclusif du tabac et de l’alcool. L’association de l’un et l’autre (alcool-tabagisme) multiplie par 3 le risque de chacun d’eux :</a:t>
            </a:r>
          </a:p>
          <a:p>
            <a:pPr marL="342900" indent="-342900">
              <a:buFont typeface="Arial" panose="020B0604020202020204" pitchFamily="34" charset="0"/>
              <a:buChar char="•"/>
            </a:pPr>
            <a:r>
              <a:rPr lang="fr-FR" noProof="1"/>
              <a:t>Le cancer des lèvres du fumeur de mégot,</a:t>
            </a:r>
          </a:p>
          <a:p>
            <a:pPr marL="342900" indent="-342900">
              <a:buFont typeface="Arial" panose="020B0604020202020204" pitchFamily="34" charset="0"/>
              <a:buChar char="•"/>
            </a:pPr>
            <a:r>
              <a:rPr lang="fr-FR" noProof="1"/>
              <a:t>Le cancer de la langue du tabac à chiquer ou à priser,</a:t>
            </a:r>
          </a:p>
          <a:p>
            <a:pPr marL="342900" indent="-342900">
              <a:buFont typeface="Arial" panose="020B0604020202020204" pitchFamily="34" charset="0"/>
              <a:buChar char="•"/>
            </a:pPr>
            <a:r>
              <a:rPr lang="fr-FR" noProof="1"/>
              <a:t>Le cancer du pharynx (surtout l’alcool)</a:t>
            </a:r>
          </a:p>
          <a:p>
            <a:pPr marL="342900" indent="-342900">
              <a:buFont typeface="Arial" panose="020B0604020202020204" pitchFamily="34" charset="0"/>
              <a:buChar char="•"/>
            </a:pPr>
            <a:r>
              <a:rPr lang="fr-FR" noProof="1"/>
              <a:t>Le cancer du larynx (surtout le tabac)</a:t>
            </a:r>
          </a:p>
          <a:p>
            <a:pPr marL="342900" indent="-342900">
              <a:buFont typeface="Arial" panose="020B0604020202020204" pitchFamily="34" charset="0"/>
              <a:buChar char="•"/>
            </a:pPr>
            <a:r>
              <a:rPr lang="fr-FR" noProof="1"/>
              <a:t> </a:t>
            </a:r>
            <a:r>
              <a:rPr lang="fr-FR" noProof="1" smtClean="0"/>
              <a:t>Que </a:t>
            </a:r>
            <a:r>
              <a:rPr lang="fr-FR" noProof="1"/>
              <a:t>de souffrances et de morts prématurées pourraient être évitées par l’éviction du tabac !</a:t>
            </a:r>
          </a:p>
          <a:p>
            <a:pPr marL="342900" indent="-342900">
              <a:buFont typeface="Arial" panose="020B0604020202020204" pitchFamily="34" charset="0"/>
              <a:buChar char="•"/>
            </a:pPr>
            <a:r>
              <a:rPr lang="fr-FR" noProof="1"/>
              <a:t> </a:t>
            </a:r>
            <a:r>
              <a:rPr lang="fr-FR" noProof="1" smtClean="0"/>
              <a:t>3</a:t>
            </a:r>
            <a:r>
              <a:rPr lang="fr-FR" noProof="1"/>
              <a:t>. Cancer de la vessie</a:t>
            </a:r>
          </a:p>
          <a:p>
            <a:pPr marL="342900" indent="-342900">
              <a:buFont typeface="Arial" panose="020B0604020202020204" pitchFamily="34" charset="0"/>
              <a:buChar char="•"/>
            </a:pPr>
            <a:r>
              <a:rPr lang="fr-FR" noProof="1"/>
              <a:t> </a:t>
            </a:r>
            <a:r>
              <a:rPr lang="fr-FR" noProof="1" smtClean="0"/>
              <a:t>Le </a:t>
            </a:r>
            <a:r>
              <a:rPr lang="fr-FR" noProof="1"/>
              <a:t>risque est multiplié par 2 chez le fumeur.</a:t>
            </a:r>
          </a:p>
          <a:p>
            <a:pPr marL="342900" indent="-342900">
              <a:buFont typeface="Arial" panose="020B0604020202020204" pitchFamily="34" charset="0"/>
              <a:buChar char="•"/>
            </a:pPr>
            <a:r>
              <a:rPr lang="fr-FR" noProof="1"/>
              <a:t>Il y a corrélation statistique avec la durée de consommation des cigarettes.</a:t>
            </a:r>
            <a:endParaRPr lang="fr-FR" noProof="1"/>
          </a:p>
        </p:txBody>
      </p:sp>
    </p:spTree>
    <p:extLst>
      <p:ext uri="{BB962C8B-B14F-4D97-AF65-F5344CB8AC3E}">
        <p14:creationId xmlns:p14="http://schemas.microsoft.com/office/powerpoint/2010/main" val="353771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02555" y="121919"/>
            <a:ext cx="10058400" cy="1325880"/>
          </a:xfrm>
        </p:spPr>
        <p:txBody>
          <a:bodyPr/>
          <a:lstStyle/>
          <a:p>
            <a:r>
              <a:rPr lang="fr-FR" noProof="1" smtClean="0"/>
              <a:t>Comment se motiver pour arreté de fumer ? </a:t>
            </a:r>
            <a:endParaRPr lang="fr-FR" noProof="1"/>
          </a:p>
        </p:txBody>
      </p:sp>
      <p:sp>
        <p:nvSpPr>
          <p:cNvPr id="3" name="Espace réservé du texte 2"/>
          <p:cNvSpPr>
            <a:spLocks noGrp="1"/>
          </p:cNvSpPr>
          <p:nvPr>
            <p:ph type="body" idx="1"/>
          </p:nvPr>
        </p:nvSpPr>
        <p:spPr>
          <a:xfrm>
            <a:off x="47328" y="1628800"/>
            <a:ext cx="5820072" cy="961999"/>
          </a:xfrm>
        </p:spPr>
        <p:txBody>
          <a:bodyPr/>
          <a:lstStyle/>
          <a:p>
            <a:r>
              <a:rPr lang="fr-FR" noProof="1" smtClean="0"/>
              <a:t>*</a:t>
            </a:r>
            <a:r>
              <a:rPr lang="fr-FR" noProof="1"/>
              <a:t>Une prise de conscience des conséquences du tabac </a:t>
            </a:r>
            <a:r>
              <a:rPr lang="fr-FR" noProof="1"/>
              <a:t/>
            </a:r>
            <a:br>
              <a:rPr lang="fr-FR" noProof="1"/>
            </a:br>
            <a:endParaRPr lang="fr-FR" noProof="1"/>
          </a:p>
        </p:txBody>
      </p:sp>
      <p:sp>
        <p:nvSpPr>
          <p:cNvPr id="4" name="Espace réservé du contenu 3"/>
          <p:cNvSpPr>
            <a:spLocks noGrp="1"/>
          </p:cNvSpPr>
          <p:nvPr>
            <p:ph sz="half" idx="2"/>
          </p:nvPr>
        </p:nvSpPr>
        <p:spPr>
          <a:xfrm>
            <a:off x="119336" y="2348880"/>
            <a:ext cx="5820072" cy="3810033"/>
          </a:xfrm>
        </p:spPr>
        <p:txBody>
          <a:bodyPr/>
          <a:lstStyle/>
          <a:p>
            <a:pPr marL="0" indent="0">
              <a:buNone/>
            </a:pPr>
            <a:r>
              <a:rPr lang="fr-FR" noProof="1"/>
              <a:t>*La peur de tomber malade </a:t>
            </a:r>
            <a:br>
              <a:rPr lang="fr-FR" noProof="1"/>
            </a:br>
            <a:r>
              <a:rPr lang="fr-FR" noProof="1"/>
              <a:t>*La grossesse ou la naissance d'un enfant</a:t>
            </a:r>
            <a:br>
              <a:rPr lang="fr-FR" noProof="1"/>
            </a:br>
            <a:r>
              <a:rPr lang="fr-FR" noProof="1"/>
              <a:t>*La recherche d'une meilleure condition physique</a:t>
            </a:r>
            <a:br>
              <a:rPr lang="fr-FR" noProof="1"/>
            </a:br>
            <a:r>
              <a:rPr lang="fr-FR" noProof="1"/>
              <a:t>*Le prix des cigarettes</a:t>
            </a:r>
            <a:br>
              <a:rPr lang="fr-FR" noProof="1"/>
            </a:br>
            <a:r>
              <a:rPr lang="fr-FR" noProof="1"/>
              <a:t>*Le fait d'avoir déjà une maladie liée au tabac , se défaire de la dépendance </a:t>
            </a:r>
            <a:br>
              <a:rPr lang="fr-FR" noProof="1"/>
            </a:br>
            <a:endParaRPr lang="fr-FR" noProof="1"/>
          </a:p>
        </p:txBody>
      </p:sp>
      <p:sp>
        <p:nvSpPr>
          <p:cNvPr id="5" name="Espace réservé du texte 4"/>
          <p:cNvSpPr>
            <a:spLocks noGrp="1"/>
          </p:cNvSpPr>
          <p:nvPr>
            <p:ph type="body" sz="quarter" idx="3"/>
          </p:nvPr>
        </p:nvSpPr>
        <p:spPr>
          <a:xfrm>
            <a:off x="6324600" y="1628800"/>
            <a:ext cx="4800600" cy="5112568"/>
          </a:xfrm>
        </p:spPr>
        <p:txBody>
          <a:bodyPr/>
          <a:lstStyle/>
          <a:p>
            <a:r>
              <a:rPr lang="fr-FR" noProof="1"/>
              <a:t> </a:t>
            </a:r>
            <a:r>
              <a:rPr lang="fr-FR" noProof="1" smtClean="0"/>
              <a:t>   *</a:t>
            </a:r>
            <a:r>
              <a:rPr lang="fr-FR" noProof="1"/>
              <a:t>Pourquoi est-ce que je fume ? </a:t>
            </a:r>
            <a:br>
              <a:rPr lang="fr-FR" noProof="1"/>
            </a:br>
            <a:r>
              <a:rPr lang="fr-FR" noProof="1"/>
              <a:t>Détente, plaisir, habitude, </a:t>
            </a:r>
            <a:r>
              <a:rPr lang="fr-FR" noProof="1"/>
              <a:t>lien </a:t>
            </a:r>
            <a:r>
              <a:rPr lang="fr-FR" noProof="1" smtClean="0"/>
              <a:t>social, le sentiment d’avoir grandis,  le stresse, les problémes et la frustration.</a:t>
            </a:r>
            <a:endParaRPr lang="fr-FR" noProof="1" smtClean="0"/>
          </a:p>
          <a:p>
            <a:r>
              <a:rPr lang="fr-FR" noProof="1"/>
              <a:t> </a:t>
            </a:r>
            <a:r>
              <a:rPr lang="fr-FR" noProof="1" smtClean="0"/>
              <a:t>   *</a:t>
            </a:r>
            <a:r>
              <a:rPr lang="fr-FR" noProof="1"/>
              <a:t>Pourquoi je veux arrêter de fumer ? </a:t>
            </a:r>
            <a:r>
              <a:rPr lang="fr-FR" noProof="1"/>
              <a:t/>
            </a:r>
            <a:br>
              <a:rPr lang="fr-FR" noProof="1"/>
            </a:br>
            <a:r>
              <a:rPr lang="fr-FR" noProof="1" smtClean="0"/>
              <a:t>-Odeur </a:t>
            </a:r>
            <a:r>
              <a:rPr lang="fr-FR" noProof="1"/>
              <a:t>de tabac, mauvaise haleine</a:t>
            </a:r>
            <a:r>
              <a:rPr lang="fr-FR" noProof="1"/>
              <a:t/>
            </a:r>
            <a:br>
              <a:rPr lang="fr-FR" noProof="1"/>
            </a:br>
            <a:r>
              <a:rPr lang="fr-FR" noProof="1" smtClean="0"/>
              <a:t>-Coût</a:t>
            </a:r>
            <a:r>
              <a:rPr lang="fr-FR" noProof="1"/>
              <a:t/>
            </a:r>
            <a:br>
              <a:rPr lang="fr-FR" noProof="1"/>
            </a:br>
            <a:r>
              <a:rPr lang="fr-FR" noProof="1" smtClean="0"/>
              <a:t>-Risque </a:t>
            </a:r>
            <a:r>
              <a:rPr lang="fr-FR" noProof="1"/>
              <a:t>pour la santé</a:t>
            </a:r>
            <a:r>
              <a:rPr lang="fr-FR" noProof="1"/>
              <a:t/>
            </a:r>
            <a:br>
              <a:rPr lang="fr-FR" noProof="1"/>
            </a:br>
            <a:r>
              <a:rPr lang="fr-FR" noProof="1" smtClean="0"/>
              <a:t>-Refus </a:t>
            </a:r>
            <a:r>
              <a:rPr lang="fr-FR" noProof="1"/>
              <a:t>d’être dépendant</a:t>
            </a:r>
            <a:r>
              <a:rPr lang="fr-FR" noProof="1"/>
              <a:t/>
            </a:r>
            <a:br>
              <a:rPr lang="fr-FR" noProof="1"/>
            </a:br>
            <a:r>
              <a:rPr lang="fr-FR" noProof="1" smtClean="0"/>
              <a:t>-Effets </a:t>
            </a:r>
            <a:r>
              <a:rPr lang="fr-FR" noProof="1"/>
              <a:t>sur la peau (vieillissement</a:t>
            </a:r>
            <a:r>
              <a:rPr lang="fr-FR" noProof="1"/>
              <a:t>), </a:t>
            </a:r>
            <a:r>
              <a:rPr lang="fr-FR" noProof="1" smtClean="0"/>
              <a:t>sur </a:t>
            </a:r>
            <a:r>
              <a:rPr lang="fr-FR" noProof="1"/>
              <a:t>les dents, sur l’odorat.</a:t>
            </a:r>
            <a:r>
              <a:rPr lang="fr-FR" noProof="1"/>
              <a:t/>
            </a:r>
            <a:br>
              <a:rPr lang="fr-FR" noProof="1"/>
            </a:br>
            <a:r>
              <a:rPr lang="fr-FR" noProof="1" smtClean="0"/>
              <a:t>-Diminution </a:t>
            </a:r>
            <a:r>
              <a:rPr lang="fr-FR" noProof="1"/>
              <a:t>des activités sportives</a:t>
            </a:r>
            <a:endParaRPr lang="fr-FR" noProof="1"/>
          </a:p>
        </p:txBody>
      </p:sp>
    </p:spTree>
    <p:extLst>
      <p:ext uri="{BB962C8B-B14F-4D97-AF65-F5344CB8AC3E}">
        <p14:creationId xmlns:p14="http://schemas.microsoft.com/office/powerpoint/2010/main" val="263767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edicalHealth_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MedicalHealth">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D45A98EF-AFBD-4156-994E-8E0D8893B9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Présentation médicale (grand écran)</Template>
  <TotalTime>0</TotalTime>
  <Words>543</Words>
  <Application>Microsoft Office PowerPoint</Application>
  <PresentationFormat>Grand écran</PresentationFormat>
  <Paragraphs>32</Paragraphs>
  <Slides>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7</vt:i4>
      </vt:variant>
    </vt:vector>
  </HeadingPairs>
  <TitlesOfParts>
    <vt:vector size="11" baseType="lpstr">
      <vt:lpstr>Arial</vt:lpstr>
      <vt:lpstr>Franklin Gothic Medium</vt:lpstr>
      <vt:lpstr>Wingdings</vt:lpstr>
      <vt:lpstr>MedicalHealth_16x9</vt:lpstr>
      <vt:lpstr>Le tabac, quel gâchis ! </vt:lpstr>
      <vt:lpstr>Définition du Tabac</vt:lpstr>
      <vt:lpstr>La nicotine. </vt:lpstr>
      <vt:lpstr>Présentation PowerPoint</vt:lpstr>
      <vt:lpstr>Les dangers du Tabac :</vt:lpstr>
      <vt:lpstr>Les dangers du Tabac (les défferentes maladies ) : </vt:lpstr>
      <vt:lpstr>Comment se motiver pour arreté de fumer ?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2015-02-15T18:44:56Z</dcterms:created>
  <dcterms:modified xsi:type="dcterms:W3CDTF">2015-02-16T12:52:12Z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TC029010249991</vt:lpwstr>
  </property>
</Properties>
</file>