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3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7C78C19-88AC-475A-A417-ADB8DA309D76}" type="datetimeFigureOut">
              <a:rPr lang="fr-FR" smtClean="0"/>
              <a:pPr/>
              <a:t>06/02/2015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EB43AC0-AD29-4AD6-877D-0275F3E6647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french.about.com/library/media/wavs/bonsoir.wav" TargetMode="External"/><Relationship Id="rId3" Type="http://schemas.openxmlformats.org/officeDocument/2006/relationships/image" Target="../media/image3.jpeg"/><Relationship Id="rId7" Type="http://schemas.openxmlformats.org/officeDocument/2006/relationships/hyperlink" Target="http://french.about.com/library/media/wavs/madame.wav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ench.about.com/library/media/wavs/monsieur.wav" TargetMode="External"/><Relationship Id="rId11" Type="http://schemas.openxmlformats.org/officeDocument/2006/relationships/image" Target="../media/image6.png"/><Relationship Id="rId5" Type="http://schemas.openxmlformats.org/officeDocument/2006/relationships/hyperlink" Target="http://french.about.com/library/media/wavs/bonjour.wav" TargetMode="External"/><Relationship Id="rId10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hyperlink" Target="http://french.about.com/library/media/wavs/salut.wav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0.png"/><Relationship Id="rId3" Type="http://schemas.openxmlformats.org/officeDocument/2006/relationships/audio" Target="file:///C:\Users\Marguerite\Documents\Travail\M2%20FLE\Cours%20M2\Semestre%201\EAO\commentallezvous.wma" TargetMode="External"/><Relationship Id="rId7" Type="http://schemas.openxmlformats.org/officeDocument/2006/relationships/audio" Target="file:///C:\Users\Marguerite\Documents\Travail\M2%20FLE\Cours%20M2\Semestre%201\EAO\canevapas.wma" TargetMode="External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" Type="http://schemas.openxmlformats.org/officeDocument/2006/relationships/audio" Target="file:///C:\Users\Marguerite\Documents\Travail\M2%20FLE\Cours%20M2\Semestre%201\EAO\comment%20ca%20va.wma" TargetMode="External"/><Relationship Id="rId16" Type="http://schemas.openxmlformats.org/officeDocument/2006/relationships/image" Target="../media/image13.png"/><Relationship Id="rId1" Type="http://schemas.openxmlformats.org/officeDocument/2006/relationships/audio" Target="file:///C:\Users\Marguerite\Documents\Travail\M2%20FLE\Cours%20M2\Semestre%201\EAO\ca%20va.wma" TargetMode="External"/><Relationship Id="rId6" Type="http://schemas.openxmlformats.org/officeDocument/2006/relationships/audio" Target="file:///C:\Users\Marguerite\Documents\Travail\M2%20FLE\Cours%20M2\Semestre%201\EAO\jenevaispastresbien.wma" TargetMode="External"/><Relationship Id="rId11" Type="http://schemas.openxmlformats.org/officeDocument/2006/relationships/image" Target="../media/image8.png"/><Relationship Id="rId5" Type="http://schemas.openxmlformats.org/officeDocument/2006/relationships/audio" Target="file:///C:\Users\Marguerite\Documents\Travail\M2%20FLE\Cours%20M2\Semestre%201\EAO\cavabienmerci.wma" TargetMode="External"/><Relationship Id="rId15" Type="http://schemas.openxmlformats.org/officeDocument/2006/relationships/image" Target="../media/image12.png"/><Relationship Id="rId10" Type="http://schemas.openxmlformats.org/officeDocument/2006/relationships/image" Target="../media/image7.jpeg"/><Relationship Id="rId4" Type="http://schemas.openxmlformats.org/officeDocument/2006/relationships/audio" Target="file:///C:\Users\Marguerite\Documents\commentvastu.wma" TargetMode="External"/><Relationship Id="rId9" Type="http://schemas.openxmlformats.org/officeDocument/2006/relationships/hyperlink" Target="http://french.about.com/library/media/wavs/jevaisbien.wav" TargetMode="External"/><Relationship Id="rId1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french.about.com/library/media/wavs/salut.wav" TargetMode="External"/><Relationship Id="rId13" Type="http://schemas.openxmlformats.org/officeDocument/2006/relationships/image" Target="../media/image17.jpeg"/><Relationship Id="rId3" Type="http://schemas.openxmlformats.org/officeDocument/2006/relationships/hyperlink" Target="http://french.about.com/library/media/wavs/bonnejournee.wav" TargetMode="External"/><Relationship Id="rId7" Type="http://schemas.openxmlformats.org/officeDocument/2006/relationships/hyperlink" Target="http://french.about.com/library/media/wavs/ademain.wav" TargetMode="External"/><Relationship Id="rId12" Type="http://schemas.openxmlformats.org/officeDocument/2006/relationships/image" Target="../media/image16.jpeg"/><Relationship Id="rId2" Type="http://schemas.openxmlformats.org/officeDocument/2006/relationships/hyperlink" Target="http://french.about.com/library/media/wavs/aurevoir.wa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ench.about.com/library/media/wavs/toutalheure.wav" TargetMode="External"/><Relationship Id="rId11" Type="http://schemas.openxmlformats.org/officeDocument/2006/relationships/image" Target="../media/image15.jpeg"/><Relationship Id="rId5" Type="http://schemas.openxmlformats.org/officeDocument/2006/relationships/hyperlink" Target="http://french.about.com/library/media/wavs/abientot.wav" TargetMode="External"/><Relationship Id="rId10" Type="http://schemas.openxmlformats.org/officeDocument/2006/relationships/hyperlink" Target="http://french.about.com/library/media/wavs/aplustard.wav" TargetMode="External"/><Relationship Id="rId4" Type="http://schemas.openxmlformats.org/officeDocument/2006/relationships/hyperlink" Target="http://french.about.com/library/media/wavs/bonnesoiree.wav" TargetMode="External"/><Relationship Id="rId9" Type="http://schemas.openxmlformats.org/officeDocument/2006/relationships/hyperlink" Target="http://french.about.com/library/media/wavs/aplus.wav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french.about.com/library/media/wavs/jetenprie.wav" TargetMode="External"/><Relationship Id="rId3" Type="http://schemas.openxmlformats.org/officeDocument/2006/relationships/hyperlink" Target="http://french.about.com/library/media/wavs/madame.wav" TargetMode="External"/><Relationship Id="rId7" Type="http://schemas.openxmlformats.org/officeDocument/2006/relationships/hyperlink" Target="http://french.about.com/library/media/wavs/jevousenprie.wav" TargetMode="External"/><Relationship Id="rId2" Type="http://schemas.openxmlformats.org/officeDocument/2006/relationships/hyperlink" Target="http://french.about.com/library/media/wavs/merci.wa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rench.about.com/library/media/wavs/derien.wav" TargetMode="External"/><Relationship Id="rId11" Type="http://schemas.openxmlformats.org/officeDocument/2006/relationships/image" Target="../media/image18.jpeg"/><Relationship Id="rId5" Type="http://schemas.openxmlformats.org/officeDocument/2006/relationships/hyperlink" Target="http://french.about.com/library/media/wavs/beaucoup.wav" TargetMode="External"/><Relationship Id="rId10" Type="http://schemas.openxmlformats.org/officeDocument/2006/relationships/hyperlink" Target="http://french.about.com/library/media/wavs/silteplait.wav" TargetMode="External"/><Relationship Id="rId4" Type="http://schemas.openxmlformats.org/officeDocument/2006/relationships/hyperlink" Target="http://french.about.com/library/media/wavs/monsieur.wav" TargetMode="External"/><Relationship Id="rId9" Type="http://schemas.openxmlformats.org/officeDocument/2006/relationships/hyperlink" Target="http://french.about.com/library/media/wavs/silvousplait.wav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french.about.com/library/media/wavs/jesuisdesole.wav" TargetMode="External"/><Relationship Id="rId3" Type="http://schemas.openxmlformats.org/officeDocument/2006/relationships/audio" Target="file:///C:\Users\Marguerite\Documents\Travail\M2%20FLE\Cours%20M2\Semestre%201\EAO\jevousenprie.wma" TargetMode="External"/><Relationship Id="rId7" Type="http://schemas.openxmlformats.org/officeDocument/2006/relationships/hyperlink" Target="http://french.about.com/library/media/wavs/excusezmoi.wav" TargetMode="External"/><Relationship Id="rId2" Type="http://schemas.openxmlformats.org/officeDocument/2006/relationships/audio" Target="file:///C:\Users\Marguerite\Documents\Travail\M2%20FLE\Cours%20M2\Semestre%201\EAO\ilnyapasdemal.wma" TargetMode="External"/><Relationship Id="rId1" Type="http://schemas.openxmlformats.org/officeDocument/2006/relationships/audio" Target="file:///C:\Users\Marguerite\Documents\Travail\M2%20FLE\Cours%20M2\Semestre%201\EAO\cespasgrave.wma" TargetMode="External"/><Relationship Id="rId6" Type="http://schemas.openxmlformats.org/officeDocument/2006/relationships/hyperlink" Target="http://french.about.com/library/media/wavs/pardon.wav" TargetMode="External"/><Relationship Id="rId5" Type="http://schemas.openxmlformats.org/officeDocument/2006/relationships/image" Target="../media/image19.jpeg"/><Relationship Id="rId10" Type="http://schemas.openxmlformats.org/officeDocument/2006/relationships/image" Target="../media/image20.pn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8600" y="6172200"/>
            <a:ext cx="4724400" cy="6858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dirty="0" smtClean="0"/>
              <a:t>Marguerite Pinault</a:t>
            </a:r>
          </a:p>
          <a:p>
            <a:pPr algn="l"/>
            <a:r>
              <a:rPr lang="fr-FR" dirty="0" smtClean="0"/>
              <a:t>Amélie Le Calvez 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formules de politesse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Dire bonjour </a:t>
            </a:r>
            <a:endParaRPr lang="fr-FR" dirty="0"/>
          </a:p>
        </p:txBody>
      </p:sp>
      <p:pic>
        <p:nvPicPr>
          <p:cNvPr id="4" name="Espace réservé du contenu 3" descr="51696107.jpe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 rot="771881">
            <a:off x="6404618" y="285809"/>
            <a:ext cx="2760636" cy="1714500"/>
          </a:xfrm>
        </p:spPr>
      </p:pic>
      <p:pic>
        <p:nvPicPr>
          <p:cNvPr id="5" name="Image 4" descr="poigne-CC-81e-de-main-significa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146041">
            <a:off x="4816903" y="610738"/>
            <a:ext cx="1898303" cy="1898303"/>
          </a:xfrm>
          <a:prstGeom prst="rect">
            <a:avLst/>
          </a:prstGeom>
        </p:spPr>
      </p:pic>
      <p:pic>
        <p:nvPicPr>
          <p:cNvPr id="6" name="Image 5" descr="400_F_58091537_ZWB2VETgceZWnwXVUXj4FRe8DI8NBqV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981585">
            <a:off x="5943600" y="2286000"/>
            <a:ext cx="2844800" cy="227584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304800" y="1676400"/>
            <a:ext cx="4648200" cy="44012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Formules polies</a:t>
            </a:r>
          </a:p>
          <a:p>
            <a:r>
              <a:rPr lang="fr-FR" sz="2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5"/>
              </a:rPr>
              <a:t>Bonjour!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Bonjour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6"/>
              </a:rPr>
              <a:t>Monsieur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endParaRPr lang="fr-F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Bonjour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7"/>
              </a:rPr>
              <a:t>Madame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endParaRPr lang="fr-F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8"/>
              </a:rPr>
              <a:t>Bonsoir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(après 17 – 18 heures!)</a:t>
            </a:r>
          </a:p>
          <a:p>
            <a:r>
              <a:rPr lang="fr-FR" sz="2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Formules familières </a:t>
            </a:r>
          </a:p>
          <a:p>
            <a:endParaRPr lang="fr-F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9"/>
              </a:rPr>
              <a:t>Salut!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Image 7" descr="pictogramme-inox-poli-brosse-homme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667000" y="3048000"/>
            <a:ext cx="457200" cy="457200"/>
          </a:xfrm>
          <a:prstGeom prst="rect">
            <a:avLst/>
          </a:prstGeom>
        </p:spPr>
      </p:pic>
      <p:pic>
        <p:nvPicPr>
          <p:cNvPr id="9" name="Image 8" descr="52789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743200" y="3657600"/>
            <a:ext cx="244584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772400" cy="1143000"/>
          </a:xfrm>
        </p:spPr>
        <p:txBody>
          <a:bodyPr/>
          <a:lstStyle/>
          <a:p>
            <a:r>
              <a:rPr lang="fr-FR" dirty="0" smtClean="0"/>
              <a:t>Demander comment va quelqu’un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28600" y="1447800"/>
            <a:ext cx="6019800" cy="48768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fr-FR" sz="2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Formules polies: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Comment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allez-vous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Comment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vas-tu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 </a:t>
            </a:r>
          </a:p>
          <a:p>
            <a:pPr>
              <a:buNone/>
            </a:pP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Formules familières: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Comment ça va? </a:t>
            </a:r>
          </a:p>
          <a:p>
            <a:pPr>
              <a:buNone/>
            </a:pP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Ça va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 </a:t>
            </a:r>
          </a:p>
          <a:p>
            <a:pPr>
              <a:buNone/>
            </a:pP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Répondre: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9"/>
              </a:rPr>
              <a:t>Je vais (très)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9"/>
              </a:rPr>
              <a:t>bien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merci.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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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Ça va bien, merci. </a:t>
            </a:r>
          </a:p>
          <a:p>
            <a:pPr>
              <a:buNone/>
            </a:pP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 peut aller, merci.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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vais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pas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(très) bien / ça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va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pas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sym typeface="Wingdings" pitchFamily="2" charset="2"/>
              </a:rPr>
              <a:t>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 rot="20867809">
            <a:off x="6402522" y="1468935"/>
            <a:ext cx="1740630" cy="923330"/>
          </a:xfrm>
          <a:prstGeom prst="rect">
            <a:avLst/>
          </a:prstGeom>
          <a:ln>
            <a:solidFill>
              <a:srgbClr val="00B0F0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>
                <a:latin typeface="Arial Rounded MT Bold" pitchFamily="34" charset="0"/>
              </a:rPr>
              <a:t>How are </a:t>
            </a:r>
            <a:r>
              <a:rPr lang="fr-FR" dirty="0" err="1" smtClean="0">
                <a:latin typeface="Arial Rounded MT Bold" pitchFamily="34" charset="0"/>
              </a:rPr>
              <a:t>you</a:t>
            </a:r>
            <a:r>
              <a:rPr lang="fr-FR" dirty="0" smtClean="0">
                <a:latin typeface="Arial Rounded MT Bold" pitchFamily="34" charset="0"/>
              </a:rPr>
              <a:t>? </a:t>
            </a:r>
          </a:p>
          <a:p>
            <a:r>
              <a:rPr lang="fr-FR" dirty="0" err="1" smtClean="0">
                <a:latin typeface="Arial Rounded MT Bold" pitchFamily="34" charset="0"/>
              </a:rPr>
              <a:t>Como</a:t>
            </a:r>
            <a:r>
              <a:rPr lang="fr-FR" dirty="0" smtClean="0">
                <a:latin typeface="Arial Rounded MT Bold" pitchFamily="34" charset="0"/>
              </a:rPr>
              <a:t> </a:t>
            </a:r>
            <a:r>
              <a:rPr lang="fr-FR" dirty="0" err="1" smtClean="0">
                <a:latin typeface="Arial Rounded MT Bold" pitchFamily="34" charset="0"/>
              </a:rPr>
              <a:t>estas</a:t>
            </a:r>
            <a:r>
              <a:rPr lang="fr-FR" dirty="0" smtClean="0">
                <a:latin typeface="Arial Rounded MT Bold" pitchFamily="34" charset="0"/>
              </a:rPr>
              <a:t>? </a:t>
            </a:r>
          </a:p>
          <a:p>
            <a:r>
              <a:rPr lang="fr-FR" dirty="0" err="1" smtClean="0">
                <a:latin typeface="Arial Rounded MT Bold" pitchFamily="34" charset="0"/>
              </a:rPr>
              <a:t>Jak</a:t>
            </a:r>
            <a:r>
              <a:rPr lang="fr-FR" dirty="0" smtClean="0">
                <a:latin typeface="Arial Rounded MT Bold" pitchFamily="34" charset="0"/>
              </a:rPr>
              <a:t> </a:t>
            </a:r>
            <a:r>
              <a:rPr lang="fr-FR" dirty="0" err="1" smtClean="0">
                <a:latin typeface="Arial Rounded MT Bold" pitchFamily="34" charset="0"/>
              </a:rPr>
              <a:t>się</a:t>
            </a:r>
            <a:r>
              <a:rPr lang="fr-FR" dirty="0" smtClean="0">
                <a:latin typeface="Arial Rounded MT Bold" pitchFamily="34" charset="0"/>
              </a:rPr>
              <a:t> </a:t>
            </a:r>
            <a:r>
              <a:rPr lang="fr-FR" dirty="0" err="1" smtClean="0">
                <a:latin typeface="Arial Rounded MT Bold" pitchFamily="34" charset="0"/>
              </a:rPr>
              <a:t>masz</a:t>
            </a:r>
            <a:r>
              <a:rPr lang="fr-FR" dirty="0" smtClean="0">
                <a:latin typeface="Arial Rounded MT Bold" pitchFamily="34" charset="0"/>
              </a:rPr>
              <a:t>?</a:t>
            </a:r>
            <a:endParaRPr lang="fr-FR" dirty="0">
              <a:latin typeface="Arial Rounded MT Bold" pitchFamily="34" charset="0"/>
            </a:endParaRPr>
          </a:p>
        </p:txBody>
      </p:sp>
      <p:pic>
        <p:nvPicPr>
          <p:cNvPr id="5" name="Image 4" descr="2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rot="905941">
            <a:off x="5776820" y="3487831"/>
            <a:ext cx="3132799" cy="2214749"/>
          </a:xfrm>
          <a:prstGeom prst="rect">
            <a:avLst/>
          </a:prstGeom>
        </p:spPr>
      </p:pic>
      <p:pic>
        <p:nvPicPr>
          <p:cNvPr id="6" name="ca va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1" cstate="print"/>
          <a:stretch>
            <a:fillRect/>
          </a:stretch>
        </p:blipFill>
        <p:spPr>
          <a:xfrm>
            <a:off x="1219200" y="3429000"/>
            <a:ext cx="304800" cy="304800"/>
          </a:xfrm>
          <a:prstGeom prst="rect">
            <a:avLst/>
          </a:prstGeom>
        </p:spPr>
      </p:pic>
      <p:pic>
        <p:nvPicPr>
          <p:cNvPr id="7" name="comment ca va.wma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12" cstate="print"/>
          <a:stretch>
            <a:fillRect/>
          </a:stretch>
        </p:blipFill>
        <p:spPr>
          <a:xfrm>
            <a:off x="2209800" y="3124200"/>
            <a:ext cx="304800" cy="304800"/>
          </a:xfrm>
          <a:prstGeom prst="rect">
            <a:avLst/>
          </a:prstGeom>
        </p:spPr>
      </p:pic>
      <p:pic>
        <p:nvPicPr>
          <p:cNvPr id="8" name="commentallezvous.wma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3" cstate="print"/>
          <a:stretch>
            <a:fillRect/>
          </a:stretch>
        </p:blipFill>
        <p:spPr>
          <a:xfrm>
            <a:off x="2819400" y="1752600"/>
            <a:ext cx="304800" cy="304800"/>
          </a:xfrm>
          <a:prstGeom prst="rect">
            <a:avLst/>
          </a:prstGeom>
        </p:spPr>
      </p:pic>
      <p:pic>
        <p:nvPicPr>
          <p:cNvPr id="9" name="commentvastu.wma">
            <a:hlinkClick r:id="" action="ppaction://media"/>
          </p:cNvPr>
          <p:cNvPicPr>
            <a:picLocks noRot="1" noChangeAspect="1"/>
          </p:cNvPicPr>
          <p:nvPr>
            <a:audioFile r:link="rId4"/>
          </p:nvPr>
        </p:nvPicPr>
        <p:blipFill>
          <a:blip r:embed="rId14" cstate="print"/>
          <a:stretch>
            <a:fillRect/>
          </a:stretch>
        </p:blipFill>
        <p:spPr>
          <a:xfrm>
            <a:off x="2362200" y="2286000"/>
            <a:ext cx="304800" cy="304800"/>
          </a:xfrm>
          <a:prstGeom prst="rect">
            <a:avLst/>
          </a:prstGeom>
        </p:spPr>
      </p:pic>
      <p:pic>
        <p:nvPicPr>
          <p:cNvPr id="10" name="cavabienmerci.wma">
            <a:hlinkClick r:id="" action="ppaction://media"/>
          </p:cNvPr>
          <p:cNvPicPr>
            <a:picLocks noRot="1" noChangeAspect="1"/>
          </p:cNvPicPr>
          <p:nvPr>
            <a:audioFile r:link="rId5"/>
          </p:nvPr>
        </p:nvPicPr>
        <p:blipFill>
          <a:blip r:embed="rId15" cstate="print"/>
          <a:stretch>
            <a:fillRect/>
          </a:stretch>
        </p:blipFill>
        <p:spPr>
          <a:xfrm>
            <a:off x="2362200" y="4572000"/>
            <a:ext cx="304800" cy="304800"/>
          </a:xfrm>
          <a:prstGeom prst="rect">
            <a:avLst/>
          </a:prstGeom>
        </p:spPr>
      </p:pic>
      <p:pic>
        <p:nvPicPr>
          <p:cNvPr id="11" name="jenevaispastresbien.wma">
            <a:hlinkClick r:id="" action="ppaction://media"/>
          </p:cNvPr>
          <p:cNvPicPr>
            <a:picLocks noRot="1" noChangeAspect="1"/>
          </p:cNvPicPr>
          <p:nvPr>
            <a:audioFile r:link="rId6"/>
          </p:nvPr>
        </p:nvPicPr>
        <p:blipFill>
          <a:blip r:embed="rId16" cstate="print"/>
          <a:stretch>
            <a:fillRect/>
          </a:stretch>
        </p:blipFill>
        <p:spPr>
          <a:xfrm>
            <a:off x="1371600" y="5943600"/>
            <a:ext cx="304800" cy="304800"/>
          </a:xfrm>
          <a:prstGeom prst="rect">
            <a:avLst/>
          </a:prstGeom>
        </p:spPr>
      </p:pic>
      <p:pic>
        <p:nvPicPr>
          <p:cNvPr id="12" name="canevapas.wma">
            <a:hlinkClick r:id="" action="ppaction://media"/>
          </p:cNvPr>
          <p:cNvPicPr>
            <a:picLocks noRot="1" noChangeAspect="1"/>
          </p:cNvPicPr>
          <p:nvPr>
            <a:audioFile r:link="rId7"/>
          </p:nvPr>
        </p:nvPicPr>
        <p:blipFill>
          <a:blip r:embed="rId17" cstate="print"/>
          <a:stretch>
            <a:fillRect/>
          </a:stretch>
        </p:blipFill>
        <p:spPr>
          <a:xfrm>
            <a:off x="4114800" y="5943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6" dur="35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5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2" dur="469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6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8" dur="524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6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>
                      <p:stCondLst>
                        <p:cond delay="0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4" dur="482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0" dur="469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8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6" dur="5804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8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>
                      <p:stCondLst>
                        <p:cond delay="0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2" dur="422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9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Dire au revoir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05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Formules polies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Au revoir.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Bonne journée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soirée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!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5"/>
              </a:rPr>
              <a:t>A bientôt!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6"/>
              </a:rPr>
              <a:t>toute à l’heure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! (dans la même journée)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7"/>
              </a:rPr>
              <a:t>A demain!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À lundi! </a:t>
            </a:r>
          </a:p>
          <a:p>
            <a:pPr>
              <a:buNone/>
            </a:pP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Formules familières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8"/>
              </a:rPr>
              <a:t>Salut!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9"/>
              </a:rPr>
              <a:t>A plus!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/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10"/>
              </a:rPr>
              <a:t>A plus tard!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Tchao! </a:t>
            </a:r>
          </a:p>
        </p:txBody>
      </p:sp>
      <p:pic>
        <p:nvPicPr>
          <p:cNvPr id="4" name="Image 3" descr="dire-au-revoir-27824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 rot="20696238">
            <a:off x="5098166" y="189029"/>
            <a:ext cx="1788802" cy="2526556"/>
          </a:xfrm>
          <a:prstGeom prst="rect">
            <a:avLst/>
          </a:prstGeom>
        </p:spPr>
      </p:pic>
      <p:pic>
        <p:nvPicPr>
          <p:cNvPr id="5" name="Image 4" descr="waving-lady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 rot="1062439">
            <a:off x="6638093" y="545613"/>
            <a:ext cx="2325631" cy="1547681"/>
          </a:xfrm>
          <a:prstGeom prst="rect">
            <a:avLst/>
          </a:prstGeom>
        </p:spPr>
      </p:pic>
      <p:pic>
        <p:nvPicPr>
          <p:cNvPr id="6" name="Image 5" descr="51708_d9db137594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 rot="20284722">
            <a:off x="6529956" y="1861406"/>
            <a:ext cx="2605595" cy="2012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Dire merci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572000" cy="5029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Merci! </a:t>
            </a:r>
            <a:endParaRPr lang="fr-F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Merci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Madame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Merci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4"/>
              </a:rPr>
              <a:t>Monsieur.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Merci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5"/>
              </a:rPr>
              <a:t>beaucoup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 +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Merci infiniment.  +++ </a:t>
            </a:r>
          </a:p>
          <a:p>
            <a:pPr>
              <a:buNone/>
            </a:pP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Répondre à un merci: </a:t>
            </a:r>
          </a:p>
          <a:p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6"/>
              </a:rPr>
              <a:t>De rien!</a:t>
            </a:r>
            <a:endParaRPr lang="fr-F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7"/>
              </a:rPr>
              <a:t>Je </a:t>
            </a:r>
            <a:r>
              <a:rPr lang="fr-FR" sz="2000" i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7"/>
              </a:rPr>
              <a:t>vous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7"/>
              </a:rPr>
              <a:t> en prie.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8"/>
              </a:rPr>
              <a:t>Je </a:t>
            </a:r>
            <a:r>
              <a:rPr lang="fr-FR" sz="2000" i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8"/>
              </a:rPr>
              <a:t>t’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8"/>
              </a:rPr>
              <a:t>en prie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Avec plaisir!  </a:t>
            </a:r>
          </a:p>
          <a:p>
            <a:pPr>
              <a:buNone/>
            </a:pP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Pour demander: </a:t>
            </a:r>
          </a:p>
          <a:p>
            <a:pPr>
              <a:buNone/>
            </a:pP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9"/>
              </a:rPr>
              <a:t>S’il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9"/>
              </a:rPr>
              <a:t>vous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9"/>
              </a:rPr>
              <a:t> plaît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10"/>
              </a:rPr>
              <a:t>s’il </a:t>
            </a:r>
            <a:r>
              <a:rPr lang="fr-FR" sz="2000" b="1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10"/>
              </a:rPr>
              <a:t>te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10"/>
              </a:rPr>
              <a:t> plaît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Image 3" descr="merci-nuage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 rot="20953372">
            <a:off x="5002018" y="357958"/>
            <a:ext cx="4050237" cy="234913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 rot="20540659">
            <a:off x="4618159" y="5662374"/>
            <a:ext cx="1344459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 err="1" smtClean="0">
                <a:latin typeface="Andalus" pitchFamily="18" charset="-78"/>
                <a:cs typeface="Andalus" pitchFamily="18" charset="-78"/>
              </a:rPr>
              <a:t>Please</a:t>
            </a:r>
            <a:endParaRPr lang="fr-FR" sz="20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fr-FR" sz="2000" dirty="0" err="1" smtClean="0">
                <a:latin typeface="Andalus" pitchFamily="18" charset="-78"/>
                <a:cs typeface="Andalus" pitchFamily="18" charset="-78"/>
              </a:rPr>
              <a:t>Por</a:t>
            </a:r>
            <a:r>
              <a:rPr lang="fr-FR" sz="20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fr-FR" sz="2000" dirty="0" err="1" smtClean="0">
                <a:latin typeface="Andalus" pitchFamily="18" charset="-78"/>
                <a:cs typeface="Andalus" pitchFamily="18" charset="-78"/>
              </a:rPr>
              <a:t>favor</a:t>
            </a:r>
            <a:endParaRPr lang="fr-FR" sz="2000" dirty="0" smtClean="0">
              <a:latin typeface="Andalus" pitchFamily="18" charset="-78"/>
              <a:cs typeface="Andalus" pitchFamily="18" charset="-78"/>
            </a:endParaRPr>
          </a:p>
          <a:p>
            <a:r>
              <a:rPr lang="fr-FR" sz="2000" dirty="0" err="1" smtClean="0">
                <a:latin typeface="Andalus" pitchFamily="18" charset="-78"/>
                <a:cs typeface="Andalus" pitchFamily="18" charset="-78"/>
              </a:rPr>
              <a:t>Proszę</a:t>
            </a:r>
            <a:endParaRPr lang="fr-FR" sz="20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 rot="615451">
            <a:off x="4826008" y="3827806"/>
            <a:ext cx="2030429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 err="1" smtClean="0">
                <a:latin typeface="Andalus" pitchFamily="18" charset="-78"/>
                <a:cs typeface="Andalus" pitchFamily="18" charset="-78"/>
              </a:rPr>
              <a:t>You’re</a:t>
            </a:r>
            <a:r>
              <a:rPr lang="fr-FR" sz="20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fr-FR" sz="2000" dirty="0" err="1" smtClean="0">
                <a:latin typeface="Andalus" pitchFamily="18" charset="-78"/>
                <a:cs typeface="Andalus" pitchFamily="18" charset="-78"/>
              </a:rPr>
              <a:t>welcome</a:t>
            </a:r>
            <a:r>
              <a:rPr lang="fr-FR" sz="20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r>
              <a:rPr lang="fr-FR" sz="2000" dirty="0" smtClean="0">
                <a:latin typeface="Andalus" pitchFamily="18" charset="-78"/>
                <a:cs typeface="Andalus" pitchFamily="18" charset="-78"/>
              </a:rPr>
              <a:t>De nada </a:t>
            </a:r>
          </a:p>
          <a:p>
            <a:r>
              <a:rPr lang="fr-FR" sz="2000" dirty="0" err="1" smtClean="0">
                <a:latin typeface="Andalus" pitchFamily="18" charset="-78"/>
                <a:cs typeface="Andalus" pitchFamily="18" charset="-78"/>
              </a:rPr>
              <a:t>proszę</a:t>
            </a:r>
            <a:r>
              <a:rPr lang="fr-FR" sz="20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fr-FR" sz="2000" dirty="0" err="1" smtClean="0">
                <a:latin typeface="Andalus" pitchFamily="18" charset="-78"/>
                <a:cs typeface="Andalus" pitchFamily="18" charset="-78"/>
              </a:rPr>
              <a:t>bardzo</a:t>
            </a:r>
            <a:endParaRPr lang="fr-FR" sz="2000" dirty="0" smtClean="0">
              <a:latin typeface="Andalus" pitchFamily="18" charset="-78"/>
              <a:cs typeface="Andalus" pitchFamily="18" charset="-78"/>
            </a:endParaRPr>
          </a:p>
          <a:p>
            <a:endParaRPr lang="fr-FR" sz="20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S’excuser </a:t>
            </a:r>
            <a:endParaRPr lang="fr-FR" dirty="0"/>
          </a:p>
        </p:txBody>
      </p:sp>
      <p:pic>
        <p:nvPicPr>
          <p:cNvPr id="5" name="Espace réservé du contenu 4" descr="1165921-savoir-presenter-ses-excuses.jpg"/>
          <p:cNvPicPr>
            <a:picLocks noGrp="1" noChangeAspect="1"/>
          </p:cNvPicPr>
          <p:nvPr>
            <p:ph sz="quarter" idx="1"/>
          </p:nvPr>
        </p:nvPicPr>
        <p:blipFill>
          <a:blip r:embed="rId5" cstate="print"/>
          <a:stretch>
            <a:fillRect/>
          </a:stretch>
        </p:blipFill>
        <p:spPr>
          <a:xfrm rot="1114087">
            <a:off x="6400800" y="838200"/>
            <a:ext cx="2367829" cy="1580388"/>
          </a:xfrm>
        </p:spPr>
      </p:pic>
      <p:sp>
        <p:nvSpPr>
          <p:cNvPr id="4" name="ZoneTexte 3"/>
          <p:cNvSpPr txBox="1"/>
          <p:nvPr/>
        </p:nvSpPr>
        <p:spPr>
          <a:xfrm rot="20393716">
            <a:off x="5536369" y="470634"/>
            <a:ext cx="1588292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sorry</a:t>
            </a:r>
            <a:endParaRPr lang="fr-FR" sz="20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Lo </a:t>
            </a:r>
            <a:r>
              <a:rPr lang="fr-FR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siento</a:t>
            </a:r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  <a:p>
            <a:r>
              <a:rPr lang="fr-FR" sz="20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przepraszam</a:t>
            </a:r>
            <a:endParaRPr lang="fr-FR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81000" y="1600200"/>
            <a:ext cx="5257800" cy="470898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6"/>
              </a:rPr>
              <a:t>Pardon.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7"/>
              </a:rPr>
              <a:t>Excusez-moi.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 vous pris de m’excuser. </a:t>
            </a:r>
          </a:p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8"/>
              </a:rPr>
              <a:t>Je suis désolé(e). </a:t>
            </a:r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Répondre à des excuses: </a:t>
            </a:r>
          </a:p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n’y a pas de 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mal.</a:t>
            </a: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 n’est pas grave / C’est pas grave.</a:t>
            </a:r>
            <a:b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fr-F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Je vous en prie. </a:t>
            </a:r>
          </a:p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fr-FR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cespasgrave.wm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9" cstate="print"/>
          <a:stretch>
            <a:fillRect/>
          </a:stretch>
        </p:blipFill>
        <p:spPr>
          <a:xfrm>
            <a:off x="5257800" y="4724400"/>
            <a:ext cx="304800" cy="304800"/>
          </a:xfrm>
          <a:prstGeom prst="rect">
            <a:avLst/>
          </a:prstGeom>
        </p:spPr>
      </p:pic>
      <p:pic>
        <p:nvPicPr>
          <p:cNvPr id="8" name="ilnyapasdemal.wma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10" cstate="print"/>
          <a:stretch>
            <a:fillRect/>
          </a:stretch>
        </p:blipFill>
        <p:spPr>
          <a:xfrm>
            <a:off x="3048000" y="4419600"/>
            <a:ext cx="304800" cy="304800"/>
          </a:xfrm>
          <a:prstGeom prst="rect">
            <a:avLst/>
          </a:prstGeom>
        </p:spPr>
      </p:pic>
      <p:pic>
        <p:nvPicPr>
          <p:cNvPr id="9" name="jevousenprie.wma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9" cstate="print"/>
          <a:stretch>
            <a:fillRect/>
          </a:stretch>
        </p:blipFill>
        <p:spPr>
          <a:xfrm>
            <a:off x="2590800" y="50292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0" dur="46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4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459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4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2" dur="4179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5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325</TotalTime>
  <Words>244</Words>
  <Application>Microsoft Office PowerPoint</Application>
  <PresentationFormat>Affichage à l'écran (4:3)</PresentationFormat>
  <Paragraphs>86</Paragraphs>
  <Slides>6</Slides>
  <Notes>0</Notes>
  <HiddenSlides>0</HiddenSlides>
  <MMClips>10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Capitaux</vt:lpstr>
      <vt:lpstr>Les formules de politesse </vt:lpstr>
      <vt:lpstr>Dire bonjour </vt:lpstr>
      <vt:lpstr>Demander comment va quelqu’un </vt:lpstr>
      <vt:lpstr>Dire au revoir </vt:lpstr>
      <vt:lpstr>Dire merci </vt:lpstr>
      <vt:lpstr>S’excuser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formules de politesse </dc:title>
  <dc:creator>Marguerite</dc:creator>
  <cp:lastModifiedBy>Marguerite</cp:lastModifiedBy>
  <cp:revision>17</cp:revision>
  <dcterms:created xsi:type="dcterms:W3CDTF">2015-02-05T11:53:16Z</dcterms:created>
  <dcterms:modified xsi:type="dcterms:W3CDTF">2015-02-06T13:49:29Z</dcterms:modified>
</cp:coreProperties>
</file>