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5" r:id="rId7"/>
    <p:sldId id="266" r:id="rId8"/>
    <p:sldId id="267" r:id="rId9"/>
    <p:sldId id="270" r:id="rId10"/>
    <p:sldId id="271" r:id="rId11"/>
    <p:sldId id="268" r:id="rId12"/>
    <p:sldId id="269" r:id="rId13"/>
    <p:sldId id="272" r:id="rId14"/>
    <p:sldId id="273" r:id="rId15"/>
    <p:sldId id="279" r:id="rId16"/>
    <p:sldId id="274" r:id="rId17"/>
    <p:sldId id="280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3AF6-2AAA-46ED-9F3F-45E082C5F674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29A-1881-4972-BD30-E851ACE4E5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3AF6-2AAA-46ED-9F3F-45E082C5F674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29A-1881-4972-BD30-E851ACE4E5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3AF6-2AAA-46ED-9F3F-45E082C5F674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29A-1881-4972-BD30-E851ACE4E5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3AF6-2AAA-46ED-9F3F-45E082C5F674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29A-1881-4972-BD30-E851ACE4E5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3AF6-2AAA-46ED-9F3F-45E082C5F674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29A-1881-4972-BD30-E851ACE4E5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3AF6-2AAA-46ED-9F3F-45E082C5F674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29A-1881-4972-BD30-E851ACE4E5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3AF6-2AAA-46ED-9F3F-45E082C5F674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29A-1881-4972-BD30-E851ACE4E5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3AF6-2AAA-46ED-9F3F-45E082C5F674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29A-1881-4972-BD30-E851ACE4E5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3AF6-2AAA-46ED-9F3F-45E082C5F674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29A-1881-4972-BD30-E851ACE4E5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3AF6-2AAA-46ED-9F3F-45E082C5F674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29A-1881-4972-BD30-E851ACE4E5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3AF6-2AAA-46ED-9F3F-45E082C5F674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29A-1881-4972-BD30-E851ACE4E5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63AF6-2AAA-46ED-9F3F-45E082C5F674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A29A-1881-4972-BD30-E851ACE4E5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2743200"/>
            <a:ext cx="73152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6000" dirty="0" smtClean="0">
                <a:solidFill>
                  <a:schemeClr val="bg1"/>
                </a:solidFill>
              </a:rPr>
              <a:t>Cueillette et sécurité </a:t>
            </a:r>
            <a:endParaRPr lang="fr-FR" sz="6000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 tit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09800"/>
            <a:ext cx="3448180" cy="33778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2286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Règle n°2:Les bons gestes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19600" y="1905000"/>
            <a:ext cx="403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1 ) Je me penche doucement avec le panier au-dessus du </a:t>
            </a:r>
            <a:r>
              <a:rPr lang="fr-FR" b="1" dirty="0" err="1" smtClean="0"/>
              <a:t>palox</a:t>
            </a:r>
            <a:r>
              <a:rPr lang="fr-FR" b="1" dirty="0" smtClean="0"/>
              <a:t> 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2) Je fais attention à mon dos. 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3) Je bascule le bassin. 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4) Je remonte lentement.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Règle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n°3: Approcher l’échelle et le traineau de l’arbre 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 2" descr="can-stock-photo_csp7265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990600"/>
            <a:ext cx="1896893" cy="2971800"/>
          </a:xfrm>
          <a:prstGeom prst="rect">
            <a:avLst/>
          </a:prstGeom>
        </p:spPr>
      </p:pic>
      <p:sp>
        <p:nvSpPr>
          <p:cNvPr id="4" name="Flèche gauche 3"/>
          <p:cNvSpPr/>
          <p:nvPr/>
        </p:nvSpPr>
        <p:spPr>
          <a:xfrm>
            <a:off x="1600200" y="3200400"/>
            <a:ext cx="1905000" cy="2286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cueillette_26_sept_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3657600"/>
            <a:ext cx="2123661" cy="2831548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5105400" y="5943600"/>
            <a:ext cx="18288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733800" y="3124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L’échelle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971800" y="5791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Le traineau </a:t>
            </a:r>
            <a:endParaRPr lang="fr-FR" sz="2800" b="1" dirty="0"/>
          </a:p>
        </p:txBody>
      </p:sp>
      <p:sp>
        <p:nvSpPr>
          <p:cNvPr id="12" name="Double flèche horizontale 11"/>
          <p:cNvSpPr/>
          <p:nvPr/>
        </p:nvSpPr>
        <p:spPr>
          <a:xfrm>
            <a:off x="1600200" y="2819400"/>
            <a:ext cx="533400" cy="2286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590800" y="2819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L’échelle est </a:t>
            </a:r>
            <a:r>
              <a:rPr lang="fr-FR" sz="2400" b="1" u="sng" dirty="0" smtClean="0"/>
              <a:t>près</a:t>
            </a:r>
            <a:r>
              <a:rPr lang="fr-FR" sz="2400" b="1" dirty="0" smtClean="0"/>
              <a:t> du pommier </a:t>
            </a:r>
            <a:endParaRPr lang="fr-FR" sz="2400" b="1" dirty="0"/>
          </a:p>
        </p:txBody>
      </p:sp>
      <p:sp>
        <p:nvSpPr>
          <p:cNvPr id="14" name="Double flèche horizontale 13"/>
          <p:cNvSpPr/>
          <p:nvPr/>
        </p:nvSpPr>
        <p:spPr>
          <a:xfrm>
            <a:off x="6781800" y="5486400"/>
            <a:ext cx="533400" cy="2286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209800" y="5334000"/>
            <a:ext cx="4391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Le traineau </a:t>
            </a:r>
            <a:r>
              <a:rPr lang="fr-FR" sz="2400" b="1" dirty="0" smtClean="0"/>
              <a:t>est </a:t>
            </a:r>
            <a:r>
              <a:rPr lang="fr-FR" sz="2400" b="1" u="sng" dirty="0" smtClean="0"/>
              <a:t>près</a:t>
            </a:r>
            <a:r>
              <a:rPr lang="fr-FR" sz="2400" b="1" dirty="0" smtClean="0"/>
              <a:t> du pommier 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6" grpId="0" animBg="1"/>
      <p:bldP spid="6" grpId="1" animBg="1"/>
      <p:bldP spid="7" grpId="1"/>
      <p:bldP spid="7" grpId="2"/>
      <p:bldP spid="8" grpId="0"/>
      <p:bldP spid="8" grpId="1"/>
      <p:bldP spid="12" grpId="1" animBg="1"/>
      <p:bldP spid="12" grpId="2" animBg="1"/>
      <p:bldP spid="13" grpId="0"/>
      <p:bldP spid="14" grpId="0" animBg="1"/>
      <p:bldP spid="14" grpId="1" animBg="1"/>
      <p:bldP spid="14" grpId="2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ianlu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609600"/>
            <a:ext cx="2326368" cy="3505200"/>
          </a:xfrm>
          <a:prstGeom prst="rect">
            <a:avLst/>
          </a:prstGeom>
        </p:spPr>
      </p:pic>
      <p:pic>
        <p:nvPicPr>
          <p:cNvPr id="3" name="Image 2" descr="IMGP19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3048000"/>
            <a:ext cx="2457450" cy="3276600"/>
          </a:xfrm>
          <a:prstGeom prst="rect">
            <a:avLst/>
          </a:prstGeom>
        </p:spPr>
      </p:pic>
      <p:pic>
        <p:nvPicPr>
          <p:cNvPr id="4" name="Image 3" descr="signe_atten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1" y="762002"/>
            <a:ext cx="914399" cy="8059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000" y="914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Attention à </a:t>
            </a:r>
            <a:r>
              <a:rPr lang="fr-FR" sz="2400" b="1" dirty="0" smtClean="0"/>
              <a:t>ne pas tomber </a:t>
            </a:r>
            <a:endParaRPr lang="fr-FR" sz="2400" b="1" dirty="0"/>
          </a:p>
        </p:txBody>
      </p:sp>
      <p:pic>
        <p:nvPicPr>
          <p:cNvPr id="6" name="Image 5" descr="172841_14082368_460x3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381000"/>
            <a:ext cx="5054475" cy="3362325"/>
          </a:xfrm>
          <a:prstGeom prst="rect">
            <a:avLst/>
          </a:prstGeom>
        </p:spPr>
      </p:pic>
      <p:sp>
        <p:nvSpPr>
          <p:cNvPr id="7" name="Double flèche verticale 6"/>
          <p:cNvSpPr/>
          <p:nvPr/>
        </p:nvSpPr>
        <p:spPr>
          <a:xfrm>
            <a:off x="3886200" y="990600"/>
            <a:ext cx="152400" cy="2286000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572000" y="41148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Je reste </a:t>
            </a:r>
            <a:r>
              <a:rPr lang="fr-FR" sz="2800" b="1" dirty="0" smtClean="0"/>
              <a:t>droit et stable </a:t>
            </a:r>
            <a:r>
              <a:rPr lang="fr-FR" sz="2800" dirty="0" smtClean="0"/>
              <a:t>sur l’échelle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Règle 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n°4: Respecter l’hygiène  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 2" descr="289299_ma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133600"/>
            <a:ext cx="2878434" cy="26193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38600" y="16002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/>
              <a:t>Je me lave les mains : </a:t>
            </a:r>
            <a:endParaRPr lang="fr-FR" sz="2800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3962400" y="26670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dirty="0" smtClean="0"/>
              <a:t> à la sortie </a:t>
            </a:r>
            <a:r>
              <a:rPr lang="fr-FR" sz="2400" b="1" dirty="0" smtClean="0"/>
              <a:t>des toilettes </a:t>
            </a:r>
            <a:endParaRPr lang="fr-F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3962400" y="3810000"/>
            <a:ext cx="2177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dirty="0" smtClean="0"/>
              <a:t> </a:t>
            </a:r>
            <a:r>
              <a:rPr lang="fr-FR" sz="2400" dirty="0" smtClean="0"/>
              <a:t>après </a:t>
            </a:r>
            <a:r>
              <a:rPr lang="fr-FR" sz="2400" b="1" dirty="0" smtClean="0"/>
              <a:t>manger</a:t>
            </a:r>
            <a:r>
              <a:rPr lang="fr-FR" sz="2400" dirty="0" smtClean="0"/>
              <a:t>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9624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Je ne fume pas 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Règle n°4: R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especter 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l’hygiène  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 descr="interdit-de-fum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800600"/>
            <a:ext cx="1524000" cy="154355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53000" y="36576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Je ne bois pas. </a:t>
            </a:r>
          </a:p>
          <a:p>
            <a:r>
              <a:rPr lang="fr-FR" sz="2800" dirty="0" smtClean="0"/>
              <a:t>Je ne mange pas 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685800" y="1295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Près du </a:t>
            </a:r>
            <a:r>
              <a:rPr lang="fr-FR" sz="2800" dirty="0" err="1" smtClean="0"/>
              <a:t>palox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pic>
        <p:nvPicPr>
          <p:cNvPr id="7" name="Image 6" descr="cueillette_26_sept_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1066801"/>
            <a:ext cx="1981200" cy="1485900"/>
          </a:xfrm>
          <a:prstGeom prst="rect">
            <a:avLst/>
          </a:prstGeom>
        </p:spPr>
      </p:pic>
      <p:pic>
        <p:nvPicPr>
          <p:cNvPr id="8" name="Image 7" descr="bouteille-plastiq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53012">
            <a:off x="5532236" y="4998796"/>
            <a:ext cx="618174" cy="1362902"/>
          </a:xfrm>
          <a:prstGeom prst="rect">
            <a:avLst/>
          </a:prstGeom>
        </p:spPr>
      </p:pic>
      <p:pic>
        <p:nvPicPr>
          <p:cNvPr id="9" name="Image 8" descr="757165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5029200"/>
            <a:ext cx="1117600" cy="838200"/>
          </a:xfrm>
          <a:prstGeom prst="rect">
            <a:avLst/>
          </a:prstGeom>
        </p:spPr>
      </p:pic>
      <p:sp>
        <p:nvSpPr>
          <p:cNvPr id="10" name="Multiplier 9"/>
          <p:cNvSpPr/>
          <p:nvPr/>
        </p:nvSpPr>
        <p:spPr>
          <a:xfrm>
            <a:off x="5334000" y="5029200"/>
            <a:ext cx="1676400" cy="1219200"/>
          </a:xfrm>
          <a:prstGeom prst="mathMultiply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810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Règle n°4: 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Respecter 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l’hygiène  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Image 10" descr="Tidy-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981201"/>
            <a:ext cx="1981200" cy="198495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52600" y="320040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jette mes </a:t>
            </a:r>
            <a:r>
              <a:rPr lang="fr-FR" b="1" dirty="0" smtClean="0"/>
              <a:t>déchets</a:t>
            </a:r>
            <a:r>
              <a:rPr lang="fr-FR" dirty="0" smtClean="0"/>
              <a:t> à la </a:t>
            </a:r>
            <a:r>
              <a:rPr lang="fr-FR" b="1" dirty="0" smtClean="0"/>
              <a:t>poubelle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3429000" y="2743200"/>
            <a:ext cx="2971800" cy="5334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5029200" y="3429000"/>
            <a:ext cx="1371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4800" y="3810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Règle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n°5: Respecter le code de la route dans le verger  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 11" descr="tracteur_cueillette_pom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19200"/>
            <a:ext cx="4460487" cy="2971800"/>
          </a:xfrm>
          <a:prstGeom prst="rect">
            <a:avLst/>
          </a:prstGeom>
        </p:spPr>
      </p:pic>
      <p:pic>
        <p:nvPicPr>
          <p:cNvPr id="13" name="Image 12" descr="signe_atten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895600"/>
            <a:ext cx="605204" cy="5334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58140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486400" y="29718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Attention au tracteur! </a:t>
            </a:r>
            <a:endParaRPr lang="fr-FR" sz="2400" b="1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2362200" y="1371600"/>
            <a:ext cx="0" cy="2971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èche gauche 20"/>
          <p:cNvSpPr/>
          <p:nvPr/>
        </p:nvSpPr>
        <p:spPr>
          <a:xfrm>
            <a:off x="381000" y="4419600"/>
            <a:ext cx="19812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304800" y="4724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mets mon échelle et mon traineau </a:t>
            </a:r>
            <a:r>
              <a:rPr lang="fr-FR" b="1" dirty="0" smtClean="0"/>
              <a:t>près </a:t>
            </a:r>
            <a:r>
              <a:rPr lang="fr-FR" dirty="0" smtClean="0"/>
              <a:t>des pommiers.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1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810000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Règle n°4: 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Respecter 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l’hygiène  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4958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Règle n°5: Respecter le code de la route dans le verger  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676400"/>
            <a:ext cx="5267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Règle n°2:Les bons gestes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5908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Règle n°3: Approcher l’échelle et le traineau de l’arbre 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838200"/>
            <a:ext cx="5436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Règle n°1: Préparer sa journée </a:t>
            </a:r>
            <a:endParaRPr lang="fr-FR" sz="3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81000" y="2971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Bonne cueillette! </a:t>
            </a:r>
            <a:endParaRPr lang="fr-FR" sz="2400" b="1" dirty="0">
              <a:solidFill>
                <a:srgbClr val="00B050"/>
              </a:solidFill>
            </a:endParaRPr>
          </a:p>
        </p:txBody>
      </p:sp>
      <p:pic>
        <p:nvPicPr>
          <p:cNvPr id="17" name="Image 16" descr="le-bon-geste-de-la-cueilleuse_1401833_120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600200"/>
            <a:ext cx="44577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 build="allAtOnce"/>
      <p:bldP spid="8" grpId="0"/>
      <p:bldP spid="8" grpId="1"/>
      <p:bldP spid="9" grpId="0"/>
      <p:bldP spid="9" grpId="1"/>
      <p:bldP spid="10" grpId="0"/>
      <p:bldP spid="10" grpId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4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/>
          <a:lstStyle/>
          <a:p>
            <a:pPr algn="l"/>
            <a:r>
              <a:rPr lang="fr-FR" i="1" dirty="0" smtClean="0"/>
              <a:t>Les règles à </a:t>
            </a:r>
            <a:r>
              <a:rPr lang="fr-FR" i="1" dirty="0" smtClean="0"/>
              <a:t>respecter</a:t>
            </a:r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Règle n°1: Préparer 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a journée 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2667000"/>
            <a:ext cx="56388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None/>
            </a:pPr>
            <a:r>
              <a:rPr lang="fr-FR" sz="8000" dirty="0" smtClean="0"/>
              <a:t>Je prends </a:t>
            </a:r>
            <a:r>
              <a:rPr lang="fr-FR" sz="8000" b="1" dirty="0" smtClean="0"/>
              <a:t>un petit déjeuner </a:t>
            </a:r>
            <a:r>
              <a:rPr lang="fr-FR" sz="8000" dirty="0" smtClean="0"/>
              <a:t>solide </a:t>
            </a:r>
            <a:endParaRPr lang="fr-FR" sz="8000" dirty="0" smtClean="0"/>
          </a:p>
          <a:p>
            <a:pPr marL="514350" indent="-514350"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 descr="petit-dejeuner-equilib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581400"/>
            <a:ext cx="2970316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 petit déjeuner solide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685800"/>
            <a:ext cx="8534400" cy="1828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6" name="Image 5" descr="5-tasses-de-cafe-augmentent-le-risque-d-obes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914400"/>
            <a:ext cx="1828800" cy="1196557"/>
          </a:xfrm>
          <a:prstGeom prst="rect">
            <a:avLst/>
          </a:prstGeom>
        </p:spPr>
      </p:pic>
      <p:pic>
        <p:nvPicPr>
          <p:cNvPr id="7" name="Image 6" descr="169783__tea-tea-cup-saucer-leaves-white-background_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914400"/>
            <a:ext cx="1905000" cy="116187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71600" y="2057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un café 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400800" y="2057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   </a:t>
            </a:r>
            <a:r>
              <a:rPr lang="fr-FR" sz="2800" dirty="0" smtClean="0"/>
              <a:t>un thé 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57200" y="1219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</a:rPr>
              <a:t>1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81000" y="2743200"/>
            <a:ext cx="84582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Image 12" descr="fotolia_10270706_xsmues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2819400"/>
            <a:ext cx="1752600" cy="116977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143000" y="3962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 </a:t>
            </a:r>
            <a:r>
              <a:rPr lang="fr-FR" sz="2800" dirty="0" smtClean="0"/>
              <a:t>des céréales </a:t>
            </a:r>
            <a:endParaRPr lang="fr-FR" sz="2800" dirty="0"/>
          </a:p>
        </p:txBody>
      </p:sp>
      <p:pic>
        <p:nvPicPr>
          <p:cNvPr id="15" name="Image 14" descr="0290017105944260-c2-photo-oYToyOntzOjE6InciO2k6NjU2O3M6NToiY29sb3IiO3M6NzoiI0ZGRkZGRiI7fQ==-recette-pas-a-pas-du-pain-traditionnel-mais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2895600"/>
            <a:ext cx="2362200" cy="132873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477000" y="4114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du pain </a:t>
            </a:r>
            <a:endParaRPr lang="fr-FR" sz="2800" dirty="0"/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381000" y="4800600"/>
            <a:ext cx="8534400" cy="1828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Image 24" descr="fruit_selection_155265101_we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9200" y="5029200"/>
            <a:ext cx="2105526" cy="125730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1447800" y="617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un fruit </a:t>
            </a:r>
            <a:endParaRPr lang="fr-FR" sz="2400" dirty="0"/>
          </a:p>
        </p:txBody>
      </p:sp>
      <p:pic>
        <p:nvPicPr>
          <p:cNvPr id="27" name="Image 26" descr="Jusdefruits-medium-962809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0" y="4876800"/>
            <a:ext cx="1257038" cy="12192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6248400" y="6096000"/>
            <a:ext cx="252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un jus de fruit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1" grpId="0"/>
      <p:bldP spid="14" grpId="0"/>
      <p:bldP spid="16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Se protéger du soleil </a:t>
            </a:r>
            <a:endParaRPr lang="fr-FR" sz="3600" dirty="0"/>
          </a:p>
        </p:txBody>
      </p:sp>
      <p:pic>
        <p:nvPicPr>
          <p:cNvPr id="18" name="Espace réservé du contenu 17" descr="o-SUNBURN-faceboo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67000" y="3200400"/>
            <a:ext cx="4008438" cy="20042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6" name="Image 5" descr="signe_atten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81000"/>
            <a:ext cx="951035" cy="8382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90600" y="5257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ATTENTION AUX COUPS DE SOLEIL! 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85800" y="1600200"/>
            <a:ext cx="8001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Je mets un chapeau et de la crème solaire.</a:t>
            </a:r>
            <a:endParaRPr lang="fr-FR" sz="3200" dirty="0"/>
          </a:p>
        </p:txBody>
      </p:sp>
      <p:pic>
        <p:nvPicPr>
          <p:cNvPr id="14" name="Image 13" descr="chapeau-coton-huile-jmc-z-116-116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60979">
            <a:off x="783803" y="2536758"/>
            <a:ext cx="2914650" cy="2156841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219200" y="4724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un chapeau </a:t>
            </a:r>
            <a:endParaRPr lang="fr-FR" sz="2400" dirty="0"/>
          </a:p>
        </p:txBody>
      </p:sp>
      <p:pic>
        <p:nvPicPr>
          <p:cNvPr id="16" name="Image 15" descr="img1057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85606">
            <a:off x="6026998" y="2406236"/>
            <a:ext cx="1877838" cy="240007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715000" y="4876800"/>
            <a:ext cx="2154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la crème solaire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2" build="allAtOnce"/>
      <p:bldP spid="11" grpId="3" build="allAtOnce"/>
      <p:bldP spid="13" grpId="0" animBg="1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Se protéger de la pluie </a:t>
            </a:r>
            <a:endParaRPr lang="fr-FR" sz="4000" dirty="0"/>
          </a:p>
        </p:txBody>
      </p:sp>
      <p:pic>
        <p:nvPicPr>
          <p:cNvPr id="6" name="Image 5" descr="signe_atten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04800"/>
            <a:ext cx="979854" cy="8636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5800" y="1219200"/>
            <a:ext cx="8001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Je mets des bonnes chaussures et un K-way.</a:t>
            </a:r>
            <a:endParaRPr lang="fr-FR" sz="3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44196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Des chaussures ou des bottes  </a:t>
            </a:r>
            <a:endParaRPr lang="fr-FR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648200" y="44196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Un K-way ou un imperméable</a:t>
            </a:r>
            <a:endParaRPr lang="fr-FR" sz="2800" dirty="0"/>
          </a:p>
        </p:txBody>
      </p:sp>
      <p:pic>
        <p:nvPicPr>
          <p:cNvPr id="14" name="Image 13" descr="13736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12276">
            <a:off x="550812" y="2521593"/>
            <a:ext cx="1577340" cy="1752600"/>
          </a:xfrm>
          <a:prstGeom prst="rect">
            <a:avLst/>
          </a:prstGeom>
        </p:spPr>
      </p:pic>
      <p:pic>
        <p:nvPicPr>
          <p:cNvPr id="18" name="Image 17" descr="bottes_de_pluie_unies___aigle_03500_30975058516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80837">
            <a:off x="2529425" y="2758024"/>
            <a:ext cx="1676400" cy="1676400"/>
          </a:xfrm>
          <a:prstGeom prst="rect">
            <a:avLst/>
          </a:prstGeom>
        </p:spPr>
      </p:pic>
      <p:pic>
        <p:nvPicPr>
          <p:cNvPr id="19" name="Image 18" descr="VESTE-IMPERMEABLE-RIPSTOP-MARI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53024">
            <a:off x="5198874" y="2380344"/>
            <a:ext cx="1971388" cy="1954960"/>
          </a:xfrm>
          <a:prstGeom prst="rect">
            <a:avLst/>
          </a:prstGeom>
        </p:spPr>
      </p:pic>
      <p:pic>
        <p:nvPicPr>
          <p:cNvPr id="20" name="Image 19" descr="ensemble-veste-et-pantalon-homme-impermeable-dam-z-807-8076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60255">
            <a:off x="7353851" y="1971680"/>
            <a:ext cx="102108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14a-boire-sport_c_-Tatjana-K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219200"/>
            <a:ext cx="2857500" cy="2143125"/>
          </a:xfrm>
          <a:prstGeom prst="rect">
            <a:avLst/>
          </a:prstGeom>
        </p:spPr>
      </p:pic>
      <p:sp>
        <p:nvSpPr>
          <p:cNvPr id="25" name="Flèche droite 24"/>
          <p:cNvSpPr/>
          <p:nvPr/>
        </p:nvSpPr>
        <p:spPr>
          <a:xfrm>
            <a:off x="3733800" y="1828800"/>
            <a:ext cx="1600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486400" y="17526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Je bois </a:t>
            </a:r>
            <a:r>
              <a:rPr lang="fr-FR" sz="2800" b="1" dirty="0" smtClean="0"/>
              <a:t>de </a:t>
            </a:r>
            <a:r>
              <a:rPr lang="fr-FR" sz="2800" b="1" dirty="0" smtClean="0"/>
              <a:t>l’eau </a:t>
            </a:r>
            <a:r>
              <a:rPr lang="fr-FR" sz="2800" dirty="0" smtClean="0"/>
              <a:t>régulièrement.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Règle n°2: </a:t>
            </a: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Les</a:t>
            </a: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 bons gestes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Le bon geste </a:t>
            </a:r>
            <a:r>
              <a:rPr lang="fr-FR" dirty="0" smtClean="0">
                <a:sym typeface="Wingdings" pitchFamily="2" charset="2"/>
              </a:rPr>
              <a:t> 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Le mauvais geste  </a:t>
            </a:r>
            <a:endParaRPr lang="fr-FR" dirty="0"/>
          </a:p>
        </p:txBody>
      </p:sp>
      <p:pic>
        <p:nvPicPr>
          <p:cNvPr id="19" name="Espace réservé du contenu 18" descr="mauvais geste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889472" y="2514600"/>
            <a:ext cx="1768889" cy="1696689"/>
          </a:xfrm>
        </p:spPr>
      </p:pic>
      <p:pic>
        <p:nvPicPr>
          <p:cNvPr id="18" name="Espace réservé du contenu 17" descr="bon geste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85800" y="2590800"/>
            <a:ext cx="3496163" cy="1571844"/>
          </a:xfrm>
        </p:spPr>
      </p:pic>
      <p:sp>
        <p:nvSpPr>
          <p:cNvPr id="20" name="ZoneTexte 19"/>
          <p:cNvSpPr txBox="1"/>
          <p:nvPr/>
        </p:nvSpPr>
        <p:spPr>
          <a:xfrm>
            <a:off x="533400" y="4495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Je </a:t>
            </a:r>
            <a:r>
              <a:rPr lang="fr-FR" sz="2400" b="1" dirty="0" smtClean="0"/>
              <a:t>bascule</a:t>
            </a:r>
            <a:r>
              <a:rPr lang="fr-FR" sz="2400" dirty="0" smtClean="0"/>
              <a:t> la pomme vers le haut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5257800" y="4648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Je ne tire pas sur la pomme</a:t>
            </a:r>
            <a:r>
              <a:rPr lang="fr-FR" dirty="0" smtClean="0"/>
              <a:t>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  <p:bldP spid="20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Règle n°2: 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Les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 bons gestes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Je prends </a:t>
            </a:r>
            <a:r>
              <a:rPr lang="fr-FR" u="sng" dirty="0" smtClean="0"/>
              <a:t>une</a:t>
            </a:r>
            <a:r>
              <a:rPr lang="fr-FR" dirty="0" smtClean="0"/>
              <a:t> pomme dans la </a:t>
            </a:r>
            <a:r>
              <a:rPr lang="fr-FR" dirty="0" smtClean="0"/>
              <a:t>main       </a:t>
            </a:r>
            <a:r>
              <a:rPr lang="fr-FR" dirty="0" smtClean="0">
                <a:sym typeface="Wingdings" pitchFamily="2" charset="2"/>
              </a:rPr>
              <a:t>1 </a:t>
            </a:r>
            <a:r>
              <a:rPr lang="fr-FR" dirty="0" smtClean="0">
                <a:sym typeface="Wingdings" pitchFamily="2" charset="2"/>
              </a:rPr>
              <a:t>pomme = 1 main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Je ne stocke pas </a:t>
            </a:r>
            <a:r>
              <a:rPr lang="fr-FR" u="sng" dirty="0" smtClean="0"/>
              <a:t>plusieurs pommes </a:t>
            </a:r>
            <a:r>
              <a:rPr lang="fr-FR" dirty="0" smtClean="0"/>
              <a:t> dans une main </a:t>
            </a:r>
            <a:endParaRPr lang="fr-FR" dirty="0"/>
          </a:p>
        </p:txBody>
      </p:sp>
      <p:pic>
        <p:nvPicPr>
          <p:cNvPr id="13" name="Espace réservé du contenu 12" descr="1188556_2749651_800x40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04800" y="2362200"/>
            <a:ext cx="4114799" cy="2362200"/>
          </a:xfrm>
        </p:spPr>
      </p:pic>
      <p:pic>
        <p:nvPicPr>
          <p:cNvPr id="14" name="Image 13" descr="vion-la-cueillette-des-pommes-est-lanc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362200"/>
            <a:ext cx="4199466" cy="23622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990600" y="5334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   deux pommes = deux mains</a:t>
            </a:r>
          </a:p>
          <a:p>
            <a:r>
              <a:rPr lang="fr-FR" sz="2400" dirty="0" smtClean="0"/>
              <a:t>   </a:t>
            </a:r>
            <a:r>
              <a:rPr lang="fr-FR" sz="2400" dirty="0" smtClean="0"/>
              <a:t> 2 </a:t>
            </a:r>
            <a:r>
              <a:rPr lang="fr-FR" sz="2400" dirty="0" smtClean="0"/>
              <a:t>pommes = 2 mains  </a:t>
            </a:r>
            <a:endParaRPr lang="fr-FR" sz="2400" dirty="0"/>
          </a:p>
        </p:txBody>
      </p:sp>
      <p:sp>
        <p:nvSpPr>
          <p:cNvPr id="12" name="Multiplier 11"/>
          <p:cNvSpPr/>
          <p:nvPr/>
        </p:nvSpPr>
        <p:spPr>
          <a:xfrm>
            <a:off x="5410200" y="3429000"/>
            <a:ext cx="1752600" cy="1447800"/>
          </a:xfrm>
          <a:prstGeom prst="mathMultiply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  <p:bldP spid="15" grpId="0"/>
      <p:bldP spid="1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mment-vider-le-picking-bag_1401835_120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048000"/>
            <a:ext cx="4572000" cy="30480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3" name="Image 2" descr="signe_atten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04801"/>
            <a:ext cx="864577" cy="76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3810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Règle 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n°2:Les bons gestes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lèche droite 4"/>
          <p:cNvSpPr/>
          <p:nvPr/>
        </p:nvSpPr>
        <p:spPr>
          <a:xfrm rot="2441776">
            <a:off x="1691081" y="5130199"/>
            <a:ext cx="990600" cy="2149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38200" y="2057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vide </a:t>
            </a:r>
            <a:r>
              <a:rPr lang="fr-FR" b="1" dirty="0" smtClean="0"/>
              <a:t>doucemen</a:t>
            </a:r>
            <a:r>
              <a:rPr lang="fr-FR" dirty="0" smtClean="0"/>
              <a:t>t les pommes dans </a:t>
            </a:r>
            <a:r>
              <a:rPr lang="fr-FR" u="sng" dirty="0" smtClean="0"/>
              <a:t>le </a:t>
            </a:r>
            <a:r>
              <a:rPr lang="fr-FR" u="sng" dirty="0" err="1" smtClean="0"/>
              <a:t>palox</a:t>
            </a:r>
            <a:r>
              <a:rPr lang="fr-FR" u="sng" dirty="0" smtClean="0"/>
              <a:t> </a:t>
            </a:r>
            <a:endParaRPr lang="fr-FR" u="sng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4191000" y="2362200"/>
            <a:ext cx="762000" cy="3352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maladies-conservation-pomme-agricul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2514601"/>
            <a:ext cx="3581400" cy="1326844"/>
          </a:xfrm>
          <a:prstGeom prst="rect">
            <a:avLst/>
          </a:prstGeom>
        </p:spPr>
      </p:pic>
      <p:sp>
        <p:nvSpPr>
          <p:cNvPr id="13" name="Flèche vers le bas 12"/>
          <p:cNvSpPr/>
          <p:nvPr/>
        </p:nvSpPr>
        <p:spPr>
          <a:xfrm>
            <a:off x="6858000" y="3962400"/>
            <a:ext cx="838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943600" y="4648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n’</a:t>
            </a:r>
            <a:r>
              <a:rPr lang="fr-FR" b="1" dirty="0" smtClean="0"/>
              <a:t>abîme</a:t>
            </a:r>
            <a:r>
              <a:rPr lang="fr-FR" dirty="0" smtClean="0"/>
              <a:t> pas les pommes.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372</Words>
  <Application>Microsoft Office PowerPoint</Application>
  <PresentationFormat>Affichage à l'écran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Cueillette et sécurité </vt:lpstr>
      <vt:lpstr>Les règles à respecter Règle n°1: Préparer sa journée </vt:lpstr>
      <vt:lpstr>Un petit déjeuner solide </vt:lpstr>
      <vt:lpstr>Se protéger du soleil </vt:lpstr>
      <vt:lpstr>Se protéger de la pluie </vt:lpstr>
      <vt:lpstr>Diapositive 6</vt:lpstr>
      <vt:lpstr>Règle n°2: Les bons gestes</vt:lpstr>
      <vt:lpstr>Règle n°2: Les bons gestes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Cueillette et sécurité </dc:title>
  <dc:creator>Marguerite</dc:creator>
  <cp:lastModifiedBy>Marguerite</cp:lastModifiedBy>
  <cp:revision>79</cp:revision>
  <dcterms:created xsi:type="dcterms:W3CDTF">2015-01-18T14:03:53Z</dcterms:created>
  <dcterms:modified xsi:type="dcterms:W3CDTF">2015-01-29T15:33:57Z</dcterms:modified>
</cp:coreProperties>
</file>