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94" r:id="rId3"/>
    <p:sldId id="323" r:id="rId4"/>
    <p:sldId id="321" r:id="rId5"/>
    <p:sldId id="295" r:id="rId6"/>
    <p:sldId id="328" r:id="rId7"/>
    <p:sldId id="329" r:id="rId8"/>
    <p:sldId id="326" r:id="rId9"/>
    <p:sldId id="305" r:id="rId10"/>
    <p:sldId id="307" r:id="rId11"/>
    <p:sldId id="319" r:id="rId12"/>
    <p:sldId id="320" r:id="rId13"/>
    <p:sldId id="332" r:id="rId14"/>
    <p:sldId id="327" r:id="rId15"/>
    <p:sldId id="33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B12"/>
    <a:srgbClr val="FFE327"/>
    <a:srgbClr val="90131A"/>
    <a:srgbClr val="05BB0A"/>
    <a:srgbClr val="E68D2C"/>
    <a:srgbClr val="D5B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1264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irection:Isabelle:BGE%20PaRIF:0.%20Conventions:Le%20BUS%20:4.%20Co%20Pil%20et%20Bilans:Bilan%202013:Stats%20BUS%20(SL):BGE%20-%20BUS%20-%20Outil%20-%20Bilan%20automatis&#233;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Direction:Isabelle:BGE%20PaRIF:0.%20Conventions:Le%20BUS%20:4.%20Co%20Pil%20et%20Bilans:Bilan%202013:Stats%20BUS%20(SL):BGE%20-%20BUS%20-%20Outil%20-%20Bilan%20automatis&#23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Direction:Isabelle:BGE%20PaRIF:0.%20Conventions:Le%20BUS%20:4.%20Co%20Pil%20et%20Bilans:Bilan%202013:Stats%20BUS%20(SL):BGE%20-%20BUS%20-%20Outil%20-%20Bilan%20automatis&#23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Direction:Isabelle:BGE%20PaRIF:0.%20Conventions:Le%20BUS%20:4.%20Co%20Pil%20et%20Bilans:Bilan%202013:Stats%20BUS%20(SL):BGE%20-%20BUS%20-%20Outil%20-%20Bilan%20automatis&#23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Direction:Isabelle:BGE%20PaRIF:0.%20Conventions:Le%20BUS%20:4.%20Co%20Pil%20et%20Bilans:Bilan%202013:Stats%20BUS%20(SL):BGE%20-%20BUS%20-%20Outil%20-%20Bilan%20automatis&#233;.xlsx" TargetMode="External"/><Relationship Id="rId2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Direction:Isabelle:BGE%20PaRIF:0.%20Conventions:Le%20BUS%20:4.%20Co%20Pil%20et%20Bilans:Bilan%202013:Stats%20BUS%20(SL):BGE%20-%20BUS%20-%20Outil%20-%20Bilan%20automatis&#233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Direction:Isabelle:BGE%20PaRIF:0.%20Conventions:Le%20BUS%20:4.%20Co%20Pil%20et%20Bilans:2013-2014:Envoi%201:BDD:3.%20V2%20compl&#233;t&#233;%20PPB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b="1">
                <a:latin typeface="+mn-lt"/>
                <a:cs typeface="Arial"/>
              </a:defRPr>
            </a:pPr>
            <a:r>
              <a:rPr lang="fr-FR" sz="1200" b="1" dirty="0" smtClean="0">
                <a:latin typeface="+mn-lt"/>
                <a:cs typeface="Arial"/>
              </a:rPr>
              <a:t>Age</a:t>
            </a:r>
            <a:endParaRPr lang="fr-FR" sz="1200" b="1" dirty="0">
              <a:latin typeface="+mn-lt"/>
              <a:cs typeface="Arial"/>
            </a:endParaRP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fr-FR" sz="1200" dirty="0" smtClean="0"/>
              <a:t>Genre</a:t>
            </a:r>
            <a:endParaRPr lang="fr-FR" sz="1200" dirty="0"/>
          </a:p>
        </c:rich>
      </c:tx>
      <c:layout>
        <c:manualLayout>
          <c:xMode val="edge"/>
          <c:yMode val="edge"/>
          <c:x val="0.277883269280758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58030309025442"/>
          <c:y val="0.0650514475164289"/>
          <c:w val="0.662990938946702"/>
          <c:h val="0.79359516902492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>
                <a:latin typeface="+mn-lt"/>
                <a:cs typeface="Arial"/>
              </a:defRPr>
            </a:pPr>
            <a:r>
              <a:rPr lang="fr-FR" sz="1200" b="1" dirty="0" smtClean="0">
                <a:latin typeface="+mn-lt"/>
                <a:cs typeface="Arial"/>
              </a:rPr>
              <a:t>Age</a:t>
            </a:r>
            <a:endParaRPr lang="fr-FR" sz="1200" b="1" dirty="0">
              <a:latin typeface="+mn-lt"/>
              <a:cs typeface="Arial"/>
            </a:endParaRP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sz="1200" dirty="0" smtClean="0"/>
              <a:t>Niveau </a:t>
            </a:r>
            <a:r>
              <a:rPr lang="fr-FR" sz="1200" dirty="0"/>
              <a:t>de formation</a:t>
            </a:r>
          </a:p>
        </c:rich>
      </c:tx>
      <c:layout>
        <c:manualLayout>
          <c:xMode val="edge"/>
          <c:yMode val="edge"/>
          <c:x val="0.257799728601584"/>
          <c:y val="0.0610013300647915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6456946702892"/>
          <c:y val="0.245613640967997"/>
          <c:w val="0.337341621133005"/>
          <c:h val="0.64053054562564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200" dirty="0" smtClean="0"/>
              <a:t>Niveau </a:t>
            </a:r>
            <a:r>
              <a:rPr lang="fr-FR" sz="1200" dirty="0"/>
              <a:t>de formation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200" dirty="0" smtClean="0"/>
              <a:t>Secteur </a:t>
            </a:r>
            <a:r>
              <a:rPr lang="fr-FR" sz="1200" dirty="0"/>
              <a:t>d'activité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307892542843909"/>
          <c:y val="0.266780289560579"/>
          <c:w val="0.501638165817508"/>
          <c:h val="0.68772974345948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4981380268643"/>
          <c:y val="0.163344170688341"/>
          <c:w val="0.406195090319592"/>
          <c:h val="0.7784729489458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Secteur d'activité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Feuil1!$C$31:$C$38</c:f>
              <c:strCache>
                <c:ptCount val="8"/>
                <c:pt idx="0">
                  <c:v>Divers</c:v>
                </c:pt>
                <c:pt idx="1">
                  <c:v>Commerce</c:v>
                </c:pt>
                <c:pt idx="2">
                  <c:v>Construction - BTP</c:v>
                </c:pt>
                <c:pt idx="3">
                  <c:v>Education - formation - santé - action sociale</c:v>
                </c:pt>
                <c:pt idx="4">
                  <c:v>Fabrication - transformation (agricole, manufacturée, énergétique)</c:v>
                </c:pt>
                <c:pt idx="5">
                  <c:v>Services aux entreprises</c:v>
                </c:pt>
                <c:pt idx="6">
                  <c:v>Services aux particuliers</c:v>
                </c:pt>
                <c:pt idx="7">
                  <c:v>Transport</c:v>
                </c:pt>
              </c:strCache>
            </c:strRef>
          </c:cat>
          <c:val>
            <c:numRef>
              <c:f>Feuil1!$D$31:$D$38</c:f>
              <c:numCache>
                <c:formatCode>0%</c:formatCode>
                <c:ptCount val="8"/>
                <c:pt idx="0">
                  <c:v>0.02</c:v>
                </c:pt>
                <c:pt idx="1">
                  <c:v>0.360890302066773</c:v>
                </c:pt>
                <c:pt idx="2">
                  <c:v>0.0810810810810811</c:v>
                </c:pt>
                <c:pt idx="3">
                  <c:v>0.100158982511924</c:v>
                </c:pt>
                <c:pt idx="4">
                  <c:v>0.0476947535771065</c:v>
                </c:pt>
                <c:pt idx="5">
                  <c:v>0.195548489666137</c:v>
                </c:pt>
                <c:pt idx="6">
                  <c:v>0.14785373608903</c:v>
                </c:pt>
                <c:pt idx="7">
                  <c:v>0.0508744038155803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3229203280031"/>
          <c:y val="0.0947432207708843"/>
          <c:w val="0.344479154462212"/>
          <c:h val="0.89057939770360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0.06122</cdr:x>
      <cdr:y>0.07811</cdr:y>
    </cdr:from>
    <cdr:to>
      <cdr:x>0.97959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6024" y="191236"/>
          <a:ext cx="3240360" cy="225703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187624" y="-2348880"/>
          <a:ext cx="3960440" cy="266429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C11B4-456C-4681-8BC7-A282E241E8DE}" type="datetimeFigureOut">
              <a:rPr lang="fr-FR" smtClean="0"/>
              <a:pPr/>
              <a:t>11/09/14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559C7-1C23-4EFD-9C5E-76C67B5A6DB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07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5" y="8684829"/>
            <a:ext cx="2972547" cy="457711"/>
          </a:xfrm>
          <a:prstGeom prst="rect">
            <a:avLst/>
          </a:prstGeom>
          <a:ln/>
        </p:spPr>
        <p:txBody>
          <a:bodyPr lIns="87480" tIns="43740" rIns="87480" bIns="43740"/>
          <a:lstStyle/>
          <a:p>
            <a:fld id="{C7CCC18E-3595-4CBD-B093-142FC1C7A489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prstGeom prst="rect">
            <a:avLst/>
          </a:prstGeo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0" name="Rectangle 6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71601" y="4438563"/>
            <a:ext cx="5652720" cy="1027055"/>
          </a:xfrm>
          <a:ln w="9525"/>
        </p:spPr>
        <p:txBody>
          <a:bodyPr lIns="91440" tIns="45720" rIns="91440" bIns="45720"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AU" dirty="0"/>
          </a:p>
        </p:txBody>
      </p:sp>
      <p:sp>
        <p:nvSpPr>
          <p:cNvPr id="10301" name="Rectangle 6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39491" y="5720398"/>
            <a:ext cx="4413972" cy="514350"/>
          </a:xfrm>
          <a:ln w="9525"/>
        </p:spPr>
        <p:txBody>
          <a:bodyPr lIns="91440" tIns="45720" rIns="91440" bIns="45720"/>
          <a:lstStyle>
            <a:lvl1pPr marL="0" indent="0"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3429000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13024"/>
            <a:ext cx="2743200" cy="23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8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7779-3EFF-4C44-81BE-A0A03BDD188D}" type="slidenum">
              <a:rPr lang="en-A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>
                <a:solidFill>
                  <a:srgbClr val="000000"/>
                </a:solidFill>
              </a:rPr>
              <a:t>Copyright © 2011 Accenture All Rights Reserved.</a:t>
            </a:r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9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269163" y="6503988"/>
            <a:ext cx="1693862" cy="269875"/>
          </a:xfrm>
        </p:spPr>
        <p:txBody>
          <a:bodyPr/>
          <a:lstStyle/>
          <a:p>
            <a:pPr>
              <a:defRPr/>
            </a:pPr>
            <a:fld id="{7747B3AA-F3BE-48E7-967F-47A750E1EAF6}" type="slidenum">
              <a:rPr lang="en-A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>
                <a:solidFill>
                  <a:srgbClr val="000000"/>
                </a:solidFill>
              </a:rPr>
              <a:t>Copyright © 2011 Accenture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4463" y="1260475"/>
            <a:ext cx="4346257" cy="506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617825" y="1260475"/>
            <a:ext cx="4345200" cy="506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478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269163" y="6503988"/>
            <a:ext cx="1693862" cy="269875"/>
          </a:xfrm>
        </p:spPr>
        <p:txBody>
          <a:bodyPr/>
          <a:lstStyle/>
          <a:p>
            <a:pPr>
              <a:defRPr/>
            </a:pPr>
            <a:fld id="{7747B3AA-F3BE-48E7-967F-47A750E1EAF6}" type="slidenum">
              <a:rPr lang="en-A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>
                <a:solidFill>
                  <a:srgbClr val="000000"/>
                </a:solidFill>
              </a:rPr>
              <a:t>Copyright © 2011 Accenture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4463" y="1260475"/>
            <a:ext cx="4346257" cy="506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617825" y="1260475"/>
            <a:ext cx="4345200" cy="506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914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25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9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4463" y="1260475"/>
            <a:ext cx="8826500" cy="5064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84" name="Rectangle 6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269163" y="6503988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r">
              <a:defRPr sz="900" b="0"/>
            </a:lvl1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7747B3AA-F3BE-48E7-967F-47A750E1EAF6}" type="slidenum">
              <a:rPr lang="en-AU" smtClean="0">
                <a:solidFill>
                  <a:srgbClr val="000000"/>
                </a:solidFill>
              </a:rPr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86" name="Rectangle 62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44463" y="6324600"/>
            <a:ext cx="44894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9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solidFill>
                  <a:srgbClr val="000000"/>
                </a:solidFill>
              </a:rPr>
              <a:t>Copyright © 2011 Accenture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30" name="Rectangle 65"/>
          <p:cNvSpPr>
            <a:spLocks noGrp="1" noChangeArrowheads="1"/>
          </p:cNvSpPr>
          <p:nvPr>
            <p:ph type="title"/>
          </p:nvPr>
        </p:nvSpPr>
        <p:spPr bwMode="gray">
          <a:xfrm>
            <a:off x="144463" y="0"/>
            <a:ext cx="7912417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114458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114458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76200"/>
            <a:ext cx="94548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6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2pPr>
      <a:lvl3pPr marL="858838" indent="-1682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200150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4811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19383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3955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28527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3099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7" Type="http://schemas.openxmlformats.org/officeDocument/2006/relationships/chart" Target="../charts/chart6.xml"/><Relationship Id="rId8" Type="http://schemas.openxmlformats.org/officeDocument/2006/relationships/image" Target="../media/image21.png"/><Relationship Id="rId9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61048"/>
            <a:ext cx="8610600" cy="1168152"/>
          </a:xfrm>
        </p:spPr>
        <p:txBody>
          <a:bodyPr/>
          <a:lstStyle/>
          <a:p>
            <a:pPr algn="r"/>
            <a:r>
              <a:rPr lang="fr-FR" sz="2500" dirty="0" smtClean="0">
                <a:solidFill>
                  <a:srgbClr val="314B71"/>
                </a:solidFill>
              </a:rPr>
              <a:t>Le Bus Régional de la Création d’Entreprise</a:t>
            </a:r>
            <a:br>
              <a:rPr lang="fr-FR" sz="2500" dirty="0" smtClean="0">
                <a:solidFill>
                  <a:srgbClr val="314B71"/>
                </a:solidFill>
              </a:rPr>
            </a:br>
            <a:r>
              <a:rPr lang="fr-FR" sz="2500" dirty="0" smtClean="0">
                <a:solidFill>
                  <a:srgbClr val="314B71"/>
                </a:solidFill>
              </a:rPr>
              <a:t/>
            </a:r>
            <a:br>
              <a:rPr lang="fr-FR" sz="2500" dirty="0" smtClean="0">
                <a:solidFill>
                  <a:srgbClr val="314B71"/>
                </a:solidFill>
              </a:rPr>
            </a:br>
            <a:r>
              <a:rPr lang="fr-FR" sz="2500" dirty="0" smtClean="0">
                <a:solidFill>
                  <a:srgbClr val="314B71"/>
                </a:solidFill>
              </a:rPr>
              <a:t>Séminaire du 12 septembre 2014</a:t>
            </a:r>
            <a:r>
              <a:rPr lang="fr-FR" sz="2400" dirty="0" smtClean="0">
                <a:solidFill>
                  <a:srgbClr val="314B71"/>
                </a:solidFill>
              </a:rPr>
              <a:t/>
            </a:r>
            <a:br>
              <a:rPr lang="fr-FR" sz="2400" dirty="0" smtClean="0">
                <a:solidFill>
                  <a:srgbClr val="314B71"/>
                </a:solidFill>
              </a:rPr>
            </a:br>
            <a:endParaRPr lang="fr-FR" sz="2400" b="0" i="1" dirty="0" smtClean="0">
              <a:solidFill>
                <a:srgbClr val="314B7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573325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kern="0" dirty="0">
                <a:solidFill>
                  <a:srgbClr val="314B71"/>
                </a:solidFill>
              </a:rPr>
              <a:t>« E</a:t>
            </a:r>
            <a:r>
              <a:rPr lang="fr-FR" sz="2400" i="1" kern="0" dirty="0" smtClean="0">
                <a:solidFill>
                  <a:srgbClr val="314B71"/>
                </a:solidFill>
              </a:rPr>
              <a:t>veillons </a:t>
            </a:r>
            <a:r>
              <a:rPr lang="fr-FR" sz="2400" i="1" kern="0" dirty="0">
                <a:solidFill>
                  <a:srgbClr val="314B71"/>
                </a:solidFill>
              </a:rPr>
              <a:t>l’entrepreneur qui sommeille en</a:t>
            </a:r>
            <a:r>
              <a:rPr lang="fr-FR" sz="2400" i="1" kern="0" dirty="0" smtClean="0">
                <a:solidFill>
                  <a:srgbClr val="314B71"/>
                </a:solidFill>
              </a:rPr>
              <a:t> chacun de nous</a:t>
            </a:r>
            <a:r>
              <a:rPr lang="fr-FR" sz="2400" i="1" kern="0" dirty="0">
                <a:solidFill>
                  <a:srgbClr val="314B71"/>
                </a:solidFill>
              </a:rPr>
              <a:t> »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1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463" y="0"/>
            <a:ext cx="8694737" cy="1143000"/>
          </a:xfrm>
          <a:prstGeom prst="rect">
            <a:avLst/>
          </a:prstGeom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 smtClean="0">
                <a:solidFill>
                  <a:srgbClr val="002060"/>
                </a:solidFill>
              </a:rPr>
              <a:t>Bilan statistique de l’opération</a:t>
            </a:r>
            <a:endParaRPr lang="fr-FR" sz="2000" b="1" kern="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96752"/>
            <a:ext cx="8784976" cy="452431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5250" indent="-95250">
              <a:spcAft>
                <a:spcPts val="600"/>
              </a:spcAft>
            </a:pPr>
            <a:r>
              <a:rPr lang="fr-FR" b="1" dirty="0" smtClean="0">
                <a:solidFill>
                  <a:srgbClr val="002060"/>
                </a:solidFill>
                <a:latin typeface="+mj-lt"/>
              </a:rPr>
              <a:t>Nombre de personnes conseillées en une année : 964 </a:t>
            </a:r>
            <a:r>
              <a:rPr lang="fr-FR" sz="1400" b="1" dirty="0" smtClean="0">
                <a:solidFill>
                  <a:srgbClr val="002060"/>
                </a:solidFill>
                <a:latin typeface="+mj-lt"/>
              </a:rPr>
              <a:t>(dans le cadre de 16 semaines)</a:t>
            </a:r>
          </a:p>
          <a:p>
            <a:pPr marL="95250" indent="-95250">
              <a:spcAft>
                <a:spcPts val="600"/>
              </a:spcAft>
            </a:pPr>
            <a:r>
              <a:rPr lang="fr-FR" sz="1600" b="1" dirty="0" smtClean="0">
                <a:solidFill>
                  <a:srgbClr val="002060"/>
                </a:solidFill>
                <a:latin typeface="+mj-lt"/>
                <a:sym typeface="Wingdings"/>
              </a:rPr>
              <a:t> </a:t>
            </a:r>
            <a:r>
              <a:rPr lang="fr-FR" sz="1600" b="1" dirty="0" smtClean="0">
                <a:solidFill>
                  <a:srgbClr val="002060"/>
                </a:solidFill>
                <a:latin typeface="+mj-lt"/>
              </a:rPr>
              <a:t>Soit une moyenne de 60 créateurs conseillés par semaine d’animation</a:t>
            </a:r>
            <a:endParaRPr lang="fr-FR" sz="1600" dirty="0" smtClean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sz="1500" dirty="0" smtClean="0">
                <a:latin typeface="+mj-lt"/>
              </a:rPr>
              <a:t>Franconville : </a:t>
            </a:r>
            <a:r>
              <a:rPr lang="fr-FR" sz="1500" b="1" dirty="0" smtClean="0">
                <a:latin typeface="+mj-lt"/>
              </a:rPr>
              <a:t>84</a:t>
            </a:r>
          </a:p>
          <a:p>
            <a:pPr marL="285750" indent="-285750">
              <a:buFontTx/>
              <a:buChar char="-"/>
            </a:pPr>
            <a:r>
              <a:rPr lang="fr-FR" sz="1500" dirty="0" smtClean="0">
                <a:latin typeface="+mj-lt"/>
              </a:rPr>
              <a:t>Paris, Parvis de l’Hôtel de Ville : </a:t>
            </a:r>
            <a:r>
              <a:rPr lang="fr-FR" sz="1500" b="1" dirty="0" smtClean="0">
                <a:latin typeface="+mj-lt"/>
              </a:rPr>
              <a:t>153</a:t>
            </a:r>
          </a:p>
          <a:p>
            <a:pPr marL="285750" indent="-285750">
              <a:buFontTx/>
              <a:buChar char="-"/>
            </a:pPr>
            <a:r>
              <a:rPr lang="fr-FR" sz="1500" dirty="0" smtClean="0">
                <a:latin typeface="+mj-lt"/>
              </a:rPr>
              <a:t>Aulnay-sous-Bois : </a:t>
            </a:r>
            <a:r>
              <a:rPr lang="fr-FR" sz="1500" b="1" dirty="0" smtClean="0">
                <a:latin typeface="+mj-lt"/>
              </a:rPr>
              <a:t>75</a:t>
            </a:r>
          </a:p>
          <a:p>
            <a:pPr marL="285750" indent="-285750">
              <a:buFontTx/>
              <a:buChar char="-"/>
            </a:pPr>
            <a:r>
              <a:rPr lang="fr-FR" sz="1500" dirty="0" smtClean="0">
                <a:latin typeface="+mj-lt"/>
              </a:rPr>
              <a:t>Blanc-Mesnil et agglomération de l’Aéroport du Bourget : </a:t>
            </a:r>
            <a:r>
              <a:rPr lang="fr-FR" sz="1500" b="1" dirty="0" smtClean="0">
                <a:latin typeface="+mj-lt"/>
              </a:rPr>
              <a:t>28</a:t>
            </a:r>
            <a:r>
              <a:rPr lang="fr-FR" sz="1500" dirty="0" smtClean="0">
                <a:latin typeface="+mj-lt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sz="1500" dirty="0" smtClean="0">
                <a:latin typeface="+mj-lt"/>
              </a:rPr>
              <a:t>Plaine Commune : </a:t>
            </a:r>
            <a:r>
              <a:rPr lang="fr-FR" sz="1500" b="1" dirty="0" smtClean="0">
                <a:latin typeface="+mj-lt"/>
              </a:rPr>
              <a:t>62</a:t>
            </a:r>
          </a:p>
          <a:p>
            <a:pPr marL="285750" indent="-285750">
              <a:buFontTx/>
              <a:buChar char="-"/>
            </a:pPr>
            <a:r>
              <a:rPr lang="fr-FR" sz="1500" dirty="0" smtClean="0">
                <a:latin typeface="+mj-lt"/>
              </a:rPr>
              <a:t>Chelles : </a:t>
            </a:r>
            <a:r>
              <a:rPr lang="fr-FR" sz="1500" b="1" dirty="0" smtClean="0">
                <a:latin typeface="+mj-lt"/>
              </a:rPr>
              <a:t>34</a:t>
            </a:r>
          </a:p>
          <a:p>
            <a:pPr marL="285750" indent="-285750">
              <a:buFontTx/>
              <a:buChar char="-"/>
            </a:pPr>
            <a:r>
              <a:rPr lang="fr-FR" sz="1500" dirty="0" smtClean="0">
                <a:latin typeface="+mj-lt"/>
              </a:rPr>
              <a:t>Bondy : </a:t>
            </a:r>
            <a:r>
              <a:rPr lang="fr-FR" sz="1500" b="1" dirty="0" smtClean="0">
                <a:latin typeface="+mj-lt"/>
              </a:rPr>
              <a:t>46</a:t>
            </a:r>
          </a:p>
          <a:p>
            <a:pPr marL="285750" indent="-285750">
              <a:buFontTx/>
              <a:buChar char="-"/>
            </a:pPr>
            <a:r>
              <a:rPr lang="fr-FR" sz="1500" dirty="0" smtClean="0">
                <a:latin typeface="+mj-lt"/>
              </a:rPr>
              <a:t>Saint Ouen :  </a:t>
            </a:r>
            <a:r>
              <a:rPr lang="fr-FR" sz="1500" b="1" dirty="0" smtClean="0">
                <a:latin typeface="+mj-lt"/>
              </a:rPr>
              <a:t>52</a:t>
            </a:r>
          </a:p>
          <a:p>
            <a:pPr marL="285750" indent="-285750">
              <a:buFontTx/>
              <a:buChar char="-"/>
            </a:pPr>
            <a:r>
              <a:rPr lang="fr-FR" sz="1500" dirty="0" smtClean="0">
                <a:latin typeface="+mj-lt"/>
              </a:rPr>
              <a:t>Rueil-Malmaison et Suresnes : </a:t>
            </a:r>
            <a:r>
              <a:rPr lang="fr-FR" sz="1500" b="1" dirty="0" smtClean="0">
                <a:latin typeface="+mj-lt"/>
              </a:rPr>
              <a:t>43</a:t>
            </a:r>
            <a:endParaRPr lang="fr-FR" sz="15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sz="1500" dirty="0" smtClean="0">
                <a:latin typeface="+mj-lt"/>
              </a:rPr>
              <a:t>Val d’Orge : </a:t>
            </a:r>
            <a:r>
              <a:rPr lang="fr-FR" sz="1500" b="1" dirty="0" smtClean="0">
                <a:latin typeface="+mj-lt"/>
              </a:rPr>
              <a:t>39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Gennevilliers </a:t>
            </a:r>
            <a:r>
              <a:rPr lang="fr-FR" sz="1600" dirty="0"/>
              <a:t>: </a:t>
            </a:r>
            <a:r>
              <a:rPr lang="fr-FR" sz="1600" b="1" dirty="0" smtClean="0"/>
              <a:t>62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Paris</a:t>
            </a:r>
            <a:r>
              <a:rPr lang="fr-FR" sz="1600" dirty="0"/>
              <a:t>, Parvis de l’Hôtel de Ville : </a:t>
            </a:r>
            <a:r>
              <a:rPr lang="fr-FR" sz="1600" b="1" dirty="0" smtClean="0"/>
              <a:t>110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Paris</a:t>
            </a:r>
            <a:r>
              <a:rPr lang="fr-FR" sz="1600" dirty="0"/>
              <a:t>, Cité des Sciences et de l’Industrie : </a:t>
            </a:r>
            <a:r>
              <a:rPr lang="fr-FR" sz="1600" b="1" dirty="0" smtClean="0"/>
              <a:t>71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Communauté </a:t>
            </a:r>
            <a:r>
              <a:rPr lang="fr-FR" sz="1600" dirty="0"/>
              <a:t>d’Agglomération des Lacs de l’Essonne : </a:t>
            </a:r>
            <a:r>
              <a:rPr lang="fr-FR" sz="1600" b="1" dirty="0" smtClean="0"/>
              <a:t>31</a:t>
            </a:r>
            <a:endParaRPr lang="fr-FR" sz="1600" b="1" dirty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Paris</a:t>
            </a:r>
            <a:r>
              <a:rPr lang="fr-FR" sz="1600" dirty="0"/>
              <a:t>, la Goutte d’Or : </a:t>
            </a:r>
            <a:r>
              <a:rPr lang="fr-FR" sz="1600" b="1" dirty="0" smtClean="0"/>
              <a:t>43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Communauté </a:t>
            </a:r>
            <a:r>
              <a:rPr lang="fr-FR" sz="1600" dirty="0"/>
              <a:t>d’Agglomération </a:t>
            </a:r>
            <a:r>
              <a:rPr lang="fr-FR" sz="1600" dirty="0" err="1"/>
              <a:t>Europ’Essonne</a:t>
            </a:r>
            <a:r>
              <a:rPr lang="fr-FR" sz="1600" dirty="0"/>
              <a:t> : </a:t>
            </a:r>
            <a:r>
              <a:rPr lang="fr-FR" sz="1600" b="1" dirty="0" smtClean="0"/>
              <a:t>31</a:t>
            </a:r>
            <a:endParaRPr lang="fr-FR" sz="1600" dirty="0"/>
          </a:p>
        </p:txBody>
      </p:sp>
      <p:sp>
        <p:nvSpPr>
          <p:cNvPr id="14" name="TextBox 6"/>
          <p:cNvSpPr txBox="1"/>
          <p:nvPr/>
        </p:nvSpPr>
        <p:spPr>
          <a:xfrm>
            <a:off x="179512" y="5805264"/>
            <a:ext cx="885698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5250" indent="-95250">
              <a:spcAft>
                <a:spcPts val="600"/>
              </a:spcAft>
            </a:pPr>
            <a:r>
              <a:rPr lang="fr-FR" b="1" dirty="0" smtClean="0">
                <a:solidFill>
                  <a:srgbClr val="002060"/>
                </a:solidFill>
                <a:latin typeface="+mj-lt"/>
              </a:rPr>
              <a:t>Nombre de participants aux Ateliers : 80</a:t>
            </a:r>
          </a:p>
          <a:p>
            <a:r>
              <a:rPr lang="fr-FR" sz="1500" dirty="0" smtClean="0"/>
              <a:t>120 participants aux 21 Ateliers animés</a:t>
            </a:r>
          </a:p>
          <a:p>
            <a:r>
              <a:rPr lang="fr-FR" sz="1600" b="1" dirty="0" smtClean="0">
                <a:solidFill>
                  <a:srgbClr val="002060"/>
                </a:solidFill>
                <a:latin typeface="+mj-lt"/>
                <a:sym typeface="Wingdings"/>
              </a:rPr>
              <a:t> Soit une moyenne de 6 créateurs présents à chaque atelier</a:t>
            </a:r>
            <a:endParaRPr lang="fr-FR" sz="1600" b="1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777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463" y="0"/>
            <a:ext cx="8694737" cy="1143000"/>
          </a:xfrm>
          <a:prstGeom prst="rect">
            <a:avLst/>
          </a:prstGeom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 smtClean="0">
                <a:solidFill>
                  <a:srgbClr val="002060"/>
                </a:solidFill>
              </a:rPr>
              <a:t>Profil type des créateurs conseillés</a:t>
            </a:r>
            <a:endParaRPr lang="fr-FR" sz="2000" b="1" kern="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96752"/>
            <a:ext cx="8856984" cy="532453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5250" indent="-95250">
              <a:spcAft>
                <a:spcPts val="600"/>
              </a:spcAft>
            </a:pPr>
            <a:r>
              <a:rPr lang="fr-FR" b="1" dirty="0" smtClean="0">
                <a:solidFill>
                  <a:srgbClr val="002060"/>
                </a:solidFill>
                <a:latin typeface="+mj-lt"/>
              </a:rPr>
              <a:t>Profil statistique  </a:t>
            </a:r>
          </a:p>
          <a:p>
            <a:pPr marL="95250" indent="-95250">
              <a:spcAft>
                <a:spcPts val="600"/>
              </a:spcAft>
            </a:pPr>
            <a:endParaRPr lang="fr-FR" b="1" dirty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 smtClean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 smtClean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 smtClean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 smtClean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 smtClean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 smtClean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 smtClean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709094"/>
              </p:ext>
            </p:extLst>
          </p:nvPr>
        </p:nvGraphicFramePr>
        <p:xfrm>
          <a:off x="4932040" y="1340768"/>
          <a:ext cx="352839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49" name="Graphiqu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3600400" cy="24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Graphiqu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456037" cy="246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Graphiqu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2852810" cy="219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4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463" y="0"/>
            <a:ext cx="8694737" cy="1143000"/>
          </a:xfrm>
          <a:prstGeom prst="rect">
            <a:avLst/>
          </a:prstGeom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 smtClean="0">
                <a:solidFill>
                  <a:srgbClr val="002060"/>
                </a:solidFill>
              </a:rPr>
              <a:t>Profil type des créateurs conseillés</a:t>
            </a:r>
            <a:endParaRPr lang="fr-FR" sz="2000" b="1" kern="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196752"/>
            <a:ext cx="8784976" cy="532453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5250" indent="-95250">
              <a:spcAft>
                <a:spcPts val="600"/>
              </a:spcAft>
            </a:pPr>
            <a:r>
              <a:rPr lang="fr-FR" b="1" dirty="0" smtClean="0">
                <a:solidFill>
                  <a:srgbClr val="002060"/>
                </a:solidFill>
                <a:latin typeface="+mj-lt"/>
              </a:rPr>
              <a:t>Profil statistique  </a:t>
            </a:r>
          </a:p>
          <a:p>
            <a:pPr marL="95250" indent="-95250">
              <a:spcAft>
                <a:spcPts val="600"/>
              </a:spcAft>
            </a:pPr>
            <a:endParaRPr lang="fr-FR" b="1" dirty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 smtClean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 smtClean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 smtClean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 smtClean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 smtClean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 smtClean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>
              <a:solidFill>
                <a:srgbClr val="002060"/>
              </a:solidFill>
              <a:latin typeface="+mj-lt"/>
            </a:endParaRPr>
          </a:p>
          <a:p>
            <a:pPr marL="95250" indent="-95250">
              <a:spcAft>
                <a:spcPts val="600"/>
              </a:spcAft>
            </a:pPr>
            <a:endParaRPr lang="fr-FR" b="1" dirty="0" smtClean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302246"/>
              </p:ext>
            </p:extLst>
          </p:nvPr>
        </p:nvGraphicFramePr>
        <p:xfrm>
          <a:off x="323528" y="1628800"/>
          <a:ext cx="2573667" cy="193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823554"/>
              </p:ext>
            </p:extLst>
          </p:nvPr>
        </p:nvGraphicFramePr>
        <p:xfrm>
          <a:off x="2771800" y="1340768"/>
          <a:ext cx="316835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642746"/>
              </p:ext>
            </p:extLst>
          </p:nvPr>
        </p:nvGraphicFramePr>
        <p:xfrm>
          <a:off x="6084168" y="1340768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239436"/>
              </p:ext>
            </p:extLst>
          </p:nvPr>
        </p:nvGraphicFramePr>
        <p:xfrm>
          <a:off x="395536" y="1628800"/>
          <a:ext cx="33843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059569"/>
              </p:ext>
            </p:extLst>
          </p:nvPr>
        </p:nvGraphicFramePr>
        <p:xfrm>
          <a:off x="3923928" y="980728"/>
          <a:ext cx="53254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074" name="Graphiqu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249396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742515"/>
              </p:ext>
            </p:extLst>
          </p:nvPr>
        </p:nvGraphicFramePr>
        <p:xfrm>
          <a:off x="4283968" y="1412776"/>
          <a:ext cx="460851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9565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463" y="0"/>
            <a:ext cx="8694737" cy="1143000"/>
          </a:xfrm>
          <a:prstGeom prst="rect">
            <a:avLst/>
          </a:prstGeom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 smtClean="0">
                <a:solidFill>
                  <a:srgbClr val="002060"/>
                </a:solidFill>
              </a:rPr>
              <a:t>Profil type des créateurs et missions du conseiller</a:t>
            </a:r>
            <a:endParaRPr lang="fr-FR" sz="2000" b="1" kern="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8784976" cy="10618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5250" indent="-95250">
              <a:spcAft>
                <a:spcPts val="600"/>
              </a:spcAft>
            </a:pPr>
            <a:r>
              <a:rPr lang="fr-FR" sz="1600" b="1" dirty="0" smtClean="0">
                <a:solidFill>
                  <a:srgbClr val="002060"/>
                </a:solidFill>
                <a:latin typeface="+mj-lt"/>
              </a:rPr>
              <a:t>Ceux qui envisagent de créer sans pour autant avoir de projet défini</a:t>
            </a:r>
          </a:p>
          <a:p>
            <a:pPr marL="285750" indent="-285750">
              <a:buFont typeface="Wingdings" charset="0"/>
              <a:buChar char="è"/>
            </a:pPr>
            <a:r>
              <a:rPr lang="fr-FR" sz="1400" b="1" i="1" dirty="0" smtClean="0">
                <a:latin typeface="+mj-lt"/>
                <a:sym typeface="Wingdings"/>
              </a:rPr>
              <a:t>Travail d’amorçage </a:t>
            </a:r>
          </a:p>
          <a:p>
            <a:pPr marL="285750" indent="-285750">
              <a:buFont typeface="Wingdings" charset="0"/>
              <a:buChar char="è"/>
            </a:pPr>
            <a:r>
              <a:rPr lang="fr-FR" sz="1400" b="1" i="1" dirty="0" smtClean="0">
                <a:latin typeface="+mj-lt"/>
                <a:sym typeface="Wingdings"/>
              </a:rPr>
              <a:t>Conseil </a:t>
            </a:r>
            <a:r>
              <a:rPr lang="fr-FR" sz="1400" b="1" i="1" dirty="0">
                <a:latin typeface="+mj-lt"/>
                <a:sym typeface="Wingdings"/>
              </a:rPr>
              <a:t>méthodologique</a:t>
            </a:r>
            <a:r>
              <a:rPr lang="fr-FR" sz="1400" i="1" dirty="0">
                <a:latin typeface="+mj-lt"/>
                <a:sym typeface="Wingdings"/>
              </a:rPr>
              <a:t> </a:t>
            </a:r>
            <a:r>
              <a:rPr lang="fr-FR" sz="1400" dirty="0" smtClean="0">
                <a:latin typeface="+mj-lt"/>
                <a:sym typeface="Wingdings"/>
              </a:rPr>
              <a:t>: présentation </a:t>
            </a:r>
            <a:r>
              <a:rPr lang="fr-FR" sz="1400" dirty="0">
                <a:latin typeface="+mj-lt"/>
                <a:sym typeface="Wingdings"/>
              </a:rPr>
              <a:t>des étapes et aide à la recherche de la première </a:t>
            </a:r>
            <a:r>
              <a:rPr lang="fr-FR" sz="1400" dirty="0" smtClean="0">
                <a:latin typeface="+mj-lt"/>
                <a:sym typeface="Wingdings"/>
              </a:rPr>
              <a:t>information</a:t>
            </a:r>
          </a:p>
          <a:p>
            <a:pPr marL="285750" indent="-285750">
              <a:buFont typeface="Wingdings" charset="0"/>
              <a:buChar char="è"/>
            </a:pPr>
            <a:r>
              <a:rPr lang="fr-FR" sz="1400" b="1" i="1" dirty="0">
                <a:latin typeface="+mj-lt"/>
                <a:sym typeface="Wingdings"/>
              </a:rPr>
              <a:t>O</a:t>
            </a:r>
            <a:r>
              <a:rPr lang="fr-FR" sz="1400" b="1" i="1" dirty="0" smtClean="0">
                <a:latin typeface="+mj-lt"/>
                <a:sym typeface="Wingdings"/>
              </a:rPr>
              <a:t>rientation </a:t>
            </a:r>
            <a:r>
              <a:rPr lang="fr-FR" sz="1400" dirty="0" smtClean="0">
                <a:latin typeface="+mj-lt"/>
                <a:sym typeface="Wingdings"/>
              </a:rPr>
              <a:t>vers un opérateur local pour intégrer un dispositif d’accompagnement</a:t>
            </a:r>
            <a:endParaRPr lang="fr-FR" sz="1400" dirty="0">
              <a:latin typeface="+mj-lt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179512" y="2636912"/>
            <a:ext cx="8784976" cy="8463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5250" indent="-95250">
              <a:spcAft>
                <a:spcPts val="600"/>
              </a:spcAft>
            </a:pPr>
            <a:r>
              <a:rPr lang="fr-FR" sz="1600" b="1" dirty="0" smtClean="0">
                <a:solidFill>
                  <a:srgbClr val="002060"/>
                </a:solidFill>
                <a:latin typeface="+mj-lt"/>
              </a:rPr>
              <a:t>Les porteurs d’idée ou de projet</a:t>
            </a:r>
          </a:p>
          <a:p>
            <a:pPr marL="285750" indent="-285750">
              <a:buFont typeface="Wingdings" charset="0"/>
              <a:buChar char="è"/>
            </a:pPr>
            <a:r>
              <a:rPr lang="fr-FR" sz="1400" b="1" i="1" dirty="0" smtClean="0">
                <a:sym typeface="Wingdings"/>
              </a:rPr>
              <a:t>Conseil </a:t>
            </a:r>
            <a:r>
              <a:rPr lang="fr-FR" sz="1400" b="1" i="1" dirty="0">
                <a:sym typeface="Wingdings"/>
              </a:rPr>
              <a:t>méthodologique</a:t>
            </a:r>
            <a:r>
              <a:rPr lang="fr-FR" sz="1400" i="1" dirty="0">
                <a:sym typeface="Wingdings"/>
              </a:rPr>
              <a:t> </a:t>
            </a:r>
            <a:r>
              <a:rPr lang="fr-FR" sz="1400" dirty="0" smtClean="0">
                <a:sym typeface="Wingdings"/>
              </a:rPr>
              <a:t>: présentation </a:t>
            </a:r>
            <a:r>
              <a:rPr lang="fr-FR" sz="1400" dirty="0">
                <a:sym typeface="Wingdings"/>
              </a:rPr>
              <a:t>des étapes et aide à la recherche de la première </a:t>
            </a:r>
            <a:r>
              <a:rPr lang="fr-FR" sz="1400" dirty="0" smtClean="0">
                <a:sym typeface="Wingdings"/>
              </a:rPr>
              <a:t>information</a:t>
            </a:r>
          </a:p>
          <a:p>
            <a:pPr marL="285750" indent="-285750">
              <a:buFont typeface="Wingdings" charset="0"/>
              <a:buChar char="è"/>
            </a:pPr>
            <a:r>
              <a:rPr lang="fr-FR" sz="1400" b="1" i="1" dirty="0" smtClean="0">
                <a:sym typeface="Wingdings"/>
              </a:rPr>
              <a:t>Orientation </a:t>
            </a:r>
            <a:r>
              <a:rPr lang="fr-FR" sz="1400" dirty="0" smtClean="0">
                <a:sym typeface="Wingdings"/>
              </a:rPr>
              <a:t>vers les opérateurs locaux pour poursuivre le travail de structuration</a:t>
            </a:r>
            <a:endParaRPr lang="fr-FR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19675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peut retenir 3 profils principaux du public rencontré : 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179512" y="3501008"/>
            <a:ext cx="8784976" cy="8463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5250" indent="-95250">
              <a:spcAft>
                <a:spcPts val="600"/>
              </a:spcAft>
            </a:pPr>
            <a:r>
              <a:rPr lang="fr-FR" sz="1600" b="1" dirty="0" smtClean="0">
                <a:solidFill>
                  <a:srgbClr val="002060"/>
                </a:solidFill>
                <a:latin typeface="+mj-lt"/>
              </a:rPr>
              <a:t>Les chefs d’entreprise</a:t>
            </a:r>
          </a:p>
          <a:p>
            <a:pPr marL="285750" indent="-285750">
              <a:buFont typeface="Wingdings" charset="0"/>
              <a:buChar char="è"/>
            </a:pPr>
            <a:r>
              <a:rPr lang="fr-FR" sz="1400" b="1" i="1" dirty="0" smtClean="0">
                <a:sym typeface="Wingdings"/>
              </a:rPr>
              <a:t>Conseil </a:t>
            </a:r>
            <a:r>
              <a:rPr lang="fr-FR" sz="1400" b="1" i="1" dirty="0">
                <a:sym typeface="Wingdings"/>
              </a:rPr>
              <a:t>méthodologique</a:t>
            </a:r>
            <a:r>
              <a:rPr lang="fr-FR" sz="1400" i="1" dirty="0">
                <a:sym typeface="Wingdings"/>
              </a:rPr>
              <a:t> </a:t>
            </a:r>
            <a:endParaRPr lang="fr-FR" sz="1400" dirty="0" smtClean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r>
              <a:rPr lang="fr-FR" sz="1400" b="1" i="1" dirty="0" smtClean="0">
                <a:sym typeface="Wingdings"/>
              </a:rPr>
              <a:t>Orientation </a:t>
            </a:r>
            <a:r>
              <a:rPr lang="fr-FR" sz="1400" dirty="0">
                <a:sym typeface="Wingdings"/>
              </a:rPr>
              <a:t>vers les opérateurs locaux pour poursuivre le </a:t>
            </a:r>
            <a:r>
              <a:rPr lang="fr-FR" sz="1400" dirty="0" smtClean="0">
                <a:sym typeface="Wingdings"/>
              </a:rPr>
              <a:t>travail</a:t>
            </a:r>
            <a:endParaRPr lang="fr-FR" sz="1400" dirty="0"/>
          </a:p>
        </p:txBody>
      </p:sp>
      <p:sp>
        <p:nvSpPr>
          <p:cNvPr id="9" name="TextBox 6"/>
          <p:cNvSpPr txBox="1"/>
          <p:nvPr/>
        </p:nvSpPr>
        <p:spPr>
          <a:xfrm>
            <a:off x="179512" y="5129897"/>
            <a:ext cx="878497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rgbClr val="002060"/>
                </a:solidFill>
                <a:latin typeface="+mj-lt"/>
              </a:rPr>
              <a:t>L’accueil des candidats créateurs devant le Bus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rgbClr val="002060"/>
                </a:solidFill>
              </a:rPr>
              <a:t>La </a:t>
            </a:r>
            <a:r>
              <a:rPr lang="fr-FR" sz="1600" b="1" dirty="0">
                <a:solidFill>
                  <a:srgbClr val="002060"/>
                </a:solidFill>
              </a:rPr>
              <a:t>réponse aux questions des </a:t>
            </a:r>
            <a:r>
              <a:rPr lang="fr-FR" sz="1600" b="1" dirty="0" smtClean="0">
                <a:solidFill>
                  <a:srgbClr val="002060"/>
                </a:solidFill>
              </a:rPr>
              <a:t>candidats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rgbClr val="002060"/>
                </a:solidFill>
              </a:rPr>
              <a:t>La </a:t>
            </a:r>
            <a:r>
              <a:rPr lang="fr-FR" sz="1600" b="1" dirty="0">
                <a:solidFill>
                  <a:srgbClr val="002060"/>
                </a:solidFill>
              </a:rPr>
              <a:t>présentation des besoins réels des </a:t>
            </a:r>
            <a:r>
              <a:rPr lang="fr-FR" sz="1600" b="1" dirty="0" smtClean="0">
                <a:solidFill>
                  <a:srgbClr val="002060"/>
                </a:solidFill>
              </a:rPr>
              <a:t>candidats (conseils méthodologiques) 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rgbClr val="002060"/>
                </a:solidFill>
              </a:rPr>
              <a:t>L’orientation (vers les partenaires du territoire)</a:t>
            </a:r>
            <a:endParaRPr lang="fr-FR" sz="16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rgbClr val="002060"/>
                </a:solidFill>
              </a:rPr>
              <a:t>La </a:t>
            </a:r>
            <a:r>
              <a:rPr lang="fr-FR" sz="1600" b="1" dirty="0">
                <a:solidFill>
                  <a:srgbClr val="002060"/>
                </a:solidFill>
              </a:rPr>
              <a:t>relance du </a:t>
            </a:r>
            <a:r>
              <a:rPr lang="fr-FR" sz="1600" b="1" dirty="0" smtClean="0">
                <a:solidFill>
                  <a:srgbClr val="002060"/>
                </a:solidFill>
              </a:rPr>
              <a:t>public (pour connaître l’état d’avancement des projets)</a:t>
            </a:r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2" y="472514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peut décrire les différentes tâches des conseillers de la façon suivante : </a:t>
            </a:r>
          </a:p>
        </p:txBody>
      </p:sp>
    </p:spTree>
    <p:extLst>
      <p:ext uri="{BB962C8B-B14F-4D97-AF65-F5344CB8AC3E}">
        <p14:creationId xmlns:p14="http://schemas.microsoft.com/office/powerpoint/2010/main" val="284136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463" y="0"/>
            <a:ext cx="8694737" cy="1143000"/>
          </a:xfrm>
          <a:prstGeom prst="rect">
            <a:avLst/>
          </a:prstGeom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 smtClean="0">
                <a:solidFill>
                  <a:srgbClr val="002060"/>
                </a:solidFill>
              </a:rPr>
              <a:t>La saisie des contacts</a:t>
            </a:r>
            <a:endParaRPr lang="fr-FR" sz="2000" b="1" kern="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340768"/>
            <a:ext cx="8784976" cy="467820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5250" indent="-95250">
              <a:spcAft>
                <a:spcPts val="6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+mj-lt"/>
              </a:rPr>
              <a:t>Nécessité de rendre des comptes à nos financeurs</a:t>
            </a:r>
          </a:p>
          <a:p>
            <a:pPr marL="285750" indent="-285750">
              <a:spcAft>
                <a:spcPts val="600"/>
              </a:spcAft>
              <a:buFont typeface="Wingdings" charset="0"/>
              <a:buChar char="è"/>
            </a:pPr>
            <a:r>
              <a:rPr lang="fr-FR" sz="1600" b="1" dirty="0" smtClean="0">
                <a:solidFill>
                  <a:srgbClr val="002060"/>
                </a:solidFill>
                <a:latin typeface="+mj-lt"/>
                <a:sym typeface="Wingdings"/>
              </a:rPr>
              <a:t>Bien renseigner les fiches contacts et saisir JUNGO</a:t>
            </a:r>
            <a:endParaRPr lang="fr-FR" sz="16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fr-FR" sz="1400" dirty="0" smtClean="0">
                <a:latin typeface="+mj-lt"/>
              </a:rPr>
              <a:t>Si les candidats créateurs refusent, leur expliquer : 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+mj-lt"/>
              </a:rPr>
              <a:t>Que si l’action existe, c’est qu’elle est financée par des partenaires publics et privés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+mj-lt"/>
              </a:rPr>
              <a:t>Que BGE </a:t>
            </a:r>
            <a:r>
              <a:rPr lang="fr-FR" sz="1400" dirty="0" err="1" smtClean="0">
                <a:latin typeface="+mj-lt"/>
              </a:rPr>
              <a:t>PaRIF</a:t>
            </a:r>
            <a:r>
              <a:rPr lang="fr-FR" sz="1400" dirty="0" smtClean="0">
                <a:latin typeface="+mj-lt"/>
              </a:rPr>
              <a:t> doit réaliser régulièrement des Bilans pour rendre compte de ses actions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+mj-lt"/>
              </a:rPr>
              <a:t>Que les données sont globalisées pour une exploitation uniquement statistique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+mj-lt"/>
              </a:rPr>
              <a:t>Que leurs coordonnées ne sont transmises à personne (Loi Informatique et Libertés)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+mj-lt"/>
              </a:rPr>
              <a:t>Qu’ils seront en effet recontactés (par mail puis téléphone s’ils ne répondent pas au mail) par BGE </a:t>
            </a:r>
            <a:r>
              <a:rPr lang="fr-FR" sz="1400" dirty="0" err="1" smtClean="0">
                <a:latin typeface="+mj-lt"/>
              </a:rPr>
              <a:t>PaRIF</a:t>
            </a:r>
            <a:r>
              <a:rPr lang="fr-FR" sz="1400" dirty="0" smtClean="0">
                <a:latin typeface="+mj-lt"/>
              </a:rPr>
              <a:t> pour connaître l’avancement de leur projet</a:t>
            </a:r>
            <a:endParaRPr lang="fr-FR" sz="1400" dirty="0">
              <a:latin typeface="+mj-lt"/>
            </a:endParaRPr>
          </a:p>
          <a:p>
            <a:endParaRPr lang="fr-FR" sz="1400" dirty="0" smtClean="0">
              <a:latin typeface="+mj-lt"/>
            </a:endParaRPr>
          </a:p>
          <a:p>
            <a:r>
              <a:rPr lang="fr-FR" sz="1400" dirty="0" smtClean="0">
                <a:latin typeface="+mj-lt"/>
              </a:rPr>
              <a:t>Si malgré tout les créateurs refusent de donner leurs coordonnées, leur demander toutes les informations (âge, statut, adresse, secteur d’activité, etc.), mais ne pas renseigner leur mail et leur téléphone.</a:t>
            </a:r>
            <a:endParaRPr lang="fr-FR" sz="1400" dirty="0">
              <a:latin typeface="+mj-lt"/>
            </a:endParaRPr>
          </a:p>
          <a:p>
            <a:endParaRPr lang="fr-FR" sz="1400" dirty="0" smtClean="0">
              <a:latin typeface="+mj-lt"/>
            </a:endParaRPr>
          </a:p>
          <a:p>
            <a:r>
              <a:rPr lang="fr-FR" sz="1400" dirty="0" smtClean="0">
                <a:latin typeface="+mj-lt"/>
              </a:rPr>
              <a:t>Les données dans </a:t>
            </a:r>
            <a:r>
              <a:rPr lang="fr-FR" sz="1400" dirty="0" err="1" smtClean="0">
                <a:latin typeface="+mj-lt"/>
              </a:rPr>
              <a:t>Jungo</a:t>
            </a:r>
            <a:r>
              <a:rPr lang="fr-FR" sz="1400" dirty="0" smtClean="0">
                <a:latin typeface="+mj-lt"/>
              </a:rPr>
              <a:t> sont aujourd’hui très partielles, et ne permettent pas une exploitation statistique satisfaisante.</a:t>
            </a:r>
          </a:p>
          <a:p>
            <a:endParaRPr lang="fr-FR" sz="1400" dirty="0">
              <a:latin typeface="+mj-lt"/>
            </a:endParaRPr>
          </a:p>
          <a:p>
            <a:r>
              <a:rPr lang="fr-FR" sz="1400" dirty="0" smtClean="0">
                <a:latin typeface="+mj-lt"/>
              </a:rPr>
              <a:t>Nous comptons sur vous.</a:t>
            </a:r>
          </a:p>
          <a:p>
            <a:endParaRPr lang="fr-FR" sz="1400" dirty="0">
              <a:latin typeface="+mj-lt"/>
            </a:endParaRPr>
          </a:p>
          <a:p>
            <a:r>
              <a:rPr lang="fr-FR" sz="1400" dirty="0">
                <a:latin typeface="+mj-lt"/>
              </a:rPr>
              <a:t>M</a:t>
            </a:r>
            <a:r>
              <a:rPr lang="fr-FR" sz="1400" dirty="0" smtClean="0">
                <a:latin typeface="+mj-lt"/>
              </a:rPr>
              <a:t>erci !</a:t>
            </a:r>
          </a:p>
          <a:p>
            <a:endParaRPr lang="fr-FR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586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463" y="0"/>
            <a:ext cx="7912417" cy="1143000"/>
          </a:xfrm>
          <a:prstGeom prst="rect">
            <a:avLst/>
          </a:prstGeom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b="1" dirty="0" smtClean="0">
                <a:solidFill>
                  <a:srgbClr val="002060"/>
                </a:solidFill>
              </a:rPr>
              <a:t>Contacts BGE PaRIF : </a:t>
            </a:r>
            <a:endParaRPr lang="fr-FR" b="1" kern="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833205"/>
            <a:ext cx="6696744" cy="32008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è"/>
            </a:pPr>
            <a:r>
              <a:rPr lang="fr-FR" sz="1600" b="1" dirty="0" smtClean="0">
                <a:solidFill>
                  <a:srgbClr val="000000"/>
                </a:solidFill>
              </a:rPr>
              <a:t>Xavier PETIT</a:t>
            </a:r>
            <a:r>
              <a:rPr lang="fr-FR" sz="1600" dirty="0" smtClean="0">
                <a:solidFill>
                  <a:srgbClr val="000000"/>
                </a:solidFill>
              </a:rPr>
              <a:t>, Coordinateur du Bus de la Création d’Entreprise</a:t>
            </a:r>
          </a:p>
          <a:p>
            <a:pPr lvl="0"/>
            <a:r>
              <a:rPr lang="fr-FR" sz="1600" dirty="0" smtClean="0">
                <a:solidFill>
                  <a:srgbClr val="000000"/>
                </a:solidFill>
              </a:rPr>
              <a:t>01 43 55 91 93</a:t>
            </a:r>
          </a:p>
          <a:p>
            <a:pPr lvl="0"/>
            <a:r>
              <a:rPr lang="fr-FR" sz="1600" dirty="0" smtClean="0">
                <a:solidFill>
                  <a:srgbClr val="000000"/>
                </a:solidFill>
              </a:rPr>
              <a:t>06 80 38 31 73</a:t>
            </a:r>
          </a:p>
          <a:p>
            <a:pPr lvl="0"/>
            <a:r>
              <a:rPr lang="fr-FR" sz="1600" u="sng" dirty="0">
                <a:solidFill>
                  <a:srgbClr val="0000FF"/>
                </a:solidFill>
              </a:rPr>
              <a:t>x</a:t>
            </a:r>
            <a:r>
              <a:rPr lang="fr-FR" sz="1600" u="sng" dirty="0" smtClean="0">
                <a:solidFill>
                  <a:srgbClr val="0000FF"/>
                </a:solidFill>
              </a:rPr>
              <a:t>avier.petit@bge-parif.com</a:t>
            </a:r>
          </a:p>
          <a:p>
            <a:pPr lvl="0"/>
            <a:endParaRPr lang="fr-FR" sz="1600" dirty="0" smtClean="0">
              <a:solidFill>
                <a:srgbClr val="000000"/>
              </a:solidFill>
            </a:endParaRPr>
          </a:p>
          <a:p>
            <a:pPr lvl="0"/>
            <a:endParaRPr lang="fr-FR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/>
              <a:buChar char="è"/>
            </a:pPr>
            <a:r>
              <a:rPr lang="fr-FR" sz="1600" b="1" dirty="0">
                <a:solidFill>
                  <a:srgbClr val="000000"/>
                </a:solidFill>
              </a:rPr>
              <a:t>Isabelle </a:t>
            </a:r>
            <a:r>
              <a:rPr lang="fr-FR" sz="1600" b="1" dirty="0" smtClean="0">
                <a:solidFill>
                  <a:srgbClr val="000000"/>
                </a:solidFill>
              </a:rPr>
              <a:t>LARREGNESTE</a:t>
            </a:r>
            <a:r>
              <a:rPr lang="fr-FR" sz="1600" dirty="0" smtClean="0">
                <a:solidFill>
                  <a:srgbClr val="000000"/>
                </a:solidFill>
              </a:rPr>
              <a:t>, </a:t>
            </a:r>
            <a:r>
              <a:rPr lang="fr-FR" sz="1600" dirty="0">
                <a:solidFill>
                  <a:srgbClr val="000000"/>
                </a:solidFill>
              </a:rPr>
              <a:t>Directrice du Développement</a:t>
            </a:r>
          </a:p>
          <a:p>
            <a:pPr lvl="0"/>
            <a:r>
              <a:rPr lang="fr-FR" sz="1600" dirty="0" smtClean="0">
                <a:solidFill>
                  <a:srgbClr val="000000"/>
                </a:solidFill>
              </a:rPr>
              <a:t>01 43 55 55 27</a:t>
            </a:r>
          </a:p>
          <a:p>
            <a:pPr lvl="0"/>
            <a:r>
              <a:rPr lang="fr-FR" sz="1600" dirty="0" smtClean="0">
                <a:solidFill>
                  <a:srgbClr val="000000"/>
                </a:solidFill>
              </a:rPr>
              <a:t>06 77 47 29 09</a:t>
            </a:r>
          </a:p>
          <a:p>
            <a:pPr lvl="0"/>
            <a:r>
              <a:rPr lang="fr-FR" sz="1600" u="sng" dirty="0">
                <a:solidFill>
                  <a:srgbClr val="0000FF"/>
                </a:solidFill>
              </a:rPr>
              <a:t>i</a:t>
            </a:r>
            <a:r>
              <a:rPr lang="fr-FR" sz="1600" u="sng" dirty="0" smtClean="0">
                <a:solidFill>
                  <a:srgbClr val="0000FF"/>
                </a:solidFill>
              </a:rPr>
              <a:t>sabelle.larregneste@bge-parif.com</a:t>
            </a:r>
          </a:p>
          <a:p>
            <a:pPr lvl="0"/>
            <a:endParaRPr lang="fr-FR" sz="1400" dirty="0">
              <a:solidFill>
                <a:srgbClr val="000000"/>
              </a:solidFill>
            </a:endParaRPr>
          </a:p>
          <a:p>
            <a:pPr lvl="0"/>
            <a:endParaRPr lang="fr-FR" sz="1400" dirty="0">
              <a:solidFill>
                <a:srgbClr val="000000"/>
              </a:solidFill>
            </a:endParaRPr>
          </a:p>
          <a:p>
            <a:pPr lvl="0"/>
            <a:endParaRPr lang="fr-FR" sz="1400" dirty="0">
              <a:solidFill>
                <a:srgbClr val="000000"/>
              </a:solidFill>
            </a:endParaRPr>
          </a:p>
        </p:txBody>
      </p:sp>
      <p:pic>
        <p:nvPicPr>
          <p:cNvPr id="8" name="Image 7" descr="B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89240"/>
            <a:ext cx="1981068" cy="8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3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463" y="76200"/>
            <a:ext cx="7912417" cy="990600"/>
          </a:xfrm>
          <a:prstGeom prst="rect">
            <a:avLst/>
          </a:prstGeom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</a:rPr>
              <a:t>Le </a:t>
            </a:r>
            <a:r>
              <a:rPr lang="fr-FR" sz="2000" b="1" dirty="0">
                <a:solidFill>
                  <a:srgbClr val="002060"/>
                </a:solidFill>
              </a:rPr>
              <a:t>Bus Régional </a:t>
            </a:r>
            <a:r>
              <a:rPr lang="fr-FR" sz="2000" b="1" dirty="0" smtClean="0">
                <a:solidFill>
                  <a:srgbClr val="002060"/>
                </a:solidFill>
              </a:rPr>
              <a:t>de la Création d’Entreprise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75" y="1313056"/>
            <a:ext cx="9239987" cy="43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1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51520" y="1268760"/>
            <a:ext cx="8822442" cy="250837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Ins="3060000" rtlCol="0">
            <a:spAutoFit/>
          </a:bodyPr>
          <a:lstStyle/>
          <a:p>
            <a:pPr marL="95250" indent="-95250">
              <a:spcAft>
                <a:spcPts val="600"/>
              </a:spcAft>
            </a:pPr>
            <a:r>
              <a:rPr lang="fr-FR" sz="1600" b="1" dirty="0">
                <a:solidFill>
                  <a:srgbClr val="002060"/>
                </a:solidFill>
                <a:latin typeface="+mj-lt"/>
              </a:rPr>
              <a:t>Le principe du </a:t>
            </a:r>
            <a:r>
              <a:rPr lang="fr-FR" sz="1600" b="1" dirty="0" smtClean="0">
                <a:solidFill>
                  <a:srgbClr val="002060"/>
                </a:solidFill>
                <a:latin typeface="+mj-lt"/>
              </a:rPr>
              <a:t>Bus BGE</a:t>
            </a:r>
            <a:endParaRPr lang="fr-FR" sz="1600" b="1" dirty="0">
              <a:solidFill>
                <a:srgbClr val="002060"/>
              </a:solidFill>
              <a:latin typeface="+mj-lt"/>
            </a:endParaRP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fr-FR" sz="1400" dirty="0" smtClean="0">
                <a:latin typeface="+mj-lt"/>
              </a:rPr>
              <a:t>Programme itinérant de promotion de l’entrepreneuriat qui parcourt les </a:t>
            </a:r>
            <a:r>
              <a:rPr lang="fr-FR" sz="1400" dirty="0">
                <a:latin typeface="+mj-lt"/>
              </a:rPr>
              <a:t>territoires </a:t>
            </a:r>
            <a:r>
              <a:rPr lang="fr-FR" sz="1400" dirty="0" smtClean="0">
                <a:latin typeface="+mj-lt"/>
              </a:rPr>
              <a:t>prioritaires, à la rencontre de </a:t>
            </a:r>
            <a:r>
              <a:rPr lang="fr-FR" sz="1400" dirty="0">
                <a:latin typeface="+mj-lt"/>
              </a:rPr>
              <a:t>publics éloignés des réseaux </a:t>
            </a:r>
            <a:r>
              <a:rPr lang="fr-FR" sz="1400" dirty="0" smtClean="0">
                <a:latin typeface="+mj-lt"/>
              </a:rPr>
              <a:t>d’accompagnement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fr-FR" sz="1400" dirty="0">
                <a:latin typeface="+mj-lt"/>
              </a:rPr>
              <a:t>Le Bus </a:t>
            </a:r>
            <a:r>
              <a:rPr lang="fr-FR" sz="1400" dirty="0" smtClean="0">
                <a:latin typeface="+mj-lt"/>
              </a:rPr>
              <a:t>a également pour objectif de </a:t>
            </a:r>
            <a:r>
              <a:rPr lang="fr-FR" sz="1400" dirty="0">
                <a:latin typeface="+mj-lt"/>
              </a:rPr>
              <a:t>sensibiliser les élus et décideurs locaux à la nécessité d’informer la population sur la création d’entreprise</a:t>
            </a:r>
            <a:r>
              <a:rPr lang="fr-FR" sz="1400" dirty="0" smtClean="0">
                <a:latin typeface="+mj-lt"/>
              </a:rPr>
              <a:t> 	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fr-FR" sz="1400" dirty="0" smtClean="0">
                <a:latin typeface="+mj-lt"/>
              </a:rPr>
              <a:t>Enfin, le Bus de </a:t>
            </a:r>
            <a:r>
              <a:rPr lang="fr-FR" sz="1400" dirty="0"/>
              <a:t>la Création d’Entreprise </a:t>
            </a:r>
            <a:r>
              <a:rPr lang="fr-FR" sz="1400" dirty="0" smtClean="0">
                <a:latin typeface="+mj-lt"/>
              </a:rPr>
              <a:t>vise à mobiliser les micro entreprises au développement de leur activité et aux modalités de création d’emplois, en les aidant à identifier les relais locaux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463" y="76200"/>
            <a:ext cx="7912417" cy="990600"/>
          </a:xfrm>
          <a:prstGeom prst="rect">
            <a:avLst/>
          </a:prstGeom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</a:rPr>
              <a:t>Le </a:t>
            </a:r>
            <a:r>
              <a:rPr lang="fr-FR" sz="2000" b="1" dirty="0">
                <a:solidFill>
                  <a:srgbClr val="002060"/>
                </a:solidFill>
              </a:rPr>
              <a:t>Bus Régional </a:t>
            </a:r>
            <a:r>
              <a:rPr lang="fr-FR" sz="2000" b="1" dirty="0" smtClean="0">
                <a:solidFill>
                  <a:srgbClr val="002060"/>
                </a:solidFill>
              </a:rPr>
              <a:t>de la Création d’Entreprise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4077072"/>
            <a:ext cx="3600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spcAft>
                <a:spcPts val="600"/>
              </a:spcAft>
            </a:pPr>
            <a:r>
              <a:rPr lang="fr-FR" sz="1600" b="1" dirty="0" smtClean="0">
                <a:solidFill>
                  <a:srgbClr val="002060"/>
                </a:solidFill>
              </a:rPr>
              <a:t>L’ambition du projet : </a:t>
            </a:r>
            <a:endParaRPr lang="fr-FR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05868"/>
              </p:ext>
            </p:extLst>
          </p:nvPr>
        </p:nvGraphicFramePr>
        <p:xfrm>
          <a:off x="323528" y="4509120"/>
          <a:ext cx="8712968" cy="17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2968"/>
              </a:tblGrid>
              <a:tr h="1728192"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1200"/>
                        </a:spcAft>
                        <a:buClr>
                          <a:schemeClr val="accent4"/>
                        </a:buClr>
                        <a:buFont typeface="Wingdings" pitchFamily="2" charset="2"/>
                        <a:buChar char="ü"/>
                      </a:pPr>
                      <a:r>
                        <a:rPr lang="fr-FR" sz="1300" b="1" i="1" dirty="0" smtClean="0"/>
                        <a:t>Démocratiser</a:t>
                      </a:r>
                      <a:r>
                        <a:rPr lang="fr-FR" sz="1300" b="0" dirty="0" smtClean="0"/>
                        <a:t> la création d’activité et aider les franciliens à bâtir un nouveau projet professionnel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1200"/>
                        </a:spcAft>
                        <a:buClr>
                          <a:schemeClr val="accent4"/>
                        </a:buClr>
                        <a:buFont typeface="Wingdings" pitchFamily="2" charset="2"/>
                        <a:buChar char="ü"/>
                      </a:pPr>
                      <a:r>
                        <a:rPr lang="fr-FR" sz="13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Encourager </a:t>
                      </a:r>
                      <a:r>
                        <a:rPr lang="fr-FR" sz="1300" b="0" dirty="0" smtClean="0"/>
                        <a:t>la création d’entreprise dans les quartiers prioritaires, et plus particulièrement</a:t>
                      </a:r>
                      <a:r>
                        <a:rPr lang="fr-FR" sz="1300" b="0" baseline="0" dirty="0" smtClean="0"/>
                        <a:t> auprès des jeunes</a:t>
                      </a:r>
                      <a:endParaRPr lang="fr-FR" sz="1300" b="0" dirty="0" smtClean="0"/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1200"/>
                        </a:spcAft>
                        <a:buClr>
                          <a:schemeClr val="accent4"/>
                        </a:buClr>
                        <a:buFont typeface="Wingdings" pitchFamily="2" charset="2"/>
                        <a:buChar char="ü"/>
                      </a:pPr>
                      <a:r>
                        <a:rPr lang="fr-FR" sz="13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Intégrer les enjeux </a:t>
                      </a:r>
                      <a:r>
                        <a:rPr lang="fr-FR" sz="1300" b="0" dirty="0" smtClean="0"/>
                        <a:t>de la création au cœur des territoires ruraux d’Ile-de-France</a:t>
                      </a:r>
                      <a:endParaRPr lang="fr-FR" sz="1300" b="0" dirty="0"/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916832"/>
            <a:ext cx="2808312" cy="12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6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04664"/>
            <a:ext cx="2222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2060"/>
                </a:solidFill>
              </a:rPr>
              <a:t>Le Bus </a:t>
            </a:r>
            <a:r>
              <a:rPr lang="fr-FR" sz="2000" b="1" dirty="0" smtClean="0">
                <a:solidFill>
                  <a:srgbClr val="002060"/>
                </a:solidFill>
              </a:rPr>
              <a:t>en image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68760"/>
            <a:ext cx="4246093" cy="28083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492896"/>
            <a:ext cx="4296232" cy="28312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4149080"/>
            <a:ext cx="4248472" cy="2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7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04664"/>
            <a:ext cx="5800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</a:rPr>
              <a:t>Le Bus en image : l’aménagement du véhicule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196752"/>
            <a:ext cx="85689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/>
              <a:t>Le Bus est aménagé de 2 bureaux permettant de recevoir le public dans le cadre d’entretiens individualisés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56" y="1700808"/>
            <a:ext cx="2987824" cy="19703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661" y="1700808"/>
            <a:ext cx="2974691" cy="196646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5536" y="3816623"/>
            <a:ext cx="83529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/>
              <a:t>Différents équipements ont été ajoutés : 2 ordinateurs connectés à internet, une imprimante, un vidéo-projeteur et des enceintes pour l’animation des ateliers, des tables placées devant le Bus, une base de données sur la création d’activité, etc.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509120"/>
            <a:ext cx="2952328" cy="204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7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332656"/>
            <a:ext cx="6670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</a:rPr>
              <a:t>Détail de la tournée du Bus </a:t>
            </a:r>
            <a:r>
              <a:rPr lang="fr-BE" sz="2000" b="1" dirty="0" smtClean="0">
                <a:solidFill>
                  <a:srgbClr val="002060"/>
                </a:solidFill>
              </a:rPr>
              <a:t>au </a:t>
            </a:r>
            <a:r>
              <a:rPr lang="fr-BE" sz="2000" b="1" dirty="0">
                <a:solidFill>
                  <a:srgbClr val="002060"/>
                </a:solidFill>
              </a:rPr>
              <a:t>second semestre 2013</a:t>
            </a:r>
            <a:endParaRPr lang="fr-FR" sz="2000" b="1" kern="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</a:rPr>
              <a:t> 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537428"/>
            <a:ext cx="4968552" cy="3987916"/>
          </a:xfrm>
          <a:prstGeom prst="rect">
            <a:avLst/>
          </a:prstGeom>
        </p:spPr>
      </p:pic>
      <p:cxnSp>
        <p:nvCxnSpPr>
          <p:cNvPr id="10" name="Connecteur droit 9"/>
          <p:cNvCxnSpPr>
            <a:endCxn id="12" idx="3"/>
          </p:cNvCxnSpPr>
          <p:nvPr/>
        </p:nvCxnSpPr>
        <p:spPr bwMode="auto">
          <a:xfrm flipH="1" flipV="1">
            <a:off x="1124671" y="2839725"/>
            <a:ext cx="2871265" cy="5172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179512" y="2708920"/>
            <a:ext cx="9451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Franconville</a:t>
            </a:r>
          </a:p>
        </p:txBody>
      </p:sp>
      <p:cxnSp>
        <p:nvCxnSpPr>
          <p:cNvPr id="14" name="Connecteur droit 13"/>
          <p:cNvCxnSpPr/>
          <p:nvPr/>
        </p:nvCxnSpPr>
        <p:spPr bwMode="auto">
          <a:xfrm flipH="1">
            <a:off x="1259632" y="3861048"/>
            <a:ext cx="3024336" cy="6480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ZoneTexte 14"/>
          <p:cNvSpPr txBox="1"/>
          <p:nvPr/>
        </p:nvSpPr>
        <p:spPr>
          <a:xfrm>
            <a:off x="107504" y="4365104"/>
            <a:ext cx="12799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Paris, Parvis</a:t>
            </a:r>
          </a:p>
          <a:p>
            <a:r>
              <a:rPr lang="fr-FR" sz="1100" dirty="0"/>
              <a:t>d</a:t>
            </a:r>
            <a:r>
              <a:rPr lang="fr-FR" sz="1100" dirty="0" smtClean="0"/>
              <a:t>e l’Hôtel de </a:t>
            </a:r>
            <a:r>
              <a:rPr lang="fr-FR" sz="1100" dirty="0" err="1" smtClean="0"/>
              <a:t>ViIle</a:t>
            </a:r>
            <a:endParaRPr lang="fr-FR" sz="1100" dirty="0" smtClean="0"/>
          </a:p>
        </p:txBody>
      </p:sp>
      <p:cxnSp>
        <p:nvCxnSpPr>
          <p:cNvPr id="18" name="Connecteur droit 17"/>
          <p:cNvCxnSpPr>
            <a:endCxn id="19" idx="1"/>
          </p:cNvCxnSpPr>
          <p:nvPr/>
        </p:nvCxnSpPr>
        <p:spPr bwMode="auto">
          <a:xfrm flipV="1">
            <a:off x="4572000" y="2276292"/>
            <a:ext cx="864096" cy="1368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ZoneTexte 18"/>
          <p:cNvSpPr txBox="1"/>
          <p:nvPr/>
        </p:nvSpPr>
        <p:spPr>
          <a:xfrm>
            <a:off x="5436096" y="2060848"/>
            <a:ext cx="2913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Blanc-Mesnil et Agglomération de l’Aéroport</a:t>
            </a:r>
          </a:p>
          <a:p>
            <a:r>
              <a:rPr lang="fr-FR" sz="1100" dirty="0"/>
              <a:t>d</a:t>
            </a:r>
            <a:r>
              <a:rPr lang="fr-FR" sz="1100" dirty="0" smtClean="0"/>
              <a:t>u Bourget</a:t>
            </a:r>
          </a:p>
        </p:txBody>
      </p:sp>
      <p:cxnSp>
        <p:nvCxnSpPr>
          <p:cNvPr id="25" name="Connecteur droit 24"/>
          <p:cNvCxnSpPr>
            <a:endCxn id="26" idx="1"/>
          </p:cNvCxnSpPr>
          <p:nvPr/>
        </p:nvCxnSpPr>
        <p:spPr bwMode="auto">
          <a:xfrm flipV="1">
            <a:off x="4644008" y="3703821"/>
            <a:ext cx="3384376" cy="132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ZoneTexte 25"/>
          <p:cNvSpPr txBox="1"/>
          <p:nvPr/>
        </p:nvSpPr>
        <p:spPr>
          <a:xfrm>
            <a:off x="8028384" y="3573016"/>
            <a:ext cx="584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Bondy</a:t>
            </a:r>
          </a:p>
        </p:txBody>
      </p:sp>
      <p:cxnSp>
        <p:nvCxnSpPr>
          <p:cNvPr id="29" name="Connecteur droit 28"/>
          <p:cNvCxnSpPr/>
          <p:nvPr/>
        </p:nvCxnSpPr>
        <p:spPr bwMode="auto">
          <a:xfrm flipV="1">
            <a:off x="4716016" y="2996952"/>
            <a:ext cx="273630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ZoneTexte 29"/>
          <p:cNvSpPr txBox="1"/>
          <p:nvPr/>
        </p:nvSpPr>
        <p:spPr>
          <a:xfrm>
            <a:off x="7380312" y="2852936"/>
            <a:ext cx="1295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Aulnay-sous-Bois</a:t>
            </a:r>
          </a:p>
        </p:txBody>
      </p:sp>
      <p:cxnSp>
        <p:nvCxnSpPr>
          <p:cNvPr id="33" name="Connecteur droit 32"/>
          <p:cNvCxnSpPr>
            <a:endCxn id="34" idx="2"/>
          </p:cNvCxnSpPr>
          <p:nvPr/>
        </p:nvCxnSpPr>
        <p:spPr bwMode="auto">
          <a:xfrm flipH="1" flipV="1">
            <a:off x="4125224" y="2394466"/>
            <a:ext cx="230752" cy="12505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ZoneTexte 33"/>
          <p:cNvSpPr txBox="1"/>
          <p:nvPr/>
        </p:nvSpPr>
        <p:spPr>
          <a:xfrm>
            <a:off x="3491880" y="2132856"/>
            <a:ext cx="1266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Plaine Commune</a:t>
            </a:r>
          </a:p>
        </p:txBody>
      </p:sp>
      <p:cxnSp>
        <p:nvCxnSpPr>
          <p:cNvPr id="37" name="Connecteur droit 36"/>
          <p:cNvCxnSpPr>
            <a:endCxn id="38" idx="1"/>
          </p:cNvCxnSpPr>
          <p:nvPr/>
        </p:nvCxnSpPr>
        <p:spPr bwMode="auto">
          <a:xfrm>
            <a:off x="4932040" y="4005064"/>
            <a:ext cx="2952328" cy="9228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ZoneTexte 37"/>
          <p:cNvSpPr txBox="1"/>
          <p:nvPr/>
        </p:nvSpPr>
        <p:spPr>
          <a:xfrm>
            <a:off x="7884368" y="4797152"/>
            <a:ext cx="6551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Chelles</a:t>
            </a:r>
          </a:p>
        </p:txBody>
      </p:sp>
      <p:cxnSp>
        <p:nvCxnSpPr>
          <p:cNvPr id="44" name="Connecteur droit 43"/>
          <p:cNvCxnSpPr>
            <a:endCxn id="45" idx="3"/>
          </p:cNvCxnSpPr>
          <p:nvPr/>
        </p:nvCxnSpPr>
        <p:spPr bwMode="auto">
          <a:xfrm flipH="1" flipV="1">
            <a:off x="3302229" y="2263661"/>
            <a:ext cx="1053747" cy="14533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ZoneTexte 44"/>
          <p:cNvSpPr txBox="1"/>
          <p:nvPr/>
        </p:nvSpPr>
        <p:spPr>
          <a:xfrm>
            <a:off x="2411760" y="2132856"/>
            <a:ext cx="8904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Saint Ouen</a:t>
            </a:r>
          </a:p>
        </p:txBody>
      </p:sp>
      <p:cxnSp>
        <p:nvCxnSpPr>
          <p:cNvPr id="49" name="Connecteur droit 48"/>
          <p:cNvCxnSpPr>
            <a:endCxn id="51" idx="3"/>
          </p:cNvCxnSpPr>
          <p:nvPr/>
        </p:nvCxnSpPr>
        <p:spPr bwMode="auto">
          <a:xfrm flipH="1" flipV="1">
            <a:off x="1342644" y="3500428"/>
            <a:ext cx="2653292" cy="2886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ZoneTexte 50"/>
          <p:cNvSpPr txBox="1"/>
          <p:nvPr/>
        </p:nvSpPr>
        <p:spPr>
          <a:xfrm>
            <a:off x="107504" y="3284984"/>
            <a:ext cx="12351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Rueil-Malmaison </a:t>
            </a:r>
          </a:p>
          <a:p>
            <a:r>
              <a:rPr lang="fr-FR" sz="1100" dirty="0" smtClean="0"/>
              <a:t>et Suresnes</a:t>
            </a:r>
          </a:p>
        </p:txBody>
      </p:sp>
      <p:cxnSp>
        <p:nvCxnSpPr>
          <p:cNvPr id="54" name="Connecteur droit 53"/>
          <p:cNvCxnSpPr>
            <a:endCxn id="56" idx="3"/>
          </p:cNvCxnSpPr>
          <p:nvPr/>
        </p:nvCxnSpPr>
        <p:spPr bwMode="auto">
          <a:xfrm flipH="1">
            <a:off x="1033006" y="4653136"/>
            <a:ext cx="3178954" cy="14269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ZoneTexte 55"/>
          <p:cNvSpPr txBox="1"/>
          <p:nvPr/>
        </p:nvSpPr>
        <p:spPr>
          <a:xfrm>
            <a:off x="179512" y="5949280"/>
            <a:ext cx="8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Val d’Orge</a:t>
            </a:r>
          </a:p>
        </p:txBody>
      </p:sp>
      <p:sp>
        <p:nvSpPr>
          <p:cNvPr id="57" name="TextBox 6"/>
          <p:cNvSpPr txBox="1"/>
          <p:nvPr/>
        </p:nvSpPr>
        <p:spPr>
          <a:xfrm>
            <a:off x="179512" y="1196752"/>
            <a:ext cx="8784976" cy="7232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5250" indent="-95250">
              <a:spcAft>
                <a:spcPts val="600"/>
              </a:spcAft>
            </a:pPr>
            <a:r>
              <a:rPr lang="fr-FR" b="1" dirty="0" smtClean="0">
                <a:solidFill>
                  <a:srgbClr val="002060"/>
                </a:solidFill>
                <a:latin typeface="+mj-lt"/>
                <a:sym typeface="Wingdings"/>
              </a:rPr>
              <a:t> </a:t>
            </a:r>
            <a:r>
              <a:rPr lang="fr-FR" b="1" dirty="0" smtClean="0">
                <a:solidFill>
                  <a:srgbClr val="002060"/>
                </a:solidFill>
                <a:latin typeface="+mj-lt"/>
              </a:rPr>
              <a:t>10 semaines d’animation réalisées</a:t>
            </a:r>
          </a:p>
          <a:p>
            <a:pPr marL="95250" indent="-95250">
              <a:spcAft>
                <a:spcPts val="600"/>
              </a:spcAft>
            </a:pPr>
            <a:r>
              <a:rPr lang="fr-FR" b="1" dirty="0" smtClean="0">
                <a:solidFill>
                  <a:srgbClr val="002060"/>
                </a:solidFill>
                <a:sym typeface="Wingdings"/>
              </a:rPr>
              <a:t> </a:t>
            </a:r>
            <a:r>
              <a:rPr lang="fr-FR" b="1" dirty="0" smtClean="0">
                <a:solidFill>
                  <a:srgbClr val="002060"/>
                </a:solidFill>
              </a:rPr>
              <a:t>6 </a:t>
            </a:r>
            <a:r>
              <a:rPr lang="fr-FR" b="1" dirty="0">
                <a:solidFill>
                  <a:srgbClr val="002060"/>
                </a:solidFill>
              </a:rPr>
              <a:t>départements </a:t>
            </a:r>
            <a:r>
              <a:rPr lang="fr-FR" b="1" dirty="0" smtClean="0">
                <a:solidFill>
                  <a:srgbClr val="002060"/>
                </a:solidFill>
              </a:rPr>
              <a:t>visités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6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332656"/>
            <a:ext cx="67272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</a:rPr>
              <a:t>Détail de la tournée du Bus </a:t>
            </a:r>
            <a:r>
              <a:rPr lang="fr-BE" sz="2000" b="1" dirty="0">
                <a:solidFill>
                  <a:srgbClr val="002060"/>
                </a:solidFill>
              </a:rPr>
              <a:t>a</a:t>
            </a:r>
            <a:r>
              <a:rPr lang="fr-BE" sz="2000" b="1" dirty="0" smtClean="0">
                <a:solidFill>
                  <a:srgbClr val="002060"/>
                </a:solidFill>
              </a:rPr>
              <a:t>u </a:t>
            </a:r>
            <a:r>
              <a:rPr lang="fr-BE" sz="2000" b="1" dirty="0">
                <a:solidFill>
                  <a:srgbClr val="002060"/>
                </a:solidFill>
              </a:rPr>
              <a:t>premier semestre 2014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708920"/>
            <a:ext cx="4940920" cy="3965738"/>
          </a:xfrm>
          <a:prstGeom prst="rect">
            <a:avLst/>
          </a:prstGeom>
        </p:spPr>
      </p:pic>
      <p:cxnSp>
        <p:nvCxnSpPr>
          <p:cNvPr id="10" name="Connecteur droit 9"/>
          <p:cNvCxnSpPr>
            <a:endCxn id="51" idx="3"/>
          </p:cNvCxnSpPr>
          <p:nvPr/>
        </p:nvCxnSpPr>
        <p:spPr bwMode="auto">
          <a:xfrm flipH="1" flipV="1">
            <a:off x="1362047" y="3480103"/>
            <a:ext cx="2777905" cy="3089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/>
          <p:cNvCxnSpPr>
            <a:stCxn id="15" idx="1"/>
          </p:cNvCxnSpPr>
          <p:nvPr/>
        </p:nvCxnSpPr>
        <p:spPr bwMode="auto">
          <a:xfrm flipH="1" flipV="1">
            <a:off x="4283968" y="4077072"/>
            <a:ext cx="3423083" cy="1496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ZoneTexte 14"/>
          <p:cNvSpPr txBox="1"/>
          <p:nvPr/>
        </p:nvSpPr>
        <p:spPr>
          <a:xfrm>
            <a:off x="7707051" y="5373216"/>
            <a:ext cx="1436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Arial"/>
                <a:cs typeface="Arial"/>
              </a:rPr>
              <a:t>Paris, Parvis</a:t>
            </a:r>
          </a:p>
          <a:p>
            <a:r>
              <a:rPr lang="fr-FR" sz="1000" dirty="0">
                <a:latin typeface="Arial"/>
                <a:cs typeface="Arial"/>
              </a:rPr>
              <a:t>d</a:t>
            </a:r>
            <a:r>
              <a:rPr lang="fr-FR" sz="1000" dirty="0" smtClean="0">
                <a:latin typeface="Arial"/>
                <a:cs typeface="Arial"/>
              </a:rPr>
              <a:t>e l’Hôtel de </a:t>
            </a:r>
            <a:r>
              <a:rPr lang="fr-FR" sz="1000" dirty="0" err="1" smtClean="0">
                <a:latin typeface="Arial"/>
                <a:cs typeface="Arial"/>
              </a:rPr>
              <a:t>ViIle</a:t>
            </a:r>
            <a:r>
              <a:rPr lang="fr-FR" sz="1000" dirty="0" smtClean="0">
                <a:latin typeface="Arial"/>
                <a:cs typeface="Arial"/>
              </a:rPr>
              <a:t> - 75</a:t>
            </a:r>
          </a:p>
        </p:txBody>
      </p:sp>
      <p:cxnSp>
        <p:nvCxnSpPr>
          <p:cNvPr id="33" name="Connecteur droit 32"/>
          <p:cNvCxnSpPr>
            <a:endCxn id="34" idx="1"/>
          </p:cNvCxnSpPr>
          <p:nvPr/>
        </p:nvCxnSpPr>
        <p:spPr bwMode="auto">
          <a:xfrm flipV="1">
            <a:off x="4355976" y="3705999"/>
            <a:ext cx="3312368" cy="2270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ZoneTexte 33"/>
          <p:cNvSpPr txBox="1"/>
          <p:nvPr/>
        </p:nvSpPr>
        <p:spPr>
          <a:xfrm>
            <a:off x="7668344" y="3429000"/>
            <a:ext cx="1188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/>
                <a:cs typeface="Arial"/>
              </a:rPr>
              <a:t>Paris, Cité des Sciences et de l’Industrie - 75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79512" y="3356992"/>
            <a:ext cx="11825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Arial"/>
                <a:cs typeface="Arial"/>
              </a:rPr>
              <a:t>Gennevilliers - 92</a:t>
            </a:r>
          </a:p>
        </p:txBody>
      </p:sp>
      <p:cxnSp>
        <p:nvCxnSpPr>
          <p:cNvPr id="54" name="Connecteur droit 53"/>
          <p:cNvCxnSpPr/>
          <p:nvPr/>
        </p:nvCxnSpPr>
        <p:spPr bwMode="auto">
          <a:xfrm flipH="1">
            <a:off x="1187624" y="4725144"/>
            <a:ext cx="3168352" cy="1008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ZoneTexte 55"/>
          <p:cNvSpPr txBox="1"/>
          <p:nvPr/>
        </p:nvSpPr>
        <p:spPr>
          <a:xfrm>
            <a:off x="179512" y="5589240"/>
            <a:ext cx="129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/>
                <a:cs typeface="Arial"/>
              </a:rPr>
              <a:t>Communauté d’Agglomération des Lacs de l’Essonne - 91</a:t>
            </a:r>
          </a:p>
        </p:txBody>
      </p:sp>
      <p:cxnSp>
        <p:nvCxnSpPr>
          <p:cNvPr id="36" name="Connecteur droit 35"/>
          <p:cNvCxnSpPr>
            <a:endCxn id="24" idx="1"/>
          </p:cNvCxnSpPr>
          <p:nvPr/>
        </p:nvCxnSpPr>
        <p:spPr bwMode="auto">
          <a:xfrm>
            <a:off x="4283968" y="4005064"/>
            <a:ext cx="3384376" cy="6321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7668344" y="443711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/>
                <a:cs typeface="Arial"/>
              </a:rPr>
              <a:t>Paris, quartier de la Goutte d’Or -75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79512" y="4509120"/>
            <a:ext cx="1311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latin typeface="Arial"/>
                <a:cs typeface="Arial"/>
              </a:rPr>
              <a:t>Europ’Essonne</a:t>
            </a:r>
            <a:r>
              <a:rPr lang="fr-FR" sz="1000" dirty="0" smtClean="0">
                <a:latin typeface="Arial"/>
                <a:cs typeface="Arial"/>
              </a:rPr>
              <a:t> - 91</a:t>
            </a:r>
          </a:p>
        </p:txBody>
      </p:sp>
      <p:cxnSp>
        <p:nvCxnSpPr>
          <p:cNvPr id="48" name="Connecteur droit 47"/>
          <p:cNvCxnSpPr>
            <a:stCxn id="41" idx="3"/>
          </p:cNvCxnSpPr>
          <p:nvPr/>
        </p:nvCxnSpPr>
        <p:spPr bwMode="auto">
          <a:xfrm flipV="1">
            <a:off x="1490538" y="4509120"/>
            <a:ext cx="2505398" cy="123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6"/>
          <p:cNvSpPr txBox="1"/>
          <p:nvPr/>
        </p:nvSpPr>
        <p:spPr>
          <a:xfrm>
            <a:off x="179512" y="1196752"/>
            <a:ext cx="8784976" cy="127727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5250" indent="-95250">
              <a:spcAft>
                <a:spcPts val="600"/>
              </a:spcAft>
            </a:pPr>
            <a:r>
              <a:rPr lang="fr-FR" b="1" dirty="0" smtClean="0">
                <a:solidFill>
                  <a:srgbClr val="002060"/>
                </a:solidFill>
                <a:latin typeface="+mj-lt"/>
                <a:sym typeface="Wingdings"/>
              </a:rPr>
              <a:t> </a:t>
            </a:r>
            <a:r>
              <a:rPr lang="fr-FR" b="1" dirty="0">
                <a:solidFill>
                  <a:srgbClr val="002060"/>
                </a:solidFill>
                <a:latin typeface="+mj-lt"/>
                <a:sym typeface="Wingdings"/>
              </a:rPr>
              <a:t>6</a:t>
            </a:r>
            <a:r>
              <a:rPr lang="fr-FR" b="1" dirty="0" smtClean="0">
                <a:solidFill>
                  <a:srgbClr val="002060"/>
                </a:solidFill>
                <a:latin typeface="+mj-lt"/>
              </a:rPr>
              <a:t> semaines d’animation réalisées</a:t>
            </a:r>
          </a:p>
          <a:p>
            <a:pPr marL="285750" indent="-285750">
              <a:spcAft>
                <a:spcPts val="600"/>
              </a:spcAft>
              <a:buFont typeface="Wingdings" charset="0"/>
              <a:buChar char="è"/>
            </a:pPr>
            <a:r>
              <a:rPr lang="fr-FR" b="1" dirty="0" smtClean="0">
                <a:solidFill>
                  <a:srgbClr val="002060"/>
                </a:solidFill>
                <a:sym typeface="Wingdings"/>
              </a:rPr>
              <a:t>3</a:t>
            </a:r>
            <a:r>
              <a:rPr lang="fr-FR" b="1" dirty="0" smtClean="0">
                <a:solidFill>
                  <a:srgbClr val="002060"/>
                </a:solidFill>
              </a:rPr>
              <a:t> </a:t>
            </a:r>
            <a:r>
              <a:rPr lang="fr-FR" b="1" dirty="0">
                <a:solidFill>
                  <a:srgbClr val="002060"/>
                </a:solidFill>
              </a:rPr>
              <a:t>départements </a:t>
            </a:r>
            <a:r>
              <a:rPr lang="fr-FR" b="1" dirty="0" smtClean="0">
                <a:solidFill>
                  <a:srgbClr val="002060"/>
                </a:solidFill>
              </a:rPr>
              <a:t>visités</a:t>
            </a:r>
          </a:p>
          <a:p>
            <a:pPr marL="285750" indent="-285750">
              <a:buFont typeface="Wingdings" charset="0"/>
              <a:buChar char="è"/>
            </a:pPr>
            <a:r>
              <a:rPr lang="fr-FR" b="1" dirty="0" smtClean="0">
                <a:solidFill>
                  <a:srgbClr val="002060"/>
                </a:solidFill>
              </a:rPr>
              <a:t>3 </a:t>
            </a:r>
            <a:r>
              <a:rPr lang="fr-FR" b="1" dirty="0">
                <a:solidFill>
                  <a:srgbClr val="002060"/>
                </a:solidFill>
              </a:rPr>
              <a:t>opérations de </a:t>
            </a:r>
            <a:r>
              <a:rPr lang="fr-FR" b="1" dirty="0" smtClean="0">
                <a:solidFill>
                  <a:srgbClr val="002060"/>
                </a:solidFill>
              </a:rPr>
              <a:t>communication : </a:t>
            </a:r>
            <a:r>
              <a:rPr lang="fr-FR" sz="1300" dirty="0" smtClean="0"/>
              <a:t>Forum </a:t>
            </a:r>
            <a:r>
              <a:rPr lang="fr-FR" sz="1300" dirty="0"/>
              <a:t>de l’Alternance de Rueil-Malmaison (92</a:t>
            </a:r>
            <a:r>
              <a:rPr lang="fr-FR" sz="1300" dirty="0" smtClean="0"/>
              <a:t>), AMIF - </a:t>
            </a:r>
            <a:r>
              <a:rPr lang="fr-FR" sz="1300" dirty="0"/>
              <a:t>Salon des Maires d’Ile-de-France au Parc Floral </a:t>
            </a:r>
            <a:r>
              <a:rPr lang="fr-FR" sz="1300" dirty="0" smtClean="0"/>
              <a:t>(75), </a:t>
            </a:r>
            <a:r>
              <a:rPr lang="fr-FR" sz="1300" dirty="0" err="1"/>
              <a:t>Changemakers’Day</a:t>
            </a:r>
            <a:r>
              <a:rPr lang="fr-FR" sz="1300" dirty="0"/>
              <a:t> </a:t>
            </a:r>
            <a:r>
              <a:rPr lang="fr-FR" sz="1300" dirty="0" smtClean="0"/>
              <a:t>d’ASHOKA à </a:t>
            </a:r>
            <a:r>
              <a:rPr lang="fr-FR" sz="1300" dirty="0"/>
              <a:t>la Cité Universitaire (75</a:t>
            </a:r>
            <a:r>
              <a:rPr lang="fr-FR" sz="1300" dirty="0" smtClean="0"/>
              <a:t>)</a:t>
            </a: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303509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463" y="0"/>
            <a:ext cx="8694737" cy="1143000"/>
          </a:xfrm>
          <a:prstGeom prst="rect">
            <a:avLst/>
          </a:prstGeom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 smtClean="0">
                <a:solidFill>
                  <a:srgbClr val="002060"/>
                </a:solidFill>
              </a:rPr>
              <a:t>Programme de la tournée du Bus au second semestre 2014</a:t>
            </a:r>
            <a:endParaRPr lang="fr-FR" sz="2000" b="1" kern="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340768"/>
            <a:ext cx="8784976" cy="532453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5250" indent="-95250">
              <a:spcAft>
                <a:spcPts val="600"/>
              </a:spcAft>
            </a:pPr>
            <a:r>
              <a:rPr lang="fr-FR" b="1" dirty="0">
                <a:solidFill>
                  <a:srgbClr val="002060"/>
                </a:solidFill>
                <a:latin typeface="+mj-lt"/>
              </a:rPr>
              <a:t>R</a:t>
            </a:r>
            <a:r>
              <a:rPr lang="fr-FR" b="1" dirty="0" smtClean="0">
                <a:solidFill>
                  <a:srgbClr val="002060"/>
                </a:solidFill>
                <a:latin typeface="+mj-lt"/>
              </a:rPr>
              <a:t>éaliser 15 semaines d’animation</a:t>
            </a:r>
            <a:endParaRPr lang="fr-FR" dirty="0" smtClean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+mj-lt"/>
              </a:rPr>
              <a:t>Semaine 36 : Aulnay-sous-Bois (93)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+mj-lt"/>
              </a:rPr>
              <a:t>Semaine 37 : Aéroport de Paris Roissy Charles-de-Gaulle (93, 95 et77) : Roissy, Dammartin-en-Goële, Garges-lès-Gonesse, Gonesse, Tremblay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+mj-lt"/>
              </a:rPr>
              <a:t>Semaine 38 : Colombes (92)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+mj-lt"/>
              </a:rPr>
              <a:t>Semaine 39 : </a:t>
            </a:r>
            <a:r>
              <a:rPr lang="fr-FR" sz="1600" dirty="0" smtClean="0"/>
              <a:t>Paris, Place de la République, avec la Nuit de l’Entrepreneur le 23 septembre (75)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+mj-lt"/>
              </a:rPr>
              <a:t>Semaine 40 : Carrefour pour l’Emploi, place de la Concorde à Paris (75)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+mj-lt"/>
              </a:rPr>
              <a:t>Semaine 41 : Eaubonne (95)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+mj-lt"/>
              </a:rPr>
              <a:t>Semaine 42 : </a:t>
            </a:r>
            <a:r>
              <a:rPr lang="fr-FR" sz="1600" dirty="0" smtClean="0"/>
              <a:t>Blanc-Mesnil et CA de l’Aéroport du Bourget (93)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+mj-lt"/>
              </a:rPr>
              <a:t>Semaine 43 : Clichy-Montfermeil (93)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+mj-lt"/>
              </a:rPr>
              <a:t>Semaine 44 : Noisy-le-Grand (93)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+mj-lt"/>
              </a:rPr>
              <a:t>Semaine 46 : Paris, quartier de la Goutte d’Or (75)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+mj-lt"/>
              </a:rPr>
              <a:t>Semaine 47 : Livry-Gargan (93)</a:t>
            </a:r>
          </a:p>
          <a:p>
            <a:endParaRPr lang="fr-FR" sz="1600" dirty="0" smtClean="0">
              <a:latin typeface="+mj-lt"/>
            </a:endParaRPr>
          </a:p>
          <a:p>
            <a:endParaRPr lang="fr-FR" sz="1600" dirty="0" smtClean="0">
              <a:latin typeface="+mj-lt"/>
            </a:endParaRPr>
          </a:p>
          <a:p>
            <a:r>
              <a:rPr lang="fr-FR" sz="1600" b="1" dirty="0" smtClean="0">
                <a:latin typeface="+mj-lt"/>
              </a:rPr>
              <a:t>Négociation en cours de finalisation </a:t>
            </a:r>
            <a:r>
              <a:rPr lang="fr-FR" sz="1600" dirty="0" smtClean="0">
                <a:latin typeface="+mj-lt"/>
              </a:rPr>
              <a:t>: </a:t>
            </a:r>
            <a:r>
              <a:rPr lang="fr-FR" sz="1600" i="1" dirty="0" smtClean="0">
                <a:latin typeface="+mj-lt"/>
              </a:rPr>
              <a:t>CA Plaine Commune (93), CA Est Ensemble / Bondy (93), Gagny - Villemomble (93), CA des Portes de l’</a:t>
            </a:r>
            <a:r>
              <a:rPr lang="fr-FR" sz="1500" i="1" dirty="0" smtClean="0">
                <a:latin typeface="+mj-lt"/>
              </a:rPr>
              <a:t>Essonne 91, </a:t>
            </a:r>
            <a:r>
              <a:rPr lang="fr-FR" sz="1500" i="1" dirty="0" smtClean="0"/>
              <a:t>CA </a:t>
            </a:r>
            <a:r>
              <a:rPr lang="fr-FR" sz="1500" i="1" dirty="0"/>
              <a:t>de Sénart Val de Seine (91), SAN de Sénart </a:t>
            </a:r>
            <a:r>
              <a:rPr lang="fr-FR" sz="1500" i="1" dirty="0" smtClean="0"/>
              <a:t>, Fondation </a:t>
            </a:r>
            <a:r>
              <a:rPr lang="fr-FR" sz="1500" i="1" dirty="0" err="1" smtClean="0"/>
              <a:t>Immochan</a:t>
            </a:r>
            <a:r>
              <a:rPr lang="fr-FR" sz="1500" i="1" dirty="0" smtClean="0"/>
              <a:t> (77), CC des monts de la </a:t>
            </a:r>
            <a:r>
              <a:rPr lang="fr-FR" sz="1500" i="1" dirty="0" err="1" smtClean="0"/>
              <a:t>Go</a:t>
            </a:r>
            <a:r>
              <a:rPr lang="fr-FR" sz="1500" i="1" dirty="0" err="1" smtClean="0"/>
              <a:t>ële</a:t>
            </a:r>
            <a:r>
              <a:rPr lang="fr-FR" sz="1500" i="1" dirty="0" smtClean="0"/>
              <a:t> (77)</a:t>
            </a:r>
            <a:r>
              <a:rPr lang="fr-FR" sz="1500" i="1" dirty="0" smtClean="0"/>
              <a:t>. </a:t>
            </a:r>
            <a:r>
              <a:rPr lang="fr-FR" sz="1500" i="1" dirty="0" smtClean="0"/>
              <a:t> </a:t>
            </a:r>
            <a:endParaRPr lang="fr-FR" sz="1500" i="1" dirty="0" smtClean="0">
              <a:latin typeface="+mj-lt"/>
            </a:endParaRPr>
          </a:p>
          <a:p>
            <a:endParaRPr lang="fr-FR" sz="1500" i="1" dirty="0">
              <a:latin typeface="+mj-lt"/>
            </a:endParaRPr>
          </a:p>
          <a:p>
            <a:endParaRPr lang="fr-FR" sz="15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383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463" y="0"/>
            <a:ext cx="8694737" cy="1143000"/>
          </a:xfrm>
          <a:prstGeom prst="rect">
            <a:avLst/>
          </a:prstGeom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 smtClean="0">
                <a:solidFill>
                  <a:srgbClr val="002060"/>
                </a:solidFill>
              </a:rPr>
              <a:t>Les outils de communication </a:t>
            </a:r>
            <a:endParaRPr lang="fr-FR" sz="2000" b="1" kern="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268760"/>
            <a:ext cx="8784976" cy="12464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500" dirty="0" smtClean="0">
                <a:latin typeface="+mj-lt"/>
              </a:rPr>
              <a:t>Pour chaque semaine de Bus, BGE </a:t>
            </a:r>
            <a:r>
              <a:rPr lang="fr-FR" sz="1500" dirty="0" err="1" smtClean="0">
                <a:latin typeface="+mj-lt"/>
              </a:rPr>
              <a:t>PaRIF</a:t>
            </a:r>
            <a:r>
              <a:rPr lang="fr-FR" sz="1500" dirty="0" smtClean="0">
                <a:latin typeface="+mj-lt"/>
              </a:rPr>
              <a:t> réalise :</a:t>
            </a:r>
          </a:p>
          <a:p>
            <a:pPr marL="285750" indent="-285750">
              <a:buFontTx/>
              <a:buChar char="-"/>
            </a:pPr>
            <a:r>
              <a:rPr lang="fr-FR" sz="1500" dirty="0" smtClean="0">
                <a:latin typeface="+mj-lt"/>
              </a:rPr>
              <a:t>Des tracts</a:t>
            </a:r>
          </a:p>
          <a:p>
            <a:pPr marL="285750" indent="-285750">
              <a:buFontTx/>
              <a:buChar char="-"/>
            </a:pPr>
            <a:r>
              <a:rPr lang="fr-FR" sz="1500" dirty="0" smtClean="0">
                <a:latin typeface="+mj-lt"/>
              </a:rPr>
              <a:t>Des affiches</a:t>
            </a:r>
          </a:p>
          <a:p>
            <a:pPr marL="285750" indent="-285750">
              <a:buFontTx/>
              <a:buChar char="-"/>
            </a:pPr>
            <a:r>
              <a:rPr lang="fr-FR" sz="1500" dirty="0" smtClean="0">
                <a:latin typeface="+mj-lt"/>
              </a:rPr>
              <a:t>Des bandeaux internet pour un relai de l’événement sur les sites locaux</a:t>
            </a:r>
          </a:p>
          <a:p>
            <a:r>
              <a:rPr lang="fr-FR" sz="1500" dirty="0" smtClean="0">
                <a:latin typeface="+mj-lt"/>
              </a:rPr>
              <a:t>Par ailleurs, des kakémonos sont placés devant le Bus.</a:t>
            </a:r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384375" cy="9647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897749"/>
            <a:ext cx="2304256" cy="32675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2852936"/>
            <a:ext cx="2448272" cy="34206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99592" y="27089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Flyer Recto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13306" y="2708920"/>
            <a:ext cx="926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Flyer Verso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054891" y="2708920"/>
            <a:ext cx="1541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Bandeau Site internet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796136" y="4365104"/>
            <a:ext cx="859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Kakémono</a:t>
            </a:r>
          </a:p>
        </p:txBody>
      </p:sp>
      <p:pic>
        <p:nvPicPr>
          <p:cNvPr id="1025" name="Imag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789040"/>
            <a:ext cx="1296144" cy="2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13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MC PPT Template WHITE 6">
  <a:themeElements>
    <a:clrScheme name="Custom 118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6688BB"/>
      </a:accent1>
      <a:accent2>
        <a:srgbClr val="EEAA55"/>
      </a:accent2>
      <a:accent3>
        <a:srgbClr val="003344"/>
      </a:accent3>
      <a:accent4>
        <a:srgbClr val="AA1133"/>
      </a:accent4>
      <a:accent5>
        <a:srgbClr val="666666"/>
      </a:accent5>
      <a:accent6>
        <a:srgbClr val="999977"/>
      </a:accent6>
      <a:hlink>
        <a:srgbClr val="AA1133"/>
      </a:hlink>
      <a:folHlink>
        <a:srgbClr val="AA1133"/>
      </a:folHlink>
    </a:clrScheme>
    <a:fontScheme name="InterpretationA_fu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95250" indent="-95250">
          <a:buFont typeface="Wingdings" pitchFamily="2" charset="2"/>
          <a:buChar char="§"/>
          <a:defRPr sz="1100" dirty="0" smtClean="0"/>
        </a:defPPr>
      </a:lstStyle>
    </a:txDef>
  </a:objectDefaults>
  <a:extraClrSchemeLst>
    <a:extraClrScheme>
      <a:clrScheme name="InterpretationA_full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pretationA_full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AA99"/>
        </a:accent1>
        <a:accent2>
          <a:srgbClr val="DD4411"/>
        </a:accent2>
        <a:accent3>
          <a:srgbClr val="FFFFFF"/>
        </a:accent3>
        <a:accent4>
          <a:srgbClr val="000000"/>
        </a:accent4>
        <a:accent5>
          <a:srgbClr val="AAD2CA"/>
        </a:accent5>
        <a:accent6>
          <a:srgbClr val="C83D0E"/>
        </a:accent6>
        <a:hlink>
          <a:srgbClr val="BBBB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pretationA_full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AA1133"/>
        </a:accent1>
        <a:accent2>
          <a:srgbClr val="66AA44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5C9A3D"/>
        </a:accent6>
        <a:hlink>
          <a:srgbClr val="887799"/>
        </a:hlink>
        <a:folHlink>
          <a:srgbClr val="224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pretationA_full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FF0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8A00"/>
        </a:accent6>
        <a:hlink>
          <a:srgbClr val="557799"/>
        </a:hlink>
        <a:folHlink>
          <a:srgbClr val="4455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pretationA_full 5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BBEE"/>
        </a:accent1>
        <a:accent2>
          <a:srgbClr val="DD4411"/>
        </a:accent2>
        <a:accent3>
          <a:srgbClr val="FFFFFF"/>
        </a:accent3>
        <a:accent4>
          <a:srgbClr val="000000"/>
        </a:accent4>
        <a:accent5>
          <a:srgbClr val="AADAF5"/>
        </a:accent5>
        <a:accent6>
          <a:srgbClr val="C83D0E"/>
        </a:accent6>
        <a:hlink>
          <a:srgbClr val="BBBB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8">
    <a:dk1>
      <a:srgbClr val="000000"/>
    </a:dk1>
    <a:lt1>
      <a:srgbClr val="FFFFFF"/>
    </a:lt1>
    <a:dk2>
      <a:srgbClr val="F8F8F8"/>
    </a:dk2>
    <a:lt2>
      <a:srgbClr val="C0C0C0"/>
    </a:lt2>
    <a:accent1>
      <a:srgbClr val="6688BB"/>
    </a:accent1>
    <a:accent2>
      <a:srgbClr val="EEAA55"/>
    </a:accent2>
    <a:accent3>
      <a:srgbClr val="003344"/>
    </a:accent3>
    <a:accent4>
      <a:srgbClr val="AA1133"/>
    </a:accent4>
    <a:accent5>
      <a:srgbClr val="666666"/>
    </a:accent5>
    <a:accent6>
      <a:srgbClr val="999977"/>
    </a:accent6>
    <a:hlink>
      <a:srgbClr val="AA1133"/>
    </a:hlink>
    <a:folHlink>
      <a:srgbClr val="AA1133"/>
    </a:folHlink>
  </a:clrScheme>
  <a:fontScheme name="InterpretationA_ful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18">
    <a:dk1>
      <a:srgbClr val="000000"/>
    </a:dk1>
    <a:lt1>
      <a:srgbClr val="FFFFFF"/>
    </a:lt1>
    <a:dk2>
      <a:srgbClr val="F8F8F8"/>
    </a:dk2>
    <a:lt2>
      <a:srgbClr val="C0C0C0"/>
    </a:lt2>
    <a:accent1>
      <a:srgbClr val="6688BB"/>
    </a:accent1>
    <a:accent2>
      <a:srgbClr val="EEAA55"/>
    </a:accent2>
    <a:accent3>
      <a:srgbClr val="003344"/>
    </a:accent3>
    <a:accent4>
      <a:srgbClr val="AA1133"/>
    </a:accent4>
    <a:accent5>
      <a:srgbClr val="666666"/>
    </a:accent5>
    <a:accent6>
      <a:srgbClr val="999977"/>
    </a:accent6>
    <a:hlink>
      <a:srgbClr val="AA1133"/>
    </a:hlink>
    <a:folHlink>
      <a:srgbClr val="AA1133"/>
    </a:folHlink>
  </a:clrScheme>
  <a:fontScheme name="InterpretationA_ful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18">
    <a:dk1>
      <a:srgbClr val="000000"/>
    </a:dk1>
    <a:lt1>
      <a:srgbClr val="FFFFFF"/>
    </a:lt1>
    <a:dk2>
      <a:srgbClr val="F8F8F8"/>
    </a:dk2>
    <a:lt2>
      <a:srgbClr val="C0C0C0"/>
    </a:lt2>
    <a:accent1>
      <a:srgbClr val="6688BB"/>
    </a:accent1>
    <a:accent2>
      <a:srgbClr val="EEAA55"/>
    </a:accent2>
    <a:accent3>
      <a:srgbClr val="003344"/>
    </a:accent3>
    <a:accent4>
      <a:srgbClr val="AA1133"/>
    </a:accent4>
    <a:accent5>
      <a:srgbClr val="666666"/>
    </a:accent5>
    <a:accent6>
      <a:srgbClr val="999977"/>
    </a:accent6>
    <a:hlink>
      <a:srgbClr val="AA1133"/>
    </a:hlink>
    <a:folHlink>
      <a:srgbClr val="AA1133"/>
    </a:folHlink>
  </a:clrScheme>
  <a:fontScheme name="InterpretationA_ful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1215</Words>
  <Application>Microsoft Macintosh PowerPoint</Application>
  <PresentationFormat>Présentation à l'écran (4:3)</PresentationFormat>
  <Paragraphs>183</Paragraphs>
  <Slides>15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AMC PPT Template WHITE 6</vt:lpstr>
      <vt:lpstr>Le Bus Régional de la Création d’Entreprise  Séminaire du 12 septembre 2014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Accenture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BGE PARIF Réseau des boutiques de Gestion</dc:title>
  <dc:creator>xavier.brischoux</dc:creator>
  <cp:lastModifiedBy>Xavier PETIT</cp:lastModifiedBy>
  <cp:revision>186</cp:revision>
  <cp:lastPrinted>2014-01-14T17:11:02Z</cp:lastPrinted>
  <dcterms:created xsi:type="dcterms:W3CDTF">2012-10-12T19:12:54Z</dcterms:created>
  <dcterms:modified xsi:type="dcterms:W3CDTF">2014-09-10T22:10:33Z</dcterms:modified>
</cp:coreProperties>
</file>