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8" r:id="rId4"/>
    <p:sldId id="259" r:id="rId5"/>
    <p:sldId id="260" r:id="rId6"/>
    <p:sldId id="271" r:id="rId7"/>
    <p:sldId id="264" r:id="rId8"/>
    <p:sldId id="265" r:id="rId9"/>
    <p:sldId id="262" r:id="rId10"/>
    <p:sldId id="270" r:id="rId11"/>
    <p:sldId id="261" r:id="rId12"/>
    <p:sldId id="272" r:id="rId13"/>
    <p:sldId id="273" r:id="rId14"/>
    <p:sldId id="263" r:id="rId15"/>
    <p:sldId id="274" r:id="rId16"/>
    <p:sldId id="266" r:id="rId17"/>
    <p:sldId id="267" r:id="rId18"/>
    <p:sldId id="268" r:id="rId19"/>
    <p:sldId id="269" r:id="rId20"/>
    <p:sldId id="276" r:id="rId21"/>
    <p:sldId id="275" r:id="rId22"/>
    <p:sldId id="277" r:id="rId23"/>
    <p:sldId id="278" r:id="rId24"/>
    <p:sldId id="296" r:id="rId25"/>
    <p:sldId id="297" r:id="rId26"/>
    <p:sldId id="279" r:id="rId27"/>
    <p:sldId id="298" r:id="rId28"/>
    <p:sldId id="299" r:id="rId29"/>
    <p:sldId id="300" r:id="rId30"/>
    <p:sldId id="301" r:id="rId31"/>
    <p:sldId id="280" r:id="rId32"/>
    <p:sldId id="281" r:id="rId33"/>
    <p:sldId id="282" r:id="rId34"/>
    <p:sldId id="283" r:id="rId35"/>
    <p:sldId id="284" r:id="rId36"/>
    <p:sldId id="285" r:id="rId37"/>
    <p:sldId id="287" r:id="rId38"/>
    <p:sldId id="288" r:id="rId39"/>
    <p:sldId id="289" r:id="rId40"/>
    <p:sldId id="291" r:id="rId41"/>
    <p:sldId id="292" r:id="rId42"/>
    <p:sldId id="293" r:id="rId43"/>
    <p:sldId id="294" r:id="rId44"/>
    <p:sldId id="295" r:id="rId4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28" autoAdjust="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A3EF19-EDC4-4F3B-AE27-4E686E547BA2}" type="datetimeFigureOut">
              <a:rPr lang="fr-FR" smtClean="0"/>
              <a:t>26/01/2015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D0FD02-C6DE-4EA0-92F5-66F8BEC3C7B2}" type="slidenum">
              <a:rPr lang="fr-FR" smtClean="0"/>
              <a:t>‹N°›</a:t>
            </a:fld>
            <a:endParaRPr lang="fr-FR"/>
          </a:p>
        </p:txBody>
      </p:sp>
    </p:spTree>
    <p:extLst>
      <p:ext uri="{BB962C8B-B14F-4D97-AF65-F5344CB8AC3E}">
        <p14:creationId xmlns:p14="http://schemas.microsoft.com/office/powerpoint/2010/main" val="3693866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FD0FD02-C6DE-4EA0-92F5-66F8BEC3C7B2}" type="slidenum">
              <a:rPr lang="fr-FR" smtClean="0"/>
              <a:t>1</a:t>
            </a:fld>
            <a:endParaRPr lang="fr-FR"/>
          </a:p>
        </p:txBody>
      </p:sp>
    </p:spTree>
    <p:extLst>
      <p:ext uri="{BB962C8B-B14F-4D97-AF65-F5344CB8AC3E}">
        <p14:creationId xmlns:p14="http://schemas.microsoft.com/office/powerpoint/2010/main" val="359945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3A162A2-6EEA-4574-8E19-E5F9F266DC9D}" type="datetimeFigureOut">
              <a:rPr lang="fr-FR" smtClean="0"/>
              <a:t>26/01/2015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19101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3A162A2-6EEA-4574-8E19-E5F9F266DC9D}" type="datetimeFigureOut">
              <a:rPr lang="fr-FR" smtClean="0"/>
              <a:t>26/01/2015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129674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3A162A2-6EEA-4574-8E19-E5F9F266DC9D}" type="datetimeFigureOut">
              <a:rPr lang="fr-FR" smtClean="0"/>
              <a:t>26/01/2015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4009870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3A162A2-6EEA-4574-8E19-E5F9F266DC9D}" type="datetimeFigureOut">
              <a:rPr lang="fr-FR" smtClean="0"/>
              <a:t>26/01/2015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26080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3A162A2-6EEA-4574-8E19-E5F9F266DC9D}" type="datetimeFigureOut">
              <a:rPr lang="fr-FR" smtClean="0"/>
              <a:t>26/01/2015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101750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3A162A2-6EEA-4574-8E19-E5F9F266DC9D}" type="datetimeFigureOut">
              <a:rPr lang="fr-FR" smtClean="0"/>
              <a:t>26/01/2015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247180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3A162A2-6EEA-4574-8E19-E5F9F266DC9D}" type="datetimeFigureOut">
              <a:rPr lang="fr-FR" smtClean="0"/>
              <a:t>26/01/2015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97807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3A162A2-6EEA-4574-8E19-E5F9F266DC9D}" type="datetimeFigureOut">
              <a:rPr lang="fr-FR" smtClean="0"/>
              <a:t>26/01/2015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1669297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3A162A2-6EEA-4574-8E19-E5F9F266DC9D}" type="datetimeFigureOut">
              <a:rPr lang="fr-FR" smtClean="0"/>
              <a:t>26/01/2015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1769902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3A162A2-6EEA-4574-8E19-E5F9F266DC9D}" type="datetimeFigureOut">
              <a:rPr lang="fr-FR" smtClean="0"/>
              <a:t>26/01/2015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3546712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3A162A2-6EEA-4574-8E19-E5F9F266DC9D}" type="datetimeFigureOut">
              <a:rPr lang="fr-FR" smtClean="0"/>
              <a:t>26/01/2015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3DA5053-15DA-493F-808E-05F109DF5377}" type="slidenum">
              <a:rPr lang="fr-FR" smtClean="0"/>
              <a:t>‹N°›</a:t>
            </a:fld>
            <a:endParaRPr lang="fr-FR"/>
          </a:p>
        </p:txBody>
      </p:sp>
    </p:spTree>
    <p:extLst>
      <p:ext uri="{BB962C8B-B14F-4D97-AF65-F5344CB8AC3E}">
        <p14:creationId xmlns:p14="http://schemas.microsoft.com/office/powerpoint/2010/main" val="1322322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162A2-6EEA-4574-8E19-E5F9F266DC9D}" type="datetimeFigureOut">
              <a:rPr lang="fr-FR" smtClean="0"/>
              <a:t>26/01/2015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A5053-15DA-493F-808E-05F109DF5377}" type="slidenum">
              <a:rPr lang="fr-FR" smtClean="0"/>
              <a:t>‹N°›</a:t>
            </a:fld>
            <a:endParaRPr lang="fr-FR"/>
          </a:p>
        </p:txBody>
      </p:sp>
    </p:spTree>
    <p:extLst>
      <p:ext uri="{BB962C8B-B14F-4D97-AF65-F5344CB8AC3E}">
        <p14:creationId xmlns:p14="http://schemas.microsoft.com/office/powerpoint/2010/main" val="874756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ebookers.fr/?WT.srch=1&amp;WT.mc_ev=click?WT.mc_id=EBFRS10001&amp;gcid=c3x161&amp;gclid=CJz6l_qvosMCFQHMtAodLhAA1g&amp;tduid=a0d1984b8b4e1770d1f3a0a8b6f5993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a:t>Thème 2 : Aménager et développer le territoire français</a:t>
            </a:r>
            <a:br>
              <a:rPr lang="fr-FR" dirty="0"/>
            </a:br>
            <a:endParaRPr lang="fr-FR" dirty="0"/>
          </a:p>
        </p:txBody>
      </p:sp>
      <p:sp>
        <p:nvSpPr>
          <p:cNvPr id="3" name="Sous-titre 2"/>
          <p:cNvSpPr>
            <a:spLocks noGrp="1"/>
          </p:cNvSpPr>
          <p:nvPr>
            <p:ph type="subTitle" idx="1"/>
          </p:nvPr>
        </p:nvSpPr>
        <p:spPr/>
        <p:txBody>
          <a:bodyPr/>
          <a:lstStyle/>
          <a:p>
            <a:r>
              <a:rPr lang="fr-FR" dirty="0"/>
              <a:t>Chapitre 4 : Mobilités, flux et réseaux de communication dans la mondialisation </a:t>
            </a:r>
          </a:p>
          <a:p>
            <a:endParaRPr lang="fr-FR" dirty="0"/>
          </a:p>
        </p:txBody>
      </p:sp>
    </p:spTree>
    <p:extLst>
      <p:ext uri="{BB962C8B-B14F-4D97-AF65-F5344CB8AC3E}">
        <p14:creationId xmlns:p14="http://schemas.microsoft.com/office/powerpoint/2010/main" val="1680875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Démonstration : </a:t>
            </a:r>
            <a:endParaRPr lang="fr-FR" dirty="0"/>
          </a:p>
        </p:txBody>
      </p:sp>
      <p:sp>
        <p:nvSpPr>
          <p:cNvPr id="3" name="Espace réservé du contenu 2"/>
          <p:cNvSpPr>
            <a:spLocks noGrp="1"/>
          </p:cNvSpPr>
          <p:nvPr>
            <p:ph idx="1"/>
          </p:nvPr>
        </p:nvSpPr>
        <p:spPr/>
        <p:txBody>
          <a:bodyPr/>
          <a:lstStyle/>
          <a:p>
            <a:pPr marL="0" indent="0">
              <a:buNone/>
            </a:pPr>
            <a:r>
              <a:rPr lang="fr-FR" dirty="0" smtClean="0">
                <a:hlinkClick r:id="rId2"/>
              </a:rPr>
              <a:t>Transiter par un Hub</a:t>
            </a:r>
            <a:endParaRPr lang="fr-FR" dirty="0"/>
          </a:p>
        </p:txBody>
      </p:sp>
    </p:spTree>
    <p:extLst>
      <p:ext uri="{BB962C8B-B14F-4D97-AF65-F5344CB8AC3E}">
        <p14:creationId xmlns:p14="http://schemas.microsoft.com/office/powerpoint/2010/main" val="4029036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dirty="0" smtClean="0"/>
              <a:t>2. </a:t>
            </a:r>
            <a:r>
              <a:rPr lang="fr-FR" dirty="0"/>
              <a:t>Une plateforme multimodale </a:t>
            </a:r>
            <a:br>
              <a:rPr lang="fr-FR" dirty="0"/>
            </a:br>
            <a:endParaRPr lang="fr-FR" dirty="0"/>
          </a:p>
        </p:txBody>
      </p:sp>
      <p:sp>
        <p:nvSpPr>
          <p:cNvPr id="3" name="Espace réservé du contenu 2"/>
          <p:cNvSpPr>
            <a:spLocks noGrp="1"/>
          </p:cNvSpPr>
          <p:nvPr>
            <p:ph idx="1"/>
          </p:nvPr>
        </p:nvSpPr>
        <p:spPr/>
        <p:txBody>
          <a:bodyPr/>
          <a:lstStyle/>
          <a:p>
            <a:pPr marL="0" indent="0" algn="just">
              <a:buNone/>
            </a:pPr>
            <a:r>
              <a:rPr lang="fr-FR" dirty="0" smtClean="0"/>
              <a:t>Définition : </a:t>
            </a:r>
            <a:r>
              <a:rPr lang="fr-FR" dirty="0"/>
              <a:t>Lieu de correspondance entre différents modes et réseaux de transport. Les plates-formes multimodales ont d’abord concerné les marchandises, pour faciliter les échanges entre rail, route et voie d’eau. Elles se développent désormais pour les voyageurs qui utilisent de plus en plus les transports aériens dans le contexte de la mondialisation. </a:t>
            </a:r>
          </a:p>
        </p:txBody>
      </p:sp>
    </p:spTree>
    <p:extLst>
      <p:ext uri="{BB962C8B-B14F-4D97-AF65-F5344CB8AC3E}">
        <p14:creationId xmlns:p14="http://schemas.microsoft.com/office/powerpoint/2010/main" val="3053529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36" y="908720"/>
            <a:ext cx="8496943" cy="546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23528" y="188640"/>
            <a:ext cx="8367851" cy="369332"/>
          </a:xfrm>
          <a:prstGeom prst="rect">
            <a:avLst/>
          </a:prstGeom>
          <a:noFill/>
        </p:spPr>
        <p:txBody>
          <a:bodyPr wrap="square" rtlCol="0">
            <a:spAutoFit/>
          </a:bodyPr>
          <a:lstStyle/>
          <a:p>
            <a:pPr algn="ctr"/>
            <a:r>
              <a:rPr lang="fr-FR" b="1" dirty="0" smtClean="0"/>
              <a:t>Le Terminal 1 (T1)</a:t>
            </a:r>
            <a:endParaRPr lang="fr-FR" b="1" dirty="0"/>
          </a:p>
        </p:txBody>
      </p:sp>
    </p:spTree>
    <p:extLst>
      <p:ext uri="{BB962C8B-B14F-4D97-AF65-F5344CB8AC3E}">
        <p14:creationId xmlns:p14="http://schemas.microsoft.com/office/powerpoint/2010/main" val="3027218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9" y="548680"/>
            <a:ext cx="8897259"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860032" y="548680"/>
            <a:ext cx="3672408" cy="369332"/>
          </a:xfrm>
          <a:prstGeom prst="rect">
            <a:avLst/>
          </a:prstGeom>
          <a:noFill/>
        </p:spPr>
        <p:txBody>
          <a:bodyPr wrap="square" rtlCol="0">
            <a:spAutoFit/>
          </a:bodyPr>
          <a:lstStyle/>
          <a:p>
            <a:r>
              <a:rPr lang="fr-FR" b="1" dirty="0" smtClean="0"/>
              <a:t>Moyens d’accès au Terminal 1 (T1)</a:t>
            </a:r>
            <a:endParaRPr lang="fr-FR" b="1" dirty="0"/>
          </a:p>
        </p:txBody>
      </p:sp>
    </p:spTree>
    <p:extLst>
      <p:ext uri="{BB962C8B-B14F-4D97-AF65-F5344CB8AC3E}">
        <p14:creationId xmlns:p14="http://schemas.microsoft.com/office/powerpoint/2010/main" val="1371278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99" y="674220"/>
            <a:ext cx="9244899" cy="513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380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070079" cy="553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51520" y="188640"/>
            <a:ext cx="8640960" cy="369332"/>
          </a:xfrm>
          <a:prstGeom prst="rect">
            <a:avLst/>
          </a:prstGeom>
          <a:noFill/>
        </p:spPr>
        <p:txBody>
          <a:bodyPr wrap="square" rtlCol="0">
            <a:spAutoFit/>
          </a:bodyPr>
          <a:lstStyle/>
          <a:p>
            <a:r>
              <a:rPr lang="fr-FR" b="1" dirty="0" smtClean="0"/>
              <a:t>Vue satellite de l’aéroport Roissy-CDG</a:t>
            </a:r>
            <a:endParaRPr lang="fr-FR" b="1" dirty="0"/>
          </a:p>
        </p:txBody>
      </p:sp>
    </p:spTree>
    <p:extLst>
      <p:ext uri="{BB962C8B-B14F-4D97-AF65-F5344CB8AC3E}">
        <p14:creationId xmlns:p14="http://schemas.microsoft.com/office/powerpoint/2010/main" val="1030999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03"/>
          <a:stretch/>
        </p:blipFill>
        <p:spPr bwMode="auto">
          <a:xfrm>
            <a:off x="0" y="177305"/>
            <a:ext cx="9144000" cy="673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575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836712"/>
            <a:ext cx="8229600" cy="1143000"/>
          </a:xfrm>
        </p:spPr>
        <p:txBody>
          <a:bodyPr>
            <a:normAutofit fontScale="90000"/>
          </a:bodyPr>
          <a:lstStyle/>
          <a:p>
            <a:pPr lvl="0"/>
            <a:r>
              <a:rPr lang="fr-FR" dirty="0" smtClean="0"/>
              <a:t>3. </a:t>
            </a:r>
            <a:r>
              <a:rPr lang="fr-FR" dirty="0"/>
              <a:t>Un outil d’aménagement des territoires </a:t>
            </a:r>
            <a:br>
              <a:rPr lang="fr-FR" dirty="0"/>
            </a:br>
            <a:endParaRPr lang="fr-FR" dirty="0"/>
          </a:p>
        </p:txBody>
      </p:sp>
    </p:spTree>
    <p:extLst>
      <p:ext uri="{BB962C8B-B14F-4D97-AF65-F5344CB8AC3E}">
        <p14:creationId xmlns:p14="http://schemas.microsoft.com/office/powerpoint/2010/main" val="2826548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7" y="620689"/>
            <a:ext cx="9186079" cy="566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278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2" y="0"/>
            <a:ext cx="6019831" cy="6890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15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764704"/>
            <a:ext cx="8229600" cy="1143000"/>
          </a:xfrm>
        </p:spPr>
        <p:txBody>
          <a:bodyPr>
            <a:normAutofit fontScale="90000"/>
          </a:bodyPr>
          <a:lstStyle/>
          <a:p>
            <a:pPr lvl="0"/>
            <a:r>
              <a:rPr lang="fr-FR" dirty="0" smtClean="0"/>
              <a:t>I. Etude </a:t>
            </a:r>
            <a:r>
              <a:rPr lang="fr-FR" dirty="0"/>
              <a:t>de cas : Roissy : Plate-forme multimodale et hub mondial </a:t>
            </a:r>
            <a:br>
              <a:rPr lang="fr-FR" dirty="0"/>
            </a:br>
            <a:endParaRPr lang="fr-FR" dirty="0"/>
          </a:p>
        </p:txBody>
      </p:sp>
    </p:spTree>
    <p:extLst>
      <p:ext uri="{BB962C8B-B14F-4D97-AF65-F5344CB8AC3E}">
        <p14:creationId xmlns:p14="http://schemas.microsoft.com/office/powerpoint/2010/main" val="3582300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Utilisateur\Desktop\CarteGdPar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47632"/>
            <a:ext cx="7920880" cy="603205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39552" y="184666"/>
            <a:ext cx="7920880" cy="369332"/>
          </a:xfrm>
          <a:prstGeom prst="rect">
            <a:avLst/>
          </a:prstGeom>
          <a:noFill/>
        </p:spPr>
        <p:txBody>
          <a:bodyPr wrap="square" rtlCol="0">
            <a:spAutoFit/>
          </a:bodyPr>
          <a:lstStyle/>
          <a:p>
            <a:r>
              <a:rPr lang="fr-FR" b="1" dirty="0" smtClean="0"/>
              <a:t>Le Projet du Grand Paris Express, pour encourager le polycentrisme</a:t>
            </a:r>
            <a:endParaRPr lang="fr-FR" b="1" dirty="0"/>
          </a:p>
        </p:txBody>
      </p:sp>
    </p:spTree>
    <p:extLst>
      <p:ext uri="{BB962C8B-B14F-4D97-AF65-F5344CB8AC3E}">
        <p14:creationId xmlns:p14="http://schemas.microsoft.com/office/powerpoint/2010/main" val="1087202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0" t="21024" r="8254" b="16290"/>
          <a:stretch/>
        </p:blipFill>
        <p:spPr bwMode="auto">
          <a:xfrm>
            <a:off x="9872" y="1412776"/>
            <a:ext cx="9376465" cy="394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79512" y="692696"/>
            <a:ext cx="8568952" cy="369332"/>
          </a:xfrm>
          <a:prstGeom prst="rect">
            <a:avLst/>
          </a:prstGeom>
          <a:noFill/>
        </p:spPr>
        <p:txBody>
          <a:bodyPr wrap="square" rtlCol="0">
            <a:spAutoFit/>
          </a:bodyPr>
          <a:lstStyle/>
          <a:p>
            <a:r>
              <a:rPr lang="fr-FR" b="1" dirty="0" smtClean="0"/>
              <a:t>Le bruit causé par l’aéroport Roissy-CDG</a:t>
            </a:r>
            <a:endParaRPr lang="fr-FR" b="1" dirty="0"/>
          </a:p>
        </p:txBody>
      </p:sp>
    </p:spTree>
    <p:extLst>
      <p:ext uri="{BB962C8B-B14F-4D97-AF65-F5344CB8AC3E}">
        <p14:creationId xmlns:p14="http://schemas.microsoft.com/office/powerpoint/2010/main" val="3759159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Utilisateur\Desktop\Schéma Roissy-CD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977" y="116632"/>
            <a:ext cx="6867525" cy="49244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p:cNvGraphicFramePr>
            <a:graphicFrameLocks noGrp="1"/>
          </p:cNvGraphicFramePr>
          <p:nvPr>
            <p:extLst>
              <p:ext uri="{D42A27DB-BD31-4B8C-83A1-F6EECF244321}">
                <p14:modId xmlns:p14="http://schemas.microsoft.com/office/powerpoint/2010/main" val="627286863"/>
              </p:ext>
            </p:extLst>
          </p:nvPr>
        </p:nvGraphicFramePr>
        <p:xfrm>
          <a:off x="-26105" y="5517232"/>
          <a:ext cx="9144000" cy="914400"/>
        </p:xfrm>
        <a:graphic>
          <a:graphicData uri="http://schemas.openxmlformats.org/drawingml/2006/table">
            <a:tbl>
              <a:tblPr firstRow="1" bandRow="1">
                <a:tableStyleId>{5C22544A-7EE6-4342-B048-85BDC9FD1C3A}</a:tableStyleId>
              </a:tblPr>
              <a:tblGrid>
                <a:gridCol w="3048000"/>
                <a:gridCol w="3048000"/>
                <a:gridCol w="3048000"/>
              </a:tblGrid>
              <a:tr h="370840">
                <a:tc>
                  <a:txBody>
                    <a:bodyPr/>
                    <a:lstStyle/>
                    <a:p>
                      <a:r>
                        <a:rPr lang="fr-FR" dirty="0" smtClean="0"/>
                        <a:t>Un hub de dimension mondiale</a:t>
                      </a:r>
                      <a:endParaRPr lang="fr-FR" dirty="0"/>
                    </a:p>
                  </a:txBody>
                  <a:tcPr/>
                </a:tc>
                <a:tc>
                  <a:txBody>
                    <a:bodyPr/>
                    <a:lstStyle/>
                    <a:p>
                      <a:r>
                        <a:rPr lang="fr-FR" dirty="0" smtClean="0"/>
                        <a:t>Une plate-forme multimodale connectée</a:t>
                      </a:r>
                      <a:r>
                        <a:rPr lang="fr-FR" baseline="0" dirty="0" smtClean="0"/>
                        <a:t> à l’espace national et européen </a:t>
                      </a:r>
                      <a:endParaRPr lang="fr-FR" dirty="0"/>
                    </a:p>
                  </a:txBody>
                  <a:tcPr/>
                </a:tc>
                <a:tc>
                  <a:txBody>
                    <a:bodyPr/>
                    <a:lstStyle/>
                    <a:p>
                      <a:r>
                        <a:rPr lang="fr-FR" dirty="0" smtClean="0"/>
                        <a:t>Projet pour dynamiser</a:t>
                      </a:r>
                      <a:r>
                        <a:rPr lang="fr-FR" baseline="0" dirty="0" smtClean="0"/>
                        <a:t> Roissy </a:t>
                      </a:r>
                      <a:endParaRPr lang="fr-FR" dirty="0"/>
                    </a:p>
                  </a:txBody>
                  <a:tcPr/>
                </a:tc>
              </a:tr>
            </a:tbl>
          </a:graphicData>
        </a:graphic>
      </p:graphicFrame>
      <p:sp>
        <p:nvSpPr>
          <p:cNvPr id="6" name="ZoneTexte 5"/>
          <p:cNvSpPr txBox="1"/>
          <p:nvPr/>
        </p:nvSpPr>
        <p:spPr>
          <a:xfrm>
            <a:off x="3707904" y="5041057"/>
            <a:ext cx="3816424" cy="369332"/>
          </a:xfrm>
          <a:prstGeom prst="rect">
            <a:avLst/>
          </a:prstGeom>
          <a:noFill/>
        </p:spPr>
        <p:txBody>
          <a:bodyPr wrap="square" rtlCol="0">
            <a:spAutoFit/>
          </a:bodyPr>
          <a:lstStyle/>
          <a:p>
            <a:r>
              <a:rPr lang="fr-FR" b="1" dirty="0" smtClean="0"/>
              <a:t>Légende</a:t>
            </a:r>
            <a:endParaRPr lang="fr-FR" b="1" dirty="0"/>
          </a:p>
        </p:txBody>
      </p:sp>
    </p:spTree>
    <p:extLst>
      <p:ext uri="{BB962C8B-B14F-4D97-AF65-F5344CB8AC3E}">
        <p14:creationId xmlns:p14="http://schemas.microsoft.com/office/powerpoint/2010/main" val="28317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II. Mise en perspective</a:t>
            </a:r>
            <a:endParaRPr lang="fr-FR" dirty="0"/>
          </a:p>
        </p:txBody>
      </p:sp>
      <p:sp>
        <p:nvSpPr>
          <p:cNvPr id="3" name="Espace réservé du contenu 2"/>
          <p:cNvSpPr>
            <a:spLocks noGrp="1"/>
          </p:cNvSpPr>
          <p:nvPr>
            <p:ph idx="1"/>
          </p:nvPr>
        </p:nvSpPr>
        <p:spPr/>
        <p:txBody>
          <a:bodyPr/>
          <a:lstStyle/>
          <a:p>
            <a:pPr marL="0" lvl="0" indent="0">
              <a:buNone/>
            </a:pPr>
            <a:r>
              <a:rPr lang="fr-FR" dirty="0" smtClean="0"/>
              <a:t>1. </a:t>
            </a:r>
            <a:r>
              <a:rPr lang="fr-FR" dirty="0"/>
              <a:t>Des réseaux terrestres, aériens, fluviaux et maritimes qui intègrent la France dans la mondialisation </a:t>
            </a:r>
          </a:p>
          <a:p>
            <a:pPr marL="0" lvl="0" indent="0">
              <a:buNone/>
            </a:pPr>
            <a:r>
              <a:rPr lang="fr-FR" dirty="0" smtClean="0"/>
              <a:t>a. Une </a:t>
            </a:r>
            <a:r>
              <a:rPr lang="fr-FR" dirty="0"/>
              <a:t>ouverture sur le monde </a:t>
            </a:r>
          </a:p>
          <a:p>
            <a:pPr marL="0" indent="0">
              <a:buNone/>
            </a:pPr>
            <a:endParaRPr lang="fr-FR" dirty="0"/>
          </a:p>
        </p:txBody>
      </p:sp>
    </p:spTree>
    <p:extLst>
      <p:ext uri="{BB962C8B-B14F-4D97-AF65-F5344CB8AC3E}">
        <p14:creationId xmlns:p14="http://schemas.microsoft.com/office/powerpoint/2010/main" val="4282655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9" y="476672"/>
            <a:ext cx="915449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001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481393" cy="623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29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lvl="0" indent="0">
              <a:buNone/>
            </a:pPr>
            <a:r>
              <a:rPr lang="fr-FR" dirty="0"/>
              <a:t>1. Des réseaux terrestres, aériens, fluviaux et maritimes qui intègrent la France dans la mondialisation </a:t>
            </a:r>
          </a:p>
          <a:p>
            <a:pPr marL="0" indent="0">
              <a:buNone/>
            </a:pPr>
            <a:r>
              <a:rPr lang="fr-FR" dirty="0" smtClean="0"/>
              <a:t>b. </a:t>
            </a:r>
            <a:r>
              <a:rPr lang="fr-FR" dirty="0"/>
              <a:t>Une ouverture sur l’Europe</a:t>
            </a:r>
          </a:p>
        </p:txBody>
      </p:sp>
    </p:spTree>
    <p:extLst>
      <p:ext uri="{BB962C8B-B14F-4D97-AF65-F5344CB8AC3E}">
        <p14:creationId xmlns:p14="http://schemas.microsoft.com/office/powerpoint/2010/main" val="1387052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311"/>
          <a:stretch/>
        </p:blipFill>
        <p:spPr bwMode="auto">
          <a:xfrm>
            <a:off x="1619672" y="-6393"/>
            <a:ext cx="6154489" cy="6904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496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0"/>
            <a:ext cx="5146627" cy="678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4847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38" y="-70616"/>
            <a:ext cx="6716985" cy="6928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405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Problématique : </a:t>
            </a:r>
            <a:r>
              <a:rPr lang="fr-FR" dirty="0"/>
              <a:t>En quoi l’aéroport de Roissy est-il un centre de mobilités à différentes échelles ? </a:t>
            </a:r>
          </a:p>
        </p:txBody>
      </p:sp>
    </p:spTree>
    <p:extLst>
      <p:ext uri="{BB962C8B-B14F-4D97-AF65-F5344CB8AC3E}">
        <p14:creationId xmlns:p14="http://schemas.microsoft.com/office/powerpoint/2010/main" val="2369253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04664"/>
            <a:ext cx="5904656" cy="626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888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lvl="0" indent="0">
              <a:buNone/>
            </a:pPr>
            <a:r>
              <a:rPr lang="fr-FR" dirty="0"/>
              <a:t>1. Des réseaux terrestres, aériens, fluviaux et maritimes qui intègrent la France dans la mondialisation </a:t>
            </a:r>
          </a:p>
          <a:p>
            <a:pPr marL="0" indent="0">
              <a:buNone/>
            </a:pPr>
            <a:r>
              <a:rPr lang="fr-FR" dirty="0" smtClean="0"/>
              <a:t>c. Les réseaux numériques</a:t>
            </a:r>
            <a:endParaRPr lang="fr-FR" dirty="0"/>
          </a:p>
        </p:txBody>
      </p:sp>
    </p:spTree>
    <p:extLst>
      <p:ext uri="{BB962C8B-B14F-4D97-AF65-F5344CB8AC3E}">
        <p14:creationId xmlns:p14="http://schemas.microsoft.com/office/powerpoint/2010/main" val="21790919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Utilisateur\Desktop\file-546d058426f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
            <a:ext cx="5904656" cy="697589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0" y="0"/>
            <a:ext cx="3779912" cy="646331"/>
          </a:xfrm>
          <a:prstGeom prst="rect">
            <a:avLst/>
          </a:prstGeom>
          <a:noFill/>
        </p:spPr>
        <p:txBody>
          <a:bodyPr wrap="square" rtlCol="0">
            <a:spAutoFit/>
          </a:bodyPr>
          <a:lstStyle/>
          <a:p>
            <a:r>
              <a:rPr lang="fr-FR" b="1" dirty="0" smtClean="0"/>
              <a:t>Carte de la couverture du réseau de téléphonie mobile Orange </a:t>
            </a:r>
            <a:r>
              <a:rPr lang="fr-FR" b="1" dirty="0" smtClean="0"/>
              <a:t> en France</a:t>
            </a:r>
            <a:endParaRPr lang="fr-FR" b="1" dirty="0"/>
          </a:p>
        </p:txBody>
      </p:sp>
      <p:sp>
        <p:nvSpPr>
          <p:cNvPr id="5" name="ZoneTexte 4"/>
          <p:cNvSpPr txBox="1"/>
          <p:nvPr/>
        </p:nvSpPr>
        <p:spPr>
          <a:xfrm>
            <a:off x="107504" y="5986154"/>
            <a:ext cx="2088232" cy="646331"/>
          </a:xfrm>
          <a:prstGeom prst="rect">
            <a:avLst/>
          </a:prstGeom>
          <a:noFill/>
        </p:spPr>
        <p:txBody>
          <a:bodyPr wrap="square" rtlCol="0">
            <a:spAutoFit/>
          </a:bodyPr>
          <a:lstStyle/>
          <a:p>
            <a:r>
              <a:rPr lang="fr-FR" dirty="0" smtClean="0"/>
              <a:t>Source : réseaux.orange.fr</a:t>
            </a:r>
            <a:endParaRPr lang="fr-FR" dirty="0"/>
          </a:p>
        </p:txBody>
      </p:sp>
    </p:spTree>
    <p:extLst>
      <p:ext uri="{BB962C8B-B14F-4D97-AF65-F5344CB8AC3E}">
        <p14:creationId xmlns:p14="http://schemas.microsoft.com/office/powerpoint/2010/main" val="3457862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2. Où circulent des flux de toutes natures</a:t>
            </a:r>
          </a:p>
          <a:p>
            <a:pPr marL="0" lvl="0" indent="0">
              <a:buNone/>
            </a:pPr>
            <a:r>
              <a:rPr lang="fr-FR" dirty="0" smtClean="0"/>
              <a:t>a. </a:t>
            </a:r>
            <a:r>
              <a:rPr lang="fr-FR" dirty="0"/>
              <a:t>Des flux humains de plus en plus </a:t>
            </a:r>
            <a:r>
              <a:rPr lang="fr-FR" dirty="0" smtClean="0"/>
              <a:t>important</a:t>
            </a:r>
            <a:endParaRPr lang="fr-FR" dirty="0"/>
          </a:p>
        </p:txBody>
      </p:sp>
    </p:spTree>
    <p:extLst>
      <p:ext uri="{BB962C8B-B14F-4D97-AF65-F5344CB8AC3E}">
        <p14:creationId xmlns:p14="http://schemas.microsoft.com/office/powerpoint/2010/main" val="2883498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 y="1628801"/>
            <a:ext cx="9194636" cy="3787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330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Utilisateur\Desktop\carte-population-etrangere-fr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227013"/>
            <a:ext cx="8129587" cy="640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902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sers\Utilisateur\Desktop\le_tourisme_en_f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116"/>
            <a:ext cx="6804248" cy="680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772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2. Où circulent des flux de toutes natures</a:t>
            </a:r>
          </a:p>
          <a:p>
            <a:pPr marL="0" lvl="0" indent="0">
              <a:buNone/>
            </a:pPr>
            <a:r>
              <a:rPr lang="fr-FR" dirty="0" smtClean="0"/>
              <a:t>b. </a:t>
            </a:r>
            <a:r>
              <a:rPr lang="fr-FR" dirty="0"/>
              <a:t>Forte croissance des flux de marchandises </a:t>
            </a:r>
          </a:p>
          <a:p>
            <a:pPr marL="0" indent="0">
              <a:buNone/>
            </a:pPr>
            <a:endParaRPr lang="fr-FR" dirty="0" smtClean="0"/>
          </a:p>
        </p:txBody>
      </p:sp>
    </p:spTree>
    <p:extLst>
      <p:ext uri="{BB962C8B-B14F-4D97-AF65-F5344CB8AC3E}">
        <p14:creationId xmlns:p14="http://schemas.microsoft.com/office/powerpoint/2010/main" val="351126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Users\Utilisateur\Desktop\preview_29935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 y="980728"/>
            <a:ext cx="9118664"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11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sers\Utilisateur\Desktop\i4005-15.gif"/>
          <p:cNvPicPr>
            <a:picLocks noChangeAspect="1" noChangeArrowheads="1"/>
          </p:cNvPicPr>
          <p:nvPr/>
        </p:nvPicPr>
        <p:blipFill rotWithShape="1">
          <a:blip r:embed="rId2">
            <a:extLst>
              <a:ext uri="{28A0092B-C50C-407E-A947-70E740481C1C}">
                <a14:useLocalDpi xmlns:a14="http://schemas.microsoft.com/office/drawing/2010/main" val="0"/>
              </a:ext>
            </a:extLst>
          </a:blip>
          <a:srcRect l="18738" r="18856"/>
          <a:stretch/>
        </p:blipFill>
        <p:spPr bwMode="auto">
          <a:xfrm>
            <a:off x="1187624" y="332656"/>
            <a:ext cx="6451523" cy="59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93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dirty="0" smtClean="0"/>
              <a:t>1. </a:t>
            </a:r>
            <a:r>
              <a:rPr lang="fr-FR" dirty="0"/>
              <a:t>Roissy-CDG : un hub mondial </a:t>
            </a:r>
            <a:br>
              <a:rPr lang="fr-FR" dirty="0"/>
            </a:br>
            <a:endParaRPr lang="fr-FR" dirty="0"/>
          </a:p>
        </p:txBody>
      </p:sp>
    </p:spTree>
    <p:extLst>
      <p:ext uri="{BB962C8B-B14F-4D97-AF65-F5344CB8AC3E}">
        <p14:creationId xmlns:p14="http://schemas.microsoft.com/office/powerpoint/2010/main" val="3092064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2. Où circulent des flux de toutes natures</a:t>
            </a:r>
          </a:p>
          <a:p>
            <a:pPr marL="0" indent="0">
              <a:buNone/>
            </a:pPr>
            <a:r>
              <a:rPr lang="fr-FR" dirty="0" smtClean="0"/>
              <a:t>c. </a:t>
            </a:r>
            <a:r>
              <a:rPr lang="fr-FR" dirty="0"/>
              <a:t>Des flux d’informations et de capitaux mondialisés </a:t>
            </a:r>
          </a:p>
          <a:p>
            <a:pPr marL="0" lvl="0" indent="0">
              <a:buNone/>
            </a:pPr>
            <a:endParaRPr lang="fr-FR" dirty="0" smtClean="0"/>
          </a:p>
        </p:txBody>
      </p:sp>
    </p:spTree>
    <p:extLst>
      <p:ext uri="{BB962C8B-B14F-4D97-AF65-F5344CB8AC3E}">
        <p14:creationId xmlns:p14="http://schemas.microsoft.com/office/powerpoint/2010/main" val="2053226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Users\Utilisateur\Desktop\facebo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9141621" cy="399837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79512" y="404664"/>
            <a:ext cx="8784976" cy="369332"/>
          </a:xfrm>
          <a:prstGeom prst="rect">
            <a:avLst/>
          </a:prstGeom>
          <a:noFill/>
        </p:spPr>
        <p:txBody>
          <a:bodyPr wrap="square" rtlCol="0">
            <a:spAutoFit/>
          </a:bodyPr>
          <a:lstStyle/>
          <a:p>
            <a:pPr algn="ctr"/>
            <a:r>
              <a:rPr lang="fr-FR" b="1" dirty="0" smtClean="0"/>
              <a:t>Le réseau social Facebook dans le monde</a:t>
            </a:r>
            <a:endParaRPr lang="fr-FR" b="1" dirty="0"/>
          </a:p>
        </p:txBody>
      </p:sp>
      <p:sp>
        <p:nvSpPr>
          <p:cNvPr id="4" name="Rectangle 3"/>
          <p:cNvSpPr/>
          <p:nvPr/>
        </p:nvSpPr>
        <p:spPr>
          <a:xfrm>
            <a:off x="4570810" y="6237312"/>
            <a:ext cx="4561698" cy="369332"/>
          </a:xfrm>
          <a:prstGeom prst="rect">
            <a:avLst/>
          </a:prstGeom>
        </p:spPr>
        <p:txBody>
          <a:bodyPr wrap="none">
            <a:spAutoFit/>
          </a:bodyPr>
          <a:lstStyle/>
          <a:p>
            <a:r>
              <a:rPr lang="fr-FR" dirty="0"/>
              <a:t>source : mondegeonumérique.wordpress.com </a:t>
            </a:r>
          </a:p>
        </p:txBody>
      </p:sp>
    </p:spTree>
    <p:extLst>
      <p:ext uri="{BB962C8B-B14F-4D97-AF65-F5344CB8AC3E}">
        <p14:creationId xmlns:p14="http://schemas.microsoft.com/office/powerpoint/2010/main" val="525500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lvl="0" indent="0">
              <a:buNone/>
            </a:pPr>
            <a:r>
              <a:rPr lang="fr-FR" dirty="0" smtClean="0"/>
              <a:t>3. </a:t>
            </a:r>
            <a:r>
              <a:rPr lang="fr-FR" dirty="0"/>
              <a:t>Un territoire inégalement </a:t>
            </a:r>
            <a:r>
              <a:rPr lang="fr-FR" dirty="0" smtClean="0"/>
              <a:t>desservi </a:t>
            </a:r>
            <a:endParaRPr lang="fr-FR" dirty="0"/>
          </a:p>
          <a:p>
            <a:pPr marL="0" lvl="0" indent="0">
              <a:buNone/>
            </a:pPr>
            <a:r>
              <a:rPr lang="fr-FR" dirty="0" smtClean="0"/>
              <a:t>a. Des </a:t>
            </a:r>
            <a:r>
              <a:rPr lang="fr-FR" dirty="0"/>
              <a:t>espaces intégrés à la mondialisation </a:t>
            </a:r>
          </a:p>
          <a:p>
            <a:pPr marL="0" indent="0">
              <a:buNone/>
            </a:pPr>
            <a:endParaRPr lang="fr-FR" dirty="0"/>
          </a:p>
          <a:p>
            <a:pPr marL="0" lvl="0" indent="0">
              <a:buNone/>
            </a:pPr>
            <a:endParaRPr lang="fr-FR" dirty="0" smtClean="0"/>
          </a:p>
        </p:txBody>
      </p:sp>
    </p:spTree>
    <p:extLst>
      <p:ext uri="{BB962C8B-B14F-4D97-AF65-F5344CB8AC3E}">
        <p14:creationId xmlns:p14="http://schemas.microsoft.com/office/powerpoint/2010/main" val="1183322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lvl="0" indent="0">
              <a:buNone/>
            </a:pPr>
            <a:r>
              <a:rPr lang="fr-FR" dirty="0" smtClean="0"/>
              <a:t>3. </a:t>
            </a:r>
            <a:r>
              <a:rPr lang="fr-FR" dirty="0"/>
              <a:t>Un territoire inégalement </a:t>
            </a:r>
            <a:r>
              <a:rPr lang="fr-FR" dirty="0" smtClean="0"/>
              <a:t>desservi </a:t>
            </a:r>
            <a:endParaRPr lang="fr-FR" dirty="0"/>
          </a:p>
          <a:p>
            <a:pPr marL="0" lvl="0" indent="0">
              <a:buNone/>
            </a:pPr>
            <a:r>
              <a:rPr lang="fr-FR" dirty="0" smtClean="0"/>
              <a:t>b. Des espaces moins intégrés à la mondialisation</a:t>
            </a:r>
            <a:endParaRPr lang="fr-FR" dirty="0"/>
          </a:p>
          <a:p>
            <a:pPr marL="0" indent="0">
              <a:buNone/>
            </a:pPr>
            <a:endParaRPr lang="fr-FR" dirty="0"/>
          </a:p>
          <a:p>
            <a:pPr marL="0" lvl="0" indent="0">
              <a:buNone/>
            </a:pPr>
            <a:endParaRPr lang="fr-FR" dirty="0" smtClean="0"/>
          </a:p>
        </p:txBody>
      </p:sp>
    </p:spTree>
    <p:extLst>
      <p:ext uri="{BB962C8B-B14F-4D97-AF65-F5344CB8AC3E}">
        <p14:creationId xmlns:p14="http://schemas.microsoft.com/office/powerpoint/2010/main" val="1125235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Users\Utilisateur\Desktop\indice d'accessibilité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925" y="3835671"/>
            <a:ext cx="2948962" cy="296408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Users\Utilisateur\Desktop\indice d'accessibilité.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1"/>
            <a:ext cx="6898842" cy="6799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90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243408"/>
            <a:ext cx="9144000" cy="4093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9844"/>
            <a:ext cx="8178014" cy="302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608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85" t="10518" r="17777" b="12947"/>
          <a:stretch/>
        </p:blipFill>
        <p:spPr bwMode="auto">
          <a:xfrm>
            <a:off x="0" y="928603"/>
            <a:ext cx="9005455" cy="5903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51520" y="260648"/>
            <a:ext cx="8753935" cy="369332"/>
          </a:xfrm>
          <a:prstGeom prst="rect">
            <a:avLst/>
          </a:prstGeom>
          <a:noFill/>
        </p:spPr>
        <p:txBody>
          <a:bodyPr wrap="square" rtlCol="0">
            <a:spAutoFit/>
          </a:bodyPr>
          <a:lstStyle/>
          <a:p>
            <a:r>
              <a:rPr lang="fr-FR" dirty="0" smtClean="0"/>
              <a:t>Alliance avec </a:t>
            </a:r>
            <a:r>
              <a:rPr lang="fr-FR" dirty="0" err="1" smtClean="0"/>
              <a:t>skyteam</a:t>
            </a:r>
            <a:r>
              <a:rPr lang="fr-FR" dirty="0" smtClean="0"/>
              <a:t> </a:t>
            </a:r>
            <a:endParaRPr lang="fr-FR" dirty="0"/>
          </a:p>
        </p:txBody>
      </p:sp>
    </p:spTree>
    <p:extLst>
      <p:ext uri="{BB962C8B-B14F-4D97-AF65-F5344CB8AC3E}">
        <p14:creationId xmlns:p14="http://schemas.microsoft.com/office/powerpoint/2010/main" val="2992151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5" y="548680"/>
            <a:ext cx="9095418"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84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898"/>
          <a:stretch/>
        </p:blipFill>
        <p:spPr bwMode="auto">
          <a:xfrm>
            <a:off x="-95764" y="476672"/>
            <a:ext cx="9239763" cy="5607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890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lgn="just">
              <a:buNone/>
            </a:pPr>
            <a:r>
              <a:rPr lang="fr-FR" dirty="0" smtClean="0"/>
              <a:t>Définition du hub : </a:t>
            </a:r>
            <a:r>
              <a:rPr lang="fr-FR" dirty="0"/>
              <a:t>modèle d’organisation aéroportuaire qui permet aux passagers de voyager d’un point à l’autre de la planète en passant par une seule plate-forme de correspondance. </a:t>
            </a:r>
          </a:p>
        </p:txBody>
      </p:sp>
    </p:spTree>
    <p:extLst>
      <p:ext uri="{BB962C8B-B14F-4D97-AF65-F5344CB8AC3E}">
        <p14:creationId xmlns:p14="http://schemas.microsoft.com/office/powerpoint/2010/main" val="874182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372</Words>
  <Application>Microsoft Office PowerPoint</Application>
  <PresentationFormat>Affichage à l'écran (4:3)</PresentationFormat>
  <Paragraphs>43</Paragraphs>
  <Slides>44</Slides>
  <Notes>1</Notes>
  <HiddenSlides>0</HiddenSlides>
  <MMClips>0</MMClips>
  <ScaleCrop>false</ScaleCrop>
  <HeadingPairs>
    <vt:vector size="4" baseType="variant">
      <vt:variant>
        <vt:lpstr>Thème</vt:lpstr>
      </vt:variant>
      <vt:variant>
        <vt:i4>1</vt:i4>
      </vt:variant>
      <vt:variant>
        <vt:lpstr>Titres des diapositives</vt:lpstr>
      </vt:variant>
      <vt:variant>
        <vt:i4>44</vt:i4>
      </vt:variant>
    </vt:vector>
  </HeadingPairs>
  <TitlesOfParts>
    <vt:vector size="45" baseType="lpstr">
      <vt:lpstr>Thème Office</vt:lpstr>
      <vt:lpstr>Thème 2 : Aménager et développer le territoire français </vt:lpstr>
      <vt:lpstr>I. Etude de cas : Roissy : Plate-forme multimodale et hub mondial  </vt:lpstr>
      <vt:lpstr>Présentation PowerPoint</vt:lpstr>
      <vt:lpstr>1. Roissy-CDG : un hub mondial  </vt:lpstr>
      <vt:lpstr>Présentation PowerPoint</vt:lpstr>
      <vt:lpstr>Présentation PowerPoint</vt:lpstr>
      <vt:lpstr>Présentation PowerPoint</vt:lpstr>
      <vt:lpstr>Présentation PowerPoint</vt:lpstr>
      <vt:lpstr>Présentation PowerPoint</vt:lpstr>
      <vt:lpstr>Démonstration : </vt:lpstr>
      <vt:lpstr>2. Une plateforme multimodale  </vt:lpstr>
      <vt:lpstr>Présentation PowerPoint</vt:lpstr>
      <vt:lpstr>Présentation PowerPoint</vt:lpstr>
      <vt:lpstr>Présentation PowerPoint</vt:lpstr>
      <vt:lpstr>Présentation PowerPoint</vt:lpstr>
      <vt:lpstr>Présentation PowerPoint</vt:lpstr>
      <vt:lpstr>3. Un outil d’aménagement des territoires  </vt:lpstr>
      <vt:lpstr>Présentation PowerPoint</vt:lpstr>
      <vt:lpstr>Présentation PowerPoint</vt:lpstr>
      <vt:lpstr>Présentation PowerPoint</vt:lpstr>
      <vt:lpstr>Présentation PowerPoint</vt:lpstr>
      <vt:lpstr>Présentation PowerPoint</vt:lpstr>
      <vt:lpstr>II. Mise en perspective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Thème 2 : Aménager et développer le territoire français</dc:title>
  <dc:creator>Utilisateur</dc:creator>
  <cp:lastModifiedBy>Utilisateur</cp:lastModifiedBy>
  <cp:revision>11</cp:revision>
  <dcterms:created xsi:type="dcterms:W3CDTF">2015-01-20T10:22:30Z</dcterms:created>
  <dcterms:modified xsi:type="dcterms:W3CDTF">2015-01-26T07:52:41Z</dcterms:modified>
</cp:coreProperties>
</file>