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embeddings/oleObject1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2"/>
  </p:notes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96" r:id="rId14"/>
    <p:sldId id="295" r:id="rId15"/>
    <p:sldId id="269" r:id="rId16"/>
    <p:sldId id="270" r:id="rId17"/>
    <p:sldId id="272" r:id="rId18"/>
    <p:sldId id="273" r:id="rId19"/>
    <p:sldId id="271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</p:sldIdLst>
  <p:sldSz cx="9144000" cy="6858000" type="screen4x3"/>
  <p:notesSz cx="6858000" cy="91440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6F3F"/>
    <a:srgbClr val="BDFF03"/>
    <a:srgbClr val="7B5D2D"/>
    <a:srgbClr val="4D412D"/>
    <a:srgbClr val="003300"/>
    <a:srgbClr val="CC9900"/>
    <a:srgbClr val="969BDA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64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60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AA23FC0-8B8F-41B1-ACDE-199EF248985A}" type="datetimeFigureOut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90989DB-32F0-420E-83C7-1D6F22FA32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9713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01BF678-7422-4662-BFB2-46E6AD322A52}" type="slidenum">
              <a:rPr lang="fr-FR" altLang="fr-FR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1</a:t>
            </a:fld>
            <a:endParaRPr lang="fr-FR" altLang="fr-FR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21E90CE-63C2-4033-8231-D71B0A1F3354}" type="slidenum">
              <a:rPr lang="fr-FR" altLang="fr-FR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</a:t>
            </a:fld>
            <a:endParaRPr lang="fr-FR" altLang="fr-FR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 smtClean="0"/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74F782D-CF5B-4F8E-8820-09AB1403B69D}" type="slidenum">
              <a:rPr lang="fr-FR" altLang="fr-FR" smtClean="0">
                <a:latin typeface="Arial" charset="0"/>
              </a:rPr>
              <a:pPr algn="r" eaLnBrk="1" hangingPunct="1">
                <a:spcBef>
                  <a:spcPct val="0"/>
                </a:spcBef>
              </a:pPr>
              <a:t>12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5CEC675-C30B-4EB0-AB6B-68F285C552DB}" type="slidenum">
              <a:rPr lang="fr-FR" altLang="fr-FR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27</a:t>
            </a:fld>
            <a:endParaRPr lang="fr-FR" altLang="fr-FR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28E9857-764D-4315-A5D3-293F4B771C1A}" type="slidenum">
              <a:rPr lang="fr-FR" altLang="fr-FR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29</a:t>
            </a:fld>
            <a:endParaRPr lang="fr-FR" altLang="fr-FR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91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310F998-E85B-4871-B41F-74A29DB9D95C}" type="slidenum">
              <a:rPr lang="fr-FR" altLang="fr-FR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32</a:t>
            </a:fld>
            <a:endParaRPr lang="fr-FR" altLang="fr-FR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bin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FCC58-8D05-4CA0-BB02-10283CCCAC34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321B3-8810-453B-A131-E7813EEFFA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7657039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64747-7D91-4E8C-A3B2-94F44E1DD19E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9192C-2C0E-4BF2-8D0E-8534A20C62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20620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26FB8-E041-4794-BEA4-48F719A92D5A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15D2D-F8E8-4094-89CE-CDBDB2D597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739271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8FA32-8C82-4E25-B93D-D6B2AB2E87ED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0AC26-10A1-4F90-BA19-E0EFD87C3A1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6956919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48443-6EC4-4E8A-BB0F-01075EAFB579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FC7CA-1372-4E8C-ACDD-CF8B5187B9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470149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1F51D-9E07-464A-BD4B-BA0274C5FC6F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32D49-5E6D-4383-8502-E3F629AB1F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3020465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E9380-7E13-4E04-B5F3-80DE9CE4B04A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35C71-0666-4D93-984D-FE960FB75F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8821519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0A691-8A4B-4A9F-8D5E-3535E018B5DA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116E5-5A7F-4027-A840-23E9704F24D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639930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98A86-2F6D-4B8C-AA00-C914E804976F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C1182-A74D-4936-BAEC-35886E82D89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318196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9288C-049B-48C9-AC77-E02135CDC579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D651E-A2B3-41C5-ACE1-5EDF32C33A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791428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5310F-BDEC-4E19-8978-C7FC1F72F2F1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CA37E-BBFA-428D-A18F-7B813DB642C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1930543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C1269-B976-4F97-9616-B740117F8688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C614E-7357-45BF-9363-FE6F5E3DD6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935908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2E945-7539-4C33-BFC0-2E51A1CCB4FE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3C896-74BF-4D31-806E-8013D488D71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7063642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180B0-A896-432F-8E98-36E3F272B84F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90841-77BA-4DC0-88D2-CCF2987FAB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986165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ABBCE-2DC8-4E24-8E46-44E96B5582CA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D0299-4EC4-4FE3-A963-A562A97894A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49160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F172B-2358-4B6D-99DB-950B5488AF35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D733C-F090-4864-BA55-B77CE61577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22891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7C3C7-2D6B-48A1-8EEA-63AAF0B71967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74FFB-B1CE-4A44-B397-5A0932C9BD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75911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8713A-3F21-41F5-9EF1-4DB041C39042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D0F49-8A5E-4ABC-8161-3C5F16C84E6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274067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3D8D9-8AFF-4F2F-9014-3FBA08B638EF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D10B8-404B-4C81-892B-1DC116B9790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861132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CB4F3-278D-41AD-928C-39075AA33B7A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E1109-2BA6-40CF-84D7-14288B5D2A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092910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C96B5-709D-4F34-98AA-3ADECD6FDCA6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03710-FE53-489E-9EE4-E37BA78602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858400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44388-492D-40C5-ACA8-BEBA559F632B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8B58F-015B-4EA8-8156-10E455AC60A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171093"/>
      </p:ext>
    </p:extLst>
  </p:cSld>
  <p:clrMapOvr>
    <a:masterClrMapping/>
  </p:clrMapOvr>
  <p:transition spd="slow">
    <p:sndAc>
      <p:stSnd loop="1">
        <p:snd r:embed="rId1" name="UnchainedMelody (2m 34s)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bin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8552BF24-C25C-44B6-90C1-B79C206CAEEE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F0D646C-E73E-450C-A0B1-BDE6DADB95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sndAc>
      <p:stSnd loop="1">
        <p:snd r:embed="rId13" name="UnchainedMelody (2m 34s).wav"/>
      </p:stSnd>
    </p:sndAc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2051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4B5C405-BFE9-48D6-A4A9-59AA6AD5B66F}" type="datetime1">
              <a:rPr lang="fr-FR"/>
              <a:pPr>
                <a:defRPr/>
              </a:pPr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3DD50F8-F780-43F3-AEAD-CA8B2A279F6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 spd="slow">
    <p:sndAc>
      <p:stSnd loop="1">
        <p:snd r:embed="rId13" name="UnchainedMelody (2m 34s).wav"/>
      </p:stSnd>
    </p:sndAc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bin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13" Type="http://schemas.openxmlformats.org/officeDocument/2006/relationships/image" Target="../media/image66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12" Type="http://schemas.openxmlformats.org/officeDocument/2006/relationships/image" Target="../media/image65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1.jpeg"/><Relationship Id="rId11" Type="http://schemas.openxmlformats.org/officeDocument/2006/relationships/image" Target="../media/image64.jpeg"/><Relationship Id="rId5" Type="http://schemas.openxmlformats.org/officeDocument/2006/relationships/image" Target="../media/image60.jpeg"/><Relationship Id="rId15" Type="http://schemas.openxmlformats.org/officeDocument/2006/relationships/image" Target="../media/image68.jpeg"/><Relationship Id="rId10" Type="http://schemas.openxmlformats.org/officeDocument/2006/relationships/image" Target="../media/image57.emf"/><Relationship Id="rId4" Type="http://schemas.openxmlformats.org/officeDocument/2006/relationships/image" Target="../media/image59.jpeg"/><Relationship Id="rId9" Type="http://schemas.openxmlformats.org/officeDocument/2006/relationships/oleObject" Target="../embeddings/oleObject1.bin"/><Relationship Id="rId14" Type="http://schemas.openxmlformats.org/officeDocument/2006/relationships/image" Target="../media/image6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1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png"/><Relationship Id="rId7" Type="http://schemas.openxmlformats.org/officeDocument/2006/relationships/image" Target="../media/image77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Espace réservé du contenu 3" descr="mottaret 17 mars 07 009 (2)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07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2924175"/>
            <a:ext cx="3929063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395288" y="49213"/>
            <a:ext cx="5113337" cy="209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Dans les hautes vallées de Savoie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sur les Communes de: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73260 La Léchère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73260 Aigueblanche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 73630 École-en-Bauges </a:t>
            </a:r>
          </a:p>
        </p:txBody>
      </p:sp>
      <p:pic>
        <p:nvPicPr>
          <p:cNvPr id="8" name="Image 7" descr="voir si valable.bmp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5" t="2298" r="12035" b="19872"/>
          <a:stretch>
            <a:fillRect/>
          </a:stretch>
        </p:blipFill>
        <p:spPr bwMode="auto">
          <a:xfrm>
            <a:off x="3654425" y="593725"/>
            <a:ext cx="9286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99C56D-BCF2-4A2E-BEBF-247D6B963C30}" type="slidenum">
              <a:rPr lang="fr-FR" smtClean="0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3" name="Espace réservé du pied de page 12"/>
          <p:cNvSpPr>
            <a:spLocks noGrp="1"/>
          </p:cNvSpPr>
          <p:nvPr>
            <p:ph type="ftr" sz="quarter" idx="11"/>
          </p:nvPr>
        </p:nvSpPr>
        <p:spPr>
          <a:xfrm>
            <a:off x="2843213" y="6418263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080" name="Picture 9" descr="C:\Users\jean-louis\Documents\apiculture\dossier Gd Maison\logos partenaires\Logo conservatoire 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708275"/>
            <a:ext cx="3262312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0">
    <p:sndAc>
      <p:stSnd loop="1">
        <p:snd r:embed="rId3" name="UnchainedMelody (2m 34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07950" y="428625"/>
            <a:ext cx="8928100" cy="52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400" b="1">
                <a:solidFill>
                  <a:srgbClr val="296F3F"/>
                </a:solidFill>
                <a:latin typeface="Gill Sans MT" pitchFamily="34" charset="0"/>
              </a:rPr>
              <a:t>CETA de Savoie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400">
                <a:solidFill>
                  <a:srgbClr val="296F3F"/>
                </a:solidFill>
                <a:latin typeface="Gill Sans MT" pitchFamily="34" charset="0"/>
              </a:rPr>
              <a:t>(Centre d’Etudes Techniques Apicoles)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400">
                <a:solidFill>
                  <a:srgbClr val="296F3F"/>
                </a:solidFill>
                <a:latin typeface="Gill Sans MT" pitchFamily="34" charset="0"/>
              </a:rPr>
              <a:t>L’association créée en 1998 est constituée d’une centaine d’adhérents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400" b="1">
                <a:solidFill>
                  <a:srgbClr val="000000"/>
                </a:solidFill>
                <a:latin typeface="Gill Sans MT" pitchFamily="34" charset="0"/>
              </a:rPr>
              <a:t>Objet 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 sélection du génotype de l’abeille alpine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 transmission des savoir-faire auprès des apiculteurs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 promotion de l’abeille et ses produits auprès de la population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 actions diverses pour la reconquête de la biodiversité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</p:txBody>
      </p:sp>
      <p:pic>
        <p:nvPicPr>
          <p:cNvPr id="4102" name="Imag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875" y="1341438"/>
            <a:ext cx="3794125" cy="277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2</a:t>
            </a:r>
            <a:r>
              <a:rPr lang="fr-FR" dirty="0" smtClean="0">
                <a:solidFill>
                  <a:schemeClr val="tx1"/>
                </a:solidFill>
              </a:rPr>
              <a:t>2</a:t>
            </a:r>
            <a:endParaRPr lang="fr-FR" dirty="0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869374"/>
            <a:ext cx="932452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400" b="1" dirty="0">
                <a:solidFill>
                  <a:srgbClr val="296F3F"/>
                </a:solidFill>
                <a:latin typeface="Gill Sans MT" pitchFamily="34" charset="0"/>
                <a:cs typeface="Arial" pitchFamily="34" charset="0"/>
              </a:rPr>
              <a:t>L’abeille noire de Savoie </a:t>
            </a:r>
          </a:p>
          <a:p>
            <a:pPr lvl="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400" dirty="0">
                <a:solidFill>
                  <a:srgbClr val="296F3F"/>
                </a:solidFill>
                <a:latin typeface="Gill Sans MT" pitchFamily="34" charset="0"/>
                <a:cs typeface="Arial" pitchFamily="34" charset="0"/>
              </a:rPr>
              <a:t>C’est l’écotype idéalement adapté à son environnement</a:t>
            </a:r>
          </a:p>
          <a:p>
            <a:pPr algn="l">
              <a:defRPr/>
            </a:pPr>
            <a:endParaRPr lang="fr-FR" sz="2400" dirty="0">
              <a:solidFill>
                <a:prstClr val="black"/>
              </a:solidFill>
              <a:latin typeface="Gill Sans MT" pitchFamily="34" charset="0"/>
            </a:endParaRPr>
          </a:p>
          <a:p>
            <a:pPr marL="342900" indent="-342900" algn="l" eaLnBrk="0" hangingPunct="0">
              <a:buFont typeface="Wingdings" pitchFamily="2" charset="2"/>
              <a:buChar char="Ø"/>
              <a:defRPr/>
            </a:pPr>
            <a:r>
              <a:rPr lang="fr-FR" sz="2400" dirty="0">
                <a:solidFill>
                  <a:prstClr val="black"/>
                </a:solidFill>
                <a:latin typeface="Gill Sans MT" pitchFamily="34" charset="0"/>
                <a:cs typeface="Arial" pitchFamily="34" charset="0"/>
              </a:rPr>
              <a:t> elle provient d’une lente adaptation à son milieu de vie : c’est l’évolution naturelle.</a:t>
            </a:r>
          </a:p>
          <a:p>
            <a:pPr algn="l" eaLnBrk="0" hangingPunct="0">
              <a:defRPr/>
            </a:pPr>
            <a:endParaRPr lang="fr-FR" sz="2400" dirty="0">
              <a:solidFill>
                <a:prstClr val="black"/>
              </a:solidFill>
              <a:latin typeface="Gill Sans MT" pitchFamily="34" charset="0"/>
            </a:endParaRPr>
          </a:p>
          <a:p>
            <a:pPr marL="342900" indent="-342900" algn="l" eaLnBrk="0" hangingPunct="0">
              <a:buFont typeface="Wingdings" pitchFamily="2" charset="2"/>
              <a:buChar char="Ø"/>
              <a:defRPr/>
            </a:pPr>
            <a:r>
              <a:rPr lang="fr-FR" sz="2400" dirty="0">
                <a:solidFill>
                  <a:prstClr val="black"/>
                </a:solidFill>
                <a:latin typeface="Gill Sans MT" pitchFamily="34" charset="0"/>
                <a:cs typeface="Arial" pitchFamily="34" charset="0"/>
              </a:rPr>
              <a:t> En montagne elle présente des caractéristiques apicoles intéressantes.</a:t>
            </a:r>
          </a:p>
          <a:p>
            <a:pPr algn="l" eaLnBrk="0" hangingPunct="0">
              <a:defRPr/>
            </a:pPr>
            <a:endParaRPr lang="fr-FR" sz="2400" dirty="0">
              <a:solidFill>
                <a:prstClr val="black"/>
              </a:solidFill>
              <a:latin typeface="Gill Sans MT" pitchFamily="34" charset="0"/>
            </a:endParaRPr>
          </a:p>
          <a:p>
            <a:pPr marL="342900" indent="-342900" algn="l" eaLnBrk="0" hangingPunct="0">
              <a:buFont typeface="Wingdings" pitchFamily="2" charset="2"/>
              <a:buChar char="Ø"/>
              <a:defRPr/>
            </a:pPr>
            <a:r>
              <a:rPr lang="fr-FR" sz="2400" dirty="0">
                <a:solidFill>
                  <a:prstClr val="black"/>
                </a:solidFill>
                <a:latin typeface="Gill Sans MT" pitchFamily="34" charset="0"/>
                <a:cs typeface="Arial" pitchFamily="34" charset="0"/>
              </a:rPr>
              <a:t> elle fut jadis très appréciée des apiculteurs, en particulier chez nos collègues Suisses qui l’importaient massivement.</a:t>
            </a:r>
          </a:p>
          <a:p>
            <a:pPr marL="342900" indent="-342900" algn="l" eaLnBrk="0" hangingPunct="0">
              <a:buFont typeface="Wingdings" pitchFamily="2" charset="2"/>
              <a:buChar char="Ø"/>
              <a:defRPr/>
            </a:pPr>
            <a:endParaRPr lang="fr-FR" sz="2400" dirty="0">
              <a:solidFill>
                <a:prstClr val="black"/>
              </a:solidFill>
              <a:latin typeface="Gill Sans MT" pitchFamily="34" charset="0"/>
              <a:cs typeface="Arial" pitchFamily="34" charset="0"/>
            </a:endParaRPr>
          </a:p>
          <a:p>
            <a:pPr marL="342900" indent="-342900" algn="l" eaLnBrk="0" hangingPunct="0">
              <a:buFont typeface="Wingdings" pitchFamily="2" charset="2"/>
              <a:buChar char="Ø"/>
              <a:defRPr/>
            </a:pPr>
            <a:r>
              <a:rPr lang="fr-FR" sz="2400" dirty="0">
                <a:solidFill>
                  <a:prstClr val="black"/>
                </a:solidFill>
                <a:latin typeface="Gill Sans MT" pitchFamily="34" charset="0"/>
                <a:cs typeface="Arial" pitchFamily="34" charset="0"/>
              </a:rPr>
              <a:t>Voir à ce sujet l’ouvrage de A. Perret-Maisonneuve : « </a:t>
            </a:r>
            <a:r>
              <a:rPr lang="fr-FR" sz="2400" i="1" dirty="0">
                <a:solidFill>
                  <a:prstClr val="black"/>
                </a:solidFill>
                <a:latin typeface="Gill Sans MT" pitchFamily="34" charset="0"/>
                <a:cs typeface="Arial" pitchFamily="34" charset="0"/>
              </a:rPr>
              <a:t>l’apiculture intensive et l’élevage des reines » </a:t>
            </a:r>
            <a:r>
              <a:rPr lang="fr-FR" sz="2400" dirty="0">
                <a:solidFill>
                  <a:prstClr val="black"/>
                </a:solidFill>
                <a:latin typeface="Gill Sans MT" pitchFamily="34" charset="0"/>
                <a:cs typeface="Arial" pitchFamily="34" charset="0"/>
              </a:rPr>
              <a:t>édité en 1933.  </a:t>
            </a:r>
            <a:endParaRPr lang="fr-FR" sz="2400" dirty="0">
              <a:solidFill>
                <a:prstClr val="black"/>
              </a:solidFill>
              <a:latin typeface="Gill Sans MT" pitchFamily="34" charset="0"/>
            </a:endParaRPr>
          </a:p>
        </p:txBody>
      </p:sp>
      <p:pic>
        <p:nvPicPr>
          <p:cNvPr id="5" name="Image 4" descr="logo ceta AB noire fond transparent.png"/>
          <p:cNvPicPr>
            <a:picLocks noChangeAspect="1"/>
          </p:cNvPicPr>
          <p:nvPr/>
        </p:nvPicPr>
        <p:blipFill>
          <a:blip r:embed="rId2"/>
          <a:srcRect l="25833" t="26041" r="26984" b="26042"/>
          <a:stretch>
            <a:fillRect/>
          </a:stretch>
        </p:blipFill>
        <p:spPr>
          <a:xfrm>
            <a:off x="250825" y="188913"/>
            <a:ext cx="2143125" cy="2190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>
                <a:solidFill>
                  <a:schemeClr val="tx1"/>
                </a:solidFill>
              </a:rPr>
              <a:t>3</a:t>
            </a:r>
            <a:fld id="{BDE0A042-BDD4-47AE-A71C-B2FB6BC4F181}" type="slidenum">
              <a:rPr lang="fr-FR" smtClean="0"/>
              <a:pPr>
                <a:defRPr/>
              </a:pPr>
              <a:t>3</a:t>
            </a:fld>
            <a:endParaRPr lang="fr-FR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333375"/>
            <a:ext cx="9144000" cy="600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800100" indent="-34290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400" b="1">
                <a:solidFill>
                  <a:srgbClr val="C00000"/>
                </a:solidFill>
                <a:latin typeface="Gill Sans MT" pitchFamily="34" charset="0"/>
              </a:rPr>
              <a:t> </a:t>
            </a:r>
            <a:r>
              <a:rPr lang="fr-FR" altLang="fr-FR" sz="2400" b="1">
                <a:solidFill>
                  <a:srgbClr val="296F3F"/>
                </a:solidFill>
                <a:latin typeface="Gill Sans MT" pitchFamily="34" charset="0"/>
              </a:rPr>
              <a:t>Les outils du conservatoire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une station de fécondation d’altitude (1600 mètres)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un rucher conservatoire en plaine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un partenariat avec le MNHN et le CNRS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l’utilisation du système expert </a:t>
            </a:r>
            <a:r>
              <a:rPr lang="fr-FR" altLang="fr-FR" sz="2400" i="1">
                <a:solidFill>
                  <a:srgbClr val="000000"/>
                </a:solidFill>
                <a:latin typeface="Gill Sans MT" pitchFamily="34" charset="0"/>
              </a:rPr>
              <a:t>« ApiClass » </a:t>
            </a: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pour la détermination des caractères génétiques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Le matériel génétique ainsi que les reines à disposition des apiculteurs demandeurs</a:t>
            </a: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lvl="1"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Une station de fécondation annexe située à Notre Dame de Bellevaux dans le Parc Régional des Bauges (Savoie)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198563"/>
            <a:ext cx="2197100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339975" cy="365125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4</a:t>
            </a:r>
            <a:r>
              <a:rPr lang="fr-FR" dirty="0" smtClean="0">
                <a:solidFill>
                  <a:schemeClr val="tx1"/>
                </a:solidFill>
              </a:rPr>
              <a:t>4</a:t>
            </a:r>
            <a:endParaRPr lang="fr-FR" dirty="0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3" descr="DSC022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à coins arrondis 2"/>
          <p:cNvSpPr/>
          <p:nvPr/>
        </p:nvSpPr>
        <p:spPr>
          <a:xfrm>
            <a:off x="1357313" y="1500188"/>
            <a:ext cx="3500437" cy="2857500"/>
          </a:xfrm>
          <a:prstGeom prst="roundRect">
            <a:avLst/>
          </a:prstGeom>
          <a:noFill/>
          <a:ln w="381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14313" y="3573463"/>
            <a:ext cx="871537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Les reines sont transportées pour fécondation dans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la haute vallée de la Grande-Maison à 1600 mètres d’altitude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86000" y="1500188"/>
            <a:ext cx="154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000000"/>
                </a:solidFill>
                <a:latin typeface="Gill Sans MT" pitchFamily="34" charset="0"/>
              </a:rPr>
              <a:t>Le Mont-Blanc</a:t>
            </a:r>
            <a:endParaRPr lang="fr-FR" altLang="fr-FR" sz="1800">
              <a:solidFill>
                <a:srgbClr val="0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1D67D-02FD-49CC-A6E8-0E63080CD858}" type="slidenum">
              <a:rPr lang="fr-FR"/>
              <a:pPr>
                <a:defRPr/>
              </a:pPr>
              <a:t>5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  <a:endParaRPr lang="fr-FR" dirty="0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9" presetClass="entr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 descr="DSC022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à coins arrondis 2"/>
          <p:cNvSpPr/>
          <p:nvPr/>
        </p:nvSpPr>
        <p:spPr>
          <a:xfrm>
            <a:off x="4143375" y="3429000"/>
            <a:ext cx="857250" cy="500063"/>
          </a:xfrm>
          <a:prstGeom prst="roundRect">
            <a:avLst/>
          </a:prstGeom>
          <a:noFill/>
          <a:ln w="63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950913" y="4251325"/>
            <a:ext cx="7786687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Après fécondation dans la station les nucléi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réintègrent notre rucher conservatoire en plaine</a:t>
            </a:r>
          </a:p>
        </p:txBody>
      </p:sp>
      <p:sp>
        <p:nvSpPr>
          <p:cNvPr id="7" name="Flèche vers le bas 6"/>
          <p:cNvSpPr/>
          <p:nvPr/>
        </p:nvSpPr>
        <p:spPr>
          <a:xfrm rot="2160000">
            <a:off x="7746792" y="-984505"/>
            <a:ext cx="365587" cy="955264"/>
          </a:xfrm>
          <a:prstGeom prst="downArrow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0" tIns="0" rIns="0" b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prstClr val="black"/>
                </a:solidFill>
              </a:rPr>
              <a:t>STATION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948682-064F-4CC8-BD85-9DC0B5DE1A2E}" type="slidenum">
              <a:rPr lang="fr-FR"/>
              <a:pPr>
                <a:defRPr/>
              </a:pPr>
              <a:t>6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0023 L -0.31198 0.5108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00" y="2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 descr="DSC022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663575" y="5229225"/>
            <a:ext cx="802163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Dans un tel espace, naturellement protégé, seul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nos bourdons sélectionnés convolent en justes noces.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612C73-F72C-4F97-804A-B66D1C43AFA2}" type="slidenum">
              <a:rPr lang="fr-FR"/>
              <a:pPr>
                <a:defRPr/>
              </a:pPr>
              <a:t>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ICT6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1428750"/>
            <a:ext cx="5046663" cy="37846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J:\Mes documents\apiculture\PPS CETA\DSCN42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44" name="ZoneTexte 8"/>
          <p:cNvSpPr txBox="1">
            <a:spLocks noChangeArrowheads="1"/>
          </p:cNvSpPr>
          <p:nvPr/>
        </p:nvSpPr>
        <p:spPr bwMode="auto">
          <a:xfrm>
            <a:off x="857250" y="3357563"/>
            <a:ext cx="785812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Le site de fécondation en été.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Altitude 1600 mètres.</a:t>
            </a:r>
          </a:p>
        </p:txBody>
      </p:sp>
      <p:pic>
        <p:nvPicPr>
          <p:cNvPr id="6" name="Espace réservé du contenu 5" descr="DSCN4269.jpg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960438"/>
            <a:ext cx="3535362" cy="4714875"/>
          </a:xfrm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Espace réservé du contenu 2" descr="PICT6027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1881188"/>
            <a:ext cx="5048250" cy="378618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 12" descr="PICT6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1911350"/>
            <a:ext cx="5046662" cy="37846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95288" y="4721225"/>
            <a:ext cx="46434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Une biodiversité remarquable...</a:t>
            </a:r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8</a:t>
            </a:r>
            <a:r>
              <a:rPr lang="fr-FR" dirty="0" smtClean="0">
                <a:solidFill>
                  <a:schemeClr val="bg1"/>
                </a:solidFill>
              </a:rPr>
              <a:t>8</a:t>
            </a:r>
            <a:fld id="{1FD050E0-9B38-4B18-A5A2-E5D9E059678D}" type="slidenum">
              <a:rPr lang="fr-FR" smtClean="0"/>
              <a:pPr>
                <a:defRPr/>
              </a:pPr>
              <a:t>8</a:t>
            </a:fld>
            <a:endParaRPr lang="fr-FR" dirty="0"/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  <a:endParaRPr lang="fr-FR" dirty="0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4" descr="PICT46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ZoneTexte 5"/>
          <p:cNvSpPr txBox="1">
            <a:spLocks noChangeArrowheads="1"/>
          </p:cNvSpPr>
          <p:nvPr/>
        </p:nvSpPr>
        <p:spPr bwMode="auto">
          <a:xfrm>
            <a:off x="500063" y="2286000"/>
            <a:ext cx="500062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...en plein cœur de l’AOC du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Prince des gruyères "</a:t>
            </a:r>
            <a:r>
              <a:rPr lang="fr-FR" altLang="fr-FR" sz="2600" i="1">
                <a:solidFill>
                  <a:srgbClr val="FFFFFF"/>
                </a:solidFill>
                <a:latin typeface="Gill Sans MT" pitchFamily="34" charset="0"/>
              </a:rPr>
              <a:t>le Beaufort"…</a:t>
            </a:r>
          </a:p>
        </p:txBody>
      </p:sp>
      <p:sp>
        <p:nvSpPr>
          <p:cNvPr id="11268" name="ZoneTexte 7"/>
          <p:cNvSpPr txBox="1">
            <a:spLocks noChangeArrowheads="1"/>
          </p:cNvSpPr>
          <p:nvPr/>
        </p:nvSpPr>
        <p:spPr bwMode="auto">
          <a:xfrm>
            <a:off x="5357813" y="1571625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400">
              <a:solidFill>
                <a:srgbClr val="FFFFFF"/>
              </a:solidFill>
              <a:latin typeface="Gill Sans MT" pitchFamily="34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F6746D-6221-4296-8A90-13DD656D3F15}" type="slidenum">
              <a:rPr lang="fr-FR">
                <a:solidFill>
                  <a:schemeClr val="bg1"/>
                </a:solidFill>
              </a:rPr>
              <a:pPr>
                <a:defRPr/>
              </a:pPr>
              <a:t>9</a:t>
            </a:fld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bg1"/>
                </a:solidFill>
              </a:rPr>
              <a:t>CETA de Savoie/J-L CARRET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5" descr="DSCN429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>
                <a:solidFill>
                  <a:schemeClr val="tx1"/>
                </a:solidFill>
              </a:rPr>
              <a:t>10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2293" name="ZoneTexte 6"/>
          <p:cNvSpPr txBox="1">
            <a:spLocks noChangeArrowheads="1"/>
          </p:cNvSpPr>
          <p:nvPr/>
        </p:nvSpPr>
        <p:spPr bwMode="auto">
          <a:xfrm>
            <a:off x="395288" y="2565400"/>
            <a:ext cx="553561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chemeClr val="bg1"/>
                </a:solidFill>
                <a:latin typeface="Gill Sans MT" pitchFamily="34" charset="0"/>
              </a:rPr>
              <a:t>…avec pour décor le lac de la Tempête</a:t>
            </a: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4" descr="PICT49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875463" y="6296025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fr-FR" dirty="0" smtClean="0">
                <a:solidFill>
                  <a:schemeClr val="bg1"/>
                </a:solidFill>
              </a:rPr>
              <a:t>11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bg1"/>
                </a:solidFill>
              </a:rPr>
              <a:t>CETA de Savoie/J-L CARRET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573213" y="4786313"/>
            <a:ext cx="5591175" cy="1692275"/>
          </a:xfrm>
          <a:prstGeom prst="rect">
            <a:avLst/>
          </a:prstGeom>
          <a:solidFill>
            <a:srgbClr val="92D05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Lionel Garnery (CNRS) visite la station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de Grande-Maison (Août 2008)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Plusieurs de nos colonies sont suivies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dans le rucher d’étude du CNRS.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ean-louis\Pictures\novembre décembre 2010\DSC023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re 1"/>
          <p:cNvSpPr>
            <a:spLocks noGrp="1"/>
          </p:cNvSpPr>
          <p:nvPr>
            <p:ph type="title"/>
          </p:nvPr>
        </p:nvSpPr>
        <p:spPr>
          <a:xfrm>
            <a:off x="217488" y="6021388"/>
            <a:ext cx="8928100" cy="365125"/>
          </a:xfrm>
        </p:spPr>
        <p:txBody>
          <a:bodyPr/>
          <a:lstStyle/>
          <a:p>
            <a:r>
              <a:rPr lang="fr-FR" altLang="fr-FR" sz="2400" smtClean="0">
                <a:solidFill>
                  <a:schemeClr val="bg1"/>
                </a:solidFill>
                <a:latin typeface="Gill Sans MT" pitchFamily="34" charset="0"/>
              </a:rPr>
              <a:t>Présentation du CETA au MNHN de Paris en novembre 2010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2987675" y="638175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fr-FR" dirty="0">
                <a:solidFill>
                  <a:schemeClr val="bg1"/>
                </a:solidFill>
              </a:rPr>
              <a:t>CETA de Savoie/J-L CARRET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7451725" y="6381750"/>
            <a:ext cx="1150938" cy="365125"/>
          </a:xfrm>
        </p:spPr>
        <p:txBody>
          <a:bodyPr/>
          <a:lstStyle/>
          <a:p>
            <a:pPr>
              <a:defRPr/>
            </a:pPr>
            <a:fld id="{7D37DB0D-AAB4-46C1-9C04-A7582A050462}" type="slidenum">
              <a:rPr lang="fr-FR" smtClean="0">
                <a:solidFill>
                  <a:schemeClr val="bg1"/>
                </a:solidFill>
              </a:rPr>
              <a:pPr>
                <a:defRPr/>
              </a:pPr>
              <a:t>12</a:t>
            </a:fld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jean-louis\Pictures\novembre décembre 2010\DSC023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re 1"/>
          <p:cNvSpPr txBox="1">
            <a:spLocks/>
          </p:cNvSpPr>
          <p:nvPr/>
        </p:nvSpPr>
        <p:spPr bwMode="auto">
          <a:xfrm>
            <a:off x="107950" y="115888"/>
            <a:ext cx="8928100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FR" altLang="fr-FR" sz="2400">
                <a:solidFill>
                  <a:schemeClr val="bg1"/>
                </a:solidFill>
                <a:latin typeface="Gill Sans MT" pitchFamily="34" charset="0"/>
              </a:rPr>
              <a:t>Lionel Garnery (LEGS/CNRS) présente la synthèse de ses travaux d’échantillonnages sur nos colonies </a:t>
            </a:r>
            <a:r>
              <a:rPr lang="fr-FR" altLang="fr-FR" sz="1800">
                <a:solidFill>
                  <a:schemeClr val="bg1"/>
                </a:solidFill>
                <a:latin typeface="Gill Sans MT" pitchFamily="34" charset="0"/>
              </a:rPr>
              <a:t>(MNHN Paris, novembre 2010)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2555875" y="638175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fr-FR" dirty="0">
                <a:solidFill>
                  <a:schemeClr val="tx1"/>
                </a:solidFill>
              </a:rPr>
              <a:t>CETA de Savoie/J-L CARRET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7596188" y="6356350"/>
            <a:ext cx="1090612" cy="365125"/>
          </a:xfrm>
        </p:spPr>
        <p:txBody>
          <a:bodyPr/>
          <a:lstStyle/>
          <a:p>
            <a:pPr>
              <a:defRPr/>
            </a:pPr>
            <a:fld id="{57BEFCC5-393E-4345-8D29-9A2EA8497A17}" type="slidenum">
              <a:rPr lang="fr-FR" smtClean="0"/>
              <a:pPr>
                <a:defRPr/>
              </a:pPr>
              <a:t>13</a:t>
            </a:fld>
            <a:endParaRPr lang="fr-FR" dirty="0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Aménagement Grande-Maison.JPG"/>
          <p:cNvPicPr>
            <a:picLocks noChangeAspect="1"/>
          </p:cNvPicPr>
          <p:nvPr/>
        </p:nvPicPr>
        <p:blipFill>
          <a:blip r:embed="rId2">
            <a:lum bright="-8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7"/>
          <p:cNvSpPr>
            <a:spLocks noChangeArrowheads="1"/>
          </p:cNvSpPr>
          <p:nvPr/>
        </p:nvSpPr>
        <p:spPr bwMode="auto">
          <a:xfrm>
            <a:off x="468313" y="188913"/>
            <a:ext cx="4859337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Septembre 2009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réaménagement du site de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fécondation dans la vallée de la </a:t>
            </a:r>
            <a:r>
              <a:rPr lang="fr-FR" altLang="fr-FR" sz="2600" i="1">
                <a:solidFill>
                  <a:srgbClr val="FFFFFF"/>
                </a:solidFill>
                <a:latin typeface="Gill Sans MT" pitchFamily="34" charset="0"/>
              </a:rPr>
              <a:t>Grande-Maison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4F964B-59B1-4B21-BEB0-1684250461CC}" type="slidenum">
              <a:rPr lang="fr-FR">
                <a:solidFill>
                  <a:schemeClr val="bg1"/>
                </a:solidFill>
              </a:rPr>
              <a:pPr>
                <a:defRPr/>
              </a:pPr>
              <a:t>14</a:t>
            </a:fld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bg1"/>
                </a:solidFill>
              </a:rPr>
              <a:t>CETA de Savoie/J-L CARRET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"/>
          <p:cNvSpPr>
            <a:spLocks noChangeArrowheads="1"/>
          </p:cNvSpPr>
          <p:nvPr/>
        </p:nvSpPr>
        <p:spPr bwMode="auto">
          <a:xfrm>
            <a:off x="1143000" y="357188"/>
            <a:ext cx="69294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800" b="1">
                <a:solidFill>
                  <a:srgbClr val="000000"/>
                </a:solidFill>
                <a:latin typeface="Gill Sans MT" pitchFamily="34" charset="0"/>
              </a:rPr>
              <a:t>La station de fécondation d’altitude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800" b="1">
                <a:solidFill>
                  <a:srgbClr val="000000"/>
                </a:solidFill>
                <a:latin typeface="Gill Sans MT" pitchFamily="34" charset="0"/>
              </a:rPr>
              <a:t>Juillet 2010</a:t>
            </a:r>
          </a:p>
        </p:txBody>
      </p:sp>
      <p:pic>
        <p:nvPicPr>
          <p:cNvPr id="17411" name="Image 6" descr="DSC019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ZoneTexte 11"/>
          <p:cNvSpPr txBox="1">
            <a:spLocks noChangeArrowheads="1"/>
          </p:cNvSpPr>
          <p:nvPr/>
        </p:nvSpPr>
        <p:spPr bwMode="auto">
          <a:xfrm>
            <a:off x="146050" y="1500188"/>
            <a:ext cx="53657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Les travaux ont permis un accès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ainsi qu’un aménagement en terrasses.</a:t>
            </a:r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A38CB3-0F1B-482F-B5B4-6EF9A9EBF44C}" type="slidenum">
              <a:rPr lang="fr-FR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2" name="son 291.WAV">
            <a:hlinkClick r:id="" action="ppaction://media"/>
          </p:cNvPr>
          <p:cNvPicPr>
            <a:picLocks noRot="1" noChangeAspect="1"/>
          </p:cNvPicPr>
          <p:nvPr>
            <a:wavAudioFile r:embed="rId1" name="son abeilles 2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sndAc>
      <p:stSnd loop="1">
        <p:snd r:embed="rId1" name="son abeilles 2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4" descr="DSC019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571500" y="2214563"/>
            <a:ext cx="47704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Dès juillet 2010 l’activité est forte</a:t>
            </a:r>
            <a:endParaRPr lang="fr-FR" altLang="fr-FR" sz="2600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505AB-5138-437E-A562-1BDF63D64102}" type="slidenum">
              <a:rPr lang="fr-FR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4" descr="DSC019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732588" y="6308725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fr-FR" dirty="0" smtClean="0">
                <a:solidFill>
                  <a:schemeClr val="tx1"/>
                </a:solidFill>
              </a:rPr>
              <a:t>15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9461" name="ZoneTexte 8"/>
          <p:cNvSpPr txBox="1">
            <a:spLocks noChangeArrowheads="1"/>
          </p:cNvSpPr>
          <p:nvPr/>
        </p:nvSpPr>
        <p:spPr bwMode="auto">
          <a:xfrm>
            <a:off x="784225" y="2500313"/>
            <a:ext cx="76581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Compte tenu de l’altitude son fonctionnement s’étale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sur trois mois d’été, ensuite le tout réintègre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le conservatoire en vallée.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00">
              <a:solidFill>
                <a:srgbClr val="FFFFFF"/>
              </a:solidFill>
              <a:latin typeface="Gill Sans MT" pitchFamily="34" charset="0"/>
            </a:endParaRPr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188913"/>
            <a:ext cx="4864100" cy="364807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64163" y="333375"/>
            <a:ext cx="3600450" cy="2159000"/>
          </a:xfrm>
        </p:spPr>
        <p:txBody>
          <a:bodyPr/>
          <a:lstStyle/>
          <a:p>
            <a:pPr eaLnBrk="1" hangingPunct="1">
              <a:defRPr/>
            </a:pPr>
            <a:r>
              <a:rPr lang="fr-FR" sz="2600" dirty="0" smtClean="0">
                <a:latin typeface="Gill Sans MT" pitchFamily="34" charset="0"/>
                <a:ea typeface="+mn-ea"/>
                <a:cs typeface="+mn-cs"/>
              </a:rPr>
              <a:t/>
            </a:r>
            <a:br>
              <a:rPr lang="fr-FR" sz="2600" dirty="0" smtClean="0">
                <a:latin typeface="Gill Sans MT" pitchFamily="34" charset="0"/>
                <a:ea typeface="+mn-ea"/>
                <a:cs typeface="+mn-cs"/>
              </a:rPr>
            </a:br>
            <a:r>
              <a:rPr lang="fr-FR" sz="2600" b="1" dirty="0" smtClean="0">
                <a:solidFill>
                  <a:srgbClr val="296F3F"/>
                </a:solidFill>
                <a:latin typeface="Gill Sans MT" pitchFamily="34" charset="0"/>
                <a:ea typeface="+mn-ea"/>
                <a:cs typeface="+mn-cs"/>
              </a:rPr>
              <a:t>Octobre 2012</a:t>
            </a:r>
            <a:r>
              <a:rPr lang="fr-FR" sz="2600" dirty="0">
                <a:solidFill>
                  <a:srgbClr val="296F3F"/>
                </a:solidFill>
                <a:latin typeface="Gill Sans MT" pitchFamily="34" charset="0"/>
                <a:ea typeface="+mn-ea"/>
                <a:cs typeface="+mn-cs"/>
              </a:rPr>
              <a:t/>
            </a:r>
            <a:br>
              <a:rPr lang="fr-FR" sz="2600" dirty="0">
                <a:solidFill>
                  <a:srgbClr val="296F3F"/>
                </a:solidFill>
                <a:latin typeface="Gill Sans MT" pitchFamily="34" charset="0"/>
                <a:ea typeface="+mn-ea"/>
                <a:cs typeface="+mn-cs"/>
              </a:rPr>
            </a:br>
            <a:r>
              <a:rPr lang="fr-FR" sz="2600" dirty="0" smtClean="0">
                <a:solidFill>
                  <a:srgbClr val="296F3F"/>
                </a:solidFill>
                <a:latin typeface="Gill Sans MT" pitchFamily="34" charset="0"/>
                <a:ea typeface="+mn-ea"/>
                <a:cs typeface="+mn-cs"/>
              </a:rPr>
              <a:t>mise en place du chalet sur la station de Grande-Maison</a:t>
            </a:r>
            <a:r>
              <a:rPr lang="fr-FR" sz="2600" dirty="0">
                <a:solidFill>
                  <a:srgbClr val="296F3F"/>
                </a:solidFill>
                <a:ea typeface="+mn-ea"/>
                <a:cs typeface="+mn-cs"/>
              </a:rPr>
              <a:t/>
            </a:r>
            <a:br>
              <a:rPr lang="fr-FR" sz="2600" dirty="0">
                <a:solidFill>
                  <a:srgbClr val="296F3F"/>
                </a:solidFill>
                <a:ea typeface="+mn-ea"/>
                <a:cs typeface="+mn-cs"/>
              </a:rPr>
            </a:br>
            <a:endParaRPr lang="fr-FR" dirty="0">
              <a:solidFill>
                <a:srgbClr val="296F3F"/>
              </a:solidFill>
            </a:endParaRPr>
          </a:p>
        </p:txBody>
      </p:sp>
      <p:pic>
        <p:nvPicPr>
          <p:cNvPr id="20484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16350" y="2636838"/>
            <a:ext cx="5230813" cy="3921125"/>
          </a:xfrm>
          <a:ln w="2857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0485" name="Picture 7" descr="C:\Users\jean-louis\Pictures\chalet grande maison\DSC05560 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3881438"/>
            <a:ext cx="3568700" cy="26765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203575" y="6138863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fr-FR">
                <a:solidFill>
                  <a:schemeClr val="bg1"/>
                </a:solidFill>
              </a:rPr>
              <a:t>CETA de Savoie/J-L CARRET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88125" y="6121400"/>
            <a:ext cx="2133600" cy="365125"/>
          </a:xfrm>
        </p:spPr>
        <p:txBody>
          <a:bodyPr/>
          <a:lstStyle/>
          <a:p>
            <a:pPr>
              <a:defRPr/>
            </a:pPr>
            <a:fld id="{98C456E7-F5FF-4A7C-8890-C87D8A056020}" type="slidenum">
              <a:rPr lang="fr-FR" smtClean="0">
                <a:solidFill>
                  <a:schemeClr val="bg1"/>
                </a:solidFill>
              </a:rPr>
              <a:pPr>
                <a:defRPr/>
              </a:pPr>
              <a:t>18</a:t>
            </a:fld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9000">
    <p:sndAc>
      <p:stSnd loop="1">
        <p:snd r:embed="rId2" name="UnchainedMelody (2m 34s)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Espace réservé du contenu 3" descr="PICT634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1507" name="ZoneTexte 7"/>
          <p:cNvSpPr txBox="1">
            <a:spLocks noChangeArrowheads="1"/>
          </p:cNvSpPr>
          <p:nvPr/>
        </p:nvSpPr>
        <p:spPr bwMode="auto">
          <a:xfrm>
            <a:off x="2428875" y="4572000"/>
            <a:ext cx="34591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Le site de fécondation... 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956A68-6A45-4D38-91CE-22E795D8A57F}" type="slidenum">
              <a:rPr lang="fr-FR"/>
              <a:pPr>
                <a:defRPr/>
              </a:pPr>
              <a:t>19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J:\Mes documents\apiculture\PPS CETA\PICT63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2357438" y="5429250"/>
            <a:ext cx="317976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...en sommeil hivernal.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6B4FE7-130A-4F0F-AF09-7602980263E7}" type="slidenum">
              <a:rPr lang="fr-FR"/>
              <a:pPr>
                <a:defRPr/>
              </a:pPr>
              <a:t>20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3555" name="Image 3" descr="PICT6347.JPG"/>
          <p:cNvPicPr>
            <a:picLocks noChangeAspect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ZoneTexte 4"/>
          <p:cNvSpPr txBox="1">
            <a:spLocks noChangeArrowheads="1"/>
          </p:cNvSpPr>
          <p:nvPr/>
        </p:nvSpPr>
        <p:spPr bwMode="auto">
          <a:xfrm>
            <a:off x="1214438" y="4857750"/>
            <a:ext cx="66262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A proximité, le refuge communal de </a:t>
            </a:r>
            <a:r>
              <a:rPr lang="fr-FR" altLang="fr-FR" sz="2600" i="1">
                <a:solidFill>
                  <a:srgbClr val="000000"/>
                </a:solidFill>
                <a:latin typeface="Gill Sans MT" pitchFamily="34" charset="0"/>
              </a:rPr>
              <a:t>Plan Bérard</a:t>
            </a: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.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392034-587E-4F99-85C5-BC6B27DD3659}" type="slidenum">
              <a:rPr lang="fr-FR"/>
              <a:pPr>
                <a:defRPr/>
              </a:pPr>
              <a:t>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5" descr="DSC022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ZoneTexte 6"/>
          <p:cNvSpPr txBox="1">
            <a:spLocks noChangeArrowheads="1"/>
          </p:cNvSpPr>
          <p:nvPr/>
        </p:nvSpPr>
        <p:spPr bwMode="auto">
          <a:xfrm>
            <a:off x="3913188" y="4214813"/>
            <a:ext cx="48831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 i="1">
                <a:solidFill>
                  <a:srgbClr val="FFFFFF"/>
                </a:solidFill>
                <a:latin typeface="Gill Sans MT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L’emplacement situé en plaine est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mis à notre disposition par l’ONF.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FB5FCB-E98B-488A-83B1-C1FC869F61B9}" type="slidenum">
              <a:rPr lang="fr-FR"/>
              <a:pPr>
                <a:defRPr/>
              </a:pPr>
              <a:t>22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24582" name="Rectangle 1"/>
          <p:cNvSpPr>
            <a:spLocks noChangeArrowheads="1"/>
          </p:cNvSpPr>
          <p:nvPr/>
        </p:nvSpPr>
        <p:spPr bwMode="auto">
          <a:xfrm>
            <a:off x="1116013" y="2565400"/>
            <a:ext cx="51117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Le</a:t>
            </a:r>
            <a:r>
              <a:rPr lang="fr-FR" altLang="fr-FR" sz="2600" i="1">
                <a:solidFill>
                  <a:srgbClr val="FFFFFF"/>
                </a:solidFill>
                <a:latin typeface="Gill Sans MT" pitchFamily="34" charset="0"/>
              </a:rPr>
              <a:t> </a:t>
            </a: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rucher conservatoire du </a:t>
            </a:r>
            <a:r>
              <a:rPr lang="fr-FR" altLang="fr-FR" sz="2600" i="1">
                <a:solidFill>
                  <a:srgbClr val="FFFFFF"/>
                </a:solidFill>
                <a:latin typeface="Gill Sans MT" pitchFamily="34" charset="0"/>
              </a:rPr>
              <a:t>Morel</a:t>
            </a:r>
            <a:endParaRPr lang="fr-FR" altLang="fr-FR" sz="18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8000">
    <p:sndAc>
      <p:stSnd loop="1">
        <p:snd r:embed="rId2" name="son abeilles 2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3" descr="DSC022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ZoneTexte 4"/>
          <p:cNvSpPr txBox="1">
            <a:spLocks noChangeArrowheads="1"/>
          </p:cNvSpPr>
          <p:nvPr/>
        </p:nvSpPr>
        <p:spPr bwMode="auto">
          <a:xfrm>
            <a:off x="1250950" y="5429250"/>
            <a:ext cx="689768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Notre local technique sert également 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pour les séances de formation et de vulgarisation.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C91A31-27A5-4CF7-B9C3-59870AB8E78D}" type="slidenum">
              <a:rPr lang="fr-FR"/>
              <a:pPr>
                <a:defRPr/>
              </a:pPr>
              <a:t>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Espace réservé du contenu 3" descr="DSC0220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6627" name="ZoneTexte 4"/>
          <p:cNvSpPr txBox="1">
            <a:spLocks noChangeArrowheads="1"/>
          </p:cNvSpPr>
          <p:nvPr/>
        </p:nvSpPr>
        <p:spPr bwMode="auto">
          <a:xfrm>
            <a:off x="4071938" y="5516563"/>
            <a:ext cx="4525962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Le rucher conservatoire et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pédagogique du </a:t>
            </a:r>
            <a:r>
              <a:rPr lang="fr-FR" altLang="fr-FR" sz="2600" i="1">
                <a:solidFill>
                  <a:srgbClr val="FFFFFF"/>
                </a:solidFill>
                <a:latin typeface="Gill Sans MT" pitchFamily="34" charset="0"/>
              </a:rPr>
              <a:t>Morel</a:t>
            </a: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 se situe...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C09E7D-0776-4693-9C5B-AB31AD209557}" type="slidenum">
              <a:rPr lang="fr-FR">
                <a:solidFill>
                  <a:schemeClr val="bg1"/>
                </a:solidFill>
              </a:rPr>
              <a:pPr>
                <a:defRPr/>
              </a:pPr>
              <a:t>24</a:t>
            </a:fld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bg1"/>
                </a:solidFill>
              </a:rPr>
              <a:t>CETA de Savoie/J-L CARRET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DSC0229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DSC0230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74638"/>
            <a:ext cx="4321175" cy="576103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5435600" y="1125538"/>
            <a:ext cx="2568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FF"/>
                </a:solidFill>
                <a:latin typeface="Gill Sans MT" pitchFamily="34" charset="0"/>
              </a:rPr>
              <a:t>La cascade, hauteur: 80 m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172586-90B2-48EC-9F72-8869ABB9A32E}" type="slidenum">
              <a:rPr lang="fr-FR">
                <a:solidFill>
                  <a:schemeClr val="bg1"/>
                </a:solidFill>
              </a:rPr>
              <a:pPr>
                <a:defRPr/>
              </a:pPr>
              <a:t>25</a:t>
            </a:fld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bg1"/>
                </a:solidFill>
              </a:rPr>
              <a:t>CETA de Savoie/J-L CARRET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25610" name="Picture 10" descr="C:\Users\jean-louis\Pictures\Morel 13-14- 02_2012\DSC0400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274638"/>
            <a:ext cx="4321175" cy="576103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 9" descr="DSC02303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785225" cy="65881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7" name="ZoneTexte 4"/>
          <p:cNvSpPr txBox="1">
            <a:spLocks noChangeArrowheads="1"/>
          </p:cNvSpPr>
          <p:nvPr/>
        </p:nvSpPr>
        <p:spPr bwMode="auto">
          <a:xfrm>
            <a:off x="1476375" y="4897438"/>
            <a:ext cx="67849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chemeClr val="bg1"/>
                </a:solidFill>
                <a:latin typeface="Gill Sans MT" pitchFamily="34" charset="0"/>
              </a:rPr>
              <a:t>...sur la rive droite du torrent dompté </a:t>
            </a:r>
            <a:r>
              <a:rPr lang="fr-FR" altLang="fr-FR" sz="2600" i="1">
                <a:solidFill>
                  <a:schemeClr val="bg1"/>
                </a:solidFill>
                <a:latin typeface="Gill Sans MT" pitchFamily="34" charset="0"/>
              </a:rPr>
              <a:t>"le Morel"</a:t>
            </a:r>
          </a:p>
        </p:txBody>
      </p:sp>
    </p:spTree>
  </p:cSld>
  <p:clrMapOvr>
    <a:masterClrMapping/>
  </p:clrMapOvr>
  <p:transition spd="slow" advClick="0" advTm="17000">
    <p:sndAc>
      <p:stSnd loop="1">
        <p:snd r:embed="rId2" name="UnchainedMelody (2m 34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des futurs rein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88" y="285750"/>
            <a:ext cx="4143375" cy="3106738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 descr="Séance formation CE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8" y="3517900"/>
            <a:ext cx="4143375" cy="3108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4786313" y="500063"/>
            <a:ext cx="34750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Nous proposons à nos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adhérents des séances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de formation à l’élevage.</a:t>
            </a:r>
          </a:p>
        </p:txBody>
      </p:sp>
      <p:pic>
        <p:nvPicPr>
          <p:cNvPr id="7" name="Espace réservé du contenu 3" descr="ceta 2 03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3" y="2079625"/>
            <a:ext cx="4141787" cy="3106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357813" y="5286375"/>
            <a:ext cx="30924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L’une de nos équipes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de moniteurs</a:t>
            </a:r>
            <a:endParaRPr lang="fr-FR" altLang="fr-FR" sz="2600">
              <a:solidFill>
                <a:srgbClr val="000000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53EB30-90F0-4A04-A635-FD383842BACB}" type="slidenum">
              <a:rPr lang="fr-FR">
                <a:solidFill>
                  <a:schemeClr val="bg1"/>
                </a:solidFill>
              </a:rPr>
              <a:pPr>
                <a:defRPr/>
              </a:pPr>
              <a:t>26</a:t>
            </a:fld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bg1"/>
                </a:solidFill>
              </a:rPr>
              <a:t>CETA de Savoie/J-L CARRET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 descr="un élevage de reines.jpg"/>
          <p:cNvPicPr>
            <a:picLocks noGrp="1" noChangeAspect="1"/>
          </p:cNvPicPr>
          <p:nvPr>
            <p:ph idx="1"/>
          </p:nvPr>
        </p:nvPicPr>
        <p:blipFill>
          <a:blip r:embed="rId3"/>
          <a:srcRect r="2208" b="14126"/>
          <a:stretch>
            <a:fillRect/>
          </a:stretch>
        </p:blipFill>
        <p:spPr>
          <a:xfrm>
            <a:off x="285750" y="428625"/>
            <a:ext cx="4710113" cy="3101975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5057775" y="357188"/>
            <a:ext cx="3938588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Notre préoccupation: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encourager nos apiculteurs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à pratiquer l’élevage et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la sélection.</a:t>
            </a:r>
          </a:p>
        </p:txBody>
      </p:sp>
      <p:pic>
        <p:nvPicPr>
          <p:cNvPr id="9" name="Image 8" descr="stage 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3786188"/>
            <a:ext cx="3619500" cy="2714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1000125" y="3929063"/>
            <a:ext cx="2101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FF"/>
                </a:solidFill>
                <a:latin typeface="Gill Sans MT" pitchFamily="34" charset="0"/>
              </a:rPr>
              <a:t>Séance de formation</a:t>
            </a:r>
          </a:p>
        </p:txBody>
      </p:sp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500063" y="1428750"/>
            <a:ext cx="4211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000000"/>
                </a:solidFill>
                <a:latin typeface="Gill Sans MT" pitchFamily="34" charset="0"/>
              </a:rPr>
              <a:t>Reines en voie d’éclosion (cellules Royales)</a:t>
            </a: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B81B2A-BF1E-45C0-92D9-BDA9B5AE4BDE}" type="slidenum">
              <a:rPr lang="fr-FR">
                <a:solidFill>
                  <a:schemeClr val="bg1"/>
                </a:solidFill>
              </a:rPr>
              <a:pPr>
                <a:defRPr/>
              </a:pPr>
              <a:t>27</a:t>
            </a:fld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bg1"/>
                </a:solidFill>
              </a:rPr>
              <a:t>CETA de Savoie/J-L CARRET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984375"/>
            <a:ext cx="2881313" cy="407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5580063" y="5949950"/>
            <a:ext cx="3286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000000"/>
                </a:solidFill>
                <a:latin typeface="Gill Sans MT" pitchFamily="34" charset="0"/>
              </a:rPr>
              <a:t>Manuel  théorique &amp; pratique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000000"/>
                </a:solidFill>
                <a:latin typeface="Gill Sans MT" pitchFamily="34" charset="0"/>
              </a:rPr>
              <a:t>Rédigé par nos soins</a:t>
            </a: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ICT49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50" y="3500438"/>
            <a:ext cx="4143375" cy="3108325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 descr="CIMG04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214313"/>
            <a:ext cx="4143375" cy="3108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4572000" y="642938"/>
            <a:ext cx="4143375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Nos animateurs CETA en formation à l’outil d’analyse </a:t>
            </a:r>
            <a:r>
              <a:rPr lang="fr-FR" altLang="fr-FR" sz="2600" i="1">
                <a:solidFill>
                  <a:srgbClr val="000000"/>
                </a:solidFill>
                <a:latin typeface="Gill Sans MT" pitchFamily="34" charset="0"/>
              </a:rPr>
              <a:t>« ApiClass» </a:t>
            </a: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au MNHN à Paris(mai 2009) 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857750" y="5143500"/>
            <a:ext cx="3286125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Conférence Lionel Garnery (CNRS) (Moûtiers 08/2008)</a:t>
            </a:r>
          </a:p>
        </p:txBody>
      </p:sp>
      <p:pic>
        <p:nvPicPr>
          <p:cNvPr id="8" name="Image 7" descr="stage biométri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9800" y="214313"/>
            <a:ext cx="4143375" cy="3108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857750" y="3357563"/>
            <a:ext cx="3940175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Formation interne aux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mesures morphométriques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000000"/>
                </a:solidFill>
                <a:latin typeface="Gill Sans MT" pitchFamily="34" charset="0"/>
              </a:rPr>
              <a:t>(Albertville 11/2009)</a:t>
            </a:r>
            <a:endParaRPr lang="fr-FR" altLang="fr-FR" sz="2600">
              <a:solidFill>
                <a:srgbClr val="000000"/>
              </a:solidFill>
            </a:endParaRPr>
          </a:p>
        </p:txBody>
      </p:sp>
      <p:pic>
        <p:nvPicPr>
          <p:cNvPr id="11" name="Image 10" descr="aile.jpg"/>
          <p:cNvPicPr>
            <a:picLocks noChangeAspect="1"/>
          </p:cNvPicPr>
          <p:nvPr/>
        </p:nvPicPr>
        <p:blipFill>
          <a:blip r:embed="rId5"/>
          <a:srcRect r="7273"/>
          <a:stretch>
            <a:fillRect/>
          </a:stretch>
        </p:blipFill>
        <p:spPr>
          <a:xfrm>
            <a:off x="4740275" y="179388"/>
            <a:ext cx="4357688" cy="3143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4714875" y="2500313"/>
            <a:ext cx="44291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FF"/>
                </a:solidFill>
                <a:latin typeface="Gill Sans MT" pitchFamily="34" charset="0"/>
              </a:rPr>
              <a:t>Analyse morphométrique sur aile d’abeille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FF"/>
                </a:solidFill>
                <a:latin typeface="Gill Sans MT" pitchFamily="34" charset="0"/>
              </a:rPr>
              <a:t>avec le système expert «ApiClass»</a:t>
            </a: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  <a:endParaRPr lang="fr-FR" dirty="0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9D8AC4-5E81-4C42-9528-CE51765FA807}" type="slidenum">
              <a:rPr lang="fr-FR">
                <a:solidFill>
                  <a:schemeClr val="tx1"/>
                </a:solidFill>
              </a:rPr>
              <a:pPr>
                <a:defRPr/>
              </a:pPr>
              <a:t>28</a:t>
            </a:fld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4" descr="action de communication CET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4"/>
          <a:stretch>
            <a:fillRect/>
          </a:stretch>
        </p:blipFill>
        <p:spPr bwMode="auto">
          <a:xfrm>
            <a:off x="0" y="0"/>
            <a:ext cx="9144000" cy="613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9"/>
          <p:cNvSpPr>
            <a:spLocks noChangeArrowheads="1"/>
          </p:cNvSpPr>
          <p:nvPr/>
        </p:nvSpPr>
        <p:spPr bwMode="auto">
          <a:xfrm>
            <a:off x="1500188" y="5246688"/>
            <a:ext cx="6215062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Quelques unes de nos nombreuses actions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De sensibilisation auprès de la population</a:t>
            </a:r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26473B-01DD-49AB-AB99-11B2C63F8A5E}" type="slidenum">
              <a:rPr lang="fr-FR">
                <a:solidFill>
                  <a:schemeClr val="bg1"/>
                </a:solidFill>
              </a:rPr>
              <a:pPr>
                <a:defRPr/>
              </a:pPr>
              <a:t>29</a:t>
            </a:fld>
            <a:endParaRPr lang="fr-FR">
              <a:solidFill>
                <a:schemeClr val="bg1"/>
              </a:solidFill>
            </a:endParaRPr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  <a:endParaRPr lang="fr-FR" dirty="0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3" descr="PICT60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EC619F-F790-4B20-B84C-93ADF64EC1DE}" type="slidenum">
              <a:rPr lang="fr-FR"/>
              <a:pPr>
                <a:defRPr/>
              </a:pPr>
              <a:t>30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  <p:pic>
        <p:nvPicPr>
          <p:cNvPr id="8" name="Image 7" descr="pots miel transparen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9" t="3125" r="8064" b="4166"/>
          <a:stretch>
            <a:fillRect/>
          </a:stretch>
        </p:blipFill>
        <p:spPr bwMode="auto">
          <a:xfrm>
            <a:off x="357188" y="142875"/>
            <a:ext cx="8058150" cy="671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ZoneTexte 4"/>
          <p:cNvSpPr txBox="1">
            <a:spLocks noChangeArrowheads="1"/>
          </p:cNvSpPr>
          <p:nvPr/>
        </p:nvSpPr>
        <p:spPr bwMode="auto">
          <a:xfrm>
            <a:off x="642938" y="4500563"/>
            <a:ext cx="5929312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La découverte des bons produits de la ruche est proposée au public.</a:t>
            </a:r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4" descr="DSC021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9144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395288" y="5949950"/>
            <a:ext cx="850106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Le stand CETA avec son exposition didactique 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BDA074-B5FF-4D26-A5F4-320AEE066E29}" type="slidenum">
              <a:rPr lang="fr-FR">
                <a:solidFill>
                  <a:schemeClr val="tx1"/>
                </a:solidFill>
              </a:rPr>
              <a:pPr>
                <a:defRPr/>
              </a:pPr>
              <a:t>31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4" descr="action de communication CET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4"/>
          <a:stretch>
            <a:fillRect/>
          </a:stretch>
        </p:blipFill>
        <p:spPr bwMode="auto">
          <a:xfrm>
            <a:off x="0" y="719138"/>
            <a:ext cx="9144000" cy="613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Image 14" descr="PICT606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Image 15" descr="DSC02169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 descr="DSC0017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75000">
                <a:srgbClr val="E6DCAC">
                  <a:alpha val="0"/>
                </a:srgbClr>
              </a:gs>
              <a:gs pos="77000">
                <a:srgbClr val="E6D78A"/>
              </a:gs>
              <a:gs pos="30000">
                <a:srgbClr val="C7AC4C">
                  <a:alpha val="68000"/>
                </a:srgbClr>
              </a:gs>
              <a:gs pos="45000">
                <a:srgbClr val="E6D78A">
                  <a:alpha val="64000"/>
                </a:srgbClr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</p:spPr>
      </p:pic>
      <p:sp>
        <p:nvSpPr>
          <p:cNvPr id="9" name="ZoneTexte 8"/>
          <p:cNvSpPr txBox="1"/>
          <p:nvPr/>
        </p:nvSpPr>
        <p:spPr>
          <a:xfrm>
            <a:off x="4465775" y="5357826"/>
            <a:ext cx="184731" cy="523220"/>
          </a:xfrm>
          <a:prstGeom prst="rect">
            <a:avLst/>
          </a:prstGeom>
          <a:gradFill flip="none" rotWithShape="1">
            <a:gsLst>
              <a:gs pos="82000">
                <a:schemeClr val="accent4">
                  <a:lumMod val="20000"/>
                  <a:lumOff val="80000"/>
                  <a:alpha val="54000"/>
                </a:schemeClr>
              </a:gs>
              <a:gs pos="100000">
                <a:schemeClr val="accent4">
                  <a:lumMod val="20000"/>
                  <a:lumOff val="80000"/>
                  <a:alpha val="58000"/>
                </a:schemeClr>
              </a:gs>
              <a:gs pos="83000">
                <a:schemeClr val="accent4">
                  <a:lumMod val="20000"/>
                  <a:lumOff val="80000"/>
                  <a:alpha val="57000"/>
                </a:schemeClr>
              </a:gs>
              <a:gs pos="100000">
                <a:schemeClr val="accent4">
                  <a:lumMod val="20000"/>
                  <a:lumOff val="80000"/>
                  <a:alpha val="36000"/>
                </a:schemeClr>
              </a:gs>
            </a:gsLst>
            <a:lin ang="5400000" scaled="1"/>
            <a:tileRect/>
          </a:gra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ln w="6350">
                <a:solidFill>
                  <a:prstClr val="black"/>
                </a:solidFill>
              </a:ln>
              <a:solidFill>
                <a:prstClr val="white"/>
              </a:solidFill>
              <a:latin typeface="Gill Sans MT" pitchFamily="34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153ECD-524C-401E-BD02-E518F10CE125}" type="slidenum">
              <a:rPr lang="fr-FR"/>
              <a:pPr>
                <a:defRPr/>
              </a:pPr>
              <a:t>32</a:t>
            </a:fld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  <p:sp>
        <p:nvSpPr>
          <p:cNvPr id="34827" name="Rectangle 11"/>
          <p:cNvSpPr>
            <a:spLocks noChangeArrowheads="1"/>
          </p:cNvSpPr>
          <p:nvPr/>
        </p:nvSpPr>
        <p:spPr bwMode="auto">
          <a:xfrm>
            <a:off x="1071563" y="5572125"/>
            <a:ext cx="5929312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Cinq panneaux ainsi que nos brochures pour expliquer l’action de l’association.</a:t>
            </a: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Espace réservé du contenu 3" descr="DSC0014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5843" name="ZoneTexte 7"/>
          <p:cNvSpPr txBox="1">
            <a:spLocks noChangeArrowheads="1"/>
          </p:cNvSpPr>
          <p:nvPr/>
        </p:nvSpPr>
        <p:spPr bwMode="auto">
          <a:xfrm>
            <a:off x="2286000" y="285750"/>
            <a:ext cx="51435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Un bref aperçu de nos actions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de sensibilisation en milieu scolaire.</a:t>
            </a:r>
          </a:p>
        </p:txBody>
      </p:sp>
      <p:pic>
        <p:nvPicPr>
          <p:cNvPr id="35844" name="Picture 8" descr="FLYING~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1285875"/>
            <a:ext cx="649287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8" descr="FLYING~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1214438"/>
            <a:ext cx="649288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EE1325-04AD-4EED-9938-C1422DE4B498}" type="slidenum">
              <a:rPr lang="fr-FR">
                <a:solidFill>
                  <a:schemeClr val="tx1"/>
                </a:solidFill>
              </a:rPr>
              <a:pPr>
                <a:defRPr/>
              </a:pPr>
              <a:t>33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7" descr="E:\DSCN7062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19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867" name="ZoneTexte 4"/>
          <p:cNvSpPr txBox="1">
            <a:spLocks noChangeArrowheads="1"/>
          </p:cNvSpPr>
          <p:nvPr/>
        </p:nvSpPr>
        <p:spPr bwMode="auto">
          <a:xfrm>
            <a:off x="3286125" y="571500"/>
            <a:ext cx="35004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De la théorie...</a:t>
            </a:r>
          </a:p>
        </p:txBody>
      </p:sp>
      <p:pic>
        <p:nvPicPr>
          <p:cNvPr id="36868" name="Picture 8" descr="FLYING~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357188"/>
            <a:ext cx="806450" cy="73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48FF38-7CC5-4921-A35B-8C680C702361}" type="slidenum">
              <a:rPr lang="fr-FR">
                <a:solidFill>
                  <a:schemeClr val="bg1"/>
                </a:solidFill>
              </a:rPr>
              <a:pPr>
                <a:defRPr/>
              </a:pPr>
              <a:t>34</a:t>
            </a:fld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bg1"/>
                </a:solidFill>
              </a:rPr>
              <a:t>CETA de Savoie/J-L CARRET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E:\DSCN7104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19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891" name="Picture 8" descr="FLYING~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1928813"/>
            <a:ext cx="928687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ZoneTexte 5"/>
          <p:cNvSpPr txBox="1">
            <a:spLocks noChangeArrowheads="1"/>
          </p:cNvSpPr>
          <p:nvPr/>
        </p:nvSpPr>
        <p:spPr bwMode="auto">
          <a:xfrm>
            <a:off x="395288" y="1268413"/>
            <a:ext cx="80645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...à la pratique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Avec en prime, la dégustation des produits de la ruche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4C86EE-2725-45EE-B843-E33318AE37C3}" type="slidenum">
              <a:rPr lang="fr-FR"/>
              <a:pPr>
                <a:defRPr/>
              </a:pPr>
              <a:t>35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oneTexte 12"/>
          <p:cNvSpPr txBox="1">
            <a:spLocks noChangeArrowheads="1"/>
          </p:cNvSpPr>
          <p:nvPr/>
        </p:nvSpPr>
        <p:spPr bwMode="auto">
          <a:xfrm>
            <a:off x="2214563" y="214313"/>
            <a:ext cx="414337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C00000"/>
                </a:solidFill>
                <a:latin typeface="Gill Sans MT" pitchFamily="34" charset="0"/>
              </a:rPr>
              <a:t>Les médias en parlent 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600">
                <a:solidFill>
                  <a:srgbClr val="C00000"/>
                </a:solidFill>
                <a:latin typeface="Gill Sans MT" pitchFamily="34" charset="0"/>
              </a:rPr>
              <a:t>quelques extraits</a:t>
            </a:r>
          </a:p>
        </p:txBody>
      </p:sp>
      <p:pic>
        <p:nvPicPr>
          <p:cNvPr id="6" name="Image 5" descr="céta dauphiné 2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4480">
            <a:off x="5715000" y="428625"/>
            <a:ext cx="2068513" cy="236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Article DL 21-06-0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3494">
            <a:off x="5429250" y="714375"/>
            <a:ext cx="3065463" cy="578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céta dauphiné 1.jpg"/>
          <p:cNvPicPr>
            <a:picLocks noChangeAspect="1"/>
          </p:cNvPicPr>
          <p:nvPr/>
        </p:nvPicPr>
        <p:blipFill>
          <a:blip r:embed="rId5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5" t="38341" r="8871"/>
          <a:stretch>
            <a:fillRect/>
          </a:stretch>
        </p:blipFill>
        <p:spPr bwMode="auto">
          <a:xfrm rot="-643099">
            <a:off x="428625" y="2857500"/>
            <a:ext cx="3000375" cy="301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 Dauphiné Libéré 16-12-2008 bi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83406">
            <a:off x="357188" y="285750"/>
            <a:ext cx="2695575" cy="317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Tarentaise hebdo 2 avril 2009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1143000"/>
            <a:ext cx="2071688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article DL 18 04 10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8847">
            <a:off x="4071938" y="1500188"/>
            <a:ext cx="3392487" cy="507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357563" y="785813"/>
          <a:ext cx="2214562" cy="555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9" name="Acrobat Document" r:id="rId9" imgW="3670200" imgH="9213480" progId="AcroExch.Document.7">
                  <p:embed/>
                </p:oleObj>
              </mc:Choice>
              <mc:Fallback>
                <p:oleObj name="Acrobat Document" r:id="rId9" imgW="3670200" imgH="9213480" progId="AcroExch.Document.7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7563" y="785813"/>
                        <a:ext cx="2214562" cy="5557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Image 9" descr="Savoie mag avril 2009(1)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000125"/>
            <a:ext cx="4340225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Documents and Settings\JL\Mes documents\apiculture\dossier Gd Maison\Revue de presse\Article DL 8 mars 2009 suite_000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05"/>
          <a:stretch>
            <a:fillRect/>
          </a:stretch>
        </p:blipFill>
        <p:spPr bwMode="auto">
          <a:xfrm rot="198363">
            <a:off x="3857625" y="-417513"/>
            <a:ext cx="4818063" cy="727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Image1.jpg"/>
          <p:cNvPicPr>
            <a:picLocks noChangeAspect="1"/>
          </p:cNvPicPr>
          <p:nvPr/>
        </p:nvPicPr>
        <p:blipFill>
          <a:blip r:embed="rId1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83006">
            <a:off x="1778000" y="1481138"/>
            <a:ext cx="4951413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D269A3-E6A5-4BC5-BCBE-71274A8FF496}" type="slidenum">
              <a:rPr lang="fr-FR">
                <a:solidFill>
                  <a:schemeClr val="tx1"/>
                </a:solidFill>
              </a:rPr>
              <a:pPr>
                <a:defRPr/>
              </a:pPr>
              <a:t>36</a:t>
            </a:fld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>
                <a:solidFill>
                  <a:schemeClr val="tx1"/>
                </a:solidFill>
              </a:rPr>
              <a:t>CETA de Savoie/J-L CARRET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8928" name="Picture 16" descr="C:\Users\jean-louis\Documents\apiculture\Aides diverses 2012-13 pour l'apiculture\Appel à projet 2014_2016\Article abeille de franc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4901">
            <a:off x="5046663" y="860425"/>
            <a:ext cx="3740150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9" name="Picture 17" descr="C:\Users\jean-louis\Documents\apiculture\Aides diverses 2012-13 pour l'apiculture\Appel à projet 2014_2016\article LSA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97836">
            <a:off x="-100013" y="915988"/>
            <a:ext cx="3962401" cy="554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Espace réservé du contenu 3" descr="photo trophées de savoie+CLAIR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3"/>
          <a:stretch>
            <a:fillRect/>
          </a:stretch>
        </p:blipFill>
        <p:spPr>
          <a:xfrm>
            <a:off x="0" y="785813"/>
            <a:ext cx="9144000" cy="6072187"/>
          </a:xfrm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214438" y="0"/>
            <a:ext cx="71437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3" eaLnBrk="1" hangingPunct="1">
              <a:spcBef>
                <a:spcPct val="0"/>
              </a:spcBef>
              <a:buFontTx/>
              <a:buNone/>
            </a:pPr>
            <a:r>
              <a:rPr lang="fr-FR" altLang="fr-FR" sz="2800" b="1">
                <a:solidFill>
                  <a:srgbClr val="C00000"/>
                </a:solidFill>
                <a:latin typeface="Gill Sans MT" pitchFamily="34" charset="0"/>
              </a:rPr>
              <a:t>Le CETA récompensé:</a:t>
            </a:r>
          </a:p>
          <a:p>
            <a:pPr lvl="4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FFFFFF"/>
              </a:solidFill>
              <a:latin typeface="Gill Sans MT" pitchFamily="34" charset="0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Développement durable:  </a:t>
            </a:r>
            <a:r>
              <a:rPr lang="fr-FR" altLang="fr-FR" sz="2600" i="1">
                <a:solidFill>
                  <a:srgbClr val="FFFFFF"/>
                </a:solidFill>
                <a:latin typeface="Gill Sans MT" pitchFamily="34" charset="0"/>
              </a:rPr>
              <a:t>Prix Albert Bernard 2008. 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fr-FR" altLang="fr-FR" sz="2600" i="1">
                <a:solidFill>
                  <a:srgbClr val="FFFFFF"/>
                </a:solidFill>
                <a:latin typeface="Gill Sans MT" pitchFamily="34" charset="0"/>
              </a:rPr>
              <a:t>Trophées de Savoi</a:t>
            </a:r>
            <a:r>
              <a:rPr lang="fr-FR" altLang="fr-FR" sz="2600">
                <a:solidFill>
                  <a:srgbClr val="FFFFFF"/>
                </a:solidFill>
                <a:latin typeface="Gill Sans MT" pitchFamily="34" charset="0"/>
              </a:rPr>
              <a:t>e 2009.</a:t>
            </a:r>
          </a:p>
        </p:txBody>
      </p:sp>
      <p:pic>
        <p:nvPicPr>
          <p:cNvPr id="5" name="Image 4" descr="logo trophées de savoie 200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00063"/>
            <a:ext cx="74295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Présentation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884363"/>
            <a:ext cx="4079875" cy="497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701857-DF8F-4966-A645-746426A48325}" type="slidenum">
              <a:rPr lang="fr-FR"/>
              <a:pPr>
                <a:defRPr/>
              </a:pPr>
              <a:t>37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50825" y="188913"/>
            <a:ext cx="8623300" cy="637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400" b="1">
                <a:solidFill>
                  <a:srgbClr val="C00000"/>
                </a:solidFill>
                <a:latin typeface="Gill Sans MT" pitchFamily="34" charset="0"/>
              </a:rPr>
              <a:t> </a:t>
            </a:r>
            <a:r>
              <a:rPr lang="fr-FR" altLang="fr-FR" sz="2400" b="1">
                <a:solidFill>
                  <a:srgbClr val="296F3F"/>
                </a:solidFill>
                <a:latin typeface="Gill Sans MT" pitchFamily="34" charset="0"/>
              </a:rPr>
              <a:t>Les projets du CETA de Savoie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400" b="1">
              <a:solidFill>
                <a:srgbClr val="C00000"/>
              </a:solidFill>
              <a:latin typeface="Gill Sans MT" pitchFamily="34" charset="0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 enrichir toujours plus les génotypes dans nos lignées d’élevage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 trouver un financement pour recruter un vacataire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 renforcer en moyen humain et matériel notre structure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 s’ouvrir à toute forme de partenariat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 satisfaire la demande croissante de reines et d’essaims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r>
              <a:rPr lang="fr-FR" altLang="fr-FR" sz="2400">
                <a:solidFill>
                  <a:srgbClr val="000000"/>
                </a:solidFill>
                <a:latin typeface="Gill Sans MT" pitchFamily="34" charset="0"/>
              </a:rPr>
              <a:t> créer une maison de l’abeille qui serait commune aux différentes structures apicoles locales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  <a:p>
            <a:pPr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fr-FR" altLang="fr-FR" sz="2400">
              <a:solidFill>
                <a:srgbClr val="000000"/>
              </a:solidFill>
              <a:latin typeface="Gill Sans MT" pitchFamily="34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7D6D17-55BE-441B-BC69-5D6D919DB06D}" type="slidenum">
              <a:rPr lang="fr-FR">
                <a:solidFill>
                  <a:schemeClr val="bg1">
                    <a:lumMod val="85000"/>
                  </a:schemeClr>
                </a:solidFill>
              </a:rPr>
              <a:pPr>
                <a:defRPr/>
              </a:pPr>
              <a:t>38</a:t>
            </a:fld>
            <a:endParaRPr lang="fr-FR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  <a:endParaRPr lang="fr-FR" dirty="0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artenaires ceta-1-page1.png"/>
          <p:cNvPicPr>
            <a:picLocks noGrp="1" noChangeAspect="1"/>
          </p:cNvPicPr>
          <p:nvPr>
            <p:ph idx="1"/>
          </p:nvPr>
        </p:nvPicPr>
        <p:blipFill>
          <a:blip r:embed="rId2"/>
          <a:srcRect l="2796" t="3133" r="3076" b="2870"/>
          <a:stretch>
            <a:fillRect/>
          </a:stretch>
        </p:blipFill>
        <p:spPr>
          <a:xfrm>
            <a:off x="1000125" y="214313"/>
            <a:ext cx="7215188" cy="6429375"/>
          </a:xfrm>
          <a:ln w="31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4211638" y="404813"/>
            <a:ext cx="2871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>
                <a:solidFill>
                  <a:srgbClr val="C00000"/>
                </a:solidFill>
                <a:latin typeface="Gill Sans MT" pitchFamily="34" charset="0"/>
              </a:rPr>
              <a:t>Nos Partenaires</a:t>
            </a:r>
          </a:p>
        </p:txBody>
      </p:sp>
      <p:sp>
        <p:nvSpPr>
          <p:cNvPr id="41988" name="ZoneTexte 5"/>
          <p:cNvSpPr txBox="1">
            <a:spLocks noChangeArrowheads="1"/>
          </p:cNvSpPr>
          <p:nvPr/>
        </p:nvSpPr>
        <p:spPr bwMode="auto">
          <a:xfrm>
            <a:off x="1143000" y="6000750"/>
            <a:ext cx="3214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000000"/>
                </a:solidFill>
                <a:latin typeface="Gill Sans MT" pitchFamily="34" charset="0"/>
              </a:rPr>
              <a:t>Photos &amp; création:</a:t>
            </a:r>
            <a:r>
              <a:rPr lang="fr-FR" altLang="fr-FR" sz="1600">
                <a:solidFill>
                  <a:srgbClr val="000000"/>
                </a:solidFill>
                <a:latin typeface="Gill Sans MT" pitchFamily="34" charset="0"/>
              </a:rPr>
              <a:t>  </a:t>
            </a:r>
            <a:r>
              <a:rPr lang="fr-FR" altLang="fr-FR" sz="1200">
                <a:solidFill>
                  <a:srgbClr val="000000"/>
                </a:solidFill>
                <a:latin typeface="Gill Sans MT" pitchFamily="34" charset="0"/>
              </a:rPr>
              <a:t>Jean-Louis Carret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999904-E2F8-4FB2-A244-018610B1C57A}" type="slidenum">
              <a:rPr lang="fr-FR"/>
              <a:pPr>
                <a:defRPr/>
              </a:pPr>
              <a:t>39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CETA de Savoie/J-L CARRET</a:t>
            </a:r>
          </a:p>
        </p:txBody>
      </p:sp>
      <p:pic>
        <p:nvPicPr>
          <p:cNvPr id="41991" name="Image 12" descr="fond blanc.bmp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700" y="5805488"/>
            <a:ext cx="954088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Image 13" descr="mnhn trans ext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988" y="4962525"/>
            <a:ext cx="124142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Image 11" descr="CNRS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038" y="4143375"/>
            <a:ext cx="6953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425" y="2997200"/>
            <a:ext cx="1344613" cy="70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95" name="Picture 13" descr="http://fr.snow-forecast.com/logos/St-Martin-De-Bellevill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788" y="4845050"/>
            <a:ext cx="101758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6" name="Picture 14" descr="C:\apiculture\dossier Gd Maison\logos partenaires\logo la lechere def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578475"/>
            <a:ext cx="9493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7" name="Picture 14" descr="http://www.nouveli.com/wp-content/uploads/2014/04/Logo-France-Agrimer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906463"/>
            <a:ext cx="136366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8" name="Picture 16" descr="http://www.prade-abeilles.org/moodle/file.php/5/logo_ITSAP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963" y="1412875"/>
            <a:ext cx="1135062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1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Priere_arbre</Template>
  <TotalTime>653</TotalTime>
  <Words>876</Words>
  <Application>Microsoft Office PowerPoint</Application>
  <PresentationFormat>Affichage à l'écran (4:3)</PresentationFormat>
  <Paragraphs>222</Paragraphs>
  <Slides>39</Slides>
  <Notes>6</Notes>
  <HiddenSlides>0</HiddenSlides>
  <MMClips>1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6" baseType="lpstr">
      <vt:lpstr>Arial</vt:lpstr>
      <vt:lpstr>Calibri</vt:lpstr>
      <vt:lpstr>Gill Sans MT</vt:lpstr>
      <vt:lpstr>Wingdings</vt:lpstr>
      <vt:lpstr>1_Thème Office</vt:lpstr>
      <vt:lpstr>Thème1</vt:lpstr>
      <vt:lpstr>Acrobat Document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du CETA au MNHN de Paris en novembre 2010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Octobre 2012 mise en place du chalet sur la station de Grande-Maison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subject>Ce que les arbres sont aux hommes</dc:subject>
  <dc:creator>Florian Bernard</dc:creator>
  <cp:lastModifiedBy>jean-louis</cp:lastModifiedBy>
  <cp:revision>117</cp:revision>
  <dcterms:created xsi:type="dcterms:W3CDTF">2005-11-16T20:56:08Z</dcterms:created>
  <dcterms:modified xsi:type="dcterms:W3CDTF">2015-01-23T10:50:57Z</dcterms:modified>
</cp:coreProperties>
</file>