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 id="2147483751" r:id="rId6"/>
    <p:sldMasterId id="2147483894" r:id="rId7"/>
    <p:sldMasterId id="2147483753" r:id="rId8"/>
    <p:sldMasterId id="2147483754" r:id="rId9"/>
    <p:sldMasterId id="2147483910" r:id="rId10"/>
    <p:sldMasterId id="2147483936" r:id="rId11"/>
  </p:sldMasterIdLst>
  <p:notesMasterIdLst>
    <p:notesMasterId r:id="rId42"/>
  </p:notesMasterIdLst>
  <p:handoutMasterIdLst>
    <p:handoutMasterId r:id="rId43"/>
  </p:handoutMasterIdLst>
  <p:sldIdLst>
    <p:sldId id="898" r:id="rId12"/>
    <p:sldId id="899" r:id="rId13"/>
    <p:sldId id="901" r:id="rId14"/>
    <p:sldId id="1034" r:id="rId15"/>
    <p:sldId id="1037" r:id="rId16"/>
    <p:sldId id="1043" r:id="rId17"/>
    <p:sldId id="1061" r:id="rId18"/>
    <p:sldId id="1045" r:id="rId19"/>
    <p:sldId id="1053" r:id="rId20"/>
    <p:sldId id="1055" r:id="rId21"/>
    <p:sldId id="1056" r:id="rId22"/>
    <p:sldId id="1057" r:id="rId23"/>
    <p:sldId id="1058" r:id="rId24"/>
    <p:sldId id="1059" r:id="rId25"/>
    <p:sldId id="1060" r:id="rId26"/>
    <p:sldId id="1001" r:id="rId27"/>
    <p:sldId id="1002" r:id="rId28"/>
    <p:sldId id="1004" r:id="rId29"/>
    <p:sldId id="1038" r:id="rId30"/>
    <p:sldId id="1015" r:id="rId31"/>
    <p:sldId id="1040" r:id="rId32"/>
    <p:sldId id="1049" r:id="rId33"/>
    <p:sldId id="1042" r:id="rId34"/>
    <p:sldId id="1050" r:id="rId35"/>
    <p:sldId id="1020" r:id="rId36"/>
    <p:sldId id="1023" r:id="rId37"/>
    <p:sldId id="1024" r:id="rId38"/>
    <p:sldId id="1026" r:id="rId39"/>
    <p:sldId id="993" r:id="rId40"/>
    <p:sldId id="951" r:id="rId41"/>
  </p:sldIdLst>
  <p:sldSz cx="12188825" cy="6858000"/>
  <p:notesSz cx="7010400" cy="9296400"/>
  <p:defaultTextStyle>
    <a:defPPr>
      <a:defRPr lang="en-US"/>
    </a:defPPr>
    <a:lvl1pPr algn="ctr" rtl="0" fontAlgn="base">
      <a:spcBef>
        <a:spcPct val="0"/>
      </a:spcBef>
      <a:spcAft>
        <a:spcPct val="0"/>
      </a:spcAft>
      <a:defRPr sz="1400" b="1" kern="1200">
        <a:solidFill>
          <a:schemeClr val="tx1"/>
        </a:solidFill>
        <a:latin typeface="Arial" pitchFamily="34" charset="0"/>
        <a:ea typeface="MS PGothic" pitchFamily="34" charset="-128"/>
        <a:cs typeface="+mn-cs"/>
      </a:defRPr>
    </a:lvl1pPr>
    <a:lvl2pPr marL="457200" algn="ctr" rtl="0" fontAlgn="base">
      <a:spcBef>
        <a:spcPct val="0"/>
      </a:spcBef>
      <a:spcAft>
        <a:spcPct val="0"/>
      </a:spcAft>
      <a:defRPr sz="1400" b="1" kern="1200">
        <a:solidFill>
          <a:schemeClr val="tx1"/>
        </a:solidFill>
        <a:latin typeface="Arial" pitchFamily="34" charset="0"/>
        <a:ea typeface="MS PGothic" pitchFamily="34" charset="-128"/>
        <a:cs typeface="+mn-cs"/>
      </a:defRPr>
    </a:lvl2pPr>
    <a:lvl3pPr marL="914400" algn="ctr" rtl="0" fontAlgn="base">
      <a:spcBef>
        <a:spcPct val="0"/>
      </a:spcBef>
      <a:spcAft>
        <a:spcPct val="0"/>
      </a:spcAft>
      <a:defRPr sz="1400" b="1" kern="1200">
        <a:solidFill>
          <a:schemeClr val="tx1"/>
        </a:solidFill>
        <a:latin typeface="Arial" pitchFamily="34" charset="0"/>
        <a:ea typeface="MS PGothic" pitchFamily="34" charset="-128"/>
        <a:cs typeface="+mn-cs"/>
      </a:defRPr>
    </a:lvl3pPr>
    <a:lvl4pPr marL="1371600" algn="ctr" rtl="0" fontAlgn="base">
      <a:spcBef>
        <a:spcPct val="0"/>
      </a:spcBef>
      <a:spcAft>
        <a:spcPct val="0"/>
      </a:spcAft>
      <a:defRPr sz="1400" b="1" kern="1200">
        <a:solidFill>
          <a:schemeClr val="tx1"/>
        </a:solidFill>
        <a:latin typeface="Arial" pitchFamily="34" charset="0"/>
        <a:ea typeface="MS PGothic" pitchFamily="34" charset="-128"/>
        <a:cs typeface="+mn-cs"/>
      </a:defRPr>
    </a:lvl4pPr>
    <a:lvl5pPr marL="1828800" algn="ctr" rtl="0" fontAlgn="base">
      <a:spcBef>
        <a:spcPct val="0"/>
      </a:spcBef>
      <a:spcAft>
        <a:spcPct val="0"/>
      </a:spcAft>
      <a:defRPr sz="1400" b="1" kern="1200">
        <a:solidFill>
          <a:schemeClr val="tx1"/>
        </a:solidFill>
        <a:latin typeface="Arial" pitchFamily="34" charset="0"/>
        <a:ea typeface="MS PGothic" pitchFamily="34" charset="-128"/>
        <a:cs typeface="+mn-cs"/>
      </a:defRPr>
    </a:lvl5pPr>
    <a:lvl6pPr marL="2286000" algn="l" defTabSz="914400" rtl="0" eaLnBrk="1" latinLnBrk="0" hangingPunct="1">
      <a:defRPr sz="1400" b="1" kern="1200">
        <a:solidFill>
          <a:schemeClr val="tx1"/>
        </a:solidFill>
        <a:latin typeface="Arial" pitchFamily="34" charset="0"/>
        <a:ea typeface="MS PGothic" pitchFamily="34" charset="-128"/>
        <a:cs typeface="+mn-cs"/>
      </a:defRPr>
    </a:lvl6pPr>
    <a:lvl7pPr marL="2743200" algn="l" defTabSz="914400" rtl="0" eaLnBrk="1" latinLnBrk="0" hangingPunct="1">
      <a:defRPr sz="1400" b="1" kern="1200">
        <a:solidFill>
          <a:schemeClr val="tx1"/>
        </a:solidFill>
        <a:latin typeface="Arial" pitchFamily="34" charset="0"/>
        <a:ea typeface="MS PGothic" pitchFamily="34" charset="-128"/>
        <a:cs typeface="+mn-cs"/>
      </a:defRPr>
    </a:lvl7pPr>
    <a:lvl8pPr marL="3200400" algn="l" defTabSz="914400" rtl="0" eaLnBrk="1" latinLnBrk="0" hangingPunct="1">
      <a:defRPr sz="1400" b="1" kern="1200">
        <a:solidFill>
          <a:schemeClr val="tx1"/>
        </a:solidFill>
        <a:latin typeface="Arial" pitchFamily="34" charset="0"/>
        <a:ea typeface="MS PGothic" pitchFamily="34" charset="-128"/>
        <a:cs typeface="+mn-cs"/>
      </a:defRPr>
    </a:lvl8pPr>
    <a:lvl9pPr marL="3657600" algn="l" defTabSz="914400" rtl="0" eaLnBrk="1" latinLnBrk="0" hangingPunct="1">
      <a:defRPr sz="1400" b="1"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85D8A"/>
    <a:srgbClr val="5F5F5F"/>
    <a:srgbClr val="A1A1A1"/>
    <a:srgbClr val="B2B2B2"/>
    <a:srgbClr val="C7C7C7"/>
    <a:srgbClr val="DDDDDD"/>
    <a:srgbClr val="B8000D"/>
    <a:srgbClr val="0054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6" autoAdjust="0"/>
    <p:restoredTop sz="86700" autoAdjust="0"/>
  </p:normalViewPr>
  <p:slideViewPr>
    <p:cSldViewPr snapToGrid="0">
      <p:cViewPr varScale="1">
        <p:scale>
          <a:sx n="64" d="100"/>
          <a:sy n="64" d="100"/>
        </p:scale>
        <p:origin x="-966" y="-102"/>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010"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a:defRPr sz="1200" b="0"/>
            </a:lvl1pPr>
          </a:lstStyle>
          <a:p>
            <a:pPr>
              <a:defRPr/>
            </a:pPr>
            <a:endParaRPr lang="en-US"/>
          </a:p>
        </p:txBody>
      </p:sp>
      <p:sp>
        <p:nvSpPr>
          <p:cNvPr id="194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b="0"/>
            </a:lvl1pPr>
          </a:lstStyle>
          <a:p>
            <a:pPr>
              <a:defRPr/>
            </a:pPr>
            <a:endParaRPr lang="en-US"/>
          </a:p>
        </p:txBody>
      </p:sp>
      <p:sp>
        <p:nvSpPr>
          <p:cNvPr id="194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a:defRPr sz="1200" b="0"/>
            </a:lvl1pPr>
          </a:lstStyle>
          <a:p>
            <a:pPr>
              <a:defRPr/>
            </a:pPr>
            <a:endParaRPr lang="en-US"/>
          </a:p>
        </p:txBody>
      </p:sp>
      <p:sp>
        <p:nvSpPr>
          <p:cNvPr id="194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b="0"/>
            </a:lvl1pPr>
          </a:lstStyle>
          <a:p>
            <a:pPr>
              <a:defRPr/>
            </a:pPr>
            <a:fld id="{E49C8AEB-2C74-4B04-90BE-43FCEAC64EF6}" type="slidenum">
              <a:rPr lang="en-US"/>
              <a:pPr>
                <a:defRPr/>
              </a:pPr>
              <a:t>‹#›</a:t>
            </a:fld>
            <a:endParaRPr lang="en-US"/>
          </a:p>
        </p:txBody>
      </p:sp>
    </p:spTree>
    <p:extLst>
      <p:ext uri="{BB962C8B-B14F-4D97-AF65-F5344CB8AC3E}">
        <p14:creationId xmlns:p14="http://schemas.microsoft.com/office/powerpoint/2010/main" xmlns="" val="1708939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a:defRPr sz="1200" b="0"/>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b="0"/>
            </a:lvl1pPr>
          </a:lstStyle>
          <a:p>
            <a:pPr>
              <a:defRPr/>
            </a:pPr>
            <a:endParaRPr lang="en-US"/>
          </a:p>
        </p:txBody>
      </p:sp>
      <p:sp>
        <p:nvSpPr>
          <p:cNvPr id="35844" name="Rectangle 4"/>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a:defRPr sz="1200" b="0"/>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b="0"/>
            </a:lvl1pPr>
          </a:lstStyle>
          <a:p>
            <a:pPr>
              <a:defRPr/>
            </a:pPr>
            <a:fld id="{CEAD2CDE-1F92-4874-ACA4-E83CBDF1BADB}" type="slidenum">
              <a:rPr lang="en-US"/>
              <a:pPr>
                <a:defRPr/>
              </a:pPr>
              <a:t>‹#›</a:t>
            </a:fld>
            <a:endParaRPr lang="en-US"/>
          </a:p>
        </p:txBody>
      </p:sp>
    </p:spTree>
    <p:extLst>
      <p:ext uri="{BB962C8B-B14F-4D97-AF65-F5344CB8AC3E}">
        <p14:creationId xmlns:p14="http://schemas.microsoft.com/office/powerpoint/2010/main" xmlns="" val="3641335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09575" y="698500"/>
            <a:ext cx="6194425" cy="3486150"/>
          </a:xfrm>
          <a:ln/>
        </p:spPr>
      </p:sp>
      <p:sp>
        <p:nvSpPr>
          <p:cNvPr id="36867" name="Notes Placeholder 2"/>
          <p:cNvSpPr>
            <a:spLocks noGrp="1"/>
          </p:cNvSpPr>
          <p:nvPr>
            <p:ph type="body" idx="1"/>
          </p:nvPr>
        </p:nvSpPr>
        <p:spPr>
          <a:xfrm>
            <a:off x="409575" y="4184650"/>
            <a:ext cx="5899150" cy="4805363"/>
          </a:xfrm>
          <a:noFill/>
          <a:ln/>
        </p:spPr>
        <p:txBody>
          <a:bodyPr lIns="93673" tIns="46837" rIns="93673" bIns="46837"/>
          <a:lstStyle/>
          <a:p>
            <a:pPr>
              <a:spcBef>
                <a:spcPct val="0"/>
              </a:spcBef>
            </a:pPr>
            <a:endParaRPr lang="en-US" smtClean="0"/>
          </a:p>
        </p:txBody>
      </p:sp>
      <p:sp>
        <p:nvSpPr>
          <p:cNvPr id="36868"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673" tIns="46837" rIns="93673" bIns="46837" anchor="b"/>
          <a:lstStyle/>
          <a:p>
            <a:pPr algn="r" defTabSz="936625"/>
            <a:fld id="{3976A3A9-D87B-4F02-A8D6-83B1902452E8}" type="slidenum">
              <a:rPr lang="en-US" sz="1300" b="0"/>
              <a:pPr algn="r" defTabSz="936625"/>
              <a:t>1</a:t>
            </a:fld>
            <a:endParaRPr lang="en-US" sz="13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407988" y="698500"/>
            <a:ext cx="6194425" cy="3486150"/>
          </a:xfrm>
          <a:ln/>
        </p:spPr>
      </p:sp>
      <p:sp>
        <p:nvSpPr>
          <p:cNvPr id="71683" name="Rectangle 3"/>
          <p:cNvSpPr>
            <a:spLocks noGrp="1" noChangeArrowheads="1"/>
          </p:cNvSpPr>
          <p:nvPr>
            <p:ph type="body" idx="1"/>
          </p:nvPr>
        </p:nvSpPr>
        <p:spPr>
          <a:xfrm>
            <a:off x="701675" y="4416425"/>
            <a:ext cx="5607050" cy="4181475"/>
          </a:xfrm>
          <a:noFill/>
          <a:ln/>
        </p:spPr>
        <p:txBody>
          <a:bodyPr lIns="93171" tIns="46586" rIns="93171" bIns="46586"/>
          <a:lstStyle/>
          <a:p>
            <a:r>
              <a:rPr lang="en-US" dirty="0" smtClean="0"/>
              <a:t>Here are several key performance advantages of the x3500 M5: Nearly double the number of Virtual Machines per server over the previous generation, due to an increase in memory capacity from 768 GB to 1.5TB.  Speed has increased up to 2133 </a:t>
            </a:r>
            <a:r>
              <a:rPr lang="en-US" dirty="0" err="1" smtClean="0"/>
              <a:t>MHz.</a:t>
            </a:r>
            <a:r>
              <a:rPr lang="en-US" dirty="0" smtClean="0"/>
              <a:t>  And TruDDR4 gives a power savings of 50%.</a:t>
            </a:r>
          </a:p>
          <a:p>
            <a:r>
              <a:rPr lang="en-US" dirty="0" smtClean="0"/>
              <a:t>The new server has 50% more cores &amp; cache, and up to 131% performance increase for java workloads.  Additionally, the x3500 M5 supports 2 GPUs for additional available processing. Additionally, it supports end-to-end RAID – both devices and infrastructure, which produces up to 8X performance improvement over 6Gbps.  And the x3500</a:t>
            </a:r>
            <a:r>
              <a:rPr lang="en-US" baseline="0" dirty="0" smtClean="0"/>
              <a:t> </a:t>
            </a:r>
            <a:r>
              <a:rPr lang="en-US" dirty="0" smtClean="0"/>
              <a:t>M5 supports up to 2 RAID adapters for enhanced data protection and performance. This, combined with the end-to-end 12Gbps storage system, can boost storage performance by utilizing more PCI lanes and dividing the disks into 2 high performance RAID adapters. </a:t>
            </a:r>
          </a:p>
          <a:p>
            <a:r>
              <a:rPr lang="en-US" dirty="0" smtClean="0"/>
              <a:t>Finally, the new server supports 10Gb networking solutions.</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44165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409575" y="703263"/>
            <a:ext cx="6192838" cy="3484562"/>
          </a:xfrm>
          <a:ln/>
        </p:spPr>
      </p:sp>
      <p:sp>
        <p:nvSpPr>
          <p:cNvPr id="75779" name="Rectangle 3"/>
          <p:cNvSpPr>
            <a:spLocks noGrp="1" noChangeArrowheads="1"/>
          </p:cNvSpPr>
          <p:nvPr>
            <p:ph type="body" idx="1"/>
          </p:nvPr>
        </p:nvSpPr>
        <p:spPr>
          <a:xfrm>
            <a:off x="701675" y="4418013"/>
            <a:ext cx="5607050" cy="4175125"/>
          </a:xfrm>
          <a:noFill/>
          <a:ln/>
        </p:spPr>
        <p:txBody>
          <a:bodyPr lIns="93673" tIns="46837" rIns="93673" bIns="46837"/>
          <a:lstStyle/>
          <a:p>
            <a:r>
              <a:rPr lang="en-US" altLang="zh-TW" dirty="0" smtClean="0">
                <a:ea typeface="PMingLiU" pitchFamily="18" charset="-120"/>
              </a:rPr>
              <a:t>The System x3500 M5  incorporates redundant components to avoid single points of failure.  This allows it to achieve high levels of uptime.</a:t>
            </a:r>
          </a:p>
          <a:p>
            <a:endParaRPr lang="zh-TW" altLang="en-US" dirty="0" smtClean="0">
              <a:ea typeface="PMingLiU"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smtClean="0"/>
              <a:t>As an additional advantage, all System x servers – including the new M5 line-up – come backed with world-class IBM global services and support – even as we transition to Lenovo.  You can read Lenovo’s service commitment at the bottom of this page.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1429" tIns="45715" rIns="91429" bIns="45715" anchor="b"/>
          <a:lstStyle/>
          <a:p>
            <a:pPr algn="r" defTabSz="931863"/>
            <a:fld id="{F2103D18-6BD6-4F08-A973-7250A421CCD1}" type="slidenum">
              <a:rPr lang="en-US" sz="1200" b="0">
                <a:solidFill>
                  <a:srgbClr val="000000"/>
                </a:solidFill>
                <a:cs typeface="Arial" pitchFamily="34" charset="0"/>
              </a:rPr>
              <a:pPr algn="r" defTabSz="931863"/>
              <a:t>16</a:t>
            </a:fld>
            <a:endParaRPr lang="en-US" sz="1200" b="0">
              <a:solidFill>
                <a:srgbClr val="000000"/>
              </a:solidFill>
              <a:cs typeface="Arial" pitchFamily="34" charset="0"/>
            </a:endParaRPr>
          </a:p>
        </p:txBody>
      </p:sp>
      <p:sp>
        <p:nvSpPr>
          <p:cNvPr id="95235" name="Rectangle 2"/>
          <p:cNvSpPr>
            <a:spLocks noGrp="1" noRot="1" noChangeAspect="1" noChangeArrowheads="1" noTextEdit="1"/>
          </p:cNvSpPr>
          <p:nvPr>
            <p:ph type="sldImg"/>
          </p:nvPr>
        </p:nvSpPr>
        <p:spPr>
          <a:xfrm>
            <a:off x="409575" y="700088"/>
            <a:ext cx="6196013" cy="3486150"/>
          </a:xfrm>
          <a:ln/>
        </p:spPr>
      </p:sp>
      <p:sp>
        <p:nvSpPr>
          <p:cNvPr id="95236" name="Rectangle 3"/>
          <p:cNvSpPr>
            <a:spLocks noGrp="1" noChangeArrowheads="1"/>
          </p:cNvSpPr>
          <p:nvPr>
            <p:ph type="body" idx="1"/>
          </p:nvPr>
        </p:nvSpPr>
        <p:spPr>
          <a:xfrm>
            <a:off x="701675" y="4416425"/>
            <a:ext cx="5607050" cy="4179888"/>
          </a:xfrm>
          <a:noFill/>
          <a:ln/>
        </p:spPr>
        <p:txBody>
          <a:bodyPr lIns="91429" tIns="45715" rIns="91429" bIns="45715"/>
          <a:lstStyle/>
          <a:p>
            <a:pPr defTabSz="457200">
              <a:lnSpc>
                <a:spcPct val="80000"/>
              </a:lnSpc>
              <a:spcBef>
                <a:spcPct val="0"/>
              </a:spcBef>
            </a:pPr>
            <a:r>
              <a:rPr lang="en-US" sz="900" smtClean="0"/>
              <a:t>Note: This chart is really meant to be shown/described from the bottom up, as the value is built on top of the industry standard base.</a:t>
            </a:r>
          </a:p>
          <a:p>
            <a:pPr defTabSz="457200">
              <a:lnSpc>
                <a:spcPct val="80000"/>
              </a:lnSpc>
            </a:pPr>
            <a:r>
              <a:rPr lang="en-US" sz="900" smtClean="0"/>
              <a:t>To minimize risk, security requirements should be a central part of any project from the beginning, not something that is tacked on late in the process. System x platforms are designed with premier security built-in from the start – what we call System x Trusted Platform Assurance --, and this enables our customers to minimize cost and risk of their data centers.  With Trusted Platform Assurance, System x servers protect the hardware and firmware from low level malware attacks, and therefore establish a solid security foundation for the software and applications that run on top of them. </a:t>
            </a:r>
          </a:p>
          <a:p>
            <a:pPr defTabSz="457200">
              <a:lnSpc>
                <a:spcPct val="80000"/>
              </a:lnSpc>
            </a:pPr>
            <a:r>
              <a:rPr lang="en-US" sz="900" smtClean="0"/>
              <a:t>As you will see, System x Trusted Platform Assurance incorporates innovative System x security features and practices that outstrip the competition. </a:t>
            </a:r>
          </a:p>
          <a:p>
            <a:pPr defTabSz="457200">
              <a:lnSpc>
                <a:spcPct val="80000"/>
              </a:lnSpc>
            </a:pPr>
            <a:endParaRPr lang="en-US" sz="900" smtClean="0"/>
          </a:p>
          <a:p>
            <a:pPr defTabSz="457200">
              <a:lnSpc>
                <a:spcPct val="80000"/>
              </a:lnSpc>
            </a:pPr>
            <a:r>
              <a:rPr lang="en-US" sz="900" smtClean="0"/>
              <a:t>This page shows how System x delivers industry leading security by starting with x86 industry standards from the Trusted Computing Group (IBM and Lenovo are promoters), NIST compliance and Intel Xeon CPUs. Layered on top of the industry standard components are System x unique innovations. These consist of firmware that is always digitally signed by System x. Firmware may only execute, boot, or be updated if determined to be genuine through verification of its digital signature, using public and private keys. Other unique innovation include 2 Trusted Platform Modules (TPMs) on each server – one for the system and one for the management -- to allow both the server and IMM (Management Engine) to independently verify code and be verified as genuine by third parties. .  </a:t>
            </a:r>
            <a:r>
              <a:rPr lang="en-US" altLang="ja-JP" sz="900" smtClean="0"/>
              <a:t>The TPM is based on the Trusted Computing Group standards and is the </a:t>
            </a:r>
            <a:r>
              <a:rPr lang="en-US" altLang="ja-JP" sz="900" b="1" smtClean="0"/>
              <a:t>anchor of the security subsystem, since it p</a:t>
            </a:r>
            <a:r>
              <a:rPr lang="en-US" altLang="ja-JP" sz="900" smtClean="0"/>
              <a:t>rotects the compute nodes &amp; systems management infrastructure.  </a:t>
            </a:r>
            <a:r>
              <a:rPr lang="en-US" altLang="ja-JP" sz="900" b="1" smtClean="0"/>
              <a:t>  Unlike our competition, System x includes two dedicated TPMs in each system: one for the system overall, and one for the systems management controller.  </a:t>
            </a:r>
            <a:r>
              <a:rPr lang="en-US" altLang="ja-JP" sz="900" smtClean="0"/>
              <a:t>The system and management controller are able to “trust” the set of functions from the TPM.  Having this root of trust at the hardware layer helps reduce malware attacks The TPM also has its own hardware locks, which protects it from being physically removed from the system.</a:t>
            </a:r>
            <a:endParaRPr lang="en-US" sz="900" smtClean="0"/>
          </a:p>
          <a:p>
            <a:pPr defTabSz="457200">
              <a:lnSpc>
                <a:spcPct val="80000"/>
              </a:lnSpc>
              <a:spcBef>
                <a:spcPct val="0"/>
              </a:spcBef>
            </a:pPr>
            <a:r>
              <a:rPr lang="en-US" sz="900" smtClean="0"/>
              <a:t>System x Trusted Platform Assurance also includes secured and rigorous code development, build and validation practices. </a:t>
            </a:r>
          </a:p>
          <a:p>
            <a:pPr defTabSz="457200">
              <a:lnSpc>
                <a:spcPct val="80000"/>
              </a:lnSpc>
              <a:spcBef>
                <a:spcPct val="0"/>
              </a:spcBef>
            </a:pPr>
            <a:endParaRPr lang="en-US" sz="900" smtClean="0"/>
          </a:p>
          <a:p>
            <a:pPr defTabSz="457200">
              <a:lnSpc>
                <a:spcPct val="80000"/>
              </a:lnSpc>
              <a:spcBef>
                <a:spcPct val="0"/>
              </a:spcBef>
            </a:pPr>
            <a:r>
              <a:rPr lang="en-US" sz="900" smtClean="0"/>
              <a:t>New for the M5 servers– as you can see on the top layer -- is the addition of Self Encrypting drives, along with the IBM Security Key Lifecycle Manager (SKLM), which provides enterprise grade security for key management.  SKLM drastically simplifies the task of managing a large fleet of self encrypting drives. Also, new is the inclusion of TPM Chips version 2.0, which support new versions of Windows and encryption algorithms. Secure firmware rollback prevents unauthorized roll back of system firmware that may expose previously fixed vulnerabilities that could be used to compromise a server.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BE458E14-3E79-4AC7-A68A-B29C8D852C84}" type="slidenum">
              <a:rPr lang="en-US" sz="1200" b="0"/>
              <a:pPr algn="r" defTabSz="931863"/>
              <a:t>17</a:t>
            </a:fld>
            <a:endParaRPr lang="en-US" sz="1200" b="0"/>
          </a:p>
        </p:txBody>
      </p:sp>
      <p:sp>
        <p:nvSpPr>
          <p:cNvPr id="96259" name="Rectangle 2"/>
          <p:cNvSpPr>
            <a:spLocks noGrp="1" noRot="1" noChangeAspect="1" noChangeArrowheads="1" noTextEdit="1"/>
          </p:cNvSpPr>
          <p:nvPr>
            <p:ph type="sldImg"/>
          </p:nvPr>
        </p:nvSpPr>
        <p:spPr>
          <a:xfrm>
            <a:off x="407988" y="698500"/>
            <a:ext cx="6194425" cy="3486150"/>
          </a:xfrm>
          <a:ln/>
        </p:spPr>
      </p:sp>
      <p:sp>
        <p:nvSpPr>
          <p:cNvPr id="96260" name="Rectangle 3"/>
          <p:cNvSpPr>
            <a:spLocks noGrp="1" noChangeArrowheads="1"/>
          </p:cNvSpPr>
          <p:nvPr>
            <p:ph type="body" idx="1"/>
          </p:nvPr>
        </p:nvSpPr>
        <p:spPr>
          <a:xfrm>
            <a:off x="701675" y="4416425"/>
            <a:ext cx="5607050" cy="4181475"/>
          </a:xfrm>
          <a:noFill/>
          <a:ln/>
        </p:spPr>
        <p:txBody>
          <a:bodyPr lIns="93162" tIns="46581" rIns="93162" bIns="46581"/>
          <a:lstStyle/>
          <a:p>
            <a:pPr defTabSz="457200" eaLnBrk="1" hangingPunct="1">
              <a:spcBef>
                <a:spcPct val="0"/>
              </a:spcBef>
            </a:pPr>
            <a:r>
              <a:rPr lang="en-US" smtClean="0"/>
              <a:t>The unique, System x exclusive System x Trusted Platform Assurance security process includes two processes: the development &amp; build process  and the secure system  execution process – which is how firmware updates are installed in System x servers at live customer sites.  Both processes include a rigorous, industry-leading security validation &amp; reporting cycle in which any discovered issues are immediately fixed and rolled back into the firmware, and customers have an option of upgrading to this latest firmware version. The output of the secure development process is digitally signed firmware, which is the input into the live customer site – server in production process.</a:t>
            </a:r>
          </a:p>
          <a:p>
            <a:pPr defTabSz="457200" eaLnBrk="1" hangingPunct="1">
              <a:spcBef>
                <a:spcPct val="0"/>
              </a:spcBef>
            </a:pPr>
            <a:r>
              <a:rPr lang="en-US" smtClean="0"/>
              <a:t>In the secure system execution process, we do three main things: First we secure the hardware, using locks around the Trusted Platform Module.  Then we secure the firmware, by verifying its digital signature every time before it executes.  Together, the secured hardware and firmware establishes a chain of trust.  In laymen</a:t>
            </a:r>
            <a:r>
              <a:rPr lang="ja-JP" altLang="en-US" smtClean="0"/>
              <a:t>’</a:t>
            </a:r>
            <a:r>
              <a:rPr lang="en-US" smtClean="0"/>
              <a:t>s terms, this means that just as a chain is only as strong as its weakest link, a system is only as strong as its most vulnerable layer.  In order for each layer to be secure and reliable, it must trust the layers beneath it.  What this means is that secure hardware and firmware establishes a solid security foundation for upper layer workloads and applications.  This protects the system from low level attacks and helps establish integrity for these upper layers.  We</a:t>
            </a:r>
            <a:r>
              <a:rPr lang="ja-JP" altLang="en-US" smtClean="0"/>
              <a:t>’</a:t>
            </a:r>
            <a:r>
              <a:rPr lang="en-US" smtClean="0"/>
              <a:t>ll discuss these two processes in more detail over the next few slides.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B03556BF-3A33-4CC3-BAB9-2D23584A43BA}" type="slidenum">
              <a:rPr lang="en-US" sz="1200" b="0"/>
              <a:pPr algn="r" defTabSz="931863"/>
              <a:t>18</a:t>
            </a:fld>
            <a:endParaRPr lang="en-US" sz="1200" b="0"/>
          </a:p>
        </p:txBody>
      </p:sp>
      <p:sp>
        <p:nvSpPr>
          <p:cNvPr id="68611" name="Rectangle 2"/>
          <p:cNvSpPr>
            <a:spLocks noGrp="1" noRot="1" noChangeAspect="1" noChangeArrowheads="1" noTextEdit="1"/>
          </p:cNvSpPr>
          <p:nvPr>
            <p:ph type="sldImg"/>
          </p:nvPr>
        </p:nvSpPr>
        <p:spPr>
          <a:xfrm>
            <a:off x="409575" y="698500"/>
            <a:ext cx="6194425" cy="3486150"/>
          </a:xfrm>
          <a:ln/>
        </p:spPr>
      </p:sp>
      <p:sp>
        <p:nvSpPr>
          <p:cNvPr id="68612" name="Rectangle 3"/>
          <p:cNvSpPr>
            <a:spLocks noGrp="1" noChangeArrowheads="1"/>
          </p:cNvSpPr>
          <p:nvPr>
            <p:ph type="body" idx="1"/>
          </p:nvPr>
        </p:nvSpPr>
        <p:spPr>
          <a:xfrm>
            <a:off x="701675" y="4414838"/>
            <a:ext cx="5607050" cy="4183062"/>
          </a:xfrm>
          <a:noFill/>
          <a:ln/>
        </p:spPr>
        <p:txBody>
          <a:bodyPr lIns="93171" tIns="46586" rIns="93171" bIns="46586"/>
          <a:lstStyle/>
          <a:p>
            <a:pPr eaLnBrk="1" hangingPunct="1"/>
            <a:r>
              <a:rPr lang="en-US" dirty="0" smtClean="0"/>
              <a:t>For users who need a simple solution for centrally managing the keys for drives in distributed environments, the IBM Security Key Lifecycle Manager – or SKLM – is an ideal solution in combination with the self encrypting drives.  This is a scalable means to support large System x deployments, managing hundreds of thousands of keys.  SKLM is transparent and does not impact performance. Another option for the x3500 M5 for single store</a:t>
            </a:r>
            <a:r>
              <a:rPr lang="en-US" baseline="0" dirty="0" smtClean="0"/>
              <a:t> customers is the </a:t>
            </a:r>
            <a:r>
              <a:rPr lang="en-US" baseline="0" dirty="0" err="1" smtClean="0"/>
              <a:t>MegaRAID</a:t>
            </a:r>
            <a:r>
              <a:rPr lang="en-US" baseline="0" dirty="0" smtClean="0"/>
              <a:t> </a:t>
            </a:r>
            <a:r>
              <a:rPr lang="en-US" baseline="0" dirty="0" err="1" smtClean="0"/>
              <a:t>SafeStore</a:t>
            </a:r>
            <a:r>
              <a:rPr lang="en-US" baseline="0" dirty="0" smtClean="0"/>
              <a:t> Encryption Services.</a:t>
            </a:r>
            <a:endParaRPr lang="en-US" dirty="0" smtClean="0"/>
          </a:p>
          <a:p>
            <a:pPr eaLnBrk="1" hangingPunct="1"/>
            <a:r>
              <a:rPr lang="en-US" dirty="0" smtClean="0"/>
              <a:t>Details: It uses Feature on Demand &amp; RAID</a:t>
            </a:r>
          </a:p>
          <a:p>
            <a:pPr eaLnBrk="1" hangingPunct="1"/>
            <a:r>
              <a:rPr lang="en-US" dirty="0" smtClean="0"/>
              <a:t>RAID controller collects drive info and submits key request to UEFI key management server (KMS) driver</a:t>
            </a:r>
          </a:p>
          <a:p>
            <a:pPr eaLnBrk="1" hangingPunct="1"/>
            <a:r>
              <a:rPr lang="en-US" dirty="0" smtClean="0"/>
              <a:t>IMM converts IPMI command to KMIP key request, establishes secure connection with SKLM server and sends</a:t>
            </a:r>
          </a:p>
          <a:p>
            <a:pPr eaLnBrk="1" hangingPunct="1"/>
            <a:r>
              <a:rPr lang="en-US" dirty="0" smtClean="0"/>
              <a:t>SKLM server validates key request and returns encryption key to IMM</a:t>
            </a:r>
          </a:p>
          <a:p>
            <a:pPr eaLnBrk="1" hangingPunct="1"/>
            <a:r>
              <a:rPr lang="en-US" dirty="0" smtClean="0"/>
              <a:t>IMM returns KMIP results, key and status, to UEFI. UEFI provides to RAID controller</a:t>
            </a:r>
          </a:p>
          <a:p>
            <a:pPr eaLnBrk="1" hangingPunct="1"/>
            <a:r>
              <a:rPr lang="en-US" dirty="0" smtClean="0"/>
              <a:t>RAID controller uses key to decrypt drive encryption key and unlocks SED for encrypted operation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09575" y="698500"/>
            <a:ext cx="6194425" cy="3486150"/>
          </a:xfrm>
          <a:ln/>
        </p:spPr>
      </p:sp>
      <p:sp>
        <p:nvSpPr>
          <p:cNvPr id="77827" name="Rectangle 3"/>
          <p:cNvSpPr>
            <a:spLocks noGrp="1" noChangeArrowheads="1"/>
          </p:cNvSpPr>
          <p:nvPr>
            <p:ph type="body" idx="1"/>
          </p:nvPr>
        </p:nvSpPr>
        <p:spPr>
          <a:xfrm>
            <a:off x="701675" y="4414838"/>
            <a:ext cx="5607050" cy="4183062"/>
          </a:xfrm>
          <a:noFill/>
          <a:ln/>
        </p:spPr>
        <p:txBody>
          <a:bodyPr lIns="93673" tIns="46837" rIns="93673" bIns="46837"/>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using with clients, remove “How to Win” on the right side.</a:t>
            </a:r>
          </a:p>
        </p:txBody>
      </p:sp>
      <p:sp>
        <p:nvSpPr>
          <p:cNvPr id="31747" name="Slide Number Placeholder 3"/>
          <p:cNvSpPr txBox="1">
            <a:spLocks noGrp="1"/>
          </p:cNvSpPr>
          <p:nvPr/>
        </p:nvSpPr>
        <p:spPr bwMode="auto">
          <a:xfrm>
            <a:off x="3971619" y="8830320"/>
            <a:ext cx="3037212" cy="466080"/>
          </a:xfrm>
          <a:prstGeom prst="rect">
            <a:avLst/>
          </a:prstGeom>
          <a:noFill/>
          <a:ln w="9525">
            <a:noFill/>
            <a:miter lim="800000"/>
            <a:headEnd/>
            <a:tailEnd/>
          </a:ln>
        </p:spPr>
        <p:txBody>
          <a:bodyPr lIns="93171" tIns="46586" rIns="93171" bIns="46586" anchor="b"/>
          <a:lstStyle/>
          <a:p>
            <a:pPr algn="r"/>
            <a:fld id="{31535AA1-7E19-4237-80ED-F6908FB0A1A3}" type="slidenum">
              <a:rPr lang="en-US" sz="1200">
                <a:latin typeface="Calibri" pitchFamily="34" charset="0"/>
              </a:rPr>
              <a:pPr algn="r"/>
              <a:t>21</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solidFill>
            <a:srgbClr val="FFFFFF"/>
          </a:solidFill>
          <a:ln>
            <a:solidFill>
              <a:srgbClr val="000000"/>
            </a:solidFill>
          </a:ln>
        </p:spPr>
        <p:txBody>
          <a:bodyPr lIns="93314" tIns="46658" rIns="93314" bIns="46658"/>
          <a:lstStyle/>
          <a:p>
            <a:pPr>
              <a:spcBef>
                <a:spcPct val="0"/>
              </a:spcBef>
            </a:pPr>
            <a:endParaRPr lang="en-US" dirty="0" smtClean="0"/>
          </a:p>
        </p:txBody>
      </p:sp>
      <p:sp>
        <p:nvSpPr>
          <p:cNvPr id="7885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14" tIns="46658" rIns="93314" bIns="46658" anchor="b"/>
          <a:lstStyle/>
          <a:p>
            <a:pPr algn="r" defTabSz="915988"/>
            <a:fld id="{BA1794D6-769B-4C54-8A9F-2CF19BEA02DC}" type="slidenum">
              <a:rPr lang="en-US" sz="1200" b="0">
                <a:solidFill>
                  <a:prstClr val="black"/>
                </a:solidFill>
                <a:latin typeface="Calibri"/>
                <a:cs typeface="Arial" pitchFamily="34" charset="0"/>
              </a:rPr>
              <a:pPr algn="r" defTabSz="915988"/>
              <a:t>22</a:t>
            </a:fld>
            <a:endParaRPr lang="en-US" sz="1200" b="0">
              <a:solidFill>
                <a:prstClr val="black"/>
              </a:solidFill>
              <a:latin typeface="Calibri"/>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403225" y="612775"/>
            <a:ext cx="6191250" cy="3484563"/>
          </a:xfrm>
          <a:ln/>
        </p:spPr>
      </p:sp>
      <p:sp>
        <p:nvSpPr>
          <p:cNvPr id="37891" name="Rectangle 3"/>
          <p:cNvSpPr>
            <a:spLocks noGrp="1" noChangeArrowheads="1"/>
          </p:cNvSpPr>
          <p:nvPr>
            <p:ph type="body" idx="1"/>
          </p:nvPr>
        </p:nvSpPr>
        <p:spPr>
          <a:xfrm>
            <a:off x="701675" y="4414838"/>
            <a:ext cx="5607050" cy="4183062"/>
          </a:xfrm>
          <a:noFill/>
          <a:ln/>
        </p:spPr>
        <p:txBody>
          <a:bodyPr lIns="93673" tIns="46837" rIns="93673" bIns="46837"/>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D2CDE-1F92-4874-ACA4-E83CBDF1BADB}"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11163" y="698500"/>
            <a:ext cx="6192837" cy="3484563"/>
          </a:xfrm>
          <a:ln/>
        </p:spPr>
      </p:sp>
      <p:sp>
        <p:nvSpPr>
          <p:cNvPr id="81923" name="Rectangle 3"/>
          <p:cNvSpPr>
            <a:spLocks noGrp="1" noChangeArrowheads="1"/>
          </p:cNvSpPr>
          <p:nvPr>
            <p:ph type="body" idx="1"/>
          </p:nvPr>
        </p:nvSpPr>
        <p:spPr>
          <a:xfrm>
            <a:off x="701675" y="4414838"/>
            <a:ext cx="5607050" cy="4183062"/>
          </a:xfrm>
          <a:noFill/>
          <a:ln/>
        </p:spPr>
        <p:txBody>
          <a:bodyPr/>
          <a:lstStyle/>
          <a:p>
            <a:r>
              <a:rPr lang="en-US" dirty="0" smtClean="0"/>
              <a:t>This is a set of questions you may want to ask clients in order to understand their business needs and dialogue with them prior to introducing the new System x3500 M5 server. It is important to understand clients’ budget, IT skills, and core server requirements.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09575" y="698500"/>
            <a:ext cx="6192838" cy="3484563"/>
          </a:xfrm>
          <a:ln/>
        </p:spPr>
      </p:sp>
      <p:sp>
        <p:nvSpPr>
          <p:cNvPr id="82947" name="Rectangle 3"/>
          <p:cNvSpPr>
            <a:spLocks noGrp="1" noChangeArrowheads="1"/>
          </p:cNvSpPr>
          <p:nvPr>
            <p:ph type="body" idx="1"/>
          </p:nvPr>
        </p:nvSpPr>
        <p:spPr>
          <a:xfrm>
            <a:off x="701675" y="4414838"/>
            <a:ext cx="5607050" cy="4183062"/>
          </a:xfrm>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dirty="0" smtClean="0"/>
              <a:t>I’ve provided you with</a:t>
            </a:r>
            <a:r>
              <a:rPr lang="en-US" baseline="0" dirty="0" smtClean="0"/>
              <a:t> </a:t>
            </a:r>
            <a:r>
              <a:rPr lang="en-US" dirty="0" smtClean="0"/>
              <a:t>resources that you can leverage at your leisure for accessing more information on the System x3650 M5 and x3550 M5 servers, including presentations, sales plays, sales kits, videos, white papers, analyst papers, product guides, and web pages.</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09575" y="698500"/>
            <a:ext cx="6194425" cy="3486150"/>
          </a:xfrm>
          <a:ln/>
        </p:spPr>
      </p:sp>
      <p:sp>
        <p:nvSpPr>
          <p:cNvPr id="61443" name="Notes Placeholder 2"/>
          <p:cNvSpPr>
            <a:spLocks noGrp="1"/>
          </p:cNvSpPr>
          <p:nvPr>
            <p:ph type="body" idx="1"/>
          </p:nvPr>
        </p:nvSpPr>
        <p:spPr>
          <a:xfrm>
            <a:off x="409575" y="4184650"/>
            <a:ext cx="5899150" cy="4805363"/>
          </a:xfrm>
          <a:noFill/>
          <a:ln/>
        </p:spPr>
        <p:txBody>
          <a:bodyPr lIns="93673" tIns="46837" rIns="93673" bIns="46837"/>
          <a:lstStyle/>
          <a:p>
            <a:pPr>
              <a:spcBef>
                <a:spcPct val="0"/>
              </a:spcBef>
            </a:pPr>
            <a:endParaRPr lang="en-US" smtClean="0"/>
          </a:p>
        </p:txBody>
      </p:sp>
      <p:sp>
        <p:nvSpPr>
          <p:cNvPr id="61444"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673" tIns="46837" rIns="93673" bIns="46837" anchor="b"/>
          <a:lstStyle/>
          <a:p>
            <a:pPr algn="r" defTabSz="936625"/>
            <a:fld id="{C41787D3-9DAE-44EE-9AD8-3F94E0AC2A24}" type="slidenum">
              <a:rPr lang="en-US" sz="1300" b="0"/>
              <a:pPr algn="r" defTabSz="936625"/>
              <a:t>30</a:t>
            </a:fld>
            <a:endParaRPr lang="en-US" sz="13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271463" y="879475"/>
            <a:ext cx="6469062" cy="3640138"/>
          </a:xfrm>
          <a:ln/>
        </p:spPr>
      </p:sp>
      <p:sp>
        <p:nvSpPr>
          <p:cNvPr id="38915"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61" tIns="46580" rIns="93161" bIns="46580" anchor="b"/>
          <a:lstStyle/>
          <a:p>
            <a:pPr algn="r" defTabSz="522288"/>
            <a:fld id="{D5E48622-AFFE-4D1F-A04C-A3BF6D676EF5}" type="slidenum">
              <a:rPr lang="en-US" sz="1200" b="0">
                <a:solidFill>
                  <a:srgbClr val="000000"/>
                </a:solidFill>
                <a:ea typeface="SimSun" pitchFamily="2" charset="-122"/>
              </a:rPr>
              <a:pPr algn="r" defTabSz="522288"/>
              <a:t>3</a:t>
            </a:fld>
            <a:endParaRPr lang="en-US" sz="1200" b="0">
              <a:solidFill>
                <a:srgbClr val="000000"/>
              </a:solidFill>
              <a:ea typeface="SimSun" pitchFamily="2" charset="-122"/>
            </a:endParaRPr>
          </a:p>
        </p:txBody>
      </p:sp>
      <p:sp>
        <p:nvSpPr>
          <p:cNvPr id="38916" name="Date Placeholder 1"/>
          <p:cNvSpPr txBox="1">
            <a:spLocks noGrp="1"/>
          </p:cNvSpPr>
          <p:nvPr/>
        </p:nvSpPr>
        <p:spPr bwMode="auto">
          <a:xfrm>
            <a:off x="3971925" y="0"/>
            <a:ext cx="3036888" cy="463550"/>
          </a:xfrm>
          <a:prstGeom prst="rect">
            <a:avLst/>
          </a:prstGeom>
          <a:noFill/>
          <a:ln w="9525">
            <a:noFill/>
            <a:miter lim="800000"/>
            <a:headEnd/>
            <a:tailEnd/>
          </a:ln>
        </p:spPr>
        <p:txBody>
          <a:bodyPr lIns="93171" tIns="46586" rIns="93171" bIns="46586"/>
          <a:lstStyle/>
          <a:p>
            <a:pPr algn="r" defTabSz="915988"/>
            <a:endParaRPr lang="en-US" sz="1200" b="0">
              <a:solidFill>
                <a:srgbClr val="000000"/>
              </a:solidFill>
            </a:endParaRPr>
          </a:p>
        </p:txBody>
      </p:sp>
      <p:sp>
        <p:nvSpPr>
          <p:cNvPr id="38917" name="Header Placeholder 3"/>
          <p:cNvSpPr txBox="1">
            <a:spLocks noGrp="1"/>
          </p:cNvSpPr>
          <p:nvPr/>
        </p:nvSpPr>
        <p:spPr bwMode="auto">
          <a:xfrm>
            <a:off x="0" y="0"/>
            <a:ext cx="3036888" cy="463550"/>
          </a:xfrm>
          <a:prstGeom prst="rect">
            <a:avLst/>
          </a:prstGeom>
          <a:noFill/>
          <a:ln w="9525">
            <a:noFill/>
            <a:miter lim="800000"/>
            <a:headEnd/>
            <a:tailEnd/>
          </a:ln>
        </p:spPr>
        <p:txBody>
          <a:bodyPr lIns="93171" tIns="46586" rIns="93171" bIns="46586"/>
          <a:lstStyle/>
          <a:p>
            <a:pPr algn="l" defTabSz="915988"/>
            <a:r>
              <a:rPr lang="en-US" sz="1200" b="0">
                <a:solidFill>
                  <a:srgbClr val="000000"/>
                </a:solidFill>
              </a:rPr>
              <a:t>Edge 2014</a:t>
            </a:r>
          </a:p>
        </p:txBody>
      </p:sp>
      <p:sp>
        <p:nvSpPr>
          <p:cNvPr id="38918" name="Notes Placeholder 2"/>
          <p:cNvSpPr>
            <a:spLocks noGrp="1"/>
          </p:cNvSpPr>
          <p:nvPr>
            <p:ph type="body" idx="1"/>
          </p:nvPr>
        </p:nvSpPr>
        <p:spPr>
          <a:xfrm>
            <a:off x="631825" y="4725988"/>
            <a:ext cx="5607050" cy="4183062"/>
          </a:xfrm>
          <a:noFill/>
          <a:ln/>
        </p:spPr>
        <p:txBody>
          <a:bodyPr lIns="93171" tIns="46586" rIns="93171" bIns="46586"/>
          <a:lstStyle/>
          <a:p>
            <a:r>
              <a:rPr lang="en-US" smtClean="0"/>
              <a:t>Here are some of the major market trends that are influencing the buying patterns and IT purchases of data centers.</a:t>
            </a:r>
          </a:p>
          <a:p>
            <a:r>
              <a:rPr lang="en-US" smtClean="0"/>
              <a:t>First –security is the number one concern of IT decision makers and  CIOs.  This is due to the rising number of high profile security breaches – such as Target, the New York Times, and NASDAQ, to name a few --  over the past few years.  Companies are concerned about the increasing risks to sensitive data, as well as the serious financial implications.</a:t>
            </a:r>
          </a:p>
          <a:p>
            <a:r>
              <a:rPr lang="en-US" smtClean="0"/>
              <a:t>Second – by 2017, over 75% of IT spend will be on new cloud projects – in public, private, and hybrid clouds.  We’ve seen a growth in the trend to migrate platforms and applications to cloud service providers.  Many businesses believe that it is more efficient and cost effective to outsource some or all of their IT  to a highly skilled service provider, while they concentrate on their core competencies.</a:t>
            </a:r>
          </a:p>
          <a:p>
            <a:r>
              <a:rPr lang="en-US" smtClean="0"/>
              <a:t>Third – mobility is on the rise.  By 2020 IDC predicts that there will be 30 B connected mobile devices. People want to be able to work or use applications from anywhere, any time.  This mobility brings with it a growth of data, as well as security risks that data centers must manage.</a:t>
            </a:r>
          </a:p>
          <a:p>
            <a:r>
              <a:rPr lang="en-US" smtClean="0"/>
              <a:t>Fourth – Along the same lines – there has been an explosion of data: 90% of the world’s data was created in the last two years alone.  This drives the need for managing, validating, analyzing, and securing these enormous volumes of data – in real time.</a:t>
            </a:r>
          </a:p>
          <a:p>
            <a:r>
              <a:rPr lang="en-US" smtClean="0"/>
              <a:t>Seven out of 10 senior IT executives recognize IT infrastructure as essential in enabling competitive advantage or optimizing revenue and profit. But fewer than 10 percent of organizations are fully prepared to meet the demands of mobile technology, social media, big data and cloud computing.</a:t>
            </a:r>
          </a:p>
          <a:p>
            <a:r>
              <a:rPr lang="en-US" smtClean="0"/>
              <a:t>Finally, ODMs are posing a new competitive threat to the traditional x86 players.</a:t>
            </a:r>
            <a:endParaRPr lang="en-US" altLang="ja-JP" smtClean="0"/>
          </a:p>
          <a:p>
            <a:r>
              <a:rPr lang="en-US" altLang="ja-JP" smtClean="0"/>
              <a:t>I’ll discuss a few of these trends in a bit more detail over the next few charts.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DB377-FF82-43E2-B92D-98C49409C79C}" type="slidenum">
              <a:rPr lang="en-US">
                <a:solidFill>
                  <a:prstClr val="black"/>
                </a:solidFill>
              </a:rPr>
              <a:pPr/>
              <a:t>4</a:t>
            </a:fld>
            <a:endParaRPr lang="en-US">
              <a:solidFill>
                <a:prstClr val="black"/>
              </a:solidFill>
            </a:endParaRPr>
          </a:p>
        </p:txBody>
      </p:sp>
      <p:sp>
        <p:nvSpPr>
          <p:cNvPr id="5122" name="Rectangle 2"/>
          <p:cNvSpPr>
            <a:spLocks noGrp="1" noRot="1" noChangeAspect="1" noChangeArrowheads="1" noTextEdit="1"/>
          </p:cNvSpPr>
          <p:nvPr>
            <p:ph type="sldImg"/>
          </p:nvPr>
        </p:nvSpPr>
        <p:spPr>
          <a:xfrm>
            <a:off x="434975" y="708025"/>
            <a:ext cx="6299200" cy="3544888"/>
          </a:xfrm>
          <a:ln/>
        </p:spPr>
      </p:sp>
      <p:sp>
        <p:nvSpPr>
          <p:cNvPr id="5123" name="Rectangle 3"/>
          <p:cNvSpPr>
            <a:spLocks noGrp="1" noChangeArrowheads="1"/>
          </p:cNvSpPr>
          <p:nvPr>
            <p:ph type="body" idx="1"/>
          </p:nvPr>
        </p:nvSpPr>
        <p:spPr/>
        <p:txBody>
          <a:bodyPr lIns="94930" tIns="47466" rIns="94930" bIns="47466"/>
          <a:lstStyle/>
          <a:p>
            <a:endParaRPr lang="en-US" altLang="en-US"/>
          </a:p>
        </p:txBody>
      </p:sp>
    </p:spTree>
    <p:extLst>
      <p:ext uri="{BB962C8B-B14F-4D97-AF65-F5344CB8AC3E}">
        <p14:creationId xmlns:p14="http://schemas.microsoft.com/office/powerpoint/2010/main" xmlns="" val="33732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smtClean="0"/>
              <a:t>The key take-away from this slide is the impressively high quality and reliability of the System x portfolio.</a:t>
            </a:r>
          </a:p>
          <a:p>
            <a:r>
              <a:rPr lang="en-US" smtClean="0"/>
              <a:t>System x servers ranked #1 in uptime of any x86 server in the past year, according to the 2014-2015 ITIC reliability survey. This is 10X higher reliability than HP ProLiant and 13x higher reliability than Dell PowerEdge.</a:t>
            </a:r>
          </a:p>
          <a:p>
            <a:endParaRPr lang="en-US" smtClean="0"/>
          </a:p>
          <a:p>
            <a:r>
              <a:rPr lang="en-US" smtClean="0"/>
              <a:t> Additionally, System x servers scored #1 overall in customer satisfaction and vendor support, according to the 1Q14  and 2Q14 TBR customer satisfaction surveys, with the 22 highest indexed scores across the sales, product, and service areas of customer satisfaction.   System x servers have consistently scored #1 in TBR customer satisfaction surveys.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smtClean="0"/>
              <a:t>The x3500 M5 business critical 5U tower will announce in 1Q15 – and is expected to support the same types of features as the x3650 M5 and x3550 M5 in terms of cores, processor speed, and TruDDR4 memory.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lIns="93671" tIns="46836" rIns="93671" bIns="46836"/>
          <a:lstStyle/>
          <a:p>
            <a:r>
              <a:rPr lang="en-US" altLang="zh-TW" smtClean="0">
                <a:ea typeface="PMingLiU" pitchFamily="18" charset="-120"/>
              </a:rPr>
              <a:t>Highlight performance gain on DDR4.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407988" y="698500"/>
            <a:ext cx="6194425" cy="3486150"/>
          </a:xfrm>
          <a:ln/>
        </p:spPr>
      </p:sp>
      <p:sp>
        <p:nvSpPr>
          <p:cNvPr id="69635" name="Rectangle 3"/>
          <p:cNvSpPr>
            <a:spLocks noGrp="1" noChangeArrowheads="1"/>
          </p:cNvSpPr>
          <p:nvPr>
            <p:ph type="body" idx="1"/>
          </p:nvPr>
        </p:nvSpPr>
        <p:spPr>
          <a:xfrm>
            <a:off x="701675" y="4416425"/>
            <a:ext cx="5607050" cy="4181475"/>
          </a:xfrm>
          <a:noFill/>
          <a:ln/>
        </p:spPr>
        <p:txBody>
          <a:bodyPr lIns="87263" tIns="43631" rIns="87263" bIns="43631"/>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altLang="zh-TW" dirty="0" smtClean="0"/>
              <a:t>Here are a few of the innovative power and thermal management features built into the x3500 M5 server to minimize data center energy costs.  It supports industry-leading extended operating temperature ranges – up to 40 C, while most of the competition can only support up to 35 C. The difference between 35 C and 40 C is around 9 F, which can amount to significant cost savings.  </a:t>
            </a:r>
          </a:p>
          <a:p>
            <a:r>
              <a:rPr lang="en-US" altLang="zh-TW" dirty="0" smtClean="0"/>
              <a:t>The new Titanium PSUs support up to 96% power efficiency. Improving the server power supply efficiency has a cascading effect up through the data center for both power and cooling. Additionally, System x supports active/standby modes for power supplies so that when the server’s power load is low enough, one of the installed PSUs can be placed into a low power, standby state.  This way, the remaining power supplies delivers the entire load, and the efficiency is boosted.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4.emf"/><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14.emf"/><Relationship Id="rId4" Type="http://schemas.openxmlformats.org/officeDocument/2006/relationships/image" Target="../media/image26.jpeg"/></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image" Target="../media/image14.emf"/><Relationship Id="rId4" Type="http://schemas.openxmlformats.org/officeDocument/2006/relationships/image" Target="../media/image27.jpeg"/></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14.emf"/><Relationship Id="rId4" Type="http://schemas.openxmlformats.org/officeDocument/2006/relationships/image" Target="../media/image28.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black">
          <a:xfrm>
            <a:off x="334963" y="6538913"/>
            <a:ext cx="4071937" cy="228600"/>
          </a:xfrm>
          <a:prstGeom prst="rect">
            <a:avLst/>
          </a:prstGeom>
          <a:noFill/>
          <a:ln w="9525">
            <a:noFill/>
            <a:miter lim="800000"/>
            <a:headEnd/>
            <a:tailEnd/>
          </a:ln>
        </p:spPr>
        <p:txBody>
          <a:bodyPr lIns="0" tIns="46038" rIns="92075" bIns="46038">
            <a:spAutoFit/>
          </a:bodyPr>
          <a:lstStyle/>
          <a:p>
            <a:pPr algn="l">
              <a:defRPr/>
            </a:pPr>
            <a:r>
              <a:rPr lang="en-US" sz="900" b="0">
                <a:solidFill>
                  <a:schemeClr val="bg2"/>
                </a:solidFill>
              </a:rPr>
              <a:t>© 2014 IBM Corporation</a:t>
            </a:r>
          </a:p>
        </p:txBody>
      </p:sp>
      <p:pic>
        <p:nvPicPr>
          <p:cNvPr id="5" name="Picture 19" descr="M5Icon"/>
          <p:cNvPicPr>
            <a:picLocks noChangeAspect="1" noChangeArrowheads="1"/>
          </p:cNvPicPr>
          <p:nvPr userDrawn="1"/>
        </p:nvPicPr>
        <p:blipFill>
          <a:blip r:embed="rId2" cstate="print"/>
          <a:srcRect r="18767" b="19330"/>
          <a:stretch>
            <a:fillRect/>
          </a:stretch>
        </p:blipFill>
        <p:spPr bwMode="auto">
          <a:xfrm>
            <a:off x="7307263" y="1311275"/>
            <a:ext cx="4881562" cy="5546725"/>
          </a:xfrm>
          <a:prstGeom prst="rect">
            <a:avLst/>
          </a:prstGeom>
          <a:noFill/>
          <a:ln w="9525">
            <a:noFill/>
            <a:miter lim="800000"/>
            <a:headEnd/>
            <a:tailEnd/>
          </a:ln>
        </p:spPr>
      </p:pic>
      <p:pic>
        <p:nvPicPr>
          <p:cNvPr id="6" name="Picture 20"/>
          <p:cNvPicPr>
            <a:picLocks noChangeAspect="1" noChangeArrowheads="1"/>
          </p:cNvPicPr>
          <p:nvPr userDrawn="1"/>
        </p:nvPicPr>
        <p:blipFill>
          <a:blip r:embed="rId3" cstate="print"/>
          <a:srcRect/>
          <a:stretch>
            <a:fillRect/>
          </a:stretch>
        </p:blipFill>
        <p:spPr bwMode="auto">
          <a:xfrm>
            <a:off x="7831138" y="323850"/>
            <a:ext cx="4138612" cy="596900"/>
          </a:xfrm>
          <a:prstGeom prst="rect">
            <a:avLst/>
          </a:prstGeom>
          <a:noFill/>
          <a:ln w="9525" algn="ctr">
            <a:noFill/>
            <a:miter lim="800000"/>
            <a:headEnd/>
            <a:tailEnd/>
          </a:ln>
        </p:spPr>
      </p:pic>
      <p:sp>
        <p:nvSpPr>
          <p:cNvPr id="970754" name="Rectangle 2"/>
          <p:cNvSpPr>
            <a:spLocks noGrp="1" noChangeArrowheads="1"/>
          </p:cNvSpPr>
          <p:nvPr>
            <p:ph type="ctrTitle"/>
          </p:nvPr>
        </p:nvSpPr>
        <p:spPr>
          <a:xfrm>
            <a:off x="334963" y="2336800"/>
            <a:ext cx="8034337" cy="522288"/>
          </a:xfrm>
        </p:spPr>
        <p:txBody>
          <a:bodyPr/>
          <a:lstStyle>
            <a:lvl1pPr>
              <a:lnSpc>
                <a:spcPct val="95000"/>
              </a:lnSpc>
              <a:defRPr sz="3600" smtClean="0"/>
            </a:lvl1pPr>
          </a:lstStyle>
          <a:p>
            <a:r>
              <a:rPr lang="en-US" smtClean="0"/>
              <a:t>Click to edit Master title style</a:t>
            </a:r>
          </a:p>
        </p:txBody>
      </p:sp>
      <p:sp>
        <p:nvSpPr>
          <p:cNvPr id="970755" name="Rectangle 3"/>
          <p:cNvSpPr>
            <a:spLocks noGrp="1" noChangeArrowheads="1"/>
          </p:cNvSpPr>
          <p:nvPr>
            <p:ph type="subTitle" idx="1"/>
          </p:nvPr>
        </p:nvSpPr>
        <p:spPr>
          <a:xfrm>
            <a:off x="334963" y="973138"/>
            <a:ext cx="11587162" cy="334962"/>
          </a:xfrm>
        </p:spPr>
        <p:txBody>
          <a:bodyPr tIns="0" rIns="0" bIns="0">
            <a:spAutoFit/>
          </a:bodyPr>
          <a:lstStyle>
            <a:lvl1pPr marL="0" indent="0">
              <a:spcBef>
                <a:spcPct val="0"/>
              </a:spcBef>
              <a:buFont typeface="Wingdings" pitchFamily="2" charset="2"/>
              <a:buNone/>
              <a:defRPr smtClean="0"/>
            </a:lvl1pPr>
          </a:lstStyle>
          <a:p>
            <a:r>
              <a:rPr lang="en-US"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nk Slide - With Background">
    <p:spTree>
      <p:nvGrpSpPr>
        <p:cNvPr id="1" name=""/>
        <p:cNvGrpSpPr/>
        <p:nvPr/>
      </p:nvGrpSpPr>
      <p:grpSpPr>
        <a:xfrm>
          <a:off x="0" y="0"/>
          <a:ext cx="0" cy="0"/>
          <a:chOff x="0" y="0"/>
          <a:chExt cx="0" cy="0"/>
        </a:xfrm>
      </p:grpSpPr>
      <p:sp>
        <p:nvSpPr>
          <p:cNvPr id="2"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3" name="Picture 5"/>
          <p:cNvPicPr>
            <a:picLocks noChangeAspect="1" noChangeArrowheads="1"/>
          </p:cNvPicPr>
          <p:nvPr/>
        </p:nvPicPr>
        <p:blipFill>
          <a:blip r:embed="rId2" cstate="print"/>
          <a:srcRect/>
          <a:stretch>
            <a:fillRect/>
          </a:stretch>
        </p:blipFill>
        <p:spPr bwMode="gray">
          <a:xfrm>
            <a:off x="11010900" y="6530975"/>
            <a:ext cx="1009650" cy="161925"/>
          </a:xfrm>
          <a:prstGeom prst="rect">
            <a:avLst/>
          </a:prstGeom>
          <a:noFill/>
          <a:ln w="9525">
            <a:noFill/>
            <a:miter lim="800000"/>
            <a:headEnd/>
            <a:tailEnd/>
          </a:ln>
        </p:spPr>
      </p:pic>
      <p:sp>
        <p:nvSpPr>
          <p:cNvPr id="4" name="Rectangle 8"/>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86D05069-5124-4A50-BFC7-DD91CAFCCC3F}"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5" name="Footer Placeholder 7"/>
          <p:cNvSpPr>
            <a:spLocks noGrp="1"/>
          </p:cNvSpPr>
          <p:nvPr>
            <p:ph type="ftr" sz="quarter" idx="10"/>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189402073"/>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2" name="Rectangle 6"/>
          <p:cNvSpPr/>
          <p:nvPr/>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a:solidFill>
                <a:prstClr val="white"/>
              </a:solidFill>
            </a:endParaRPr>
          </a:p>
        </p:txBody>
      </p:sp>
      <p:pic>
        <p:nvPicPr>
          <p:cNvPr id="3" name="Picture 7"/>
          <p:cNvPicPr>
            <a:picLocks noChangeAspect="1"/>
          </p:cNvPicPr>
          <p:nvPr/>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4" name="Picture 9"/>
          <p:cNvPicPr>
            <a:picLocks noChangeAspect="1"/>
          </p:cNvPicPr>
          <p:nvPr/>
        </p:nvPicPr>
        <p:blipFill>
          <a:blip r:embed="rId3" cstate="print"/>
          <a:srcRect/>
          <a:stretch>
            <a:fillRect/>
          </a:stretch>
        </p:blipFill>
        <p:spPr bwMode="auto">
          <a:xfrm>
            <a:off x="0" y="0"/>
            <a:ext cx="3863975" cy="28956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rot="20295452">
            <a:off x="1019175" y="3048000"/>
            <a:ext cx="10150475" cy="762000"/>
          </a:xfrm>
          <a:prstGeom prst="rect">
            <a:avLst/>
          </a:prstGeom>
          <a:noFill/>
          <a:ln w="9525">
            <a:noFill/>
            <a:miter lim="800000"/>
            <a:headEnd/>
            <a:tailEnd/>
          </a:ln>
        </p:spPr>
      </p:pic>
    </p:spTree>
    <p:extLst>
      <p:ext uri="{BB962C8B-B14F-4D97-AF65-F5344CB8AC3E}">
        <p14:creationId xmlns:p14="http://schemas.microsoft.com/office/powerpoint/2010/main" xmlns="" val="2958937407"/>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Title and Content Slide - With Background">
    <p:bg bwMode="blackGray">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515062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45038" y="2268538"/>
            <a:ext cx="4843788" cy="458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Rectangle 11"/>
          <p:cNvGrpSpPr>
            <a:grpSpLocks/>
          </p:cNvGrpSpPr>
          <p:nvPr/>
        </p:nvGrpSpPr>
        <p:grpSpPr bwMode="auto">
          <a:xfrm>
            <a:off x="-8464" y="182563"/>
            <a:ext cx="12074555" cy="463550"/>
            <a:chOff x="-4" y="115"/>
            <a:chExt cx="5706" cy="292"/>
          </a:xfrm>
        </p:grpSpPr>
        <p:pic>
          <p:nvPicPr>
            <p:cNvPr id="7" name="Rectangle 1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4" y="115"/>
              <a:ext cx="5706" cy="29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5"/>
            <p:cNvSpPr txBox="1">
              <a:spLocks noChangeArrowheads="1"/>
            </p:cNvSpPr>
            <p:nvPr/>
          </p:nvSpPr>
          <p:spPr bwMode="ltGray">
            <a:xfrm>
              <a:off x="0" y="121"/>
              <a:ext cx="5699"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ctr" defTabSz="1218987" fontAlgn="auto">
                <a:spcBef>
                  <a:spcPts val="0"/>
                </a:spcBef>
                <a:spcAft>
                  <a:spcPts val="0"/>
                </a:spcAft>
              </a:pPr>
              <a:endParaRPr lang="en-US" sz="1800" b="0">
                <a:solidFill>
                  <a:srgbClr val="FFFFFF"/>
                </a:solidFill>
                <a:latin typeface="Foundry Gridnik Medium"/>
                <a:ea typeface="+mn-ea"/>
              </a:endParaRPr>
            </a:p>
          </p:txBody>
        </p:sp>
      </p:grpSp>
      <p:pic>
        <p:nvPicPr>
          <p:cNvPr id="10" name="Picture 1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10730822" y="1589"/>
            <a:ext cx="1328921"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gray">
          <a:xfrm>
            <a:off x="11010150" y="6553200"/>
            <a:ext cx="101150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7"/>
          <p:cNvSpPr>
            <a:spLocks noChangeArrowheads="1"/>
          </p:cNvSpPr>
          <p:nvPr/>
        </p:nvSpPr>
        <p:spPr bwMode="invGray">
          <a:xfrm flipH="1">
            <a:off x="-1" y="6530958"/>
            <a:ext cx="510719" cy="133904"/>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l" defTabSz="914362" fontAlgn="auto">
              <a:spcBef>
                <a:spcPts val="0"/>
              </a:spcBef>
              <a:spcAft>
                <a:spcPts val="0"/>
              </a:spcAft>
              <a:defRPr/>
            </a:pPr>
            <a:endParaRPr lang="en-US" sz="1800" b="0" dirty="0">
              <a:solidFill>
                <a:prstClr val="white"/>
              </a:solidFill>
              <a:latin typeface="Foundry Gridnik Medium" pitchFamily="50" charset="0"/>
            </a:endParaRPr>
          </a:p>
        </p:txBody>
      </p:sp>
      <p:sp>
        <p:nvSpPr>
          <p:cNvPr id="14" name="Rectangle 18"/>
          <p:cNvSpPr/>
          <p:nvPr/>
        </p:nvSpPr>
        <p:spPr bwMode="invGray">
          <a:xfrm>
            <a:off x="95226" y="6488113"/>
            <a:ext cx="309692" cy="215440"/>
          </a:xfrm>
          <a:prstGeom prst="rect">
            <a:avLst/>
          </a:prstGeom>
        </p:spPr>
        <p:txBody>
          <a:bodyPr wrap="none" lIns="91436" tIns="45718" rIns="91436" bIns="45718">
            <a:spAutoFit/>
          </a:bodyPr>
          <a:lstStyle/>
          <a:p>
            <a:pPr algn="l" defTabSz="914362" fontAlgn="auto">
              <a:spcBef>
                <a:spcPts val="0"/>
              </a:spcBef>
              <a:spcAft>
                <a:spcPts val="0"/>
              </a:spcAft>
              <a:defRPr/>
            </a:pPr>
            <a:fld id="{3BF04B9B-1875-4C82-ABF9-9819F685F5BB}" type="slidenum">
              <a:rPr lang="en-US" sz="800" b="0">
                <a:solidFill>
                  <a:srgbClr val="000000"/>
                </a:solidFill>
                <a:latin typeface="Arial"/>
                <a:ea typeface="+mn-ea"/>
              </a:rPr>
              <a:pPr algn="l" defTabSz="914362" fontAlgn="auto">
                <a:spcBef>
                  <a:spcPts val="0"/>
                </a:spcBef>
                <a:spcAft>
                  <a:spcPts val="0"/>
                </a:spcAft>
                <a:defRPr/>
              </a:pPr>
              <a:t>‹#›</a:t>
            </a:fld>
            <a:endParaRPr lang="en-US" sz="800" b="0" dirty="0">
              <a:solidFill>
                <a:srgbClr val="000000"/>
              </a:solidFill>
              <a:latin typeface="Arial"/>
              <a:ea typeface="+mn-ea"/>
            </a:endParaRPr>
          </a:p>
        </p:txBody>
      </p:sp>
      <p:sp>
        <p:nvSpPr>
          <p:cNvPr id="12" name="Content Placeholder 2"/>
          <p:cNvSpPr>
            <a:spLocks noGrp="1"/>
          </p:cNvSpPr>
          <p:nvPr>
            <p:ph sz="half" idx="1"/>
          </p:nvPr>
        </p:nvSpPr>
        <p:spPr bwMode="gray">
          <a:xfrm>
            <a:off x="277147" y="1028700"/>
            <a:ext cx="11723382" cy="5310554"/>
          </a:xfrm>
          <a:prstGeom prst="rect">
            <a:avLst/>
          </a:prstGeom>
        </p:spPr>
        <p:txBody>
          <a:bodyPr lIns="91436" tIns="45718" rIns="91436" bIns="45718"/>
          <a:lstStyle>
            <a:lvl1pPr marL="169856" indent="-169856">
              <a:lnSpc>
                <a:spcPct val="95000"/>
              </a:lnSpc>
              <a:spcBef>
                <a:spcPts val="600"/>
              </a:spcBef>
              <a:buClr>
                <a:schemeClr val="accent1"/>
              </a:buClr>
              <a:defRPr sz="2000">
                <a:solidFill>
                  <a:srgbClr val="414042"/>
                </a:solidFill>
                <a:latin typeface="Arial" pitchFamily="34" charset="0"/>
                <a:cs typeface="Arial" pitchFamily="34" charset="0"/>
              </a:defRPr>
            </a:lvl1pPr>
            <a:lvl2pPr marL="457181" indent="-171443">
              <a:lnSpc>
                <a:spcPct val="95000"/>
              </a:lnSpc>
              <a:spcBef>
                <a:spcPts val="600"/>
              </a:spcBef>
              <a:buClr>
                <a:schemeClr val="accent1"/>
              </a:buClr>
              <a:buFont typeface="Arial" pitchFamily="34" charset="0"/>
              <a:buChar char="–"/>
              <a:defRPr sz="1800">
                <a:solidFill>
                  <a:srgbClr val="939598"/>
                </a:solidFill>
                <a:latin typeface="Arial" pitchFamily="34" charset="0"/>
                <a:cs typeface="Arial" pitchFamily="34" charset="0"/>
              </a:defRPr>
            </a:lvl2pPr>
            <a:lvl3pPr marL="627037" indent="-112709">
              <a:lnSpc>
                <a:spcPct val="95000"/>
              </a:lnSpc>
              <a:spcBef>
                <a:spcPts val="600"/>
              </a:spcBef>
              <a:buClr>
                <a:schemeClr val="accent1"/>
              </a:buClr>
              <a:buFont typeface="Arial" pitchFamily="34" charset="0"/>
              <a:buChar char="–"/>
              <a:defRPr sz="1600">
                <a:solidFill>
                  <a:srgbClr val="939598"/>
                </a:solidFill>
                <a:latin typeface="Arial" pitchFamily="34" charset="0"/>
                <a:cs typeface="Arial" pitchFamily="34" charset="0"/>
              </a:defRPr>
            </a:lvl3pPr>
            <a:lvl4pPr marL="860389" indent="-117470">
              <a:lnSpc>
                <a:spcPct val="95000"/>
              </a:lnSpc>
              <a:spcBef>
                <a:spcPts val="600"/>
              </a:spcBef>
              <a:buClr>
                <a:schemeClr val="accent1"/>
              </a:buClr>
              <a:buFont typeface="Arial" pitchFamily="34" charset="0"/>
              <a:buChar char="–"/>
              <a:defRPr sz="1400">
                <a:solidFill>
                  <a:srgbClr val="939598"/>
                </a:solidFill>
                <a:latin typeface="Arial" pitchFamily="34" charset="0"/>
                <a:cs typeface="Arial" pitchFamily="34" charset="0"/>
              </a:defRPr>
            </a:lvl4pPr>
            <a:lvl5pPr marL="1084218" indent="-112709">
              <a:lnSpc>
                <a:spcPct val="95000"/>
              </a:lnSpc>
              <a:spcBef>
                <a:spcPts val="600"/>
              </a:spcBef>
              <a:buClr>
                <a:schemeClr val="accent1"/>
              </a:buClr>
              <a:buFont typeface="Arial" pitchFamily="34" charset="0"/>
              <a:buChar char="–"/>
              <a:defRPr sz="1400">
                <a:solidFill>
                  <a:srgbClr val="939598"/>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28"/>
          <p:cNvSpPr>
            <a:spLocks noGrp="1"/>
          </p:cNvSpPr>
          <p:nvPr>
            <p:ph type="title"/>
          </p:nvPr>
        </p:nvSpPr>
        <p:spPr bwMode="gray">
          <a:xfrm>
            <a:off x="283725" y="190816"/>
            <a:ext cx="11775666" cy="448964"/>
          </a:xfrm>
          <a:prstGeom prst="rect">
            <a:avLst/>
          </a:prstGeom>
        </p:spPr>
        <p:txBody>
          <a:bodyPr lIns="91436" tIns="45718" rIns="91436" bIns="45718" anchor="ctr" anchorCtr="0"/>
          <a:lstStyle>
            <a:lvl1pPr marL="0" algn="l" defTabSz="914362" rtl="0" eaLnBrk="1" latinLnBrk="0" hangingPunct="1">
              <a:lnSpc>
                <a:spcPct val="100000"/>
              </a:lnSpc>
              <a:spcBef>
                <a:spcPct val="0"/>
              </a:spcBef>
              <a:buNone/>
              <a:tabLst>
                <a:tab pos="914362" algn="l"/>
              </a:tabLst>
              <a:defRPr lang="en-US" sz="280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15" name="Footer Placeholder 13"/>
          <p:cNvSpPr>
            <a:spLocks noGrp="1"/>
          </p:cNvSpPr>
          <p:nvPr>
            <p:ph type="ftr" sz="quarter" idx="10"/>
          </p:nvPr>
        </p:nvSpPr>
        <p:spPr>
          <a:xfrm>
            <a:off x="541586" y="6499331"/>
            <a:ext cx="3860800" cy="184666"/>
          </a:xfrm>
        </p:spPr>
        <p:txBody>
          <a:bodyPr/>
          <a:lstStyle>
            <a:lvl1pPr>
              <a:defRPr/>
            </a:lvl1pPr>
          </a:lstStyle>
          <a:p>
            <a:r>
              <a:rPr lang="en-US"/>
              <a:t>2014 LENOVO INTERNAL. ALL RIGHTS RESERVED.</a:t>
            </a:r>
          </a:p>
        </p:txBody>
      </p:sp>
    </p:spTree>
    <p:extLst>
      <p:ext uri="{BB962C8B-B14F-4D97-AF65-F5344CB8AC3E}">
        <p14:creationId xmlns:p14="http://schemas.microsoft.com/office/powerpoint/2010/main" xmlns="" val="353433436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3088" y="593725"/>
            <a:ext cx="2220912"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588" y="593725"/>
            <a:ext cx="65151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 y="611188"/>
            <a:ext cx="8761413" cy="4587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828800"/>
            <a:ext cx="8758238" cy="4491038"/>
          </a:xfrm>
        </p:spPr>
        <p:txBody>
          <a:bodyPr rIns="91440"/>
          <a:lstStyle/>
          <a:p>
            <a:pPr lvl="0"/>
            <a:r>
              <a:rPr lang="en-US" noProof="0" smtClean="0"/>
              <a:t>Click icon to add table</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6"/>
          <p:cNvSpPr>
            <a:spLocks noChangeArrowheads="1"/>
          </p:cNvSpPr>
          <p:nvPr userDrawn="1"/>
        </p:nvSpPr>
        <p:spPr bwMode="black">
          <a:xfrm>
            <a:off x="334963" y="6538913"/>
            <a:ext cx="4071937" cy="228600"/>
          </a:xfrm>
          <a:prstGeom prst="rect">
            <a:avLst/>
          </a:prstGeom>
          <a:noFill/>
          <a:ln w="9525">
            <a:noFill/>
            <a:miter lim="800000"/>
            <a:headEnd/>
            <a:tailEnd/>
          </a:ln>
        </p:spPr>
        <p:txBody>
          <a:bodyPr lIns="0" tIns="46038" rIns="92075" bIns="46038">
            <a:spAutoFit/>
          </a:bodyPr>
          <a:lstStyle/>
          <a:p>
            <a:pPr algn="l">
              <a:defRPr/>
            </a:pPr>
            <a:r>
              <a:rPr lang="en-US" sz="900" b="0">
                <a:solidFill>
                  <a:schemeClr val="bg2"/>
                </a:solidFill>
              </a:rPr>
              <a:t>© 2014 IBM Corporation</a:t>
            </a:r>
          </a:p>
        </p:txBody>
      </p:sp>
      <p:pic>
        <p:nvPicPr>
          <p:cNvPr id="4" name="Picture 5" descr="M5Icon"/>
          <p:cNvPicPr>
            <a:picLocks noChangeAspect="1" noChangeArrowheads="1"/>
          </p:cNvPicPr>
          <p:nvPr userDrawn="1"/>
        </p:nvPicPr>
        <p:blipFill>
          <a:blip r:embed="rId2" cstate="print"/>
          <a:srcRect r="18767" b="19330"/>
          <a:stretch>
            <a:fillRect/>
          </a:stretch>
        </p:blipFill>
        <p:spPr bwMode="auto">
          <a:xfrm>
            <a:off x="7307263" y="1311275"/>
            <a:ext cx="4881562" cy="5546725"/>
          </a:xfrm>
          <a:prstGeom prst="rect">
            <a:avLst/>
          </a:prstGeom>
          <a:noFill/>
          <a:ln w="9525">
            <a:noFill/>
            <a:miter lim="800000"/>
            <a:headEnd/>
            <a:tailEnd/>
          </a:ln>
        </p:spPr>
      </p:pic>
      <p:pic>
        <p:nvPicPr>
          <p:cNvPr id="5" name="Picture 6"/>
          <p:cNvPicPr>
            <a:picLocks noChangeAspect="1" noChangeArrowheads="1"/>
          </p:cNvPicPr>
          <p:nvPr userDrawn="1"/>
        </p:nvPicPr>
        <p:blipFill>
          <a:blip r:embed="rId3" cstate="print"/>
          <a:srcRect l="5409" t="29787" r="4987" b="2925"/>
          <a:stretch>
            <a:fillRect/>
          </a:stretch>
        </p:blipFill>
        <p:spPr bwMode="auto">
          <a:xfrm>
            <a:off x="319088" y="2462213"/>
            <a:ext cx="5951537" cy="644525"/>
          </a:xfrm>
          <a:prstGeom prst="rect">
            <a:avLst/>
          </a:prstGeom>
          <a:noFill/>
          <a:ln w="9525" algn="ctr">
            <a:noFill/>
            <a:miter lim="800000"/>
            <a:headEnd/>
            <a:tailEnd/>
          </a:ln>
        </p:spPr>
      </p:pic>
      <p:sp>
        <p:nvSpPr>
          <p:cNvPr id="1191938" name="Rectangle 2"/>
          <p:cNvSpPr>
            <a:spLocks noGrp="1" noChangeArrowheads="1"/>
          </p:cNvSpPr>
          <p:nvPr>
            <p:ph type="ctrTitle"/>
          </p:nvPr>
        </p:nvSpPr>
        <p:spPr>
          <a:xfrm>
            <a:off x="433388" y="3736975"/>
            <a:ext cx="8034337" cy="406400"/>
          </a:xfrm>
        </p:spPr>
        <p:txBody>
          <a:bodyPr/>
          <a:lstStyle>
            <a:lvl1pPr>
              <a:lnSpc>
                <a:spcPct val="95000"/>
              </a:lnSpc>
              <a:defRPr sz="2800"/>
            </a:lvl1pPr>
          </a:lstStyle>
          <a:p>
            <a:r>
              <a:rPr lang="en-US"/>
              <a:t>System x3650 M5 and x3550 M5 Seller Deck</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841500"/>
            <a:ext cx="5840413"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48413" y="1841500"/>
            <a:ext cx="5840412"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8138" y="481013"/>
            <a:ext cx="2960687" cy="5840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313" y="481013"/>
            <a:ext cx="8734425" cy="5840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3"/>
          <p:cNvSpPr/>
          <p:nvPr userDrawn="1"/>
        </p:nvSpPr>
        <p:spPr>
          <a:xfrm>
            <a:off x="0" y="0"/>
            <a:ext cx="12188825" cy="6858000"/>
          </a:xfrm>
          <a:prstGeom prst="rect">
            <a:avLst/>
          </a:prstGeom>
          <a:gradFill>
            <a:gsLst>
              <a:gs pos="0">
                <a:schemeClr val="bg1">
                  <a:lumMod val="95000"/>
                </a:schemeClr>
              </a:gs>
              <a:gs pos="100000">
                <a:schemeClr val="bg1">
                  <a:lumMod val="85000"/>
                </a:schemeClr>
              </a:gs>
              <a:gs pos="24000">
                <a:schemeClr val="bg1">
                  <a:lumMod val="95000"/>
                </a:schemeClr>
              </a:gs>
              <a:gs pos="100000">
                <a:schemeClr val="bg1">
                  <a:lumMod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5" name="Picture 16"/>
          <p:cNvPicPr>
            <a:picLocks noChangeAspect="1"/>
          </p:cNvPicPr>
          <p:nvPr userDrawn="1"/>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6" name="Picture 17"/>
          <p:cNvPicPr>
            <a:picLocks noChangeAspect="1"/>
          </p:cNvPicPr>
          <p:nvPr userDrawn="1"/>
        </p:nvPicPr>
        <p:blipFill>
          <a:blip r:embed="rId3" cstate="print"/>
          <a:srcRect/>
          <a:stretch>
            <a:fillRect/>
          </a:stretch>
        </p:blipFill>
        <p:spPr bwMode="auto">
          <a:xfrm>
            <a:off x="0" y="0"/>
            <a:ext cx="3863975" cy="2895600"/>
          </a:xfrm>
          <a:prstGeom prst="rect">
            <a:avLst/>
          </a:prstGeom>
          <a:noFill/>
          <a:ln w="9525">
            <a:noFill/>
            <a:miter lim="800000"/>
            <a:headEnd/>
            <a:tailEnd/>
          </a:ln>
        </p:spPr>
      </p:pic>
      <p:sp>
        <p:nvSpPr>
          <p:cNvPr id="7" name="Freeform 50"/>
          <p:cNvSpPr/>
          <p:nvPr userDrawn="1"/>
        </p:nvSpPr>
        <p:spPr>
          <a:xfrm rot="20340000">
            <a:off x="-942975" y="1566863"/>
            <a:ext cx="13774738" cy="2725737"/>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5283" h="2725900">
                <a:moveTo>
                  <a:pt x="1025170" y="47047"/>
                </a:moveTo>
                <a:lnTo>
                  <a:pt x="11561549" y="0"/>
                </a:lnTo>
                <a:lnTo>
                  <a:pt x="13775283" y="869169"/>
                </a:lnTo>
                <a:lnTo>
                  <a:pt x="13052853" y="2725900"/>
                </a:lnTo>
                <a:lnTo>
                  <a:pt x="0" y="2717706"/>
                </a:lnTo>
                <a:lnTo>
                  <a:pt x="1025170" y="4704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8" name="Picture 53" descr="LenovoLockup-POS-Color.png"/>
          <p:cNvPicPr>
            <a:picLocks noChangeAspect="1"/>
          </p:cNvPicPr>
          <p:nvPr userDrawn="1"/>
        </p:nvPicPr>
        <p:blipFill>
          <a:blip r:embed="rId4" cstate="print"/>
          <a:srcRect/>
          <a:stretch>
            <a:fillRect/>
          </a:stretch>
        </p:blipFill>
        <p:spPr bwMode="auto">
          <a:xfrm rot="20340000">
            <a:off x="1119188" y="1092200"/>
            <a:ext cx="3149600" cy="1327150"/>
          </a:xfrm>
          <a:prstGeom prst="rect">
            <a:avLst/>
          </a:prstGeom>
          <a:noFill/>
          <a:ln w="9525">
            <a:noFill/>
            <a:miter lim="800000"/>
            <a:headEnd/>
            <a:tailEnd/>
          </a:ln>
        </p:spPr>
      </p:pic>
      <p:sp>
        <p:nvSpPr>
          <p:cNvPr id="9" name="Rectangle 2"/>
          <p:cNvSpPr/>
          <p:nvPr userDrawn="1"/>
        </p:nvSpPr>
        <p:spPr>
          <a:xfrm rot="20340000">
            <a:off x="2295525" y="3651250"/>
            <a:ext cx="9980613" cy="801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10" name="Picture 1"/>
          <p:cNvPicPr>
            <a:picLocks noChangeAspect="1"/>
          </p:cNvPicPr>
          <p:nvPr userDrawn="1"/>
        </p:nvPicPr>
        <p:blipFill>
          <a:blip r:embed="rId5" cstate="print"/>
          <a:srcRect l="-2" r="25459"/>
          <a:stretch>
            <a:fillRect/>
          </a:stretch>
        </p:blipFill>
        <p:spPr bwMode="auto">
          <a:xfrm>
            <a:off x="9753600" y="293688"/>
            <a:ext cx="2435225" cy="2332037"/>
          </a:xfrm>
          <a:prstGeom prst="rect">
            <a:avLst/>
          </a:prstGeom>
          <a:noFill/>
          <a:ln w="9525">
            <a:noFill/>
            <a:miter lim="800000"/>
            <a:headEnd/>
            <a:tailEnd/>
          </a:ln>
        </p:spPr>
      </p:pic>
      <p:sp>
        <p:nvSpPr>
          <p:cNvPr id="56" name="Title 16"/>
          <p:cNvSpPr>
            <a:spLocks noGrp="1"/>
          </p:cNvSpPr>
          <p:nvPr>
            <p:ph type="title"/>
          </p:nvPr>
        </p:nvSpPr>
        <p:spPr bwMode="gray">
          <a:xfrm rot="-1260000">
            <a:off x="206970" y="2298378"/>
            <a:ext cx="9792873" cy="1972279"/>
          </a:xfrm>
          <a:prstGeom prst="rect">
            <a:avLst/>
          </a:prstGeom>
        </p:spPr>
        <p:txBody>
          <a:bodyPr lIns="121899" tIns="60949" rIns="121899" bIns="60949" anchor="ctr" anchorCtr="0"/>
          <a:lstStyle>
            <a:lvl1pPr marL="0" algn="l" defTabSz="1218987" rtl="0" eaLnBrk="1" latinLnBrk="0" hangingPunct="1">
              <a:lnSpc>
                <a:spcPts val="5800"/>
              </a:lnSpc>
              <a:spcBef>
                <a:spcPct val="0"/>
              </a:spcBef>
              <a:buNone/>
              <a:defRPr lang="en-US" sz="5600" b="0" kern="1200" cap="none" spc="0" baseline="0" dirty="0">
                <a:solidFill>
                  <a:schemeClr val="accent5"/>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55" name="Subtitle 2"/>
          <p:cNvSpPr>
            <a:spLocks noGrp="1"/>
          </p:cNvSpPr>
          <p:nvPr>
            <p:ph type="subTitle" idx="1"/>
          </p:nvPr>
        </p:nvSpPr>
        <p:spPr bwMode="gray">
          <a:xfrm rot="-1260000">
            <a:off x="2417100" y="3744005"/>
            <a:ext cx="9513216" cy="713913"/>
          </a:xfrm>
          <a:prstGeom prst="rect">
            <a:avLst/>
          </a:prstGeom>
        </p:spPr>
        <p:txBody>
          <a:bodyPr lIns="121899" tIns="60949" rIns="121899" bIns="60949" anchor="ctr" anchorCtr="0"/>
          <a:lstStyle>
            <a:lvl1pPr marL="0" indent="0" algn="l" defTabSz="1218987" rtl="0" eaLnBrk="1" latinLnBrk="0" hangingPunct="1">
              <a:lnSpc>
                <a:spcPct val="90000"/>
              </a:lnSpc>
              <a:spcBef>
                <a:spcPct val="0"/>
              </a:spcBef>
              <a:buNone/>
              <a:defRPr lang="en-US" sz="28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61"/>
          <p:cNvSpPr>
            <a:spLocks noGrp="1"/>
          </p:cNvSpPr>
          <p:nvPr>
            <p:ph type="ftr" sz="quarter" idx="10"/>
          </p:nvPr>
        </p:nvSpPr>
        <p:spPr/>
        <p:txBody>
          <a:bodyPr/>
          <a:lstStyle>
            <a:lvl1pPr>
              <a:defRPr/>
            </a:lvl1pPr>
          </a:lstStyle>
          <a:p>
            <a:pPr>
              <a:defRPr/>
            </a:pPr>
            <a:r>
              <a:rPr lang="en-US"/>
              <a:t>2014 LENOVO INTERNAL. All rights reserved.</a:t>
            </a: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gue Slide - Grey">
    <p:bg>
      <p:bgPr>
        <a:solidFill>
          <a:schemeClr val="bg2">
            <a:lumMod val="50000"/>
            <a:lumOff val="50000"/>
            <a:alpha val="0"/>
          </a:schemeClr>
        </a:solidFill>
        <a:effectLst/>
      </p:bgPr>
    </p:bg>
    <p:spTree>
      <p:nvGrpSpPr>
        <p:cNvPr id="1" name=""/>
        <p:cNvGrpSpPr/>
        <p:nvPr/>
      </p:nvGrpSpPr>
      <p:grpSpPr>
        <a:xfrm>
          <a:off x="0" y="0"/>
          <a:ext cx="0" cy="0"/>
          <a:chOff x="0" y="0"/>
          <a:chExt cx="0" cy="0"/>
        </a:xfrm>
      </p:grpSpPr>
      <p:sp>
        <p:nvSpPr>
          <p:cNvPr id="3" name="Rectangle 14"/>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4" name="Picture 8"/>
          <p:cNvPicPr>
            <a:picLocks noChangeAspect="1"/>
          </p:cNvPicPr>
          <p:nvPr userDrawn="1"/>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5" name="Picture 12"/>
          <p:cNvPicPr>
            <a:picLocks noChangeAspect="1"/>
          </p:cNvPicPr>
          <p:nvPr userDrawn="1"/>
        </p:nvPicPr>
        <p:blipFill>
          <a:blip r:embed="rId3" cstate="print"/>
          <a:srcRect/>
          <a:stretch>
            <a:fillRect/>
          </a:stretch>
        </p:blipFill>
        <p:spPr bwMode="auto">
          <a:xfrm>
            <a:off x="0" y="0"/>
            <a:ext cx="3863975" cy="2895600"/>
          </a:xfrm>
          <a:prstGeom prst="rect">
            <a:avLst/>
          </a:prstGeom>
          <a:noFill/>
          <a:ln w="9525">
            <a:noFill/>
            <a:miter lim="800000"/>
            <a:headEnd/>
            <a:tailEnd/>
          </a:ln>
        </p:spPr>
      </p:pic>
      <p:sp>
        <p:nvSpPr>
          <p:cNvPr id="6" name="Freeform 6"/>
          <p:cNvSpPr/>
          <p:nvPr userDrawn="1"/>
        </p:nvSpPr>
        <p:spPr>
          <a:xfrm rot="20340000">
            <a:off x="-719138" y="2741613"/>
            <a:ext cx="13628688" cy="1489075"/>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 name="connsiteX0" fmla="*/ 796160 w 13775283"/>
              <a:gd name="connsiteY0" fmla="*/ 5296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6160 w 13775283"/>
              <a:gd name="connsiteY5" fmla="*/ 52963 h 2725900"/>
              <a:gd name="connsiteX0" fmla="*/ 792349 w 13775283"/>
              <a:gd name="connsiteY0" fmla="*/ 7129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2349 w 13775283"/>
              <a:gd name="connsiteY5" fmla="*/ 71293 h 2725900"/>
              <a:gd name="connsiteX0" fmla="*/ 577076 w 13560010"/>
              <a:gd name="connsiteY0" fmla="*/ 71293 h 2725900"/>
              <a:gd name="connsiteX1" fmla="*/ 11346276 w 13560010"/>
              <a:gd name="connsiteY1" fmla="*/ 0 h 2725900"/>
              <a:gd name="connsiteX2" fmla="*/ 13560010 w 13560010"/>
              <a:gd name="connsiteY2" fmla="*/ 869169 h 2725900"/>
              <a:gd name="connsiteX3" fmla="*/ 12837580 w 13560010"/>
              <a:gd name="connsiteY3" fmla="*/ 2725900 h 2725900"/>
              <a:gd name="connsiteX4" fmla="*/ 0 w 13560010"/>
              <a:gd name="connsiteY4" fmla="*/ 2723085 h 2725900"/>
              <a:gd name="connsiteX5" fmla="*/ 577076 w 13560010"/>
              <a:gd name="connsiteY5" fmla="*/ 71293 h 2725900"/>
              <a:gd name="connsiteX0" fmla="*/ 577076 w 13560010"/>
              <a:gd name="connsiteY0" fmla="*/ 90117 h 2744724"/>
              <a:gd name="connsiteX1" fmla="*/ 12921872 w 13560010"/>
              <a:gd name="connsiteY1" fmla="*/ 1 h 2744724"/>
              <a:gd name="connsiteX2" fmla="*/ 13560010 w 13560010"/>
              <a:gd name="connsiteY2" fmla="*/ 887993 h 2744724"/>
              <a:gd name="connsiteX3" fmla="*/ 12837580 w 13560010"/>
              <a:gd name="connsiteY3" fmla="*/ 2744724 h 2744724"/>
              <a:gd name="connsiteX4" fmla="*/ 0 w 13560010"/>
              <a:gd name="connsiteY4" fmla="*/ 2741909 h 2744724"/>
              <a:gd name="connsiteX5" fmla="*/ 577076 w 13560010"/>
              <a:gd name="connsiteY5" fmla="*/ 90117 h 2744724"/>
              <a:gd name="connsiteX0" fmla="*/ 577076 w 13558311"/>
              <a:gd name="connsiteY0" fmla="*/ 90115 h 2744722"/>
              <a:gd name="connsiteX1" fmla="*/ 12921872 w 13558311"/>
              <a:gd name="connsiteY1" fmla="*/ -1 h 2744722"/>
              <a:gd name="connsiteX2" fmla="*/ 13558311 w 13558311"/>
              <a:gd name="connsiteY2" fmla="*/ 403041 h 2744722"/>
              <a:gd name="connsiteX3" fmla="*/ 12837580 w 13558311"/>
              <a:gd name="connsiteY3" fmla="*/ 2744722 h 2744722"/>
              <a:gd name="connsiteX4" fmla="*/ 0 w 13558311"/>
              <a:gd name="connsiteY4" fmla="*/ 2741907 h 2744722"/>
              <a:gd name="connsiteX5" fmla="*/ 577076 w 13558311"/>
              <a:gd name="connsiteY5" fmla="*/ 90115 h 2744722"/>
              <a:gd name="connsiteX0" fmla="*/ 577076 w 13558311"/>
              <a:gd name="connsiteY0" fmla="*/ 90117 h 2750103"/>
              <a:gd name="connsiteX1" fmla="*/ 12921872 w 13558311"/>
              <a:gd name="connsiteY1" fmla="*/ 1 h 2750103"/>
              <a:gd name="connsiteX2" fmla="*/ 13558311 w 13558311"/>
              <a:gd name="connsiteY2" fmla="*/ 403043 h 2750103"/>
              <a:gd name="connsiteX3" fmla="*/ 13052853 w 13558311"/>
              <a:gd name="connsiteY3" fmla="*/ 2750103 h 2750103"/>
              <a:gd name="connsiteX4" fmla="*/ 0 w 13558311"/>
              <a:gd name="connsiteY4" fmla="*/ 2741909 h 2750103"/>
              <a:gd name="connsiteX5" fmla="*/ 577076 w 13558311"/>
              <a:gd name="connsiteY5" fmla="*/ 90117 h 2750103"/>
              <a:gd name="connsiteX0" fmla="*/ 567277 w 13558311"/>
              <a:gd name="connsiteY0" fmla="*/ 106660 h 2750101"/>
              <a:gd name="connsiteX1" fmla="*/ 12921872 w 13558311"/>
              <a:gd name="connsiteY1" fmla="*/ -1 h 2750101"/>
              <a:gd name="connsiteX2" fmla="*/ 13558311 w 13558311"/>
              <a:gd name="connsiteY2" fmla="*/ 403041 h 2750101"/>
              <a:gd name="connsiteX3" fmla="*/ 13052853 w 13558311"/>
              <a:gd name="connsiteY3" fmla="*/ 2750101 h 2750101"/>
              <a:gd name="connsiteX4" fmla="*/ 0 w 13558311"/>
              <a:gd name="connsiteY4" fmla="*/ 2741907 h 2750101"/>
              <a:gd name="connsiteX5" fmla="*/ 567277 w 13558311"/>
              <a:gd name="connsiteY5" fmla="*/ 106660 h 2750101"/>
              <a:gd name="connsiteX0" fmla="*/ 554063 w 13545097"/>
              <a:gd name="connsiteY0" fmla="*/ 106662 h 2750103"/>
              <a:gd name="connsiteX1" fmla="*/ 12908658 w 13545097"/>
              <a:gd name="connsiteY1" fmla="*/ 1 h 2750103"/>
              <a:gd name="connsiteX2" fmla="*/ 13545097 w 13545097"/>
              <a:gd name="connsiteY2" fmla="*/ 403043 h 2750103"/>
              <a:gd name="connsiteX3" fmla="*/ 13039639 w 13545097"/>
              <a:gd name="connsiteY3" fmla="*/ 2750103 h 2750103"/>
              <a:gd name="connsiteX4" fmla="*/ 0 w 13545097"/>
              <a:gd name="connsiteY4" fmla="*/ 2739533 h 2750103"/>
              <a:gd name="connsiteX5" fmla="*/ 554063 w 13545097"/>
              <a:gd name="connsiteY5" fmla="*/ 106662 h 2750103"/>
              <a:gd name="connsiteX0" fmla="*/ 618008 w 13609042"/>
              <a:gd name="connsiteY0" fmla="*/ 106660 h 2750101"/>
              <a:gd name="connsiteX1" fmla="*/ 12972603 w 13609042"/>
              <a:gd name="connsiteY1" fmla="*/ -1 h 2750101"/>
              <a:gd name="connsiteX2" fmla="*/ 13609042 w 13609042"/>
              <a:gd name="connsiteY2" fmla="*/ 403041 h 2750101"/>
              <a:gd name="connsiteX3" fmla="*/ 13103584 w 13609042"/>
              <a:gd name="connsiteY3" fmla="*/ 2750101 h 2750101"/>
              <a:gd name="connsiteX4" fmla="*/ 0 w 13609042"/>
              <a:gd name="connsiteY4" fmla="*/ 2741183 h 2750101"/>
              <a:gd name="connsiteX5" fmla="*/ 618008 w 13609042"/>
              <a:gd name="connsiteY5" fmla="*/ 106660 h 2750101"/>
              <a:gd name="connsiteX0" fmla="*/ 548519 w 13609042"/>
              <a:gd name="connsiteY0" fmla="*/ 104385 h 2750103"/>
              <a:gd name="connsiteX1" fmla="*/ 12972603 w 13609042"/>
              <a:gd name="connsiteY1" fmla="*/ 1 h 2750103"/>
              <a:gd name="connsiteX2" fmla="*/ 13609042 w 13609042"/>
              <a:gd name="connsiteY2" fmla="*/ 403043 h 2750103"/>
              <a:gd name="connsiteX3" fmla="*/ 13103584 w 13609042"/>
              <a:gd name="connsiteY3" fmla="*/ 2750103 h 2750103"/>
              <a:gd name="connsiteX4" fmla="*/ 0 w 13609042"/>
              <a:gd name="connsiteY4" fmla="*/ 2741185 h 2750103"/>
              <a:gd name="connsiteX5" fmla="*/ 548519 w 13609042"/>
              <a:gd name="connsiteY5" fmla="*/ 104385 h 2750103"/>
              <a:gd name="connsiteX0" fmla="*/ 548519 w 13609042"/>
              <a:gd name="connsiteY0" fmla="*/ 104383 h 2747724"/>
              <a:gd name="connsiteX1" fmla="*/ 12972603 w 13609042"/>
              <a:gd name="connsiteY1" fmla="*/ -1 h 2747724"/>
              <a:gd name="connsiteX2" fmla="*/ 13609042 w 13609042"/>
              <a:gd name="connsiteY2" fmla="*/ 403041 h 2747724"/>
              <a:gd name="connsiteX3" fmla="*/ 13116798 w 13609042"/>
              <a:gd name="connsiteY3" fmla="*/ 2747725 h 2747724"/>
              <a:gd name="connsiteX4" fmla="*/ 0 w 13609042"/>
              <a:gd name="connsiteY4" fmla="*/ 2741183 h 2747724"/>
              <a:gd name="connsiteX5" fmla="*/ 548519 w 13609042"/>
              <a:gd name="connsiteY5" fmla="*/ 104383 h 2747724"/>
              <a:gd name="connsiteX0" fmla="*/ 548519 w 13594988"/>
              <a:gd name="connsiteY0" fmla="*/ 104385 h 2747728"/>
              <a:gd name="connsiteX1" fmla="*/ 12972603 w 13594988"/>
              <a:gd name="connsiteY1" fmla="*/ 1 h 2747728"/>
              <a:gd name="connsiteX2" fmla="*/ 13594988 w 13594988"/>
              <a:gd name="connsiteY2" fmla="*/ 440060 h 2747728"/>
              <a:gd name="connsiteX3" fmla="*/ 13116798 w 13594988"/>
              <a:gd name="connsiteY3" fmla="*/ 2747727 h 2747728"/>
              <a:gd name="connsiteX4" fmla="*/ 0 w 13594988"/>
              <a:gd name="connsiteY4" fmla="*/ 2741185 h 2747728"/>
              <a:gd name="connsiteX5" fmla="*/ 548519 w 13594988"/>
              <a:gd name="connsiteY5" fmla="*/ 104385 h 2747728"/>
              <a:gd name="connsiteX0" fmla="*/ 548519 w 13594988"/>
              <a:gd name="connsiteY0" fmla="*/ 98900 h 2742241"/>
              <a:gd name="connsiteX1" fmla="*/ 12996905 w 13594988"/>
              <a:gd name="connsiteY1" fmla="*/ 0 h 2742241"/>
              <a:gd name="connsiteX2" fmla="*/ 13594988 w 13594988"/>
              <a:gd name="connsiteY2" fmla="*/ 434575 h 2742241"/>
              <a:gd name="connsiteX3" fmla="*/ 13116798 w 13594988"/>
              <a:gd name="connsiteY3" fmla="*/ 2742242 h 2742241"/>
              <a:gd name="connsiteX4" fmla="*/ 0 w 13594988"/>
              <a:gd name="connsiteY4" fmla="*/ 2735700 h 2742241"/>
              <a:gd name="connsiteX5" fmla="*/ 548519 w 13594988"/>
              <a:gd name="connsiteY5" fmla="*/ 98900 h 2742241"/>
              <a:gd name="connsiteX0" fmla="*/ 548519 w 13594988"/>
              <a:gd name="connsiteY0" fmla="*/ 98900 h 2742243"/>
              <a:gd name="connsiteX1" fmla="*/ 12996905 w 13594988"/>
              <a:gd name="connsiteY1" fmla="*/ 0 h 2742243"/>
              <a:gd name="connsiteX2" fmla="*/ 13594988 w 13594988"/>
              <a:gd name="connsiteY2" fmla="*/ 434576 h 2742243"/>
              <a:gd name="connsiteX3" fmla="*/ 13116798 w 13594988"/>
              <a:gd name="connsiteY3" fmla="*/ 2742242 h 2742243"/>
              <a:gd name="connsiteX4" fmla="*/ 0 w 13594988"/>
              <a:gd name="connsiteY4" fmla="*/ 2735700 h 2742243"/>
              <a:gd name="connsiteX5" fmla="*/ 548519 w 13594988"/>
              <a:gd name="connsiteY5" fmla="*/ 98900 h 2742243"/>
              <a:gd name="connsiteX0" fmla="*/ 612463 w 13594988"/>
              <a:gd name="connsiteY0" fmla="*/ 97249 h 2742241"/>
              <a:gd name="connsiteX1" fmla="*/ 12996905 w 13594988"/>
              <a:gd name="connsiteY1" fmla="*/ 0 h 2742241"/>
              <a:gd name="connsiteX2" fmla="*/ 13594988 w 13594988"/>
              <a:gd name="connsiteY2" fmla="*/ 434576 h 2742241"/>
              <a:gd name="connsiteX3" fmla="*/ 13116798 w 13594988"/>
              <a:gd name="connsiteY3" fmla="*/ 2742242 h 2742241"/>
              <a:gd name="connsiteX4" fmla="*/ 0 w 13594988"/>
              <a:gd name="connsiteY4" fmla="*/ 2735700 h 2742241"/>
              <a:gd name="connsiteX5" fmla="*/ 612463 w 13594988"/>
              <a:gd name="connsiteY5" fmla="*/ 97249 h 2742241"/>
              <a:gd name="connsiteX0" fmla="*/ 546391 w 13528916"/>
              <a:gd name="connsiteY0" fmla="*/ 97249 h 2742243"/>
              <a:gd name="connsiteX1" fmla="*/ 12930833 w 13528916"/>
              <a:gd name="connsiteY1" fmla="*/ 0 h 2742243"/>
              <a:gd name="connsiteX2" fmla="*/ 13528916 w 13528916"/>
              <a:gd name="connsiteY2" fmla="*/ 434576 h 2742243"/>
              <a:gd name="connsiteX3" fmla="*/ 13050726 w 13528916"/>
              <a:gd name="connsiteY3" fmla="*/ 2742242 h 2742243"/>
              <a:gd name="connsiteX4" fmla="*/ 0 w 13528916"/>
              <a:gd name="connsiteY4" fmla="*/ 2723810 h 2742243"/>
              <a:gd name="connsiteX5" fmla="*/ 546391 w 13528916"/>
              <a:gd name="connsiteY5" fmla="*/ 97249 h 2742243"/>
              <a:gd name="connsiteX0" fmla="*/ 546391 w 13628695"/>
              <a:gd name="connsiteY0" fmla="*/ 104398 h 2749390"/>
              <a:gd name="connsiteX1" fmla="*/ 13628695 w 13628695"/>
              <a:gd name="connsiteY1" fmla="*/ 0 h 2749390"/>
              <a:gd name="connsiteX2" fmla="*/ 13528916 w 13628695"/>
              <a:gd name="connsiteY2" fmla="*/ 441725 h 2749390"/>
              <a:gd name="connsiteX3" fmla="*/ 13050726 w 13628695"/>
              <a:gd name="connsiteY3" fmla="*/ 2749391 h 2749390"/>
              <a:gd name="connsiteX4" fmla="*/ 0 w 13628695"/>
              <a:gd name="connsiteY4" fmla="*/ 2730959 h 2749390"/>
              <a:gd name="connsiteX5" fmla="*/ 546391 w 13628695"/>
              <a:gd name="connsiteY5" fmla="*/ 104398 h 2749390"/>
              <a:gd name="connsiteX0" fmla="*/ 546391 w 13628695"/>
              <a:gd name="connsiteY0" fmla="*/ 104398 h 2749392"/>
              <a:gd name="connsiteX1" fmla="*/ 13628695 w 13628695"/>
              <a:gd name="connsiteY1" fmla="*/ 0 h 2749392"/>
              <a:gd name="connsiteX2" fmla="*/ 13050726 w 13628695"/>
              <a:gd name="connsiteY2" fmla="*/ 2749391 h 2749392"/>
              <a:gd name="connsiteX3" fmla="*/ 0 w 13628695"/>
              <a:gd name="connsiteY3" fmla="*/ 2730959 h 2749392"/>
              <a:gd name="connsiteX4" fmla="*/ 546391 w 13628695"/>
              <a:gd name="connsiteY4" fmla="*/ 104398 h 27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8695" h="2749392">
                <a:moveTo>
                  <a:pt x="546391" y="104398"/>
                </a:moveTo>
                <a:lnTo>
                  <a:pt x="13628695" y="0"/>
                </a:lnTo>
                <a:lnTo>
                  <a:pt x="13050726" y="2749391"/>
                </a:lnTo>
                <a:lnTo>
                  <a:pt x="0" y="2730959"/>
                </a:lnTo>
                <a:lnTo>
                  <a:pt x="546391" y="104398"/>
                </a:lnTo>
                <a:close/>
              </a:path>
            </a:pathLst>
          </a:custGeom>
          <a:solidFill>
            <a:schemeClr val="bg2">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sp>
        <p:nvSpPr>
          <p:cNvPr id="46" name="Title 16"/>
          <p:cNvSpPr>
            <a:spLocks noGrp="1"/>
          </p:cNvSpPr>
          <p:nvPr>
            <p:ph type="title"/>
          </p:nvPr>
        </p:nvSpPr>
        <p:spPr bwMode="gray">
          <a:xfrm rot="-1260000">
            <a:off x="325199" y="2938784"/>
            <a:ext cx="11805714" cy="980433"/>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7" name="Footer Placeholder 50"/>
          <p:cNvSpPr>
            <a:spLocks noGrp="1"/>
          </p:cNvSpPr>
          <p:nvPr>
            <p:ph type="ftr" sz="quarter" idx="10"/>
          </p:nvPr>
        </p:nvSpPr>
        <p:spPr/>
        <p:txBody>
          <a:bodyPr/>
          <a:lstStyle>
            <a:lvl1pPr>
              <a:defRPr>
                <a:solidFill>
                  <a:schemeClr val="bg1">
                    <a:lumMod val="75000"/>
                  </a:schemeClr>
                </a:solidFill>
              </a:defRPr>
            </a:lvl1pPr>
          </a:lstStyle>
          <a:p>
            <a:pPr>
              <a:defRPr/>
            </a:pPr>
            <a:r>
              <a:rPr lang="en-US"/>
              <a:t>2014 LENOVO INTERNAL. All rights reserved.</a:t>
            </a: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gue Slide - Red">
    <p:spTree>
      <p:nvGrpSpPr>
        <p:cNvPr id="1" name=""/>
        <p:cNvGrpSpPr/>
        <p:nvPr/>
      </p:nvGrpSpPr>
      <p:grpSpPr>
        <a:xfrm>
          <a:off x="0" y="0"/>
          <a:ext cx="0" cy="0"/>
          <a:chOff x="0" y="0"/>
          <a:chExt cx="0" cy="0"/>
        </a:xfrm>
      </p:grpSpPr>
      <p:sp>
        <p:nvSpPr>
          <p:cNvPr id="3" name="Rectangle 1"/>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4" name="Picture 4"/>
          <p:cNvPicPr>
            <a:picLocks noChangeAspect="1"/>
          </p:cNvPicPr>
          <p:nvPr userDrawn="1"/>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5" name="Picture 3"/>
          <p:cNvPicPr>
            <a:picLocks noChangeAspect="1"/>
          </p:cNvPicPr>
          <p:nvPr userDrawn="1"/>
        </p:nvPicPr>
        <p:blipFill>
          <a:blip r:embed="rId3" cstate="print"/>
          <a:srcRect/>
          <a:stretch>
            <a:fillRect/>
          </a:stretch>
        </p:blipFill>
        <p:spPr bwMode="auto">
          <a:xfrm>
            <a:off x="0" y="0"/>
            <a:ext cx="3863975" cy="2895600"/>
          </a:xfrm>
          <a:prstGeom prst="rect">
            <a:avLst/>
          </a:prstGeom>
          <a:noFill/>
          <a:ln w="9525">
            <a:noFill/>
            <a:miter lim="800000"/>
            <a:headEnd/>
            <a:tailEnd/>
          </a:ln>
        </p:spPr>
      </p:pic>
      <p:sp>
        <p:nvSpPr>
          <p:cNvPr id="6" name="Freeform 5"/>
          <p:cNvSpPr/>
          <p:nvPr userDrawn="1"/>
        </p:nvSpPr>
        <p:spPr>
          <a:xfrm rot="20340000">
            <a:off x="-719138" y="2741613"/>
            <a:ext cx="13628688" cy="1489075"/>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 name="connsiteX0" fmla="*/ 796160 w 13775283"/>
              <a:gd name="connsiteY0" fmla="*/ 5296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6160 w 13775283"/>
              <a:gd name="connsiteY5" fmla="*/ 52963 h 2725900"/>
              <a:gd name="connsiteX0" fmla="*/ 792349 w 13775283"/>
              <a:gd name="connsiteY0" fmla="*/ 7129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2349 w 13775283"/>
              <a:gd name="connsiteY5" fmla="*/ 71293 h 2725900"/>
              <a:gd name="connsiteX0" fmla="*/ 577076 w 13560010"/>
              <a:gd name="connsiteY0" fmla="*/ 71293 h 2725900"/>
              <a:gd name="connsiteX1" fmla="*/ 11346276 w 13560010"/>
              <a:gd name="connsiteY1" fmla="*/ 0 h 2725900"/>
              <a:gd name="connsiteX2" fmla="*/ 13560010 w 13560010"/>
              <a:gd name="connsiteY2" fmla="*/ 869169 h 2725900"/>
              <a:gd name="connsiteX3" fmla="*/ 12837580 w 13560010"/>
              <a:gd name="connsiteY3" fmla="*/ 2725900 h 2725900"/>
              <a:gd name="connsiteX4" fmla="*/ 0 w 13560010"/>
              <a:gd name="connsiteY4" fmla="*/ 2723085 h 2725900"/>
              <a:gd name="connsiteX5" fmla="*/ 577076 w 13560010"/>
              <a:gd name="connsiteY5" fmla="*/ 71293 h 2725900"/>
              <a:gd name="connsiteX0" fmla="*/ 577076 w 13560010"/>
              <a:gd name="connsiteY0" fmla="*/ 90117 h 2744724"/>
              <a:gd name="connsiteX1" fmla="*/ 12921872 w 13560010"/>
              <a:gd name="connsiteY1" fmla="*/ 1 h 2744724"/>
              <a:gd name="connsiteX2" fmla="*/ 13560010 w 13560010"/>
              <a:gd name="connsiteY2" fmla="*/ 887993 h 2744724"/>
              <a:gd name="connsiteX3" fmla="*/ 12837580 w 13560010"/>
              <a:gd name="connsiteY3" fmla="*/ 2744724 h 2744724"/>
              <a:gd name="connsiteX4" fmla="*/ 0 w 13560010"/>
              <a:gd name="connsiteY4" fmla="*/ 2741909 h 2744724"/>
              <a:gd name="connsiteX5" fmla="*/ 577076 w 13560010"/>
              <a:gd name="connsiteY5" fmla="*/ 90117 h 2744724"/>
              <a:gd name="connsiteX0" fmla="*/ 577076 w 13558311"/>
              <a:gd name="connsiteY0" fmla="*/ 90115 h 2744722"/>
              <a:gd name="connsiteX1" fmla="*/ 12921872 w 13558311"/>
              <a:gd name="connsiteY1" fmla="*/ -1 h 2744722"/>
              <a:gd name="connsiteX2" fmla="*/ 13558311 w 13558311"/>
              <a:gd name="connsiteY2" fmla="*/ 403041 h 2744722"/>
              <a:gd name="connsiteX3" fmla="*/ 12837580 w 13558311"/>
              <a:gd name="connsiteY3" fmla="*/ 2744722 h 2744722"/>
              <a:gd name="connsiteX4" fmla="*/ 0 w 13558311"/>
              <a:gd name="connsiteY4" fmla="*/ 2741907 h 2744722"/>
              <a:gd name="connsiteX5" fmla="*/ 577076 w 13558311"/>
              <a:gd name="connsiteY5" fmla="*/ 90115 h 2744722"/>
              <a:gd name="connsiteX0" fmla="*/ 577076 w 13558311"/>
              <a:gd name="connsiteY0" fmla="*/ 90117 h 2750103"/>
              <a:gd name="connsiteX1" fmla="*/ 12921872 w 13558311"/>
              <a:gd name="connsiteY1" fmla="*/ 1 h 2750103"/>
              <a:gd name="connsiteX2" fmla="*/ 13558311 w 13558311"/>
              <a:gd name="connsiteY2" fmla="*/ 403043 h 2750103"/>
              <a:gd name="connsiteX3" fmla="*/ 13052853 w 13558311"/>
              <a:gd name="connsiteY3" fmla="*/ 2750103 h 2750103"/>
              <a:gd name="connsiteX4" fmla="*/ 0 w 13558311"/>
              <a:gd name="connsiteY4" fmla="*/ 2741909 h 2750103"/>
              <a:gd name="connsiteX5" fmla="*/ 577076 w 13558311"/>
              <a:gd name="connsiteY5" fmla="*/ 90117 h 2750103"/>
              <a:gd name="connsiteX0" fmla="*/ 567277 w 13558311"/>
              <a:gd name="connsiteY0" fmla="*/ 106660 h 2750101"/>
              <a:gd name="connsiteX1" fmla="*/ 12921872 w 13558311"/>
              <a:gd name="connsiteY1" fmla="*/ -1 h 2750101"/>
              <a:gd name="connsiteX2" fmla="*/ 13558311 w 13558311"/>
              <a:gd name="connsiteY2" fmla="*/ 403041 h 2750101"/>
              <a:gd name="connsiteX3" fmla="*/ 13052853 w 13558311"/>
              <a:gd name="connsiteY3" fmla="*/ 2750101 h 2750101"/>
              <a:gd name="connsiteX4" fmla="*/ 0 w 13558311"/>
              <a:gd name="connsiteY4" fmla="*/ 2741907 h 2750101"/>
              <a:gd name="connsiteX5" fmla="*/ 567277 w 13558311"/>
              <a:gd name="connsiteY5" fmla="*/ 106660 h 2750101"/>
              <a:gd name="connsiteX0" fmla="*/ 554063 w 13545097"/>
              <a:gd name="connsiteY0" fmla="*/ 106662 h 2750103"/>
              <a:gd name="connsiteX1" fmla="*/ 12908658 w 13545097"/>
              <a:gd name="connsiteY1" fmla="*/ 1 h 2750103"/>
              <a:gd name="connsiteX2" fmla="*/ 13545097 w 13545097"/>
              <a:gd name="connsiteY2" fmla="*/ 403043 h 2750103"/>
              <a:gd name="connsiteX3" fmla="*/ 13039639 w 13545097"/>
              <a:gd name="connsiteY3" fmla="*/ 2750103 h 2750103"/>
              <a:gd name="connsiteX4" fmla="*/ 0 w 13545097"/>
              <a:gd name="connsiteY4" fmla="*/ 2739533 h 2750103"/>
              <a:gd name="connsiteX5" fmla="*/ 554063 w 13545097"/>
              <a:gd name="connsiteY5" fmla="*/ 106662 h 2750103"/>
              <a:gd name="connsiteX0" fmla="*/ 618008 w 13609042"/>
              <a:gd name="connsiteY0" fmla="*/ 106660 h 2750101"/>
              <a:gd name="connsiteX1" fmla="*/ 12972603 w 13609042"/>
              <a:gd name="connsiteY1" fmla="*/ -1 h 2750101"/>
              <a:gd name="connsiteX2" fmla="*/ 13609042 w 13609042"/>
              <a:gd name="connsiteY2" fmla="*/ 403041 h 2750101"/>
              <a:gd name="connsiteX3" fmla="*/ 13103584 w 13609042"/>
              <a:gd name="connsiteY3" fmla="*/ 2750101 h 2750101"/>
              <a:gd name="connsiteX4" fmla="*/ 0 w 13609042"/>
              <a:gd name="connsiteY4" fmla="*/ 2741183 h 2750101"/>
              <a:gd name="connsiteX5" fmla="*/ 618008 w 13609042"/>
              <a:gd name="connsiteY5" fmla="*/ 106660 h 2750101"/>
              <a:gd name="connsiteX0" fmla="*/ 548519 w 13609042"/>
              <a:gd name="connsiteY0" fmla="*/ 104385 h 2750103"/>
              <a:gd name="connsiteX1" fmla="*/ 12972603 w 13609042"/>
              <a:gd name="connsiteY1" fmla="*/ 1 h 2750103"/>
              <a:gd name="connsiteX2" fmla="*/ 13609042 w 13609042"/>
              <a:gd name="connsiteY2" fmla="*/ 403043 h 2750103"/>
              <a:gd name="connsiteX3" fmla="*/ 13103584 w 13609042"/>
              <a:gd name="connsiteY3" fmla="*/ 2750103 h 2750103"/>
              <a:gd name="connsiteX4" fmla="*/ 0 w 13609042"/>
              <a:gd name="connsiteY4" fmla="*/ 2741185 h 2750103"/>
              <a:gd name="connsiteX5" fmla="*/ 548519 w 13609042"/>
              <a:gd name="connsiteY5" fmla="*/ 104385 h 2750103"/>
              <a:gd name="connsiteX0" fmla="*/ 548519 w 13609042"/>
              <a:gd name="connsiteY0" fmla="*/ 104383 h 2747724"/>
              <a:gd name="connsiteX1" fmla="*/ 12972603 w 13609042"/>
              <a:gd name="connsiteY1" fmla="*/ -1 h 2747724"/>
              <a:gd name="connsiteX2" fmla="*/ 13609042 w 13609042"/>
              <a:gd name="connsiteY2" fmla="*/ 403041 h 2747724"/>
              <a:gd name="connsiteX3" fmla="*/ 13116798 w 13609042"/>
              <a:gd name="connsiteY3" fmla="*/ 2747725 h 2747724"/>
              <a:gd name="connsiteX4" fmla="*/ 0 w 13609042"/>
              <a:gd name="connsiteY4" fmla="*/ 2741183 h 2747724"/>
              <a:gd name="connsiteX5" fmla="*/ 548519 w 13609042"/>
              <a:gd name="connsiteY5" fmla="*/ 104383 h 2747724"/>
              <a:gd name="connsiteX0" fmla="*/ 548519 w 13594988"/>
              <a:gd name="connsiteY0" fmla="*/ 104385 h 2747728"/>
              <a:gd name="connsiteX1" fmla="*/ 12972603 w 13594988"/>
              <a:gd name="connsiteY1" fmla="*/ 1 h 2747728"/>
              <a:gd name="connsiteX2" fmla="*/ 13594988 w 13594988"/>
              <a:gd name="connsiteY2" fmla="*/ 440060 h 2747728"/>
              <a:gd name="connsiteX3" fmla="*/ 13116798 w 13594988"/>
              <a:gd name="connsiteY3" fmla="*/ 2747727 h 2747728"/>
              <a:gd name="connsiteX4" fmla="*/ 0 w 13594988"/>
              <a:gd name="connsiteY4" fmla="*/ 2741185 h 2747728"/>
              <a:gd name="connsiteX5" fmla="*/ 548519 w 13594988"/>
              <a:gd name="connsiteY5" fmla="*/ 104385 h 2747728"/>
              <a:gd name="connsiteX0" fmla="*/ 548519 w 13594988"/>
              <a:gd name="connsiteY0" fmla="*/ 98900 h 2742241"/>
              <a:gd name="connsiteX1" fmla="*/ 12996905 w 13594988"/>
              <a:gd name="connsiteY1" fmla="*/ 0 h 2742241"/>
              <a:gd name="connsiteX2" fmla="*/ 13594988 w 13594988"/>
              <a:gd name="connsiteY2" fmla="*/ 434575 h 2742241"/>
              <a:gd name="connsiteX3" fmla="*/ 13116798 w 13594988"/>
              <a:gd name="connsiteY3" fmla="*/ 2742242 h 2742241"/>
              <a:gd name="connsiteX4" fmla="*/ 0 w 13594988"/>
              <a:gd name="connsiteY4" fmla="*/ 2735700 h 2742241"/>
              <a:gd name="connsiteX5" fmla="*/ 548519 w 13594988"/>
              <a:gd name="connsiteY5" fmla="*/ 98900 h 2742241"/>
              <a:gd name="connsiteX0" fmla="*/ 548519 w 13594988"/>
              <a:gd name="connsiteY0" fmla="*/ 98900 h 2742243"/>
              <a:gd name="connsiteX1" fmla="*/ 12996905 w 13594988"/>
              <a:gd name="connsiteY1" fmla="*/ 0 h 2742243"/>
              <a:gd name="connsiteX2" fmla="*/ 13594988 w 13594988"/>
              <a:gd name="connsiteY2" fmla="*/ 434576 h 2742243"/>
              <a:gd name="connsiteX3" fmla="*/ 13116798 w 13594988"/>
              <a:gd name="connsiteY3" fmla="*/ 2742242 h 2742243"/>
              <a:gd name="connsiteX4" fmla="*/ 0 w 13594988"/>
              <a:gd name="connsiteY4" fmla="*/ 2735700 h 2742243"/>
              <a:gd name="connsiteX5" fmla="*/ 548519 w 13594988"/>
              <a:gd name="connsiteY5" fmla="*/ 98900 h 2742243"/>
              <a:gd name="connsiteX0" fmla="*/ 612463 w 13594988"/>
              <a:gd name="connsiteY0" fmla="*/ 97249 h 2742241"/>
              <a:gd name="connsiteX1" fmla="*/ 12996905 w 13594988"/>
              <a:gd name="connsiteY1" fmla="*/ 0 h 2742241"/>
              <a:gd name="connsiteX2" fmla="*/ 13594988 w 13594988"/>
              <a:gd name="connsiteY2" fmla="*/ 434576 h 2742241"/>
              <a:gd name="connsiteX3" fmla="*/ 13116798 w 13594988"/>
              <a:gd name="connsiteY3" fmla="*/ 2742242 h 2742241"/>
              <a:gd name="connsiteX4" fmla="*/ 0 w 13594988"/>
              <a:gd name="connsiteY4" fmla="*/ 2735700 h 2742241"/>
              <a:gd name="connsiteX5" fmla="*/ 612463 w 13594988"/>
              <a:gd name="connsiteY5" fmla="*/ 97249 h 2742241"/>
              <a:gd name="connsiteX0" fmla="*/ 546391 w 13528916"/>
              <a:gd name="connsiteY0" fmla="*/ 97249 h 2742243"/>
              <a:gd name="connsiteX1" fmla="*/ 12930833 w 13528916"/>
              <a:gd name="connsiteY1" fmla="*/ 0 h 2742243"/>
              <a:gd name="connsiteX2" fmla="*/ 13528916 w 13528916"/>
              <a:gd name="connsiteY2" fmla="*/ 434576 h 2742243"/>
              <a:gd name="connsiteX3" fmla="*/ 13050726 w 13528916"/>
              <a:gd name="connsiteY3" fmla="*/ 2742242 h 2742243"/>
              <a:gd name="connsiteX4" fmla="*/ 0 w 13528916"/>
              <a:gd name="connsiteY4" fmla="*/ 2723810 h 2742243"/>
              <a:gd name="connsiteX5" fmla="*/ 546391 w 13528916"/>
              <a:gd name="connsiteY5" fmla="*/ 97249 h 2742243"/>
              <a:gd name="connsiteX0" fmla="*/ 546391 w 13628695"/>
              <a:gd name="connsiteY0" fmla="*/ 104398 h 2749390"/>
              <a:gd name="connsiteX1" fmla="*/ 13628695 w 13628695"/>
              <a:gd name="connsiteY1" fmla="*/ 0 h 2749390"/>
              <a:gd name="connsiteX2" fmla="*/ 13528916 w 13628695"/>
              <a:gd name="connsiteY2" fmla="*/ 441725 h 2749390"/>
              <a:gd name="connsiteX3" fmla="*/ 13050726 w 13628695"/>
              <a:gd name="connsiteY3" fmla="*/ 2749391 h 2749390"/>
              <a:gd name="connsiteX4" fmla="*/ 0 w 13628695"/>
              <a:gd name="connsiteY4" fmla="*/ 2730959 h 2749390"/>
              <a:gd name="connsiteX5" fmla="*/ 546391 w 13628695"/>
              <a:gd name="connsiteY5" fmla="*/ 104398 h 2749390"/>
              <a:gd name="connsiteX0" fmla="*/ 546391 w 13628695"/>
              <a:gd name="connsiteY0" fmla="*/ 104398 h 2749392"/>
              <a:gd name="connsiteX1" fmla="*/ 13628695 w 13628695"/>
              <a:gd name="connsiteY1" fmla="*/ 0 h 2749392"/>
              <a:gd name="connsiteX2" fmla="*/ 13050726 w 13628695"/>
              <a:gd name="connsiteY2" fmla="*/ 2749391 h 2749392"/>
              <a:gd name="connsiteX3" fmla="*/ 0 w 13628695"/>
              <a:gd name="connsiteY3" fmla="*/ 2730959 h 2749392"/>
              <a:gd name="connsiteX4" fmla="*/ 546391 w 13628695"/>
              <a:gd name="connsiteY4" fmla="*/ 104398 h 27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8695" h="2749392">
                <a:moveTo>
                  <a:pt x="546391" y="104398"/>
                </a:moveTo>
                <a:lnTo>
                  <a:pt x="13628695" y="0"/>
                </a:lnTo>
                <a:lnTo>
                  <a:pt x="13050726" y="2749391"/>
                </a:lnTo>
                <a:lnTo>
                  <a:pt x="0" y="2730959"/>
                </a:lnTo>
                <a:lnTo>
                  <a:pt x="546391" y="104398"/>
                </a:lnTo>
                <a:close/>
              </a:path>
            </a:pathLst>
          </a:custGeom>
          <a:solidFill>
            <a:schemeClr val="bg2">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sp>
        <p:nvSpPr>
          <p:cNvPr id="9" name="Title 16"/>
          <p:cNvSpPr>
            <a:spLocks noGrp="1"/>
          </p:cNvSpPr>
          <p:nvPr>
            <p:ph type="title"/>
          </p:nvPr>
        </p:nvSpPr>
        <p:spPr bwMode="gray">
          <a:xfrm rot="-1260000">
            <a:off x="325199" y="2938784"/>
            <a:ext cx="11805714" cy="980433"/>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7" name="Footer Placeholder 50"/>
          <p:cNvSpPr>
            <a:spLocks noGrp="1"/>
          </p:cNvSpPr>
          <p:nvPr>
            <p:ph type="ftr" sz="quarter" idx="10"/>
          </p:nvPr>
        </p:nvSpPr>
        <p:spPr/>
        <p:txBody>
          <a:bodyPr/>
          <a:lstStyle>
            <a:lvl1pPr>
              <a:defRPr>
                <a:solidFill>
                  <a:schemeClr val="bg1"/>
                </a:solidFill>
              </a:defRPr>
            </a:lvl1pPr>
          </a:lstStyle>
          <a:p>
            <a:pPr>
              <a:defRPr/>
            </a:pPr>
            <a:r>
              <a:rPr lang="en-US"/>
              <a:t>2014 LENOVO INTERNAL. All rights reserved.</a:t>
            </a: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 No Background">
    <p:spTree>
      <p:nvGrpSpPr>
        <p:cNvPr id="1" name=""/>
        <p:cNvGrpSpPr/>
        <p:nvPr/>
      </p:nvGrpSpPr>
      <p:grpSpPr>
        <a:xfrm>
          <a:off x="0" y="0"/>
          <a:ext cx="0" cy="0"/>
          <a:chOff x="0" y="0"/>
          <a:chExt cx="0" cy="0"/>
        </a:xfrm>
      </p:grpSpPr>
      <p:sp>
        <p:nvSpPr>
          <p:cNvPr id="3" name="Rectangle 7"/>
          <p:cNvSpPr>
            <a:spLocks noChangeArrowheads="1"/>
          </p:cNvSpPr>
          <p:nvPr userDrawn="1"/>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sp>
        <p:nvSpPr>
          <p:cNvPr id="4" name="Rectangle 11"/>
          <p:cNvSpPr>
            <a:spLocks noChangeArrowheads="1"/>
          </p:cNvSpPr>
          <p:nvPr userDrawn="1"/>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sp>
        <p:nvSpPr>
          <p:cNvPr id="5" name="Rectangle 4"/>
          <p:cNvSpPr>
            <a:spLocks noChangeArrowheads="1"/>
          </p:cNvSpPr>
          <p:nvPr userDrawn="1"/>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algn="ctr">
              <a:defRPr/>
            </a:pPr>
            <a:fld id="{EB0B3D24-0511-464B-9A25-74F6EAF2F088}" type="slidenum">
              <a:rPr lang="en-US" sz="1000">
                <a:solidFill>
                  <a:schemeClr val="bg1"/>
                </a:solidFill>
              </a:rPr>
              <a:pPr algn="ctr">
                <a:defRPr/>
              </a:pPr>
              <a:t>‹#›</a:t>
            </a:fld>
            <a:endParaRPr lang="en-US" sz="1000">
              <a:solidFill>
                <a:schemeClr val="bg1"/>
              </a:solidFill>
            </a:endParaRPr>
          </a:p>
        </p:txBody>
      </p:sp>
      <p:pic>
        <p:nvPicPr>
          <p:cNvPr id="6" name="Picture 2"/>
          <p:cNvPicPr>
            <a:picLocks noChangeAspect="1" noChangeArrowheads="1"/>
          </p:cNvPicPr>
          <p:nvPr userDrawn="1"/>
        </p:nvPicPr>
        <p:blipFill>
          <a:blip r:embed="rId2" cstate="print"/>
          <a:srcRect/>
          <a:stretch>
            <a:fillRect/>
          </a:stretch>
        </p:blipFill>
        <p:spPr bwMode="gray">
          <a:xfrm>
            <a:off x="11010900" y="6530975"/>
            <a:ext cx="1009650" cy="161925"/>
          </a:xfrm>
          <a:prstGeom prst="rect">
            <a:avLst/>
          </a:prstGeom>
          <a:noFill/>
          <a:ln w="9525">
            <a:noFill/>
            <a:miter lim="800000"/>
            <a:headEnd/>
            <a:tailEnd/>
          </a:ln>
        </p:spPr>
      </p:pic>
      <p:pic>
        <p:nvPicPr>
          <p:cNvPr id="7" name="Picture 2"/>
          <p:cNvPicPr>
            <a:picLocks noChangeAspect="1"/>
          </p:cNvPicPr>
          <p:nvPr userDrawn="1"/>
        </p:nvPicPr>
        <p:blipFill>
          <a:blip r:embed="rId3" cstate="print"/>
          <a:srcRect/>
          <a:stretch>
            <a:fillRect/>
          </a:stretch>
        </p:blipFill>
        <p:spPr bwMode="auto">
          <a:xfrm>
            <a:off x="10672763" y="0"/>
            <a:ext cx="1374775" cy="879475"/>
          </a:xfrm>
          <a:prstGeom prst="rect">
            <a:avLst/>
          </a:prstGeom>
          <a:noFill/>
          <a:ln w="9525">
            <a:noFill/>
            <a:miter lim="800000"/>
            <a:headEnd/>
            <a:tailEnd/>
          </a:ln>
        </p:spPr>
      </p:pic>
      <p:sp>
        <p:nvSpPr>
          <p:cNvPr id="21"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8" name="Footer Placeholder 9"/>
          <p:cNvSpPr>
            <a:spLocks noGrp="1"/>
          </p:cNvSpPr>
          <p:nvPr>
            <p:ph type="ftr" sz="quarter" idx="10"/>
          </p:nvPr>
        </p:nvSpPr>
        <p:spPr/>
        <p:txBody>
          <a:bodyPr/>
          <a:lstStyle>
            <a:lvl1pPr>
              <a:defRPr/>
            </a:lvl1pPr>
          </a:lstStyle>
          <a:p>
            <a:pPr>
              <a:defRPr/>
            </a:pPr>
            <a:r>
              <a:rPr lang="en-US"/>
              <a:t>2014 LENOVO INTERNAL. All rights reserved.</a:t>
            </a: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With Background">
    <p:spTree>
      <p:nvGrpSpPr>
        <p:cNvPr id="1" name=""/>
        <p:cNvGrpSpPr/>
        <p:nvPr/>
      </p:nvGrpSpPr>
      <p:grpSpPr>
        <a:xfrm>
          <a:off x="0" y="0"/>
          <a:ext cx="0" cy="0"/>
          <a:chOff x="0" y="0"/>
          <a:chExt cx="0" cy="0"/>
        </a:xfrm>
      </p:grpSpPr>
      <p:sp>
        <p:nvSpPr>
          <p:cNvPr id="3" name="Rectangle 11"/>
          <p:cNvSpPr>
            <a:spLocks noChangeArrowheads="1"/>
          </p:cNvSpPr>
          <p:nvPr userDrawn="1"/>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4" name="Picture 10"/>
          <p:cNvPicPr>
            <a:picLocks noChangeAspect="1"/>
          </p:cNvPicPr>
          <p:nvPr userDrawn="1"/>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sp>
        <p:nvSpPr>
          <p:cNvPr id="5" name="Rectangle 4"/>
          <p:cNvSpPr>
            <a:spLocks noChangeArrowheads="1"/>
          </p:cNvSpPr>
          <p:nvPr userDrawn="1"/>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6" name="Picture 2"/>
          <p:cNvPicPr>
            <a:picLocks noChangeAspect="1" noChangeArrowheads="1"/>
          </p:cNvPicPr>
          <p:nvPr userDrawn="1"/>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7" name="Rectangle 12"/>
          <p:cNvSpPr>
            <a:spLocks noChangeArrowheads="1"/>
          </p:cNvSpPr>
          <p:nvPr userDrawn="1"/>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algn="ctr">
              <a:defRPr/>
            </a:pPr>
            <a:fld id="{16E9629A-8448-4A1E-BA2B-C3541A3A69BB}" type="slidenum">
              <a:rPr lang="en-US" sz="1000">
                <a:solidFill>
                  <a:schemeClr val="bg1"/>
                </a:solidFill>
              </a:rPr>
              <a:pPr algn="ctr">
                <a:defRPr/>
              </a:pPr>
              <a:t>‹#›</a:t>
            </a:fld>
            <a:endParaRPr lang="en-US" sz="1000">
              <a:solidFill>
                <a:schemeClr val="bg1"/>
              </a:solidFill>
            </a:endParaRPr>
          </a:p>
        </p:txBody>
      </p:sp>
      <p:sp>
        <p:nvSpPr>
          <p:cNvPr id="17"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8" name="Footer Placeholder 11"/>
          <p:cNvSpPr>
            <a:spLocks noGrp="1"/>
          </p:cNvSpPr>
          <p:nvPr>
            <p:ph type="ftr" sz="quarter" idx="10"/>
          </p:nvPr>
        </p:nvSpPr>
        <p:spPr>
          <a:xfrm>
            <a:off x="541338" y="6692524"/>
            <a:ext cx="3860800" cy="153988"/>
          </a:xfrm>
        </p:spPr>
        <p:txBody>
          <a:bodyPr/>
          <a:lstStyle>
            <a:lvl1pPr>
              <a:defRPr>
                <a:solidFill>
                  <a:schemeClr val="tx1">
                    <a:lumMod val="50000"/>
                    <a:lumOff val="50000"/>
                  </a:schemeClr>
                </a:solidFill>
              </a:defRPr>
            </a:lvl1pPr>
          </a:lstStyle>
          <a:p>
            <a:pPr>
              <a:defRPr/>
            </a:pPr>
            <a:r>
              <a:rPr lang="en-US" dirty="0" smtClean="0"/>
              <a:t>2014 LENOVO INTERNAL. All rights reserved.</a:t>
            </a:r>
            <a:endParaRPr lang="en-US"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Background">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5" name="Picture 17"/>
          <p:cNvPicPr>
            <a:picLocks noChangeAspect="1"/>
          </p:cNvPicPr>
          <p:nvPr userDrawn="1"/>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sp>
        <p:nvSpPr>
          <p:cNvPr id="6" name="Rectangle 5"/>
          <p:cNvSpPr>
            <a:spLocks noChangeArrowheads="1"/>
          </p:cNvSpPr>
          <p:nvPr userDrawn="1"/>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7" name="Picture 2"/>
          <p:cNvPicPr>
            <a:picLocks noChangeAspect="1" noChangeArrowheads="1"/>
          </p:cNvPicPr>
          <p:nvPr userDrawn="1"/>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8" name="Rectangle 20"/>
          <p:cNvSpPr>
            <a:spLocks noChangeArrowheads="1"/>
          </p:cNvSpPr>
          <p:nvPr userDrawn="1"/>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algn="ctr">
              <a:defRPr/>
            </a:pPr>
            <a:fld id="{F1C0E1D8-B0CB-426D-A736-7F83BF51C02E}" type="slidenum">
              <a:rPr lang="en-US" sz="1000">
                <a:solidFill>
                  <a:schemeClr val="bg1"/>
                </a:solidFill>
              </a:rPr>
              <a:pPr algn="ctr">
                <a:defRPr/>
              </a:pPr>
              <a:t>‹#›</a:t>
            </a:fld>
            <a:endParaRPr lang="en-US" sz="1000">
              <a:solidFill>
                <a:schemeClr val="bg1"/>
              </a:solidFill>
            </a:endParaRPr>
          </a:p>
        </p:txBody>
      </p:sp>
      <p:sp>
        <p:nvSpPr>
          <p:cNvPr id="9" name="Content Placeholder 2"/>
          <p:cNvSpPr>
            <a:spLocks noGrp="1"/>
          </p:cNvSpPr>
          <p:nvPr>
            <p:ph sz="half" idx="1"/>
          </p:nvPr>
        </p:nvSpPr>
        <p:spPr bwMode="gray">
          <a:xfrm>
            <a:off x="277145" y="1335024"/>
            <a:ext cx="11723382"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10" name="Footer Placeholder 14"/>
          <p:cNvSpPr>
            <a:spLocks noGrp="1"/>
          </p:cNvSpPr>
          <p:nvPr>
            <p:ph type="ftr" sz="quarter" idx="10"/>
          </p:nvPr>
        </p:nvSpPr>
        <p:spPr/>
        <p:txBody>
          <a:bodyPr/>
          <a:lstStyle>
            <a:lvl1pPr>
              <a:defRPr/>
            </a:lvl1pPr>
          </a:lstStyle>
          <a:p>
            <a:pPr>
              <a:defRPr/>
            </a:pPr>
            <a:r>
              <a:rPr lang="en-US"/>
              <a:t>2014 LENOVO INTERNAL. All rights reserved.</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With Background">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5" name="Picture 16"/>
          <p:cNvPicPr>
            <a:picLocks noChangeAspect="1"/>
          </p:cNvPicPr>
          <p:nvPr userDrawn="1"/>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sp>
        <p:nvSpPr>
          <p:cNvPr id="6" name="Rectangle 5"/>
          <p:cNvSpPr>
            <a:spLocks noChangeArrowheads="1"/>
          </p:cNvSpPr>
          <p:nvPr userDrawn="1"/>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7" name="Picture 2"/>
          <p:cNvPicPr>
            <a:picLocks noChangeAspect="1" noChangeArrowheads="1"/>
          </p:cNvPicPr>
          <p:nvPr userDrawn="1"/>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8" name="Rectangle 17"/>
          <p:cNvSpPr>
            <a:spLocks noChangeArrowheads="1"/>
          </p:cNvSpPr>
          <p:nvPr userDrawn="1"/>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algn="ctr">
              <a:defRPr/>
            </a:pPr>
            <a:fld id="{226693AD-1F7D-4F12-B55C-30410F7A9DAB}" type="slidenum">
              <a:rPr lang="en-US" sz="1000">
                <a:solidFill>
                  <a:schemeClr val="bg1"/>
                </a:solidFill>
              </a:rPr>
              <a:pPr algn="ctr">
                <a:defRPr/>
              </a:pPr>
              <a:t>‹#›</a:t>
            </a:fld>
            <a:endParaRPr lang="en-US" sz="1000">
              <a:solidFill>
                <a:schemeClr val="bg1"/>
              </a:solidFill>
            </a:endParaRPr>
          </a:p>
        </p:txBody>
      </p:sp>
      <p:sp>
        <p:nvSpPr>
          <p:cNvPr id="9" name="Content Placeholder 2"/>
          <p:cNvSpPr>
            <a:spLocks noGrp="1"/>
          </p:cNvSpPr>
          <p:nvPr>
            <p:ph sz="half" idx="1"/>
          </p:nvPr>
        </p:nvSpPr>
        <p:spPr bwMode="gray">
          <a:xfrm>
            <a:off x="277145" y="1335024"/>
            <a:ext cx="11723382"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10" name="Footer Placeholder 14"/>
          <p:cNvSpPr>
            <a:spLocks noGrp="1"/>
          </p:cNvSpPr>
          <p:nvPr>
            <p:ph type="ftr" sz="quarter" idx="10"/>
          </p:nvPr>
        </p:nvSpPr>
        <p:spPr/>
        <p:txBody>
          <a:bodyPr/>
          <a:lstStyle>
            <a:lvl1pPr>
              <a:defRPr/>
            </a:lvl1pPr>
          </a:lstStyle>
          <a:p>
            <a:pPr>
              <a:defRPr/>
            </a:pPr>
            <a:r>
              <a:rPr lang="en-US"/>
              <a:t>2014 LENOVO INTERNAL. All rights reserved.</a:t>
            </a: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Content - No Background">
    <p:bg>
      <p:bgPr>
        <a:solidFill>
          <a:schemeClr val="bg1"/>
        </a:solidFill>
        <a:effectLst/>
      </p:bgPr>
    </p:bg>
    <p:spTree>
      <p:nvGrpSpPr>
        <p:cNvPr id="1" name=""/>
        <p:cNvGrpSpPr/>
        <p:nvPr/>
      </p:nvGrpSpPr>
      <p:grpSpPr>
        <a:xfrm>
          <a:off x="0" y="0"/>
          <a:ext cx="0" cy="0"/>
          <a:chOff x="0" y="0"/>
          <a:chExt cx="0" cy="0"/>
        </a:xfrm>
      </p:grpSpPr>
      <p:sp>
        <p:nvSpPr>
          <p:cNvPr id="5" name="Rectangle 7"/>
          <p:cNvSpPr>
            <a:spLocks noChangeArrowheads="1"/>
          </p:cNvSpPr>
          <p:nvPr userDrawn="1"/>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sp>
        <p:nvSpPr>
          <p:cNvPr id="6" name="Rectangle 11"/>
          <p:cNvSpPr>
            <a:spLocks noChangeArrowheads="1"/>
          </p:cNvSpPr>
          <p:nvPr userDrawn="1"/>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7" name="Picture 16"/>
          <p:cNvPicPr>
            <a:picLocks noChangeAspect="1"/>
          </p:cNvPicPr>
          <p:nvPr userDrawn="1"/>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9" name="Rectangle 18"/>
          <p:cNvSpPr>
            <a:spLocks noChangeArrowheads="1"/>
          </p:cNvSpPr>
          <p:nvPr userDrawn="1"/>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algn="ctr">
              <a:defRPr/>
            </a:pPr>
            <a:fld id="{6A745A88-351F-4CBA-954A-F63CD9D63818}" type="slidenum">
              <a:rPr lang="en-US" sz="1000">
                <a:solidFill>
                  <a:schemeClr val="bg1"/>
                </a:solidFill>
              </a:rPr>
              <a:pPr algn="ctr">
                <a:defRPr/>
              </a:pPr>
              <a:t>‹#›</a:t>
            </a:fld>
            <a:endParaRPr lang="en-US" sz="1000">
              <a:solidFill>
                <a:schemeClr val="bg1"/>
              </a:solidFill>
            </a:endParaRPr>
          </a:p>
        </p:txBody>
      </p:sp>
      <p:sp>
        <p:nvSpPr>
          <p:cNvPr id="22" name="Content Placeholder 2"/>
          <p:cNvSpPr>
            <a:spLocks noGrp="1"/>
          </p:cNvSpPr>
          <p:nvPr>
            <p:ph sz="half" idx="1"/>
          </p:nvPr>
        </p:nvSpPr>
        <p:spPr bwMode="gray">
          <a:xfrm>
            <a:off x="277145" y="1795884"/>
            <a:ext cx="11723382"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idx="10"/>
          </p:nvPr>
        </p:nvSpPr>
        <p:spPr bwMode="gray">
          <a:xfrm>
            <a:off x="270421" y="853038"/>
            <a:ext cx="11723382" cy="639763"/>
          </a:xfrm>
          <a:prstGeom prst="rect">
            <a:avLst/>
          </a:prstGeom>
        </p:spPr>
        <p:txBody>
          <a:bodyPr lIns="121899" tIns="60949" rIns="121899" bIns="60949" anchor="ctr" anchorCtr="0">
            <a:normAutofit/>
          </a:bodyPr>
          <a:lstStyle>
            <a:lvl1pPr marL="0" indent="0">
              <a:buNone/>
              <a:defRPr sz="3200" b="0">
                <a:solidFill>
                  <a:schemeClr val="accent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a:t>
            </a:r>
          </a:p>
        </p:txBody>
      </p:sp>
      <p:sp>
        <p:nvSpPr>
          <p:cNvPr id="24"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10" name="Footer Placeholder 14"/>
          <p:cNvSpPr>
            <a:spLocks noGrp="1"/>
          </p:cNvSpPr>
          <p:nvPr>
            <p:ph type="ftr" sz="quarter" idx="11"/>
          </p:nvPr>
        </p:nvSpPr>
        <p:spPr/>
        <p:txBody>
          <a:bodyPr/>
          <a:lstStyle>
            <a:lvl1pPr>
              <a:defRPr/>
            </a:lvl1pPr>
          </a:lstStyle>
          <a:p>
            <a:pPr>
              <a:defRPr/>
            </a:pPr>
            <a:r>
              <a:rPr lang="en-US"/>
              <a:t>2014 LENOVO INTERNAL. All rights reserved.</a:t>
            </a: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Slide - With Background">
    <p:spTree>
      <p:nvGrpSpPr>
        <p:cNvPr id="1" name=""/>
        <p:cNvGrpSpPr/>
        <p:nvPr/>
      </p:nvGrpSpPr>
      <p:grpSpPr>
        <a:xfrm>
          <a:off x="0" y="0"/>
          <a:ext cx="0" cy="0"/>
          <a:chOff x="0" y="0"/>
          <a:chExt cx="0" cy="0"/>
        </a:xfrm>
      </p:grpSpPr>
      <p:sp>
        <p:nvSpPr>
          <p:cNvPr id="4" name="Rectangle 7"/>
          <p:cNvSpPr>
            <a:spLocks noChangeArrowheads="1"/>
          </p:cNvSpPr>
          <p:nvPr userDrawn="1"/>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sp>
        <p:nvSpPr>
          <p:cNvPr id="5" name="Rectangle 11"/>
          <p:cNvSpPr>
            <a:spLocks noChangeArrowheads="1"/>
          </p:cNvSpPr>
          <p:nvPr userDrawn="1"/>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6" name="Picture 17"/>
          <p:cNvPicPr>
            <a:picLocks noChangeAspect="1"/>
          </p:cNvPicPr>
          <p:nvPr userDrawn="1"/>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8" name="Rectangle 19"/>
          <p:cNvSpPr>
            <a:spLocks noChangeArrowheads="1"/>
          </p:cNvSpPr>
          <p:nvPr userDrawn="1"/>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algn="ctr">
              <a:defRPr/>
            </a:pPr>
            <a:fld id="{CEA556DE-4FFB-46AE-BA2F-545C5AE3C425}" type="slidenum">
              <a:rPr lang="en-US" sz="1000">
                <a:solidFill>
                  <a:schemeClr val="bg1"/>
                </a:solidFill>
              </a:rPr>
              <a:pPr algn="ctr">
                <a:defRPr/>
              </a:pPr>
              <a:t>‹#›</a:t>
            </a:fld>
            <a:endParaRPr lang="en-US" sz="1000">
              <a:solidFill>
                <a:schemeClr val="bg1"/>
              </a:solidFill>
            </a:endParaRPr>
          </a:p>
        </p:txBody>
      </p:sp>
      <p:sp>
        <p:nvSpPr>
          <p:cNvPr id="3" name="Chart Placeholder 2"/>
          <p:cNvSpPr>
            <a:spLocks noGrp="1"/>
          </p:cNvSpPr>
          <p:nvPr>
            <p:ph type="chart" sz="quarter" idx="10"/>
          </p:nvPr>
        </p:nvSpPr>
        <p:spPr bwMode="gray">
          <a:xfrm>
            <a:off x="222365" y="1456767"/>
            <a:ext cx="11744096"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pPr lvl="0"/>
            <a:r>
              <a:rPr lang="en-US" noProof="0" dirty="0" smtClean="0"/>
              <a:t>Click icon to add chart</a:t>
            </a:r>
            <a:endParaRPr lang="en-US" noProof="0" dirty="0"/>
          </a:p>
        </p:txBody>
      </p:sp>
      <p:sp>
        <p:nvSpPr>
          <p:cNvPr id="16"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9" name="Footer Placeholder 14"/>
          <p:cNvSpPr>
            <a:spLocks noGrp="1"/>
          </p:cNvSpPr>
          <p:nvPr>
            <p:ph type="ftr" sz="quarter" idx="11"/>
          </p:nvPr>
        </p:nvSpPr>
        <p:spPr/>
        <p:txBody>
          <a:bodyPr/>
          <a:lstStyle>
            <a:lvl1pPr>
              <a:defRPr/>
            </a:lvl1pPr>
          </a:lstStyle>
          <a:p>
            <a:pPr>
              <a:defRPr/>
            </a:pPr>
            <a:r>
              <a:rPr lang="en-US"/>
              <a:t>2014 LENOVO INTERNAL. All rights reserved.</a:t>
            </a: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Rectangle 6"/>
          <p:cNvSpPr/>
          <p:nvPr userDrawn="1"/>
        </p:nvSpPr>
        <p:spPr>
          <a:xfrm>
            <a:off x="0" y="0"/>
            <a:ext cx="1218882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3" name="Picture 7"/>
          <p:cNvPicPr>
            <a:picLocks noChangeAspect="1"/>
          </p:cNvPicPr>
          <p:nvPr userDrawn="1"/>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4" name="Picture 9"/>
          <p:cNvPicPr>
            <a:picLocks noChangeAspect="1"/>
          </p:cNvPicPr>
          <p:nvPr userDrawn="1"/>
        </p:nvPicPr>
        <p:blipFill>
          <a:blip r:embed="rId3" cstate="print"/>
          <a:srcRect/>
          <a:stretch>
            <a:fillRect/>
          </a:stretch>
        </p:blipFill>
        <p:spPr bwMode="auto">
          <a:xfrm>
            <a:off x="0" y="0"/>
            <a:ext cx="3863975" cy="2895600"/>
          </a:xfrm>
          <a:prstGeom prst="rect">
            <a:avLst/>
          </a:prstGeom>
          <a:noFill/>
          <a:ln w="9525">
            <a:noFill/>
            <a:miter lim="800000"/>
            <a:headEnd/>
            <a:tailEnd/>
          </a:ln>
        </p:spPr>
      </p:pic>
      <p:pic>
        <p:nvPicPr>
          <p:cNvPr id="5" name="Picture 2"/>
          <p:cNvPicPr>
            <a:picLocks noChangeAspect="1" noChangeArrowheads="1"/>
          </p:cNvPicPr>
          <p:nvPr userDrawn="1"/>
        </p:nvPicPr>
        <p:blipFill>
          <a:blip r:embed="rId4" cstate="print"/>
          <a:srcRect/>
          <a:stretch>
            <a:fillRect/>
          </a:stretch>
        </p:blipFill>
        <p:spPr bwMode="auto">
          <a:xfrm rot="20295452">
            <a:off x="1019175" y="3048000"/>
            <a:ext cx="10150475" cy="762000"/>
          </a:xfrm>
          <a:prstGeom prst="rect">
            <a:avLst/>
          </a:prstGeom>
          <a:noFill/>
          <a:ln w="9525">
            <a:noFill/>
            <a:miter lim="800000"/>
            <a:headEnd/>
            <a:tailEnd/>
          </a:ln>
        </p:spPr>
      </p:pic>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1313" y="481013"/>
            <a:ext cx="10596562" cy="374650"/>
          </a:xfrm>
          <a:prstGeom prst="rect">
            <a:avLst/>
          </a:prstGeom>
        </p:spPr>
        <p:txBody>
          <a:bodyPr/>
          <a:lstStyle/>
          <a:p>
            <a:r>
              <a:rPr lang="en-US" smtClean="0"/>
              <a:t>Click to edit Master title style</a:t>
            </a:r>
            <a:endParaRPr lang="en-US"/>
          </a:p>
        </p:txBody>
      </p:sp>
      <p:sp>
        <p:nvSpPr>
          <p:cNvPr id="3" name="Footer Placeholder 2"/>
          <p:cNvSpPr>
            <a:spLocks noGrp="1"/>
          </p:cNvSpPr>
          <p:nvPr userDrawn="1"/>
        </p:nvSpPr>
        <p:spPr>
          <a:xfrm>
            <a:off x="4646612" y="3382169"/>
            <a:ext cx="2895600" cy="93662"/>
          </a:xfrm>
          <a:prstGeom prst="rect">
            <a:avLst/>
          </a:prstGeom>
        </p:spPr>
        <p:txBody>
          <a:bodyPr vert="horz" lIns="68583" tIns="0" rIns="0" bIns="0" rtlCol="0" anchor="ctr">
            <a:spAutoFit/>
          </a:bodyPr>
          <a:lstStyle>
            <a:defPPr>
              <a:defRPr lang="en-US"/>
            </a:defPPr>
            <a:lvl1pPr marL="0" marR="0" indent="0" algn="l" defTabSz="914286" rtl="0" eaLnBrk="1" fontAlgn="auto" latinLnBrk="0" hangingPunct="1">
              <a:lnSpc>
                <a:spcPct val="100000"/>
              </a:lnSpc>
              <a:spcBef>
                <a:spcPts val="0"/>
              </a:spcBef>
              <a:spcAft>
                <a:spcPts val="0"/>
              </a:spcAft>
              <a:buClrTx/>
              <a:buSzTx/>
              <a:buFontTx/>
              <a:buNone/>
              <a:tabLst/>
              <a:defRPr sz="800" kern="1200" cap="all" smtClean="0">
                <a:solidFill>
                  <a:srgbClr val="939598"/>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600" dirty="0"/>
              <a:t>2014 LENOVO INTERNAL. ALL RIGHTS RESERVED.</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313" y="481013"/>
            <a:ext cx="10596562" cy="3746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55600" y="1841500"/>
            <a:ext cx="11833225" cy="4479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Lenovo Title Slide">
    <p:spTree>
      <p:nvGrpSpPr>
        <p:cNvPr id="1" name=""/>
        <p:cNvGrpSpPr/>
        <p:nvPr/>
      </p:nvGrpSpPr>
      <p:grpSpPr>
        <a:xfrm>
          <a:off x="0" y="0"/>
          <a:ext cx="0" cy="0"/>
          <a:chOff x="0" y="0"/>
          <a:chExt cx="0" cy="0"/>
        </a:xfrm>
      </p:grpSpPr>
      <p:sp>
        <p:nvSpPr>
          <p:cNvPr id="4" name="Rectangle 13"/>
          <p:cNvSpPr/>
          <p:nvPr userDrawn="1"/>
        </p:nvSpPr>
        <p:spPr>
          <a:xfrm>
            <a:off x="0" y="-241300"/>
            <a:ext cx="12188825" cy="6858000"/>
          </a:xfrm>
          <a:prstGeom prst="rect">
            <a:avLst/>
          </a:prstGeom>
          <a:gradFill>
            <a:gsLst>
              <a:gs pos="0">
                <a:schemeClr val="bg1">
                  <a:lumMod val="95000"/>
                </a:schemeClr>
              </a:gs>
              <a:gs pos="100000">
                <a:schemeClr val="bg1">
                  <a:lumMod val="85000"/>
                </a:schemeClr>
              </a:gs>
              <a:gs pos="24000">
                <a:schemeClr val="bg1">
                  <a:lumMod val="95000"/>
                </a:schemeClr>
              </a:gs>
              <a:gs pos="100000">
                <a:schemeClr val="bg1">
                  <a:lumMod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5" name="Picture 16"/>
          <p:cNvPicPr>
            <a:picLocks noChangeAspect="1"/>
          </p:cNvPicPr>
          <p:nvPr userDrawn="1"/>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6" name="Picture 17"/>
          <p:cNvPicPr>
            <a:picLocks noChangeAspect="1"/>
          </p:cNvPicPr>
          <p:nvPr userDrawn="1"/>
        </p:nvPicPr>
        <p:blipFill>
          <a:blip r:embed="rId3" cstate="print"/>
          <a:srcRect/>
          <a:stretch>
            <a:fillRect/>
          </a:stretch>
        </p:blipFill>
        <p:spPr bwMode="auto">
          <a:xfrm>
            <a:off x="0" y="0"/>
            <a:ext cx="3863975" cy="2895600"/>
          </a:xfrm>
          <a:prstGeom prst="rect">
            <a:avLst/>
          </a:prstGeom>
          <a:noFill/>
          <a:ln w="9525">
            <a:noFill/>
            <a:miter lim="800000"/>
            <a:headEnd/>
            <a:tailEnd/>
          </a:ln>
        </p:spPr>
      </p:pic>
      <p:sp>
        <p:nvSpPr>
          <p:cNvPr id="7" name="Freeform 50"/>
          <p:cNvSpPr/>
          <p:nvPr userDrawn="1"/>
        </p:nvSpPr>
        <p:spPr>
          <a:xfrm rot="20340000">
            <a:off x="-942975" y="1566863"/>
            <a:ext cx="13774738" cy="2725737"/>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5283" h="2725900">
                <a:moveTo>
                  <a:pt x="1025170" y="47047"/>
                </a:moveTo>
                <a:lnTo>
                  <a:pt x="11561549" y="0"/>
                </a:lnTo>
                <a:lnTo>
                  <a:pt x="13775283" y="869169"/>
                </a:lnTo>
                <a:lnTo>
                  <a:pt x="13052853" y="2725900"/>
                </a:lnTo>
                <a:lnTo>
                  <a:pt x="0" y="2717706"/>
                </a:lnTo>
                <a:lnTo>
                  <a:pt x="1025170" y="4704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8" name="Picture 53" descr="LenovoLockup-POS-Color.png"/>
          <p:cNvPicPr>
            <a:picLocks noChangeAspect="1"/>
          </p:cNvPicPr>
          <p:nvPr userDrawn="1"/>
        </p:nvPicPr>
        <p:blipFill>
          <a:blip r:embed="rId4" cstate="print"/>
          <a:srcRect/>
          <a:stretch>
            <a:fillRect/>
          </a:stretch>
        </p:blipFill>
        <p:spPr bwMode="auto">
          <a:xfrm rot="20340000">
            <a:off x="1119188" y="1092200"/>
            <a:ext cx="3149600" cy="1327150"/>
          </a:xfrm>
          <a:prstGeom prst="rect">
            <a:avLst/>
          </a:prstGeom>
          <a:noFill/>
          <a:ln w="9525">
            <a:noFill/>
            <a:miter lim="800000"/>
            <a:headEnd/>
            <a:tailEnd/>
          </a:ln>
        </p:spPr>
      </p:pic>
      <p:sp>
        <p:nvSpPr>
          <p:cNvPr id="9" name="Rectangle 2"/>
          <p:cNvSpPr/>
          <p:nvPr userDrawn="1"/>
        </p:nvSpPr>
        <p:spPr>
          <a:xfrm rot="20340000">
            <a:off x="2295525" y="3651250"/>
            <a:ext cx="9980613" cy="8016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en-US" dirty="0"/>
          </a:p>
        </p:txBody>
      </p:sp>
      <p:pic>
        <p:nvPicPr>
          <p:cNvPr id="10" name="Picture 1"/>
          <p:cNvPicPr>
            <a:picLocks noChangeAspect="1"/>
          </p:cNvPicPr>
          <p:nvPr userDrawn="1"/>
        </p:nvPicPr>
        <p:blipFill>
          <a:blip r:embed="rId5" cstate="print"/>
          <a:srcRect l="-2" r="25459"/>
          <a:stretch>
            <a:fillRect/>
          </a:stretch>
        </p:blipFill>
        <p:spPr bwMode="auto">
          <a:xfrm>
            <a:off x="9753600" y="293688"/>
            <a:ext cx="2435225" cy="2332037"/>
          </a:xfrm>
          <a:prstGeom prst="rect">
            <a:avLst/>
          </a:prstGeom>
          <a:noFill/>
          <a:ln w="9525">
            <a:noFill/>
            <a:miter lim="800000"/>
            <a:headEnd/>
            <a:tailEnd/>
          </a:ln>
        </p:spPr>
      </p:pic>
      <p:sp>
        <p:nvSpPr>
          <p:cNvPr id="56" name="Title 16"/>
          <p:cNvSpPr>
            <a:spLocks noGrp="1"/>
          </p:cNvSpPr>
          <p:nvPr>
            <p:ph type="title"/>
          </p:nvPr>
        </p:nvSpPr>
        <p:spPr bwMode="gray">
          <a:xfrm rot="-1260000">
            <a:off x="206970" y="2851076"/>
            <a:ext cx="9792873" cy="866882"/>
          </a:xfrm>
          <a:prstGeom prst="rect">
            <a:avLst/>
          </a:prstGeom>
        </p:spPr>
        <p:txBody>
          <a:bodyPr lIns="121899" tIns="60949" rIns="121899" bIns="60949" anchor="ctr" anchorCtr="0"/>
          <a:lstStyle>
            <a:lvl1pPr marL="0" algn="l" defTabSz="1218987" rtl="0" eaLnBrk="1" latinLnBrk="0" hangingPunct="1">
              <a:lnSpc>
                <a:spcPts val="5800"/>
              </a:lnSpc>
              <a:spcBef>
                <a:spcPct val="0"/>
              </a:spcBef>
              <a:buNone/>
              <a:defRPr lang="en-US" sz="5600" b="0" kern="1200" cap="none" spc="0" baseline="0" dirty="0">
                <a:solidFill>
                  <a:srgbClr val="414042"/>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11" name="Footer Placeholder 61"/>
          <p:cNvSpPr>
            <a:spLocks noGrp="1"/>
          </p:cNvSpPr>
          <p:nvPr>
            <p:ph type="ftr" sz="quarter" idx="10"/>
          </p:nvPr>
        </p:nvSpPr>
        <p:spPr>
          <a:xfrm>
            <a:off x="0" y="6627812"/>
            <a:ext cx="3860800" cy="153988"/>
          </a:xfrm>
          <a:prstGeom prst="rect">
            <a:avLst/>
          </a:prstGeom>
        </p:spPr>
        <p:txBody>
          <a:bodyPr/>
          <a:lstStyle>
            <a:lvl1pPr>
              <a:defRPr sz="1100" baseline="0">
                <a:solidFill>
                  <a:srgbClr val="939598"/>
                </a:solidFill>
              </a:defRPr>
            </a:lvl1pPr>
          </a:lstStyle>
          <a:p>
            <a:pPr>
              <a:defRPr/>
            </a:pPr>
            <a:r>
              <a:rPr lang="en-US" dirty="0" smtClean="0"/>
              <a:t>2014 LENOVO INTERNAL. All rights reserved.</a:t>
            </a:r>
            <a:endParaRPr lang="en-US" dirty="0"/>
          </a:p>
        </p:txBody>
      </p:sp>
      <p:sp>
        <p:nvSpPr>
          <p:cNvPr id="55" name="Subtitle 2"/>
          <p:cNvSpPr>
            <a:spLocks noGrp="1"/>
          </p:cNvSpPr>
          <p:nvPr>
            <p:ph type="subTitle" idx="1"/>
          </p:nvPr>
        </p:nvSpPr>
        <p:spPr bwMode="gray">
          <a:xfrm rot="-1260000">
            <a:off x="2340900" y="3764680"/>
            <a:ext cx="9513216" cy="713913"/>
          </a:xfrm>
          <a:prstGeom prst="rect">
            <a:avLst/>
          </a:prstGeom>
          <a:noFill/>
        </p:spPr>
        <p:txBody>
          <a:bodyPr lIns="121899" tIns="60949" rIns="121899" bIns="60949" anchor="ctr" anchorCtr="0"/>
          <a:lstStyle>
            <a:lvl1pPr marL="0" indent="0" algn="l" defTabSz="1218987" rtl="0" eaLnBrk="1" latinLnBrk="0" hangingPunct="1">
              <a:lnSpc>
                <a:spcPct val="90000"/>
              </a:lnSpc>
              <a:spcBef>
                <a:spcPct val="0"/>
              </a:spcBef>
              <a:buNone/>
              <a:defRPr lang="en-US" sz="28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novo Main Title and Content - With Background">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5" name="Picture 16"/>
          <p:cNvPicPr>
            <a:picLocks noChangeAspect="1"/>
          </p:cNvPicPr>
          <p:nvPr userDrawn="1"/>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sp>
        <p:nvSpPr>
          <p:cNvPr id="6" name="Rectangle 5"/>
          <p:cNvSpPr>
            <a:spLocks noChangeArrowheads="1"/>
          </p:cNvSpPr>
          <p:nvPr userDrawn="1"/>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pic>
        <p:nvPicPr>
          <p:cNvPr id="7" name="Picture 2"/>
          <p:cNvPicPr>
            <a:picLocks noChangeAspect="1" noChangeArrowheads="1"/>
          </p:cNvPicPr>
          <p:nvPr userDrawn="1"/>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8" name="Rectangle 17"/>
          <p:cNvSpPr>
            <a:spLocks noChangeArrowheads="1"/>
          </p:cNvSpPr>
          <p:nvPr userDrawn="1"/>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algn="ctr"/>
            <a:fld id="{F0241370-F5C7-4062-A97B-1CCC29313D73}" type="slidenum">
              <a:rPr lang="en-US" sz="1000">
                <a:solidFill>
                  <a:schemeClr val="bg1"/>
                </a:solidFill>
              </a:rPr>
              <a:pPr algn="ctr"/>
              <a:t>‹#›</a:t>
            </a:fld>
            <a:endParaRPr lang="en-US" sz="1000">
              <a:solidFill>
                <a:schemeClr val="bg1"/>
              </a:solidFill>
            </a:endParaRPr>
          </a:p>
        </p:txBody>
      </p:sp>
      <p:sp>
        <p:nvSpPr>
          <p:cNvPr id="9" name="Content Placeholder 2"/>
          <p:cNvSpPr>
            <a:spLocks noGrp="1"/>
          </p:cNvSpPr>
          <p:nvPr>
            <p:ph sz="half" idx="1"/>
          </p:nvPr>
        </p:nvSpPr>
        <p:spPr bwMode="gray">
          <a:xfrm>
            <a:off x="277145" y="1335024"/>
            <a:ext cx="11723382" cy="5039399"/>
          </a:xfrm>
          <a:prstGeom prst="rect">
            <a:avLst/>
          </a:prstGeom>
        </p:spPr>
        <p:txBody>
          <a:bodyPr lIns="121899" tIns="60949" rIns="121899" bIns="60949"/>
          <a:lstStyle>
            <a:lvl1pPr marL="226444" indent="-226444">
              <a:lnSpc>
                <a:spcPct val="95000"/>
              </a:lnSpc>
              <a:spcBef>
                <a:spcPts val="800"/>
              </a:spcBef>
              <a:buClr>
                <a:srgbClr val="FF0000"/>
              </a:buClr>
              <a:defRPr sz="2400">
                <a:solidFill>
                  <a:srgbClr val="414042"/>
                </a:solidFill>
                <a:latin typeface="Arial" pitchFamily="34" charset="0"/>
                <a:cs typeface="Arial" pitchFamily="34" charset="0"/>
              </a:defRPr>
            </a:lvl1pPr>
            <a:lvl2pPr marL="609493" indent="-228560">
              <a:lnSpc>
                <a:spcPct val="95000"/>
              </a:lnSpc>
              <a:spcBef>
                <a:spcPts val="800"/>
              </a:spcBef>
              <a:buClr>
                <a:srgbClr val="FF0000"/>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rgbClr val="FF0000"/>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rgbClr val="FF0000"/>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rgbClr val="FF0000"/>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14"/>
          <p:cNvSpPr>
            <a:spLocks noGrp="1"/>
          </p:cNvSpPr>
          <p:nvPr>
            <p:ph type="ftr" sz="quarter" idx="10"/>
          </p:nvPr>
        </p:nvSpPr>
        <p:spPr>
          <a:xfrm>
            <a:off x="51468" y="6567718"/>
            <a:ext cx="4812632" cy="201382"/>
          </a:xfrm>
          <a:prstGeom prst="rect">
            <a:avLst/>
          </a:prstGeom>
        </p:spPr>
        <p:txBody>
          <a:bodyPr/>
          <a:lstStyle>
            <a:lvl1pPr>
              <a:defRPr sz="1200">
                <a:solidFill>
                  <a:srgbClr val="414042"/>
                </a:solidFill>
              </a:defRPr>
            </a:lvl1pPr>
          </a:lstStyle>
          <a:p>
            <a:pPr>
              <a:defRPr/>
            </a:pPr>
            <a:r>
              <a:rPr lang="en-US" dirty="0" smtClean="0"/>
              <a:t>2014 LENOVO INTERNAL. All rights reserved.</a:t>
            </a:r>
            <a:endParaRPr lang="en-US" dirty="0"/>
          </a:p>
        </p:txBody>
      </p:sp>
      <p:sp>
        <p:nvSpPr>
          <p:cNvPr id="11" name="Title 28"/>
          <p:cNvSpPr txBox="1">
            <a:spLocks/>
          </p:cNvSpPr>
          <p:nvPr userDrawn="1"/>
        </p:nvSpPr>
        <p:spPr bwMode="gray">
          <a:xfrm>
            <a:off x="50800" y="228629"/>
            <a:ext cx="11849099" cy="677086"/>
          </a:xfrm>
          <a:prstGeom prst="rect">
            <a:avLst/>
          </a:prstGeom>
          <a:noFill/>
          <a:ln w="9525">
            <a:noFill/>
            <a:miter lim="800000"/>
            <a:headEnd/>
            <a:tailEnd/>
          </a:ln>
        </p:spPr>
        <p:txBody>
          <a:bodyPr vert="horz" wrap="square" lIns="121899" tIns="60949" rIns="121899" bIns="60949" numCol="1" anchor="ctr" anchorCtr="0" compatLnSpc="1">
            <a:prstTxWarp prst="textNoShape">
              <a:avLst/>
            </a:prstTxWarp>
            <a:spAutoFit/>
          </a:bodyPr>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pPr marL="0" marR="0" lvl="0" indent="0" algn="l" defTabSz="1218987" rtl="0" eaLnBrk="1" fontAlgn="base" latinLnBrk="0" hangingPunct="1">
              <a:lnSpc>
                <a:spcPct val="100000"/>
              </a:lnSpc>
              <a:spcBef>
                <a:spcPct val="0"/>
              </a:spcBef>
              <a:spcAft>
                <a:spcPct val="0"/>
              </a:spcAft>
              <a:buClrTx/>
              <a:buSzTx/>
              <a:buFontTx/>
              <a:buNone/>
              <a:tabLst>
                <a:tab pos="1218987" algn="l"/>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Click to edit Master title style</a:t>
            </a:r>
            <a:endParaRPr kumimoji="0" lang="en-US"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122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841500"/>
            <a:ext cx="413385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2950" y="1841500"/>
            <a:ext cx="413385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1096962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0025"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600200"/>
            <a:ext cx="540861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48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250"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675" y="273050"/>
            <a:ext cx="68135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00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188" y="5367338"/>
            <a:ext cx="731361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1096962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8138" y="481013"/>
            <a:ext cx="2960687"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313" y="481013"/>
            <a:ext cx="8734425" cy="5645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black">
          <a:xfrm>
            <a:off x="334963" y="6538913"/>
            <a:ext cx="4071937" cy="228600"/>
          </a:xfrm>
          <a:prstGeom prst="rect">
            <a:avLst/>
          </a:prstGeom>
          <a:noFill/>
          <a:ln w="9525">
            <a:noFill/>
            <a:miter lim="800000"/>
            <a:headEnd/>
            <a:tailEnd/>
          </a:ln>
        </p:spPr>
        <p:txBody>
          <a:bodyPr lIns="0" tIns="46038" rIns="92075" bIns="46038">
            <a:spAutoFit/>
          </a:bodyPr>
          <a:lstStyle/>
          <a:p>
            <a:pPr algn="l">
              <a:defRPr/>
            </a:pPr>
            <a:r>
              <a:rPr lang="en-US" sz="900" b="0">
                <a:solidFill>
                  <a:schemeClr val="bg2"/>
                </a:solidFill>
              </a:rPr>
              <a:t>© 2014 IBM Corporation</a:t>
            </a:r>
          </a:p>
        </p:txBody>
      </p:sp>
      <p:pic>
        <p:nvPicPr>
          <p:cNvPr id="5" name="Picture 5" descr="M5Icon"/>
          <p:cNvPicPr>
            <a:picLocks noChangeAspect="1" noChangeArrowheads="1"/>
          </p:cNvPicPr>
          <p:nvPr userDrawn="1"/>
        </p:nvPicPr>
        <p:blipFill>
          <a:blip r:embed="rId2" cstate="print"/>
          <a:srcRect r="18767" b="19330"/>
          <a:stretch>
            <a:fillRect/>
          </a:stretch>
        </p:blipFill>
        <p:spPr bwMode="auto">
          <a:xfrm>
            <a:off x="7307263" y="1311275"/>
            <a:ext cx="4881562" cy="5546725"/>
          </a:xfrm>
          <a:prstGeom prst="rect">
            <a:avLst/>
          </a:prstGeom>
          <a:noFill/>
          <a:ln w="9525">
            <a:noFill/>
            <a:miter lim="800000"/>
            <a:headEnd/>
            <a:tailEnd/>
          </a:ln>
        </p:spPr>
      </p:pic>
      <p:pic>
        <p:nvPicPr>
          <p:cNvPr id="6" name="Picture 6"/>
          <p:cNvPicPr>
            <a:picLocks noChangeAspect="1" noChangeArrowheads="1"/>
          </p:cNvPicPr>
          <p:nvPr userDrawn="1"/>
        </p:nvPicPr>
        <p:blipFill>
          <a:blip r:embed="rId3" cstate="print"/>
          <a:srcRect/>
          <a:stretch>
            <a:fillRect/>
          </a:stretch>
        </p:blipFill>
        <p:spPr bwMode="auto">
          <a:xfrm>
            <a:off x="7831138" y="323850"/>
            <a:ext cx="4138612" cy="596900"/>
          </a:xfrm>
          <a:prstGeom prst="rect">
            <a:avLst/>
          </a:prstGeom>
          <a:noFill/>
          <a:ln w="9525" algn="ctr">
            <a:noFill/>
            <a:miter lim="800000"/>
            <a:headEnd/>
            <a:tailEnd/>
          </a:ln>
        </p:spPr>
      </p:pic>
      <p:sp>
        <p:nvSpPr>
          <p:cNvPr id="1297410" name="Rectangle 2"/>
          <p:cNvSpPr>
            <a:spLocks noGrp="1" noChangeArrowheads="1"/>
          </p:cNvSpPr>
          <p:nvPr>
            <p:ph type="ctrTitle"/>
          </p:nvPr>
        </p:nvSpPr>
        <p:spPr>
          <a:xfrm>
            <a:off x="334963" y="2336800"/>
            <a:ext cx="8034337" cy="522288"/>
          </a:xfrm>
        </p:spPr>
        <p:txBody>
          <a:bodyPr/>
          <a:lstStyle>
            <a:lvl1pPr>
              <a:lnSpc>
                <a:spcPct val="95000"/>
              </a:lnSpc>
              <a:defRPr sz="3600"/>
            </a:lvl1pPr>
          </a:lstStyle>
          <a:p>
            <a:r>
              <a:rPr lang="en-US"/>
              <a:t>Click to edit Master title style</a:t>
            </a:r>
          </a:p>
        </p:txBody>
      </p:sp>
      <p:sp>
        <p:nvSpPr>
          <p:cNvPr id="1297411" name="Rectangle 3"/>
          <p:cNvSpPr>
            <a:spLocks noGrp="1" noChangeArrowheads="1"/>
          </p:cNvSpPr>
          <p:nvPr>
            <p:ph type="subTitle" idx="1"/>
          </p:nvPr>
        </p:nvSpPr>
        <p:spPr>
          <a:xfrm>
            <a:off x="334963" y="973138"/>
            <a:ext cx="11587162" cy="334962"/>
          </a:xfrm>
        </p:spPr>
        <p:txBody>
          <a:bodyPr tIns="0" rIns="0" bIns="0">
            <a:spAutoFit/>
          </a:bodyPr>
          <a:lstStyle>
            <a:lvl1pPr marL="0" indent="0">
              <a:spcBef>
                <a:spcPct val="0"/>
              </a:spcBef>
              <a:buFont typeface="Wingdings" pitchFamily="2" charset="2"/>
              <a:buNone/>
              <a:defRPr/>
            </a:lvl1pPr>
          </a:lstStyle>
          <a:p>
            <a:r>
              <a:rPr lang="en-US"/>
              <a:t>Click to edit Master subtitle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841500"/>
            <a:ext cx="5840413"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48413" y="1841500"/>
            <a:ext cx="5840412"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8138" y="481013"/>
            <a:ext cx="2960687" cy="5840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313" y="481013"/>
            <a:ext cx="8734425" cy="5840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4" name="Rectangle 13"/>
          <p:cNvSpPr/>
          <p:nvPr/>
        </p:nvSpPr>
        <p:spPr>
          <a:xfrm>
            <a:off x="7" y="0"/>
            <a:ext cx="12188825" cy="6858000"/>
          </a:xfrm>
          <a:prstGeom prst="rect">
            <a:avLst/>
          </a:prstGeom>
          <a:gradFill>
            <a:gsLst>
              <a:gs pos="0">
                <a:schemeClr val="bg1">
                  <a:lumMod val="95000"/>
                </a:schemeClr>
              </a:gs>
              <a:gs pos="100000">
                <a:schemeClr val="bg1">
                  <a:lumMod val="85000"/>
                </a:schemeClr>
              </a:gs>
              <a:gs pos="24000">
                <a:schemeClr val="bg1">
                  <a:lumMod val="95000"/>
                </a:schemeClr>
              </a:gs>
              <a:gs pos="100000">
                <a:schemeClr val="bg1">
                  <a:lumMod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555407" y="2268259"/>
            <a:ext cx="3633423" cy="4589753"/>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 y="0"/>
            <a:ext cx="3864475" cy="2896204"/>
          </a:xfrm>
          <a:prstGeom prst="rect">
            <a:avLst/>
          </a:prstGeom>
        </p:spPr>
      </p:pic>
      <p:sp>
        <p:nvSpPr>
          <p:cNvPr id="51" name="Freeform 50"/>
          <p:cNvSpPr/>
          <p:nvPr/>
        </p:nvSpPr>
        <p:spPr>
          <a:xfrm rot="-1260000">
            <a:off x="-942967" y="1567172"/>
            <a:ext cx="13775283" cy="2725900"/>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5283" h="2725900">
                <a:moveTo>
                  <a:pt x="1025170" y="47047"/>
                </a:moveTo>
                <a:lnTo>
                  <a:pt x="11561549" y="0"/>
                </a:lnTo>
                <a:lnTo>
                  <a:pt x="13775283" y="869169"/>
                </a:lnTo>
                <a:lnTo>
                  <a:pt x="13052853" y="2725900"/>
                </a:lnTo>
                <a:lnTo>
                  <a:pt x="0" y="2717706"/>
                </a:lnTo>
                <a:lnTo>
                  <a:pt x="1025170" y="4704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pic>
        <p:nvPicPr>
          <p:cNvPr id="54" name="Picture 53" descr="LenovoLockup-POS-Color.png"/>
          <p:cNvPicPr>
            <a:picLocks noChangeAspect="1"/>
          </p:cNvPicPr>
          <p:nvPr/>
        </p:nvPicPr>
        <p:blipFill>
          <a:blip r:embed="rId4" cstate="email"/>
          <a:stretch>
            <a:fillRect/>
          </a:stretch>
        </p:blipFill>
        <p:spPr>
          <a:xfrm rot="-1260000">
            <a:off x="1118598" y="1092674"/>
            <a:ext cx="3150814" cy="1326082"/>
          </a:xfrm>
          <a:prstGeom prst="rect">
            <a:avLst/>
          </a:prstGeom>
        </p:spPr>
      </p:pic>
      <p:sp>
        <p:nvSpPr>
          <p:cNvPr id="56" name="Title 16"/>
          <p:cNvSpPr>
            <a:spLocks noGrp="1"/>
          </p:cNvSpPr>
          <p:nvPr>
            <p:ph type="title" hasCustomPrompt="1"/>
          </p:nvPr>
        </p:nvSpPr>
        <p:spPr bwMode="gray">
          <a:xfrm rot="-1260000">
            <a:off x="206970" y="2298392"/>
            <a:ext cx="9792873" cy="1972279"/>
          </a:xfrm>
          <a:prstGeom prst="rect">
            <a:avLst/>
          </a:prstGeom>
        </p:spPr>
        <p:txBody>
          <a:bodyPr lIns="121899" tIns="60949" rIns="121899" bIns="60949" anchor="ctr" anchorCtr="0"/>
          <a:lstStyle>
            <a:lvl1pPr marL="0" algn="l" defTabSz="1218987" rtl="0" eaLnBrk="1" latinLnBrk="0" hangingPunct="1">
              <a:lnSpc>
                <a:spcPts val="5800"/>
              </a:lnSpc>
              <a:spcBef>
                <a:spcPct val="0"/>
              </a:spcBef>
              <a:buNone/>
              <a:defRPr lang="en-US" sz="5600" b="0" kern="1200" cap="none" spc="0" baseline="0" dirty="0">
                <a:solidFill>
                  <a:schemeClr val="accent5"/>
                </a:solidFill>
                <a:latin typeface="Arial" pitchFamily="34" charset="0"/>
                <a:ea typeface="+mn-ea"/>
                <a:cs typeface="Arial" pitchFamily="34" charset="0"/>
              </a:defRPr>
            </a:lvl1pPr>
          </a:lstStyle>
          <a:p>
            <a:r>
              <a:rPr lang="en-US" dirty="0" smtClean="0"/>
              <a:t>Click To Edit</a:t>
            </a:r>
            <a:endParaRPr lang="en-US" dirty="0"/>
          </a:p>
        </p:txBody>
      </p:sp>
      <p:sp>
        <p:nvSpPr>
          <p:cNvPr id="62" name="Footer Placeholder 61"/>
          <p:cNvSpPr>
            <a:spLocks noGrp="1"/>
          </p:cNvSpPr>
          <p:nvPr>
            <p:ph type="ftr" sz="quarter" idx="10"/>
          </p:nvPr>
        </p:nvSpPr>
        <p:spPr/>
        <p:txBody>
          <a:bodyPr/>
          <a:lstStyle/>
          <a:p>
            <a:endParaRPr lang="en-US">
              <a:solidFill>
                <a:srgbClr val="000000">
                  <a:tint val="75000"/>
                </a:srgbClr>
              </a:solidFill>
            </a:endParaRPr>
          </a:p>
        </p:txBody>
      </p:sp>
      <p:sp>
        <p:nvSpPr>
          <p:cNvPr id="3" name="Rectangle 2"/>
          <p:cNvSpPr/>
          <p:nvPr/>
        </p:nvSpPr>
        <p:spPr>
          <a:xfrm rot="-1260000">
            <a:off x="2295266" y="3651150"/>
            <a:ext cx="9980499" cy="801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xmlns="" val="0"/>
              </a:ext>
            </a:extLst>
          </a:blip>
          <a:srcRect l="-1"/>
          <a:stretch/>
        </p:blipFill>
        <p:spPr>
          <a:xfrm>
            <a:off x="9753321" y="293030"/>
            <a:ext cx="2435511" cy="2332737"/>
          </a:xfrm>
          <a:prstGeom prst="rect">
            <a:avLst/>
          </a:prstGeom>
        </p:spPr>
      </p:pic>
      <p:sp>
        <p:nvSpPr>
          <p:cNvPr id="55" name="Subtitle 2"/>
          <p:cNvSpPr>
            <a:spLocks noGrp="1"/>
          </p:cNvSpPr>
          <p:nvPr>
            <p:ph type="subTitle" idx="1"/>
          </p:nvPr>
        </p:nvSpPr>
        <p:spPr bwMode="gray">
          <a:xfrm rot="-1260000">
            <a:off x="2417100" y="3744010"/>
            <a:ext cx="9513216" cy="713913"/>
          </a:xfrm>
          <a:prstGeom prst="rect">
            <a:avLst/>
          </a:prstGeom>
        </p:spPr>
        <p:txBody>
          <a:bodyPr lIns="121899" tIns="60949" rIns="121899" bIns="60949" anchor="ctr" anchorCtr="0"/>
          <a:lstStyle>
            <a:lvl1pPr marL="0" indent="0" algn="l" defTabSz="1218987" rtl="0" eaLnBrk="1" latinLnBrk="0" hangingPunct="1">
              <a:lnSpc>
                <a:spcPct val="90000"/>
              </a:lnSpc>
              <a:spcBef>
                <a:spcPct val="0"/>
              </a:spcBef>
              <a:buNone/>
              <a:defRPr lang="en-US" sz="28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509504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gue Slide - Grey">
    <p:bg>
      <p:bgPr>
        <a:solidFill>
          <a:schemeClr val="bg2">
            <a:lumMod val="50000"/>
            <a:lumOff val="50000"/>
            <a:alpha val="0"/>
          </a:schemeClr>
        </a:solidFill>
        <a:effectLst/>
      </p:bgPr>
    </p:bg>
    <p:spTree>
      <p:nvGrpSpPr>
        <p:cNvPr id="1" name=""/>
        <p:cNvGrpSpPr/>
        <p:nvPr/>
      </p:nvGrpSpPr>
      <p:grpSpPr>
        <a:xfrm>
          <a:off x="0" y="0"/>
          <a:ext cx="0" cy="0"/>
          <a:chOff x="0" y="0"/>
          <a:chExt cx="0" cy="0"/>
        </a:xfrm>
      </p:grpSpPr>
      <p:sp>
        <p:nvSpPr>
          <p:cNvPr id="15" name="Rectangle 14"/>
          <p:cNvSpPr/>
          <p:nvPr/>
        </p:nvSpPr>
        <p:spPr>
          <a:xfrm>
            <a:off x="1" y="4"/>
            <a:ext cx="12188824"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555400" y="2268259"/>
            <a:ext cx="3633424" cy="4589753"/>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 y="14"/>
            <a:ext cx="3864475" cy="2896205"/>
          </a:xfrm>
          <a:prstGeom prst="rect">
            <a:avLst/>
          </a:prstGeom>
        </p:spPr>
      </p:pic>
      <p:sp>
        <p:nvSpPr>
          <p:cNvPr id="7" name="Freeform 6"/>
          <p:cNvSpPr/>
          <p:nvPr/>
        </p:nvSpPr>
        <p:spPr>
          <a:xfrm rot="-1260000">
            <a:off x="-718460" y="2741125"/>
            <a:ext cx="13628695" cy="1488786"/>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 name="connsiteX0" fmla="*/ 796160 w 13775283"/>
              <a:gd name="connsiteY0" fmla="*/ 5296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6160 w 13775283"/>
              <a:gd name="connsiteY5" fmla="*/ 52963 h 2725900"/>
              <a:gd name="connsiteX0" fmla="*/ 792349 w 13775283"/>
              <a:gd name="connsiteY0" fmla="*/ 7129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2349 w 13775283"/>
              <a:gd name="connsiteY5" fmla="*/ 71293 h 2725900"/>
              <a:gd name="connsiteX0" fmla="*/ 577076 w 13560010"/>
              <a:gd name="connsiteY0" fmla="*/ 71293 h 2725900"/>
              <a:gd name="connsiteX1" fmla="*/ 11346276 w 13560010"/>
              <a:gd name="connsiteY1" fmla="*/ 0 h 2725900"/>
              <a:gd name="connsiteX2" fmla="*/ 13560010 w 13560010"/>
              <a:gd name="connsiteY2" fmla="*/ 869169 h 2725900"/>
              <a:gd name="connsiteX3" fmla="*/ 12837580 w 13560010"/>
              <a:gd name="connsiteY3" fmla="*/ 2725900 h 2725900"/>
              <a:gd name="connsiteX4" fmla="*/ 0 w 13560010"/>
              <a:gd name="connsiteY4" fmla="*/ 2723085 h 2725900"/>
              <a:gd name="connsiteX5" fmla="*/ 577076 w 13560010"/>
              <a:gd name="connsiteY5" fmla="*/ 71293 h 2725900"/>
              <a:gd name="connsiteX0" fmla="*/ 577076 w 13560010"/>
              <a:gd name="connsiteY0" fmla="*/ 90117 h 2744724"/>
              <a:gd name="connsiteX1" fmla="*/ 12921872 w 13560010"/>
              <a:gd name="connsiteY1" fmla="*/ 1 h 2744724"/>
              <a:gd name="connsiteX2" fmla="*/ 13560010 w 13560010"/>
              <a:gd name="connsiteY2" fmla="*/ 887993 h 2744724"/>
              <a:gd name="connsiteX3" fmla="*/ 12837580 w 13560010"/>
              <a:gd name="connsiteY3" fmla="*/ 2744724 h 2744724"/>
              <a:gd name="connsiteX4" fmla="*/ 0 w 13560010"/>
              <a:gd name="connsiteY4" fmla="*/ 2741909 h 2744724"/>
              <a:gd name="connsiteX5" fmla="*/ 577076 w 13560010"/>
              <a:gd name="connsiteY5" fmla="*/ 90117 h 2744724"/>
              <a:gd name="connsiteX0" fmla="*/ 577076 w 13558311"/>
              <a:gd name="connsiteY0" fmla="*/ 90115 h 2744722"/>
              <a:gd name="connsiteX1" fmla="*/ 12921872 w 13558311"/>
              <a:gd name="connsiteY1" fmla="*/ -1 h 2744722"/>
              <a:gd name="connsiteX2" fmla="*/ 13558311 w 13558311"/>
              <a:gd name="connsiteY2" fmla="*/ 403041 h 2744722"/>
              <a:gd name="connsiteX3" fmla="*/ 12837580 w 13558311"/>
              <a:gd name="connsiteY3" fmla="*/ 2744722 h 2744722"/>
              <a:gd name="connsiteX4" fmla="*/ 0 w 13558311"/>
              <a:gd name="connsiteY4" fmla="*/ 2741907 h 2744722"/>
              <a:gd name="connsiteX5" fmla="*/ 577076 w 13558311"/>
              <a:gd name="connsiteY5" fmla="*/ 90115 h 2744722"/>
              <a:gd name="connsiteX0" fmla="*/ 577076 w 13558311"/>
              <a:gd name="connsiteY0" fmla="*/ 90117 h 2750103"/>
              <a:gd name="connsiteX1" fmla="*/ 12921872 w 13558311"/>
              <a:gd name="connsiteY1" fmla="*/ 1 h 2750103"/>
              <a:gd name="connsiteX2" fmla="*/ 13558311 w 13558311"/>
              <a:gd name="connsiteY2" fmla="*/ 403043 h 2750103"/>
              <a:gd name="connsiteX3" fmla="*/ 13052853 w 13558311"/>
              <a:gd name="connsiteY3" fmla="*/ 2750103 h 2750103"/>
              <a:gd name="connsiteX4" fmla="*/ 0 w 13558311"/>
              <a:gd name="connsiteY4" fmla="*/ 2741909 h 2750103"/>
              <a:gd name="connsiteX5" fmla="*/ 577076 w 13558311"/>
              <a:gd name="connsiteY5" fmla="*/ 90117 h 2750103"/>
              <a:gd name="connsiteX0" fmla="*/ 567277 w 13558311"/>
              <a:gd name="connsiteY0" fmla="*/ 106660 h 2750101"/>
              <a:gd name="connsiteX1" fmla="*/ 12921872 w 13558311"/>
              <a:gd name="connsiteY1" fmla="*/ -1 h 2750101"/>
              <a:gd name="connsiteX2" fmla="*/ 13558311 w 13558311"/>
              <a:gd name="connsiteY2" fmla="*/ 403041 h 2750101"/>
              <a:gd name="connsiteX3" fmla="*/ 13052853 w 13558311"/>
              <a:gd name="connsiteY3" fmla="*/ 2750101 h 2750101"/>
              <a:gd name="connsiteX4" fmla="*/ 0 w 13558311"/>
              <a:gd name="connsiteY4" fmla="*/ 2741907 h 2750101"/>
              <a:gd name="connsiteX5" fmla="*/ 567277 w 13558311"/>
              <a:gd name="connsiteY5" fmla="*/ 106660 h 2750101"/>
              <a:gd name="connsiteX0" fmla="*/ 554063 w 13545097"/>
              <a:gd name="connsiteY0" fmla="*/ 106662 h 2750103"/>
              <a:gd name="connsiteX1" fmla="*/ 12908658 w 13545097"/>
              <a:gd name="connsiteY1" fmla="*/ 1 h 2750103"/>
              <a:gd name="connsiteX2" fmla="*/ 13545097 w 13545097"/>
              <a:gd name="connsiteY2" fmla="*/ 403043 h 2750103"/>
              <a:gd name="connsiteX3" fmla="*/ 13039639 w 13545097"/>
              <a:gd name="connsiteY3" fmla="*/ 2750103 h 2750103"/>
              <a:gd name="connsiteX4" fmla="*/ 0 w 13545097"/>
              <a:gd name="connsiteY4" fmla="*/ 2739533 h 2750103"/>
              <a:gd name="connsiteX5" fmla="*/ 554063 w 13545097"/>
              <a:gd name="connsiteY5" fmla="*/ 106662 h 2750103"/>
              <a:gd name="connsiteX0" fmla="*/ 618008 w 13609042"/>
              <a:gd name="connsiteY0" fmla="*/ 106660 h 2750101"/>
              <a:gd name="connsiteX1" fmla="*/ 12972603 w 13609042"/>
              <a:gd name="connsiteY1" fmla="*/ -1 h 2750101"/>
              <a:gd name="connsiteX2" fmla="*/ 13609042 w 13609042"/>
              <a:gd name="connsiteY2" fmla="*/ 403041 h 2750101"/>
              <a:gd name="connsiteX3" fmla="*/ 13103584 w 13609042"/>
              <a:gd name="connsiteY3" fmla="*/ 2750101 h 2750101"/>
              <a:gd name="connsiteX4" fmla="*/ 0 w 13609042"/>
              <a:gd name="connsiteY4" fmla="*/ 2741183 h 2750101"/>
              <a:gd name="connsiteX5" fmla="*/ 618008 w 13609042"/>
              <a:gd name="connsiteY5" fmla="*/ 106660 h 2750101"/>
              <a:gd name="connsiteX0" fmla="*/ 548519 w 13609042"/>
              <a:gd name="connsiteY0" fmla="*/ 104385 h 2750103"/>
              <a:gd name="connsiteX1" fmla="*/ 12972603 w 13609042"/>
              <a:gd name="connsiteY1" fmla="*/ 1 h 2750103"/>
              <a:gd name="connsiteX2" fmla="*/ 13609042 w 13609042"/>
              <a:gd name="connsiteY2" fmla="*/ 403043 h 2750103"/>
              <a:gd name="connsiteX3" fmla="*/ 13103584 w 13609042"/>
              <a:gd name="connsiteY3" fmla="*/ 2750103 h 2750103"/>
              <a:gd name="connsiteX4" fmla="*/ 0 w 13609042"/>
              <a:gd name="connsiteY4" fmla="*/ 2741185 h 2750103"/>
              <a:gd name="connsiteX5" fmla="*/ 548519 w 13609042"/>
              <a:gd name="connsiteY5" fmla="*/ 104385 h 2750103"/>
              <a:gd name="connsiteX0" fmla="*/ 548519 w 13609042"/>
              <a:gd name="connsiteY0" fmla="*/ 104383 h 2747724"/>
              <a:gd name="connsiteX1" fmla="*/ 12972603 w 13609042"/>
              <a:gd name="connsiteY1" fmla="*/ -1 h 2747724"/>
              <a:gd name="connsiteX2" fmla="*/ 13609042 w 13609042"/>
              <a:gd name="connsiteY2" fmla="*/ 403041 h 2747724"/>
              <a:gd name="connsiteX3" fmla="*/ 13116798 w 13609042"/>
              <a:gd name="connsiteY3" fmla="*/ 2747725 h 2747724"/>
              <a:gd name="connsiteX4" fmla="*/ 0 w 13609042"/>
              <a:gd name="connsiteY4" fmla="*/ 2741183 h 2747724"/>
              <a:gd name="connsiteX5" fmla="*/ 548519 w 13609042"/>
              <a:gd name="connsiteY5" fmla="*/ 104383 h 2747724"/>
              <a:gd name="connsiteX0" fmla="*/ 548519 w 13594988"/>
              <a:gd name="connsiteY0" fmla="*/ 104385 h 2747728"/>
              <a:gd name="connsiteX1" fmla="*/ 12972603 w 13594988"/>
              <a:gd name="connsiteY1" fmla="*/ 1 h 2747728"/>
              <a:gd name="connsiteX2" fmla="*/ 13594988 w 13594988"/>
              <a:gd name="connsiteY2" fmla="*/ 440060 h 2747728"/>
              <a:gd name="connsiteX3" fmla="*/ 13116798 w 13594988"/>
              <a:gd name="connsiteY3" fmla="*/ 2747727 h 2747728"/>
              <a:gd name="connsiteX4" fmla="*/ 0 w 13594988"/>
              <a:gd name="connsiteY4" fmla="*/ 2741185 h 2747728"/>
              <a:gd name="connsiteX5" fmla="*/ 548519 w 13594988"/>
              <a:gd name="connsiteY5" fmla="*/ 104385 h 2747728"/>
              <a:gd name="connsiteX0" fmla="*/ 548519 w 13594988"/>
              <a:gd name="connsiteY0" fmla="*/ 98900 h 2742241"/>
              <a:gd name="connsiteX1" fmla="*/ 12996905 w 13594988"/>
              <a:gd name="connsiteY1" fmla="*/ 0 h 2742241"/>
              <a:gd name="connsiteX2" fmla="*/ 13594988 w 13594988"/>
              <a:gd name="connsiteY2" fmla="*/ 434575 h 2742241"/>
              <a:gd name="connsiteX3" fmla="*/ 13116798 w 13594988"/>
              <a:gd name="connsiteY3" fmla="*/ 2742242 h 2742241"/>
              <a:gd name="connsiteX4" fmla="*/ 0 w 13594988"/>
              <a:gd name="connsiteY4" fmla="*/ 2735700 h 2742241"/>
              <a:gd name="connsiteX5" fmla="*/ 548519 w 13594988"/>
              <a:gd name="connsiteY5" fmla="*/ 98900 h 2742241"/>
              <a:gd name="connsiteX0" fmla="*/ 548519 w 13594988"/>
              <a:gd name="connsiteY0" fmla="*/ 98900 h 2742243"/>
              <a:gd name="connsiteX1" fmla="*/ 12996905 w 13594988"/>
              <a:gd name="connsiteY1" fmla="*/ 0 h 2742243"/>
              <a:gd name="connsiteX2" fmla="*/ 13594988 w 13594988"/>
              <a:gd name="connsiteY2" fmla="*/ 434576 h 2742243"/>
              <a:gd name="connsiteX3" fmla="*/ 13116798 w 13594988"/>
              <a:gd name="connsiteY3" fmla="*/ 2742242 h 2742243"/>
              <a:gd name="connsiteX4" fmla="*/ 0 w 13594988"/>
              <a:gd name="connsiteY4" fmla="*/ 2735700 h 2742243"/>
              <a:gd name="connsiteX5" fmla="*/ 548519 w 13594988"/>
              <a:gd name="connsiteY5" fmla="*/ 98900 h 2742243"/>
              <a:gd name="connsiteX0" fmla="*/ 612463 w 13594988"/>
              <a:gd name="connsiteY0" fmla="*/ 97249 h 2742241"/>
              <a:gd name="connsiteX1" fmla="*/ 12996905 w 13594988"/>
              <a:gd name="connsiteY1" fmla="*/ 0 h 2742241"/>
              <a:gd name="connsiteX2" fmla="*/ 13594988 w 13594988"/>
              <a:gd name="connsiteY2" fmla="*/ 434576 h 2742241"/>
              <a:gd name="connsiteX3" fmla="*/ 13116798 w 13594988"/>
              <a:gd name="connsiteY3" fmla="*/ 2742242 h 2742241"/>
              <a:gd name="connsiteX4" fmla="*/ 0 w 13594988"/>
              <a:gd name="connsiteY4" fmla="*/ 2735700 h 2742241"/>
              <a:gd name="connsiteX5" fmla="*/ 612463 w 13594988"/>
              <a:gd name="connsiteY5" fmla="*/ 97249 h 2742241"/>
              <a:gd name="connsiteX0" fmla="*/ 546391 w 13528916"/>
              <a:gd name="connsiteY0" fmla="*/ 97249 h 2742243"/>
              <a:gd name="connsiteX1" fmla="*/ 12930833 w 13528916"/>
              <a:gd name="connsiteY1" fmla="*/ 0 h 2742243"/>
              <a:gd name="connsiteX2" fmla="*/ 13528916 w 13528916"/>
              <a:gd name="connsiteY2" fmla="*/ 434576 h 2742243"/>
              <a:gd name="connsiteX3" fmla="*/ 13050726 w 13528916"/>
              <a:gd name="connsiteY3" fmla="*/ 2742242 h 2742243"/>
              <a:gd name="connsiteX4" fmla="*/ 0 w 13528916"/>
              <a:gd name="connsiteY4" fmla="*/ 2723810 h 2742243"/>
              <a:gd name="connsiteX5" fmla="*/ 546391 w 13528916"/>
              <a:gd name="connsiteY5" fmla="*/ 97249 h 2742243"/>
              <a:gd name="connsiteX0" fmla="*/ 546391 w 13628695"/>
              <a:gd name="connsiteY0" fmla="*/ 104398 h 2749390"/>
              <a:gd name="connsiteX1" fmla="*/ 13628695 w 13628695"/>
              <a:gd name="connsiteY1" fmla="*/ 0 h 2749390"/>
              <a:gd name="connsiteX2" fmla="*/ 13528916 w 13628695"/>
              <a:gd name="connsiteY2" fmla="*/ 441725 h 2749390"/>
              <a:gd name="connsiteX3" fmla="*/ 13050726 w 13628695"/>
              <a:gd name="connsiteY3" fmla="*/ 2749391 h 2749390"/>
              <a:gd name="connsiteX4" fmla="*/ 0 w 13628695"/>
              <a:gd name="connsiteY4" fmla="*/ 2730959 h 2749390"/>
              <a:gd name="connsiteX5" fmla="*/ 546391 w 13628695"/>
              <a:gd name="connsiteY5" fmla="*/ 104398 h 2749390"/>
              <a:gd name="connsiteX0" fmla="*/ 546391 w 13628695"/>
              <a:gd name="connsiteY0" fmla="*/ 104398 h 2749392"/>
              <a:gd name="connsiteX1" fmla="*/ 13628695 w 13628695"/>
              <a:gd name="connsiteY1" fmla="*/ 0 h 2749392"/>
              <a:gd name="connsiteX2" fmla="*/ 13050726 w 13628695"/>
              <a:gd name="connsiteY2" fmla="*/ 2749391 h 2749392"/>
              <a:gd name="connsiteX3" fmla="*/ 0 w 13628695"/>
              <a:gd name="connsiteY3" fmla="*/ 2730959 h 2749392"/>
              <a:gd name="connsiteX4" fmla="*/ 546391 w 13628695"/>
              <a:gd name="connsiteY4" fmla="*/ 104398 h 27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8695" h="2749392">
                <a:moveTo>
                  <a:pt x="546391" y="104398"/>
                </a:moveTo>
                <a:lnTo>
                  <a:pt x="13628695" y="0"/>
                </a:lnTo>
                <a:lnTo>
                  <a:pt x="13050726" y="2749391"/>
                </a:lnTo>
                <a:lnTo>
                  <a:pt x="0" y="2730959"/>
                </a:lnTo>
                <a:lnTo>
                  <a:pt x="546391" y="104398"/>
                </a:lnTo>
                <a:close/>
              </a:path>
            </a:pathLst>
          </a:custGeom>
          <a:solidFill>
            <a:schemeClr val="bg2">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sp>
        <p:nvSpPr>
          <p:cNvPr id="51" name="Footer Placeholder 50"/>
          <p:cNvSpPr>
            <a:spLocks noGrp="1"/>
          </p:cNvSpPr>
          <p:nvPr>
            <p:ph type="ftr" sz="quarter" idx="10"/>
          </p:nvPr>
        </p:nvSpPr>
        <p:spPr>
          <a:xfrm>
            <a:off x="541586" y="6499331"/>
            <a:ext cx="3860800" cy="184666"/>
          </a:xfrm>
        </p:spPr>
        <p:txBody>
          <a:bodyPr/>
          <a:lstStyle>
            <a:lvl1pPr>
              <a:defRPr>
                <a:solidFill>
                  <a:schemeClr val="bg1">
                    <a:lumMod val="75000"/>
                  </a:schemeClr>
                </a:solidFill>
              </a:defRPr>
            </a:lvl1pPr>
          </a:lstStyle>
          <a:p>
            <a:endParaRPr lang="en-US">
              <a:solidFill>
                <a:prstClr val="white">
                  <a:lumMod val="75000"/>
                </a:prstClr>
              </a:solidFill>
            </a:endParaRPr>
          </a:p>
        </p:txBody>
      </p:sp>
      <p:sp>
        <p:nvSpPr>
          <p:cNvPr id="46" name="Title 16"/>
          <p:cNvSpPr>
            <a:spLocks noGrp="1"/>
          </p:cNvSpPr>
          <p:nvPr>
            <p:ph type="title" hasCustomPrompt="1"/>
          </p:nvPr>
        </p:nvSpPr>
        <p:spPr bwMode="gray">
          <a:xfrm rot="-1260000">
            <a:off x="325206" y="2938787"/>
            <a:ext cx="11805714" cy="980433"/>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dirty="0" smtClean="0"/>
              <a:t>Click To Edit</a:t>
            </a:r>
            <a:endParaRPr lang="en-US" dirty="0"/>
          </a:p>
        </p:txBody>
      </p:sp>
    </p:spTree>
    <p:extLst>
      <p:ext uri="{BB962C8B-B14F-4D97-AF65-F5344CB8AC3E}">
        <p14:creationId xmlns:p14="http://schemas.microsoft.com/office/powerpoint/2010/main" xmlns="" val="4131692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gue Slide - Red">
    <p:spTree>
      <p:nvGrpSpPr>
        <p:cNvPr id="1" name=""/>
        <p:cNvGrpSpPr/>
        <p:nvPr/>
      </p:nvGrpSpPr>
      <p:grpSpPr>
        <a:xfrm>
          <a:off x="0" y="0"/>
          <a:ext cx="0" cy="0"/>
          <a:chOff x="0" y="0"/>
          <a:chExt cx="0" cy="0"/>
        </a:xfrm>
      </p:grpSpPr>
      <p:sp>
        <p:nvSpPr>
          <p:cNvPr id="2" name="Rectangle 1"/>
          <p:cNvSpPr/>
          <p:nvPr/>
        </p:nvSpPr>
        <p:spPr>
          <a:xfrm>
            <a:off x="1" y="4"/>
            <a:ext cx="1218882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555400" y="2268245"/>
            <a:ext cx="3633424" cy="4589754"/>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
            <a:ext cx="3864477" cy="2896205"/>
          </a:xfrm>
          <a:prstGeom prst="rect">
            <a:avLst/>
          </a:prstGeom>
        </p:spPr>
      </p:pic>
      <p:sp>
        <p:nvSpPr>
          <p:cNvPr id="51" name="Footer Placeholder 50"/>
          <p:cNvSpPr>
            <a:spLocks noGrp="1"/>
          </p:cNvSpPr>
          <p:nvPr>
            <p:ph type="ftr" sz="quarter" idx="10"/>
          </p:nvPr>
        </p:nvSpPr>
        <p:spPr/>
        <p:txBody>
          <a:bodyPr/>
          <a:lstStyle>
            <a:lvl1pPr>
              <a:defRPr>
                <a:solidFill>
                  <a:schemeClr val="bg1"/>
                </a:solidFill>
              </a:defRPr>
            </a:lvl1pPr>
          </a:lstStyle>
          <a:p>
            <a:endParaRPr lang="en-US">
              <a:solidFill>
                <a:prstClr val="white"/>
              </a:solidFill>
            </a:endParaRPr>
          </a:p>
        </p:txBody>
      </p:sp>
      <p:sp>
        <p:nvSpPr>
          <p:cNvPr id="8" name="Freeform 7"/>
          <p:cNvSpPr/>
          <p:nvPr/>
        </p:nvSpPr>
        <p:spPr>
          <a:xfrm rot="-1260000">
            <a:off x="-718460" y="2741125"/>
            <a:ext cx="13628695" cy="1488786"/>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 name="connsiteX0" fmla="*/ 796160 w 13775283"/>
              <a:gd name="connsiteY0" fmla="*/ 5296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6160 w 13775283"/>
              <a:gd name="connsiteY5" fmla="*/ 52963 h 2725900"/>
              <a:gd name="connsiteX0" fmla="*/ 792349 w 13775283"/>
              <a:gd name="connsiteY0" fmla="*/ 7129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2349 w 13775283"/>
              <a:gd name="connsiteY5" fmla="*/ 71293 h 2725900"/>
              <a:gd name="connsiteX0" fmla="*/ 577076 w 13560010"/>
              <a:gd name="connsiteY0" fmla="*/ 71293 h 2725900"/>
              <a:gd name="connsiteX1" fmla="*/ 11346276 w 13560010"/>
              <a:gd name="connsiteY1" fmla="*/ 0 h 2725900"/>
              <a:gd name="connsiteX2" fmla="*/ 13560010 w 13560010"/>
              <a:gd name="connsiteY2" fmla="*/ 869169 h 2725900"/>
              <a:gd name="connsiteX3" fmla="*/ 12837580 w 13560010"/>
              <a:gd name="connsiteY3" fmla="*/ 2725900 h 2725900"/>
              <a:gd name="connsiteX4" fmla="*/ 0 w 13560010"/>
              <a:gd name="connsiteY4" fmla="*/ 2723085 h 2725900"/>
              <a:gd name="connsiteX5" fmla="*/ 577076 w 13560010"/>
              <a:gd name="connsiteY5" fmla="*/ 71293 h 2725900"/>
              <a:gd name="connsiteX0" fmla="*/ 577076 w 13560010"/>
              <a:gd name="connsiteY0" fmla="*/ 90117 h 2744724"/>
              <a:gd name="connsiteX1" fmla="*/ 12921872 w 13560010"/>
              <a:gd name="connsiteY1" fmla="*/ 1 h 2744724"/>
              <a:gd name="connsiteX2" fmla="*/ 13560010 w 13560010"/>
              <a:gd name="connsiteY2" fmla="*/ 887993 h 2744724"/>
              <a:gd name="connsiteX3" fmla="*/ 12837580 w 13560010"/>
              <a:gd name="connsiteY3" fmla="*/ 2744724 h 2744724"/>
              <a:gd name="connsiteX4" fmla="*/ 0 w 13560010"/>
              <a:gd name="connsiteY4" fmla="*/ 2741909 h 2744724"/>
              <a:gd name="connsiteX5" fmla="*/ 577076 w 13560010"/>
              <a:gd name="connsiteY5" fmla="*/ 90117 h 2744724"/>
              <a:gd name="connsiteX0" fmla="*/ 577076 w 13558311"/>
              <a:gd name="connsiteY0" fmla="*/ 90115 h 2744722"/>
              <a:gd name="connsiteX1" fmla="*/ 12921872 w 13558311"/>
              <a:gd name="connsiteY1" fmla="*/ -1 h 2744722"/>
              <a:gd name="connsiteX2" fmla="*/ 13558311 w 13558311"/>
              <a:gd name="connsiteY2" fmla="*/ 403041 h 2744722"/>
              <a:gd name="connsiteX3" fmla="*/ 12837580 w 13558311"/>
              <a:gd name="connsiteY3" fmla="*/ 2744722 h 2744722"/>
              <a:gd name="connsiteX4" fmla="*/ 0 w 13558311"/>
              <a:gd name="connsiteY4" fmla="*/ 2741907 h 2744722"/>
              <a:gd name="connsiteX5" fmla="*/ 577076 w 13558311"/>
              <a:gd name="connsiteY5" fmla="*/ 90115 h 2744722"/>
              <a:gd name="connsiteX0" fmla="*/ 577076 w 13558311"/>
              <a:gd name="connsiteY0" fmla="*/ 90117 h 2750103"/>
              <a:gd name="connsiteX1" fmla="*/ 12921872 w 13558311"/>
              <a:gd name="connsiteY1" fmla="*/ 1 h 2750103"/>
              <a:gd name="connsiteX2" fmla="*/ 13558311 w 13558311"/>
              <a:gd name="connsiteY2" fmla="*/ 403043 h 2750103"/>
              <a:gd name="connsiteX3" fmla="*/ 13052853 w 13558311"/>
              <a:gd name="connsiteY3" fmla="*/ 2750103 h 2750103"/>
              <a:gd name="connsiteX4" fmla="*/ 0 w 13558311"/>
              <a:gd name="connsiteY4" fmla="*/ 2741909 h 2750103"/>
              <a:gd name="connsiteX5" fmla="*/ 577076 w 13558311"/>
              <a:gd name="connsiteY5" fmla="*/ 90117 h 2750103"/>
              <a:gd name="connsiteX0" fmla="*/ 567277 w 13558311"/>
              <a:gd name="connsiteY0" fmla="*/ 106660 h 2750101"/>
              <a:gd name="connsiteX1" fmla="*/ 12921872 w 13558311"/>
              <a:gd name="connsiteY1" fmla="*/ -1 h 2750101"/>
              <a:gd name="connsiteX2" fmla="*/ 13558311 w 13558311"/>
              <a:gd name="connsiteY2" fmla="*/ 403041 h 2750101"/>
              <a:gd name="connsiteX3" fmla="*/ 13052853 w 13558311"/>
              <a:gd name="connsiteY3" fmla="*/ 2750101 h 2750101"/>
              <a:gd name="connsiteX4" fmla="*/ 0 w 13558311"/>
              <a:gd name="connsiteY4" fmla="*/ 2741907 h 2750101"/>
              <a:gd name="connsiteX5" fmla="*/ 567277 w 13558311"/>
              <a:gd name="connsiteY5" fmla="*/ 106660 h 2750101"/>
              <a:gd name="connsiteX0" fmla="*/ 554063 w 13545097"/>
              <a:gd name="connsiteY0" fmla="*/ 106662 h 2750103"/>
              <a:gd name="connsiteX1" fmla="*/ 12908658 w 13545097"/>
              <a:gd name="connsiteY1" fmla="*/ 1 h 2750103"/>
              <a:gd name="connsiteX2" fmla="*/ 13545097 w 13545097"/>
              <a:gd name="connsiteY2" fmla="*/ 403043 h 2750103"/>
              <a:gd name="connsiteX3" fmla="*/ 13039639 w 13545097"/>
              <a:gd name="connsiteY3" fmla="*/ 2750103 h 2750103"/>
              <a:gd name="connsiteX4" fmla="*/ 0 w 13545097"/>
              <a:gd name="connsiteY4" fmla="*/ 2739533 h 2750103"/>
              <a:gd name="connsiteX5" fmla="*/ 554063 w 13545097"/>
              <a:gd name="connsiteY5" fmla="*/ 106662 h 2750103"/>
              <a:gd name="connsiteX0" fmla="*/ 618008 w 13609042"/>
              <a:gd name="connsiteY0" fmla="*/ 106660 h 2750101"/>
              <a:gd name="connsiteX1" fmla="*/ 12972603 w 13609042"/>
              <a:gd name="connsiteY1" fmla="*/ -1 h 2750101"/>
              <a:gd name="connsiteX2" fmla="*/ 13609042 w 13609042"/>
              <a:gd name="connsiteY2" fmla="*/ 403041 h 2750101"/>
              <a:gd name="connsiteX3" fmla="*/ 13103584 w 13609042"/>
              <a:gd name="connsiteY3" fmla="*/ 2750101 h 2750101"/>
              <a:gd name="connsiteX4" fmla="*/ 0 w 13609042"/>
              <a:gd name="connsiteY4" fmla="*/ 2741183 h 2750101"/>
              <a:gd name="connsiteX5" fmla="*/ 618008 w 13609042"/>
              <a:gd name="connsiteY5" fmla="*/ 106660 h 2750101"/>
              <a:gd name="connsiteX0" fmla="*/ 548519 w 13609042"/>
              <a:gd name="connsiteY0" fmla="*/ 104385 h 2750103"/>
              <a:gd name="connsiteX1" fmla="*/ 12972603 w 13609042"/>
              <a:gd name="connsiteY1" fmla="*/ 1 h 2750103"/>
              <a:gd name="connsiteX2" fmla="*/ 13609042 w 13609042"/>
              <a:gd name="connsiteY2" fmla="*/ 403043 h 2750103"/>
              <a:gd name="connsiteX3" fmla="*/ 13103584 w 13609042"/>
              <a:gd name="connsiteY3" fmla="*/ 2750103 h 2750103"/>
              <a:gd name="connsiteX4" fmla="*/ 0 w 13609042"/>
              <a:gd name="connsiteY4" fmla="*/ 2741185 h 2750103"/>
              <a:gd name="connsiteX5" fmla="*/ 548519 w 13609042"/>
              <a:gd name="connsiteY5" fmla="*/ 104385 h 2750103"/>
              <a:gd name="connsiteX0" fmla="*/ 548519 w 13609042"/>
              <a:gd name="connsiteY0" fmla="*/ 104383 h 2747724"/>
              <a:gd name="connsiteX1" fmla="*/ 12972603 w 13609042"/>
              <a:gd name="connsiteY1" fmla="*/ -1 h 2747724"/>
              <a:gd name="connsiteX2" fmla="*/ 13609042 w 13609042"/>
              <a:gd name="connsiteY2" fmla="*/ 403041 h 2747724"/>
              <a:gd name="connsiteX3" fmla="*/ 13116798 w 13609042"/>
              <a:gd name="connsiteY3" fmla="*/ 2747725 h 2747724"/>
              <a:gd name="connsiteX4" fmla="*/ 0 w 13609042"/>
              <a:gd name="connsiteY4" fmla="*/ 2741183 h 2747724"/>
              <a:gd name="connsiteX5" fmla="*/ 548519 w 13609042"/>
              <a:gd name="connsiteY5" fmla="*/ 104383 h 2747724"/>
              <a:gd name="connsiteX0" fmla="*/ 548519 w 13594988"/>
              <a:gd name="connsiteY0" fmla="*/ 104385 h 2747728"/>
              <a:gd name="connsiteX1" fmla="*/ 12972603 w 13594988"/>
              <a:gd name="connsiteY1" fmla="*/ 1 h 2747728"/>
              <a:gd name="connsiteX2" fmla="*/ 13594988 w 13594988"/>
              <a:gd name="connsiteY2" fmla="*/ 440060 h 2747728"/>
              <a:gd name="connsiteX3" fmla="*/ 13116798 w 13594988"/>
              <a:gd name="connsiteY3" fmla="*/ 2747727 h 2747728"/>
              <a:gd name="connsiteX4" fmla="*/ 0 w 13594988"/>
              <a:gd name="connsiteY4" fmla="*/ 2741185 h 2747728"/>
              <a:gd name="connsiteX5" fmla="*/ 548519 w 13594988"/>
              <a:gd name="connsiteY5" fmla="*/ 104385 h 2747728"/>
              <a:gd name="connsiteX0" fmla="*/ 548519 w 13594988"/>
              <a:gd name="connsiteY0" fmla="*/ 98900 h 2742241"/>
              <a:gd name="connsiteX1" fmla="*/ 12996905 w 13594988"/>
              <a:gd name="connsiteY1" fmla="*/ 0 h 2742241"/>
              <a:gd name="connsiteX2" fmla="*/ 13594988 w 13594988"/>
              <a:gd name="connsiteY2" fmla="*/ 434575 h 2742241"/>
              <a:gd name="connsiteX3" fmla="*/ 13116798 w 13594988"/>
              <a:gd name="connsiteY3" fmla="*/ 2742242 h 2742241"/>
              <a:gd name="connsiteX4" fmla="*/ 0 w 13594988"/>
              <a:gd name="connsiteY4" fmla="*/ 2735700 h 2742241"/>
              <a:gd name="connsiteX5" fmla="*/ 548519 w 13594988"/>
              <a:gd name="connsiteY5" fmla="*/ 98900 h 2742241"/>
              <a:gd name="connsiteX0" fmla="*/ 548519 w 13594988"/>
              <a:gd name="connsiteY0" fmla="*/ 98900 h 2742243"/>
              <a:gd name="connsiteX1" fmla="*/ 12996905 w 13594988"/>
              <a:gd name="connsiteY1" fmla="*/ 0 h 2742243"/>
              <a:gd name="connsiteX2" fmla="*/ 13594988 w 13594988"/>
              <a:gd name="connsiteY2" fmla="*/ 434576 h 2742243"/>
              <a:gd name="connsiteX3" fmla="*/ 13116798 w 13594988"/>
              <a:gd name="connsiteY3" fmla="*/ 2742242 h 2742243"/>
              <a:gd name="connsiteX4" fmla="*/ 0 w 13594988"/>
              <a:gd name="connsiteY4" fmla="*/ 2735700 h 2742243"/>
              <a:gd name="connsiteX5" fmla="*/ 548519 w 13594988"/>
              <a:gd name="connsiteY5" fmla="*/ 98900 h 2742243"/>
              <a:gd name="connsiteX0" fmla="*/ 612463 w 13594988"/>
              <a:gd name="connsiteY0" fmla="*/ 97249 h 2742241"/>
              <a:gd name="connsiteX1" fmla="*/ 12996905 w 13594988"/>
              <a:gd name="connsiteY1" fmla="*/ 0 h 2742241"/>
              <a:gd name="connsiteX2" fmla="*/ 13594988 w 13594988"/>
              <a:gd name="connsiteY2" fmla="*/ 434576 h 2742241"/>
              <a:gd name="connsiteX3" fmla="*/ 13116798 w 13594988"/>
              <a:gd name="connsiteY3" fmla="*/ 2742242 h 2742241"/>
              <a:gd name="connsiteX4" fmla="*/ 0 w 13594988"/>
              <a:gd name="connsiteY4" fmla="*/ 2735700 h 2742241"/>
              <a:gd name="connsiteX5" fmla="*/ 612463 w 13594988"/>
              <a:gd name="connsiteY5" fmla="*/ 97249 h 2742241"/>
              <a:gd name="connsiteX0" fmla="*/ 546391 w 13528916"/>
              <a:gd name="connsiteY0" fmla="*/ 97249 h 2742243"/>
              <a:gd name="connsiteX1" fmla="*/ 12930833 w 13528916"/>
              <a:gd name="connsiteY1" fmla="*/ 0 h 2742243"/>
              <a:gd name="connsiteX2" fmla="*/ 13528916 w 13528916"/>
              <a:gd name="connsiteY2" fmla="*/ 434576 h 2742243"/>
              <a:gd name="connsiteX3" fmla="*/ 13050726 w 13528916"/>
              <a:gd name="connsiteY3" fmla="*/ 2742242 h 2742243"/>
              <a:gd name="connsiteX4" fmla="*/ 0 w 13528916"/>
              <a:gd name="connsiteY4" fmla="*/ 2723810 h 2742243"/>
              <a:gd name="connsiteX5" fmla="*/ 546391 w 13528916"/>
              <a:gd name="connsiteY5" fmla="*/ 97249 h 2742243"/>
              <a:gd name="connsiteX0" fmla="*/ 546391 w 13628695"/>
              <a:gd name="connsiteY0" fmla="*/ 104398 h 2749390"/>
              <a:gd name="connsiteX1" fmla="*/ 13628695 w 13628695"/>
              <a:gd name="connsiteY1" fmla="*/ 0 h 2749390"/>
              <a:gd name="connsiteX2" fmla="*/ 13528916 w 13628695"/>
              <a:gd name="connsiteY2" fmla="*/ 441725 h 2749390"/>
              <a:gd name="connsiteX3" fmla="*/ 13050726 w 13628695"/>
              <a:gd name="connsiteY3" fmla="*/ 2749391 h 2749390"/>
              <a:gd name="connsiteX4" fmla="*/ 0 w 13628695"/>
              <a:gd name="connsiteY4" fmla="*/ 2730959 h 2749390"/>
              <a:gd name="connsiteX5" fmla="*/ 546391 w 13628695"/>
              <a:gd name="connsiteY5" fmla="*/ 104398 h 2749390"/>
              <a:gd name="connsiteX0" fmla="*/ 546391 w 13628695"/>
              <a:gd name="connsiteY0" fmla="*/ 104398 h 2749392"/>
              <a:gd name="connsiteX1" fmla="*/ 13628695 w 13628695"/>
              <a:gd name="connsiteY1" fmla="*/ 0 h 2749392"/>
              <a:gd name="connsiteX2" fmla="*/ 13050726 w 13628695"/>
              <a:gd name="connsiteY2" fmla="*/ 2749391 h 2749392"/>
              <a:gd name="connsiteX3" fmla="*/ 0 w 13628695"/>
              <a:gd name="connsiteY3" fmla="*/ 2730959 h 2749392"/>
              <a:gd name="connsiteX4" fmla="*/ 546391 w 13628695"/>
              <a:gd name="connsiteY4" fmla="*/ 104398 h 27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8695" h="2749392">
                <a:moveTo>
                  <a:pt x="546391" y="104398"/>
                </a:moveTo>
                <a:lnTo>
                  <a:pt x="13628695" y="0"/>
                </a:lnTo>
                <a:lnTo>
                  <a:pt x="13050726" y="2749391"/>
                </a:lnTo>
                <a:lnTo>
                  <a:pt x="0" y="2730959"/>
                </a:lnTo>
                <a:lnTo>
                  <a:pt x="546391" y="104398"/>
                </a:lnTo>
                <a:close/>
              </a:path>
            </a:pathLst>
          </a:custGeom>
          <a:solidFill>
            <a:schemeClr val="bg2">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sp>
        <p:nvSpPr>
          <p:cNvPr id="9" name="Title 16"/>
          <p:cNvSpPr>
            <a:spLocks noGrp="1"/>
          </p:cNvSpPr>
          <p:nvPr>
            <p:ph type="title" hasCustomPrompt="1"/>
          </p:nvPr>
        </p:nvSpPr>
        <p:spPr bwMode="gray">
          <a:xfrm rot="-1260000">
            <a:off x="325206" y="2938787"/>
            <a:ext cx="11805714" cy="980433"/>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dirty="0" smtClean="0"/>
              <a:t>Click To Edit</a:t>
            </a:r>
            <a:endParaRPr lang="en-US" dirty="0"/>
          </a:p>
        </p:txBody>
      </p:sp>
    </p:spTree>
    <p:extLst>
      <p:ext uri="{BB962C8B-B14F-4D97-AF65-F5344CB8AC3E}">
        <p14:creationId xmlns:p14="http://schemas.microsoft.com/office/powerpoint/2010/main" xmlns="" val="2741245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_Title Only - No Backgroun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94" y="1602"/>
          <a:ext cx="1587" cy="1587"/>
        </p:xfrm>
        <a:graphic>
          <a:graphicData uri="http://schemas.openxmlformats.org/presentationml/2006/ole">
            <p:oleObj spid="_x0000_s2300" name="think-cell Slide" r:id="rId3" imgW="360" imgH="360" progId="">
              <p:embed/>
            </p:oleObj>
          </a:graphicData>
        </a:graphic>
      </p:graphicFrame>
      <p:sp>
        <p:nvSpPr>
          <p:cNvPr id="11"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4"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7" name="Rectangle 6"/>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p:txBody>
          <a:bodyPr/>
          <a:lstStyle/>
          <a:p>
            <a:endParaRPr lang="en-US">
              <a:solidFill>
                <a:srgbClr val="000000">
                  <a:tint val="75000"/>
                </a:srgbClr>
              </a:solidFil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21"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Tree>
    <p:extLst>
      <p:ext uri="{BB962C8B-B14F-4D97-AF65-F5344CB8AC3E}">
        <p14:creationId xmlns:p14="http://schemas.microsoft.com/office/powerpoint/2010/main" xmlns="" val="1453083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Only - No Backgroun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94" y="1602"/>
          <a:ext cx="1587" cy="1587"/>
        </p:xfrm>
        <a:graphic>
          <a:graphicData uri="http://schemas.openxmlformats.org/presentationml/2006/ole">
            <p:oleObj spid="_x0000_s3324" name="think-cell Slide" r:id="rId3" imgW="360" imgH="360" progId="">
              <p:embed/>
            </p:oleObj>
          </a:graphicData>
        </a:graphic>
      </p:graphicFrame>
      <p:pic>
        <p:nvPicPr>
          <p:cNvPr id="9" name="Picture 8" descr="Think Enterprise graphic 500x500.jpg"/>
          <p:cNvPicPr>
            <a:picLocks noChangeAspect="1"/>
          </p:cNvPicPr>
          <p:nvPr/>
        </p:nvPicPr>
        <p:blipFill>
          <a:blip r:embed="rId4" cstate="email">
            <a:clrChange>
              <a:clrFrom>
                <a:srgbClr val="FFFFFE"/>
              </a:clrFrom>
              <a:clrTo>
                <a:srgbClr val="FFFFFE">
                  <a:alpha val="0"/>
                </a:srgbClr>
              </a:clrTo>
            </a:clrChange>
          </a:blip>
          <a:stretch>
            <a:fillRect/>
          </a:stretch>
        </p:blipFill>
        <p:spPr>
          <a:xfrm>
            <a:off x="8532177" y="76200"/>
            <a:ext cx="6297560" cy="6299200"/>
          </a:xfrm>
          <a:prstGeom prst="rect">
            <a:avLst/>
          </a:prstGeom>
        </p:spPr>
      </p:pic>
      <p:sp>
        <p:nvSpPr>
          <p:cNvPr id="11"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4"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7" name="Rectangle 6"/>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p:txBody>
          <a:bodyPr/>
          <a:lstStyle/>
          <a:p>
            <a:endParaRPr lang="en-US">
              <a:solidFill>
                <a:srgbClr val="000000">
                  <a:tint val="75000"/>
                </a:srgbClr>
              </a:solidFill>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21"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Tree>
    <p:extLst>
      <p:ext uri="{BB962C8B-B14F-4D97-AF65-F5344CB8AC3E}">
        <p14:creationId xmlns:p14="http://schemas.microsoft.com/office/powerpoint/2010/main" xmlns="" val="3837195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5_Title Only - No Backgroun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94" y="1602"/>
          <a:ext cx="1587" cy="1587"/>
        </p:xfrm>
        <a:graphic>
          <a:graphicData uri="http://schemas.openxmlformats.org/presentationml/2006/ole">
            <p:oleObj spid="_x0000_s4348" name="think-cell Slide" r:id="rId3" imgW="360" imgH="360" progId="">
              <p:embed/>
            </p:oleObj>
          </a:graphicData>
        </a:graphic>
      </p:graphicFrame>
      <p:pic>
        <p:nvPicPr>
          <p:cNvPr id="13" name="Picture 12" descr="Think Flexible graphic 500x500.jpg"/>
          <p:cNvPicPr>
            <a:picLocks noChangeAspect="1"/>
          </p:cNvPicPr>
          <p:nvPr/>
        </p:nvPicPr>
        <p:blipFill>
          <a:blip r:embed="rId4" cstate="email">
            <a:clrChange>
              <a:clrFrom>
                <a:srgbClr val="FFFFFE"/>
              </a:clrFrom>
              <a:clrTo>
                <a:srgbClr val="FFFFFE">
                  <a:alpha val="0"/>
                </a:srgbClr>
              </a:clrTo>
            </a:clrChange>
          </a:blip>
          <a:stretch>
            <a:fillRect/>
          </a:stretch>
        </p:blipFill>
        <p:spPr>
          <a:xfrm flipH="1">
            <a:off x="8532177" y="76200"/>
            <a:ext cx="6297560" cy="6299200"/>
          </a:xfrm>
          <a:prstGeom prst="rect">
            <a:avLst/>
          </a:prstGeom>
        </p:spPr>
      </p:pic>
      <p:sp>
        <p:nvSpPr>
          <p:cNvPr id="11"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4"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7" name="Rectangle 6"/>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p:txBody>
          <a:bodyPr/>
          <a:lstStyle/>
          <a:p>
            <a:endParaRPr lang="en-US">
              <a:solidFill>
                <a:srgbClr val="000000">
                  <a:tint val="75000"/>
                </a:srgbClr>
              </a:solidFill>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21"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Tree>
    <p:extLst>
      <p:ext uri="{BB962C8B-B14F-4D97-AF65-F5344CB8AC3E}">
        <p14:creationId xmlns:p14="http://schemas.microsoft.com/office/powerpoint/2010/main" xmlns="" val="4039592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6_Title Only - No Backgroun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94" y="1602"/>
          <a:ext cx="1587" cy="1587"/>
        </p:xfrm>
        <a:graphic>
          <a:graphicData uri="http://schemas.openxmlformats.org/presentationml/2006/ole">
            <p:oleObj spid="_x0000_s5372" name="think-cell Slide" r:id="rId3" imgW="360" imgH="360" progId="">
              <p:embed/>
            </p:oleObj>
          </a:graphicData>
        </a:graphic>
      </p:graphicFrame>
      <p:pic>
        <p:nvPicPr>
          <p:cNvPr id="13" name="Picture 12" descr="Think Ahead graphic 2000x2000 jpeg.jpg"/>
          <p:cNvPicPr>
            <a:picLocks noChangeAspect="1"/>
          </p:cNvPicPr>
          <p:nvPr/>
        </p:nvPicPr>
        <p:blipFill>
          <a:blip r:embed="rId4" cstate="email">
            <a:clrChange>
              <a:clrFrom>
                <a:srgbClr val="FFFFFE"/>
              </a:clrFrom>
              <a:clrTo>
                <a:srgbClr val="FFFFFE">
                  <a:alpha val="0"/>
                </a:srgbClr>
              </a:clrTo>
            </a:clrChange>
          </a:blip>
          <a:stretch>
            <a:fillRect/>
          </a:stretch>
        </p:blipFill>
        <p:spPr>
          <a:xfrm>
            <a:off x="8251215" y="76200"/>
            <a:ext cx="6273802" cy="6273800"/>
          </a:xfrm>
          <a:prstGeom prst="rect">
            <a:avLst/>
          </a:prstGeom>
        </p:spPr>
      </p:pic>
      <p:sp>
        <p:nvSpPr>
          <p:cNvPr id="11"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4"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7" name="Rectangle 6"/>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p:txBody>
          <a:bodyPr/>
          <a:lstStyle/>
          <a:p>
            <a:endParaRPr lang="en-US">
              <a:solidFill>
                <a:srgbClr val="000000">
                  <a:tint val="75000"/>
                </a:srgbClr>
              </a:solidFill>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21"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Tree>
    <p:extLst>
      <p:ext uri="{BB962C8B-B14F-4D97-AF65-F5344CB8AC3E}">
        <p14:creationId xmlns:p14="http://schemas.microsoft.com/office/powerpoint/2010/main" xmlns="" val="1775137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 With Background">
    <p:spTree>
      <p:nvGrpSpPr>
        <p:cNvPr id="1" name=""/>
        <p:cNvGrpSpPr/>
        <p:nvPr/>
      </p:nvGrpSpPr>
      <p:grpSpPr>
        <a:xfrm>
          <a:off x="0" y="0"/>
          <a:ext cx="0" cy="0"/>
          <a:chOff x="0" y="0"/>
          <a:chExt cx="0" cy="0"/>
        </a:xfrm>
      </p:grpSpPr>
      <p:sp>
        <p:nvSpPr>
          <p:cNvPr id="10"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5"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ooter Placeholder 11"/>
          <p:cNvSpPr>
            <a:spLocks noGrp="1"/>
          </p:cNvSpPr>
          <p:nvPr>
            <p:ph type="ftr" sz="quarter" idx="10"/>
          </p:nvPr>
        </p:nvSpPr>
        <p:spPr/>
        <p:txBody>
          <a:bodyPr/>
          <a:lstStyle/>
          <a:p>
            <a:endParaRPr lang="en-US">
              <a:solidFill>
                <a:srgbClr val="000000">
                  <a:tint val="75000"/>
                </a:srgbClr>
              </a:solidFill>
            </a:endParaRPr>
          </a:p>
        </p:txBody>
      </p:sp>
      <p:sp>
        <p:nvSpPr>
          <p:cNvPr id="17"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13" name="Rectangle 12"/>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2714519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and Content - No Background">
    <p:spTree>
      <p:nvGrpSpPr>
        <p:cNvPr id="1" name=""/>
        <p:cNvGrpSpPr/>
        <p:nvPr/>
      </p:nvGrpSpPr>
      <p:grpSpPr>
        <a:xfrm>
          <a:off x="0" y="0"/>
          <a:ext cx="0" cy="0"/>
          <a:chOff x="0" y="0"/>
          <a:chExt cx="0" cy="0"/>
        </a:xfrm>
      </p:grpSpPr>
      <p:sp>
        <p:nvSpPr>
          <p:cNvPr id="16"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14"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9" name="Content Placeholder 2"/>
          <p:cNvSpPr>
            <a:spLocks noGrp="1"/>
          </p:cNvSpPr>
          <p:nvPr>
            <p:ph sz="half" idx="1"/>
          </p:nvPr>
        </p:nvSpPr>
        <p:spPr bwMode="gray">
          <a:xfrm>
            <a:off x="277145" y="1335026"/>
            <a:ext cx="11723382"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0"/>
          </p:nvPr>
        </p:nvSpPr>
        <p:spPr/>
        <p:txBody>
          <a:bodyPr/>
          <a:lstStyle/>
          <a:p>
            <a:endParaRPr lang="en-US">
              <a:solidFill>
                <a:srgbClr val="000000">
                  <a:tint val="75000"/>
                </a:srgbClr>
              </a:solidFill>
            </a:endParaRPr>
          </a:p>
        </p:txBody>
      </p:sp>
      <p:sp>
        <p:nvSpPr>
          <p:cNvPr id="19"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1" name="Rectangle 20"/>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1125647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 With Background">
    <p:spTree>
      <p:nvGrpSpPr>
        <p:cNvPr id="1" name=""/>
        <p:cNvGrpSpPr/>
        <p:nvPr/>
      </p:nvGrpSpPr>
      <p:grpSpPr>
        <a:xfrm>
          <a:off x="0" y="0"/>
          <a:ext cx="0" cy="0"/>
          <a:chOff x="0" y="0"/>
          <a:chExt cx="0" cy="0"/>
        </a:xfrm>
      </p:grpSpPr>
      <p:sp>
        <p:nvSpPr>
          <p:cNvPr id="14"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11"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9" name="Content Placeholder 2"/>
          <p:cNvSpPr>
            <a:spLocks noGrp="1"/>
          </p:cNvSpPr>
          <p:nvPr>
            <p:ph sz="half" idx="1"/>
          </p:nvPr>
        </p:nvSpPr>
        <p:spPr bwMode="gray">
          <a:xfrm>
            <a:off x="277145" y="1335026"/>
            <a:ext cx="11723382"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0"/>
          </p:nvPr>
        </p:nvSpPr>
        <p:spPr/>
        <p:txBody>
          <a:bodyPr/>
          <a:lstStyle/>
          <a:p>
            <a:endParaRPr lang="en-US">
              <a:solidFill>
                <a:srgbClr val="000000">
                  <a:tint val="75000"/>
                </a:srgbClr>
              </a:solidFill>
            </a:endParaRPr>
          </a:p>
        </p:txBody>
      </p:sp>
      <p:sp>
        <p:nvSpPr>
          <p:cNvPr id="23"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18" name="Rectangle 17"/>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2380617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with Subtitle Content - No Background">
    <p:bg>
      <p:bgPr>
        <a:solidFill>
          <a:schemeClr val="bg1"/>
        </a:solidFill>
        <a:effectLst/>
      </p:bgPr>
    </p:bg>
    <p:spTree>
      <p:nvGrpSpPr>
        <p:cNvPr id="1" name=""/>
        <p:cNvGrpSpPr/>
        <p:nvPr/>
      </p:nvGrpSpPr>
      <p:grpSpPr>
        <a:xfrm>
          <a:off x="0" y="0"/>
          <a:ext cx="0" cy="0"/>
          <a:chOff x="0" y="0"/>
          <a:chExt cx="0" cy="0"/>
        </a:xfrm>
      </p:grpSpPr>
      <p:sp>
        <p:nvSpPr>
          <p:cNvPr id="18"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6"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22" name="Content Placeholder 2"/>
          <p:cNvSpPr>
            <a:spLocks noGrp="1"/>
          </p:cNvSpPr>
          <p:nvPr>
            <p:ph sz="half" idx="1"/>
          </p:nvPr>
        </p:nvSpPr>
        <p:spPr bwMode="gray">
          <a:xfrm>
            <a:off x="277145" y="1795888"/>
            <a:ext cx="11723382"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0"/>
          </p:nvPr>
        </p:nvSpPr>
        <p:spPr bwMode="gray">
          <a:xfrm>
            <a:off x="270421" y="853052"/>
            <a:ext cx="11723382" cy="639763"/>
          </a:xfrm>
          <a:prstGeom prst="rect">
            <a:avLst/>
          </a:prstGeom>
        </p:spPr>
        <p:txBody>
          <a:bodyPr lIns="121899" tIns="60949" rIns="121899" bIns="60949" anchor="ctr" anchorCtr="0">
            <a:normAutofit/>
          </a:bodyPr>
          <a:lstStyle>
            <a:lvl1pPr marL="0" indent="0">
              <a:buNone/>
              <a:defRPr sz="3200" b="0">
                <a:solidFill>
                  <a:schemeClr val="accent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endParaRPr lang="en-US">
              <a:solidFill>
                <a:srgbClr val="000000">
                  <a:tint val="75000"/>
                </a:srgbClr>
              </a:solidFill>
            </a:endParaRPr>
          </a:p>
        </p:txBody>
      </p:sp>
      <p:sp>
        <p:nvSpPr>
          <p:cNvPr id="24"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19" name="Rectangle 18"/>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2351390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with Subtitle Content - With Background">
    <p:bg>
      <p:bgPr>
        <a:solidFill>
          <a:schemeClr val="bg1"/>
        </a:solidFill>
        <a:effectLst/>
      </p:bgPr>
    </p:bg>
    <p:spTree>
      <p:nvGrpSpPr>
        <p:cNvPr id="1" name=""/>
        <p:cNvGrpSpPr/>
        <p:nvPr/>
      </p:nvGrpSpPr>
      <p:grpSpPr>
        <a:xfrm>
          <a:off x="0" y="0"/>
          <a:ext cx="0" cy="0"/>
          <a:chOff x="0" y="0"/>
          <a:chExt cx="0" cy="0"/>
        </a:xfrm>
      </p:grpSpPr>
      <p:sp>
        <p:nvSpPr>
          <p:cNvPr id="14"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6"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22" name="Content Placeholder 2"/>
          <p:cNvSpPr>
            <a:spLocks noGrp="1"/>
          </p:cNvSpPr>
          <p:nvPr>
            <p:ph sz="half" idx="1"/>
          </p:nvPr>
        </p:nvSpPr>
        <p:spPr bwMode="gray">
          <a:xfrm>
            <a:off x="277145" y="1795888"/>
            <a:ext cx="11723382"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0"/>
          </p:nvPr>
        </p:nvSpPr>
        <p:spPr bwMode="gray">
          <a:xfrm>
            <a:off x="270421" y="853052"/>
            <a:ext cx="11723382" cy="639763"/>
          </a:xfrm>
          <a:prstGeom prst="rect">
            <a:avLst/>
          </a:prstGeom>
        </p:spPr>
        <p:txBody>
          <a:bodyPr lIns="121899" tIns="60949" rIns="121899" bIns="60949" anchor="ctr" anchorCtr="0">
            <a:normAutofit/>
          </a:bodyPr>
          <a:lstStyle>
            <a:lvl1pPr marL="0" indent="0">
              <a:buNone/>
              <a:defRPr sz="3200" b="0">
                <a:solidFill>
                  <a:schemeClr val="accent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endParaRPr lang="en-US">
              <a:solidFill>
                <a:srgbClr val="000000">
                  <a:tint val="75000"/>
                </a:srgbClr>
              </a:solidFill>
            </a:endParaRPr>
          </a:p>
        </p:txBody>
      </p:sp>
      <p:sp>
        <p:nvSpPr>
          <p:cNvPr id="24"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18" name="Rectangle 17"/>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3790166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wo Column Slide - No Background">
    <p:bg>
      <p:bgPr>
        <a:solidFill>
          <a:schemeClr val="bg1"/>
        </a:solidFill>
        <a:effectLst/>
      </p:bgPr>
    </p:bg>
    <p:spTree>
      <p:nvGrpSpPr>
        <p:cNvPr id="1" name=""/>
        <p:cNvGrpSpPr/>
        <p:nvPr/>
      </p:nvGrpSpPr>
      <p:grpSpPr>
        <a:xfrm>
          <a:off x="0" y="0"/>
          <a:ext cx="0" cy="0"/>
          <a:chOff x="0" y="0"/>
          <a:chExt cx="0" cy="0"/>
        </a:xfrm>
      </p:grpSpPr>
      <p:sp>
        <p:nvSpPr>
          <p:cNvPr id="25"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21"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24" name="Picture 2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22" name="Content Placeholder 2"/>
          <p:cNvSpPr>
            <a:spLocks noGrp="1"/>
          </p:cNvSpPr>
          <p:nvPr>
            <p:ph sz="half" idx="1"/>
          </p:nvPr>
        </p:nvSpPr>
        <p:spPr bwMode="gray">
          <a:xfrm>
            <a:off x="283471" y="1335028"/>
            <a:ext cx="5605289"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2"/>
          </p:nvPr>
        </p:nvSpPr>
        <p:spPr bwMode="gray">
          <a:xfrm>
            <a:off x="6247877" y="1335028"/>
            <a:ext cx="5735513"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Footer Placeholder 25"/>
          <p:cNvSpPr>
            <a:spLocks noGrp="1"/>
          </p:cNvSpPr>
          <p:nvPr>
            <p:ph type="ftr" sz="quarter" idx="13"/>
          </p:nvPr>
        </p:nvSpPr>
        <p:spPr/>
        <p:txBody>
          <a:bodyPr/>
          <a:lstStyle/>
          <a:p>
            <a:endParaRPr lang="en-US">
              <a:solidFill>
                <a:srgbClr val="000000">
                  <a:tint val="75000"/>
                </a:srgbClr>
              </a:solidFill>
            </a:endParaRPr>
          </a:p>
        </p:txBody>
      </p:sp>
      <p:sp>
        <p:nvSpPr>
          <p:cNvPr id="17"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7" name="Rectangle 26"/>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2548939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lumn Slide - With Background">
    <p:bg>
      <p:bgPr>
        <a:solidFill>
          <a:schemeClr val="bg1"/>
        </a:solidFill>
        <a:effectLst/>
      </p:bgPr>
    </p:bg>
    <p:spTree>
      <p:nvGrpSpPr>
        <p:cNvPr id="1" name=""/>
        <p:cNvGrpSpPr/>
        <p:nvPr/>
      </p:nvGrpSpPr>
      <p:grpSpPr>
        <a:xfrm>
          <a:off x="0" y="0"/>
          <a:ext cx="0" cy="0"/>
          <a:chOff x="0" y="0"/>
          <a:chExt cx="0" cy="0"/>
        </a:xfrm>
      </p:grpSpPr>
      <p:sp>
        <p:nvSpPr>
          <p:cNvPr id="19"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5"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22" name="Content Placeholder 2"/>
          <p:cNvSpPr>
            <a:spLocks noGrp="1"/>
          </p:cNvSpPr>
          <p:nvPr>
            <p:ph sz="half" idx="1"/>
          </p:nvPr>
        </p:nvSpPr>
        <p:spPr bwMode="gray">
          <a:xfrm>
            <a:off x="283471" y="1335028"/>
            <a:ext cx="5605289"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2"/>
          </p:nvPr>
        </p:nvSpPr>
        <p:spPr bwMode="gray">
          <a:xfrm>
            <a:off x="6247877" y="1335028"/>
            <a:ext cx="5735513"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Footer Placeholder 19"/>
          <p:cNvSpPr>
            <a:spLocks noGrp="1"/>
          </p:cNvSpPr>
          <p:nvPr>
            <p:ph type="ftr" sz="quarter" idx="13"/>
          </p:nvPr>
        </p:nvSpPr>
        <p:spPr/>
        <p:txBody>
          <a:bodyPr/>
          <a:lstStyle/>
          <a:p>
            <a:endParaRPr lang="en-US">
              <a:solidFill>
                <a:srgbClr val="000000">
                  <a:tint val="75000"/>
                </a:srgbClr>
              </a:solidFill>
            </a:endParaRPr>
          </a:p>
        </p:txBody>
      </p:sp>
      <p:sp>
        <p:nvSpPr>
          <p:cNvPr id="23"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1" name="Rectangle 20"/>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2508258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hart Slide - No Background">
    <p:spTree>
      <p:nvGrpSpPr>
        <p:cNvPr id="1" name=""/>
        <p:cNvGrpSpPr/>
        <p:nvPr/>
      </p:nvGrpSpPr>
      <p:grpSpPr>
        <a:xfrm>
          <a:off x="0" y="0"/>
          <a:ext cx="0" cy="0"/>
          <a:chOff x="0" y="0"/>
          <a:chExt cx="0" cy="0"/>
        </a:xfrm>
      </p:grpSpPr>
      <p:sp>
        <p:nvSpPr>
          <p:cNvPr id="19"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3"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3" name="Chart Placeholder 2"/>
          <p:cNvSpPr>
            <a:spLocks noGrp="1"/>
          </p:cNvSpPr>
          <p:nvPr>
            <p:ph type="chart" sz="quarter" idx="10" hasCustomPrompt="1"/>
          </p:nvPr>
        </p:nvSpPr>
        <p:spPr bwMode="gray">
          <a:xfrm>
            <a:off x="222365" y="1456767"/>
            <a:ext cx="11744096"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Footer Placeholder 13"/>
          <p:cNvSpPr>
            <a:spLocks noGrp="1"/>
          </p:cNvSpPr>
          <p:nvPr>
            <p:ph type="ftr" sz="quarter" idx="11"/>
          </p:nvPr>
        </p:nvSpPr>
        <p:spPr/>
        <p:txBody>
          <a:bodyPr/>
          <a:lstStyle/>
          <a:p>
            <a:endParaRPr lang="en-US">
              <a:solidFill>
                <a:srgbClr val="000000">
                  <a:tint val="75000"/>
                </a:srgbClr>
              </a:solidFill>
            </a:endParaRPr>
          </a:p>
        </p:txBody>
      </p:sp>
      <p:sp>
        <p:nvSpPr>
          <p:cNvPr id="17"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0" name="Rectangle 19"/>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149056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hart Slide - With Background">
    <p:spTree>
      <p:nvGrpSpPr>
        <p:cNvPr id="1" name=""/>
        <p:cNvGrpSpPr/>
        <p:nvPr/>
      </p:nvGrpSpPr>
      <p:grpSpPr>
        <a:xfrm>
          <a:off x="0" y="0"/>
          <a:ext cx="0" cy="0"/>
          <a:chOff x="0" y="0"/>
          <a:chExt cx="0" cy="0"/>
        </a:xfrm>
      </p:grpSpPr>
      <p:sp>
        <p:nvSpPr>
          <p:cNvPr id="19" name="Rectangle 7"/>
          <p:cNvSpPr>
            <a:spLocks noChangeArrowheads="1"/>
          </p:cNvSpPr>
          <p:nvPr/>
        </p:nvSpPr>
        <p:spPr bwMode="invGray">
          <a:xfrm flipH="1">
            <a:off x="7" y="6501808"/>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14" name="Rectangle 11"/>
          <p:cNvSpPr>
            <a:spLocks noChangeArrowheads="1"/>
          </p:cNvSpPr>
          <p:nvPr/>
        </p:nvSpPr>
        <p:spPr bwMode="gray">
          <a:xfrm flipH="1">
            <a:off x="7" y="255919"/>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3305" y="0"/>
            <a:ext cx="1374552" cy="880196"/>
          </a:xfrm>
          <a:prstGeom prst="rect">
            <a:avLst/>
          </a:prstGeom>
        </p:spPr>
      </p:pic>
      <p:sp>
        <p:nvSpPr>
          <p:cNvPr id="3" name="Chart Placeholder 2"/>
          <p:cNvSpPr>
            <a:spLocks noGrp="1"/>
          </p:cNvSpPr>
          <p:nvPr>
            <p:ph type="chart" sz="quarter" idx="10" hasCustomPrompt="1"/>
          </p:nvPr>
        </p:nvSpPr>
        <p:spPr bwMode="gray">
          <a:xfrm>
            <a:off x="222365" y="1456767"/>
            <a:ext cx="11744096"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endParaRPr lang="en-US">
              <a:solidFill>
                <a:srgbClr val="000000">
                  <a:tint val="75000"/>
                </a:srgbClr>
              </a:solidFill>
            </a:endParaRPr>
          </a:p>
        </p:txBody>
      </p:sp>
      <p:sp>
        <p:nvSpPr>
          <p:cNvPr id="16" name="Title 28"/>
          <p:cNvSpPr>
            <a:spLocks noGrp="1"/>
          </p:cNvSpPr>
          <p:nvPr>
            <p:ph type="title" hasCustomPrompt="1"/>
          </p:nvPr>
        </p:nvSpPr>
        <p:spPr bwMode="gray">
          <a:xfrm>
            <a:off x="283732"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0" name="Rectangle 19"/>
          <p:cNvSpPr/>
          <p:nvPr/>
        </p:nvSpPr>
        <p:spPr bwMode="invGray">
          <a:xfrm>
            <a:off x="99340" y="6518624"/>
            <a:ext cx="403273" cy="153888"/>
          </a:xfrm>
          <a:prstGeom prst="rect">
            <a:avLst/>
          </a:prstGeom>
        </p:spPr>
        <p:txBody>
          <a:bodyPr wrap="none" lIns="121899" tIns="0" rIns="121899" bIns="0" anchor="ctr">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spTree>
    <p:extLst>
      <p:ext uri="{BB962C8B-B14F-4D97-AF65-F5344CB8AC3E}">
        <p14:creationId xmlns:p14="http://schemas.microsoft.com/office/powerpoint/2010/main" xmlns="" val="3808312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7" name="Rectangle 6"/>
          <p:cNvSpPr/>
          <p:nvPr/>
        </p:nvSpPr>
        <p:spPr>
          <a:xfrm>
            <a:off x="1" y="4"/>
            <a:ext cx="12188824"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555400" y="2268259"/>
            <a:ext cx="3633424" cy="4589753"/>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 y="14"/>
            <a:ext cx="3864475" cy="2896205"/>
          </a:xfrm>
          <a:prstGeom prst="rect">
            <a:avLst/>
          </a:prstGeom>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tretch>
            <a:fillRect/>
          </a:stretch>
        </p:blipFill>
        <p:spPr bwMode="auto">
          <a:xfrm rot="20295452">
            <a:off x="1019520" y="3047838"/>
            <a:ext cx="10149799" cy="762324"/>
          </a:xfrm>
          <a:prstGeom prst="rect">
            <a:avLst/>
          </a:prstGeom>
          <a:noFill/>
        </p:spPr>
      </p:pic>
    </p:spTree>
    <p:extLst>
      <p:ext uri="{BB962C8B-B14F-4D97-AF65-F5344CB8AC3E}">
        <p14:creationId xmlns:p14="http://schemas.microsoft.com/office/powerpoint/2010/main" xmlns="" val="2098338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3_Title Only - No Background">
    <p:spTree>
      <p:nvGrpSpPr>
        <p:cNvPr id="1" name=""/>
        <p:cNvGrpSpPr/>
        <p:nvPr/>
      </p:nvGrpSpPr>
      <p:grpSpPr>
        <a:xfrm>
          <a:off x="0" y="0"/>
          <a:ext cx="0" cy="0"/>
          <a:chOff x="0" y="0"/>
          <a:chExt cx="0" cy="0"/>
        </a:xfrm>
      </p:grpSpPr>
      <p:sp>
        <p:nvSpPr>
          <p:cNvPr id="14" name="Rectangle 11"/>
          <p:cNvSpPr>
            <a:spLocks noChangeArrowheads="1"/>
          </p:cNvSpPr>
          <p:nvPr/>
        </p:nvSpPr>
        <p:spPr bwMode="gray">
          <a:xfrm flipH="1">
            <a:off x="205453" y="255907"/>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defTabSz="1218936" fontAlgn="auto">
              <a:spcBef>
                <a:spcPts val="0"/>
              </a:spcBef>
              <a:spcAft>
                <a:spcPts val="0"/>
              </a:spcAft>
            </a:pPr>
            <a:endParaRPr lang="en-US" sz="1800" b="0" dirty="0">
              <a:solidFill>
                <a:prstClr val="white"/>
              </a:solidFill>
              <a:latin typeface="Foundry Gridnik Medium" pitchFamily="50" charset="0"/>
            </a:endParaRPr>
          </a:p>
        </p:txBody>
      </p:sp>
      <p:pic>
        <p:nvPicPr>
          <p:cNvPr id="9" name="Picture 8" descr="content-back-withText.jpg"/>
          <p:cNvPicPr>
            <a:picLocks noChangeAspect="1"/>
          </p:cNvPicPr>
          <p:nvPr/>
        </p:nvPicPr>
        <p:blipFill>
          <a:blip r:embed="rId2" cstate="email"/>
          <a:srcRect/>
          <a:stretch>
            <a:fillRect/>
          </a:stretch>
        </p:blipFill>
        <p:spPr>
          <a:xfrm>
            <a:off x="205467" y="253538"/>
            <a:ext cx="11983364" cy="599515"/>
          </a:xfrm>
          <a:prstGeom prst="rect">
            <a:avLst/>
          </a:prstGeom>
        </p:spPr>
      </p:pic>
      <p:sp>
        <p:nvSpPr>
          <p:cNvPr id="11" name="Freeform 12"/>
          <p:cNvSpPr>
            <a:spLocks/>
          </p:cNvSpPr>
          <p:nvPr/>
        </p:nvSpPr>
        <p:spPr bwMode="gray">
          <a:xfrm>
            <a:off x="18" y="253539"/>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defTabSz="1218936" fontAlgn="auto">
              <a:spcBef>
                <a:spcPts val="0"/>
              </a:spcBef>
              <a:spcAft>
                <a:spcPts val="0"/>
              </a:spcAft>
            </a:pPr>
            <a:endParaRPr lang="en-US" sz="1800" b="0" dirty="0">
              <a:solidFill>
                <a:prstClr val="white"/>
              </a:solidFill>
              <a:latin typeface="Foundry Gridnik Medium" pitchFamily="50" charset="0"/>
            </a:endParaRPr>
          </a:p>
        </p:txBody>
      </p:sp>
      <p:sp>
        <p:nvSpPr>
          <p:cNvPr id="21" name="Title 28"/>
          <p:cNvSpPr>
            <a:spLocks noGrp="1"/>
          </p:cNvSpPr>
          <p:nvPr>
            <p:ph type="title" hasCustomPrompt="1"/>
          </p:nvPr>
        </p:nvSpPr>
        <p:spPr bwMode="gray">
          <a:xfrm>
            <a:off x="283733" y="255907"/>
            <a:ext cx="11905100" cy="597132"/>
          </a:xfrm>
          <a:prstGeom prst="rect">
            <a:avLst/>
          </a:prstGeom>
        </p:spPr>
        <p:txBody>
          <a:bodyPr wrap="square" lIns="121893" tIns="60947" rIns="121893" bIns="60947" anchor="ctr" anchorCtr="0"/>
          <a:lstStyle>
            <a:lvl1pPr marL="0" algn="l" defTabSz="1218936" rtl="0" eaLnBrk="1" latinLnBrk="0" hangingPunct="1">
              <a:lnSpc>
                <a:spcPct val="100000"/>
              </a:lnSpc>
              <a:spcBef>
                <a:spcPct val="0"/>
              </a:spcBef>
              <a:buNone/>
              <a:tabLst>
                <a:tab pos="1218936" algn="l"/>
              </a:tabLst>
              <a:defRPr lang="en-US" sz="3600" kern="1200" cap="none" spc="0" baseline="0" dirty="0">
                <a:solidFill>
                  <a:schemeClr val="bg1"/>
                </a:solidFill>
                <a:latin typeface="Calibri" panose="020F0502020204030204" pitchFamily="34" charset="0"/>
                <a:ea typeface="+mn-ea"/>
                <a:cs typeface="Calibri" panose="020F0502020204030204" pitchFamily="34" charset="0"/>
              </a:defRPr>
            </a:lvl1pPr>
          </a:lstStyle>
          <a:p>
            <a:r>
              <a:rPr lang="en-US" dirty="0" smtClean="0"/>
              <a:t>Click To Edit Master Title</a:t>
            </a:r>
            <a:endParaRPr lang="en-US" dirty="0"/>
          </a:p>
        </p:txBody>
      </p:sp>
      <p:sp>
        <p:nvSpPr>
          <p:cNvPr id="5" name="Rectangle 7"/>
          <p:cNvSpPr>
            <a:spLocks noChangeArrowheads="1"/>
          </p:cNvSpPr>
          <p:nvPr/>
        </p:nvSpPr>
        <p:spPr bwMode="invGray">
          <a:xfrm flipH="1">
            <a:off x="82805" y="6501809"/>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defTabSz="1218936" fontAlgn="auto">
              <a:spcBef>
                <a:spcPts val="0"/>
              </a:spcBef>
              <a:spcAft>
                <a:spcPts val="0"/>
              </a:spcAft>
            </a:pPr>
            <a:endParaRPr lang="en-US" sz="1800" b="0" dirty="0">
              <a:solidFill>
                <a:prstClr val="white"/>
              </a:solidFill>
              <a:latin typeface="Foundry Gridnik Medium" pitchFamily="50" charset="0"/>
            </a:endParaRPr>
          </a:p>
        </p:txBody>
      </p:sp>
      <p:sp>
        <p:nvSpPr>
          <p:cNvPr id="6" name="Freeform 8"/>
          <p:cNvSpPr>
            <a:spLocks/>
          </p:cNvSpPr>
          <p:nvPr/>
        </p:nvSpPr>
        <p:spPr bwMode="invGray">
          <a:xfrm flipH="1">
            <a:off x="1" y="6501808"/>
            <a:ext cx="82806" cy="260951"/>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defTabSz="1218936" fontAlgn="auto">
              <a:spcBef>
                <a:spcPts val="0"/>
              </a:spcBef>
              <a:spcAft>
                <a:spcPts val="0"/>
              </a:spcAft>
            </a:pPr>
            <a:endParaRPr lang="en-US" sz="1800" b="0" dirty="0">
              <a:solidFill>
                <a:prstClr val="white"/>
              </a:solidFill>
              <a:latin typeface="Foundry Gridnik Medium" pitchFamily="50" charset="0"/>
            </a:endParaRPr>
          </a:p>
        </p:txBody>
      </p:sp>
      <p:sp>
        <p:nvSpPr>
          <p:cNvPr id="7" name="Rectangle 6"/>
          <p:cNvSpPr/>
          <p:nvPr/>
        </p:nvSpPr>
        <p:spPr bwMode="invGray">
          <a:xfrm>
            <a:off x="92135" y="6445138"/>
            <a:ext cx="417689" cy="292361"/>
          </a:xfrm>
          <a:prstGeom prst="rect">
            <a:avLst/>
          </a:prstGeom>
        </p:spPr>
        <p:txBody>
          <a:bodyPr wrap="none" lIns="121893" tIns="60947" rIns="121893" bIns="60947">
            <a:spAutoFit/>
          </a:bodyPr>
          <a:lstStyle/>
          <a:p>
            <a:pPr defTabSz="1218936" fontAlgn="auto">
              <a:spcBef>
                <a:spcPts val="0"/>
              </a:spcBef>
              <a:spcAft>
                <a:spcPts val="0"/>
              </a:spcAft>
            </a:pPr>
            <a:fld id="{259F4B34-A25D-4DEF-97BC-C4D92417BF9B}" type="slidenum">
              <a:rPr lang="en-US" sz="1100" b="0" smtClean="0">
                <a:solidFill>
                  <a:prstClr val="white"/>
                </a:solidFill>
                <a:latin typeface="Arial"/>
                <a:ea typeface="+mn-ea"/>
                <a:cs typeface="Arial" pitchFamily="34" charset="0"/>
              </a:rPr>
              <a:pPr defTabSz="1218936" fontAlgn="auto">
                <a:spcBef>
                  <a:spcPts val="0"/>
                </a:spcBef>
                <a:spcAft>
                  <a:spcPts val="0"/>
                </a:spcAft>
              </a:pPr>
              <a:t>‹#›</a:t>
            </a:fld>
            <a:endParaRPr lang="en-US" sz="1100" b="0" dirty="0">
              <a:solidFill>
                <a:prstClr val="white"/>
              </a:solidFill>
              <a:latin typeface="Arial"/>
              <a:ea typeface="+mn-ea"/>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7" y="6531465"/>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Footer Placeholder 14"/>
          <p:cNvSpPr>
            <a:spLocks noGrp="1"/>
          </p:cNvSpPr>
          <p:nvPr>
            <p:ph type="ftr" sz="quarter" idx="11"/>
          </p:nvPr>
        </p:nvSpPr>
        <p:spPr>
          <a:xfrm>
            <a:off x="541585" y="6499334"/>
            <a:ext cx="3860800" cy="184666"/>
          </a:xfrm>
          <a:prstGeom prst="rect">
            <a:avLst/>
          </a:prstGeom>
        </p:spPr>
        <p:txBody>
          <a:bodyPr anchor="ctr"/>
          <a:lstStyle>
            <a:lvl1pPr>
              <a:defRPr>
                <a:latin typeface="Calibri" panose="020F0502020204030204" pitchFamily="34" charset="0"/>
                <a:cs typeface="Calibri" panose="020F0502020204030204" pitchFamily="34" charset="0"/>
              </a:defRPr>
            </a:lvl1pPr>
          </a:lstStyle>
          <a:p>
            <a:endParaRPr lang="en-US">
              <a:solidFill>
                <a:srgbClr val="000000">
                  <a:tint val="75000"/>
                </a:srgbClr>
              </a:solidFill>
            </a:endParaRPr>
          </a:p>
        </p:txBody>
      </p:sp>
    </p:spTree>
    <p:extLst>
      <p:ext uri="{BB962C8B-B14F-4D97-AF65-F5344CB8AC3E}">
        <p14:creationId xmlns:p14="http://schemas.microsoft.com/office/powerpoint/2010/main" xmlns="" val="667353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_Title Only - No Background">
    <p:spTree>
      <p:nvGrpSpPr>
        <p:cNvPr id="1" name=""/>
        <p:cNvGrpSpPr/>
        <p:nvPr/>
      </p:nvGrpSpPr>
      <p:grpSpPr>
        <a:xfrm>
          <a:off x="0" y="0"/>
          <a:ext cx="0" cy="0"/>
          <a:chOff x="0" y="0"/>
          <a:chExt cx="0" cy="0"/>
        </a:xfrm>
      </p:grpSpPr>
      <p:sp>
        <p:nvSpPr>
          <p:cNvPr id="14" name="Rectangle 11"/>
          <p:cNvSpPr>
            <a:spLocks noChangeArrowheads="1"/>
          </p:cNvSpPr>
          <p:nvPr/>
        </p:nvSpPr>
        <p:spPr bwMode="gray">
          <a:xfrm flipH="1">
            <a:off x="205453" y="255907"/>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defTabSz="1218936" fontAlgn="auto">
              <a:spcBef>
                <a:spcPts val="0"/>
              </a:spcBef>
              <a:spcAft>
                <a:spcPts val="0"/>
              </a:spcAft>
            </a:pPr>
            <a:endParaRPr lang="en-US" sz="1800" b="0" dirty="0">
              <a:solidFill>
                <a:prstClr val="white"/>
              </a:solidFill>
              <a:latin typeface="Foundry Gridnik Medium" pitchFamily="50" charset="0"/>
            </a:endParaRPr>
          </a:p>
        </p:txBody>
      </p:sp>
      <p:pic>
        <p:nvPicPr>
          <p:cNvPr id="9" name="Picture 8" descr="content-back-withText.jpg"/>
          <p:cNvPicPr>
            <a:picLocks noChangeAspect="1"/>
          </p:cNvPicPr>
          <p:nvPr/>
        </p:nvPicPr>
        <p:blipFill>
          <a:blip r:embed="rId2" cstate="email"/>
          <a:srcRect/>
          <a:stretch>
            <a:fillRect/>
          </a:stretch>
        </p:blipFill>
        <p:spPr>
          <a:xfrm>
            <a:off x="205467" y="253538"/>
            <a:ext cx="11983364" cy="599515"/>
          </a:xfrm>
          <a:prstGeom prst="rect">
            <a:avLst/>
          </a:prstGeom>
        </p:spPr>
      </p:pic>
      <p:sp>
        <p:nvSpPr>
          <p:cNvPr id="11" name="Freeform 12"/>
          <p:cNvSpPr>
            <a:spLocks/>
          </p:cNvSpPr>
          <p:nvPr/>
        </p:nvSpPr>
        <p:spPr bwMode="gray">
          <a:xfrm>
            <a:off x="18" y="253539"/>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defTabSz="1218936" fontAlgn="auto">
              <a:spcBef>
                <a:spcPts val="0"/>
              </a:spcBef>
              <a:spcAft>
                <a:spcPts val="0"/>
              </a:spcAft>
            </a:pPr>
            <a:endParaRPr lang="en-US" sz="1800" b="0" dirty="0">
              <a:solidFill>
                <a:prstClr val="white"/>
              </a:solidFill>
              <a:latin typeface="Foundry Gridnik Medium" pitchFamily="50" charset="0"/>
            </a:endParaRPr>
          </a:p>
        </p:txBody>
      </p:sp>
      <p:sp>
        <p:nvSpPr>
          <p:cNvPr id="21" name="Title 28"/>
          <p:cNvSpPr>
            <a:spLocks noGrp="1"/>
          </p:cNvSpPr>
          <p:nvPr>
            <p:ph type="title" hasCustomPrompt="1"/>
          </p:nvPr>
        </p:nvSpPr>
        <p:spPr bwMode="gray">
          <a:xfrm>
            <a:off x="283733" y="255907"/>
            <a:ext cx="11905100" cy="597132"/>
          </a:xfrm>
          <a:prstGeom prst="rect">
            <a:avLst/>
          </a:prstGeom>
        </p:spPr>
        <p:txBody>
          <a:bodyPr wrap="square" lIns="121893" tIns="60947" rIns="121893" bIns="60947" anchor="ctr" anchorCtr="0"/>
          <a:lstStyle>
            <a:lvl1pPr marL="0" algn="l" defTabSz="1218936" rtl="0" eaLnBrk="1" latinLnBrk="0" hangingPunct="1">
              <a:lnSpc>
                <a:spcPct val="100000"/>
              </a:lnSpc>
              <a:spcBef>
                <a:spcPct val="0"/>
              </a:spcBef>
              <a:buNone/>
              <a:tabLst>
                <a:tab pos="1218936" algn="l"/>
              </a:tabLst>
              <a:defRPr lang="en-US" sz="3600" kern="1200" cap="none" spc="0" baseline="0" dirty="0">
                <a:solidFill>
                  <a:schemeClr val="bg1"/>
                </a:solidFill>
                <a:latin typeface="Calibri" panose="020F0502020204030204" pitchFamily="34" charset="0"/>
                <a:ea typeface="+mn-ea"/>
                <a:cs typeface="Calibri" panose="020F0502020204030204" pitchFamily="34" charset="0"/>
              </a:defRPr>
            </a:lvl1pPr>
          </a:lstStyle>
          <a:p>
            <a:r>
              <a:rPr lang="en-US" dirty="0" smtClean="0"/>
              <a:t>Click To Edit Master Title</a:t>
            </a:r>
            <a:endParaRPr lang="en-US" dirty="0"/>
          </a:p>
        </p:txBody>
      </p:sp>
      <p:sp>
        <p:nvSpPr>
          <p:cNvPr id="5" name="Rectangle 7"/>
          <p:cNvSpPr>
            <a:spLocks noChangeArrowheads="1"/>
          </p:cNvSpPr>
          <p:nvPr/>
        </p:nvSpPr>
        <p:spPr bwMode="invGray">
          <a:xfrm flipH="1">
            <a:off x="82805" y="6501809"/>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defTabSz="1218936" fontAlgn="auto">
              <a:spcBef>
                <a:spcPts val="0"/>
              </a:spcBef>
              <a:spcAft>
                <a:spcPts val="0"/>
              </a:spcAft>
            </a:pPr>
            <a:endParaRPr lang="en-US" sz="1800" b="0" dirty="0">
              <a:solidFill>
                <a:prstClr val="white"/>
              </a:solidFill>
              <a:latin typeface="Foundry Gridnik Medium" pitchFamily="50" charset="0"/>
            </a:endParaRPr>
          </a:p>
        </p:txBody>
      </p:sp>
      <p:sp>
        <p:nvSpPr>
          <p:cNvPr id="6" name="Freeform 8"/>
          <p:cNvSpPr>
            <a:spLocks/>
          </p:cNvSpPr>
          <p:nvPr/>
        </p:nvSpPr>
        <p:spPr bwMode="invGray">
          <a:xfrm flipH="1">
            <a:off x="1" y="6501808"/>
            <a:ext cx="82806" cy="260951"/>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defTabSz="1218936" fontAlgn="auto">
              <a:spcBef>
                <a:spcPts val="0"/>
              </a:spcBef>
              <a:spcAft>
                <a:spcPts val="0"/>
              </a:spcAft>
            </a:pPr>
            <a:endParaRPr lang="en-US" sz="1800" b="0" dirty="0">
              <a:solidFill>
                <a:prstClr val="white"/>
              </a:solidFill>
              <a:latin typeface="Foundry Gridnik Medium" pitchFamily="50" charset="0"/>
            </a:endParaRPr>
          </a:p>
        </p:txBody>
      </p:sp>
      <p:sp>
        <p:nvSpPr>
          <p:cNvPr id="7" name="Rectangle 6"/>
          <p:cNvSpPr/>
          <p:nvPr/>
        </p:nvSpPr>
        <p:spPr bwMode="invGray">
          <a:xfrm>
            <a:off x="92135" y="6445138"/>
            <a:ext cx="417689" cy="292361"/>
          </a:xfrm>
          <a:prstGeom prst="rect">
            <a:avLst/>
          </a:prstGeom>
        </p:spPr>
        <p:txBody>
          <a:bodyPr wrap="none" lIns="121893" tIns="60947" rIns="121893" bIns="60947">
            <a:spAutoFit/>
          </a:bodyPr>
          <a:lstStyle/>
          <a:p>
            <a:pPr defTabSz="1218936" fontAlgn="auto">
              <a:spcBef>
                <a:spcPts val="0"/>
              </a:spcBef>
              <a:spcAft>
                <a:spcPts val="0"/>
              </a:spcAft>
            </a:pPr>
            <a:fld id="{259F4B34-A25D-4DEF-97BC-C4D92417BF9B}" type="slidenum">
              <a:rPr lang="en-US" sz="1100" b="0" smtClean="0">
                <a:solidFill>
                  <a:prstClr val="white"/>
                </a:solidFill>
                <a:latin typeface="Arial"/>
                <a:ea typeface="+mn-ea"/>
                <a:cs typeface="Arial" pitchFamily="34" charset="0"/>
              </a:rPr>
              <a:pPr defTabSz="1218936" fontAlgn="auto">
                <a:spcBef>
                  <a:spcPts val="0"/>
                </a:spcBef>
                <a:spcAft>
                  <a:spcPts val="0"/>
                </a:spcAft>
              </a:pPr>
              <a:t>‹#›</a:t>
            </a:fld>
            <a:endParaRPr lang="en-US" sz="1100" b="0" dirty="0">
              <a:solidFill>
                <a:prstClr val="white"/>
              </a:solidFill>
              <a:latin typeface="Arial"/>
              <a:ea typeface="+mn-ea"/>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7" y="6531465"/>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ooter Placeholder 61"/>
          <p:cNvSpPr>
            <a:spLocks noGrp="1"/>
          </p:cNvSpPr>
          <p:nvPr>
            <p:ph type="ftr" sz="quarter" idx="10"/>
          </p:nvPr>
        </p:nvSpPr>
        <p:spPr>
          <a:xfrm>
            <a:off x="541585" y="6499336"/>
            <a:ext cx="3860800" cy="184666"/>
          </a:xfrm>
        </p:spPr>
        <p:txBody>
          <a:bodyPr/>
          <a:lstStyle/>
          <a:p>
            <a:endParaRPr lang="en-US">
              <a:solidFill>
                <a:srgbClr val="000000">
                  <a:tint val="75000"/>
                </a:srgbClr>
              </a:solidFill>
            </a:endParaRPr>
          </a:p>
        </p:txBody>
      </p:sp>
    </p:spTree>
    <p:extLst>
      <p:ext uri="{BB962C8B-B14F-4D97-AF65-F5344CB8AC3E}">
        <p14:creationId xmlns:p14="http://schemas.microsoft.com/office/powerpoint/2010/main" xmlns="" val="2212083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4_Title Only - No Background">
    <p:spTree>
      <p:nvGrpSpPr>
        <p:cNvPr id="1" name=""/>
        <p:cNvGrpSpPr/>
        <p:nvPr/>
      </p:nvGrpSpPr>
      <p:grpSpPr>
        <a:xfrm>
          <a:off x="0" y="0"/>
          <a:ext cx="0" cy="0"/>
          <a:chOff x="0" y="0"/>
          <a:chExt cx="0" cy="0"/>
        </a:xfrm>
      </p:grpSpPr>
      <p:sp>
        <p:nvSpPr>
          <p:cNvPr id="14" name="Rectangle 11"/>
          <p:cNvSpPr>
            <a:spLocks noChangeArrowheads="1"/>
          </p:cNvSpPr>
          <p:nvPr/>
        </p:nvSpPr>
        <p:spPr bwMode="gray">
          <a:xfrm flipH="1">
            <a:off x="205453" y="255907"/>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9" name="Picture 8" descr="content-back-withText.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205467" y="253538"/>
            <a:ext cx="11983364" cy="599515"/>
          </a:xfrm>
          <a:prstGeom prst="rect">
            <a:avLst/>
          </a:prstGeom>
        </p:spPr>
      </p:pic>
      <p:sp>
        <p:nvSpPr>
          <p:cNvPr id="11" name="Freeform 12"/>
          <p:cNvSpPr>
            <a:spLocks/>
          </p:cNvSpPr>
          <p:nvPr/>
        </p:nvSpPr>
        <p:spPr bwMode="gray">
          <a:xfrm>
            <a:off x="18" y="253539"/>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21" name="Title 28"/>
          <p:cNvSpPr>
            <a:spLocks noGrp="1"/>
          </p:cNvSpPr>
          <p:nvPr>
            <p:ph type="title" hasCustomPrompt="1"/>
          </p:nvPr>
        </p:nvSpPr>
        <p:spPr bwMode="gray">
          <a:xfrm>
            <a:off x="283733" y="255907"/>
            <a:ext cx="11905100" cy="597132"/>
          </a:xfrm>
          <a:prstGeom prst="rect">
            <a:avLst/>
          </a:prstGeom>
        </p:spPr>
        <p:txBody>
          <a:bodyPr wrap="square" lIns="121893" tIns="60947" rIns="121893" bIns="60947" anchor="ctr" anchorCtr="0"/>
          <a:lstStyle>
            <a:lvl1pPr marL="0" algn="l" defTabSz="1218936" rtl="0" eaLnBrk="1" latinLnBrk="0" hangingPunct="1">
              <a:lnSpc>
                <a:spcPct val="100000"/>
              </a:lnSpc>
              <a:spcBef>
                <a:spcPct val="0"/>
              </a:spcBef>
              <a:buNone/>
              <a:tabLst>
                <a:tab pos="1218936"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5" name="Rectangle 7"/>
          <p:cNvSpPr>
            <a:spLocks noChangeArrowheads="1"/>
          </p:cNvSpPr>
          <p:nvPr/>
        </p:nvSpPr>
        <p:spPr bwMode="invGray">
          <a:xfrm flipH="1">
            <a:off x="82805" y="6501809"/>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6" name="Freeform 8"/>
          <p:cNvSpPr>
            <a:spLocks/>
          </p:cNvSpPr>
          <p:nvPr/>
        </p:nvSpPr>
        <p:spPr bwMode="invGray">
          <a:xfrm flipH="1">
            <a:off x="1" y="6501808"/>
            <a:ext cx="82806" cy="260951"/>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7" name="Rectangle 6"/>
          <p:cNvSpPr/>
          <p:nvPr/>
        </p:nvSpPr>
        <p:spPr bwMode="invGray">
          <a:xfrm>
            <a:off x="92135" y="6445138"/>
            <a:ext cx="417689" cy="292361"/>
          </a:xfrm>
          <a:prstGeom prst="rect">
            <a:avLst/>
          </a:prstGeom>
        </p:spPr>
        <p:txBody>
          <a:bodyPr wrap="none" lIns="121893" tIns="60947" rIns="121893" bIns="60947">
            <a:spAutoFit/>
          </a:bodyPr>
          <a:lstStyle/>
          <a:p>
            <a:pPr fontAlgn="auto">
              <a:spcBef>
                <a:spcPts val="0"/>
              </a:spcBef>
              <a:spcAft>
                <a:spcPts val="0"/>
              </a:spcAft>
            </a:pPr>
            <a:fld id="{259F4B34-A25D-4DEF-97BC-C4D92417BF9B}" type="slidenum">
              <a:rPr lang="en-US" sz="1100" b="0" smtClean="0">
                <a:solidFill>
                  <a:prstClr val="white"/>
                </a:solidFill>
                <a:ea typeface="+mn-ea"/>
                <a:cs typeface="Arial" pitchFamily="34" charset="0"/>
              </a:rPr>
              <a:pPr fontAlgn="auto">
                <a:spcBef>
                  <a:spcPts val="0"/>
                </a:spcBef>
                <a:spcAft>
                  <a:spcPts val="0"/>
                </a:spcAft>
              </a:pPr>
              <a:t>‹#›</a:t>
            </a:fld>
            <a:endParaRPr lang="en-US" sz="1100" b="0" dirty="0">
              <a:solidFill>
                <a:prstClr val="white"/>
              </a:solidFill>
              <a:ea typeface="+mn-ea"/>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7" y="6531465"/>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a:xfrm>
            <a:off x="541727" y="6499334"/>
            <a:ext cx="3861806" cy="184666"/>
          </a:xfrm>
        </p:spPr>
        <p:txBody>
          <a:bodyPr/>
          <a:lstStyle/>
          <a:p>
            <a:endParaRPr lang="en-US">
              <a:solidFill>
                <a:srgbClr val="000000">
                  <a:tint val="75000"/>
                </a:srgbClr>
              </a:solidFill>
            </a:endParaRPr>
          </a:p>
        </p:txBody>
      </p:sp>
      <p:sp>
        <p:nvSpPr>
          <p:cNvPr id="12" name="Footer Placeholder 9"/>
          <p:cNvSpPr txBox="1">
            <a:spLocks/>
          </p:cNvSpPr>
          <p:nvPr/>
        </p:nvSpPr>
        <p:spPr>
          <a:xfrm>
            <a:off x="5845040" y="6524299"/>
            <a:ext cx="4472674" cy="169277"/>
          </a:xfrm>
          <a:prstGeom prst="rect">
            <a:avLst/>
          </a:prstGeom>
        </p:spPr>
        <p:txBody>
          <a:bodyPr vert="horz" wrap="square" lIns="91412" tIns="0" rIns="0" bIns="0" rtlCol="0" anchor="ctr">
            <a:spAutoFit/>
          </a:bodyPr>
          <a:lstStyle/>
          <a:p>
            <a:pPr algn="l" defTabSz="1218632" fontAlgn="auto">
              <a:spcBef>
                <a:spcPts val="0"/>
              </a:spcBef>
              <a:spcAft>
                <a:spcPts val="0"/>
              </a:spcAft>
              <a:defRPr/>
            </a:pPr>
            <a:r>
              <a:rPr lang="en-US" sz="1100" b="0" cap="all" dirty="0" smtClean="0">
                <a:solidFill>
                  <a:srgbClr val="939598"/>
                </a:solidFill>
                <a:latin typeface="Arial"/>
                <a:ea typeface="+mn-ea"/>
                <a:cs typeface="Arial" pitchFamily="34" charset="0"/>
              </a:rPr>
              <a:t>LENOVO confidential per information security policy</a:t>
            </a:r>
            <a:endParaRPr lang="en-US" sz="1100" b="0" cap="all" dirty="0">
              <a:solidFill>
                <a:srgbClr val="939598"/>
              </a:solidFill>
              <a:latin typeface="Arial"/>
              <a:ea typeface="+mn-ea"/>
              <a:cs typeface="Arial" pitchFamily="34" charset="0"/>
            </a:endParaRPr>
          </a:p>
        </p:txBody>
      </p:sp>
      <p:sp>
        <p:nvSpPr>
          <p:cNvPr id="13" name="Content Placeholder 2"/>
          <p:cNvSpPr>
            <a:spLocks noGrp="1"/>
          </p:cNvSpPr>
          <p:nvPr>
            <p:ph sz="half" idx="1"/>
          </p:nvPr>
        </p:nvSpPr>
        <p:spPr bwMode="gray">
          <a:xfrm>
            <a:off x="277151" y="1335055"/>
            <a:ext cx="11723382" cy="5039399"/>
          </a:xfrm>
          <a:prstGeom prst="rect">
            <a:avLst/>
          </a:prstGeom>
        </p:spPr>
        <p:txBody>
          <a:bodyPr lIns="121813" tIns="60907" rIns="121813" bIns="60907"/>
          <a:lstStyle>
            <a:lvl1pPr marL="226295" indent="-226295">
              <a:lnSpc>
                <a:spcPct val="95000"/>
              </a:lnSpc>
              <a:spcBef>
                <a:spcPts val="800"/>
              </a:spcBef>
              <a:buClr>
                <a:schemeClr val="accent1"/>
              </a:buClr>
              <a:defRPr sz="2400">
                <a:solidFill>
                  <a:srgbClr val="414042"/>
                </a:solidFill>
                <a:latin typeface="Arial" pitchFamily="34" charset="0"/>
                <a:cs typeface="Arial" pitchFamily="34" charset="0"/>
              </a:defRPr>
            </a:lvl1pPr>
            <a:lvl2pPr marL="609088" indent="-228411">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383" indent="-150162">
              <a:lnSpc>
                <a:spcPct val="95000"/>
              </a:lnSpc>
              <a:spcBef>
                <a:spcPts val="800"/>
              </a:spcBef>
              <a:buClr>
                <a:schemeClr val="accent1"/>
              </a:buClr>
              <a:buFont typeface="Arial" pitchFamily="34" charset="0"/>
              <a:buChar char="–"/>
              <a:defRPr sz="1900">
                <a:solidFill>
                  <a:srgbClr val="939598"/>
                </a:solidFill>
                <a:latin typeface="Arial" pitchFamily="34" charset="0"/>
                <a:cs typeface="Arial" pitchFamily="34" charset="0"/>
              </a:defRPr>
            </a:lvl3pPr>
            <a:lvl4pPr marL="1146265" indent="-156499">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4471" indent="-150162">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6624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le Only_RESTRICTED">
    <p:spTree>
      <p:nvGrpSpPr>
        <p:cNvPr id="1" name=""/>
        <p:cNvGrpSpPr/>
        <p:nvPr/>
      </p:nvGrpSpPr>
      <p:grpSpPr>
        <a:xfrm>
          <a:off x="0" y="0"/>
          <a:ext cx="0" cy="0"/>
          <a:chOff x="0" y="0"/>
          <a:chExt cx="0" cy="0"/>
        </a:xfrm>
      </p:grpSpPr>
      <p:sp>
        <p:nvSpPr>
          <p:cNvPr id="14" name="Rectangle 11"/>
          <p:cNvSpPr>
            <a:spLocks noChangeArrowheads="1"/>
          </p:cNvSpPr>
          <p:nvPr/>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pic>
        <p:nvPicPr>
          <p:cNvPr id="9" name="Picture 8" descr="content-back-withText.jpg"/>
          <p:cNvPicPr>
            <a:picLocks noChangeAspect="1"/>
          </p:cNvPicPr>
          <p:nvPr/>
        </p:nvPicPr>
        <p:blipFill>
          <a:blip r:embed="rId2" cstate="email"/>
          <a:srcRect/>
          <a:stretch>
            <a:fillRect/>
          </a:stretch>
        </p:blipFill>
        <p:spPr>
          <a:xfrm>
            <a:off x="205467" y="253524"/>
            <a:ext cx="11983364" cy="599514"/>
          </a:xfrm>
          <a:prstGeom prst="rect">
            <a:avLst/>
          </a:prstGeom>
        </p:spPr>
      </p:pic>
      <p:sp>
        <p:nvSpPr>
          <p:cNvPr id="11" name="Freeform 12"/>
          <p:cNvSpPr>
            <a:spLocks/>
          </p:cNvSpPr>
          <p:nvPr/>
        </p:nvSpPr>
        <p:spPr bwMode="gray">
          <a:xfrm>
            <a:off x="18" y="253538"/>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21" name="Title 28"/>
          <p:cNvSpPr>
            <a:spLocks noGrp="1"/>
          </p:cNvSpPr>
          <p:nvPr>
            <p:ph type="title" hasCustomPrompt="1"/>
          </p:nvPr>
        </p:nvSpPr>
        <p:spPr bwMode="gray">
          <a:xfrm>
            <a:off x="283732"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5" name="Rectangle 7"/>
          <p:cNvSpPr>
            <a:spLocks noChangeArrowheads="1"/>
          </p:cNvSpPr>
          <p:nvPr/>
        </p:nvSpPr>
        <p:spPr bwMode="invGray">
          <a:xfrm flipH="1">
            <a:off x="82805" y="6501808"/>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6" name="Freeform 8"/>
          <p:cNvSpPr>
            <a:spLocks/>
          </p:cNvSpPr>
          <p:nvPr/>
        </p:nvSpPr>
        <p:spPr bwMode="invGray">
          <a:xfrm flipH="1">
            <a:off x="6"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fontAlgn="auto">
              <a:spcBef>
                <a:spcPts val="0"/>
              </a:spcBef>
              <a:spcAft>
                <a:spcPts val="0"/>
              </a:spcAft>
            </a:pPr>
            <a:endParaRPr lang="en-US" sz="1800" b="0" dirty="0">
              <a:solidFill>
                <a:prstClr val="white"/>
              </a:solidFill>
              <a:latin typeface="Foundry Gridnik Medium" pitchFamily="50" charset="0"/>
            </a:endParaRPr>
          </a:p>
        </p:txBody>
      </p:sp>
      <p:sp>
        <p:nvSpPr>
          <p:cNvPr id="7" name="Rectangle 6"/>
          <p:cNvSpPr/>
          <p:nvPr/>
        </p:nvSpPr>
        <p:spPr bwMode="invGray">
          <a:xfrm>
            <a:off x="99340" y="6445138"/>
            <a:ext cx="403273" cy="276977"/>
          </a:xfrm>
          <a:prstGeom prst="rect">
            <a:avLst/>
          </a:prstGeom>
        </p:spPr>
        <p:txBody>
          <a:bodyPr wrap="none" lIns="121899" tIns="60949" rIns="121899" bIns="60949">
            <a:spAutoFit/>
          </a:bodyPr>
          <a:lstStyle/>
          <a:p>
            <a:pPr fontAlgn="auto">
              <a:spcBef>
                <a:spcPts val="0"/>
              </a:spcBef>
              <a:spcAft>
                <a:spcPts val="0"/>
              </a:spcAft>
            </a:pPr>
            <a:fld id="{259F4B34-A25D-4DEF-97BC-C4D92417BF9B}" type="slidenum">
              <a:rPr lang="en-US" sz="1000" b="0" smtClean="0">
                <a:solidFill>
                  <a:prstClr val="white"/>
                </a:solidFill>
                <a:ea typeface="+mn-ea"/>
                <a:cs typeface="Arial" pitchFamily="34" charset="0"/>
              </a:rPr>
              <a:pPr fontAlgn="auto">
                <a:spcBef>
                  <a:spcPts val="0"/>
                </a:spcBef>
                <a:spcAft>
                  <a:spcPts val="0"/>
                </a:spcAft>
              </a:pPr>
              <a:t>‹#›</a:t>
            </a:fld>
            <a:endParaRPr lang="en-US" sz="1000" b="0" dirty="0">
              <a:solidFill>
                <a:prstClr val="white"/>
              </a:solidFill>
              <a:ea typeface="+mn-ea"/>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0766" y="6531464"/>
            <a:ext cx="1009936"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526602" y="6474127"/>
            <a:ext cx="4467069" cy="246221"/>
          </a:xfrm>
          <a:prstGeom prst="rect">
            <a:avLst/>
          </a:prstGeom>
          <a:noFill/>
        </p:spPr>
        <p:txBody>
          <a:bodyPr wrap="square" rtlCol="0">
            <a:spAutoFit/>
          </a:bodyPr>
          <a:lstStyle/>
          <a:p>
            <a:pPr algn="l" fontAlgn="auto">
              <a:spcBef>
                <a:spcPts val="0"/>
              </a:spcBef>
              <a:spcAft>
                <a:spcPts val="0"/>
              </a:spcAft>
            </a:pPr>
            <a:r>
              <a:rPr lang="en-US" sz="1000" b="0" cap="all" dirty="0" smtClean="0">
                <a:solidFill>
                  <a:srgbClr val="939598"/>
                </a:solidFill>
                <a:latin typeface="Arial"/>
                <a:ea typeface="+mn-ea"/>
                <a:cs typeface="Arial" pitchFamily="34" charset="0"/>
              </a:rPr>
              <a:t>2014 LENOVO RESTRICTED. All rights reserved.</a:t>
            </a:r>
            <a:endParaRPr lang="en-US" sz="1000" b="0" cap="all" dirty="0">
              <a:solidFill>
                <a:srgbClr val="939598"/>
              </a:solidFill>
              <a:latin typeface="Arial"/>
              <a:ea typeface="+mn-ea"/>
              <a:cs typeface="Arial" pitchFamily="34" charset="0"/>
            </a:endParaRPr>
          </a:p>
        </p:txBody>
      </p:sp>
    </p:spTree>
    <p:extLst>
      <p:ext uri="{BB962C8B-B14F-4D97-AF65-F5344CB8AC3E}">
        <p14:creationId xmlns:p14="http://schemas.microsoft.com/office/powerpoint/2010/main" xmlns="" val="30528289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egue Slide">
    <p:spTree>
      <p:nvGrpSpPr>
        <p:cNvPr id="1" name=""/>
        <p:cNvGrpSpPr/>
        <p:nvPr/>
      </p:nvGrpSpPr>
      <p:grpSpPr>
        <a:xfrm>
          <a:off x="0" y="0"/>
          <a:ext cx="0" cy="0"/>
          <a:chOff x="0" y="0"/>
          <a:chExt cx="0" cy="0"/>
        </a:xfrm>
      </p:grpSpPr>
      <p:sp>
        <p:nvSpPr>
          <p:cNvPr id="3" name="Rectangle 46"/>
          <p:cNvSpPr/>
          <p:nvPr userDrawn="1"/>
        </p:nvSpPr>
        <p:spPr>
          <a:xfrm>
            <a:off x="5" y="1588"/>
            <a:ext cx="1218882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dirty="0">
              <a:solidFill>
                <a:prstClr val="white"/>
              </a:solidFill>
            </a:endParaRPr>
          </a:p>
        </p:txBody>
      </p:sp>
      <p:pic>
        <p:nvPicPr>
          <p:cNvPr id="4" name="Picture 47" descr="segue-back.png"/>
          <p:cNvPicPr>
            <a:picLocks noChangeAspect="1"/>
          </p:cNvPicPr>
          <p:nvPr userDrawn="1"/>
        </p:nvPicPr>
        <p:blipFill>
          <a:blip r:embed="rId2" cstate="print"/>
          <a:srcRect/>
          <a:stretch>
            <a:fillRect/>
          </a:stretch>
        </p:blipFill>
        <p:spPr bwMode="auto">
          <a:xfrm>
            <a:off x="5" y="1591"/>
            <a:ext cx="12188825" cy="6854825"/>
          </a:xfrm>
          <a:prstGeom prst="rect">
            <a:avLst/>
          </a:prstGeom>
          <a:noFill/>
          <a:ln w="9525">
            <a:noFill/>
            <a:miter lim="800000"/>
            <a:headEnd/>
            <a:tailEnd/>
          </a:ln>
        </p:spPr>
      </p:pic>
      <p:pic>
        <p:nvPicPr>
          <p:cNvPr id="5" name="Picture 6" descr="Kickoff2013-POS-Color.png"/>
          <p:cNvPicPr>
            <a:picLocks noChangeAspect="1"/>
          </p:cNvPicPr>
          <p:nvPr userDrawn="1"/>
        </p:nvPicPr>
        <p:blipFill>
          <a:blip r:embed="rId3" cstate="print"/>
          <a:srcRect/>
          <a:stretch>
            <a:fillRect/>
          </a:stretch>
        </p:blipFill>
        <p:spPr bwMode="auto">
          <a:xfrm>
            <a:off x="8497891" y="4154505"/>
            <a:ext cx="3325812" cy="2490787"/>
          </a:xfrm>
          <a:prstGeom prst="rect">
            <a:avLst/>
          </a:prstGeom>
          <a:noFill/>
          <a:ln w="9525">
            <a:noFill/>
            <a:miter lim="800000"/>
            <a:headEnd/>
            <a:tailEnd/>
          </a:ln>
        </p:spPr>
      </p:pic>
      <p:sp>
        <p:nvSpPr>
          <p:cNvPr id="46" name="Title 16"/>
          <p:cNvSpPr>
            <a:spLocks noGrp="1"/>
          </p:cNvSpPr>
          <p:nvPr>
            <p:ph type="title"/>
          </p:nvPr>
        </p:nvSpPr>
        <p:spPr bwMode="gray">
          <a:xfrm rot="-1260000">
            <a:off x="125979" y="3113242"/>
            <a:ext cx="12251917" cy="737846"/>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6" name="Footer Placeholder 50"/>
          <p:cNvSpPr>
            <a:spLocks noGrp="1"/>
          </p:cNvSpPr>
          <p:nvPr>
            <p:ph type="ftr" sz="quarter" idx="10"/>
          </p:nvPr>
        </p:nvSpPr>
        <p:spPr>
          <a:xfrm>
            <a:off x="541585" y="6499334"/>
            <a:ext cx="3860800" cy="184666"/>
          </a:xfrm>
        </p:spPr>
        <p:txBody>
          <a:bodyPr/>
          <a:lstStyle>
            <a:lvl1pPr>
              <a:defRPr>
                <a:solidFill>
                  <a:schemeClr val="bg1">
                    <a:lumMod val="75000"/>
                  </a:schemeClr>
                </a:solidFill>
              </a:defRPr>
            </a:lvl1pPr>
          </a:lstStyle>
          <a:p>
            <a:pPr>
              <a:defRPr/>
            </a:pPr>
            <a:r>
              <a:rPr lang="en-US">
                <a:solidFill>
                  <a:prstClr val="white">
                    <a:lumMod val="75000"/>
                  </a:prstClr>
                </a:solidFill>
              </a:rPr>
              <a:t>2013 LENOVO INTERNAL. All rights reserved.</a:t>
            </a: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5832016" y="6629400"/>
            <a:ext cx="567119" cy="190500"/>
          </a:xfrm>
          <a:prstGeom prst="rect">
            <a:avLst/>
          </a:prstGeom>
        </p:spPr>
        <p:txBody>
          <a:bodyPr/>
          <a:lstStyle>
            <a:lvl1pPr>
              <a:defRPr/>
            </a:lvl1pPr>
          </a:lstStyle>
          <a:p>
            <a:pPr algn="l" fontAlgn="auto">
              <a:spcBef>
                <a:spcPts val="0"/>
              </a:spcBef>
              <a:spcAft>
                <a:spcPts val="0"/>
              </a:spcAft>
              <a:defRPr/>
            </a:pPr>
            <a:fld id="{62E06DB8-30C5-4FB3-AFEF-44F216638443}" type="slidenum">
              <a:rPr lang="en-US" sz="1800" b="0">
                <a:solidFill>
                  <a:srgbClr val="000000"/>
                </a:solidFill>
                <a:latin typeface="Arial"/>
                <a:ea typeface="+mn-ea"/>
              </a:rPr>
              <a:pPr algn="l" fontAlgn="auto">
                <a:spcBef>
                  <a:spcPts val="0"/>
                </a:spcBef>
                <a:spcAft>
                  <a:spcPts val="0"/>
                </a:spcAft>
                <a:defRPr/>
              </a:pPr>
              <a:t>‹#›</a:t>
            </a:fld>
            <a:endParaRPr lang="en-US" sz="1800" b="0">
              <a:solidFill>
                <a:srgbClr val="000000"/>
              </a:solidFill>
              <a:latin typeface="Arial"/>
              <a:ea typeface="+mn-ea"/>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089" y="676275"/>
            <a:ext cx="11822736" cy="342900"/>
          </a:xfrm>
          <a:prstGeom prst="rect">
            <a:avLst/>
          </a:prstGeom>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a:xfrm>
            <a:off x="5789695" y="6629400"/>
            <a:ext cx="567119" cy="190500"/>
          </a:xfrm>
          <a:prstGeom prst="rect">
            <a:avLst/>
          </a:prstGeom>
        </p:spPr>
        <p:txBody>
          <a:bodyPr/>
          <a:lstStyle>
            <a:lvl1pPr>
              <a:defRPr/>
            </a:lvl1pPr>
          </a:lstStyle>
          <a:p>
            <a:pPr algn="l" fontAlgn="auto">
              <a:spcBef>
                <a:spcPts val="0"/>
              </a:spcBef>
              <a:spcAft>
                <a:spcPts val="0"/>
              </a:spcAft>
              <a:defRPr/>
            </a:pPr>
            <a:fld id="{4DF4D475-F68A-4970-B5FD-F48AC6D7C9AD}" type="slidenum">
              <a:rPr lang="en-US" sz="1800" b="0">
                <a:solidFill>
                  <a:srgbClr val="000000"/>
                </a:solidFill>
                <a:latin typeface="Arial"/>
                <a:ea typeface="+mn-ea"/>
              </a:rPr>
              <a:pPr algn="l" fontAlgn="auto">
                <a:spcBef>
                  <a:spcPts val="0"/>
                </a:spcBef>
                <a:spcAft>
                  <a:spcPts val="0"/>
                </a:spcAft>
                <a:defRPr/>
              </a:pPr>
              <a:t>‹#›</a:t>
            </a:fld>
            <a:endParaRPr lang="en-US" sz="1800" b="0">
              <a:solidFill>
                <a:srgbClr val="000000"/>
              </a:solidFill>
              <a:latin typeface="Arial"/>
              <a:ea typeface="+mn-ea"/>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089" y="676275"/>
            <a:ext cx="11822736" cy="3429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66089" y="1874839"/>
            <a:ext cx="11822736" cy="4479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5789695" y="6629400"/>
            <a:ext cx="567119" cy="190500"/>
          </a:xfrm>
          <a:prstGeom prst="rect">
            <a:avLst/>
          </a:prstGeom>
        </p:spPr>
        <p:txBody>
          <a:bodyPr/>
          <a:lstStyle>
            <a:lvl1pPr>
              <a:defRPr/>
            </a:lvl1pPr>
          </a:lstStyle>
          <a:p>
            <a:pPr algn="l" fontAlgn="auto">
              <a:spcBef>
                <a:spcPts val="0"/>
              </a:spcBef>
              <a:spcAft>
                <a:spcPts val="0"/>
              </a:spcAft>
              <a:defRPr/>
            </a:pPr>
            <a:fld id="{6746DAC1-F2D2-41EB-9E41-B4D025DC23A1}" type="slidenum">
              <a:rPr lang="en-US" sz="1800" b="0">
                <a:solidFill>
                  <a:srgbClr val="000000"/>
                </a:solidFill>
                <a:latin typeface="Arial"/>
                <a:ea typeface="+mn-ea"/>
              </a:rPr>
              <a:pPr algn="l" fontAlgn="auto">
                <a:spcBef>
                  <a:spcPts val="0"/>
                </a:spcBef>
                <a:spcAft>
                  <a:spcPts val="0"/>
                </a:spcAft>
                <a:defRPr/>
              </a:pPr>
              <a:t>‹#›</a:t>
            </a:fld>
            <a:endParaRPr lang="en-US" sz="1800" b="0">
              <a:solidFill>
                <a:srgbClr val="000000"/>
              </a:solidFill>
              <a:latin typeface="Arial"/>
              <a:ea typeface="+mn-ea"/>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13"/>
          <p:cNvSpPr/>
          <p:nvPr/>
        </p:nvSpPr>
        <p:spPr>
          <a:xfrm>
            <a:off x="0" y="0"/>
            <a:ext cx="12188825" cy="6858000"/>
          </a:xfrm>
          <a:prstGeom prst="rect">
            <a:avLst/>
          </a:prstGeom>
          <a:gradFill>
            <a:gsLst>
              <a:gs pos="0">
                <a:schemeClr val="bg1">
                  <a:lumMod val="95000"/>
                </a:schemeClr>
              </a:gs>
              <a:gs pos="100000">
                <a:schemeClr val="bg1">
                  <a:lumMod val="85000"/>
                </a:schemeClr>
              </a:gs>
              <a:gs pos="24000">
                <a:schemeClr val="bg1">
                  <a:lumMod val="95000"/>
                </a:schemeClr>
              </a:gs>
              <a:gs pos="100000">
                <a:schemeClr val="bg1">
                  <a:lumMod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a:solidFill>
                <a:prstClr val="white"/>
              </a:solidFill>
            </a:endParaRPr>
          </a:p>
        </p:txBody>
      </p:sp>
      <p:pic>
        <p:nvPicPr>
          <p:cNvPr id="5" name="Picture 16"/>
          <p:cNvPicPr>
            <a:picLocks noChangeAspect="1"/>
          </p:cNvPicPr>
          <p:nvPr/>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6" name="Picture 17"/>
          <p:cNvPicPr>
            <a:picLocks noChangeAspect="1"/>
          </p:cNvPicPr>
          <p:nvPr/>
        </p:nvPicPr>
        <p:blipFill>
          <a:blip r:embed="rId3" cstate="print"/>
          <a:srcRect/>
          <a:stretch>
            <a:fillRect/>
          </a:stretch>
        </p:blipFill>
        <p:spPr bwMode="auto">
          <a:xfrm>
            <a:off x="0" y="0"/>
            <a:ext cx="3863975" cy="2895600"/>
          </a:xfrm>
          <a:prstGeom prst="rect">
            <a:avLst/>
          </a:prstGeom>
          <a:noFill/>
          <a:ln w="9525">
            <a:noFill/>
            <a:miter lim="800000"/>
            <a:headEnd/>
            <a:tailEnd/>
          </a:ln>
        </p:spPr>
      </p:pic>
      <p:sp>
        <p:nvSpPr>
          <p:cNvPr id="7" name="Freeform 50"/>
          <p:cNvSpPr/>
          <p:nvPr/>
        </p:nvSpPr>
        <p:spPr>
          <a:xfrm rot="20340000">
            <a:off x="-942975" y="1566863"/>
            <a:ext cx="13774738" cy="2725737"/>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5283" h="2725900">
                <a:moveTo>
                  <a:pt x="1025170" y="47047"/>
                </a:moveTo>
                <a:lnTo>
                  <a:pt x="11561549" y="0"/>
                </a:lnTo>
                <a:lnTo>
                  <a:pt x="13775283" y="869169"/>
                </a:lnTo>
                <a:lnTo>
                  <a:pt x="13052853" y="2725900"/>
                </a:lnTo>
                <a:lnTo>
                  <a:pt x="0" y="2717706"/>
                </a:lnTo>
                <a:lnTo>
                  <a:pt x="1025170" y="4704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a:solidFill>
                <a:prstClr val="white"/>
              </a:solidFill>
            </a:endParaRPr>
          </a:p>
        </p:txBody>
      </p:sp>
      <p:pic>
        <p:nvPicPr>
          <p:cNvPr id="8" name="Picture 53" descr="LenovoLockup-POS-Color.png"/>
          <p:cNvPicPr>
            <a:picLocks noChangeAspect="1"/>
          </p:cNvPicPr>
          <p:nvPr/>
        </p:nvPicPr>
        <p:blipFill>
          <a:blip r:embed="rId4" cstate="print"/>
          <a:srcRect/>
          <a:stretch>
            <a:fillRect/>
          </a:stretch>
        </p:blipFill>
        <p:spPr bwMode="auto">
          <a:xfrm rot="20340000">
            <a:off x="1119188" y="1092200"/>
            <a:ext cx="3149600" cy="1327150"/>
          </a:xfrm>
          <a:prstGeom prst="rect">
            <a:avLst/>
          </a:prstGeom>
          <a:noFill/>
          <a:ln w="9525">
            <a:noFill/>
            <a:miter lim="800000"/>
            <a:headEnd/>
            <a:tailEnd/>
          </a:ln>
        </p:spPr>
      </p:pic>
      <p:sp>
        <p:nvSpPr>
          <p:cNvPr id="9" name="Rectangle 2"/>
          <p:cNvSpPr/>
          <p:nvPr/>
        </p:nvSpPr>
        <p:spPr>
          <a:xfrm rot="20340000">
            <a:off x="2295525" y="3651250"/>
            <a:ext cx="9980613" cy="801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a:solidFill>
                <a:prstClr val="white"/>
              </a:solidFill>
            </a:endParaRPr>
          </a:p>
        </p:txBody>
      </p:sp>
      <p:pic>
        <p:nvPicPr>
          <p:cNvPr id="10" name="Picture 1"/>
          <p:cNvPicPr>
            <a:picLocks noChangeAspect="1"/>
          </p:cNvPicPr>
          <p:nvPr/>
        </p:nvPicPr>
        <p:blipFill>
          <a:blip r:embed="rId5" cstate="print"/>
          <a:srcRect l="-2" r="25459"/>
          <a:stretch>
            <a:fillRect/>
          </a:stretch>
        </p:blipFill>
        <p:spPr bwMode="auto">
          <a:xfrm>
            <a:off x="9753600" y="293688"/>
            <a:ext cx="2435225" cy="2332037"/>
          </a:xfrm>
          <a:prstGeom prst="rect">
            <a:avLst/>
          </a:prstGeom>
          <a:noFill/>
          <a:ln w="9525">
            <a:noFill/>
            <a:miter lim="800000"/>
            <a:headEnd/>
            <a:tailEnd/>
          </a:ln>
        </p:spPr>
      </p:pic>
      <p:sp>
        <p:nvSpPr>
          <p:cNvPr id="56" name="Title 16"/>
          <p:cNvSpPr>
            <a:spLocks noGrp="1"/>
          </p:cNvSpPr>
          <p:nvPr>
            <p:ph type="title"/>
          </p:nvPr>
        </p:nvSpPr>
        <p:spPr bwMode="gray">
          <a:xfrm rot="-1260000">
            <a:off x="206970" y="2298378"/>
            <a:ext cx="9792873" cy="1972279"/>
          </a:xfrm>
          <a:prstGeom prst="rect">
            <a:avLst/>
          </a:prstGeom>
        </p:spPr>
        <p:txBody>
          <a:bodyPr lIns="121899" tIns="60949" rIns="121899" bIns="60949" anchor="ctr" anchorCtr="0"/>
          <a:lstStyle>
            <a:lvl1pPr marL="0" algn="l" defTabSz="1218987" rtl="0" eaLnBrk="1" latinLnBrk="0" hangingPunct="1">
              <a:lnSpc>
                <a:spcPts val="5800"/>
              </a:lnSpc>
              <a:spcBef>
                <a:spcPct val="0"/>
              </a:spcBef>
              <a:buNone/>
              <a:defRPr lang="en-US" sz="5600" b="0" kern="1200" cap="none" spc="0" baseline="0" dirty="0">
                <a:solidFill>
                  <a:schemeClr val="accent5"/>
                </a:solidFill>
                <a:latin typeface="Arial" pitchFamily="34" charset="0"/>
                <a:ea typeface="+mn-ea"/>
                <a:cs typeface="Arial" pitchFamily="34" charset="0"/>
              </a:defRPr>
            </a:lvl1pPr>
          </a:lstStyle>
          <a:p>
            <a:r>
              <a:rPr lang="en-US" smtClean="0"/>
              <a:t>Click to edit Master title style</a:t>
            </a:r>
            <a:endParaRPr lang="en-US" dirty="0"/>
          </a:p>
        </p:txBody>
      </p:sp>
      <p:sp>
        <p:nvSpPr>
          <p:cNvPr id="55" name="Subtitle 2"/>
          <p:cNvSpPr>
            <a:spLocks noGrp="1"/>
          </p:cNvSpPr>
          <p:nvPr>
            <p:ph type="subTitle" idx="1"/>
          </p:nvPr>
        </p:nvSpPr>
        <p:spPr bwMode="gray">
          <a:xfrm rot="-1260000">
            <a:off x="2417100" y="3744005"/>
            <a:ext cx="9513216" cy="713913"/>
          </a:xfrm>
          <a:prstGeom prst="rect">
            <a:avLst/>
          </a:prstGeom>
        </p:spPr>
        <p:txBody>
          <a:bodyPr lIns="121899" tIns="60949" rIns="121899" bIns="60949" anchor="ctr" anchorCtr="0"/>
          <a:lstStyle>
            <a:lvl1pPr marL="0" indent="0" algn="l" defTabSz="1218987" rtl="0" eaLnBrk="1" latinLnBrk="0" hangingPunct="1">
              <a:lnSpc>
                <a:spcPct val="90000"/>
              </a:lnSpc>
              <a:spcBef>
                <a:spcPct val="0"/>
              </a:spcBef>
              <a:buNone/>
              <a:defRPr lang="en-US" sz="28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61"/>
          <p:cNvSpPr>
            <a:spLocks noGrp="1"/>
          </p:cNvSpPr>
          <p:nvPr>
            <p:ph type="ftr" sz="quarter" idx="10"/>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568520143"/>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egue Slide - Grey">
    <p:bg>
      <p:bgPr>
        <a:solidFill>
          <a:schemeClr val="bg2">
            <a:lumMod val="50000"/>
            <a:lumOff val="50000"/>
            <a:alpha val="0"/>
          </a:schemeClr>
        </a:solidFill>
        <a:effectLst/>
      </p:bgPr>
    </p:bg>
    <p:spTree>
      <p:nvGrpSpPr>
        <p:cNvPr id="1" name=""/>
        <p:cNvGrpSpPr/>
        <p:nvPr/>
      </p:nvGrpSpPr>
      <p:grpSpPr>
        <a:xfrm>
          <a:off x="0" y="0"/>
          <a:ext cx="0" cy="0"/>
          <a:chOff x="0" y="0"/>
          <a:chExt cx="0" cy="0"/>
        </a:xfrm>
      </p:grpSpPr>
      <p:sp>
        <p:nvSpPr>
          <p:cNvPr id="3" name="Rectangle 14"/>
          <p:cNvSpPr/>
          <p:nvPr/>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a:solidFill>
                <a:prstClr val="white"/>
              </a:solidFill>
            </a:endParaRPr>
          </a:p>
        </p:txBody>
      </p:sp>
      <p:pic>
        <p:nvPicPr>
          <p:cNvPr id="4" name="Picture 8"/>
          <p:cNvPicPr>
            <a:picLocks noChangeAspect="1"/>
          </p:cNvPicPr>
          <p:nvPr/>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5" name="Picture 12"/>
          <p:cNvPicPr>
            <a:picLocks noChangeAspect="1"/>
          </p:cNvPicPr>
          <p:nvPr/>
        </p:nvPicPr>
        <p:blipFill>
          <a:blip r:embed="rId3" cstate="print"/>
          <a:srcRect/>
          <a:stretch>
            <a:fillRect/>
          </a:stretch>
        </p:blipFill>
        <p:spPr bwMode="auto">
          <a:xfrm>
            <a:off x="0" y="0"/>
            <a:ext cx="3863975" cy="2895600"/>
          </a:xfrm>
          <a:prstGeom prst="rect">
            <a:avLst/>
          </a:prstGeom>
          <a:noFill/>
          <a:ln w="9525">
            <a:noFill/>
            <a:miter lim="800000"/>
            <a:headEnd/>
            <a:tailEnd/>
          </a:ln>
        </p:spPr>
      </p:pic>
      <p:sp>
        <p:nvSpPr>
          <p:cNvPr id="6" name="Freeform 6"/>
          <p:cNvSpPr/>
          <p:nvPr/>
        </p:nvSpPr>
        <p:spPr>
          <a:xfrm rot="20340000">
            <a:off x="-719138" y="2741613"/>
            <a:ext cx="13628688" cy="1489075"/>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 name="connsiteX0" fmla="*/ 796160 w 13775283"/>
              <a:gd name="connsiteY0" fmla="*/ 5296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6160 w 13775283"/>
              <a:gd name="connsiteY5" fmla="*/ 52963 h 2725900"/>
              <a:gd name="connsiteX0" fmla="*/ 792349 w 13775283"/>
              <a:gd name="connsiteY0" fmla="*/ 7129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2349 w 13775283"/>
              <a:gd name="connsiteY5" fmla="*/ 71293 h 2725900"/>
              <a:gd name="connsiteX0" fmla="*/ 577076 w 13560010"/>
              <a:gd name="connsiteY0" fmla="*/ 71293 h 2725900"/>
              <a:gd name="connsiteX1" fmla="*/ 11346276 w 13560010"/>
              <a:gd name="connsiteY1" fmla="*/ 0 h 2725900"/>
              <a:gd name="connsiteX2" fmla="*/ 13560010 w 13560010"/>
              <a:gd name="connsiteY2" fmla="*/ 869169 h 2725900"/>
              <a:gd name="connsiteX3" fmla="*/ 12837580 w 13560010"/>
              <a:gd name="connsiteY3" fmla="*/ 2725900 h 2725900"/>
              <a:gd name="connsiteX4" fmla="*/ 0 w 13560010"/>
              <a:gd name="connsiteY4" fmla="*/ 2723085 h 2725900"/>
              <a:gd name="connsiteX5" fmla="*/ 577076 w 13560010"/>
              <a:gd name="connsiteY5" fmla="*/ 71293 h 2725900"/>
              <a:gd name="connsiteX0" fmla="*/ 577076 w 13560010"/>
              <a:gd name="connsiteY0" fmla="*/ 90117 h 2744724"/>
              <a:gd name="connsiteX1" fmla="*/ 12921872 w 13560010"/>
              <a:gd name="connsiteY1" fmla="*/ 1 h 2744724"/>
              <a:gd name="connsiteX2" fmla="*/ 13560010 w 13560010"/>
              <a:gd name="connsiteY2" fmla="*/ 887993 h 2744724"/>
              <a:gd name="connsiteX3" fmla="*/ 12837580 w 13560010"/>
              <a:gd name="connsiteY3" fmla="*/ 2744724 h 2744724"/>
              <a:gd name="connsiteX4" fmla="*/ 0 w 13560010"/>
              <a:gd name="connsiteY4" fmla="*/ 2741909 h 2744724"/>
              <a:gd name="connsiteX5" fmla="*/ 577076 w 13560010"/>
              <a:gd name="connsiteY5" fmla="*/ 90117 h 2744724"/>
              <a:gd name="connsiteX0" fmla="*/ 577076 w 13558311"/>
              <a:gd name="connsiteY0" fmla="*/ 90115 h 2744722"/>
              <a:gd name="connsiteX1" fmla="*/ 12921872 w 13558311"/>
              <a:gd name="connsiteY1" fmla="*/ -1 h 2744722"/>
              <a:gd name="connsiteX2" fmla="*/ 13558311 w 13558311"/>
              <a:gd name="connsiteY2" fmla="*/ 403041 h 2744722"/>
              <a:gd name="connsiteX3" fmla="*/ 12837580 w 13558311"/>
              <a:gd name="connsiteY3" fmla="*/ 2744722 h 2744722"/>
              <a:gd name="connsiteX4" fmla="*/ 0 w 13558311"/>
              <a:gd name="connsiteY4" fmla="*/ 2741907 h 2744722"/>
              <a:gd name="connsiteX5" fmla="*/ 577076 w 13558311"/>
              <a:gd name="connsiteY5" fmla="*/ 90115 h 2744722"/>
              <a:gd name="connsiteX0" fmla="*/ 577076 w 13558311"/>
              <a:gd name="connsiteY0" fmla="*/ 90117 h 2750103"/>
              <a:gd name="connsiteX1" fmla="*/ 12921872 w 13558311"/>
              <a:gd name="connsiteY1" fmla="*/ 1 h 2750103"/>
              <a:gd name="connsiteX2" fmla="*/ 13558311 w 13558311"/>
              <a:gd name="connsiteY2" fmla="*/ 403043 h 2750103"/>
              <a:gd name="connsiteX3" fmla="*/ 13052853 w 13558311"/>
              <a:gd name="connsiteY3" fmla="*/ 2750103 h 2750103"/>
              <a:gd name="connsiteX4" fmla="*/ 0 w 13558311"/>
              <a:gd name="connsiteY4" fmla="*/ 2741909 h 2750103"/>
              <a:gd name="connsiteX5" fmla="*/ 577076 w 13558311"/>
              <a:gd name="connsiteY5" fmla="*/ 90117 h 2750103"/>
              <a:gd name="connsiteX0" fmla="*/ 567277 w 13558311"/>
              <a:gd name="connsiteY0" fmla="*/ 106660 h 2750101"/>
              <a:gd name="connsiteX1" fmla="*/ 12921872 w 13558311"/>
              <a:gd name="connsiteY1" fmla="*/ -1 h 2750101"/>
              <a:gd name="connsiteX2" fmla="*/ 13558311 w 13558311"/>
              <a:gd name="connsiteY2" fmla="*/ 403041 h 2750101"/>
              <a:gd name="connsiteX3" fmla="*/ 13052853 w 13558311"/>
              <a:gd name="connsiteY3" fmla="*/ 2750101 h 2750101"/>
              <a:gd name="connsiteX4" fmla="*/ 0 w 13558311"/>
              <a:gd name="connsiteY4" fmla="*/ 2741907 h 2750101"/>
              <a:gd name="connsiteX5" fmla="*/ 567277 w 13558311"/>
              <a:gd name="connsiteY5" fmla="*/ 106660 h 2750101"/>
              <a:gd name="connsiteX0" fmla="*/ 554063 w 13545097"/>
              <a:gd name="connsiteY0" fmla="*/ 106662 h 2750103"/>
              <a:gd name="connsiteX1" fmla="*/ 12908658 w 13545097"/>
              <a:gd name="connsiteY1" fmla="*/ 1 h 2750103"/>
              <a:gd name="connsiteX2" fmla="*/ 13545097 w 13545097"/>
              <a:gd name="connsiteY2" fmla="*/ 403043 h 2750103"/>
              <a:gd name="connsiteX3" fmla="*/ 13039639 w 13545097"/>
              <a:gd name="connsiteY3" fmla="*/ 2750103 h 2750103"/>
              <a:gd name="connsiteX4" fmla="*/ 0 w 13545097"/>
              <a:gd name="connsiteY4" fmla="*/ 2739533 h 2750103"/>
              <a:gd name="connsiteX5" fmla="*/ 554063 w 13545097"/>
              <a:gd name="connsiteY5" fmla="*/ 106662 h 2750103"/>
              <a:gd name="connsiteX0" fmla="*/ 618008 w 13609042"/>
              <a:gd name="connsiteY0" fmla="*/ 106660 h 2750101"/>
              <a:gd name="connsiteX1" fmla="*/ 12972603 w 13609042"/>
              <a:gd name="connsiteY1" fmla="*/ -1 h 2750101"/>
              <a:gd name="connsiteX2" fmla="*/ 13609042 w 13609042"/>
              <a:gd name="connsiteY2" fmla="*/ 403041 h 2750101"/>
              <a:gd name="connsiteX3" fmla="*/ 13103584 w 13609042"/>
              <a:gd name="connsiteY3" fmla="*/ 2750101 h 2750101"/>
              <a:gd name="connsiteX4" fmla="*/ 0 w 13609042"/>
              <a:gd name="connsiteY4" fmla="*/ 2741183 h 2750101"/>
              <a:gd name="connsiteX5" fmla="*/ 618008 w 13609042"/>
              <a:gd name="connsiteY5" fmla="*/ 106660 h 2750101"/>
              <a:gd name="connsiteX0" fmla="*/ 548519 w 13609042"/>
              <a:gd name="connsiteY0" fmla="*/ 104385 h 2750103"/>
              <a:gd name="connsiteX1" fmla="*/ 12972603 w 13609042"/>
              <a:gd name="connsiteY1" fmla="*/ 1 h 2750103"/>
              <a:gd name="connsiteX2" fmla="*/ 13609042 w 13609042"/>
              <a:gd name="connsiteY2" fmla="*/ 403043 h 2750103"/>
              <a:gd name="connsiteX3" fmla="*/ 13103584 w 13609042"/>
              <a:gd name="connsiteY3" fmla="*/ 2750103 h 2750103"/>
              <a:gd name="connsiteX4" fmla="*/ 0 w 13609042"/>
              <a:gd name="connsiteY4" fmla="*/ 2741185 h 2750103"/>
              <a:gd name="connsiteX5" fmla="*/ 548519 w 13609042"/>
              <a:gd name="connsiteY5" fmla="*/ 104385 h 2750103"/>
              <a:gd name="connsiteX0" fmla="*/ 548519 w 13609042"/>
              <a:gd name="connsiteY0" fmla="*/ 104383 h 2747724"/>
              <a:gd name="connsiteX1" fmla="*/ 12972603 w 13609042"/>
              <a:gd name="connsiteY1" fmla="*/ -1 h 2747724"/>
              <a:gd name="connsiteX2" fmla="*/ 13609042 w 13609042"/>
              <a:gd name="connsiteY2" fmla="*/ 403041 h 2747724"/>
              <a:gd name="connsiteX3" fmla="*/ 13116798 w 13609042"/>
              <a:gd name="connsiteY3" fmla="*/ 2747725 h 2747724"/>
              <a:gd name="connsiteX4" fmla="*/ 0 w 13609042"/>
              <a:gd name="connsiteY4" fmla="*/ 2741183 h 2747724"/>
              <a:gd name="connsiteX5" fmla="*/ 548519 w 13609042"/>
              <a:gd name="connsiteY5" fmla="*/ 104383 h 2747724"/>
              <a:gd name="connsiteX0" fmla="*/ 548519 w 13594988"/>
              <a:gd name="connsiteY0" fmla="*/ 104385 h 2747728"/>
              <a:gd name="connsiteX1" fmla="*/ 12972603 w 13594988"/>
              <a:gd name="connsiteY1" fmla="*/ 1 h 2747728"/>
              <a:gd name="connsiteX2" fmla="*/ 13594988 w 13594988"/>
              <a:gd name="connsiteY2" fmla="*/ 440060 h 2747728"/>
              <a:gd name="connsiteX3" fmla="*/ 13116798 w 13594988"/>
              <a:gd name="connsiteY3" fmla="*/ 2747727 h 2747728"/>
              <a:gd name="connsiteX4" fmla="*/ 0 w 13594988"/>
              <a:gd name="connsiteY4" fmla="*/ 2741185 h 2747728"/>
              <a:gd name="connsiteX5" fmla="*/ 548519 w 13594988"/>
              <a:gd name="connsiteY5" fmla="*/ 104385 h 2747728"/>
              <a:gd name="connsiteX0" fmla="*/ 548519 w 13594988"/>
              <a:gd name="connsiteY0" fmla="*/ 98900 h 2742241"/>
              <a:gd name="connsiteX1" fmla="*/ 12996905 w 13594988"/>
              <a:gd name="connsiteY1" fmla="*/ 0 h 2742241"/>
              <a:gd name="connsiteX2" fmla="*/ 13594988 w 13594988"/>
              <a:gd name="connsiteY2" fmla="*/ 434575 h 2742241"/>
              <a:gd name="connsiteX3" fmla="*/ 13116798 w 13594988"/>
              <a:gd name="connsiteY3" fmla="*/ 2742242 h 2742241"/>
              <a:gd name="connsiteX4" fmla="*/ 0 w 13594988"/>
              <a:gd name="connsiteY4" fmla="*/ 2735700 h 2742241"/>
              <a:gd name="connsiteX5" fmla="*/ 548519 w 13594988"/>
              <a:gd name="connsiteY5" fmla="*/ 98900 h 2742241"/>
              <a:gd name="connsiteX0" fmla="*/ 548519 w 13594988"/>
              <a:gd name="connsiteY0" fmla="*/ 98900 h 2742243"/>
              <a:gd name="connsiteX1" fmla="*/ 12996905 w 13594988"/>
              <a:gd name="connsiteY1" fmla="*/ 0 h 2742243"/>
              <a:gd name="connsiteX2" fmla="*/ 13594988 w 13594988"/>
              <a:gd name="connsiteY2" fmla="*/ 434576 h 2742243"/>
              <a:gd name="connsiteX3" fmla="*/ 13116798 w 13594988"/>
              <a:gd name="connsiteY3" fmla="*/ 2742242 h 2742243"/>
              <a:gd name="connsiteX4" fmla="*/ 0 w 13594988"/>
              <a:gd name="connsiteY4" fmla="*/ 2735700 h 2742243"/>
              <a:gd name="connsiteX5" fmla="*/ 548519 w 13594988"/>
              <a:gd name="connsiteY5" fmla="*/ 98900 h 2742243"/>
              <a:gd name="connsiteX0" fmla="*/ 612463 w 13594988"/>
              <a:gd name="connsiteY0" fmla="*/ 97249 h 2742241"/>
              <a:gd name="connsiteX1" fmla="*/ 12996905 w 13594988"/>
              <a:gd name="connsiteY1" fmla="*/ 0 h 2742241"/>
              <a:gd name="connsiteX2" fmla="*/ 13594988 w 13594988"/>
              <a:gd name="connsiteY2" fmla="*/ 434576 h 2742241"/>
              <a:gd name="connsiteX3" fmla="*/ 13116798 w 13594988"/>
              <a:gd name="connsiteY3" fmla="*/ 2742242 h 2742241"/>
              <a:gd name="connsiteX4" fmla="*/ 0 w 13594988"/>
              <a:gd name="connsiteY4" fmla="*/ 2735700 h 2742241"/>
              <a:gd name="connsiteX5" fmla="*/ 612463 w 13594988"/>
              <a:gd name="connsiteY5" fmla="*/ 97249 h 2742241"/>
              <a:gd name="connsiteX0" fmla="*/ 546391 w 13528916"/>
              <a:gd name="connsiteY0" fmla="*/ 97249 h 2742243"/>
              <a:gd name="connsiteX1" fmla="*/ 12930833 w 13528916"/>
              <a:gd name="connsiteY1" fmla="*/ 0 h 2742243"/>
              <a:gd name="connsiteX2" fmla="*/ 13528916 w 13528916"/>
              <a:gd name="connsiteY2" fmla="*/ 434576 h 2742243"/>
              <a:gd name="connsiteX3" fmla="*/ 13050726 w 13528916"/>
              <a:gd name="connsiteY3" fmla="*/ 2742242 h 2742243"/>
              <a:gd name="connsiteX4" fmla="*/ 0 w 13528916"/>
              <a:gd name="connsiteY4" fmla="*/ 2723810 h 2742243"/>
              <a:gd name="connsiteX5" fmla="*/ 546391 w 13528916"/>
              <a:gd name="connsiteY5" fmla="*/ 97249 h 2742243"/>
              <a:gd name="connsiteX0" fmla="*/ 546391 w 13628695"/>
              <a:gd name="connsiteY0" fmla="*/ 104398 h 2749390"/>
              <a:gd name="connsiteX1" fmla="*/ 13628695 w 13628695"/>
              <a:gd name="connsiteY1" fmla="*/ 0 h 2749390"/>
              <a:gd name="connsiteX2" fmla="*/ 13528916 w 13628695"/>
              <a:gd name="connsiteY2" fmla="*/ 441725 h 2749390"/>
              <a:gd name="connsiteX3" fmla="*/ 13050726 w 13628695"/>
              <a:gd name="connsiteY3" fmla="*/ 2749391 h 2749390"/>
              <a:gd name="connsiteX4" fmla="*/ 0 w 13628695"/>
              <a:gd name="connsiteY4" fmla="*/ 2730959 h 2749390"/>
              <a:gd name="connsiteX5" fmla="*/ 546391 w 13628695"/>
              <a:gd name="connsiteY5" fmla="*/ 104398 h 2749390"/>
              <a:gd name="connsiteX0" fmla="*/ 546391 w 13628695"/>
              <a:gd name="connsiteY0" fmla="*/ 104398 h 2749392"/>
              <a:gd name="connsiteX1" fmla="*/ 13628695 w 13628695"/>
              <a:gd name="connsiteY1" fmla="*/ 0 h 2749392"/>
              <a:gd name="connsiteX2" fmla="*/ 13050726 w 13628695"/>
              <a:gd name="connsiteY2" fmla="*/ 2749391 h 2749392"/>
              <a:gd name="connsiteX3" fmla="*/ 0 w 13628695"/>
              <a:gd name="connsiteY3" fmla="*/ 2730959 h 2749392"/>
              <a:gd name="connsiteX4" fmla="*/ 546391 w 13628695"/>
              <a:gd name="connsiteY4" fmla="*/ 104398 h 27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8695" h="2749392">
                <a:moveTo>
                  <a:pt x="546391" y="104398"/>
                </a:moveTo>
                <a:lnTo>
                  <a:pt x="13628695" y="0"/>
                </a:lnTo>
                <a:lnTo>
                  <a:pt x="13050726" y="2749391"/>
                </a:lnTo>
                <a:lnTo>
                  <a:pt x="0" y="2730959"/>
                </a:lnTo>
                <a:lnTo>
                  <a:pt x="546391" y="104398"/>
                </a:lnTo>
                <a:close/>
              </a:path>
            </a:pathLst>
          </a:custGeom>
          <a:solidFill>
            <a:schemeClr val="bg2">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a:solidFill>
                <a:prstClr val="white"/>
              </a:solidFill>
            </a:endParaRPr>
          </a:p>
        </p:txBody>
      </p:sp>
      <p:sp>
        <p:nvSpPr>
          <p:cNvPr id="46" name="Title 16"/>
          <p:cNvSpPr>
            <a:spLocks noGrp="1"/>
          </p:cNvSpPr>
          <p:nvPr>
            <p:ph type="title"/>
          </p:nvPr>
        </p:nvSpPr>
        <p:spPr bwMode="gray">
          <a:xfrm rot="-1260000">
            <a:off x="325199" y="2938784"/>
            <a:ext cx="11805714" cy="980433"/>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7" name="Footer Placeholder 50"/>
          <p:cNvSpPr>
            <a:spLocks noGrp="1"/>
          </p:cNvSpPr>
          <p:nvPr>
            <p:ph type="ftr" sz="quarter" idx="10"/>
          </p:nvPr>
        </p:nvSpPr>
        <p:spPr/>
        <p:txBody>
          <a:bodyPr/>
          <a:lstStyle>
            <a:lvl1pPr>
              <a:defRPr>
                <a:solidFill>
                  <a:schemeClr val="bg1">
                    <a:lumMod val="75000"/>
                  </a:schemeClr>
                </a:solidFill>
              </a:defRPr>
            </a:lvl1pPr>
          </a:lstStyle>
          <a:p>
            <a:r>
              <a:rPr lang="en-US" smtClean="0">
                <a:solidFill>
                  <a:prstClr val="white">
                    <a:lumMod val="75000"/>
                  </a:prstClr>
                </a:solidFill>
              </a:rPr>
              <a:t>2014 LENOVO INTERNAL. All rights reserved</a:t>
            </a:r>
            <a:endParaRPr lang="en-US" dirty="0">
              <a:solidFill>
                <a:prstClr val="white">
                  <a:lumMod val="75000"/>
                </a:prstClr>
              </a:solidFill>
            </a:endParaRPr>
          </a:p>
        </p:txBody>
      </p:sp>
    </p:spTree>
    <p:extLst>
      <p:ext uri="{BB962C8B-B14F-4D97-AF65-F5344CB8AC3E}">
        <p14:creationId xmlns:p14="http://schemas.microsoft.com/office/powerpoint/2010/main" xmlns="" val="1267755091"/>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Segue Slide - Red">
    <p:spTree>
      <p:nvGrpSpPr>
        <p:cNvPr id="1" name=""/>
        <p:cNvGrpSpPr/>
        <p:nvPr/>
      </p:nvGrpSpPr>
      <p:grpSpPr>
        <a:xfrm>
          <a:off x="0" y="0"/>
          <a:ext cx="0" cy="0"/>
          <a:chOff x="0" y="0"/>
          <a:chExt cx="0" cy="0"/>
        </a:xfrm>
      </p:grpSpPr>
      <p:sp>
        <p:nvSpPr>
          <p:cNvPr id="3" name="Rectangle 1"/>
          <p:cNvSpPr/>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a:solidFill>
                <a:prstClr val="white"/>
              </a:solidFill>
            </a:endParaRPr>
          </a:p>
        </p:txBody>
      </p:sp>
      <p:pic>
        <p:nvPicPr>
          <p:cNvPr id="4" name="Picture 4"/>
          <p:cNvPicPr>
            <a:picLocks noChangeAspect="1"/>
          </p:cNvPicPr>
          <p:nvPr/>
        </p:nvPicPr>
        <p:blipFill>
          <a:blip r:embed="rId2" cstate="print"/>
          <a:srcRect/>
          <a:stretch>
            <a:fillRect/>
          </a:stretch>
        </p:blipFill>
        <p:spPr bwMode="auto">
          <a:xfrm>
            <a:off x="8555038" y="2268538"/>
            <a:ext cx="3633787" cy="4589462"/>
          </a:xfrm>
          <a:prstGeom prst="rect">
            <a:avLst/>
          </a:prstGeom>
          <a:noFill/>
          <a:ln w="9525">
            <a:noFill/>
            <a:miter lim="800000"/>
            <a:headEnd/>
            <a:tailEnd/>
          </a:ln>
        </p:spPr>
      </p:pic>
      <p:pic>
        <p:nvPicPr>
          <p:cNvPr id="5" name="Picture 3"/>
          <p:cNvPicPr>
            <a:picLocks noChangeAspect="1"/>
          </p:cNvPicPr>
          <p:nvPr/>
        </p:nvPicPr>
        <p:blipFill>
          <a:blip r:embed="rId3" cstate="print"/>
          <a:srcRect/>
          <a:stretch>
            <a:fillRect/>
          </a:stretch>
        </p:blipFill>
        <p:spPr bwMode="auto">
          <a:xfrm>
            <a:off x="0" y="0"/>
            <a:ext cx="3863975" cy="2895600"/>
          </a:xfrm>
          <a:prstGeom prst="rect">
            <a:avLst/>
          </a:prstGeom>
          <a:noFill/>
          <a:ln w="9525">
            <a:noFill/>
            <a:miter lim="800000"/>
            <a:headEnd/>
            <a:tailEnd/>
          </a:ln>
        </p:spPr>
      </p:pic>
      <p:sp>
        <p:nvSpPr>
          <p:cNvPr id="6" name="Freeform 7"/>
          <p:cNvSpPr/>
          <p:nvPr/>
        </p:nvSpPr>
        <p:spPr>
          <a:xfrm rot="20340000">
            <a:off x="-719138" y="2741613"/>
            <a:ext cx="13628688" cy="1489075"/>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 name="connsiteX0" fmla="*/ 796160 w 13775283"/>
              <a:gd name="connsiteY0" fmla="*/ 5296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6160 w 13775283"/>
              <a:gd name="connsiteY5" fmla="*/ 52963 h 2725900"/>
              <a:gd name="connsiteX0" fmla="*/ 792349 w 13775283"/>
              <a:gd name="connsiteY0" fmla="*/ 7129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2349 w 13775283"/>
              <a:gd name="connsiteY5" fmla="*/ 71293 h 2725900"/>
              <a:gd name="connsiteX0" fmla="*/ 577076 w 13560010"/>
              <a:gd name="connsiteY0" fmla="*/ 71293 h 2725900"/>
              <a:gd name="connsiteX1" fmla="*/ 11346276 w 13560010"/>
              <a:gd name="connsiteY1" fmla="*/ 0 h 2725900"/>
              <a:gd name="connsiteX2" fmla="*/ 13560010 w 13560010"/>
              <a:gd name="connsiteY2" fmla="*/ 869169 h 2725900"/>
              <a:gd name="connsiteX3" fmla="*/ 12837580 w 13560010"/>
              <a:gd name="connsiteY3" fmla="*/ 2725900 h 2725900"/>
              <a:gd name="connsiteX4" fmla="*/ 0 w 13560010"/>
              <a:gd name="connsiteY4" fmla="*/ 2723085 h 2725900"/>
              <a:gd name="connsiteX5" fmla="*/ 577076 w 13560010"/>
              <a:gd name="connsiteY5" fmla="*/ 71293 h 2725900"/>
              <a:gd name="connsiteX0" fmla="*/ 577076 w 13560010"/>
              <a:gd name="connsiteY0" fmla="*/ 90117 h 2744724"/>
              <a:gd name="connsiteX1" fmla="*/ 12921872 w 13560010"/>
              <a:gd name="connsiteY1" fmla="*/ 1 h 2744724"/>
              <a:gd name="connsiteX2" fmla="*/ 13560010 w 13560010"/>
              <a:gd name="connsiteY2" fmla="*/ 887993 h 2744724"/>
              <a:gd name="connsiteX3" fmla="*/ 12837580 w 13560010"/>
              <a:gd name="connsiteY3" fmla="*/ 2744724 h 2744724"/>
              <a:gd name="connsiteX4" fmla="*/ 0 w 13560010"/>
              <a:gd name="connsiteY4" fmla="*/ 2741909 h 2744724"/>
              <a:gd name="connsiteX5" fmla="*/ 577076 w 13560010"/>
              <a:gd name="connsiteY5" fmla="*/ 90117 h 2744724"/>
              <a:gd name="connsiteX0" fmla="*/ 577076 w 13558311"/>
              <a:gd name="connsiteY0" fmla="*/ 90115 h 2744722"/>
              <a:gd name="connsiteX1" fmla="*/ 12921872 w 13558311"/>
              <a:gd name="connsiteY1" fmla="*/ -1 h 2744722"/>
              <a:gd name="connsiteX2" fmla="*/ 13558311 w 13558311"/>
              <a:gd name="connsiteY2" fmla="*/ 403041 h 2744722"/>
              <a:gd name="connsiteX3" fmla="*/ 12837580 w 13558311"/>
              <a:gd name="connsiteY3" fmla="*/ 2744722 h 2744722"/>
              <a:gd name="connsiteX4" fmla="*/ 0 w 13558311"/>
              <a:gd name="connsiteY4" fmla="*/ 2741907 h 2744722"/>
              <a:gd name="connsiteX5" fmla="*/ 577076 w 13558311"/>
              <a:gd name="connsiteY5" fmla="*/ 90115 h 2744722"/>
              <a:gd name="connsiteX0" fmla="*/ 577076 w 13558311"/>
              <a:gd name="connsiteY0" fmla="*/ 90117 h 2750103"/>
              <a:gd name="connsiteX1" fmla="*/ 12921872 w 13558311"/>
              <a:gd name="connsiteY1" fmla="*/ 1 h 2750103"/>
              <a:gd name="connsiteX2" fmla="*/ 13558311 w 13558311"/>
              <a:gd name="connsiteY2" fmla="*/ 403043 h 2750103"/>
              <a:gd name="connsiteX3" fmla="*/ 13052853 w 13558311"/>
              <a:gd name="connsiteY3" fmla="*/ 2750103 h 2750103"/>
              <a:gd name="connsiteX4" fmla="*/ 0 w 13558311"/>
              <a:gd name="connsiteY4" fmla="*/ 2741909 h 2750103"/>
              <a:gd name="connsiteX5" fmla="*/ 577076 w 13558311"/>
              <a:gd name="connsiteY5" fmla="*/ 90117 h 2750103"/>
              <a:gd name="connsiteX0" fmla="*/ 567277 w 13558311"/>
              <a:gd name="connsiteY0" fmla="*/ 106660 h 2750101"/>
              <a:gd name="connsiteX1" fmla="*/ 12921872 w 13558311"/>
              <a:gd name="connsiteY1" fmla="*/ -1 h 2750101"/>
              <a:gd name="connsiteX2" fmla="*/ 13558311 w 13558311"/>
              <a:gd name="connsiteY2" fmla="*/ 403041 h 2750101"/>
              <a:gd name="connsiteX3" fmla="*/ 13052853 w 13558311"/>
              <a:gd name="connsiteY3" fmla="*/ 2750101 h 2750101"/>
              <a:gd name="connsiteX4" fmla="*/ 0 w 13558311"/>
              <a:gd name="connsiteY4" fmla="*/ 2741907 h 2750101"/>
              <a:gd name="connsiteX5" fmla="*/ 567277 w 13558311"/>
              <a:gd name="connsiteY5" fmla="*/ 106660 h 2750101"/>
              <a:gd name="connsiteX0" fmla="*/ 554063 w 13545097"/>
              <a:gd name="connsiteY0" fmla="*/ 106662 h 2750103"/>
              <a:gd name="connsiteX1" fmla="*/ 12908658 w 13545097"/>
              <a:gd name="connsiteY1" fmla="*/ 1 h 2750103"/>
              <a:gd name="connsiteX2" fmla="*/ 13545097 w 13545097"/>
              <a:gd name="connsiteY2" fmla="*/ 403043 h 2750103"/>
              <a:gd name="connsiteX3" fmla="*/ 13039639 w 13545097"/>
              <a:gd name="connsiteY3" fmla="*/ 2750103 h 2750103"/>
              <a:gd name="connsiteX4" fmla="*/ 0 w 13545097"/>
              <a:gd name="connsiteY4" fmla="*/ 2739533 h 2750103"/>
              <a:gd name="connsiteX5" fmla="*/ 554063 w 13545097"/>
              <a:gd name="connsiteY5" fmla="*/ 106662 h 2750103"/>
              <a:gd name="connsiteX0" fmla="*/ 618008 w 13609042"/>
              <a:gd name="connsiteY0" fmla="*/ 106660 h 2750101"/>
              <a:gd name="connsiteX1" fmla="*/ 12972603 w 13609042"/>
              <a:gd name="connsiteY1" fmla="*/ -1 h 2750101"/>
              <a:gd name="connsiteX2" fmla="*/ 13609042 w 13609042"/>
              <a:gd name="connsiteY2" fmla="*/ 403041 h 2750101"/>
              <a:gd name="connsiteX3" fmla="*/ 13103584 w 13609042"/>
              <a:gd name="connsiteY3" fmla="*/ 2750101 h 2750101"/>
              <a:gd name="connsiteX4" fmla="*/ 0 w 13609042"/>
              <a:gd name="connsiteY4" fmla="*/ 2741183 h 2750101"/>
              <a:gd name="connsiteX5" fmla="*/ 618008 w 13609042"/>
              <a:gd name="connsiteY5" fmla="*/ 106660 h 2750101"/>
              <a:gd name="connsiteX0" fmla="*/ 548519 w 13609042"/>
              <a:gd name="connsiteY0" fmla="*/ 104385 h 2750103"/>
              <a:gd name="connsiteX1" fmla="*/ 12972603 w 13609042"/>
              <a:gd name="connsiteY1" fmla="*/ 1 h 2750103"/>
              <a:gd name="connsiteX2" fmla="*/ 13609042 w 13609042"/>
              <a:gd name="connsiteY2" fmla="*/ 403043 h 2750103"/>
              <a:gd name="connsiteX3" fmla="*/ 13103584 w 13609042"/>
              <a:gd name="connsiteY3" fmla="*/ 2750103 h 2750103"/>
              <a:gd name="connsiteX4" fmla="*/ 0 w 13609042"/>
              <a:gd name="connsiteY4" fmla="*/ 2741185 h 2750103"/>
              <a:gd name="connsiteX5" fmla="*/ 548519 w 13609042"/>
              <a:gd name="connsiteY5" fmla="*/ 104385 h 2750103"/>
              <a:gd name="connsiteX0" fmla="*/ 548519 w 13609042"/>
              <a:gd name="connsiteY0" fmla="*/ 104383 h 2747724"/>
              <a:gd name="connsiteX1" fmla="*/ 12972603 w 13609042"/>
              <a:gd name="connsiteY1" fmla="*/ -1 h 2747724"/>
              <a:gd name="connsiteX2" fmla="*/ 13609042 w 13609042"/>
              <a:gd name="connsiteY2" fmla="*/ 403041 h 2747724"/>
              <a:gd name="connsiteX3" fmla="*/ 13116798 w 13609042"/>
              <a:gd name="connsiteY3" fmla="*/ 2747725 h 2747724"/>
              <a:gd name="connsiteX4" fmla="*/ 0 w 13609042"/>
              <a:gd name="connsiteY4" fmla="*/ 2741183 h 2747724"/>
              <a:gd name="connsiteX5" fmla="*/ 548519 w 13609042"/>
              <a:gd name="connsiteY5" fmla="*/ 104383 h 2747724"/>
              <a:gd name="connsiteX0" fmla="*/ 548519 w 13594988"/>
              <a:gd name="connsiteY0" fmla="*/ 104385 h 2747728"/>
              <a:gd name="connsiteX1" fmla="*/ 12972603 w 13594988"/>
              <a:gd name="connsiteY1" fmla="*/ 1 h 2747728"/>
              <a:gd name="connsiteX2" fmla="*/ 13594988 w 13594988"/>
              <a:gd name="connsiteY2" fmla="*/ 440060 h 2747728"/>
              <a:gd name="connsiteX3" fmla="*/ 13116798 w 13594988"/>
              <a:gd name="connsiteY3" fmla="*/ 2747727 h 2747728"/>
              <a:gd name="connsiteX4" fmla="*/ 0 w 13594988"/>
              <a:gd name="connsiteY4" fmla="*/ 2741185 h 2747728"/>
              <a:gd name="connsiteX5" fmla="*/ 548519 w 13594988"/>
              <a:gd name="connsiteY5" fmla="*/ 104385 h 2747728"/>
              <a:gd name="connsiteX0" fmla="*/ 548519 w 13594988"/>
              <a:gd name="connsiteY0" fmla="*/ 98900 h 2742241"/>
              <a:gd name="connsiteX1" fmla="*/ 12996905 w 13594988"/>
              <a:gd name="connsiteY1" fmla="*/ 0 h 2742241"/>
              <a:gd name="connsiteX2" fmla="*/ 13594988 w 13594988"/>
              <a:gd name="connsiteY2" fmla="*/ 434575 h 2742241"/>
              <a:gd name="connsiteX3" fmla="*/ 13116798 w 13594988"/>
              <a:gd name="connsiteY3" fmla="*/ 2742242 h 2742241"/>
              <a:gd name="connsiteX4" fmla="*/ 0 w 13594988"/>
              <a:gd name="connsiteY4" fmla="*/ 2735700 h 2742241"/>
              <a:gd name="connsiteX5" fmla="*/ 548519 w 13594988"/>
              <a:gd name="connsiteY5" fmla="*/ 98900 h 2742241"/>
              <a:gd name="connsiteX0" fmla="*/ 548519 w 13594988"/>
              <a:gd name="connsiteY0" fmla="*/ 98900 h 2742243"/>
              <a:gd name="connsiteX1" fmla="*/ 12996905 w 13594988"/>
              <a:gd name="connsiteY1" fmla="*/ 0 h 2742243"/>
              <a:gd name="connsiteX2" fmla="*/ 13594988 w 13594988"/>
              <a:gd name="connsiteY2" fmla="*/ 434576 h 2742243"/>
              <a:gd name="connsiteX3" fmla="*/ 13116798 w 13594988"/>
              <a:gd name="connsiteY3" fmla="*/ 2742242 h 2742243"/>
              <a:gd name="connsiteX4" fmla="*/ 0 w 13594988"/>
              <a:gd name="connsiteY4" fmla="*/ 2735700 h 2742243"/>
              <a:gd name="connsiteX5" fmla="*/ 548519 w 13594988"/>
              <a:gd name="connsiteY5" fmla="*/ 98900 h 2742243"/>
              <a:gd name="connsiteX0" fmla="*/ 612463 w 13594988"/>
              <a:gd name="connsiteY0" fmla="*/ 97249 h 2742241"/>
              <a:gd name="connsiteX1" fmla="*/ 12996905 w 13594988"/>
              <a:gd name="connsiteY1" fmla="*/ 0 h 2742241"/>
              <a:gd name="connsiteX2" fmla="*/ 13594988 w 13594988"/>
              <a:gd name="connsiteY2" fmla="*/ 434576 h 2742241"/>
              <a:gd name="connsiteX3" fmla="*/ 13116798 w 13594988"/>
              <a:gd name="connsiteY3" fmla="*/ 2742242 h 2742241"/>
              <a:gd name="connsiteX4" fmla="*/ 0 w 13594988"/>
              <a:gd name="connsiteY4" fmla="*/ 2735700 h 2742241"/>
              <a:gd name="connsiteX5" fmla="*/ 612463 w 13594988"/>
              <a:gd name="connsiteY5" fmla="*/ 97249 h 2742241"/>
              <a:gd name="connsiteX0" fmla="*/ 546391 w 13528916"/>
              <a:gd name="connsiteY0" fmla="*/ 97249 h 2742243"/>
              <a:gd name="connsiteX1" fmla="*/ 12930833 w 13528916"/>
              <a:gd name="connsiteY1" fmla="*/ 0 h 2742243"/>
              <a:gd name="connsiteX2" fmla="*/ 13528916 w 13528916"/>
              <a:gd name="connsiteY2" fmla="*/ 434576 h 2742243"/>
              <a:gd name="connsiteX3" fmla="*/ 13050726 w 13528916"/>
              <a:gd name="connsiteY3" fmla="*/ 2742242 h 2742243"/>
              <a:gd name="connsiteX4" fmla="*/ 0 w 13528916"/>
              <a:gd name="connsiteY4" fmla="*/ 2723810 h 2742243"/>
              <a:gd name="connsiteX5" fmla="*/ 546391 w 13528916"/>
              <a:gd name="connsiteY5" fmla="*/ 97249 h 2742243"/>
              <a:gd name="connsiteX0" fmla="*/ 546391 w 13628695"/>
              <a:gd name="connsiteY0" fmla="*/ 104398 h 2749390"/>
              <a:gd name="connsiteX1" fmla="*/ 13628695 w 13628695"/>
              <a:gd name="connsiteY1" fmla="*/ 0 h 2749390"/>
              <a:gd name="connsiteX2" fmla="*/ 13528916 w 13628695"/>
              <a:gd name="connsiteY2" fmla="*/ 441725 h 2749390"/>
              <a:gd name="connsiteX3" fmla="*/ 13050726 w 13628695"/>
              <a:gd name="connsiteY3" fmla="*/ 2749391 h 2749390"/>
              <a:gd name="connsiteX4" fmla="*/ 0 w 13628695"/>
              <a:gd name="connsiteY4" fmla="*/ 2730959 h 2749390"/>
              <a:gd name="connsiteX5" fmla="*/ 546391 w 13628695"/>
              <a:gd name="connsiteY5" fmla="*/ 104398 h 2749390"/>
              <a:gd name="connsiteX0" fmla="*/ 546391 w 13628695"/>
              <a:gd name="connsiteY0" fmla="*/ 104398 h 2749392"/>
              <a:gd name="connsiteX1" fmla="*/ 13628695 w 13628695"/>
              <a:gd name="connsiteY1" fmla="*/ 0 h 2749392"/>
              <a:gd name="connsiteX2" fmla="*/ 13050726 w 13628695"/>
              <a:gd name="connsiteY2" fmla="*/ 2749391 h 2749392"/>
              <a:gd name="connsiteX3" fmla="*/ 0 w 13628695"/>
              <a:gd name="connsiteY3" fmla="*/ 2730959 h 2749392"/>
              <a:gd name="connsiteX4" fmla="*/ 546391 w 13628695"/>
              <a:gd name="connsiteY4" fmla="*/ 104398 h 27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8695" h="2749392">
                <a:moveTo>
                  <a:pt x="546391" y="104398"/>
                </a:moveTo>
                <a:lnTo>
                  <a:pt x="13628695" y="0"/>
                </a:lnTo>
                <a:lnTo>
                  <a:pt x="13050726" y="2749391"/>
                </a:lnTo>
                <a:lnTo>
                  <a:pt x="0" y="2730959"/>
                </a:lnTo>
                <a:lnTo>
                  <a:pt x="546391" y="104398"/>
                </a:lnTo>
                <a:close/>
              </a:path>
            </a:pathLst>
          </a:custGeom>
          <a:solidFill>
            <a:schemeClr val="bg2">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987" fontAlgn="auto">
              <a:spcBef>
                <a:spcPts val="0"/>
              </a:spcBef>
              <a:spcAft>
                <a:spcPts val="0"/>
              </a:spcAft>
              <a:defRPr/>
            </a:pPr>
            <a:endParaRPr lang="en-US" sz="2400" b="0">
              <a:solidFill>
                <a:prstClr val="white"/>
              </a:solidFill>
            </a:endParaRPr>
          </a:p>
        </p:txBody>
      </p:sp>
      <p:sp>
        <p:nvSpPr>
          <p:cNvPr id="9" name="Title 16"/>
          <p:cNvSpPr>
            <a:spLocks noGrp="1"/>
          </p:cNvSpPr>
          <p:nvPr>
            <p:ph type="title"/>
          </p:nvPr>
        </p:nvSpPr>
        <p:spPr bwMode="gray">
          <a:xfrm rot="-1260000">
            <a:off x="325199" y="2938784"/>
            <a:ext cx="11805714" cy="980433"/>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7" name="Footer Placeholder 50"/>
          <p:cNvSpPr>
            <a:spLocks noGrp="1"/>
          </p:cNvSpPr>
          <p:nvPr>
            <p:ph type="ftr" sz="quarter" idx="10"/>
          </p:nvPr>
        </p:nvSpPr>
        <p:spPr/>
        <p:txBody>
          <a:bodyPr/>
          <a:lstStyle>
            <a:lvl1pPr>
              <a:defRPr>
                <a:solidFill>
                  <a:schemeClr val="bg1"/>
                </a:solidFill>
              </a:defRPr>
            </a:lvl1pPr>
          </a:lstStyle>
          <a:p>
            <a:r>
              <a:rPr lang="en-US" smtClean="0">
                <a:solidFill>
                  <a:prstClr val="white"/>
                </a:solidFill>
              </a:rPr>
              <a:t>2014 LENOVO INTERNAL. All rights reserved</a:t>
            </a:r>
            <a:endParaRPr lang="en-US" dirty="0">
              <a:solidFill>
                <a:prstClr val="white"/>
              </a:solidFill>
            </a:endParaRPr>
          </a:p>
        </p:txBody>
      </p:sp>
    </p:spTree>
    <p:extLst>
      <p:ext uri="{BB962C8B-B14F-4D97-AF65-F5344CB8AC3E}">
        <p14:creationId xmlns:p14="http://schemas.microsoft.com/office/powerpoint/2010/main" xmlns="" val="3977628642"/>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Only - No Background">
    <p:spTree>
      <p:nvGrpSpPr>
        <p:cNvPr id="1" name=""/>
        <p:cNvGrpSpPr/>
        <p:nvPr/>
      </p:nvGrpSpPr>
      <p:grpSpPr>
        <a:xfrm>
          <a:off x="0" y="0"/>
          <a:ext cx="0" cy="0"/>
          <a:chOff x="0" y="0"/>
          <a:chExt cx="0" cy="0"/>
        </a:xfrm>
      </p:grpSpPr>
      <p:sp>
        <p:nvSpPr>
          <p:cNvPr id="3"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sp>
        <p:nvSpPr>
          <p:cNvPr id="4"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sp>
        <p:nvSpPr>
          <p:cNvPr id="5" name="Rectangle 6"/>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408A4999-677C-4199-9602-11362AE83C66}"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pic>
        <p:nvPicPr>
          <p:cNvPr id="6" name="Picture 2"/>
          <p:cNvPicPr>
            <a:picLocks noChangeAspect="1" noChangeArrowheads="1"/>
          </p:cNvPicPr>
          <p:nvPr/>
        </p:nvPicPr>
        <p:blipFill>
          <a:blip r:embed="rId2" cstate="print"/>
          <a:srcRect/>
          <a:stretch>
            <a:fillRect/>
          </a:stretch>
        </p:blipFill>
        <p:spPr bwMode="gray">
          <a:xfrm>
            <a:off x="11010900" y="6530975"/>
            <a:ext cx="1009650" cy="161925"/>
          </a:xfrm>
          <a:prstGeom prst="rect">
            <a:avLst/>
          </a:prstGeom>
          <a:noFill/>
          <a:ln w="9525">
            <a:noFill/>
            <a:miter lim="800000"/>
            <a:headEnd/>
            <a:tailEnd/>
          </a:ln>
        </p:spPr>
      </p:pic>
      <p:pic>
        <p:nvPicPr>
          <p:cNvPr id="7" name="Picture 2"/>
          <p:cNvPicPr>
            <a:picLocks noChangeAspect="1"/>
          </p:cNvPicPr>
          <p:nvPr/>
        </p:nvPicPr>
        <p:blipFill>
          <a:blip r:embed="rId3" cstate="print"/>
          <a:srcRect/>
          <a:stretch>
            <a:fillRect/>
          </a:stretch>
        </p:blipFill>
        <p:spPr bwMode="auto">
          <a:xfrm>
            <a:off x="10672763" y="0"/>
            <a:ext cx="1374775" cy="879475"/>
          </a:xfrm>
          <a:prstGeom prst="rect">
            <a:avLst/>
          </a:prstGeom>
          <a:noFill/>
          <a:ln w="9525">
            <a:noFill/>
            <a:miter lim="800000"/>
            <a:headEnd/>
            <a:tailEnd/>
          </a:ln>
        </p:spPr>
      </p:pic>
      <p:sp>
        <p:nvSpPr>
          <p:cNvPr id="21"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8" name="Footer Placeholder 9"/>
          <p:cNvSpPr>
            <a:spLocks noGrp="1"/>
          </p:cNvSpPr>
          <p:nvPr>
            <p:ph type="ftr" sz="quarter" idx="10"/>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39323249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Ins="9144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itle Only - With Background">
    <p:spTree>
      <p:nvGrpSpPr>
        <p:cNvPr id="1" name=""/>
        <p:cNvGrpSpPr/>
        <p:nvPr/>
      </p:nvGrpSpPr>
      <p:grpSpPr>
        <a:xfrm>
          <a:off x="0" y="0"/>
          <a:ext cx="0" cy="0"/>
          <a:chOff x="0" y="0"/>
          <a:chExt cx="0" cy="0"/>
        </a:xfrm>
      </p:grpSpPr>
      <p:sp>
        <p:nvSpPr>
          <p:cNvPr id="3"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4" name="Picture 10"/>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sp>
        <p:nvSpPr>
          <p:cNvPr id="5"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6"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7" name="Rectangle 12"/>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9AD54D09-759C-46C2-B035-90C68AE5497E}"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17"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8" name="Footer Placeholder 11"/>
          <p:cNvSpPr>
            <a:spLocks noGrp="1"/>
          </p:cNvSpPr>
          <p:nvPr>
            <p:ph type="ftr" sz="quarter" idx="10"/>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4180158196"/>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itle and Content - No Background">
    <p:spTree>
      <p:nvGrpSpPr>
        <p:cNvPr id="1" name=""/>
        <p:cNvGrpSpPr/>
        <p:nvPr/>
      </p:nvGrpSpPr>
      <p:grpSpPr>
        <a:xfrm>
          <a:off x="0" y="0"/>
          <a:ext cx="0" cy="0"/>
          <a:chOff x="0" y="0"/>
          <a:chExt cx="0" cy="0"/>
        </a:xfrm>
      </p:grpSpPr>
      <p:sp>
        <p:nvSpPr>
          <p:cNvPr id="4"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5" name="Picture 17"/>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sp>
        <p:nvSpPr>
          <p:cNvPr id="6"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7"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8" name="Rectangle 20"/>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A13689C5-6022-472E-8C42-F4D08F761BE5}"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9" name="Content Placeholder 2"/>
          <p:cNvSpPr>
            <a:spLocks noGrp="1"/>
          </p:cNvSpPr>
          <p:nvPr>
            <p:ph sz="half" idx="1"/>
          </p:nvPr>
        </p:nvSpPr>
        <p:spPr bwMode="gray">
          <a:xfrm>
            <a:off x="277145" y="1335024"/>
            <a:ext cx="11723382"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10" name="Footer Placeholder 14"/>
          <p:cNvSpPr>
            <a:spLocks noGrp="1"/>
          </p:cNvSpPr>
          <p:nvPr>
            <p:ph type="ftr" sz="quarter" idx="10"/>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339038545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 - With Background">
    <p:spTree>
      <p:nvGrpSpPr>
        <p:cNvPr id="1" name=""/>
        <p:cNvGrpSpPr/>
        <p:nvPr/>
      </p:nvGrpSpPr>
      <p:grpSpPr>
        <a:xfrm>
          <a:off x="0" y="0"/>
          <a:ext cx="0" cy="0"/>
          <a:chOff x="0" y="0"/>
          <a:chExt cx="0" cy="0"/>
        </a:xfrm>
      </p:grpSpPr>
      <p:sp>
        <p:nvSpPr>
          <p:cNvPr id="4"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5" name="Picture 16"/>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sp>
        <p:nvSpPr>
          <p:cNvPr id="6"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7"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8" name="Rectangle 17"/>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E5F82F58-EB97-4796-BF25-1C26A686BAF6}"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9" name="Content Placeholder 2"/>
          <p:cNvSpPr>
            <a:spLocks noGrp="1"/>
          </p:cNvSpPr>
          <p:nvPr>
            <p:ph sz="half" idx="1"/>
          </p:nvPr>
        </p:nvSpPr>
        <p:spPr bwMode="gray">
          <a:xfrm>
            <a:off x="277145" y="1335024"/>
            <a:ext cx="11723382"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10" name="Footer Placeholder 14"/>
          <p:cNvSpPr>
            <a:spLocks noGrp="1"/>
          </p:cNvSpPr>
          <p:nvPr>
            <p:ph type="ftr" sz="quarter" idx="10"/>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4198025697"/>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itle with Subtitle Content - No Background">
    <p:bg>
      <p:bgPr>
        <a:solidFill>
          <a:schemeClr val="bg1"/>
        </a:solidFill>
        <a:effectLst/>
      </p:bgPr>
    </p:bg>
    <p:spTree>
      <p:nvGrpSpPr>
        <p:cNvPr id="1" name=""/>
        <p:cNvGrpSpPr/>
        <p:nvPr/>
      </p:nvGrpSpPr>
      <p:grpSpPr>
        <a:xfrm>
          <a:off x="0" y="0"/>
          <a:ext cx="0" cy="0"/>
          <a:chOff x="0" y="0"/>
          <a:chExt cx="0" cy="0"/>
        </a:xfrm>
      </p:grpSpPr>
      <p:sp>
        <p:nvSpPr>
          <p:cNvPr id="5"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sp>
        <p:nvSpPr>
          <p:cNvPr id="6"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7" name="Picture 16"/>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9" name="Rectangle 18"/>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59CE651D-435F-4599-8851-5CC243AECAC8}"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22" name="Content Placeholder 2"/>
          <p:cNvSpPr>
            <a:spLocks noGrp="1"/>
          </p:cNvSpPr>
          <p:nvPr>
            <p:ph sz="half" idx="1"/>
          </p:nvPr>
        </p:nvSpPr>
        <p:spPr bwMode="gray">
          <a:xfrm>
            <a:off x="277145" y="1795884"/>
            <a:ext cx="11723382"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0"/>
          </p:nvPr>
        </p:nvSpPr>
        <p:spPr bwMode="gray">
          <a:xfrm>
            <a:off x="270421" y="853038"/>
            <a:ext cx="11723382" cy="639763"/>
          </a:xfrm>
          <a:prstGeom prst="rect">
            <a:avLst/>
          </a:prstGeom>
        </p:spPr>
        <p:txBody>
          <a:bodyPr lIns="121899" tIns="60949" rIns="121899" bIns="60949" anchor="ctr" anchorCtr="0">
            <a:normAutofit/>
          </a:bodyPr>
          <a:lstStyle>
            <a:lvl1pPr marL="0" indent="0">
              <a:buNone/>
              <a:defRPr sz="3200" b="0">
                <a:solidFill>
                  <a:schemeClr val="accent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4"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10" name="Footer Placeholder 14"/>
          <p:cNvSpPr>
            <a:spLocks noGrp="1"/>
          </p:cNvSpPr>
          <p:nvPr>
            <p:ph type="ftr" sz="quarter" idx="11"/>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2763570334"/>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with Subtitle Content - With Background">
    <p:bg>
      <p:bgPr>
        <a:solidFill>
          <a:schemeClr val="bg1"/>
        </a:solidFill>
        <a:effectLst/>
      </p:bgPr>
    </p:bg>
    <p:spTree>
      <p:nvGrpSpPr>
        <p:cNvPr id="1" name=""/>
        <p:cNvGrpSpPr/>
        <p:nvPr/>
      </p:nvGrpSpPr>
      <p:grpSpPr>
        <a:xfrm>
          <a:off x="0" y="0"/>
          <a:ext cx="0" cy="0"/>
          <a:chOff x="0" y="0"/>
          <a:chExt cx="0" cy="0"/>
        </a:xfrm>
      </p:grpSpPr>
      <p:sp>
        <p:nvSpPr>
          <p:cNvPr id="5"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sp>
        <p:nvSpPr>
          <p:cNvPr id="6"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7" name="Picture 16"/>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9" name="Rectangle 17"/>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F2E94A42-737A-4C3D-B58E-2A5DA777550F}"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22" name="Content Placeholder 2"/>
          <p:cNvSpPr>
            <a:spLocks noGrp="1"/>
          </p:cNvSpPr>
          <p:nvPr>
            <p:ph sz="half" idx="1"/>
          </p:nvPr>
        </p:nvSpPr>
        <p:spPr bwMode="gray">
          <a:xfrm>
            <a:off x="277145" y="1795884"/>
            <a:ext cx="11723382"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0"/>
          </p:nvPr>
        </p:nvSpPr>
        <p:spPr bwMode="gray">
          <a:xfrm>
            <a:off x="270421" y="853038"/>
            <a:ext cx="11723382" cy="639763"/>
          </a:xfrm>
          <a:prstGeom prst="rect">
            <a:avLst/>
          </a:prstGeom>
        </p:spPr>
        <p:txBody>
          <a:bodyPr lIns="121899" tIns="60949" rIns="121899" bIns="60949" anchor="ctr" anchorCtr="0">
            <a:normAutofit/>
          </a:bodyPr>
          <a:lstStyle>
            <a:lvl1pPr marL="0" indent="0">
              <a:buNone/>
              <a:defRPr sz="3200" b="0">
                <a:solidFill>
                  <a:schemeClr val="accent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4"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10" name="Footer Placeholder 14"/>
          <p:cNvSpPr>
            <a:spLocks noGrp="1"/>
          </p:cNvSpPr>
          <p:nvPr>
            <p:ph type="ftr" sz="quarter" idx="11"/>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2755000082"/>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wo Column Slide - No Background">
    <p:bg>
      <p:bgPr>
        <a:solidFill>
          <a:schemeClr val="bg1"/>
        </a:solidFill>
        <a:effectLst/>
      </p:bgPr>
    </p:bg>
    <p:spTree>
      <p:nvGrpSpPr>
        <p:cNvPr id="1" name=""/>
        <p:cNvGrpSpPr/>
        <p:nvPr/>
      </p:nvGrpSpPr>
      <p:grpSpPr>
        <a:xfrm>
          <a:off x="0" y="0"/>
          <a:ext cx="0" cy="0"/>
          <a:chOff x="0" y="0"/>
          <a:chExt cx="0" cy="0"/>
        </a:xfrm>
      </p:grpSpPr>
      <p:sp>
        <p:nvSpPr>
          <p:cNvPr id="5"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sp>
        <p:nvSpPr>
          <p:cNvPr id="6"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7" name="Picture 23"/>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9" name="Rectangle 26"/>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6A7BF799-7C36-40B6-8930-7F74E804F83C}"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22" name="Content Placeholder 2"/>
          <p:cNvSpPr>
            <a:spLocks noGrp="1"/>
          </p:cNvSpPr>
          <p:nvPr>
            <p:ph sz="half" idx="1"/>
          </p:nvPr>
        </p:nvSpPr>
        <p:spPr bwMode="gray">
          <a:xfrm>
            <a:off x="283464" y="1335024"/>
            <a:ext cx="5605289"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2"/>
          </p:nvPr>
        </p:nvSpPr>
        <p:spPr bwMode="gray">
          <a:xfrm>
            <a:off x="6247870" y="1335024"/>
            <a:ext cx="5735513"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11" name="Footer Placeholder 25"/>
          <p:cNvSpPr>
            <a:spLocks noGrp="1"/>
          </p:cNvSpPr>
          <p:nvPr>
            <p:ph type="ftr" sz="quarter" idx="13"/>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330237331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Column Slide - With Background">
    <p:bg>
      <p:bgPr>
        <a:solidFill>
          <a:schemeClr val="bg1"/>
        </a:solidFill>
        <a:effectLst/>
      </p:bgPr>
    </p:bg>
    <p:spTree>
      <p:nvGrpSpPr>
        <p:cNvPr id="1" name=""/>
        <p:cNvGrpSpPr/>
        <p:nvPr/>
      </p:nvGrpSpPr>
      <p:grpSpPr>
        <a:xfrm>
          <a:off x="0" y="0"/>
          <a:ext cx="0" cy="0"/>
          <a:chOff x="0" y="0"/>
          <a:chExt cx="0" cy="0"/>
        </a:xfrm>
      </p:grpSpPr>
      <p:sp>
        <p:nvSpPr>
          <p:cNvPr id="5"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sp>
        <p:nvSpPr>
          <p:cNvPr id="6"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7" name="Picture 16"/>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9" name="Rectangle 20"/>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9ACF8F92-6155-4CA5-A308-492CD5CEC637}"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22" name="Content Placeholder 2"/>
          <p:cNvSpPr>
            <a:spLocks noGrp="1"/>
          </p:cNvSpPr>
          <p:nvPr>
            <p:ph sz="half" idx="1"/>
          </p:nvPr>
        </p:nvSpPr>
        <p:spPr bwMode="gray">
          <a:xfrm>
            <a:off x="283464" y="1335024"/>
            <a:ext cx="5605289"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2"/>
          </p:nvPr>
        </p:nvSpPr>
        <p:spPr bwMode="gray">
          <a:xfrm>
            <a:off x="6247870" y="1335024"/>
            <a:ext cx="5735513"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11" name="Footer Placeholder 19"/>
          <p:cNvSpPr>
            <a:spLocks noGrp="1"/>
          </p:cNvSpPr>
          <p:nvPr>
            <p:ph type="ftr" sz="quarter" idx="13"/>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452453822"/>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Chart Slide - No Background">
    <p:spTree>
      <p:nvGrpSpPr>
        <p:cNvPr id="1" name=""/>
        <p:cNvGrpSpPr/>
        <p:nvPr/>
      </p:nvGrpSpPr>
      <p:grpSpPr>
        <a:xfrm>
          <a:off x="0" y="0"/>
          <a:ext cx="0" cy="0"/>
          <a:chOff x="0" y="0"/>
          <a:chExt cx="0" cy="0"/>
        </a:xfrm>
      </p:grpSpPr>
      <p:sp>
        <p:nvSpPr>
          <p:cNvPr id="4"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sp>
        <p:nvSpPr>
          <p:cNvPr id="5"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6" name="Picture 15"/>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8" name="Rectangle 19"/>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7D878D38-BD0D-4F52-8A58-CC469D653DAE}"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3" name="Chart Placeholder 2"/>
          <p:cNvSpPr>
            <a:spLocks noGrp="1"/>
          </p:cNvSpPr>
          <p:nvPr>
            <p:ph type="chart" sz="quarter" idx="10"/>
          </p:nvPr>
        </p:nvSpPr>
        <p:spPr bwMode="gray">
          <a:xfrm>
            <a:off x="222365" y="1456767"/>
            <a:ext cx="11744096"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pPr lvl="0"/>
            <a:r>
              <a:rPr lang="en-US" noProof="0" smtClean="0"/>
              <a:t>Click icon to add chart</a:t>
            </a:r>
            <a:endParaRPr lang="en-US" noProof="0" dirty="0"/>
          </a:p>
        </p:txBody>
      </p:sp>
      <p:sp>
        <p:nvSpPr>
          <p:cNvPr id="17"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9" name="Footer Placeholder 13"/>
          <p:cNvSpPr>
            <a:spLocks noGrp="1"/>
          </p:cNvSpPr>
          <p:nvPr>
            <p:ph type="ftr" sz="quarter" idx="11"/>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577970712"/>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hart Slide - With Background">
    <p:spTree>
      <p:nvGrpSpPr>
        <p:cNvPr id="1" name=""/>
        <p:cNvGrpSpPr/>
        <p:nvPr/>
      </p:nvGrpSpPr>
      <p:grpSpPr>
        <a:xfrm>
          <a:off x="0" y="0"/>
          <a:ext cx="0" cy="0"/>
          <a:chOff x="0" y="0"/>
          <a:chExt cx="0" cy="0"/>
        </a:xfrm>
      </p:grpSpPr>
      <p:sp>
        <p:nvSpPr>
          <p:cNvPr id="4"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sp>
        <p:nvSpPr>
          <p:cNvPr id="5" name="Rectangle 11"/>
          <p:cNvSpPr>
            <a:spLocks noChangeArrowheads="1"/>
          </p:cNvSpPr>
          <p:nvPr/>
        </p:nvSpPr>
        <p:spPr bwMode="gray">
          <a:xfrm flipH="1">
            <a:off x="0" y="255905"/>
            <a:ext cx="12047857"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6" name="Picture 17"/>
          <p:cNvPicPr>
            <a:picLocks noChangeAspect="1"/>
          </p:cNvPicPr>
          <p:nvPr/>
        </p:nvPicPr>
        <p:blipFill>
          <a:blip r:embed="rId2" cstate="print"/>
          <a:srcRect/>
          <a:stretch>
            <a:fillRect/>
          </a:stretch>
        </p:blipFill>
        <p:spPr bwMode="auto">
          <a:xfrm>
            <a:off x="10672763" y="0"/>
            <a:ext cx="1374775" cy="87947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gray">
          <a:xfrm>
            <a:off x="11010900" y="6530975"/>
            <a:ext cx="1009650" cy="161925"/>
          </a:xfrm>
          <a:prstGeom prst="rect">
            <a:avLst/>
          </a:prstGeom>
          <a:noFill/>
          <a:ln w="9525">
            <a:noFill/>
            <a:miter lim="800000"/>
            <a:headEnd/>
            <a:tailEnd/>
          </a:ln>
        </p:spPr>
      </p:pic>
      <p:sp>
        <p:nvSpPr>
          <p:cNvPr id="8" name="Rectangle 19"/>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430DDA53-0BB7-4CA9-B57E-86A7A73C98D8}"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3" name="Chart Placeholder 2"/>
          <p:cNvSpPr>
            <a:spLocks noGrp="1"/>
          </p:cNvSpPr>
          <p:nvPr>
            <p:ph type="chart" sz="quarter" idx="10"/>
          </p:nvPr>
        </p:nvSpPr>
        <p:spPr bwMode="gray">
          <a:xfrm>
            <a:off x="222365" y="1456767"/>
            <a:ext cx="11744096"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pPr lvl="0"/>
            <a:r>
              <a:rPr lang="en-US" noProof="0" smtClean="0"/>
              <a:t>Click icon to add chart</a:t>
            </a:r>
            <a:endParaRPr lang="en-US" noProof="0" dirty="0"/>
          </a:p>
        </p:txBody>
      </p:sp>
      <p:sp>
        <p:nvSpPr>
          <p:cNvPr id="16" name="Title 28"/>
          <p:cNvSpPr>
            <a:spLocks noGrp="1"/>
          </p:cNvSpPr>
          <p:nvPr>
            <p:ph type="title"/>
          </p:nvPr>
        </p:nvSpPr>
        <p:spPr bwMode="gray">
          <a:xfrm>
            <a:off x="283725" y="255906"/>
            <a:ext cx="11736977"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9" name="Footer Placeholder 14"/>
          <p:cNvSpPr>
            <a:spLocks noGrp="1"/>
          </p:cNvSpPr>
          <p:nvPr>
            <p:ph type="ftr" sz="quarter" idx="11"/>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177466905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Blank Slide - No Background">
    <p:spTree>
      <p:nvGrpSpPr>
        <p:cNvPr id="1" name=""/>
        <p:cNvGrpSpPr/>
        <p:nvPr/>
      </p:nvGrpSpPr>
      <p:grpSpPr>
        <a:xfrm>
          <a:off x="0" y="0"/>
          <a:ext cx="0" cy="0"/>
          <a:chOff x="0" y="0"/>
          <a:chExt cx="0" cy="0"/>
        </a:xfrm>
      </p:grpSpPr>
      <p:sp>
        <p:nvSpPr>
          <p:cNvPr id="2" name="Rectangle 7"/>
          <p:cNvSpPr>
            <a:spLocks noChangeArrowheads="1"/>
          </p:cNvSpPr>
          <p:nvPr/>
        </p:nvSpPr>
        <p:spPr bwMode="invGray">
          <a:xfrm flipH="1">
            <a:off x="0" y="6501794"/>
            <a:ext cx="502612"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defTabSz="1218987" fontAlgn="auto">
              <a:spcBef>
                <a:spcPts val="0"/>
              </a:spcBef>
              <a:spcAft>
                <a:spcPts val="0"/>
              </a:spcAft>
              <a:defRPr/>
            </a:pPr>
            <a:endParaRPr lang="en-US" sz="2400" b="0" dirty="0">
              <a:solidFill>
                <a:prstClr val="white"/>
              </a:solidFill>
              <a:latin typeface="Foundry Gridnik Medium" pitchFamily="50" charset="0"/>
            </a:endParaRPr>
          </a:p>
        </p:txBody>
      </p:sp>
      <p:pic>
        <p:nvPicPr>
          <p:cNvPr id="3" name="Picture 5"/>
          <p:cNvPicPr>
            <a:picLocks noChangeAspect="1" noChangeArrowheads="1"/>
          </p:cNvPicPr>
          <p:nvPr/>
        </p:nvPicPr>
        <p:blipFill>
          <a:blip r:embed="rId2" cstate="print"/>
          <a:srcRect/>
          <a:stretch>
            <a:fillRect/>
          </a:stretch>
        </p:blipFill>
        <p:spPr bwMode="gray">
          <a:xfrm>
            <a:off x="11010900" y="6530975"/>
            <a:ext cx="1009650" cy="161925"/>
          </a:xfrm>
          <a:prstGeom prst="rect">
            <a:avLst/>
          </a:prstGeom>
          <a:noFill/>
          <a:ln w="9525">
            <a:noFill/>
            <a:miter lim="800000"/>
            <a:headEnd/>
            <a:tailEnd/>
          </a:ln>
        </p:spPr>
      </p:pic>
      <p:sp>
        <p:nvSpPr>
          <p:cNvPr id="4" name="Rectangle 8"/>
          <p:cNvSpPr>
            <a:spLocks noChangeArrowheads="1"/>
          </p:cNvSpPr>
          <p:nvPr/>
        </p:nvSpPr>
        <p:spPr bwMode="invGray">
          <a:xfrm>
            <a:off x="100013" y="6518275"/>
            <a:ext cx="403225" cy="153988"/>
          </a:xfrm>
          <a:prstGeom prst="rect">
            <a:avLst/>
          </a:prstGeom>
          <a:noFill/>
          <a:ln w="9525">
            <a:noFill/>
            <a:miter lim="800000"/>
            <a:headEnd/>
            <a:tailEnd/>
          </a:ln>
        </p:spPr>
        <p:txBody>
          <a:bodyPr wrap="none" lIns="121899" tIns="0" rIns="121899" bIns="0" anchor="ctr">
            <a:spAutoFit/>
          </a:bodyPr>
          <a:lstStyle/>
          <a:p>
            <a:pPr defTabSz="1218987" fontAlgn="auto">
              <a:spcBef>
                <a:spcPts val="0"/>
              </a:spcBef>
              <a:spcAft>
                <a:spcPts val="0"/>
              </a:spcAft>
              <a:defRPr/>
            </a:pPr>
            <a:fld id="{D4501B57-9742-4395-B38A-02F7EDFB354C}" type="slidenum">
              <a:rPr lang="en-US" sz="1000" b="0">
                <a:solidFill>
                  <a:prstClr val="white"/>
                </a:solidFill>
                <a:latin typeface="Arial"/>
                <a:ea typeface="+mn-ea"/>
              </a:rPr>
              <a:pPr defTabSz="1218987" fontAlgn="auto">
                <a:spcBef>
                  <a:spcPts val="0"/>
                </a:spcBef>
                <a:spcAft>
                  <a:spcPts val="0"/>
                </a:spcAft>
                <a:defRPr/>
              </a:pPr>
              <a:t>‹#›</a:t>
            </a:fld>
            <a:endParaRPr lang="en-US" sz="1000" b="0">
              <a:solidFill>
                <a:prstClr val="white"/>
              </a:solidFill>
              <a:latin typeface="Arial"/>
              <a:ea typeface="+mn-ea"/>
            </a:endParaRPr>
          </a:p>
        </p:txBody>
      </p:sp>
      <p:sp>
        <p:nvSpPr>
          <p:cNvPr id="5" name="Footer Placeholder 5"/>
          <p:cNvSpPr>
            <a:spLocks noGrp="1"/>
          </p:cNvSpPr>
          <p:nvPr>
            <p:ph type="ftr" sz="quarter" idx="10"/>
          </p:nvPr>
        </p:nvSpPr>
        <p:spPr/>
        <p:txBody>
          <a:bodyPr/>
          <a:lstStyle>
            <a:lvl1pPr>
              <a:defRPr/>
            </a:lvl1pPr>
          </a:lstStyle>
          <a:p>
            <a:r>
              <a:rPr lang="en-US" smtClean="0"/>
              <a:t>2014 LENOVO INTERNAL. All rights reserved</a:t>
            </a:r>
            <a:endParaRPr lang="en-US" dirty="0"/>
          </a:p>
        </p:txBody>
      </p:sp>
    </p:spTree>
    <p:extLst>
      <p:ext uri="{BB962C8B-B14F-4D97-AF65-F5344CB8AC3E}">
        <p14:creationId xmlns:p14="http://schemas.microsoft.com/office/powerpoint/2010/main" xmlns="" val="639307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theme" Target="../theme/theme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image" Target="../media/image18.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oleObject" Target="../embeddings/oleObject1.bin"/><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vmlDrawing" Target="../drawings/vmlDrawing1.vml"/><Relationship Id="rId30" Type="http://schemas.openxmlformats.org/officeDocument/2006/relationships/image" Target="../media/image1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7.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32.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CDCDC"/>
            </a:gs>
            <a:gs pos="100000">
              <a:srgbClr val="FFFF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1313" y="481013"/>
            <a:ext cx="10596562" cy="3746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55600" y="1841500"/>
            <a:ext cx="11833225" cy="4479925"/>
          </a:xfrm>
          <a:prstGeom prst="rect">
            <a:avLst/>
          </a:prstGeom>
          <a:noFill/>
          <a:ln w="9525">
            <a:noFill/>
            <a:miter lim="800000"/>
            <a:headEnd/>
            <a:tailEnd/>
          </a:ln>
        </p:spPr>
        <p:txBody>
          <a:bodyPr vert="horz" wrap="square" lIns="0" tIns="45720" rIns="18288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8" name="Rectangle 7"/>
          <p:cNvSpPr>
            <a:spLocks noChangeArrowheads="1"/>
          </p:cNvSpPr>
          <p:nvPr/>
        </p:nvSpPr>
        <p:spPr bwMode="auto">
          <a:xfrm>
            <a:off x="228600" y="6519863"/>
            <a:ext cx="736600" cy="247650"/>
          </a:xfrm>
          <a:prstGeom prst="rect">
            <a:avLst/>
          </a:prstGeom>
          <a:noFill/>
          <a:ln w="9525">
            <a:noFill/>
            <a:miter lim="800000"/>
            <a:headEnd/>
            <a:tailEnd/>
          </a:ln>
        </p:spPr>
        <p:txBody>
          <a:bodyPr/>
          <a:lstStyle/>
          <a:p>
            <a:pPr algn="l">
              <a:defRPr/>
            </a:pPr>
            <a:fld id="{49A694EC-5B17-4CB9-8CA6-FEFC348B1E4D}" type="slidenum">
              <a:rPr lang="en-US" sz="900" b="0">
                <a:solidFill>
                  <a:schemeClr val="bg2"/>
                </a:solidFill>
              </a:rPr>
              <a:pPr algn="l">
                <a:defRPr/>
              </a:pPr>
              <a:t>‹#›</a:t>
            </a:fld>
            <a:endParaRPr lang="en-US" sz="900" b="0">
              <a:solidFill>
                <a:schemeClr val="bg2"/>
              </a:solidFill>
            </a:endParaRPr>
          </a:p>
        </p:txBody>
      </p:sp>
      <p:sp>
        <p:nvSpPr>
          <p:cNvPr id="1041" name="Rectangle 6"/>
          <p:cNvSpPr>
            <a:spLocks noChangeArrowheads="1"/>
          </p:cNvSpPr>
          <p:nvPr/>
        </p:nvSpPr>
        <p:spPr bwMode="black">
          <a:xfrm>
            <a:off x="7899400" y="6629400"/>
            <a:ext cx="4071938" cy="228600"/>
          </a:xfrm>
          <a:prstGeom prst="rect">
            <a:avLst/>
          </a:prstGeom>
          <a:noFill/>
          <a:ln w="9525">
            <a:noFill/>
            <a:miter lim="800000"/>
            <a:headEnd/>
            <a:tailEnd/>
          </a:ln>
        </p:spPr>
        <p:txBody>
          <a:bodyPr lIns="92075" tIns="46038" rIns="92075" bIns="46038">
            <a:spAutoFit/>
          </a:bodyPr>
          <a:lstStyle/>
          <a:p>
            <a:pPr algn="r">
              <a:defRPr/>
            </a:pPr>
            <a:r>
              <a:rPr lang="en-US" sz="900" b="0">
                <a:solidFill>
                  <a:schemeClr val="bg2"/>
                </a:solidFill>
              </a:rPr>
              <a:t>© 2014 IBM Corporation</a:t>
            </a:r>
          </a:p>
        </p:txBody>
      </p:sp>
      <p:pic>
        <p:nvPicPr>
          <p:cNvPr id="1030" name="Picture 18" descr="M5Icon"/>
          <p:cNvPicPr>
            <a:picLocks noChangeAspect="1" noChangeArrowheads="1"/>
          </p:cNvPicPr>
          <p:nvPr/>
        </p:nvPicPr>
        <p:blipFill>
          <a:blip r:embed="rId14" cstate="print"/>
          <a:srcRect t="29094" r="35893"/>
          <a:stretch>
            <a:fillRect/>
          </a:stretch>
        </p:blipFill>
        <p:spPr bwMode="auto">
          <a:xfrm>
            <a:off x="10942638" y="0"/>
            <a:ext cx="1246187" cy="1577975"/>
          </a:xfrm>
          <a:prstGeom prst="rect">
            <a:avLst/>
          </a:prstGeom>
          <a:noFill/>
          <a:ln w="9525">
            <a:noFill/>
            <a:miter lim="800000"/>
            <a:headEnd/>
            <a:tailEnd/>
          </a:ln>
        </p:spPr>
      </p:pic>
      <p:pic>
        <p:nvPicPr>
          <p:cNvPr id="1031" name="Picture 19"/>
          <p:cNvPicPr>
            <a:picLocks noChangeAspect="1" noChangeArrowheads="1"/>
          </p:cNvPicPr>
          <p:nvPr/>
        </p:nvPicPr>
        <p:blipFill>
          <a:blip r:embed="rId15" cstate="print"/>
          <a:srcRect/>
          <a:stretch>
            <a:fillRect/>
          </a:stretch>
        </p:blipFill>
        <p:spPr bwMode="auto">
          <a:xfrm>
            <a:off x="9226550" y="161925"/>
            <a:ext cx="1955800" cy="280988"/>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891" r:id="rId1"/>
    <p:sldLayoutId id="2147483859" r:id="rId2"/>
    <p:sldLayoutId id="2147483858" r:id="rId3"/>
    <p:sldLayoutId id="2147483857" r:id="rId4"/>
    <p:sldLayoutId id="2147483856" r:id="rId5"/>
    <p:sldLayoutId id="2147483855" r:id="rId6"/>
    <p:sldLayoutId id="2147483854" r:id="rId7"/>
    <p:sldLayoutId id="2147483853" r:id="rId8"/>
    <p:sldLayoutId id="2147483852" r:id="rId9"/>
    <p:sldLayoutId id="2147483851" r:id="rId10"/>
    <p:sldLayoutId id="2147483850" r:id="rId11"/>
    <p:sldLayoutId id="2147483849" r:id="rId12"/>
  </p:sldLayoutIdLst>
  <p:txStyles>
    <p:titleStyle>
      <a:lvl1pPr algn="l" rtl="0" eaLnBrk="1" fontAlgn="base" hangingPunct="1">
        <a:lnSpc>
          <a:spcPct val="85000"/>
        </a:lnSpc>
        <a:spcBef>
          <a:spcPct val="0"/>
        </a:spcBef>
        <a:spcAft>
          <a:spcPct val="0"/>
        </a:spcAft>
        <a:defRPr sz="2900">
          <a:solidFill>
            <a:schemeClr val="tx2"/>
          </a:solidFill>
          <a:latin typeface="+mj-lt"/>
          <a:ea typeface="MS PGothic" pitchFamily="34" charset="-128"/>
          <a:cs typeface="+mj-cs"/>
        </a:defRPr>
      </a:lvl1pPr>
      <a:lvl2pPr algn="l" rtl="0" eaLnBrk="1" fontAlgn="base" hangingPunct="1">
        <a:lnSpc>
          <a:spcPct val="85000"/>
        </a:lnSpc>
        <a:spcBef>
          <a:spcPct val="0"/>
        </a:spcBef>
        <a:spcAft>
          <a:spcPct val="0"/>
        </a:spcAft>
        <a:defRPr sz="2900">
          <a:solidFill>
            <a:schemeClr val="tx2"/>
          </a:solidFill>
          <a:latin typeface="Arial" pitchFamily="34" charset="0"/>
          <a:ea typeface="MS PGothic" pitchFamily="34" charset="-128"/>
        </a:defRPr>
      </a:lvl2pPr>
      <a:lvl3pPr algn="l" rtl="0" eaLnBrk="1" fontAlgn="base" hangingPunct="1">
        <a:lnSpc>
          <a:spcPct val="85000"/>
        </a:lnSpc>
        <a:spcBef>
          <a:spcPct val="0"/>
        </a:spcBef>
        <a:spcAft>
          <a:spcPct val="0"/>
        </a:spcAft>
        <a:defRPr sz="2900">
          <a:solidFill>
            <a:schemeClr val="tx2"/>
          </a:solidFill>
          <a:latin typeface="Arial" pitchFamily="34" charset="0"/>
          <a:ea typeface="MS PGothic" pitchFamily="34" charset="-128"/>
        </a:defRPr>
      </a:lvl3pPr>
      <a:lvl4pPr algn="l" rtl="0" eaLnBrk="1" fontAlgn="base" hangingPunct="1">
        <a:lnSpc>
          <a:spcPct val="85000"/>
        </a:lnSpc>
        <a:spcBef>
          <a:spcPct val="0"/>
        </a:spcBef>
        <a:spcAft>
          <a:spcPct val="0"/>
        </a:spcAft>
        <a:defRPr sz="2900">
          <a:solidFill>
            <a:schemeClr val="tx2"/>
          </a:solidFill>
          <a:latin typeface="Arial" pitchFamily="34" charset="0"/>
          <a:ea typeface="MS PGothic" pitchFamily="34" charset="-128"/>
        </a:defRPr>
      </a:lvl4pPr>
      <a:lvl5pPr algn="l" rtl="0" eaLnBrk="1" fontAlgn="base" hangingPunct="1">
        <a:lnSpc>
          <a:spcPct val="85000"/>
        </a:lnSpc>
        <a:spcBef>
          <a:spcPct val="0"/>
        </a:spcBef>
        <a:spcAft>
          <a:spcPct val="0"/>
        </a:spcAft>
        <a:defRPr sz="2900">
          <a:solidFill>
            <a:schemeClr val="tx2"/>
          </a:solidFill>
          <a:latin typeface="Arial" pitchFamily="34" charset="0"/>
          <a:ea typeface="MS PGothic" pitchFamily="34" charset="-128"/>
        </a:defRPr>
      </a:lvl5pPr>
      <a:lvl6pPr marL="457200" algn="l" rtl="0" eaLnBrk="1" fontAlgn="base" hangingPunct="1">
        <a:spcBef>
          <a:spcPct val="0"/>
        </a:spcBef>
        <a:spcAft>
          <a:spcPct val="0"/>
        </a:spcAft>
        <a:defRPr sz="2200">
          <a:solidFill>
            <a:schemeClr val="tx2"/>
          </a:solidFill>
          <a:latin typeface="Arial" pitchFamily="34" charset="0"/>
        </a:defRPr>
      </a:lvl6pPr>
      <a:lvl7pPr marL="914400" algn="l" rtl="0" eaLnBrk="1" fontAlgn="base" hangingPunct="1">
        <a:spcBef>
          <a:spcPct val="0"/>
        </a:spcBef>
        <a:spcAft>
          <a:spcPct val="0"/>
        </a:spcAft>
        <a:defRPr sz="2200">
          <a:solidFill>
            <a:schemeClr val="tx2"/>
          </a:solidFill>
          <a:latin typeface="Arial" pitchFamily="34" charset="0"/>
        </a:defRPr>
      </a:lvl7pPr>
      <a:lvl8pPr marL="1371600" algn="l" rtl="0" eaLnBrk="1" fontAlgn="base" hangingPunct="1">
        <a:spcBef>
          <a:spcPct val="0"/>
        </a:spcBef>
        <a:spcAft>
          <a:spcPct val="0"/>
        </a:spcAft>
        <a:defRPr sz="2200">
          <a:solidFill>
            <a:schemeClr val="tx2"/>
          </a:solidFill>
          <a:latin typeface="Arial" pitchFamily="34" charset="0"/>
        </a:defRPr>
      </a:lvl8pPr>
      <a:lvl9pPr marL="1828800" algn="l" rtl="0" eaLnBrk="1" fontAlgn="base" hangingPunct="1">
        <a:spcBef>
          <a:spcPct val="0"/>
        </a:spcBef>
        <a:spcAft>
          <a:spcPct val="0"/>
        </a:spcAft>
        <a:defRPr sz="2200">
          <a:solidFill>
            <a:schemeClr val="tx2"/>
          </a:solidFill>
          <a:latin typeface="Arial" pitchFamily="34" charset="0"/>
        </a:defRPr>
      </a:lvl9pPr>
    </p:titleStyle>
    <p:bodyStyle>
      <a:lvl1pPr marL="176213" indent="-176213" algn="l" rtl="0" eaLnBrk="1" fontAlgn="base" hangingPunct="1">
        <a:spcBef>
          <a:spcPct val="20000"/>
        </a:spcBef>
        <a:spcAft>
          <a:spcPct val="0"/>
        </a:spcAft>
        <a:buClr>
          <a:schemeClr val="tx1"/>
        </a:buClr>
        <a:buFont typeface="Wingdings" pitchFamily="2" charset="2"/>
        <a:buChar char="§"/>
        <a:defRPr sz="2200">
          <a:solidFill>
            <a:srgbClr val="000000"/>
          </a:solidFill>
          <a:latin typeface="+mn-lt"/>
          <a:ea typeface="MS PGothic" pitchFamily="34" charset="-128"/>
          <a:cs typeface="+mn-cs"/>
        </a:defRPr>
      </a:lvl1pPr>
      <a:lvl2pPr marL="515938" indent="-225425" algn="l" rtl="0" eaLnBrk="1" fontAlgn="base" hangingPunct="1">
        <a:spcBef>
          <a:spcPct val="20000"/>
        </a:spcBef>
        <a:spcAft>
          <a:spcPct val="0"/>
        </a:spcAft>
        <a:buClr>
          <a:schemeClr val="tx1"/>
        </a:buClr>
        <a:buFont typeface="Symbol" pitchFamily="18" charset="2"/>
        <a:buChar char="-"/>
        <a:defRPr sz="2000">
          <a:solidFill>
            <a:srgbClr val="000000"/>
          </a:solidFill>
          <a:latin typeface="+mn-lt"/>
          <a:ea typeface="MS PGothic" pitchFamily="34" charset="-128"/>
        </a:defRPr>
      </a:lvl2pPr>
      <a:lvl3pPr marL="746125" indent="-112713" algn="l" rtl="0" eaLnBrk="1" fontAlgn="base" hangingPunct="1">
        <a:spcBef>
          <a:spcPct val="20000"/>
        </a:spcBef>
        <a:spcAft>
          <a:spcPct val="0"/>
        </a:spcAft>
        <a:buClr>
          <a:schemeClr val="tx1"/>
        </a:buClr>
        <a:buChar char="•"/>
        <a:defRPr sz="2400">
          <a:solidFill>
            <a:srgbClr val="000000"/>
          </a:solidFill>
          <a:latin typeface="+mn-lt"/>
          <a:ea typeface="MS PGothic" pitchFamily="34" charset="-128"/>
        </a:defRPr>
      </a:lvl3pPr>
      <a:lvl4pPr marL="1430338" indent="-176213" algn="l" rtl="0" eaLnBrk="1" fontAlgn="base" hangingPunct="1">
        <a:spcBef>
          <a:spcPct val="20000"/>
        </a:spcBef>
        <a:spcAft>
          <a:spcPct val="0"/>
        </a:spcAft>
        <a:buClr>
          <a:schemeClr val="tx1"/>
        </a:buClr>
        <a:buChar char="•"/>
        <a:defRPr sz="1400">
          <a:solidFill>
            <a:srgbClr val="000000"/>
          </a:solidFill>
          <a:latin typeface="+mn-lt"/>
          <a:ea typeface="MS PGothic" pitchFamily="34" charset="-128"/>
        </a:defRPr>
      </a:lvl4pPr>
      <a:lvl5pPr marL="1719263" indent="-7938" algn="l" rtl="0" eaLnBrk="1" fontAlgn="base" hangingPunct="1">
        <a:spcBef>
          <a:spcPct val="20000"/>
        </a:spcBef>
        <a:spcAft>
          <a:spcPct val="0"/>
        </a:spcAft>
        <a:buClr>
          <a:schemeClr val="tx1"/>
        </a:buClr>
        <a:buChar char="»"/>
        <a:defRPr sz="1200">
          <a:solidFill>
            <a:srgbClr val="000000"/>
          </a:solidFill>
          <a:latin typeface="+mn-lt"/>
          <a:ea typeface="MS PGothic" pitchFamily="34" charset="-128"/>
        </a:defRPr>
      </a:lvl5pPr>
      <a:lvl6pPr marL="2176463" indent="-7938" algn="l" rtl="0" eaLnBrk="1" fontAlgn="base" hangingPunct="1">
        <a:spcBef>
          <a:spcPct val="20000"/>
        </a:spcBef>
        <a:spcAft>
          <a:spcPct val="0"/>
        </a:spcAft>
        <a:buClr>
          <a:schemeClr val="tx1"/>
        </a:buClr>
        <a:defRPr sz="1200">
          <a:solidFill>
            <a:srgbClr val="000000"/>
          </a:solidFill>
          <a:latin typeface="+mn-lt"/>
        </a:defRPr>
      </a:lvl6pPr>
      <a:lvl7pPr marL="2633663" indent="-7938" algn="l" rtl="0" eaLnBrk="1" fontAlgn="base" hangingPunct="1">
        <a:spcBef>
          <a:spcPct val="20000"/>
        </a:spcBef>
        <a:spcAft>
          <a:spcPct val="0"/>
        </a:spcAft>
        <a:buClr>
          <a:schemeClr val="tx1"/>
        </a:buClr>
        <a:defRPr sz="1200">
          <a:solidFill>
            <a:srgbClr val="000000"/>
          </a:solidFill>
          <a:latin typeface="+mn-lt"/>
        </a:defRPr>
      </a:lvl7pPr>
      <a:lvl8pPr marL="3090863" indent="-7938" algn="l" rtl="0" eaLnBrk="1" fontAlgn="base" hangingPunct="1">
        <a:spcBef>
          <a:spcPct val="20000"/>
        </a:spcBef>
        <a:spcAft>
          <a:spcPct val="0"/>
        </a:spcAft>
        <a:buClr>
          <a:schemeClr val="tx1"/>
        </a:buClr>
        <a:defRPr sz="1200">
          <a:solidFill>
            <a:srgbClr val="000000"/>
          </a:solidFill>
          <a:latin typeface="+mn-lt"/>
        </a:defRPr>
      </a:lvl8pPr>
      <a:lvl9pPr marL="3548063" indent="-7938" algn="l" rtl="0" eaLnBrk="1" fontAlgn="base" hangingPunct="1">
        <a:spcBef>
          <a:spcPct val="20000"/>
        </a:spcBef>
        <a:spcAft>
          <a:spcPct val="0"/>
        </a:spcAft>
        <a:buClr>
          <a:schemeClr val="tx1"/>
        </a:buCl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CDCDC"/>
            </a:gs>
            <a:gs pos="100000">
              <a:srgbClr val="FFFFFF"/>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1313" y="481013"/>
            <a:ext cx="10596562" cy="3746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355600" y="1841500"/>
            <a:ext cx="11833225" cy="4479925"/>
          </a:xfrm>
          <a:prstGeom prst="rect">
            <a:avLst/>
          </a:prstGeom>
          <a:noFill/>
          <a:ln w="9525">
            <a:noFill/>
            <a:miter lim="800000"/>
            <a:headEnd/>
            <a:tailEnd/>
          </a:ln>
        </p:spPr>
        <p:txBody>
          <a:bodyPr vert="horz" wrap="square" lIns="0" tIns="45720" rIns="18288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90916" name="Rectangle 7"/>
          <p:cNvSpPr>
            <a:spLocks noChangeArrowheads="1"/>
          </p:cNvSpPr>
          <p:nvPr/>
        </p:nvSpPr>
        <p:spPr bwMode="auto">
          <a:xfrm>
            <a:off x="228600" y="6519863"/>
            <a:ext cx="736600" cy="247650"/>
          </a:xfrm>
          <a:prstGeom prst="rect">
            <a:avLst/>
          </a:prstGeom>
          <a:noFill/>
          <a:ln w="9525">
            <a:noFill/>
            <a:miter lim="800000"/>
            <a:headEnd/>
            <a:tailEnd/>
          </a:ln>
        </p:spPr>
        <p:txBody>
          <a:bodyPr/>
          <a:lstStyle/>
          <a:p>
            <a:pPr algn="l">
              <a:defRPr/>
            </a:pPr>
            <a:fld id="{0A62434E-ACC1-417F-A66C-627A9F3EF5AF}" type="slidenum">
              <a:rPr lang="en-US" sz="900" b="0">
                <a:solidFill>
                  <a:schemeClr val="bg2"/>
                </a:solidFill>
              </a:rPr>
              <a:pPr algn="l">
                <a:defRPr/>
              </a:pPr>
              <a:t>‹#›</a:t>
            </a:fld>
            <a:endParaRPr lang="en-US" sz="900" b="0">
              <a:solidFill>
                <a:schemeClr val="bg2"/>
              </a:solidFill>
            </a:endParaRPr>
          </a:p>
        </p:txBody>
      </p:sp>
      <p:sp>
        <p:nvSpPr>
          <p:cNvPr id="1190917" name="Rectangle 6"/>
          <p:cNvSpPr>
            <a:spLocks noChangeArrowheads="1"/>
          </p:cNvSpPr>
          <p:nvPr/>
        </p:nvSpPr>
        <p:spPr bwMode="black">
          <a:xfrm>
            <a:off x="7886700" y="6629400"/>
            <a:ext cx="4071938" cy="228600"/>
          </a:xfrm>
          <a:prstGeom prst="rect">
            <a:avLst/>
          </a:prstGeom>
          <a:noFill/>
          <a:ln w="9525">
            <a:noFill/>
            <a:miter lim="800000"/>
            <a:headEnd/>
            <a:tailEnd/>
          </a:ln>
        </p:spPr>
        <p:txBody>
          <a:bodyPr lIns="92075" tIns="46038" rIns="92075" bIns="46038">
            <a:spAutoFit/>
          </a:bodyPr>
          <a:lstStyle/>
          <a:p>
            <a:pPr algn="r">
              <a:defRPr/>
            </a:pPr>
            <a:r>
              <a:rPr lang="en-US" sz="900" b="0">
                <a:solidFill>
                  <a:schemeClr val="bg2"/>
                </a:solidFill>
              </a:rPr>
              <a:t>© 2014 IBM Corporation</a:t>
            </a:r>
          </a:p>
        </p:txBody>
      </p:sp>
      <p:pic>
        <p:nvPicPr>
          <p:cNvPr id="2054" name="Picture 6" descr="M5Icon"/>
          <p:cNvPicPr>
            <a:picLocks noChangeAspect="1" noChangeArrowheads="1"/>
          </p:cNvPicPr>
          <p:nvPr/>
        </p:nvPicPr>
        <p:blipFill>
          <a:blip r:embed="rId13" cstate="print"/>
          <a:srcRect t="29094" r="35893"/>
          <a:stretch>
            <a:fillRect/>
          </a:stretch>
        </p:blipFill>
        <p:spPr bwMode="auto">
          <a:xfrm>
            <a:off x="10942638" y="0"/>
            <a:ext cx="1246187" cy="1577975"/>
          </a:xfrm>
          <a:prstGeom prst="rect">
            <a:avLst/>
          </a:prstGeom>
          <a:noFill/>
          <a:ln w="9525">
            <a:noFill/>
            <a:miter lim="800000"/>
            <a:headEnd/>
            <a:tailEnd/>
          </a:ln>
        </p:spPr>
      </p:pic>
      <p:pic>
        <p:nvPicPr>
          <p:cNvPr id="2055" name="Picture 7"/>
          <p:cNvPicPr>
            <a:picLocks noChangeAspect="1" noChangeArrowheads="1"/>
          </p:cNvPicPr>
          <p:nvPr/>
        </p:nvPicPr>
        <p:blipFill>
          <a:blip r:embed="rId14" cstate="print"/>
          <a:srcRect/>
          <a:stretch>
            <a:fillRect/>
          </a:stretch>
        </p:blipFill>
        <p:spPr bwMode="auto">
          <a:xfrm>
            <a:off x="9226550" y="161925"/>
            <a:ext cx="1955800" cy="280988"/>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892" r:id="rId1"/>
    <p:sldLayoutId id="2147483869" r:id="rId2"/>
    <p:sldLayoutId id="2147483868" r:id="rId3"/>
    <p:sldLayoutId id="2147483867" r:id="rId4"/>
    <p:sldLayoutId id="2147483866" r:id="rId5"/>
    <p:sldLayoutId id="2147483865" r:id="rId6"/>
    <p:sldLayoutId id="2147483864" r:id="rId7"/>
    <p:sldLayoutId id="2147483863" r:id="rId8"/>
    <p:sldLayoutId id="2147483862" r:id="rId9"/>
    <p:sldLayoutId id="2147483861" r:id="rId10"/>
    <p:sldLayoutId id="2147483860" r:id="rId11"/>
  </p:sldLayoutIdLst>
  <p:txStyles>
    <p:titleStyle>
      <a:lvl1pPr algn="l" rtl="0" eaLnBrk="0" fontAlgn="base" hangingPunct="0">
        <a:lnSpc>
          <a:spcPct val="85000"/>
        </a:lnSpc>
        <a:spcBef>
          <a:spcPct val="0"/>
        </a:spcBef>
        <a:spcAft>
          <a:spcPct val="0"/>
        </a:spcAft>
        <a:defRPr sz="2900">
          <a:solidFill>
            <a:schemeClr val="tx2"/>
          </a:solidFill>
          <a:latin typeface="+mj-lt"/>
          <a:ea typeface="+mj-ea"/>
          <a:cs typeface="+mj-cs"/>
        </a:defRPr>
      </a:lvl1pPr>
      <a:lvl2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2pPr>
      <a:lvl3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3pPr>
      <a:lvl4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4pPr>
      <a:lvl5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5pPr>
      <a:lvl6pPr marL="457200"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6pPr>
      <a:lvl7pPr marL="914400"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7pPr>
      <a:lvl8pPr marL="1371600"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8pPr>
      <a:lvl9pPr marL="1828800"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9pPr>
    </p:titleStyle>
    <p:bodyStyle>
      <a:lvl1pPr marL="176213" indent="-176213" algn="l" rtl="0" eaLnBrk="0" fontAlgn="base" hangingPunct="0">
        <a:spcBef>
          <a:spcPct val="20000"/>
        </a:spcBef>
        <a:spcAft>
          <a:spcPct val="0"/>
        </a:spcAft>
        <a:buClr>
          <a:schemeClr val="tx1"/>
        </a:buClr>
        <a:buFont typeface="Wingdings" pitchFamily="2" charset="2"/>
        <a:buChar char="§"/>
        <a:defRPr sz="2200">
          <a:solidFill>
            <a:srgbClr val="000000"/>
          </a:solidFill>
          <a:latin typeface="+mn-lt"/>
          <a:ea typeface="+mn-ea"/>
          <a:cs typeface="+mn-cs"/>
        </a:defRPr>
      </a:lvl1pPr>
      <a:lvl2pPr marL="515938" indent="-225425" algn="l" rtl="0" eaLnBrk="0" fontAlgn="base" hangingPunct="0">
        <a:spcBef>
          <a:spcPct val="20000"/>
        </a:spcBef>
        <a:spcAft>
          <a:spcPct val="0"/>
        </a:spcAft>
        <a:buClr>
          <a:schemeClr val="tx1"/>
        </a:buClr>
        <a:buFont typeface="Symbol" pitchFamily="18" charset="2"/>
        <a:buChar char="-"/>
        <a:defRPr sz="2000">
          <a:solidFill>
            <a:srgbClr val="000000"/>
          </a:solidFill>
          <a:latin typeface="+mn-lt"/>
          <a:ea typeface="+mn-ea"/>
        </a:defRPr>
      </a:lvl2pPr>
      <a:lvl3pPr marL="746125" indent="-112713" algn="l" rtl="0" eaLnBrk="0" fontAlgn="base" hangingPunct="0">
        <a:spcBef>
          <a:spcPct val="20000"/>
        </a:spcBef>
        <a:spcAft>
          <a:spcPct val="0"/>
        </a:spcAft>
        <a:buClr>
          <a:schemeClr val="tx1"/>
        </a:buClr>
        <a:buChar char="•"/>
        <a:defRPr sz="2400">
          <a:solidFill>
            <a:srgbClr val="000000"/>
          </a:solidFill>
          <a:latin typeface="+mn-lt"/>
          <a:ea typeface="+mn-ea"/>
        </a:defRPr>
      </a:lvl3pPr>
      <a:lvl4pPr marL="1430338" indent="-176213" algn="l" rtl="0" eaLnBrk="0" fontAlgn="base" hangingPunct="0">
        <a:spcBef>
          <a:spcPct val="20000"/>
        </a:spcBef>
        <a:spcAft>
          <a:spcPct val="0"/>
        </a:spcAft>
        <a:buClr>
          <a:schemeClr val="tx1"/>
        </a:buClr>
        <a:buChar char="•"/>
        <a:defRPr sz="1400">
          <a:solidFill>
            <a:srgbClr val="000000"/>
          </a:solidFill>
          <a:latin typeface="+mn-lt"/>
          <a:ea typeface="+mn-ea"/>
        </a:defRPr>
      </a:lvl4pPr>
      <a:lvl5pPr marL="1719263" indent="-7938" algn="l" rtl="0" eaLnBrk="0" fontAlgn="base" hangingPunct="0">
        <a:spcBef>
          <a:spcPct val="20000"/>
        </a:spcBef>
        <a:spcAft>
          <a:spcPct val="0"/>
        </a:spcAft>
        <a:buClr>
          <a:schemeClr val="tx1"/>
        </a:buClr>
        <a:buChar char="»"/>
        <a:defRPr sz="1200">
          <a:solidFill>
            <a:srgbClr val="000000"/>
          </a:solidFill>
          <a:latin typeface="+mn-lt"/>
          <a:ea typeface="+mn-ea"/>
        </a:defRPr>
      </a:lvl5pPr>
      <a:lvl6pPr marL="2176463" indent="-7938" algn="l" rtl="0" eaLnBrk="0" fontAlgn="base" hangingPunct="0">
        <a:spcBef>
          <a:spcPct val="20000"/>
        </a:spcBef>
        <a:spcAft>
          <a:spcPct val="0"/>
        </a:spcAft>
        <a:buClr>
          <a:schemeClr val="tx1"/>
        </a:buClr>
        <a:defRPr sz="1200">
          <a:solidFill>
            <a:srgbClr val="000000"/>
          </a:solidFill>
          <a:latin typeface="+mn-lt"/>
          <a:ea typeface="+mn-ea"/>
        </a:defRPr>
      </a:lvl6pPr>
      <a:lvl7pPr marL="2633663" indent="-7938" algn="l" rtl="0" eaLnBrk="0" fontAlgn="base" hangingPunct="0">
        <a:spcBef>
          <a:spcPct val="20000"/>
        </a:spcBef>
        <a:spcAft>
          <a:spcPct val="0"/>
        </a:spcAft>
        <a:buClr>
          <a:schemeClr val="tx1"/>
        </a:buClr>
        <a:defRPr sz="1200">
          <a:solidFill>
            <a:srgbClr val="000000"/>
          </a:solidFill>
          <a:latin typeface="+mn-lt"/>
          <a:ea typeface="+mn-ea"/>
        </a:defRPr>
      </a:lvl7pPr>
      <a:lvl8pPr marL="3090863" indent="-7938" algn="l" rtl="0" eaLnBrk="0" fontAlgn="base" hangingPunct="0">
        <a:spcBef>
          <a:spcPct val="20000"/>
        </a:spcBef>
        <a:spcAft>
          <a:spcPct val="0"/>
        </a:spcAft>
        <a:buClr>
          <a:schemeClr val="tx1"/>
        </a:buClr>
        <a:defRPr sz="1200">
          <a:solidFill>
            <a:srgbClr val="000000"/>
          </a:solidFill>
          <a:latin typeface="+mn-lt"/>
          <a:ea typeface="+mn-ea"/>
        </a:defRPr>
      </a:lvl8pPr>
      <a:lvl9pPr marL="3548063" indent="-7938" algn="l" rtl="0" eaLnBrk="0" fontAlgn="base" hangingPunct="0">
        <a:spcBef>
          <a:spcPct val="20000"/>
        </a:spcBef>
        <a:spcAft>
          <a:spcPct val="0"/>
        </a:spcAft>
        <a:buClr>
          <a:schemeClr val="tx1"/>
        </a:buClr>
        <a:defRPr sz="12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20794-CA61-4A0F-AF68-3B8AB3E112D0}" type="datetimeFigureOut">
              <a:rPr lang="en-US" smtClean="0"/>
              <a:pPr/>
              <a:t>1/7/2015</a:t>
            </a:fld>
            <a:endParaRPr lang="en-US"/>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13C0-1D84-435A-B4DE-9F6DF56B75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CDCDC"/>
            </a:gs>
            <a:gs pos="100000">
              <a:srgbClr val="FFFFFF"/>
            </a:gs>
          </a:gsLst>
          <a:lin ang="189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41313" y="481013"/>
            <a:ext cx="11847512" cy="3746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239049" name="Rectangle 6"/>
          <p:cNvSpPr>
            <a:spLocks noChangeArrowheads="1"/>
          </p:cNvSpPr>
          <p:nvPr/>
        </p:nvSpPr>
        <p:spPr bwMode="black">
          <a:xfrm>
            <a:off x="334963" y="6538913"/>
            <a:ext cx="4071937" cy="228600"/>
          </a:xfrm>
          <a:prstGeom prst="rect">
            <a:avLst/>
          </a:prstGeom>
          <a:noFill/>
          <a:ln w="9525">
            <a:noFill/>
            <a:miter lim="800000"/>
            <a:headEnd/>
            <a:tailEnd/>
          </a:ln>
        </p:spPr>
        <p:txBody>
          <a:bodyPr lIns="0" tIns="46038" rIns="92075" bIns="46038">
            <a:spAutoFit/>
          </a:bodyPr>
          <a:lstStyle/>
          <a:p>
            <a:pPr algn="l">
              <a:defRPr/>
            </a:pPr>
            <a:r>
              <a:rPr lang="en-US" sz="900" b="0">
                <a:solidFill>
                  <a:schemeClr val="bg2"/>
                </a:solidFill>
              </a:rPr>
              <a:t>© 2014 IBM Corporation</a:t>
            </a:r>
          </a:p>
        </p:txBody>
      </p:sp>
    </p:spTree>
  </p:cSld>
  <p:clrMap bg1="lt1" tx1="dk1" bg2="lt2" tx2="dk2" accent1="accent1" accent2="accent2" accent3="accent3" accent4="accent4" accent5="accent5" accent6="accent6" hlink="hlink" folHlink="folHlink"/>
  <p:sldLayoutIdLst>
    <p:sldLayoutId id="2147483880" r:id="rId1"/>
    <p:sldLayoutId id="2147483879" r:id="rId2"/>
    <p:sldLayoutId id="2147483878" r:id="rId3"/>
    <p:sldLayoutId id="2147483877" r:id="rId4"/>
    <p:sldLayoutId id="2147483876" r:id="rId5"/>
    <p:sldLayoutId id="2147483875" r:id="rId6"/>
    <p:sldLayoutId id="2147483874" r:id="rId7"/>
    <p:sldLayoutId id="2147483873" r:id="rId8"/>
    <p:sldLayoutId id="2147483872" r:id="rId9"/>
    <p:sldLayoutId id="2147483871" r:id="rId10"/>
    <p:sldLayoutId id="2147483870" r:id="rId11"/>
  </p:sldLayoutIdLst>
  <p:txStyles>
    <p:titleStyle>
      <a:lvl1pPr algn="l" rtl="0" eaLnBrk="0" fontAlgn="base" hangingPunct="0">
        <a:lnSpc>
          <a:spcPct val="85000"/>
        </a:lnSpc>
        <a:spcBef>
          <a:spcPct val="0"/>
        </a:spcBef>
        <a:spcAft>
          <a:spcPct val="0"/>
        </a:spcAft>
        <a:defRPr sz="2900">
          <a:solidFill>
            <a:schemeClr val="tx2"/>
          </a:solidFill>
          <a:latin typeface="+mj-lt"/>
          <a:ea typeface="+mj-ea"/>
          <a:cs typeface="+mj-cs"/>
        </a:defRPr>
      </a:lvl1pPr>
      <a:lvl2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2pPr>
      <a:lvl3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3pPr>
      <a:lvl4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4pPr>
      <a:lvl5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5pPr>
      <a:lvl6pPr marL="457200"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6pPr>
      <a:lvl7pPr marL="914400"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7pPr>
      <a:lvl8pPr marL="1371600"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8pPr>
      <a:lvl9pPr marL="1828800"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defRPr>
      </a:lvl9pPr>
    </p:titleStyle>
    <p:bodyStyle>
      <a:lvl1pPr marL="176213" indent="-176213" algn="l" rtl="0" eaLnBrk="0" fontAlgn="base" hangingPunct="0">
        <a:spcBef>
          <a:spcPct val="20000"/>
        </a:spcBef>
        <a:spcAft>
          <a:spcPct val="0"/>
        </a:spcAft>
        <a:buClr>
          <a:schemeClr val="tx1"/>
        </a:buClr>
        <a:buFont typeface="Wingdings" pitchFamily="2" charset="2"/>
        <a:buChar char="§"/>
        <a:defRPr sz="2200">
          <a:solidFill>
            <a:srgbClr val="000000"/>
          </a:solidFill>
          <a:latin typeface="+mn-lt"/>
          <a:ea typeface="+mn-ea"/>
          <a:cs typeface="+mn-cs"/>
        </a:defRPr>
      </a:lvl1pPr>
      <a:lvl2pPr marL="515938" indent="-225425" algn="l" rtl="0" eaLnBrk="0" fontAlgn="base" hangingPunct="0">
        <a:spcBef>
          <a:spcPct val="20000"/>
        </a:spcBef>
        <a:spcAft>
          <a:spcPct val="0"/>
        </a:spcAft>
        <a:buClr>
          <a:schemeClr val="tx1"/>
        </a:buClr>
        <a:buFont typeface="Symbol" pitchFamily="18" charset="2"/>
        <a:buChar char="-"/>
        <a:defRPr sz="2000">
          <a:solidFill>
            <a:srgbClr val="000000"/>
          </a:solidFill>
          <a:latin typeface="+mn-lt"/>
          <a:ea typeface="+mn-ea"/>
        </a:defRPr>
      </a:lvl2pPr>
      <a:lvl3pPr marL="746125" indent="-112713" algn="l" rtl="0" eaLnBrk="0" fontAlgn="base" hangingPunct="0">
        <a:spcBef>
          <a:spcPct val="20000"/>
        </a:spcBef>
        <a:spcAft>
          <a:spcPct val="0"/>
        </a:spcAft>
        <a:buClr>
          <a:schemeClr val="tx1"/>
        </a:buClr>
        <a:buChar char="•"/>
        <a:defRPr sz="2400">
          <a:solidFill>
            <a:srgbClr val="000000"/>
          </a:solidFill>
          <a:latin typeface="+mn-lt"/>
          <a:ea typeface="+mn-ea"/>
        </a:defRPr>
      </a:lvl3pPr>
      <a:lvl4pPr marL="1430338" indent="-176213" algn="l" rtl="0" eaLnBrk="0" fontAlgn="base" hangingPunct="0">
        <a:spcBef>
          <a:spcPct val="20000"/>
        </a:spcBef>
        <a:spcAft>
          <a:spcPct val="0"/>
        </a:spcAft>
        <a:buClr>
          <a:schemeClr val="tx1"/>
        </a:buClr>
        <a:buChar char="•"/>
        <a:defRPr sz="1400">
          <a:solidFill>
            <a:srgbClr val="000000"/>
          </a:solidFill>
          <a:latin typeface="+mn-lt"/>
          <a:ea typeface="+mn-ea"/>
        </a:defRPr>
      </a:lvl4pPr>
      <a:lvl5pPr marL="1719263" indent="-7938" algn="l" rtl="0" eaLnBrk="0" fontAlgn="base" hangingPunct="0">
        <a:spcBef>
          <a:spcPct val="20000"/>
        </a:spcBef>
        <a:spcAft>
          <a:spcPct val="0"/>
        </a:spcAft>
        <a:buClr>
          <a:schemeClr val="tx1"/>
        </a:buClr>
        <a:buChar char="»"/>
        <a:defRPr sz="1200">
          <a:solidFill>
            <a:srgbClr val="000000"/>
          </a:solidFill>
          <a:latin typeface="+mn-lt"/>
          <a:ea typeface="+mn-ea"/>
        </a:defRPr>
      </a:lvl5pPr>
      <a:lvl6pPr marL="2176463" indent="-7938" algn="l" rtl="0" eaLnBrk="0" fontAlgn="base" hangingPunct="0">
        <a:spcBef>
          <a:spcPct val="20000"/>
        </a:spcBef>
        <a:spcAft>
          <a:spcPct val="0"/>
        </a:spcAft>
        <a:buClr>
          <a:schemeClr val="tx1"/>
        </a:buClr>
        <a:defRPr sz="1200">
          <a:solidFill>
            <a:srgbClr val="000000"/>
          </a:solidFill>
          <a:latin typeface="+mn-lt"/>
          <a:ea typeface="+mn-ea"/>
        </a:defRPr>
      </a:lvl6pPr>
      <a:lvl7pPr marL="2633663" indent="-7938" algn="l" rtl="0" eaLnBrk="0" fontAlgn="base" hangingPunct="0">
        <a:spcBef>
          <a:spcPct val="20000"/>
        </a:spcBef>
        <a:spcAft>
          <a:spcPct val="0"/>
        </a:spcAft>
        <a:buClr>
          <a:schemeClr val="tx1"/>
        </a:buClr>
        <a:defRPr sz="1200">
          <a:solidFill>
            <a:srgbClr val="000000"/>
          </a:solidFill>
          <a:latin typeface="+mn-lt"/>
          <a:ea typeface="+mn-ea"/>
        </a:defRPr>
      </a:lvl7pPr>
      <a:lvl8pPr marL="3090863" indent="-7938" algn="l" rtl="0" eaLnBrk="0" fontAlgn="base" hangingPunct="0">
        <a:spcBef>
          <a:spcPct val="20000"/>
        </a:spcBef>
        <a:spcAft>
          <a:spcPct val="0"/>
        </a:spcAft>
        <a:buClr>
          <a:schemeClr val="tx1"/>
        </a:buClr>
        <a:defRPr sz="1200">
          <a:solidFill>
            <a:srgbClr val="000000"/>
          </a:solidFill>
          <a:latin typeface="+mn-lt"/>
          <a:ea typeface="+mn-ea"/>
        </a:defRPr>
      </a:lvl8pPr>
      <a:lvl9pPr marL="3548063" indent="-7938" algn="l" rtl="0" eaLnBrk="0" fontAlgn="base" hangingPunct="0">
        <a:spcBef>
          <a:spcPct val="20000"/>
        </a:spcBef>
        <a:spcAft>
          <a:spcPct val="0"/>
        </a:spcAft>
        <a:buClr>
          <a:schemeClr val="tx1"/>
        </a:buClr>
        <a:defRPr sz="12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CDCDC"/>
            </a:gs>
            <a:gs pos="100000">
              <a:srgbClr val="FFFFFF"/>
            </a:gs>
          </a:gsLst>
          <a:lin ang="189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41313" y="481013"/>
            <a:ext cx="10596562" cy="3746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355600" y="1841500"/>
            <a:ext cx="11833225" cy="4479925"/>
          </a:xfrm>
          <a:prstGeom prst="rect">
            <a:avLst/>
          </a:prstGeom>
          <a:noFill/>
          <a:ln w="9525">
            <a:noFill/>
            <a:miter lim="800000"/>
            <a:headEnd/>
            <a:tailEnd/>
          </a:ln>
        </p:spPr>
        <p:txBody>
          <a:bodyPr vert="horz" wrap="square" lIns="0" tIns="45720" rIns="18288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296388" name="Rectangle 7"/>
          <p:cNvSpPr>
            <a:spLocks noChangeArrowheads="1"/>
          </p:cNvSpPr>
          <p:nvPr/>
        </p:nvSpPr>
        <p:spPr bwMode="auto">
          <a:xfrm>
            <a:off x="228600" y="6519863"/>
            <a:ext cx="736600" cy="247650"/>
          </a:xfrm>
          <a:prstGeom prst="rect">
            <a:avLst/>
          </a:prstGeom>
          <a:noFill/>
          <a:ln w="9525">
            <a:noFill/>
            <a:miter lim="800000"/>
            <a:headEnd/>
            <a:tailEnd/>
          </a:ln>
        </p:spPr>
        <p:txBody>
          <a:bodyPr/>
          <a:lstStyle/>
          <a:p>
            <a:pPr algn="l">
              <a:defRPr/>
            </a:pPr>
            <a:fld id="{AAEDBCCF-FDA5-4183-871F-D8D10D44A913}" type="slidenum">
              <a:rPr lang="en-US" sz="900" b="0">
                <a:solidFill>
                  <a:schemeClr val="bg2"/>
                </a:solidFill>
              </a:rPr>
              <a:pPr algn="l">
                <a:defRPr/>
              </a:pPr>
              <a:t>‹#›</a:t>
            </a:fld>
            <a:endParaRPr lang="en-US" sz="900" b="0">
              <a:solidFill>
                <a:schemeClr val="bg2"/>
              </a:solidFill>
            </a:endParaRPr>
          </a:p>
        </p:txBody>
      </p:sp>
      <p:sp>
        <p:nvSpPr>
          <p:cNvPr id="1296389" name="Rectangle 6"/>
          <p:cNvSpPr>
            <a:spLocks noChangeArrowheads="1"/>
          </p:cNvSpPr>
          <p:nvPr/>
        </p:nvSpPr>
        <p:spPr bwMode="black">
          <a:xfrm>
            <a:off x="7886700" y="6654800"/>
            <a:ext cx="4071938" cy="228600"/>
          </a:xfrm>
          <a:prstGeom prst="rect">
            <a:avLst/>
          </a:prstGeom>
          <a:noFill/>
          <a:ln w="9525">
            <a:noFill/>
            <a:miter lim="800000"/>
            <a:headEnd/>
            <a:tailEnd/>
          </a:ln>
        </p:spPr>
        <p:txBody>
          <a:bodyPr lIns="92075" tIns="46038" rIns="92075" bIns="46038">
            <a:spAutoFit/>
          </a:bodyPr>
          <a:lstStyle/>
          <a:p>
            <a:pPr algn="r">
              <a:defRPr/>
            </a:pPr>
            <a:r>
              <a:rPr lang="en-US" sz="900" b="0">
                <a:solidFill>
                  <a:schemeClr val="bg2"/>
                </a:solidFill>
              </a:rPr>
              <a:t>© 2014 IBM Corporation</a:t>
            </a:r>
          </a:p>
        </p:txBody>
      </p:sp>
      <p:pic>
        <p:nvPicPr>
          <p:cNvPr id="4102" name="Picture 6" descr="M5Icon"/>
          <p:cNvPicPr>
            <a:picLocks noChangeAspect="1" noChangeArrowheads="1"/>
          </p:cNvPicPr>
          <p:nvPr/>
        </p:nvPicPr>
        <p:blipFill>
          <a:blip r:embed="rId13" cstate="print"/>
          <a:srcRect t="29094" r="35893"/>
          <a:stretch>
            <a:fillRect/>
          </a:stretch>
        </p:blipFill>
        <p:spPr bwMode="auto">
          <a:xfrm>
            <a:off x="10942638" y="0"/>
            <a:ext cx="1246187" cy="1577975"/>
          </a:xfrm>
          <a:prstGeom prst="rect">
            <a:avLst/>
          </a:prstGeom>
          <a:noFill/>
          <a:ln w="9525">
            <a:noFill/>
            <a:miter lim="800000"/>
            <a:headEnd/>
            <a:tailEnd/>
          </a:ln>
        </p:spPr>
      </p:pic>
      <p:pic>
        <p:nvPicPr>
          <p:cNvPr id="4103" name="Picture 7"/>
          <p:cNvPicPr>
            <a:picLocks noChangeAspect="1" noChangeArrowheads="1"/>
          </p:cNvPicPr>
          <p:nvPr/>
        </p:nvPicPr>
        <p:blipFill>
          <a:blip r:embed="rId14" cstate="print"/>
          <a:srcRect/>
          <a:stretch>
            <a:fillRect/>
          </a:stretch>
        </p:blipFill>
        <p:spPr bwMode="auto">
          <a:xfrm>
            <a:off x="9226550" y="161925"/>
            <a:ext cx="1955800" cy="280988"/>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893" r:id="rId1"/>
    <p:sldLayoutId id="2147483890" r:id="rId2"/>
    <p:sldLayoutId id="2147483889" r:id="rId3"/>
    <p:sldLayoutId id="2147483888" r:id="rId4"/>
    <p:sldLayoutId id="2147483887" r:id="rId5"/>
    <p:sldLayoutId id="2147483886" r:id="rId6"/>
    <p:sldLayoutId id="2147483885" r:id="rId7"/>
    <p:sldLayoutId id="2147483884" r:id="rId8"/>
    <p:sldLayoutId id="2147483883" r:id="rId9"/>
    <p:sldLayoutId id="2147483882" r:id="rId10"/>
    <p:sldLayoutId id="2147483881" r:id="rId11"/>
  </p:sldLayoutIdLst>
  <p:txStyles>
    <p:titleStyle>
      <a:lvl1pPr algn="l" rtl="0" eaLnBrk="0" fontAlgn="base" hangingPunct="0">
        <a:lnSpc>
          <a:spcPct val="85000"/>
        </a:lnSpc>
        <a:spcBef>
          <a:spcPct val="0"/>
        </a:spcBef>
        <a:spcAft>
          <a:spcPct val="0"/>
        </a:spcAft>
        <a:defRPr sz="2900">
          <a:solidFill>
            <a:schemeClr val="tx2"/>
          </a:solidFill>
          <a:latin typeface="+mj-lt"/>
          <a:ea typeface="+mj-ea"/>
          <a:cs typeface="+mj-cs"/>
        </a:defRPr>
      </a:lvl1pPr>
      <a:lvl2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cs typeface="Arial" pitchFamily="34" charset="0"/>
        </a:defRPr>
      </a:lvl2pPr>
      <a:lvl3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cs typeface="Arial" pitchFamily="34" charset="0"/>
        </a:defRPr>
      </a:lvl3pPr>
      <a:lvl4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cs typeface="Arial" pitchFamily="34" charset="0"/>
        </a:defRPr>
      </a:lvl4pPr>
      <a:lvl5pPr algn="l" rtl="0" eaLnBrk="0" fontAlgn="base" hangingPunct="0">
        <a:lnSpc>
          <a:spcPct val="85000"/>
        </a:lnSpc>
        <a:spcBef>
          <a:spcPct val="0"/>
        </a:spcBef>
        <a:spcAft>
          <a:spcPct val="0"/>
        </a:spcAft>
        <a:defRPr sz="2900">
          <a:solidFill>
            <a:schemeClr val="tx2"/>
          </a:solidFill>
          <a:latin typeface="Arial" pitchFamily="34" charset="0"/>
          <a:ea typeface="MS PGothic" pitchFamily="34" charset="-128"/>
          <a:cs typeface="Arial" pitchFamily="34" charset="0"/>
        </a:defRPr>
      </a:lvl5pPr>
      <a:lvl6pPr marL="457200" algn="l" rtl="0" fontAlgn="base">
        <a:lnSpc>
          <a:spcPct val="85000"/>
        </a:lnSpc>
        <a:spcBef>
          <a:spcPct val="0"/>
        </a:spcBef>
        <a:spcAft>
          <a:spcPct val="0"/>
        </a:spcAft>
        <a:defRPr sz="2900">
          <a:solidFill>
            <a:schemeClr val="tx2"/>
          </a:solidFill>
          <a:latin typeface="Arial" pitchFamily="34" charset="0"/>
          <a:ea typeface="MS PGothic" pitchFamily="34" charset="-128"/>
          <a:cs typeface="Arial" pitchFamily="34" charset="0"/>
        </a:defRPr>
      </a:lvl6pPr>
      <a:lvl7pPr marL="914400" algn="l" rtl="0" fontAlgn="base">
        <a:lnSpc>
          <a:spcPct val="85000"/>
        </a:lnSpc>
        <a:spcBef>
          <a:spcPct val="0"/>
        </a:spcBef>
        <a:spcAft>
          <a:spcPct val="0"/>
        </a:spcAft>
        <a:defRPr sz="2900">
          <a:solidFill>
            <a:schemeClr val="tx2"/>
          </a:solidFill>
          <a:latin typeface="Arial" pitchFamily="34" charset="0"/>
          <a:ea typeface="MS PGothic" pitchFamily="34" charset="-128"/>
          <a:cs typeface="Arial" pitchFamily="34" charset="0"/>
        </a:defRPr>
      </a:lvl7pPr>
      <a:lvl8pPr marL="1371600" algn="l" rtl="0" fontAlgn="base">
        <a:lnSpc>
          <a:spcPct val="85000"/>
        </a:lnSpc>
        <a:spcBef>
          <a:spcPct val="0"/>
        </a:spcBef>
        <a:spcAft>
          <a:spcPct val="0"/>
        </a:spcAft>
        <a:defRPr sz="2900">
          <a:solidFill>
            <a:schemeClr val="tx2"/>
          </a:solidFill>
          <a:latin typeface="Arial" pitchFamily="34" charset="0"/>
          <a:ea typeface="MS PGothic" pitchFamily="34" charset="-128"/>
          <a:cs typeface="Arial" pitchFamily="34" charset="0"/>
        </a:defRPr>
      </a:lvl8pPr>
      <a:lvl9pPr marL="1828800" algn="l" rtl="0" fontAlgn="base">
        <a:lnSpc>
          <a:spcPct val="85000"/>
        </a:lnSpc>
        <a:spcBef>
          <a:spcPct val="0"/>
        </a:spcBef>
        <a:spcAft>
          <a:spcPct val="0"/>
        </a:spcAft>
        <a:defRPr sz="2900">
          <a:solidFill>
            <a:schemeClr val="tx2"/>
          </a:solidFill>
          <a:latin typeface="Arial" pitchFamily="34" charset="0"/>
          <a:ea typeface="MS PGothic" pitchFamily="34" charset="-128"/>
          <a:cs typeface="Arial" pitchFamily="34" charset="0"/>
        </a:defRPr>
      </a:lvl9pPr>
    </p:titleStyle>
    <p:bodyStyle>
      <a:lvl1pPr marL="176213" indent="-176213" algn="l" rtl="0" eaLnBrk="0" fontAlgn="base" hangingPunct="0">
        <a:spcBef>
          <a:spcPct val="20000"/>
        </a:spcBef>
        <a:spcAft>
          <a:spcPct val="0"/>
        </a:spcAft>
        <a:buClr>
          <a:schemeClr val="tx1"/>
        </a:buClr>
        <a:buFont typeface="Wingdings" pitchFamily="2" charset="2"/>
        <a:buChar char="§"/>
        <a:defRPr sz="2200">
          <a:solidFill>
            <a:srgbClr val="000000"/>
          </a:solidFill>
          <a:latin typeface="+mn-lt"/>
          <a:ea typeface="+mn-ea"/>
          <a:cs typeface="+mn-cs"/>
        </a:defRPr>
      </a:lvl1pPr>
      <a:lvl2pPr marL="515938" indent="-225425" algn="l" rtl="0" eaLnBrk="0" fontAlgn="base" hangingPunct="0">
        <a:spcBef>
          <a:spcPct val="20000"/>
        </a:spcBef>
        <a:spcAft>
          <a:spcPct val="0"/>
        </a:spcAft>
        <a:buClr>
          <a:schemeClr val="tx1"/>
        </a:buClr>
        <a:buFont typeface="Symbol" pitchFamily="18" charset="2"/>
        <a:buChar char="-"/>
        <a:defRPr sz="2000">
          <a:solidFill>
            <a:srgbClr val="000000"/>
          </a:solidFill>
          <a:latin typeface="+mn-lt"/>
          <a:ea typeface="+mn-ea"/>
          <a:cs typeface="+mn-cs"/>
        </a:defRPr>
      </a:lvl2pPr>
      <a:lvl3pPr marL="746125" indent="-112713" algn="l" rtl="0" eaLnBrk="0" fontAlgn="base" hangingPunct="0">
        <a:spcBef>
          <a:spcPct val="20000"/>
        </a:spcBef>
        <a:spcAft>
          <a:spcPct val="0"/>
        </a:spcAft>
        <a:buClr>
          <a:schemeClr val="tx1"/>
        </a:buClr>
        <a:buChar char="•"/>
        <a:defRPr sz="2400">
          <a:solidFill>
            <a:srgbClr val="000000"/>
          </a:solidFill>
          <a:latin typeface="+mn-lt"/>
          <a:ea typeface="+mn-ea"/>
          <a:cs typeface="+mn-cs"/>
        </a:defRPr>
      </a:lvl3pPr>
      <a:lvl4pPr marL="1430338" indent="-176213" algn="l" rtl="0" eaLnBrk="0" fontAlgn="base" hangingPunct="0">
        <a:spcBef>
          <a:spcPct val="20000"/>
        </a:spcBef>
        <a:spcAft>
          <a:spcPct val="0"/>
        </a:spcAft>
        <a:buClr>
          <a:schemeClr val="tx1"/>
        </a:buClr>
        <a:buChar char="•"/>
        <a:defRPr sz="1400">
          <a:solidFill>
            <a:srgbClr val="000000"/>
          </a:solidFill>
          <a:latin typeface="+mn-lt"/>
          <a:ea typeface="+mn-ea"/>
          <a:cs typeface="+mn-cs"/>
        </a:defRPr>
      </a:lvl4pPr>
      <a:lvl5pPr marL="1719263" indent="-7938" algn="l" rtl="0" eaLnBrk="0" fontAlgn="base" hangingPunct="0">
        <a:spcBef>
          <a:spcPct val="20000"/>
        </a:spcBef>
        <a:spcAft>
          <a:spcPct val="0"/>
        </a:spcAft>
        <a:buClr>
          <a:schemeClr val="tx1"/>
        </a:buClr>
        <a:buChar char="»"/>
        <a:defRPr sz="1200">
          <a:solidFill>
            <a:srgbClr val="000000"/>
          </a:solidFill>
          <a:latin typeface="+mn-lt"/>
          <a:ea typeface="+mn-ea"/>
          <a:cs typeface="+mn-cs"/>
        </a:defRPr>
      </a:lvl5pPr>
      <a:lvl6pPr marL="2176463" indent="-7938" algn="l" rtl="0" fontAlgn="base">
        <a:spcBef>
          <a:spcPct val="20000"/>
        </a:spcBef>
        <a:spcAft>
          <a:spcPct val="0"/>
        </a:spcAft>
        <a:buClr>
          <a:schemeClr val="tx1"/>
        </a:buClr>
        <a:defRPr sz="1200">
          <a:solidFill>
            <a:srgbClr val="000000"/>
          </a:solidFill>
          <a:latin typeface="+mn-lt"/>
          <a:ea typeface="+mn-ea"/>
          <a:cs typeface="+mn-cs"/>
        </a:defRPr>
      </a:lvl6pPr>
      <a:lvl7pPr marL="2633663" indent="-7938" algn="l" rtl="0" fontAlgn="base">
        <a:spcBef>
          <a:spcPct val="20000"/>
        </a:spcBef>
        <a:spcAft>
          <a:spcPct val="0"/>
        </a:spcAft>
        <a:buClr>
          <a:schemeClr val="tx1"/>
        </a:buClr>
        <a:defRPr sz="1200">
          <a:solidFill>
            <a:srgbClr val="000000"/>
          </a:solidFill>
          <a:latin typeface="+mn-lt"/>
          <a:ea typeface="+mn-ea"/>
          <a:cs typeface="+mn-cs"/>
        </a:defRPr>
      </a:lvl7pPr>
      <a:lvl8pPr marL="3090863" indent="-7938" algn="l" rtl="0" fontAlgn="base">
        <a:spcBef>
          <a:spcPct val="20000"/>
        </a:spcBef>
        <a:spcAft>
          <a:spcPct val="0"/>
        </a:spcAft>
        <a:buClr>
          <a:schemeClr val="tx1"/>
        </a:buClr>
        <a:defRPr sz="1200">
          <a:solidFill>
            <a:srgbClr val="000000"/>
          </a:solidFill>
          <a:latin typeface="+mn-lt"/>
          <a:ea typeface="+mn-ea"/>
          <a:cs typeface="+mn-cs"/>
        </a:defRPr>
      </a:lvl8pPr>
      <a:lvl9pPr marL="3548063" indent="-7938" algn="l" rtl="0" fontAlgn="base">
        <a:spcBef>
          <a:spcPct val="20000"/>
        </a:spcBef>
        <a:spcAft>
          <a:spcPct val="0"/>
        </a:spcAft>
        <a:buClr>
          <a:schemeClr val="tx1"/>
        </a:buClr>
        <a:defRPr sz="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nvGraphicFramePr>
        <p:xfrm>
          <a:off x="1594" y="1602"/>
          <a:ext cx="1587" cy="1587"/>
        </p:xfrm>
        <a:graphic>
          <a:graphicData uri="http://schemas.openxmlformats.org/presentationml/2006/ole">
            <p:oleObj spid="_x0000_s1276" name="think-cell Slide" r:id="rId28" imgW="360" imgH="360" progId="">
              <p:embed/>
            </p:oleObj>
          </a:graphicData>
        </a:graphic>
      </p:graphicFrame>
      <p:sp>
        <p:nvSpPr>
          <p:cNvPr id="4" name="Footer Placeholder 3"/>
          <p:cNvSpPr>
            <a:spLocks noGrp="1"/>
          </p:cNvSpPr>
          <p:nvPr>
            <p:ph type="ftr" sz="quarter" idx="3"/>
          </p:nvPr>
        </p:nvSpPr>
        <p:spPr>
          <a:xfrm>
            <a:off x="541586" y="6499331"/>
            <a:ext cx="3860800" cy="184666"/>
          </a:xfrm>
          <a:prstGeom prst="rect">
            <a:avLst/>
          </a:prstGeom>
        </p:spPr>
        <p:txBody>
          <a:bodyPr vert="horz" lIns="91440" tIns="0" rIns="0" bIns="0" rtlCol="0" anchor="ctr">
            <a:spAutoFit/>
          </a:bodyPr>
          <a:lstStyle>
            <a:lvl1pPr marL="0" marR="0" indent="0" algn="l" defTabSz="1218987"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endParaRPr lang="en-US" b="0">
              <a:solidFill>
                <a:srgbClr val="000000">
                  <a:tint val="75000"/>
                </a:srgbClr>
              </a:solidFill>
              <a:latin typeface="Arial"/>
              <a:ea typeface="+mn-ea"/>
            </a:endParaRPr>
          </a:p>
        </p:txBody>
      </p:sp>
      <p:pic>
        <p:nvPicPr>
          <p:cNvPr id="6" name="Picture 5"/>
          <p:cNvPicPr>
            <a:picLocks noChangeAspect="1"/>
          </p:cNvPicPr>
          <p:nvPr/>
        </p:nvPicPr>
        <p:blipFill>
          <a:blip r:embed="rId29" cstate="email">
            <a:extLst>
              <a:ext uri="{28A0092B-C50C-407E-A947-70E740481C1C}">
                <a14:useLocalDpi xmlns:a14="http://schemas.microsoft.com/office/drawing/2010/main" xmlns="" val="0"/>
              </a:ext>
            </a:extLst>
          </a:blip>
          <a:stretch>
            <a:fillRect/>
          </a:stretch>
        </p:blipFill>
        <p:spPr>
          <a:xfrm>
            <a:off x="8555407" y="2268259"/>
            <a:ext cx="3633423" cy="4589753"/>
          </a:xfrm>
          <a:prstGeom prst="rect">
            <a:avLst/>
          </a:prstGeom>
        </p:spPr>
      </p:pic>
      <p:pic>
        <p:nvPicPr>
          <p:cNvPr id="9" name="Picture 8"/>
          <p:cNvPicPr>
            <a:picLocks noChangeAspect="1"/>
          </p:cNvPicPr>
          <p:nvPr/>
        </p:nvPicPr>
        <p:blipFill>
          <a:blip r:embed="rId30" cstate="email">
            <a:extLst>
              <a:ext uri="{28A0092B-C50C-407E-A947-70E740481C1C}">
                <a14:useLocalDpi xmlns:a14="http://schemas.microsoft.com/office/drawing/2010/main" xmlns="" val="0"/>
              </a:ext>
            </a:extLst>
          </a:blip>
          <a:stretch>
            <a:fillRect/>
          </a:stretch>
        </p:blipFill>
        <p:spPr>
          <a:xfrm>
            <a:off x="1" y="0"/>
            <a:ext cx="3864475" cy="2896204"/>
          </a:xfrm>
          <a:prstGeom prst="rect">
            <a:avLst/>
          </a:prstGeom>
        </p:spPr>
      </p:pic>
    </p:spTree>
    <p:extLst>
      <p:ext uri="{BB962C8B-B14F-4D97-AF65-F5344CB8AC3E}">
        <p14:creationId xmlns:p14="http://schemas.microsoft.com/office/powerpoint/2010/main" xmlns="" val="382327424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
          <a:schemeClr val="tx2"/>
        </a:buClr>
        <a:buFont typeface="Wingdings" pitchFamily="2" charset="2"/>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
          <a:schemeClr val="tx2"/>
        </a:buClr>
        <a:buFont typeface="Wingdings" pitchFamily="2" charset="2"/>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
          <a:schemeClr val="tx2"/>
        </a:buClr>
        <a:buFont typeface="Wingdings" pitchFamily="2" charset="2"/>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41338" y="6515100"/>
            <a:ext cx="3860800" cy="153988"/>
          </a:xfrm>
          <a:prstGeom prst="rect">
            <a:avLst/>
          </a:prstGeom>
        </p:spPr>
        <p:txBody>
          <a:bodyPr vert="horz" lIns="91440" tIns="0" rIns="0" bIns="0" rtlCol="0" anchor="ctr">
            <a:spAutoFit/>
          </a:bodyPr>
          <a:lstStyle>
            <a:lvl1pPr marL="0" marR="0" indent="0" algn="l" defTabSz="1218987" rtl="0" eaLnBrk="1" fontAlgn="auto" latinLnBrk="0" hangingPunct="1">
              <a:lnSpc>
                <a:spcPct val="100000"/>
              </a:lnSpc>
              <a:spcBef>
                <a:spcPts val="0"/>
              </a:spcBef>
              <a:spcAft>
                <a:spcPts val="0"/>
              </a:spcAft>
              <a:buClrTx/>
              <a:buSzTx/>
              <a:buFontTx/>
              <a:buNone/>
              <a:tabLst/>
              <a:defRPr sz="1000" cap="all">
                <a:solidFill>
                  <a:srgbClr val="939598"/>
                </a:solidFill>
                <a:latin typeface="+mn-lt"/>
                <a:cs typeface="Arial" pitchFamily="34" charset="0"/>
              </a:defRPr>
            </a:lvl1pPr>
          </a:lstStyle>
          <a:p>
            <a:r>
              <a:rPr lang="en-US" b="0" smtClean="0">
                <a:ea typeface="+mn-ea"/>
              </a:rPr>
              <a:t>2014 LENOVO INTERNAL. All rights reserved</a:t>
            </a:r>
            <a:endParaRPr lang="en-US" b="0" dirty="0">
              <a:ea typeface="+mn-ea"/>
            </a:endParaRPr>
          </a:p>
        </p:txBody>
      </p:sp>
      <p:pic>
        <p:nvPicPr>
          <p:cNvPr id="1027" name="Picture 5"/>
          <p:cNvPicPr>
            <a:picLocks noChangeAspect="1"/>
          </p:cNvPicPr>
          <p:nvPr/>
        </p:nvPicPr>
        <p:blipFill>
          <a:blip r:embed="rId19" cstate="print"/>
          <a:srcRect/>
          <a:stretch>
            <a:fillRect/>
          </a:stretch>
        </p:blipFill>
        <p:spPr bwMode="auto">
          <a:xfrm>
            <a:off x="8555038" y="2268538"/>
            <a:ext cx="3633787" cy="4589462"/>
          </a:xfrm>
          <a:prstGeom prst="rect">
            <a:avLst/>
          </a:prstGeom>
          <a:noFill/>
          <a:ln w="9525">
            <a:noFill/>
            <a:miter lim="800000"/>
            <a:headEnd/>
            <a:tailEnd/>
          </a:ln>
        </p:spPr>
      </p:pic>
      <p:pic>
        <p:nvPicPr>
          <p:cNvPr id="1028" name="Picture 8"/>
          <p:cNvPicPr>
            <a:picLocks noChangeAspect="1"/>
          </p:cNvPicPr>
          <p:nvPr/>
        </p:nvPicPr>
        <p:blipFill>
          <a:blip r:embed="rId20" cstate="print"/>
          <a:srcRect/>
          <a:stretch>
            <a:fillRect/>
          </a:stretch>
        </p:blipFill>
        <p:spPr bwMode="auto">
          <a:xfrm>
            <a:off x="0" y="0"/>
            <a:ext cx="3863975" cy="2895600"/>
          </a:xfrm>
          <a:prstGeom prst="rect">
            <a:avLst/>
          </a:prstGeom>
          <a:noFill/>
          <a:ln w="9525">
            <a:noFill/>
            <a:miter lim="800000"/>
            <a:headEnd/>
            <a:tailEnd/>
          </a:ln>
        </p:spPr>
      </p:pic>
    </p:spTree>
    <p:extLst>
      <p:ext uri="{BB962C8B-B14F-4D97-AF65-F5344CB8AC3E}">
        <p14:creationId xmlns:p14="http://schemas.microsoft.com/office/powerpoint/2010/main" xmlns="" val="300338047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ransition spd="med">
    <p:fade/>
  </p:transition>
  <p:timing>
    <p:tnLst>
      <p:par>
        <p:cTn id="1" dur="indefinite" restart="never" nodeType="tmRoot"/>
      </p:par>
    </p:tnLst>
  </p:timing>
  <p:hf sldNum="0" hdr="0" dt="0"/>
  <p:txStyles>
    <p:titleStyle>
      <a:lvl1pPr algn="ctr" defTabSz="1217613" rtl="0" eaLnBrk="1" fontAlgn="base" hangingPunct="1">
        <a:spcBef>
          <a:spcPct val="0"/>
        </a:spcBef>
        <a:spcAft>
          <a:spcPct val="0"/>
        </a:spcAft>
        <a:defRPr sz="4300" kern="1200" cap="all">
          <a:solidFill>
            <a:schemeClr val="tx1"/>
          </a:solidFill>
          <a:latin typeface="Arial" pitchFamily="34" charset="0"/>
          <a:ea typeface="+mj-ea"/>
          <a:cs typeface="Arial" pitchFamily="34" charset="0"/>
        </a:defRPr>
      </a:lvl1pPr>
      <a:lvl2pPr algn="ctr" defTabSz="1217613" rtl="0" eaLnBrk="1" fontAlgn="base" hangingPunct="1">
        <a:spcBef>
          <a:spcPct val="0"/>
        </a:spcBef>
        <a:spcAft>
          <a:spcPct val="0"/>
        </a:spcAft>
        <a:defRPr sz="4300">
          <a:solidFill>
            <a:schemeClr val="tx1"/>
          </a:solidFill>
          <a:latin typeface="Arial" charset="0"/>
          <a:cs typeface="Arial" charset="0"/>
        </a:defRPr>
      </a:lvl2pPr>
      <a:lvl3pPr algn="ctr" defTabSz="1217613" rtl="0" eaLnBrk="1" fontAlgn="base" hangingPunct="1">
        <a:spcBef>
          <a:spcPct val="0"/>
        </a:spcBef>
        <a:spcAft>
          <a:spcPct val="0"/>
        </a:spcAft>
        <a:defRPr sz="4300">
          <a:solidFill>
            <a:schemeClr val="tx1"/>
          </a:solidFill>
          <a:latin typeface="Arial" charset="0"/>
          <a:cs typeface="Arial" charset="0"/>
        </a:defRPr>
      </a:lvl3pPr>
      <a:lvl4pPr algn="ctr" defTabSz="1217613" rtl="0" eaLnBrk="1" fontAlgn="base" hangingPunct="1">
        <a:spcBef>
          <a:spcPct val="0"/>
        </a:spcBef>
        <a:spcAft>
          <a:spcPct val="0"/>
        </a:spcAft>
        <a:defRPr sz="4300">
          <a:solidFill>
            <a:schemeClr val="tx1"/>
          </a:solidFill>
          <a:latin typeface="Arial" charset="0"/>
          <a:cs typeface="Arial" charset="0"/>
        </a:defRPr>
      </a:lvl4pPr>
      <a:lvl5pPr algn="ctr" defTabSz="1217613" rtl="0" eaLnBrk="1" fontAlgn="base" hangingPunct="1">
        <a:spcBef>
          <a:spcPct val="0"/>
        </a:spcBef>
        <a:spcAft>
          <a:spcPct val="0"/>
        </a:spcAft>
        <a:defRPr sz="4300">
          <a:solidFill>
            <a:schemeClr val="tx1"/>
          </a:solidFill>
          <a:latin typeface="Arial" charset="0"/>
          <a:cs typeface="Arial" charset="0"/>
        </a:defRPr>
      </a:lvl5pPr>
      <a:lvl6pPr marL="457200" algn="ctr" defTabSz="1217613" rtl="0" eaLnBrk="1" fontAlgn="base" hangingPunct="1">
        <a:spcBef>
          <a:spcPct val="0"/>
        </a:spcBef>
        <a:spcAft>
          <a:spcPct val="0"/>
        </a:spcAft>
        <a:defRPr sz="4300">
          <a:solidFill>
            <a:schemeClr val="tx1"/>
          </a:solidFill>
          <a:latin typeface="Arial" charset="0"/>
          <a:cs typeface="Arial" charset="0"/>
        </a:defRPr>
      </a:lvl6pPr>
      <a:lvl7pPr marL="914400" algn="ctr" defTabSz="1217613" rtl="0" eaLnBrk="1" fontAlgn="base" hangingPunct="1">
        <a:spcBef>
          <a:spcPct val="0"/>
        </a:spcBef>
        <a:spcAft>
          <a:spcPct val="0"/>
        </a:spcAft>
        <a:defRPr sz="4300">
          <a:solidFill>
            <a:schemeClr val="tx1"/>
          </a:solidFill>
          <a:latin typeface="Arial" charset="0"/>
          <a:cs typeface="Arial" charset="0"/>
        </a:defRPr>
      </a:lvl7pPr>
      <a:lvl8pPr marL="1371600" algn="ctr" defTabSz="1217613" rtl="0" eaLnBrk="1" fontAlgn="base" hangingPunct="1">
        <a:spcBef>
          <a:spcPct val="0"/>
        </a:spcBef>
        <a:spcAft>
          <a:spcPct val="0"/>
        </a:spcAft>
        <a:defRPr sz="4300">
          <a:solidFill>
            <a:schemeClr val="tx1"/>
          </a:solidFill>
          <a:latin typeface="Arial" charset="0"/>
          <a:cs typeface="Arial" charset="0"/>
        </a:defRPr>
      </a:lvl8pPr>
      <a:lvl9pPr marL="1828800" algn="ctr" defTabSz="1217613" rtl="0" eaLnBrk="1" fontAlgn="base" hangingPunct="1">
        <a:spcBef>
          <a:spcPct val="0"/>
        </a:spcBef>
        <a:spcAft>
          <a:spcPct val="0"/>
        </a:spcAft>
        <a:defRPr sz="4300">
          <a:solidFill>
            <a:schemeClr val="tx1"/>
          </a:solidFill>
          <a:latin typeface="Arial" charset="0"/>
          <a:cs typeface="Arial" charset="0"/>
        </a:defRPr>
      </a:lvl9pPr>
    </p:titleStyle>
    <p:bodyStyle>
      <a:lvl1pPr marL="455613" indent="-455613" algn="l" defTabSz="1217613" rtl="0" eaLnBrk="1" fontAlgn="base" hangingPunct="1">
        <a:spcBef>
          <a:spcPct val="20000"/>
        </a:spcBef>
        <a:spcAft>
          <a:spcPct val="0"/>
        </a:spcAft>
        <a:buClr>
          <a:schemeClr val="tx2"/>
        </a:buClr>
        <a:buFont typeface="Wingdings" pitchFamily="2" charset="2"/>
        <a:buChar char="§"/>
        <a:defRPr sz="4300" kern="1200">
          <a:solidFill>
            <a:schemeClr val="tx1"/>
          </a:solidFill>
          <a:latin typeface="Arial" pitchFamily="34" charset="0"/>
          <a:ea typeface="+mn-ea"/>
          <a:cs typeface="Arial" pitchFamily="34" charset="0"/>
        </a:defRPr>
      </a:lvl1pPr>
      <a:lvl2pPr marL="989013" indent="-379413" algn="l" defTabSz="1217613" rtl="0" eaLnBrk="1" fontAlgn="base" hangingPunct="1">
        <a:spcBef>
          <a:spcPct val="20000"/>
        </a:spcBef>
        <a:spcAft>
          <a:spcPct val="0"/>
        </a:spcAft>
        <a:buClr>
          <a:schemeClr val="tx2"/>
        </a:buClr>
        <a:buFont typeface="Wingdings" pitchFamily="2" charset="2"/>
        <a:buChar char="§"/>
        <a:defRPr sz="3700" kern="1200">
          <a:solidFill>
            <a:schemeClr val="tx1"/>
          </a:solidFill>
          <a:latin typeface="Arial" pitchFamily="34" charset="0"/>
          <a:ea typeface="+mn-ea"/>
          <a:cs typeface="Arial" pitchFamily="34" charset="0"/>
        </a:defRPr>
      </a:lvl2pPr>
      <a:lvl3pPr marL="1522413" indent="-303213" algn="l" defTabSz="1217613" rtl="0" eaLnBrk="1" fontAlgn="base" hangingPunct="1">
        <a:spcBef>
          <a:spcPct val="20000"/>
        </a:spcBef>
        <a:spcAft>
          <a:spcPct val="0"/>
        </a:spcAft>
        <a:buClr>
          <a:schemeClr val="tx2"/>
        </a:buClr>
        <a:buFont typeface="Wingdings" pitchFamily="2" charset="2"/>
        <a:buChar char="§"/>
        <a:defRPr sz="3200" kern="1200">
          <a:solidFill>
            <a:schemeClr val="tx1"/>
          </a:solidFill>
          <a:latin typeface="Arial" pitchFamily="34" charset="0"/>
          <a:ea typeface="+mn-ea"/>
          <a:cs typeface="Arial" pitchFamily="34" charset="0"/>
        </a:defRPr>
      </a:lvl3pPr>
      <a:lvl4pPr marL="2132013" indent="-303213" algn="l" defTabSz="1217613" rtl="0" eaLnBrk="1" fontAlgn="base" hangingPunct="1">
        <a:spcBef>
          <a:spcPct val="20000"/>
        </a:spcBef>
        <a:spcAft>
          <a:spcPct val="0"/>
        </a:spcAft>
        <a:buClr>
          <a:schemeClr val="tx2"/>
        </a:buClr>
        <a:buFont typeface="Wingdings" pitchFamily="2" charset="2"/>
        <a:buChar char="§"/>
        <a:defRPr sz="2700" kern="1200">
          <a:solidFill>
            <a:schemeClr val="tx1"/>
          </a:solidFill>
          <a:latin typeface="Arial" pitchFamily="34" charset="0"/>
          <a:ea typeface="+mn-ea"/>
          <a:cs typeface="Arial" pitchFamily="34" charset="0"/>
        </a:defRPr>
      </a:lvl4pPr>
      <a:lvl5pPr marL="2741613" indent="-303213" algn="l" defTabSz="1217613" rtl="0" eaLnBrk="1" fontAlgn="base" hangingPunct="1">
        <a:spcBef>
          <a:spcPct val="20000"/>
        </a:spcBef>
        <a:spcAft>
          <a:spcPct val="0"/>
        </a:spcAft>
        <a:buClr>
          <a:schemeClr val="tx2"/>
        </a:buClr>
        <a:buFont typeface="Wingdings" pitchFamily="2" charset="2"/>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4.jpe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56.png"/><Relationship Id="rId9" Type="http://schemas.openxmlformats.org/officeDocument/2006/relationships/image" Target="../media/image90.jpeg"/></Relationships>
</file>

<file path=ppt/slides/_rels/slide23.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jpeg"/><Relationship Id="rId18" Type="http://schemas.openxmlformats.org/officeDocument/2006/relationships/image" Target="../media/image106.emf"/><Relationship Id="rId3" Type="http://schemas.openxmlformats.org/officeDocument/2006/relationships/image" Target="../media/image91.jpeg"/><Relationship Id="rId7" Type="http://schemas.openxmlformats.org/officeDocument/2006/relationships/image" Target="../media/image95.jpeg"/><Relationship Id="rId12" Type="http://schemas.openxmlformats.org/officeDocument/2006/relationships/image" Target="../media/image100.png"/><Relationship Id="rId17" Type="http://schemas.openxmlformats.org/officeDocument/2006/relationships/image" Target="../media/image105.emf"/><Relationship Id="rId2" Type="http://schemas.openxmlformats.org/officeDocument/2006/relationships/notesSlide" Target="../notesSlides/notesSlide20.xml"/><Relationship Id="rId16" Type="http://schemas.openxmlformats.org/officeDocument/2006/relationships/image" Target="../media/image104.png"/><Relationship Id="rId1" Type="http://schemas.openxmlformats.org/officeDocument/2006/relationships/slideLayout" Target="../slideLayouts/slideLayout28.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png"/><Relationship Id="rId15" Type="http://schemas.openxmlformats.org/officeDocument/2006/relationships/image" Target="../media/image103.png"/><Relationship Id="rId10" Type="http://schemas.openxmlformats.org/officeDocument/2006/relationships/image" Target="../media/image98.jpeg"/><Relationship Id="rId19" Type="http://schemas.openxmlformats.org/officeDocument/2006/relationships/image" Target="../media/image107.png"/><Relationship Id="rId4" Type="http://schemas.openxmlformats.org/officeDocument/2006/relationships/image" Target="../media/image92.jpeg"/><Relationship Id="rId9" Type="http://schemas.openxmlformats.org/officeDocument/2006/relationships/image" Target="../media/image97.jpeg"/><Relationship Id="rId14" Type="http://schemas.openxmlformats.org/officeDocument/2006/relationships/image" Target="../media/image102.png"/></Relationships>
</file>

<file path=ppt/slides/_rels/slide2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hyperlink" Target="http://www.ibm.com/common/ssi/cgi-bin/ssialias?subtype=ST&amp;infotype=SA&amp;appname=STGE_XS_IN_USEN&amp;htmlfid=XSJ03379USEN&amp;attachment=XSJ03379USEN.PDF" TargetMode="External"/><Relationship Id="rId13" Type="http://schemas.openxmlformats.org/officeDocument/2006/relationships/hyperlink" Target="http://lu.bhivesoft.com/bhive/t/1004/sessions_details.jsp?content_id=8224" TargetMode="External"/><Relationship Id="rId18" Type="http://schemas.openxmlformats.org/officeDocument/2006/relationships/hyperlink" Target="http://www.ibm.com/partnerworld/page/LYP12359USEN" TargetMode="External"/><Relationship Id="rId26" Type="http://schemas.openxmlformats.org/officeDocument/2006/relationships/hyperlink" Target="http://cowork.us.lenovo.com/departments/epgmarketing/HighVolume_site/Shared%20Documents/Family%20Messaging/HVFMSP1003.pptx" TargetMode="External"/><Relationship Id="rId39" Type="http://schemas.openxmlformats.org/officeDocument/2006/relationships/image" Target="../media/image110.png"/><Relationship Id="rId3" Type="http://schemas.openxmlformats.org/officeDocument/2006/relationships/hyperlink" Target="http://www.ibm.com/common/ssi/cgi-bin/ssialias?subtype=SP&amp;infotype=PM&amp;appname=LNVE_LY_IN_USEN&amp;htmlfid=LYD12348USEN&amp;attachment=LYD12348USEN.PDF&amp;dd=yes" TargetMode="External"/><Relationship Id="rId21" Type="http://schemas.openxmlformats.org/officeDocument/2006/relationships/hyperlink" Target="http://www.ibm.com/partnerworld/page/LYP03736USEN" TargetMode="External"/><Relationship Id="rId34" Type="http://schemas.openxmlformats.org/officeDocument/2006/relationships/hyperlink" Target="http://cowork.us.lenovo.com/departments/epgmarketing/HighVolume_site/Shared%20Documents/Tower/x3500%20M5/HV3500M5SF1009.doc" TargetMode="External"/><Relationship Id="rId7" Type="http://schemas.openxmlformats.org/officeDocument/2006/relationships/hyperlink" Target="http://www-03.ibm.com/systems/x/hardware/tower/x3500m5/index.html" TargetMode="External"/><Relationship Id="rId12" Type="http://schemas.openxmlformats.org/officeDocument/2006/relationships/hyperlink" Target="http://lu.bhivesoft.com/bhive/t/1004/sessions_details.jsp?content_id=8053" TargetMode="External"/><Relationship Id="rId17" Type="http://schemas.openxmlformats.org/officeDocument/2006/relationships/hyperlink" Target="http://www.ibm.com/partnerworld/page/LYP12371USEN" TargetMode="External"/><Relationship Id="rId25" Type="http://schemas.openxmlformats.org/officeDocument/2006/relationships/hyperlink" Target="http://cowork.us.lenovo.com/departments/epgmarketing/HighVolume_site/Shared%20Documents/Family%20Messaging/HVFMCP1011.pptx" TargetMode="External"/><Relationship Id="rId33" Type="http://schemas.openxmlformats.org/officeDocument/2006/relationships/hyperlink" Target="http://www.ibm.com/partnerworld/page/LYY03158USEN" TargetMode="External"/><Relationship Id="rId38" Type="http://schemas.openxmlformats.org/officeDocument/2006/relationships/image" Target="../media/image109.png"/><Relationship Id="rId2" Type="http://schemas.openxmlformats.org/officeDocument/2006/relationships/notesSlide" Target="../notesSlides/notesSlide23.xml"/><Relationship Id="rId16" Type="http://schemas.openxmlformats.org/officeDocument/2006/relationships/hyperlink" Target="http://cowork.us.lenovo.com/departments/epgmarketing/HighVolume_site/Shared%20Documents/Tower/x3500%20M5/HV3500M5CP1002.pptx" TargetMode="External"/><Relationship Id="rId20" Type="http://schemas.openxmlformats.org/officeDocument/2006/relationships/hyperlink" Target="http://cowork.us.lenovo.com/departments/epgmarketing/HighVolume_site/Shared%20Documents/Family%20Messaging/HVFMCP1008.pptx" TargetMode="External"/><Relationship Id="rId29" Type="http://schemas.openxmlformats.org/officeDocument/2006/relationships/hyperlink" Target="http://cowork.us.lenovo.com/departments/epgmarketing/HighVolume_site/Shared%20Documents/Family%20Messaging/HVFMQP1012.doc" TargetMode="External"/><Relationship Id="rId1" Type="http://schemas.openxmlformats.org/officeDocument/2006/relationships/slideLayout" Target="../slideLayouts/slideLayout28.xml"/><Relationship Id="rId6" Type="http://schemas.openxmlformats.org/officeDocument/2006/relationships/hyperlink" Target="http://blog.lenovo.com/en/blog/achieve-your-2015-business-resolutions-with-the-new-lenovo-system-x3500-m5/" TargetMode="External"/><Relationship Id="rId11" Type="http://schemas.openxmlformats.org/officeDocument/2006/relationships/hyperlink" Target="http://www.ibm.com/services/weblectures/dlv/partnerworld/ltu48107" TargetMode="External"/><Relationship Id="rId24" Type="http://schemas.openxmlformats.org/officeDocument/2006/relationships/hyperlink" Target="http://cowork.us.lenovo.com/departments/epgmarketing/HighVolume_site/Shared%20Documents/Family%20Messaging/HVFMSP1004.pptx" TargetMode="External"/><Relationship Id="rId32" Type="http://schemas.openxmlformats.org/officeDocument/2006/relationships/hyperlink" Target="http://cowork.us.lenovo.com/departments/epgmarketing/HighVolume_site/Shared%20Documents/Tower/x3500%20M5/HV3500M5QRG1008.pdf" TargetMode="External"/><Relationship Id="rId37" Type="http://schemas.openxmlformats.org/officeDocument/2006/relationships/hyperlink" Target="http://www.ibm.com/partnerworld/page/LYJ03412USEN" TargetMode="External"/><Relationship Id="rId5" Type="http://schemas.openxmlformats.org/officeDocument/2006/relationships/hyperlink" Target="http://mamlenovo.stibo.com/sipo/index.php/users/login/AUTH_REQUIRED" TargetMode="External"/><Relationship Id="rId15" Type="http://schemas.openxmlformats.org/officeDocument/2006/relationships/hyperlink" Target="http://www.ibm.com/partnerworld/page/LYP12370USEN" TargetMode="External"/><Relationship Id="rId23" Type="http://schemas.openxmlformats.org/officeDocument/2006/relationships/hyperlink" Target="http://cowork.us.lenovo.com/departments/epgmarketing/HighVolume_site/Shared%20Documents/Family%20Messaging/HVFMCP1007.pptx" TargetMode="External"/><Relationship Id="rId28" Type="http://schemas.openxmlformats.org/officeDocument/2006/relationships/hyperlink" Target="http://www.ibm.com/partnerworld/page/LY212366USEN" TargetMode="External"/><Relationship Id="rId36" Type="http://schemas.openxmlformats.org/officeDocument/2006/relationships/hyperlink" Target="http://cowork.us.lenovo.com/departments/epgmarketing/HighVolume_site/Shared%20Documents/Tower/x3500%20M5/HV3500M5EC1006.doc" TargetMode="External"/><Relationship Id="rId10" Type="http://schemas.openxmlformats.org/officeDocument/2006/relationships/hyperlink" Target="http://lu.bhivesoft.com/bhive/t/1004/sessions_details.jsp?content_id=8776" TargetMode="External"/><Relationship Id="rId19" Type="http://schemas.openxmlformats.org/officeDocument/2006/relationships/hyperlink" Target="http://cowork.us.lenovo.com/departments/epgmarketing/HighVolume_site/Shared%20Documents/Family%20Messaging/HVFMSP1005.pptx" TargetMode="External"/><Relationship Id="rId31" Type="http://schemas.openxmlformats.org/officeDocument/2006/relationships/hyperlink" Target="http://www.ibm.com/partnerworld/page/LYP12372USEN" TargetMode="External"/><Relationship Id="rId4" Type="http://schemas.openxmlformats.org/officeDocument/2006/relationships/hyperlink" Target="http://www.redbooks.ibm.com/abstracts/tips1242.html?Open" TargetMode="External"/><Relationship Id="rId9" Type="http://schemas.openxmlformats.org/officeDocument/2006/relationships/hyperlink" Target="http://public.dhe.ibm.com/eserver/benchmarks/news/newsblurb_x3500M5_speccpu_20150106.pdf" TargetMode="External"/><Relationship Id="rId14" Type="http://schemas.openxmlformats.org/officeDocument/2006/relationships/hyperlink" Target="http://cowork.us.lenovo.com/departments/epgmarketing/HighVolume_site/Shared%20Documents/Tower/x3500%20M5/HV3500M5SP1001.pptx" TargetMode="External"/><Relationship Id="rId22" Type="http://schemas.openxmlformats.org/officeDocument/2006/relationships/hyperlink" Target="http://cowork.us.lenovo.com/departments/epgmarketing/DeptDocument/Customer%20Presentations/System%20x/System%20x%20M5%20Messaging%20Client%20Deck%20with%20Lenovo%20-%20October%2016%202014.pptx" TargetMode="External"/><Relationship Id="rId27" Type="http://schemas.openxmlformats.org/officeDocument/2006/relationships/hyperlink" Target="http://cowork.us.lenovo.com/departments/epgmarketing/HighVolume_site/Shared%20Documents/Family%20Messaging/HVFMVL1010.doc" TargetMode="External"/><Relationship Id="rId30" Type="http://schemas.openxmlformats.org/officeDocument/2006/relationships/hyperlink" Target="http://cowork.us.lenovo.com/departments/epgmarketing/HighVolume_site/Shared%20Documents/Tactics/HVTASP1001.pptx" TargetMode="External"/><Relationship Id="rId35" Type="http://schemas.openxmlformats.org/officeDocument/2006/relationships/hyperlink" Target="http://www.ibm.com/partnerworld/page/LYO03219USEN"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03.ibm.com/systems/x/hardware/tower/x3500m5/index.html" TargetMode="External"/><Relationship Id="rId13" Type="http://schemas.openxmlformats.org/officeDocument/2006/relationships/hyperlink" Target="http://www.ibm.com/systems/data/flash/systemx/hardware/tower/x3500m5/tour/index.html" TargetMode="External"/><Relationship Id="rId18" Type="http://schemas.openxmlformats.org/officeDocument/2006/relationships/image" Target="../media/image112.png"/><Relationship Id="rId3" Type="http://schemas.openxmlformats.org/officeDocument/2006/relationships/hyperlink" Target="http://public.dhe.ibm.com/common/ssi/ecm/xs/en/xsw03162usen/XSW03162USEN.PDF" TargetMode="External"/><Relationship Id="rId7" Type="http://schemas.openxmlformats.org/officeDocument/2006/relationships/hyperlink" Target="http://www-03.ibm.com/systems/info/x86servers/rackandtower/index.html" TargetMode="External"/><Relationship Id="rId12" Type="http://schemas.openxmlformats.org/officeDocument/2006/relationships/hyperlink" Target="http://youtu.be/AHfHk6WGklY" TargetMode="External"/><Relationship Id="rId17" Type="http://schemas.openxmlformats.org/officeDocument/2006/relationships/image" Target="../media/image111.png"/><Relationship Id="rId2" Type="http://schemas.openxmlformats.org/officeDocument/2006/relationships/hyperlink" Target="http://public.dhe.ibm.com/common/ssi/ecm/xs/en/xsw03160usen/XSW03160USEN.PDF" TargetMode="External"/><Relationship Id="rId16" Type="http://schemas.openxmlformats.org/officeDocument/2006/relationships/hyperlink" Target="http://youtu.be/wZ46_RpUBvA" TargetMode="External"/><Relationship Id="rId1" Type="http://schemas.openxmlformats.org/officeDocument/2006/relationships/slideLayout" Target="../slideLayouts/slideLayout28.xml"/><Relationship Id="rId6" Type="http://schemas.openxmlformats.org/officeDocument/2006/relationships/hyperlink" Target="http://public.dhe.ibm.com/common/ssi/ecm/xs/en/xsl03131usen/XSL03131USEN.PDF" TargetMode="External"/><Relationship Id="rId11" Type="http://schemas.openxmlformats.org/officeDocument/2006/relationships/hyperlink" Target="http://youtu.be/hl6juW8otDc" TargetMode="External"/><Relationship Id="rId5" Type="http://schemas.openxmlformats.org/officeDocument/2006/relationships/hyperlink" Target="http://public.dhe.ibm.com/common/ssi/ecm/xs/en/xsl03129usen/XSL03129USEN.PDF" TargetMode="External"/><Relationship Id="rId15" Type="http://schemas.openxmlformats.org/officeDocument/2006/relationships/hyperlink" Target="http://youtu.be/A8LhmOjw4Lk" TargetMode="External"/><Relationship Id="rId10" Type="http://schemas.openxmlformats.org/officeDocument/2006/relationships/hyperlink" Target="http://www.youtube.com/watch?v=6t1KYsNz8Jw&amp;feature=youtu.be" TargetMode="External"/><Relationship Id="rId19" Type="http://schemas.openxmlformats.org/officeDocument/2006/relationships/image" Target="../media/image113.png"/><Relationship Id="rId4" Type="http://schemas.openxmlformats.org/officeDocument/2006/relationships/hyperlink" Target="http://public.dhe.ibm.com/common/ssi/ecm/xs/en/xsl03130usen/XSL03130USEN.PDF" TargetMode="External"/><Relationship Id="rId9" Type="http://schemas.openxmlformats.org/officeDocument/2006/relationships/hyperlink" Target="http://www.youtube.com/watch?v=V2AshziwO8o" TargetMode="External"/><Relationship Id="rId14" Type="http://schemas.openxmlformats.org/officeDocument/2006/relationships/hyperlink" Target="http://youtu.be/h9wDYwfdgH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blogs.citrix.com/2014/05/06/top-enterprise-mobility-trends/"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hyperlink" Target="javascript:top.BigPreviewPopup(1652,%202503);" TargetMode="External"/><Relationship Id="rId1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4.png"/><Relationship Id="rId17" Type="http://schemas.openxmlformats.org/officeDocument/2006/relationships/image" Target="../media/image48.jpeg"/><Relationship Id="rId2" Type="http://schemas.openxmlformats.org/officeDocument/2006/relationships/notesSlide" Target="../notesSlides/notesSlide4.xml"/><Relationship Id="rId16" Type="http://schemas.openxmlformats.org/officeDocument/2006/relationships/image" Target="../media/image47.png"/><Relationship Id="rId1" Type="http://schemas.openxmlformats.org/officeDocument/2006/relationships/slideLayout" Target="../slideLayouts/slideLayout68.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6.jpeg"/><Relationship Id="rId10" Type="http://schemas.openxmlformats.org/officeDocument/2006/relationships/image" Target="../media/image42.jpeg"/><Relationship Id="rId19" Type="http://schemas.openxmlformats.org/officeDocument/2006/relationships/image" Target="../media/image50.jpeg"/><Relationship Id="rId4" Type="http://schemas.openxmlformats.org/officeDocument/2006/relationships/image" Target="../media/image36.png"/><Relationship Id="rId9" Type="http://schemas.openxmlformats.org/officeDocument/2006/relationships/image" Target="../media/image41.jpeg"/><Relationship Id="rId1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68.xml"/><Relationship Id="rId6" Type="http://schemas.openxmlformats.org/officeDocument/2006/relationships/image" Target="../media/image50.jpeg"/><Relationship Id="rId5" Type="http://schemas.openxmlformats.org/officeDocument/2006/relationships/image" Target="../media/image53.jpe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68.xml"/><Relationship Id="rId5" Type="http://schemas.openxmlformats.org/officeDocument/2006/relationships/image" Target="../media/image55.png"/><Relationship Id="rId4" Type="http://schemas.openxmlformats.org/officeDocument/2006/relationships/hyperlink" Target="http://public.dhe.ibm.com/common/ssi/ecm/en/xsw03117usen/XSW03117USE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Grp="1" noChangeArrowheads="1"/>
          </p:cNvSpPr>
          <p:nvPr>
            <p:ph type="title"/>
          </p:nvPr>
        </p:nvSpPr>
        <p:spPr>
          <a:xfrm rot="-1260000">
            <a:off x="206970" y="3378008"/>
            <a:ext cx="9792873" cy="866882"/>
          </a:xfrm>
        </p:spPr>
        <p:txBody>
          <a:bodyPr>
            <a:normAutofit fontScale="90000"/>
          </a:bodyPr>
          <a:lstStyle/>
          <a:p>
            <a:r>
              <a:rPr lang="en-US" dirty="0" smtClean="0"/>
              <a:t>System x3500 M5  Seller Deck</a:t>
            </a:r>
            <a:br>
              <a:rPr lang="en-US" dirty="0" smtClean="0"/>
            </a:br>
            <a:r>
              <a:rPr lang="en-US" dirty="0" smtClean="0"/>
              <a:t/>
            </a:r>
            <a:br>
              <a:rPr lang="en-US" dirty="0" smtClean="0"/>
            </a:br>
            <a:r>
              <a:rPr lang="en-US" sz="2000" dirty="0" smtClean="0"/>
              <a:t/>
            </a:r>
            <a:br>
              <a:rPr lang="en-US" sz="2000" dirty="0" smtClean="0"/>
            </a:br>
            <a:endParaRPr lang="en-US" sz="2000" dirty="0" smtClean="0"/>
          </a:p>
        </p:txBody>
      </p:sp>
      <p:sp>
        <p:nvSpPr>
          <p:cNvPr id="3" name="Subtitle 2"/>
          <p:cNvSpPr>
            <a:spLocks noGrp="1"/>
          </p:cNvSpPr>
          <p:nvPr>
            <p:ph type="subTitle" idx="1"/>
          </p:nvPr>
        </p:nvSpPr>
        <p:spPr/>
        <p:txBody>
          <a:bodyPr/>
          <a:lstStyle/>
          <a:p>
            <a:r>
              <a:rPr lang="en-US" dirty="0" smtClean="0"/>
              <a:t>Announced </a:t>
            </a:r>
            <a:r>
              <a:rPr lang="en-US" dirty="0" smtClean="0"/>
              <a:t>6</a:t>
            </a:r>
            <a:r>
              <a:rPr lang="en-US" baseline="30000" dirty="0" smtClean="0"/>
              <a:t>th</a:t>
            </a:r>
            <a:r>
              <a:rPr lang="en-US" dirty="0" smtClean="0"/>
              <a:t> </a:t>
            </a:r>
            <a:r>
              <a:rPr lang="en-US" dirty="0" smtClean="0"/>
              <a:t>of January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387350" y="950913"/>
            <a:ext cx="11336338" cy="523875"/>
          </a:xfrm>
          <a:prstGeom prst="rect">
            <a:avLst/>
          </a:prstGeom>
          <a:noFill/>
          <a:ln w="9525" algn="ctr">
            <a:noFill/>
            <a:miter lim="800000"/>
            <a:headEnd/>
            <a:tailEnd/>
          </a:ln>
        </p:spPr>
        <p:txBody>
          <a:bodyPr/>
          <a:lstStyle/>
          <a:p>
            <a:pPr algn="l" defTabSz="1218987" fontAlgn="auto">
              <a:spcBef>
                <a:spcPct val="25000"/>
              </a:spcBef>
              <a:spcAft>
                <a:spcPts val="0"/>
              </a:spcAft>
              <a:buClr>
                <a:prstClr val="black"/>
              </a:buClr>
              <a:buFont typeface="Calibri" pitchFamily="34" charset="0"/>
              <a:buNone/>
            </a:pPr>
            <a:endParaRPr lang="en-US" altLang="zh-TW" sz="2400" b="0">
              <a:solidFill>
                <a:prstClr val="black"/>
              </a:solidFill>
              <a:latin typeface="Calibri"/>
              <a:ea typeface="PMingLiU" pitchFamily="18" charset="-120"/>
              <a:cs typeface="Arial" pitchFamily="34" charset="0"/>
            </a:endParaRPr>
          </a:p>
        </p:txBody>
      </p:sp>
      <p:sp>
        <p:nvSpPr>
          <p:cNvPr id="25603" name="Rectangle 26"/>
          <p:cNvSpPr>
            <a:spLocks noChangeArrowheads="1"/>
          </p:cNvSpPr>
          <p:nvPr/>
        </p:nvSpPr>
        <p:spPr bwMode="auto">
          <a:xfrm>
            <a:off x="331788" y="1615717"/>
            <a:ext cx="10593387" cy="4130361"/>
          </a:xfrm>
          <a:prstGeom prst="rect">
            <a:avLst/>
          </a:prstGeom>
          <a:noFill/>
          <a:ln w="6350" algn="ctr">
            <a:noFill/>
            <a:miter lim="800000"/>
            <a:headEnd/>
            <a:tailEnd/>
          </a:ln>
        </p:spPr>
        <p:txBody>
          <a:bodyPr>
            <a:spAutoFit/>
          </a:bodyPr>
          <a:lstStyle/>
          <a:p>
            <a:pPr algn="l" defTabSz="1218987" fontAlgn="auto">
              <a:spcBef>
                <a:spcPts val="0"/>
              </a:spcBef>
              <a:spcAft>
                <a:spcPts val="0"/>
              </a:spcAft>
            </a:pPr>
            <a:r>
              <a:rPr lang="en-US" altLang="zh-TW" sz="3200" b="0" dirty="0" smtClean="0">
                <a:solidFill>
                  <a:prstClr val="black"/>
                </a:solidFill>
                <a:latin typeface="Calibri"/>
                <a:ea typeface="新細明體"/>
              </a:rPr>
              <a:t>Extended Operating Temperature Support </a:t>
            </a:r>
            <a:endParaRPr lang="en-US" altLang="zh-TW" sz="3200" b="0" dirty="0">
              <a:solidFill>
                <a:prstClr val="black"/>
              </a:solidFill>
              <a:latin typeface="Calibri"/>
              <a:ea typeface="新細明體"/>
            </a:endParaRPr>
          </a:p>
          <a:p>
            <a:pPr algn="l" defTabSz="1218987" fontAlgn="auto">
              <a:spcBef>
                <a:spcPts val="0"/>
              </a:spcBef>
              <a:spcAft>
                <a:spcPts val="0"/>
              </a:spcAft>
            </a:pPr>
            <a:r>
              <a:rPr lang="en-US" altLang="zh-TW" sz="1800" b="0" dirty="0">
                <a:solidFill>
                  <a:prstClr val="black"/>
                </a:solidFill>
                <a:latin typeface="Calibri"/>
                <a:ea typeface="新細明體"/>
              </a:rPr>
              <a:t>Support from 5</a:t>
            </a:r>
            <a:r>
              <a:rPr lang="en-US" altLang="zh-TW" sz="1800" b="0" baseline="30000" dirty="0">
                <a:solidFill>
                  <a:prstClr val="black"/>
                </a:solidFill>
                <a:latin typeface="Calibri"/>
                <a:ea typeface="新細明體"/>
              </a:rPr>
              <a:t>o</a:t>
            </a:r>
            <a:r>
              <a:rPr lang="en-US" altLang="zh-TW" sz="1800" b="0" dirty="0">
                <a:solidFill>
                  <a:prstClr val="black"/>
                </a:solidFill>
                <a:latin typeface="Calibri"/>
                <a:ea typeface="新細明體"/>
              </a:rPr>
              <a:t> up to </a:t>
            </a:r>
            <a:r>
              <a:rPr lang="en-US" altLang="zh-TW" sz="1800" b="0" dirty="0" smtClean="0">
                <a:solidFill>
                  <a:prstClr val="black"/>
                </a:solidFill>
                <a:latin typeface="Calibri"/>
                <a:ea typeface="新細明體"/>
              </a:rPr>
              <a:t>40</a:t>
            </a:r>
            <a:r>
              <a:rPr lang="en-US" altLang="zh-TW" sz="1800" b="0" baseline="30000" dirty="0" smtClean="0">
                <a:solidFill>
                  <a:prstClr val="black"/>
                </a:solidFill>
                <a:latin typeface="Calibri"/>
                <a:ea typeface="新細明體"/>
              </a:rPr>
              <a:t>o</a:t>
            </a:r>
            <a:r>
              <a:rPr lang="en-US" altLang="zh-TW" sz="1800" b="0" dirty="0" smtClean="0">
                <a:solidFill>
                  <a:prstClr val="black"/>
                </a:solidFill>
                <a:latin typeface="Calibri"/>
                <a:ea typeface="新細明體"/>
              </a:rPr>
              <a:t>C </a:t>
            </a:r>
            <a:r>
              <a:rPr lang="en-US" altLang="zh-TW" sz="1800" b="0" dirty="0">
                <a:solidFill>
                  <a:prstClr val="black"/>
                </a:solidFill>
                <a:latin typeface="Calibri"/>
                <a:ea typeface="新細明體"/>
              </a:rPr>
              <a:t>for power savings</a:t>
            </a:r>
          </a:p>
          <a:p>
            <a:pPr algn="l" defTabSz="1218987" fontAlgn="auto">
              <a:spcBef>
                <a:spcPts val="0"/>
              </a:spcBef>
              <a:spcAft>
                <a:spcPts val="0"/>
              </a:spcAft>
            </a:pPr>
            <a:endParaRPr lang="en-US" altLang="zh-TW" sz="2400" b="0" dirty="0">
              <a:solidFill>
                <a:srgbClr val="4F81BD"/>
              </a:solidFill>
              <a:latin typeface="Calibri"/>
              <a:ea typeface="新細明體"/>
            </a:endParaRPr>
          </a:p>
          <a:p>
            <a:pPr algn="l" defTabSz="1218987" fontAlgn="auto">
              <a:lnSpc>
                <a:spcPct val="90000"/>
              </a:lnSpc>
              <a:spcBef>
                <a:spcPts val="0"/>
              </a:spcBef>
              <a:spcAft>
                <a:spcPts val="0"/>
              </a:spcAft>
            </a:pPr>
            <a:endParaRPr lang="en-US" altLang="zh-TW" sz="1600" b="0" dirty="0">
              <a:solidFill>
                <a:prstClr val="black"/>
              </a:solidFill>
              <a:latin typeface="Calibri"/>
              <a:ea typeface="PMingLiU" pitchFamily="18" charset="-120"/>
              <a:cs typeface="Arial" pitchFamily="34" charset="0"/>
            </a:endParaRPr>
          </a:p>
          <a:p>
            <a:pPr algn="l" defTabSz="1218987" fontAlgn="auto">
              <a:spcBef>
                <a:spcPts val="0"/>
              </a:spcBef>
              <a:spcAft>
                <a:spcPts val="0"/>
              </a:spcAft>
            </a:pPr>
            <a:r>
              <a:rPr lang="en-US" altLang="zh-TW" sz="3200" b="0" dirty="0">
                <a:solidFill>
                  <a:prstClr val="black"/>
                </a:solidFill>
                <a:latin typeface="Calibri"/>
                <a:ea typeface="新細明體"/>
              </a:rPr>
              <a:t>96% power efficiency with 750W Titanium PSU </a:t>
            </a:r>
          </a:p>
          <a:p>
            <a:pPr algn="l" defTabSz="1218987" fontAlgn="auto">
              <a:spcBef>
                <a:spcPts val="0"/>
              </a:spcBef>
              <a:spcAft>
                <a:spcPts val="0"/>
              </a:spcAft>
            </a:pPr>
            <a:r>
              <a:rPr lang="en-US" altLang="zh-TW" sz="1800" b="0" dirty="0">
                <a:solidFill>
                  <a:prstClr val="black"/>
                </a:solidFill>
                <a:latin typeface="Calibri"/>
                <a:ea typeface="新細明體"/>
              </a:rPr>
              <a:t>Saves energy cost with choice of 3 Platinum and 1 Titanium </a:t>
            </a:r>
            <a:br>
              <a:rPr lang="en-US" altLang="zh-TW" sz="1800" b="0" dirty="0">
                <a:solidFill>
                  <a:prstClr val="black"/>
                </a:solidFill>
                <a:latin typeface="Calibri"/>
                <a:ea typeface="新細明體"/>
              </a:rPr>
            </a:br>
            <a:r>
              <a:rPr lang="en-US" altLang="zh-TW" sz="1800" b="0" dirty="0">
                <a:solidFill>
                  <a:prstClr val="black"/>
                </a:solidFill>
                <a:latin typeface="Calibri"/>
                <a:ea typeface="新細明體"/>
              </a:rPr>
              <a:t>Redundant Power supplies with active/standby modes</a:t>
            </a:r>
          </a:p>
          <a:p>
            <a:pPr algn="l" defTabSz="1218987" fontAlgn="auto">
              <a:spcBef>
                <a:spcPts val="0"/>
              </a:spcBef>
              <a:spcAft>
                <a:spcPts val="0"/>
              </a:spcAft>
            </a:pPr>
            <a:endParaRPr lang="en-US" altLang="zh-TW" sz="2400" b="0" dirty="0">
              <a:solidFill>
                <a:prstClr val="black"/>
              </a:solidFill>
              <a:latin typeface="Calibri"/>
              <a:ea typeface="新細明體"/>
            </a:endParaRPr>
          </a:p>
          <a:p>
            <a:pPr algn="l" defTabSz="1218987" fontAlgn="auto">
              <a:spcBef>
                <a:spcPts val="0"/>
              </a:spcBef>
              <a:spcAft>
                <a:spcPts val="0"/>
              </a:spcAft>
            </a:pPr>
            <a:r>
              <a:rPr lang="en-US" altLang="zh-TW" sz="3200" b="0" dirty="0">
                <a:solidFill>
                  <a:prstClr val="black"/>
                </a:solidFill>
                <a:latin typeface="Calibri"/>
                <a:ea typeface="新細明體"/>
              </a:rPr>
              <a:t>Low voltage TruDDR4 memory (1.2 V) </a:t>
            </a:r>
            <a:r>
              <a:rPr lang="en-US" altLang="zh-TW" sz="3200" b="0" dirty="0" smtClean="0">
                <a:solidFill>
                  <a:prstClr val="black"/>
                </a:solidFill>
                <a:latin typeface="Calibri"/>
                <a:ea typeface="新細明體"/>
              </a:rPr>
              <a:t/>
            </a:r>
            <a:br>
              <a:rPr lang="en-US" altLang="zh-TW" sz="3200" b="0" dirty="0" smtClean="0">
                <a:solidFill>
                  <a:prstClr val="black"/>
                </a:solidFill>
                <a:latin typeface="Calibri"/>
                <a:ea typeface="新細明體"/>
              </a:rPr>
            </a:br>
            <a:r>
              <a:rPr lang="en-US" altLang="zh-TW" sz="1800" b="0" dirty="0">
                <a:solidFill>
                  <a:prstClr val="black"/>
                </a:solidFill>
                <a:latin typeface="Calibri"/>
                <a:ea typeface="新細明體"/>
              </a:rPr>
              <a:t>with up to 45% power savings</a:t>
            </a:r>
          </a:p>
          <a:p>
            <a:pPr algn="l" defTabSz="1218987" fontAlgn="auto">
              <a:spcBef>
                <a:spcPts val="0"/>
              </a:spcBef>
              <a:spcAft>
                <a:spcPts val="0"/>
              </a:spcAft>
            </a:pPr>
            <a:endParaRPr lang="en-US" altLang="zh-TW" sz="3200" b="0" dirty="0">
              <a:solidFill>
                <a:prstClr val="black"/>
              </a:solidFill>
              <a:latin typeface="Calibri"/>
              <a:ea typeface="新細明體"/>
            </a:endParaRPr>
          </a:p>
        </p:txBody>
      </p:sp>
      <p:sp>
        <p:nvSpPr>
          <p:cNvPr id="25604" name="Rectangle 23"/>
          <p:cNvSpPr>
            <a:spLocks noGrp="1" noChangeArrowheads="1"/>
          </p:cNvSpPr>
          <p:nvPr>
            <p:ph type="title"/>
          </p:nvPr>
        </p:nvSpPr>
        <p:spPr/>
        <p:txBody>
          <a:bodyPr>
            <a:normAutofit fontScale="90000"/>
          </a:bodyPr>
          <a:lstStyle/>
          <a:p>
            <a:r>
              <a:rPr lang="en-US" smtClean="0"/>
              <a:t>Leadership power and thermal design for energy efficiency</a:t>
            </a:r>
          </a:p>
        </p:txBody>
      </p:sp>
      <p:pic>
        <p:nvPicPr>
          <p:cNvPr id="25605" name="Picture 24" descr="M5Lubalin"/>
          <p:cNvPicPr>
            <a:picLocks noChangeAspect="1" noChangeArrowheads="1"/>
          </p:cNvPicPr>
          <p:nvPr/>
        </p:nvPicPr>
        <p:blipFill>
          <a:blip r:embed="rId3" cstate="print"/>
          <a:srcRect l="8214" t="66008" r="26329" b="9134"/>
          <a:stretch>
            <a:fillRect/>
          </a:stretch>
        </p:blipFill>
        <p:spPr bwMode="auto">
          <a:xfrm>
            <a:off x="349250" y="0"/>
            <a:ext cx="1069975" cy="228600"/>
          </a:xfrm>
          <a:prstGeom prst="rect">
            <a:avLst/>
          </a:prstGeom>
          <a:noFill/>
          <a:ln w="9525">
            <a:noFill/>
            <a:miter lim="800000"/>
            <a:headEnd/>
            <a:tailEnd/>
          </a:ln>
        </p:spPr>
      </p:pic>
      <p:pic>
        <p:nvPicPr>
          <p:cNvPr id="25609" name="Picture 34" descr="80plus_platinum_w_500"/>
          <p:cNvPicPr>
            <a:picLocks noChangeAspect="1" noChangeArrowheads="1"/>
          </p:cNvPicPr>
          <p:nvPr/>
        </p:nvPicPr>
        <p:blipFill>
          <a:blip r:embed="rId4" cstate="print"/>
          <a:srcRect/>
          <a:stretch>
            <a:fillRect/>
          </a:stretch>
        </p:blipFill>
        <p:spPr bwMode="auto">
          <a:xfrm>
            <a:off x="1774236" y="5641294"/>
            <a:ext cx="636587" cy="862013"/>
          </a:xfrm>
          <a:prstGeom prst="rect">
            <a:avLst/>
          </a:prstGeom>
          <a:noFill/>
          <a:ln w="9525">
            <a:noFill/>
            <a:miter lim="800000"/>
            <a:headEnd/>
            <a:tailEnd/>
          </a:ln>
        </p:spPr>
      </p:pic>
      <p:pic>
        <p:nvPicPr>
          <p:cNvPr id="25610" name="Picture 36" descr="3463"/>
          <p:cNvPicPr>
            <a:picLocks noChangeAspect="1" noChangeArrowheads="1"/>
          </p:cNvPicPr>
          <p:nvPr/>
        </p:nvPicPr>
        <p:blipFill>
          <a:blip r:embed="rId5" cstate="print"/>
          <a:srcRect/>
          <a:stretch>
            <a:fillRect/>
          </a:stretch>
        </p:blipFill>
        <p:spPr bwMode="auto">
          <a:xfrm>
            <a:off x="4144963" y="5646057"/>
            <a:ext cx="642937" cy="857250"/>
          </a:xfrm>
          <a:prstGeom prst="rect">
            <a:avLst/>
          </a:prstGeom>
          <a:noFill/>
          <a:ln w="9525">
            <a:noFill/>
            <a:miter lim="800000"/>
            <a:headEnd/>
            <a:tailEnd/>
          </a:ln>
        </p:spPr>
      </p:pic>
      <p:sp>
        <p:nvSpPr>
          <p:cNvPr id="10"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pPr algn="l" defTabSz="1218987" fontAlgn="auto">
              <a:spcBef>
                <a:spcPts val="0"/>
              </a:spcBef>
              <a:spcAft>
                <a:spcPts val="0"/>
              </a:spcAft>
            </a:pPr>
            <a:r>
              <a:rPr lang="en-US" sz="800" b="0">
                <a:solidFill>
                  <a:srgbClr val="898989"/>
                </a:solidFill>
                <a:latin typeface="Calibri"/>
                <a:ea typeface="+mn-ea"/>
              </a:rPr>
              <a:t>2014 LENOVO INTERNAL. ALL RIGHTS RESERVED.</a:t>
            </a:r>
          </a:p>
        </p:txBody>
      </p:sp>
      <p:pic>
        <p:nvPicPr>
          <p:cNvPr id="2" name="Picture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348718" y="1162387"/>
            <a:ext cx="3544541" cy="6298048"/>
          </a:xfrm>
          <a:prstGeom prst="rect">
            <a:avLst/>
          </a:prstGeom>
        </p:spPr>
      </p:pic>
    </p:spTree>
    <p:extLst>
      <p:ext uri="{BB962C8B-B14F-4D97-AF65-F5344CB8AC3E}">
        <p14:creationId xmlns:p14="http://schemas.microsoft.com/office/powerpoint/2010/main" xmlns="" val="394960275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7"/>
          <p:cNvSpPr txBox="1">
            <a:spLocks noChangeArrowheads="1"/>
          </p:cNvSpPr>
          <p:nvPr/>
        </p:nvSpPr>
        <p:spPr bwMode="auto">
          <a:xfrm>
            <a:off x="341313" y="3824288"/>
            <a:ext cx="2370137" cy="1103312"/>
          </a:xfrm>
          <a:prstGeom prst="rect">
            <a:avLst/>
          </a:prstGeom>
          <a:gradFill rotWithShape="1">
            <a:gsLst>
              <a:gs pos="0">
                <a:srgbClr val="7E0009"/>
              </a:gs>
              <a:gs pos="100000">
                <a:srgbClr val="B8000D"/>
              </a:gs>
            </a:gsLst>
            <a:lin ang="18900000" scaled="1"/>
          </a:gradFill>
          <a:ln w="9525" algn="ctr">
            <a:noFill/>
            <a:miter lim="800000"/>
            <a:headEnd/>
            <a:tailEnd/>
          </a:ln>
        </p:spPr>
        <p:txBody>
          <a:bodyPr/>
          <a:lstStyle/>
          <a:p>
            <a:pPr algn="l"/>
            <a:endParaRPr lang="en-US" altLang="en-US" sz="1600" baseline="30000">
              <a:solidFill>
                <a:schemeClr val="bg1"/>
              </a:solidFill>
            </a:endParaRPr>
          </a:p>
        </p:txBody>
      </p:sp>
      <p:sp>
        <p:nvSpPr>
          <p:cNvPr id="26627" name="Text Box 27"/>
          <p:cNvSpPr txBox="1">
            <a:spLocks noChangeArrowheads="1"/>
          </p:cNvSpPr>
          <p:nvPr/>
        </p:nvSpPr>
        <p:spPr bwMode="auto">
          <a:xfrm>
            <a:off x="341313" y="5026025"/>
            <a:ext cx="2370137" cy="1103313"/>
          </a:xfrm>
          <a:prstGeom prst="rect">
            <a:avLst/>
          </a:prstGeom>
          <a:gradFill rotWithShape="1">
            <a:gsLst>
              <a:gs pos="0">
                <a:srgbClr val="7E0009"/>
              </a:gs>
              <a:gs pos="100000">
                <a:srgbClr val="B8000D"/>
              </a:gs>
            </a:gsLst>
            <a:lin ang="18900000" scaled="1"/>
          </a:gradFill>
          <a:ln w="9525" algn="ctr">
            <a:noFill/>
            <a:miter lim="800000"/>
            <a:headEnd/>
            <a:tailEnd/>
          </a:ln>
        </p:spPr>
        <p:txBody>
          <a:bodyPr/>
          <a:lstStyle/>
          <a:p>
            <a:pPr algn="l"/>
            <a:endParaRPr lang="en-US" altLang="en-US" sz="1600" baseline="30000">
              <a:solidFill>
                <a:schemeClr val="bg1"/>
              </a:solidFill>
            </a:endParaRPr>
          </a:p>
        </p:txBody>
      </p:sp>
      <p:sp>
        <p:nvSpPr>
          <p:cNvPr id="26628" name="Text Box 27"/>
          <p:cNvSpPr txBox="1">
            <a:spLocks noChangeArrowheads="1"/>
          </p:cNvSpPr>
          <p:nvPr/>
        </p:nvSpPr>
        <p:spPr bwMode="auto">
          <a:xfrm>
            <a:off x="341313" y="2628900"/>
            <a:ext cx="2370137" cy="1103313"/>
          </a:xfrm>
          <a:prstGeom prst="rect">
            <a:avLst/>
          </a:prstGeom>
          <a:gradFill rotWithShape="1">
            <a:gsLst>
              <a:gs pos="0">
                <a:srgbClr val="7E0009"/>
              </a:gs>
              <a:gs pos="100000">
                <a:srgbClr val="B8000D"/>
              </a:gs>
            </a:gsLst>
            <a:lin ang="18900000" scaled="1"/>
          </a:gradFill>
          <a:ln w="9525" algn="ctr">
            <a:noFill/>
            <a:miter lim="800000"/>
            <a:headEnd/>
            <a:tailEnd/>
          </a:ln>
        </p:spPr>
        <p:txBody>
          <a:bodyPr/>
          <a:lstStyle/>
          <a:p>
            <a:pPr algn="l"/>
            <a:endParaRPr lang="en-US" altLang="en-US" sz="1600" baseline="30000">
              <a:solidFill>
                <a:schemeClr val="bg1"/>
              </a:solidFill>
            </a:endParaRPr>
          </a:p>
        </p:txBody>
      </p:sp>
      <p:sp>
        <p:nvSpPr>
          <p:cNvPr id="26629" name="Text Box 27"/>
          <p:cNvSpPr txBox="1">
            <a:spLocks noChangeArrowheads="1"/>
          </p:cNvSpPr>
          <p:nvPr/>
        </p:nvSpPr>
        <p:spPr bwMode="auto">
          <a:xfrm>
            <a:off x="341313" y="1438275"/>
            <a:ext cx="2370137" cy="1103313"/>
          </a:xfrm>
          <a:prstGeom prst="rect">
            <a:avLst/>
          </a:prstGeom>
          <a:gradFill rotWithShape="1">
            <a:gsLst>
              <a:gs pos="0">
                <a:srgbClr val="7E0009"/>
              </a:gs>
              <a:gs pos="100000">
                <a:srgbClr val="B8000D"/>
              </a:gs>
            </a:gsLst>
            <a:lin ang="18900000" scaled="1"/>
          </a:gradFill>
          <a:ln w="9525" algn="ctr">
            <a:noFill/>
            <a:miter lim="800000"/>
            <a:headEnd/>
            <a:tailEnd/>
          </a:ln>
        </p:spPr>
        <p:txBody>
          <a:bodyPr/>
          <a:lstStyle/>
          <a:p>
            <a:pPr algn="l"/>
            <a:endParaRPr lang="en-US" altLang="en-US" sz="1600" baseline="30000">
              <a:solidFill>
                <a:schemeClr val="bg1"/>
              </a:solidFill>
            </a:endParaRPr>
          </a:p>
        </p:txBody>
      </p:sp>
      <p:sp>
        <p:nvSpPr>
          <p:cNvPr id="765956" name="Rectangle 4"/>
          <p:cNvSpPr>
            <a:spLocks noChangeArrowheads="1"/>
          </p:cNvSpPr>
          <p:nvPr/>
        </p:nvSpPr>
        <p:spPr bwMode="auto">
          <a:xfrm>
            <a:off x="544513" y="6384925"/>
            <a:ext cx="5124450" cy="3651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l">
              <a:defRPr/>
            </a:pPr>
            <a:r>
              <a:rPr lang="en-US" sz="900" baseline="36000">
                <a:cs typeface="Arial" pitchFamily="34" charset="0"/>
              </a:rPr>
              <a:t>1 </a:t>
            </a:r>
            <a:r>
              <a:rPr lang="en-US" sz="900" b="0">
                <a:cs typeface="Arial" pitchFamily="34" charset="0"/>
              </a:rPr>
              <a:t>Intel® Xeon® Processor E5-2600 v3 Product Family Server </a:t>
            </a:r>
            <a:br>
              <a:rPr lang="en-US" sz="900" b="0">
                <a:cs typeface="Arial" pitchFamily="34" charset="0"/>
              </a:rPr>
            </a:br>
            <a:r>
              <a:rPr lang="en-US" sz="900" b="0">
                <a:cs typeface="Arial" pitchFamily="34" charset="0"/>
              </a:rPr>
              <a:t>  Performance Update: Representative Java-based workloads (June 2014)</a:t>
            </a:r>
          </a:p>
        </p:txBody>
      </p:sp>
      <p:sp>
        <p:nvSpPr>
          <p:cNvPr id="26631" name="Rectangle 12"/>
          <p:cNvSpPr>
            <a:spLocks noChangeArrowheads="1"/>
          </p:cNvSpPr>
          <p:nvPr/>
        </p:nvSpPr>
        <p:spPr bwMode="auto">
          <a:xfrm>
            <a:off x="2797175" y="2678113"/>
            <a:ext cx="5264150" cy="1118768"/>
          </a:xfrm>
          <a:prstGeom prst="rect">
            <a:avLst/>
          </a:prstGeom>
          <a:noFill/>
          <a:ln w="19050" algn="ctr">
            <a:noFill/>
            <a:miter lim="800000"/>
            <a:headEnd/>
            <a:tailEnd/>
          </a:ln>
        </p:spPr>
        <p:txBody>
          <a:bodyPr>
            <a:spAutoFit/>
          </a:bodyPr>
          <a:lstStyle/>
          <a:p>
            <a:pPr algn="l">
              <a:lnSpc>
                <a:spcPct val="115000"/>
              </a:lnSpc>
            </a:pPr>
            <a:r>
              <a:rPr lang="en-US" sz="1600" dirty="0">
                <a:cs typeface="Arial" pitchFamily="34" charset="0"/>
              </a:rPr>
              <a:t>Up to 131% Increase in Performance</a:t>
            </a:r>
            <a:r>
              <a:rPr lang="en-US" b="0" baseline="30000" dirty="0">
                <a:ea typeface="PMingLiU" pitchFamily="18" charset="-120"/>
                <a:cs typeface="Arial" pitchFamily="34" charset="0"/>
              </a:rPr>
              <a:t>1</a:t>
            </a:r>
            <a:r>
              <a:rPr lang="en-US" sz="1600" dirty="0">
                <a:cs typeface="Arial" pitchFamily="34" charset="0"/>
              </a:rPr>
              <a:t> </a:t>
            </a:r>
            <a:r>
              <a:rPr lang="en-US" b="0" dirty="0">
                <a:cs typeface="Arial" pitchFamily="34" charset="0"/>
              </a:rPr>
              <a:t>over previous generation with New Intel Xeon E5-2600 v3 series processors  </a:t>
            </a:r>
          </a:p>
          <a:p>
            <a:pPr marL="228600" lvl="1" indent="-114300" algn="l">
              <a:lnSpc>
                <a:spcPct val="115000"/>
              </a:lnSpc>
              <a:buFontTx/>
              <a:buChar char="•"/>
            </a:pPr>
            <a:r>
              <a:rPr lang="en-US" b="0" dirty="0">
                <a:cs typeface="Arial" pitchFamily="34" charset="0"/>
              </a:rPr>
              <a:t>50% more cores (up to 36 total per server)</a:t>
            </a:r>
          </a:p>
          <a:p>
            <a:pPr marL="228600" lvl="1" indent="-114300" algn="l">
              <a:lnSpc>
                <a:spcPct val="115000"/>
              </a:lnSpc>
              <a:buFontTx/>
              <a:buChar char="•"/>
            </a:pPr>
            <a:r>
              <a:rPr lang="en-US" b="0" dirty="0">
                <a:cs typeface="Arial" pitchFamily="34" charset="0"/>
              </a:rPr>
              <a:t>Support for 2 x GPUs </a:t>
            </a:r>
          </a:p>
        </p:txBody>
      </p:sp>
      <p:sp>
        <p:nvSpPr>
          <p:cNvPr id="26632" name="AutoShape 8"/>
          <p:cNvSpPr>
            <a:spLocks noChangeArrowheads="1"/>
          </p:cNvSpPr>
          <p:nvPr/>
        </p:nvSpPr>
        <p:spPr bwMode="auto">
          <a:xfrm>
            <a:off x="411163" y="1514475"/>
            <a:ext cx="2316162" cy="949325"/>
          </a:xfrm>
          <a:prstGeom prst="rect">
            <a:avLst/>
          </a:prstGeom>
          <a:noFill/>
          <a:ln w="9525" algn="ctr">
            <a:noFill/>
            <a:miter lim="800000"/>
            <a:headEnd/>
            <a:tailEnd/>
          </a:ln>
        </p:spPr>
        <p:txBody>
          <a:bodyPr wrap="none" tIns="0" rIns="0" bIns="0" anchor="ctr"/>
          <a:lstStyle/>
          <a:p>
            <a:pPr algn="l">
              <a:lnSpc>
                <a:spcPct val="90000"/>
              </a:lnSpc>
              <a:tabLst>
                <a:tab pos="3365500" algn="r"/>
              </a:tabLst>
            </a:pPr>
            <a:r>
              <a:rPr lang="en-US" sz="1700">
                <a:solidFill>
                  <a:schemeClr val="bg1"/>
                </a:solidFill>
                <a:ea typeface="PMingLiU" pitchFamily="18" charset="-120"/>
                <a:cs typeface="Arial" pitchFamily="34" charset="0"/>
              </a:rPr>
              <a:t>Nearly 2X </a:t>
            </a:r>
            <a:r>
              <a:rPr lang="en-US" sz="1700" b="0">
                <a:solidFill>
                  <a:schemeClr val="bg1"/>
                </a:solidFill>
                <a:ea typeface="PMingLiU" pitchFamily="18" charset="-120"/>
                <a:cs typeface="Arial" pitchFamily="34" charset="0"/>
              </a:rPr>
              <a:t>Number of </a:t>
            </a:r>
            <a:br>
              <a:rPr lang="en-US" sz="1700" b="0">
                <a:solidFill>
                  <a:schemeClr val="bg1"/>
                </a:solidFill>
                <a:ea typeface="PMingLiU" pitchFamily="18" charset="-120"/>
                <a:cs typeface="Arial" pitchFamily="34" charset="0"/>
              </a:rPr>
            </a:br>
            <a:r>
              <a:rPr lang="en-US" sz="1700" b="0">
                <a:solidFill>
                  <a:schemeClr val="bg1"/>
                </a:solidFill>
                <a:ea typeface="PMingLiU" pitchFamily="18" charset="-120"/>
                <a:cs typeface="Arial" pitchFamily="34" charset="0"/>
              </a:rPr>
              <a:t>VMs per Server</a:t>
            </a:r>
          </a:p>
        </p:txBody>
      </p:sp>
      <p:sp>
        <p:nvSpPr>
          <p:cNvPr id="26633" name="Rectangle 9"/>
          <p:cNvSpPr>
            <a:spLocks noChangeArrowheads="1"/>
          </p:cNvSpPr>
          <p:nvPr/>
        </p:nvSpPr>
        <p:spPr bwMode="auto">
          <a:xfrm>
            <a:off x="2797175" y="1436688"/>
            <a:ext cx="4811713" cy="1118768"/>
          </a:xfrm>
          <a:prstGeom prst="rect">
            <a:avLst/>
          </a:prstGeom>
          <a:noFill/>
          <a:ln w="9525" algn="ctr">
            <a:noFill/>
            <a:miter lim="800000"/>
            <a:headEnd/>
            <a:tailEnd/>
          </a:ln>
        </p:spPr>
        <p:txBody>
          <a:bodyPr>
            <a:spAutoFit/>
          </a:bodyPr>
          <a:lstStyle/>
          <a:p>
            <a:pPr marL="112713" indent="-112713" algn="l">
              <a:lnSpc>
                <a:spcPct val="115000"/>
              </a:lnSpc>
            </a:pPr>
            <a:r>
              <a:rPr lang="en-US" sz="1600" dirty="0"/>
              <a:t>Up to 2x Max Memory Possible</a:t>
            </a:r>
            <a:r>
              <a:rPr lang="en-US" sz="1600" b="0" dirty="0"/>
              <a:t>  </a:t>
            </a:r>
            <a:endParaRPr lang="en-US" b="0" dirty="0">
              <a:cs typeface="Arial" pitchFamily="34" charset="0"/>
            </a:endParaRPr>
          </a:p>
          <a:p>
            <a:pPr marL="112713" indent="-112713" algn="l">
              <a:lnSpc>
                <a:spcPct val="115000"/>
              </a:lnSpc>
              <a:buFontTx/>
              <a:buChar char="•"/>
            </a:pPr>
            <a:r>
              <a:rPr lang="en-US" b="0" dirty="0">
                <a:cs typeface="Arial" pitchFamily="34" charset="0"/>
              </a:rPr>
              <a:t>1.5TB </a:t>
            </a:r>
            <a:r>
              <a:rPr lang="en-US" b="0" dirty="0" smtClean="0">
                <a:cs typeface="Arial" pitchFamily="34" charset="0"/>
              </a:rPr>
              <a:t>memory</a:t>
            </a:r>
            <a:endParaRPr lang="en-US" b="0" dirty="0">
              <a:cs typeface="Arial" pitchFamily="34" charset="0"/>
            </a:endParaRPr>
          </a:p>
          <a:p>
            <a:pPr marL="112713" indent="-112713" algn="l">
              <a:lnSpc>
                <a:spcPct val="115000"/>
              </a:lnSpc>
              <a:buFontTx/>
              <a:buChar char="•"/>
            </a:pPr>
            <a:r>
              <a:rPr lang="en-US" b="0" dirty="0">
                <a:cs typeface="Arial" pitchFamily="34" charset="0"/>
              </a:rPr>
              <a:t>Increased speed to 2133 MHz</a:t>
            </a:r>
          </a:p>
          <a:p>
            <a:pPr marL="112713" indent="-112713" algn="l">
              <a:lnSpc>
                <a:spcPct val="115000"/>
              </a:lnSpc>
              <a:buFontTx/>
              <a:buChar char="•"/>
            </a:pPr>
            <a:r>
              <a:rPr lang="en-US" b="0" dirty="0">
                <a:cs typeface="Arial" pitchFamily="34" charset="0"/>
              </a:rPr>
              <a:t>Save 45% power (TruDDR4 Memory vs. DDR3)</a:t>
            </a:r>
          </a:p>
        </p:txBody>
      </p:sp>
      <p:sp>
        <p:nvSpPr>
          <p:cNvPr id="26634" name="AutoShape 10"/>
          <p:cNvSpPr>
            <a:spLocks noChangeArrowheads="1"/>
          </p:cNvSpPr>
          <p:nvPr/>
        </p:nvSpPr>
        <p:spPr bwMode="auto">
          <a:xfrm>
            <a:off x="411163" y="3902075"/>
            <a:ext cx="2314575" cy="949325"/>
          </a:xfrm>
          <a:prstGeom prst="rect">
            <a:avLst/>
          </a:prstGeom>
          <a:noFill/>
          <a:ln w="9525" algn="ctr">
            <a:noFill/>
            <a:miter lim="800000"/>
            <a:headEnd/>
            <a:tailEnd/>
          </a:ln>
        </p:spPr>
        <p:txBody>
          <a:bodyPr wrap="none" tIns="0" rIns="0" bIns="0" anchor="ctr"/>
          <a:lstStyle/>
          <a:p>
            <a:pPr algn="l">
              <a:lnSpc>
                <a:spcPct val="90000"/>
              </a:lnSpc>
              <a:tabLst>
                <a:tab pos="3365500" algn="r"/>
              </a:tabLst>
            </a:pPr>
            <a:r>
              <a:rPr lang="en-US" sz="1700" b="0">
                <a:solidFill>
                  <a:schemeClr val="bg1"/>
                </a:solidFill>
              </a:rPr>
              <a:t>12 Gbs RAID doubles</a:t>
            </a:r>
            <a:br>
              <a:rPr lang="en-US" sz="1700" b="0">
                <a:solidFill>
                  <a:schemeClr val="bg1"/>
                </a:solidFill>
              </a:rPr>
            </a:br>
            <a:r>
              <a:rPr lang="en-US" sz="1700" b="0">
                <a:solidFill>
                  <a:schemeClr val="bg1"/>
                </a:solidFill>
              </a:rPr>
              <a:t>transfer rate for high </a:t>
            </a:r>
            <a:br>
              <a:rPr lang="en-US" sz="1700" b="0">
                <a:solidFill>
                  <a:schemeClr val="bg1"/>
                </a:solidFill>
              </a:rPr>
            </a:br>
            <a:r>
              <a:rPr lang="en-US" sz="1700" b="0">
                <a:solidFill>
                  <a:schemeClr val="bg1"/>
                </a:solidFill>
              </a:rPr>
              <a:t>density storage</a:t>
            </a:r>
          </a:p>
        </p:txBody>
      </p:sp>
      <p:sp>
        <p:nvSpPr>
          <p:cNvPr id="26635" name="AutoShape 11"/>
          <p:cNvSpPr>
            <a:spLocks noChangeArrowheads="1"/>
          </p:cNvSpPr>
          <p:nvPr/>
        </p:nvSpPr>
        <p:spPr bwMode="auto">
          <a:xfrm>
            <a:off x="411163" y="2706688"/>
            <a:ext cx="2314575" cy="949325"/>
          </a:xfrm>
          <a:prstGeom prst="rect">
            <a:avLst/>
          </a:prstGeom>
          <a:noFill/>
          <a:ln w="9525" algn="ctr">
            <a:noFill/>
            <a:miter lim="800000"/>
            <a:headEnd/>
            <a:tailEnd/>
          </a:ln>
        </p:spPr>
        <p:txBody>
          <a:bodyPr wrap="none" tIns="0" rIns="0" bIns="0" anchor="ctr"/>
          <a:lstStyle/>
          <a:p>
            <a:pPr algn="l">
              <a:lnSpc>
                <a:spcPct val="90000"/>
              </a:lnSpc>
              <a:tabLst>
                <a:tab pos="3365500" algn="r"/>
              </a:tabLst>
            </a:pPr>
            <a:r>
              <a:rPr lang="en-US" sz="1700" b="0">
                <a:solidFill>
                  <a:schemeClr val="bg1"/>
                </a:solidFill>
                <a:ea typeface="PMingLiU" pitchFamily="18" charset="-120"/>
                <a:cs typeface="Arial" pitchFamily="34" charset="0"/>
              </a:rPr>
              <a:t>Enablement of</a:t>
            </a:r>
            <a:br>
              <a:rPr lang="en-US" sz="1700" b="0">
                <a:solidFill>
                  <a:schemeClr val="bg1"/>
                </a:solidFill>
                <a:ea typeface="PMingLiU" pitchFamily="18" charset="-120"/>
                <a:cs typeface="Arial" pitchFamily="34" charset="0"/>
              </a:rPr>
            </a:br>
            <a:r>
              <a:rPr lang="en-US" sz="1700">
                <a:solidFill>
                  <a:schemeClr val="bg1"/>
                </a:solidFill>
                <a:ea typeface="PMingLiU" pitchFamily="18" charset="-120"/>
                <a:cs typeface="Arial" pitchFamily="34" charset="0"/>
              </a:rPr>
              <a:t>20%-70% Faster</a:t>
            </a:r>
            <a:br>
              <a:rPr lang="en-US" sz="1700">
                <a:solidFill>
                  <a:schemeClr val="bg1"/>
                </a:solidFill>
                <a:ea typeface="PMingLiU" pitchFamily="18" charset="-120"/>
                <a:cs typeface="Arial" pitchFamily="34" charset="0"/>
              </a:rPr>
            </a:br>
            <a:r>
              <a:rPr lang="en-US" sz="1700" b="0">
                <a:solidFill>
                  <a:schemeClr val="bg1"/>
                </a:solidFill>
                <a:ea typeface="PMingLiU" pitchFamily="18" charset="-120"/>
                <a:cs typeface="Arial" pitchFamily="34" charset="0"/>
              </a:rPr>
              <a:t>Workload Solutions </a:t>
            </a:r>
          </a:p>
        </p:txBody>
      </p:sp>
      <p:sp>
        <p:nvSpPr>
          <p:cNvPr id="26636" name="AutoShape 12"/>
          <p:cNvSpPr>
            <a:spLocks noChangeArrowheads="1"/>
          </p:cNvSpPr>
          <p:nvPr/>
        </p:nvSpPr>
        <p:spPr bwMode="auto">
          <a:xfrm>
            <a:off x="411163" y="5102225"/>
            <a:ext cx="2314575" cy="949325"/>
          </a:xfrm>
          <a:prstGeom prst="rect">
            <a:avLst/>
          </a:prstGeom>
          <a:noFill/>
          <a:ln w="9525" algn="ctr">
            <a:noFill/>
            <a:miter lim="800000"/>
            <a:headEnd/>
            <a:tailEnd/>
          </a:ln>
        </p:spPr>
        <p:txBody>
          <a:bodyPr wrap="none" tIns="0" rIns="0" bIns="0" anchor="ctr"/>
          <a:lstStyle/>
          <a:p>
            <a:pPr algn="l">
              <a:lnSpc>
                <a:spcPct val="90000"/>
              </a:lnSpc>
              <a:tabLst>
                <a:tab pos="3365500" algn="r"/>
              </a:tabLst>
            </a:pPr>
            <a:r>
              <a:rPr lang="en-US" sz="1700" b="0">
                <a:solidFill>
                  <a:schemeClr val="bg1"/>
                </a:solidFill>
                <a:ea typeface="PMingLiU" pitchFamily="18" charset="-120"/>
                <a:cs typeface="Arial" pitchFamily="34" charset="0"/>
              </a:rPr>
              <a:t>25% Savings on </a:t>
            </a:r>
            <a:br>
              <a:rPr lang="en-US" sz="1700" b="0">
                <a:solidFill>
                  <a:schemeClr val="bg1"/>
                </a:solidFill>
                <a:ea typeface="PMingLiU" pitchFamily="18" charset="-120"/>
                <a:cs typeface="Arial" pitchFamily="34" charset="0"/>
              </a:rPr>
            </a:br>
            <a:r>
              <a:rPr lang="en-US" sz="1700" b="0">
                <a:solidFill>
                  <a:schemeClr val="bg1"/>
                </a:solidFill>
                <a:ea typeface="PMingLiU" pitchFamily="18" charset="-120"/>
                <a:cs typeface="Arial" pitchFamily="34" charset="0"/>
              </a:rPr>
              <a:t>Industry leading</a:t>
            </a:r>
            <a:br>
              <a:rPr lang="en-US" sz="1700" b="0">
                <a:solidFill>
                  <a:schemeClr val="bg1"/>
                </a:solidFill>
                <a:ea typeface="PMingLiU" pitchFamily="18" charset="-120"/>
                <a:cs typeface="Arial" pitchFamily="34" charset="0"/>
              </a:rPr>
            </a:br>
            <a:r>
              <a:rPr lang="en-US" sz="1700" b="0">
                <a:solidFill>
                  <a:schemeClr val="bg1"/>
                </a:solidFill>
                <a:ea typeface="PMingLiU" pitchFamily="18" charset="-120"/>
                <a:cs typeface="Arial" pitchFamily="34" charset="0"/>
              </a:rPr>
              <a:t>Networking Solutions</a:t>
            </a:r>
          </a:p>
        </p:txBody>
      </p:sp>
      <p:sp>
        <p:nvSpPr>
          <p:cNvPr id="26637" name="Rectangle 12"/>
          <p:cNvSpPr>
            <a:spLocks noChangeArrowheads="1"/>
          </p:cNvSpPr>
          <p:nvPr/>
        </p:nvSpPr>
        <p:spPr bwMode="auto">
          <a:xfrm>
            <a:off x="2797175" y="5135563"/>
            <a:ext cx="6269038" cy="623248"/>
          </a:xfrm>
          <a:prstGeom prst="rect">
            <a:avLst/>
          </a:prstGeom>
          <a:noFill/>
          <a:ln w="19050" algn="ctr">
            <a:noFill/>
            <a:miter lim="800000"/>
            <a:headEnd/>
            <a:tailEnd/>
          </a:ln>
        </p:spPr>
        <p:txBody>
          <a:bodyPr>
            <a:spAutoFit/>
          </a:bodyPr>
          <a:lstStyle/>
          <a:p>
            <a:pPr marL="117475" indent="-117475" algn="l">
              <a:lnSpc>
                <a:spcPct val="115000"/>
              </a:lnSpc>
            </a:pPr>
            <a:r>
              <a:rPr lang="en-US" sz="1600" dirty="0"/>
              <a:t>Seamless 10Gb </a:t>
            </a:r>
            <a:r>
              <a:rPr lang="en-US" sz="1600" dirty="0" smtClean="0"/>
              <a:t>Support </a:t>
            </a:r>
            <a:endParaRPr lang="en-US" sz="1600" dirty="0"/>
          </a:p>
          <a:p>
            <a:pPr marL="117475" indent="-117475" algn="l">
              <a:lnSpc>
                <a:spcPct val="115000"/>
              </a:lnSpc>
              <a:buFontTx/>
              <a:buChar char="•"/>
            </a:pPr>
            <a:r>
              <a:rPr lang="en-US" b="0" dirty="0" smtClean="0">
                <a:cs typeface="Arial" pitchFamily="34" charset="0"/>
              </a:rPr>
              <a:t>Wide </a:t>
            </a:r>
            <a:r>
              <a:rPr lang="en-US" b="0" dirty="0">
                <a:cs typeface="Arial" pitchFamily="34" charset="0"/>
              </a:rPr>
              <a:t>range of industry leading Networking offerings</a:t>
            </a:r>
          </a:p>
        </p:txBody>
      </p:sp>
      <p:sp>
        <p:nvSpPr>
          <p:cNvPr id="26638" name="Rectangle 12"/>
          <p:cNvSpPr>
            <a:spLocks noChangeArrowheads="1"/>
          </p:cNvSpPr>
          <p:nvPr/>
        </p:nvSpPr>
        <p:spPr bwMode="auto">
          <a:xfrm>
            <a:off x="2797175" y="3824288"/>
            <a:ext cx="6237288" cy="1118768"/>
          </a:xfrm>
          <a:prstGeom prst="rect">
            <a:avLst/>
          </a:prstGeom>
          <a:noFill/>
          <a:ln w="19050" algn="ctr">
            <a:noFill/>
            <a:miter lim="800000"/>
            <a:headEnd/>
            <a:tailEnd/>
          </a:ln>
        </p:spPr>
        <p:txBody>
          <a:bodyPr>
            <a:spAutoFit/>
          </a:bodyPr>
          <a:lstStyle/>
          <a:p>
            <a:pPr marL="117475" indent="-117475" algn="l">
              <a:lnSpc>
                <a:spcPct val="115000"/>
              </a:lnSpc>
            </a:pPr>
            <a:r>
              <a:rPr lang="en-US" sz="1600" dirty="0">
                <a:ea typeface="PMingLiU" pitchFamily="18" charset="-120"/>
                <a:cs typeface="Arial" pitchFamily="34" charset="0"/>
              </a:rPr>
              <a:t>Up to 8x RAID IOPs increase</a:t>
            </a:r>
          </a:p>
          <a:p>
            <a:pPr marL="117475" indent="-117475" algn="l">
              <a:lnSpc>
                <a:spcPct val="115000"/>
              </a:lnSpc>
              <a:buFontTx/>
              <a:buChar char="•"/>
            </a:pPr>
            <a:r>
              <a:rPr lang="en-US" b="0" dirty="0">
                <a:ea typeface="PMingLiU" pitchFamily="18" charset="-120"/>
                <a:cs typeface="Arial" pitchFamily="34" charset="0"/>
              </a:rPr>
              <a:t>12Gbps RAID </a:t>
            </a:r>
            <a:endParaRPr lang="en-US" b="0" dirty="0" smtClean="0">
              <a:ea typeface="PMingLiU" pitchFamily="18" charset="-120"/>
              <a:cs typeface="Arial" pitchFamily="34" charset="0"/>
            </a:endParaRPr>
          </a:p>
          <a:p>
            <a:pPr marL="117475" indent="-117475" algn="l">
              <a:lnSpc>
                <a:spcPct val="115000"/>
              </a:lnSpc>
              <a:buFontTx/>
              <a:buChar char="•"/>
            </a:pPr>
            <a:r>
              <a:rPr lang="en-US" b="0" dirty="0" smtClean="0">
                <a:ea typeface="PMingLiU" pitchFamily="18" charset="-120"/>
                <a:cs typeface="Arial" pitchFamily="34" charset="0"/>
              </a:rPr>
              <a:t>2x </a:t>
            </a:r>
            <a:r>
              <a:rPr lang="en-US" b="0" dirty="0">
                <a:ea typeface="PMingLiU" pitchFamily="18" charset="-120"/>
                <a:cs typeface="Arial" pitchFamily="34" charset="0"/>
              </a:rPr>
              <a:t>to 8x IOPS performance improvement over 6Gbps solutions</a:t>
            </a:r>
          </a:p>
          <a:p>
            <a:pPr marL="117475" indent="-117475" algn="l">
              <a:lnSpc>
                <a:spcPct val="115000"/>
              </a:lnSpc>
              <a:buFontTx/>
              <a:buChar char="•"/>
            </a:pPr>
            <a:r>
              <a:rPr lang="en-US" b="0" dirty="0">
                <a:ea typeface="PMingLiU" pitchFamily="18" charset="-120"/>
                <a:cs typeface="Arial" pitchFamily="34" charset="0"/>
              </a:rPr>
              <a:t>1Gb - 4GB flash backed write cache </a:t>
            </a:r>
            <a:r>
              <a:rPr lang="en-US" b="0" dirty="0" smtClean="0">
                <a:ea typeface="PMingLiU" pitchFamily="18" charset="-120"/>
                <a:cs typeface="Arial" pitchFamily="34" charset="0"/>
              </a:rPr>
              <a:t>upgrade</a:t>
            </a:r>
            <a:endParaRPr lang="en-US" b="0" dirty="0">
              <a:ea typeface="PMingLiU" pitchFamily="18" charset="-120"/>
              <a:cs typeface="Arial" pitchFamily="34" charset="0"/>
            </a:endParaRPr>
          </a:p>
        </p:txBody>
      </p:sp>
      <p:sp>
        <p:nvSpPr>
          <p:cNvPr id="26639" name="Rectangle 16"/>
          <p:cNvSpPr>
            <a:spLocks noGrp="1" noChangeArrowheads="1"/>
          </p:cNvSpPr>
          <p:nvPr>
            <p:ph type="title"/>
          </p:nvPr>
        </p:nvSpPr>
        <p:spPr>
          <a:xfrm>
            <a:off x="283725" y="406034"/>
            <a:ext cx="11736977" cy="597132"/>
          </a:xfrm>
        </p:spPr>
        <p:txBody>
          <a:bodyPr>
            <a:normAutofit fontScale="90000"/>
          </a:bodyPr>
          <a:lstStyle/>
          <a:p>
            <a:r>
              <a:rPr lang="en-US" altLang="zh-TW" dirty="0" smtClean="0">
                <a:ea typeface="PMingLiU" pitchFamily="18" charset="-120"/>
              </a:rPr>
              <a:t>System x3500 M5 Optimized for Performance</a:t>
            </a:r>
            <a:br>
              <a:rPr lang="en-US" altLang="zh-TW" dirty="0" smtClean="0">
                <a:ea typeface="PMingLiU" pitchFamily="18" charset="-120"/>
              </a:rPr>
            </a:br>
            <a:endParaRPr lang="en-US" dirty="0" smtClean="0">
              <a:solidFill>
                <a:srgbClr val="FF0000"/>
              </a:solidFill>
              <a:ea typeface="PMingLiU" pitchFamily="18" charset="-120"/>
            </a:endParaRPr>
          </a:p>
        </p:txBody>
      </p:sp>
      <p:pic>
        <p:nvPicPr>
          <p:cNvPr id="26640" name="Picture 17" descr="M5Lubalin"/>
          <p:cNvPicPr>
            <a:picLocks noChangeAspect="1" noChangeArrowheads="1"/>
          </p:cNvPicPr>
          <p:nvPr/>
        </p:nvPicPr>
        <p:blipFill>
          <a:blip r:embed="rId3" cstate="print"/>
          <a:srcRect l="8214" t="66008" r="26329" b="9134"/>
          <a:stretch>
            <a:fillRect/>
          </a:stretch>
        </p:blipFill>
        <p:spPr bwMode="auto">
          <a:xfrm>
            <a:off x="376545" y="0"/>
            <a:ext cx="1069975" cy="228600"/>
          </a:xfrm>
          <a:prstGeom prst="rect">
            <a:avLst/>
          </a:prstGeom>
          <a:noFill/>
          <a:ln w="9525">
            <a:noFill/>
            <a:miter lim="800000"/>
            <a:headEnd/>
            <a:tailEnd/>
          </a:ln>
        </p:spPr>
      </p:pic>
      <p:pic>
        <p:nvPicPr>
          <p:cNvPr id="26641" name="Picture 26"/>
          <p:cNvPicPr>
            <a:picLocks noChangeAspect="1" noChangeArrowheads="1"/>
          </p:cNvPicPr>
          <p:nvPr/>
        </p:nvPicPr>
        <p:blipFill>
          <a:blip r:embed="rId4" cstate="print"/>
          <a:srcRect/>
          <a:stretch>
            <a:fillRect/>
          </a:stretch>
        </p:blipFill>
        <p:spPr bwMode="auto">
          <a:xfrm>
            <a:off x="10552113" y="5641975"/>
            <a:ext cx="1160462" cy="760413"/>
          </a:xfrm>
          <a:prstGeom prst="rect">
            <a:avLst/>
          </a:prstGeom>
          <a:noFill/>
          <a:ln w="9525" algn="ctr">
            <a:noFill/>
            <a:miter lim="800000"/>
            <a:headEnd/>
            <a:tailEnd/>
          </a:ln>
        </p:spPr>
      </p:pic>
      <p:sp>
        <p:nvSpPr>
          <p:cNvPr id="20" name="Rectangle 19"/>
          <p:cNvSpPr/>
          <p:nvPr/>
        </p:nvSpPr>
        <p:spPr>
          <a:xfrm>
            <a:off x="850744" y="941344"/>
            <a:ext cx="7430239" cy="369332"/>
          </a:xfrm>
          <a:prstGeom prst="rect">
            <a:avLst/>
          </a:prstGeom>
        </p:spPr>
        <p:txBody>
          <a:bodyPr wrap="none">
            <a:spAutoFit/>
          </a:bodyPr>
          <a:lstStyle/>
          <a:p>
            <a:r>
              <a:rPr lang="en-US" sz="1800" i="1" dirty="0" smtClean="0">
                <a:solidFill>
                  <a:srgbClr val="FF0000"/>
                </a:solidFill>
                <a:ea typeface="PMingLiU" pitchFamily="18" charset="-120"/>
              </a:rPr>
              <a:t>Provides clients ability to run more workloads on a single system</a:t>
            </a:r>
            <a:r>
              <a:rPr lang="en-US" sz="1800" dirty="0" smtClean="0">
                <a:solidFill>
                  <a:srgbClr val="FF0000"/>
                </a:solidFill>
                <a:ea typeface="PMingLiU" pitchFamily="18" charset="-120"/>
              </a:rPr>
              <a:t> </a:t>
            </a:r>
            <a:endParaRPr lang="en-US" sz="1800" dirty="0"/>
          </a:p>
        </p:txBody>
      </p:sp>
      <p:sp>
        <p:nvSpPr>
          <p:cNvPr id="21"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pic>
        <p:nvPicPr>
          <p:cNvPr id="23" name="Picture 27" descr="SXFAMILY9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02563" y="2586038"/>
            <a:ext cx="4386262" cy="1920875"/>
          </a:xfrm>
          <a:prstGeom prst="rect">
            <a:avLst/>
          </a:prstGeom>
          <a:noFill/>
          <a:ln w="9525">
            <a:noFill/>
            <a:miter lim="800000"/>
            <a:headEnd/>
            <a:tailEnd/>
          </a:ln>
        </p:spPr>
      </p:pic>
    </p:spTree>
    <p:extLst>
      <p:ext uri="{BB962C8B-B14F-4D97-AF65-F5344CB8AC3E}">
        <p14:creationId xmlns:p14="http://schemas.microsoft.com/office/powerpoint/2010/main" xmlns="" val="68891753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800" b="1" i="1" smtClean="0"/>
              <a:t>TruDDR4 </a:t>
            </a:r>
            <a:r>
              <a:rPr lang="en-US" sz="2300" i="1" smtClean="0"/>
              <a:t>Compute Node Memory - </a:t>
            </a:r>
            <a:r>
              <a:rPr lang="en-GB" altLang="zh-TW" sz="2300" i="1" smtClean="0">
                <a:ea typeface="PMingLiU" pitchFamily="18" charset="-120"/>
              </a:rPr>
              <a:t>Driving performance</a:t>
            </a:r>
            <a:endParaRPr lang="en-US" sz="2300" i="1" smtClean="0"/>
          </a:p>
        </p:txBody>
      </p:sp>
      <p:sp>
        <p:nvSpPr>
          <p:cNvPr id="27651" name="Rectangle 3"/>
          <p:cNvSpPr>
            <a:spLocks noChangeArrowheads="1"/>
          </p:cNvSpPr>
          <p:nvPr/>
        </p:nvSpPr>
        <p:spPr bwMode="auto">
          <a:xfrm>
            <a:off x="242888" y="992188"/>
            <a:ext cx="11334750" cy="1463675"/>
          </a:xfrm>
          <a:prstGeom prst="rect">
            <a:avLst/>
          </a:prstGeom>
          <a:noFill/>
          <a:ln w="9525">
            <a:noFill/>
            <a:miter lim="800000"/>
            <a:headEnd/>
            <a:tailEnd/>
          </a:ln>
        </p:spPr>
        <p:txBody>
          <a:bodyPr/>
          <a:lstStyle/>
          <a:p>
            <a:pPr algn="l">
              <a:spcBef>
                <a:spcPct val="25000"/>
              </a:spcBef>
              <a:buClr>
                <a:schemeClr val="tx1"/>
              </a:buClr>
              <a:buFont typeface="Calibri" pitchFamily="34" charset="0"/>
              <a:buNone/>
            </a:pPr>
            <a:r>
              <a:rPr lang="en-GB" altLang="zh-TW" dirty="0">
                <a:ea typeface="PMingLiU" pitchFamily="18" charset="-120"/>
                <a:cs typeface="Arial" pitchFamily="34" charset="0"/>
              </a:rPr>
              <a:t>Significant performance increase:</a:t>
            </a:r>
            <a:r>
              <a:rPr lang="en-GB" altLang="zh-TW" b="0" dirty="0">
                <a:ea typeface="PMingLiU" pitchFamily="18" charset="-120"/>
                <a:cs typeface="Arial" pitchFamily="34" charset="0"/>
              </a:rPr>
              <a:t> </a:t>
            </a:r>
            <a:r>
              <a:rPr lang="en-US" altLang="zh-TW" b="0" dirty="0">
                <a:ea typeface="PMingLiU" pitchFamily="18" charset="-120"/>
                <a:cs typeface="Arial" pitchFamily="34" charset="0"/>
              </a:rPr>
              <a:t>Customers continue to look for ways to increase the return on their IT investments while driving increased system performance. The new line up of System x M5 servers and TruDDR4 Memory provide a full range of </a:t>
            </a:r>
            <a:r>
              <a:rPr lang="en-US" altLang="zh-TW" b="0" dirty="0" smtClean="0">
                <a:ea typeface="PMingLiU" pitchFamily="18" charset="-120"/>
                <a:cs typeface="Arial" pitchFamily="34" charset="0"/>
              </a:rPr>
              <a:t>offerings </a:t>
            </a:r>
            <a:r>
              <a:rPr lang="en-US" altLang="zh-TW" b="0" dirty="0">
                <a:ea typeface="PMingLiU" pitchFamily="18" charset="-120"/>
                <a:cs typeface="Arial" pitchFamily="34" charset="0"/>
              </a:rPr>
              <a:t>to drive the right balance of performance and price for any workload</a:t>
            </a:r>
            <a:endParaRPr lang="en-GB" altLang="zh-TW" b="0" dirty="0">
              <a:ea typeface="PMingLiU" pitchFamily="18" charset="-120"/>
              <a:cs typeface="Arial" pitchFamily="34" charset="0"/>
            </a:endParaRPr>
          </a:p>
        </p:txBody>
      </p:sp>
      <p:pic>
        <p:nvPicPr>
          <p:cNvPr id="27654" name="Picture 54"/>
          <p:cNvPicPr>
            <a:picLocks noChangeAspect="1" noChangeArrowheads="1"/>
          </p:cNvPicPr>
          <p:nvPr/>
        </p:nvPicPr>
        <p:blipFill>
          <a:blip r:embed="rId3" cstate="print"/>
          <a:srcRect/>
          <a:stretch>
            <a:fillRect/>
          </a:stretch>
        </p:blipFill>
        <p:spPr bwMode="auto">
          <a:xfrm>
            <a:off x="9329339" y="4390460"/>
            <a:ext cx="1582737" cy="292100"/>
          </a:xfrm>
          <a:prstGeom prst="rect">
            <a:avLst/>
          </a:prstGeom>
          <a:noFill/>
          <a:ln w="9525" algn="ctr">
            <a:noFill/>
            <a:miter lim="800000"/>
            <a:headEnd/>
            <a:tailEnd/>
          </a:ln>
        </p:spPr>
      </p:pic>
      <p:pic>
        <p:nvPicPr>
          <p:cNvPr id="27656" name="Picture 58" descr="M5Lubalin"/>
          <p:cNvPicPr>
            <a:picLocks noChangeAspect="1" noChangeArrowheads="1"/>
          </p:cNvPicPr>
          <p:nvPr/>
        </p:nvPicPr>
        <p:blipFill>
          <a:blip r:embed="rId4" cstate="print"/>
          <a:srcRect l="8214" t="66008" r="26329" b="9134"/>
          <a:stretch>
            <a:fillRect/>
          </a:stretch>
        </p:blipFill>
        <p:spPr bwMode="auto">
          <a:xfrm>
            <a:off x="349250" y="21962"/>
            <a:ext cx="1069975" cy="228600"/>
          </a:xfrm>
          <a:prstGeom prst="rect">
            <a:avLst/>
          </a:prstGeom>
          <a:noFill/>
          <a:ln w="9525">
            <a:noFill/>
            <a:miter lim="800000"/>
            <a:headEnd/>
            <a:tailEnd/>
          </a:ln>
        </p:spPr>
      </p:pic>
      <p:sp>
        <p:nvSpPr>
          <p:cNvPr id="27657" name="Rectangle 59"/>
          <p:cNvSpPr>
            <a:spLocks noChangeArrowheads="1"/>
          </p:cNvSpPr>
          <p:nvPr/>
        </p:nvSpPr>
        <p:spPr bwMode="auto">
          <a:xfrm>
            <a:off x="4460875" y="3244850"/>
            <a:ext cx="3268663" cy="914400"/>
          </a:xfrm>
          <a:prstGeom prst="rect">
            <a:avLst/>
          </a:prstGeom>
          <a:noFill/>
          <a:ln w="12700" algn="ctr">
            <a:noFill/>
            <a:miter lim="800000"/>
            <a:headEnd/>
            <a:tailEnd/>
          </a:ln>
        </p:spPr>
        <p:txBody>
          <a:bodyPr wrap="none">
            <a:spAutoFit/>
          </a:bodyPr>
          <a:lstStyle/>
          <a:p>
            <a:r>
              <a:rPr lang="en-US">
                <a:solidFill>
                  <a:srgbClr val="B8000D"/>
                </a:solidFill>
              </a:rPr>
              <a:t>Up to</a:t>
            </a:r>
            <a:r>
              <a:rPr lang="en-US" sz="4000">
                <a:solidFill>
                  <a:srgbClr val="B8000D"/>
                </a:solidFill>
              </a:rPr>
              <a:t> 50</a:t>
            </a:r>
            <a:r>
              <a:rPr lang="en-US" sz="4000" b="0">
                <a:solidFill>
                  <a:srgbClr val="B8000D"/>
                </a:solidFill>
              </a:rPr>
              <a:t>%</a:t>
            </a:r>
            <a:r>
              <a:rPr lang="en-US" sz="2800" b="0" baseline="64000">
                <a:solidFill>
                  <a:srgbClr val="B8000D"/>
                </a:solidFill>
              </a:rPr>
              <a:t>8</a:t>
            </a:r>
            <a:r>
              <a:rPr lang="en-US" sz="4000" b="0">
                <a:solidFill>
                  <a:srgbClr val="B8000D"/>
                </a:solidFill>
              </a:rPr>
              <a:t> </a:t>
            </a:r>
          </a:p>
          <a:p>
            <a:r>
              <a:rPr lang="en-US" b="0">
                <a:solidFill>
                  <a:srgbClr val="B8000D"/>
                </a:solidFill>
              </a:rPr>
              <a:t>Increased memory bandwidth vs DDR3</a:t>
            </a:r>
          </a:p>
        </p:txBody>
      </p:sp>
      <p:sp>
        <p:nvSpPr>
          <p:cNvPr id="27658" name="Rectangle 60"/>
          <p:cNvSpPr>
            <a:spLocks noChangeArrowheads="1"/>
          </p:cNvSpPr>
          <p:nvPr/>
        </p:nvSpPr>
        <p:spPr bwMode="auto">
          <a:xfrm>
            <a:off x="5102225" y="4457700"/>
            <a:ext cx="2098675" cy="914400"/>
          </a:xfrm>
          <a:prstGeom prst="rect">
            <a:avLst/>
          </a:prstGeom>
          <a:noFill/>
          <a:ln w="12700" algn="ctr">
            <a:noFill/>
            <a:miter lim="800000"/>
            <a:headEnd/>
            <a:tailEnd/>
          </a:ln>
        </p:spPr>
        <p:txBody>
          <a:bodyPr wrap="none">
            <a:spAutoFit/>
          </a:bodyPr>
          <a:lstStyle/>
          <a:p>
            <a:r>
              <a:rPr lang="en-US">
                <a:solidFill>
                  <a:srgbClr val="B8000D"/>
                </a:solidFill>
              </a:rPr>
              <a:t>Up to</a:t>
            </a:r>
            <a:r>
              <a:rPr lang="en-US" sz="4000">
                <a:solidFill>
                  <a:srgbClr val="B8000D"/>
                </a:solidFill>
              </a:rPr>
              <a:t> 45</a:t>
            </a:r>
            <a:r>
              <a:rPr lang="en-US" sz="4000" b="0">
                <a:solidFill>
                  <a:srgbClr val="B8000D"/>
                </a:solidFill>
              </a:rPr>
              <a:t>%</a:t>
            </a:r>
            <a:r>
              <a:rPr lang="en-US" sz="2800" b="0" baseline="64000">
                <a:solidFill>
                  <a:srgbClr val="B8000D"/>
                </a:solidFill>
              </a:rPr>
              <a:t>9</a:t>
            </a:r>
            <a:r>
              <a:rPr lang="en-US" sz="4000" b="0">
                <a:solidFill>
                  <a:srgbClr val="B8000D"/>
                </a:solidFill>
              </a:rPr>
              <a:t> </a:t>
            </a:r>
          </a:p>
          <a:p>
            <a:r>
              <a:rPr lang="en-US" b="0">
                <a:solidFill>
                  <a:srgbClr val="B8000D"/>
                </a:solidFill>
              </a:rPr>
              <a:t>Power savings vs DDR3</a:t>
            </a:r>
          </a:p>
        </p:txBody>
      </p:sp>
      <p:pic>
        <p:nvPicPr>
          <p:cNvPr id="27659" name="Picture 62"/>
          <p:cNvPicPr>
            <a:picLocks noChangeAspect="1" noChangeArrowheads="1"/>
          </p:cNvPicPr>
          <p:nvPr/>
        </p:nvPicPr>
        <p:blipFill>
          <a:blip r:embed="rId5" cstate="print"/>
          <a:srcRect/>
          <a:stretch>
            <a:fillRect/>
          </a:stretch>
        </p:blipFill>
        <p:spPr bwMode="auto">
          <a:xfrm>
            <a:off x="619125" y="4035389"/>
            <a:ext cx="1412875" cy="1143000"/>
          </a:xfrm>
          <a:prstGeom prst="rect">
            <a:avLst/>
          </a:prstGeom>
          <a:noFill/>
          <a:ln w="12700" algn="ctr">
            <a:noFill/>
            <a:miter lim="800000"/>
            <a:headEnd/>
            <a:tailEnd/>
          </a:ln>
        </p:spPr>
      </p:pic>
      <p:sp>
        <p:nvSpPr>
          <p:cNvPr id="27660" name="Rectangle 63"/>
          <p:cNvSpPr>
            <a:spLocks noChangeArrowheads="1"/>
          </p:cNvSpPr>
          <p:nvPr/>
        </p:nvSpPr>
        <p:spPr bwMode="auto">
          <a:xfrm>
            <a:off x="5059363" y="2033588"/>
            <a:ext cx="2284412" cy="914400"/>
          </a:xfrm>
          <a:prstGeom prst="rect">
            <a:avLst/>
          </a:prstGeom>
          <a:noFill/>
          <a:ln w="12700" algn="ctr">
            <a:noFill/>
            <a:miter lim="800000"/>
            <a:headEnd/>
            <a:tailEnd/>
          </a:ln>
        </p:spPr>
        <p:txBody>
          <a:bodyPr wrap="none">
            <a:spAutoFit/>
          </a:bodyPr>
          <a:lstStyle/>
          <a:p>
            <a:r>
              <a:rPr lang="en-US" sz="4000">
                <a:solidFill>
                  <a:srgbClr val="B8000D"/>
                </a:solidFill>
              </a:rPr>
              <a:t>2X</a:t>
            </a:r>
            <a:r>
              <a:rPr lang="en-US" sz="2800" b="0" baseline="64000">
                <a:solidFill>
                  <a:srgbClr val="B8000D"/>
                </a:solidFill>
              </a:rPr>
              <a:t>2</a:t>
            </a:r>
            <a:r>
              <a:rPr lang="en-US" sz="4000" b="0">
                <a:solidFill>
                  <a:srgbClr val="B8000D"/>
                </a:solidFill>
              </a:rPr>
              <a:t> </a:t>
            </a:r>
          </a:p>
          <a:p>
            <a:r>
              <a:rPr lang="en-US" b="0">
                <a:solidFill>
                  <a:srgbClr val="B8000D"/>
                </a:solidFill>
              </a:rPr>
              <a:t>Memory capacity vs DDR3</a:t>
            </a:r>
          </a:p>
        </p:txBody>
      </p:sp>
      <p:pic>
        <p:nvPicPr>
          <p:cNvPr id="27661" name="Picture 64" descr="SK hynix Logo"/>
          <p:cNvPicPr>
            <a:picLocks noChangeAspect="1" noChangeArrowheads="1"/>
          </p:cNvPicPr>
          <p:nvPr/>
        </p:nvPicPr>
        <p:blipFill>
          <a:blip r:embed="rId6" cstate="print">
            <a:clrChange>
              <a:clrFrom>
                <a:srgbClr val="FDFDFB"/>
              </a:clrFrom>
              <a:clrTo>
                <a:srgbClr val="FDFDFB">
                  <a:alpha val="0"/>
                </a:srgbClr>
              </a:clrTo>
            </a:clrChange>
          </a:blip>
          <a:srcRect/>
          <a:stretch>
            <a:fillRect/>
          </a:stretch>
        </p:blipFill>
        <p:spPr bwMode="auto">
          <a:xfrm>
            <a:off x="4471988" y="6094413"/>
            <a:ext cx="854075" cy="446087"/>
          </a:xfrm>
          <a:prstGeom prst="rect">
            <a:avLst/>
          </a:prstGeom>
          <a:noFill/>
          <a:ln w="9525">
            <a:noFill/>
            <a:miter lim="800000"/>
            <a:headEnd/>
            <a:tailEnd/>
          </a:ln>
        </p:spPr>
      </p:pic>
      <p:sp>
        <p:nvSpPr>
          <p:cNvPr id="27662" name="AutoShape 65"/>
          <p:cNvSpPr>
            <a:spLocks noChangeArrowheads="1"/>
          </p:cNvSpPr>
          <p:nvPr/>
        </p:nvSpPr>
        <p:spPr bwMode="auto">
          <a:xfrm>
            <a:off x="296863" y="1810024"/>
            <a:ext cx="4195762" cy="2218777"/>
          </a:xfrm>
          <a:prstGeom prst="roundRect">
            <a:avLst>
              <a:gd name="adj" fmla="val 3264"/>
            </a:avLst>
          </a:prstGeom>
          <a:solidFill>
            <a:schemeClr val="bg1"/>
          </a:solidFill>
          <a:ln w="38100" algn="ctr">
            <a:solidFill>
              <a:srgbClr val="B8000D"/>
            </a:solidFill>
            <a:round/>
            <a:headEnd/>
            <a:tailEnd/>
          </a:ln>
        </p:spPr>
        <p:txBody>
          <a:bodyPr anchor="ctr">
            <a:spAutoFit/>
          </a:bodyPr>
          <a:lstStyle/>
          <a:p>
            <a:pPr marL="176213" indent="-176213" algn="l">
              <a:lnSpc>
                <a:spcPct val="85000"/>
              </a:lnSpc>
              <a:spcAft>
                <a:spcPct val="15000"/>
              </a:spcAft>
              <a:buFont typeface="Wingdings" pitchFamily="2" charset="2"/>
              <a:buChar char="§"/>
            </a:pPr>
            <a:r>
              <a:rPr lang="en-US" sz="1600" b="0" dirty="0">
                <a:cs typeface="Arial" pitchFamily="34" charset="0"/>
              </a:rPr>
              <a:t>Up to </a:t>
            </a:r>
            <a:r>
              <a:rPr lang="en-US" sz="1600" dirty="0">
                <a:cs typeface="Arial" pitchFamily="34" charset="0"/>
              </a:rPr>
              <a:t>24 DIMMs with maximum speed</a:t>
            </a:r>
            <a:endParaRPr lang="en-US" sz="1600" b="0" dirty="0">
              <a:cs typeface="Arial" pitchFamily="34" charset="0"/>
            </a:endParaRPr>
          </a:p>
          <a:p>
            <a:pPr marL="176213" indent="-176213" algn="l">
              <a:lnSpc>
                <a:spcPct val="85000"/>
              </a:lnSpc>
              <a:spcAft>
                <a:spcPct val="15000"/>
              </a:spcAft>
              <a:buFont typeface="Wingdings" pitchFamily="2" charset="2"/>
              <a:buChar char="§"/>
            </a:pPr>
            <a:endParaRPr lang="en-US" sz="1600" b="0" dirty="0">
              <a:cs typeface="Arial" pitchFamily="34" charset="0"/>
            </a:endParaRPr>
          </a:p>
          <a:p>
            <a:pPr marL="176213" indent="-176213" algn="l">
              <a:lnSpc>
                <a:spcPct val="85000"/>
              </a:lnSpc>
              <a:spcAft>
                <a:spcPct val="15000"/>
              </a:spcAft>
              <a:buFont typeface="Wingdings" pitchFamily="2" charset="2"/>
              <a:buChar char="§"/>
            </a:pPr>
            <a:r>
              <a:rPr lang="en-US" sz="1600" b="0" dirty="0">
                <a:cs typeface="Arial" pitchFamily="34" charset="0"/>
              </a:rPr>
              <a:t>Up to</a:t>
            </a:r>
            <a:r>
              <a:rPr lang="en-US" sz="1600" dirty="0">
                <a:cs typeface="Arial" pitchFamily="34" charset="0"/>
              </a:rPr>
              <a:t> 2133MHz</a:t>
            </a:r>
            <a:r>
              <a:rPr lang="en-US" sz="1600" b="0" dirty="0">
                <a:cs typeface="Arial" pitchFamily="34" charset="0"/>
              </a:rPr>
              <a:t> at </a:t>
            </a:r>
            <a:r>
              <a:rPr lang="en-US" sz="1600" dirty="0">
                <a:cs typeface="Arial" pitchFamily="34" charset="0"/>
              </a:rPr>
              <a:t>2DPC </a:t>
            </a:r>
            <a:r>
              <a:rPr lang="en-US" sz="1600" b="0" dirty="0" smtClean="0">
                <a:cs typeface="Arial" pitchFamily="34" charset="0"/>
              </a:rPr>
              <a:t>(RDIMMS, LRDIMMs</a:t>
            </a:r>
            <a:r>
              <a:rPr lang="en-US" sz="1600" b="0" dirty="0">
                <a:cs typeface="Arial" pitchFamily="34" charset="0"/>
              </a:rPr>
              <a:t>)</a:t>
            </a:r>
          </a:p>
          <a:p>
            <a:pPr marL="176213" indent="-176213" algn="l">
              <a:lnSpc>
                <a:spcPct val="85000"/>
              </a:lnSpc>
              <a:spcAft>
                <a:spcPct val="15000"/>
              </a:spcAft>
              <a:buFont typeface="Wingdings" pitchFamily="2" charset="2"/>
              <a:buNone/>
            </a:pPr>
            <a:endParaRPr lang="en-US" sz="1600" dirty="0">
              <a:cs typeface="Arial" pitchFamily="34" charset="0"/>
            </a:endParaRPr>
          </a:p>
          <a:p>
            <a:pPr marL="176213" indent="-176213" algn="l">
              <a:lnSpc>
                <a:spcPct val="85000"/>
              </a:lnSpc>
              <a:spcAft>
                <a:spcPct val="15000"/>
              </a:spcAft>
              <a:buFont typeface="Wingdings" pitchFamily="2" charset="2"/>
              <a:buChar char="§"/>
            </a:pPr>
            <a:r>
              <a:rPr lang="en-US" sz="1600" b="0" dirty="0"/>
              <a:t>All DIMMs </a:t>
            </a:r>
            <a:r>
              <a:rPr lang="en-US" sz="1600" dirty="0"/>
              <a:t>1.2V </a:t>
            </a:r>
          </a:p>
          <a:p>
            <a:pPr marL="176213" indent="-176213" algn="l">
              <a:lnSpc>
                <a:spcPct val="85000"/>
              </a:lnSpc>
              <a:spcAft>
                <a:spcPct val="15000"/>
              </a:spcAft>
              <a:buFont typeface="Wingdings" pitchFamily="2" charset="2"/>
              <a:buChar char="§"/>
            </a:pPr>
            <a:endParaRPr lang="en-US" sz="1600" dirty="0"/>
          </a:p>
          <a:p>
            <a:pPr marL="176213" indent="-176213" algn="l">
              <a:lnSpc>
                <a:spcPct val="85000"/>
              </a:lnSpc>
              <a:spcAft>
                <a:spcPct val="15000"/>
              </a:spcAft>
              <a:buFont typeface="Wingdings" pitchFamily="2" charset="2"/>
              <a:buChar char="§"/>
            </a:pPr>
            <a:r>
              <a:rPr lang="en-US" sz="1600" b="0" dirty="0"/>
              <a:t>Up to</a:t>
            </a:r>
            <a:r>
              <a:rPr lang="en-US" sz="1600" dirty="0"/>
              <a:t> 1.5TB memory </a:t>
            </a:r>
            <a:r>
              <a:rPr lang="en-US" sz="1600" dirty="0" smtClean="0"/>
              <a:t>capacity with 64GB*</a:t>
            </a:r>
            <a:endParaRPr lang="en-US" altLang="zh-TW" sz="1600" dirty="0">
              <a:ea typeface="PMingLiU" pitchFamily="18" charset="-120"/>
              <a:cs typeface="Arial" pitchFamily="34" charset="0"/>
            </a:endParaRPr>
          </a:p>
        </p:txBody>
      </p:sp>
      <p:sp>
        <p:nvSpPr>
          <p:cNvPr id="15" name="Rectangle 6"/>
          <p:cNvSpPr>
            <a:spLocks noChangeArrowheads="1"/>
          </p:cNvSpPr>
          <p:nvPr/>
        </p:nvSpPr>
        <p:spPr bwMode="auto">
          <a:xfrm>
            <a:off x="222339" y="5425909"/>
            <a:ext cx="5880510" cy="1015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200" b="1">
                <a:solidFill>
                  <a:schemeClr val="hlink"/>
                </a:solidFill>
                <a:latin typeface="Arial" pitchFamily="34" charset="0"/>
              </a:defRPr>
            </a:lvl1pPr>
            <a:lvl2pPr marL="228600" indent="-114300" eaLnBrk="0" hangingPunct="0">
              <a:defRPr sz="4200" b="1">
                <a:solidFill>
                  <a:schemeClr val="hlink"/>
                </a:solidFill>
                <a:latin typeface="Arial" pitchFamily="34" charset="0"/>
              </a:defRPr>
            </a:lvl2pPr>
            <a:lvl3pPr marL="1143000" indent="-228600" eaLnBrk="0" hangingPunct="0">
              <a:defRPr sz="4200" b="1">
                <a:solidFill>
                  <a:schemeClr val="hlink"/>
                </a:solidFill>
                <a:latin typeface="Arial" pitchFamily="34" charset="0"/>
              </a:defRPr>
            </a:lvl3pPr>
            <a:lvl4pPr marL="1600200" indent="-228600" eaLnBrk="0" hangingPunct="0">
              <a:defRPr sz="4200" b="1">
                <a:solidFill>
                  <a:schemeClr val="hlink"/>
                </a:solidFill>
                <a:latin typeface="Arial" pitchFamily="34" charset="0"/>
              </a:defRPr>
            </a:lvl4pPr>
            <a:lvl5pPr marL="2057400" indent="-228600" eaLnBrk="0" hangingPunct="0">
              <a:defRPr sz="4200" b="1">
                <a:solidFill>
                  <a:schemeClr val="hlink"/>
                </a:solidFill>
                <a:latin typeface="Arial" pitchFamily="34" charset="0"/>
              </a:defRPr>
            </a:lvl5pPr>
            <a:lvl6pPr marL="2514600" indent="-228600" eaLnBrk="0" fontAlgn="base" hangingPunct="0">
              <a:lnSpc>
                <a:spcPct val="110000"/>
              </a:lnSpc>
              <a:spcBef>
                <a:spcPct val="0"/>
              </a:spcBef>
              <a:spcAft>
                <a:spcPct val="0"/>
              </a:spcAft>
              <a:buFont typeface="Arial" pitchFamily="34" charset="0"/>
              <a:buChar char="•"/>
              <a:defRPr sz="4200" b="1">
                <a:solidFill>
                  <a:schemeClr val="hlink"/>
                </a:solidFill>
                <a:latin typeface="Arial" pitchFamily="34" charset="0"/>
              </a:defRPr>
            </a:lvl6pPr>
            <a:lvl7pPr marL="2971800" indent="-228600" eaLnBrk="0" fontAlgn="base" hangingPunct="0">
              <a:lnSpc>
                <a:spcPct val="110000"/>
              </a:lnSpc>
              <a:spcBef>
                <a:spcPct val="0"/>
              </a:spcBef>
              <a:spcAft>
                <a:spcPct val="0"/>
              </a:spcAft>
              <a:buFont typeface="Arial" pitchFamily="34" charset="0"/>
              <a:buChar char="•"/>
              <a:defRPr sz="4200" b="1">
                <a:solidFill>
                  <a:schemeClr val="hlink"/>
                </a:solidFill>
                <a:latin typeface="Arial" pitchFamily="34" charset="0"/>
              </a:defRPr>
            </a:lvl7pPr>
            <a:lvl8pPr marL="3429000" indent="-228600" eaLnBrk="0" fontAlgn="base" hangingPunct="0">
              <a:lnSpc>
                <a:spcPct val="110000"/>
              </a:lnSpc>
              <a:spcBef>
                <a:spcPct val="0"/>
              </a:spcBef>
              <a:spcAft>
                <a:spcPct val="0"/>
              </a:spcAft>
              <a:buFont typeface="Arial" pitchFamily="34" charset="0"/>
              <a:buChar char="•"/>
              <a:defRPr sz="4200" b="1">
                <a:solidFill>
                  <a:schemeClr val="hlink"/>
                </a:solidFill>
                <a:latin typeface="Arial" pitchFamily="34" charset="0"/>
              </a:defRPr>
            </a:lvl8pPr>
            <a:lvl9pPr marL="3886200" indent="-228600" eaLnBrk="0" fontAlgn="base" hangingPunct="0">
              <a:lnSpc>
                <a:spcPct val="110000"/>
              </a:lnSpc>
              <a:spcBef>
                <a:spcPct val="0"/>
              </a:spcBef>
              <a:spcAft>
                <a:spcPct val="0"/>
              </a:spcAft>
              <a:buFont typeface="Arial" pitchFamily="34" charset="0"/>
              <a:buChar char="•"/>
              <a:defRPr sz="4200" b="1">
                <a:solidFill>
                  <a:schemeClr val="hlink"/>
                </a:solidFill>
                <a:latin typeface="Arial" pitchFamily="34" charset="0"/>
              </a:defRPr>
            </a:lvl9pPr>
          </a:lstStyle>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None/>
              <a:tabLst/>
              <a:defRPr/>
            </a:pPr>
            <a:r>
              <a:rPr kumimoji="0" lang="en-US" altLang="en-US" sz="1200" b="1" i="0" u="none" strike="noStrike" kern="0" cap="none" spc="0" normalizeH="0" baseline="0" noProof="0" dirty="0">
                <a:ln>
                  <a:noFill/>
                </a:ln>
                <a:solidFill>
                  <a:srgbClr val="000000"/>
                </a:solidFill>
                <a:effectLst/>
                <a:uLnTx/>
                <a:uFillTx/>
                <a:latin typeface="Arial" pitchFamily="34" charset="0"/>
                <a:ea typeface="+mn-ea"/>
              </a:rPr>
              <a:t>RDIMMs</a:t>
            </a: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 </a:t>
            </a:r>
          </a:p>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Char char="§"/>
              <a:tabLst/>
              <a:defRPr/>
            </a:pP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2DPC </a:t>
            </a: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at 2133MHz – Above Industry POR of 1866MHz</a:t>
            </a:r>
          </a:p>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Char char="§"/>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3DPC at </a:t>
            </a:r>
            <a:r>
              <a:rPr kumimoji="0" lang="en-US" altLang="en-US" sz="1200" b="0" i="0" u="none" strike="noStrike" kern="0" cap="none" spc="0" normalizeH="0" baseline="0" noProof="0">
                <a:ln>
                  <a:noFill/>
                </a:ln>
                <a:solidFill>
                  <a:srgbClr val="000000"/>
                </a:solidFill>
                <a:effectLst/>
                <a:uLnTx/>
                <a:uFillTx/>
                <a:latin typeface="Arial" pitchFamily="34" charset="0"/>
                <a:ea typeface="+mn-ea"/>
              </a:rPr>
              <a:t>1600MHz </a:t>
            </a:r>
            <a:endParaRPr kumimoji="0" lang="en-US" altLang="en-US" sz="1200" b="0" i="0" u="none" strike="noStrike" kern="0" cap="none" spc="0" normalizeH="0" baseline="0" noProof="0" smtClean="0">
              <a:ln>
                <a:noFill/>
              </a:ln>
              <a:solidFill>
                <a:srgbClr val="000000"/>
              </a:solidFill>
              <a:effectLst/>
              <a:uLnTx/>
              <a:uFillTx/>
              <a:latin typeface="Arial" pitchFamily="34" charset="0"/>
              <a:ea typeface="+mn-ea"/>
            </a:endParaRPr>
          </a:p>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Char char="§"/>
              <a:tabLst/>
              <a:defRPr/>
            </a:pPr>
            <a:r>
              <a:rPr kumimoji="0" lang="en-US" altLang="en-US" sz="1200" b="0" i="0" u="none" strike="noStrike" kern="0" cap="none" spc="0" normalizeH="0" baseline="0" noProof="0" smtClean="0">
                <a:ln>
                  <a:noFill/>
                </a:ln>
                <a:solidFill>
                  <a:srgbClr val="000000"/>
                </a:solidFill>
                <a:effectLst/>
                <a:uLnTx/>
                <a:uFillTx/>
                <a:latin typeface="Arial" pitchFamily="34" charset="0"/>
                <a:ea typeface="+mn-ea"/>
              </a:rPr>
              <a:t>Single </a:t>
            </a: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voltage = 1.2V</a:t>
            </a:r>
          </a:p>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Char char="§"/>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4GB, 8GB, </a:t>
            </a: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16GB</a:t>
            </a:r>
            <a:endParaRPr kumimoji="0" lang="en-US" altLang="en-US" sz="12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16" name="Rectangle 5"/>
          <p:cNvSpPr>
            <a:spLocks noChangeArrowheads="1"/>
          </p:cNvSpPr>
          <p:nvPr/>
        </p:nvSpPr>
        <p:spPr bwMode="auto">
          <a:xfrm>
            <a:off x="6838772" y="5402326"/>
            <a:ext cx="4389525" cy="1015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200" b="1">
                <a:solidFill>
                  <a:schemeClr val="hlink"/>
                </a:solidFill>
                <a:latin typeface="Arial" pitchFamily="34" charset="0"/>
              </a:defRPr>
            </a:lvl1pPr>
            <a:lvl2pPr marL="228600" indent="-114300" eaLnBrk="0" hangingPunct="0">
              <a:defRPr sz="4200" b="1">
                <a:solidFill>
                  <a:schemeClr val="hlink"/>
                </a:solidFill>
                <a:latin typeface="Arial" pitchFamily="34" charset="0"/>
              </a:defRPr>
            </a:lvl2pPr>
            <a:lvl3pPr marL="1143000" indent="-228600" eaLnBrk="0" hangingPunct="0">
              <a:defRPr sz="4200" b="1">
                <a:solidFill>
                  <a:schemeClr val="hlink"/>
                </a:solidFill>
                <a:latin typeface="Arial" pitchFamily="34" charset="0"/>
              </a:defRPr>
            </a:lvl3pPr>
            <a:lvl4pPr marL="1600200" indent="-228600" eaLnBrk="0" hangingPunct="0">
              <a:defRPr sz="4200" b="1">
                <a:solidFill>
                  <a:schemeClr val="hlink"/>
                </a:solidFill>
                <a:latin typeface="Arial" pitchFamily="34" charset="0"/>
              </a:defRPr>
            </a:lvl4pPr>
            <a:lvl5pPr marL="2057400" indent="-228600" eaLnBrk="0" hangingPunct="0">
              <a:defRPr sz="4200" b="1">
                <a:solidFill>
                  <a:schemeClr val="hlink"/>
                </a:solidFill>
                <a:latin typeface="Arial" pitchFamily="34" charset="0"/>
              </a:defRPr>
            </a:lvl5pPr>
            <a:lvl6pPr marL="2514600" indent="-228600" eaLnBrk="0" fontAlgn="base" hangingPunct="0">
              <a:lnSpc>
                <a:spcPct val="110000"/>
              </a:lnSpc>
              <a:spcBef>
                <a:spcPct val="0"/>
              </a:spcBef>
              <a:spcAft>
                <a:spcPct val="0"/>
              </a:spcAft>
              <a:buFont typeface="Arial" pitchFamily="34" charset="0"/>
              <a:buChar char="•"/>
              <a:defRPr sz="4200" b="1">
                <a:solidFill>
                  <a:schemeClr val="hlink"/>
                </a:solidFill>
                <a:latin typeface="Arial" pitchFamily="34" charset="0"/>
              </a:defRPr>
            </a:lvl6pPr>
            <a:lvl7pPr marL="2971800" indent="-228600" eaLnBrk="0" fontAlgn="base" hangingPunct="0">
              <a:lnSpc>
                <a:spcPct val="110000"/>
              </a:lnSpc>
              <a:spcBef>
                <a:spcPct val="0"/>
              </a:spcBef>
              <a:spcAft>
                <a:spcPct val="0"/>
              </a:spcAft>
              <a:buFont typeface="Arial" pitchFamily="34" charset="0"/>
              <a:buChar char="•"/>
              <a:defRPr sz="4200" b="1">
                <a:solidFill>
                  <a:schemeClr val="hlink"/>
                </a:solidFill>
                <a:latin typeface="Arial" pitchFamily="34" charset="0"/>
              </a:defRPr>
            </a:lvl7pPr>
            <a:lvl8pPr marL="3429000" indent="-228600" eaLnBrk="0" fontAlgn="base" hangingPunct="0">
              <a:lnSpc>
                <a:spcPct val="110000"/>
              </a:lnSpc>
              <a:spcBef>
                <a:spcPct val="0"/>
              </a:spcBef>
              <a:spcAft>
                <a:spcPct val="0"/>
              </a:spcAft>
              <a:buFont typeface="Arial" pitchFamily="34" charset="0"/>
              <a:buChar char="•"/>
              <a:defRPr sz="4200" b="1">
                <a:solidFill>
                  <a:schemeClr val="hlink"/>
                </a:solidFill>
                <a:latin typeface="Arial" pitchFamily="34" charset="0"/>
              </a:defRPr>
            </a:lvl8pPr>
            <a:lvl9pPr marL="3886200" indent="-228600" eaLnBrk="0" fontAlgn="base" hangingPunct="0">
              <a:lnSpc>
                <a:spcPct val="110000"/>
              </a:lnSpc>
              <a:spcBef>
                <a:spcPct val="0"/>
              </a:spcBef>
              <a:spcAft>
                <a:spcPct val="0"/>
              </a:spcAft>
              <a:buFont typeface="Arial" pitchFamily="34" charset="0"/>
              <a:buChar char="•"/>
              <a:defRPr sz="4200" b="1">
                <a:solidFill>
                  <a:schemeClr val="hlink"/>
                </a:solidFill>
                <a:latin typeface="Arial" pitchFamily="34" charset="0"/>
              </a:defRPr>
            </a:lvl9pPr>
          </a:lstStyle>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None/>
              <a:tabLst/>
              <a:defRPr/>
            </a:pPr>
            <a:r>
              <a:rPr kumimoji="0" lang="en-US" altLang="en-US" sz="1200" b="1" i="0" u="none" strike="noStrike" kern="0" cap="none" spc="0" normalizeH="0" baseline="0" noProof="0" dirty="0">
                <a:ln>
                  <a:noFill/>
                </a:ln>
                <a:solidFill>
                  <a:srgbClr val="000000"/>
                </a:solidFill>
                <a:effectLst/>
                <a:uLnTx/>
                <a:uFillTx/>
                <a:latin typeface="Arial" pitchFamily="34" charset="0"/>
                <a:ea typeface="+mn-ea"/>
              </a:rPr>
              <a:t>LRDIMMs</a:t>
            </a: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 </a:t>
            </a:r>
          </a:p>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Char char="§"/>
              <a:tabLst/>
              <a:defRPr/>
            </a:pP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2DPC </a:t>
            </a: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at 2133MHz</a:t>
            </a:r>
          </a:p>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Char char="§"/>
              <a:tabLst/>
              <a:defRPr/>
            </a:pP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3DPC </a:t>
            </a: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at </a:t>
            </a: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1866MHz</a:t>
            </a:r>
            <a:r>
              <a:rPr kumimoji="0" lang="en-US" altLang="en-US" sz="1200" b="0" i="0" u="none" strike="noStrike" kern="0" cap="none" spc="0" normalizeH="0" noProof="0" dirty="0" smtClean="0">
                <a:ln>
                  <a:noFill/>
                </a:ln>
                <a:solidFill>
                  <a:srgbClr val="000000"/>
                </a:solidFill>
                <a:effectLst/>
                <a:uLnTx/>
                <a:uFillTx/>
                <a:latin typeface="Arial" pitchFamily="34" charset="0"/>
                <a:ea typeface="+mn-ea"/>
              </a:rPr>
              <a:t> - A</a:t>
            </a: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bove </a:t>
            </a: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Industry </a:t>
            </a: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POR of 1600MHz </a:t>
            </a:r>
            <a:endParaRPr kumimoji="0" lang="en-US" altLang="en-US" sz="1200" b="0" i="0" u="none" strike="noStrike" kern="0" cap="none" spc="0" normalizeH="0" baseline="0" noProof="0" dirty="0">
              <a:ln>
                <a:noFill/>
              </a:ln>
              <a:solidFill>
                <a:srgbClr val="000000"/>
              </a:solidFill>
              <a:effectLst/>
              <a:uLnTx/>
              <a:uFillTx/>
              <a:latin typeface="Arial" pitchFamily="34" charset="0"/>
              <a:ea typeface="+mn-ea"/>
            </a:endParaRPr>
          </a:p>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Char char="§"/>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Single Voltage = 1.2V</a:t>
            </a:r>
          </a:p>
          <a:p>
            <a:pPr marL="0" marR="0" lvl="0" indent="0" algn="l" defTabSz="1218987" eaLnBrk="1" fontAlgn="auto" latinLnBrk="0" hangingPunct="1">
              <a:lnSpc>
                <a:spcPct val="100000"/>
              </a:lnSpc>
              <a:spcBef>
                <a:spcPts val="0"/>
              </a:spcBef>
              <a:spcAft>
                <a:spcPts val="0"/>
              </a:spcAft>
              <a:buClr>
                <a:srgbClr val="FF0000"/>
              </a:buClr>
              <a:buSzTx/>
              <a:buFont typeface="Wingdings" pitchFamily="2" charset="2"/>
              <a:buChar char="§"/>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32GB, </a:t>
            </a: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64GB - Up </a:t>
            </a:r>
            <a:r>
              <a:rPr kumimoji="0" lang="en-US" altLang="en-US" sz="1200" b="0" i="0" u="none" strike="noStrike" kern="0" cap="none" spc="0" normalizeH="0" baseline="0" noProof="0" dirty="0">
                <a:ln>
                  <a:noFill/>
                </a:ln>
                <a:solidFill>
                  <a:srgbClr val="000000"/>
                </a:solidFill>
                <a:effectLst/>
                <a:uLnTx/>
                <a:uFillTx/>
                <a:latin typeface="Arial" pitchFamily="34" charset="0"/>
                <a:ea typeface="+mn-ea"/>
              </a:rPr>
              <a:t>to 1.5TB with 64GB </a:t>
            </a:r>
            <a:r>
              <a:rPr kumimoji="0" lang="en-US" altLang="en-US" sz="1200" b="0" i="0" u="none" strike="noStrike" kern="0" cap="none" spc="0" normalizeH="0" baseline="0" noProof="0" dirty="0" smtClean="0">
                <a:ln>
                  <a:noFill/>
                </a:ln>
                <a:solidFill>
                  <a:srgbClr val="000000"/>
                </a:solidFill>
                <a:effectLst/>
                <a:uLnTx/>
                <a:uFillTx/>
                <a:latin typeface="Arial" pitchFamily="34" charset="0"/>
                <a:ea typeface="+mn-ea"/>
              </a:rPr>
              <a:t>LRDIMM</a:t>
            </a:r>
            <a:endParaRPr kumimoji="0" lang="en-US" altLang="en-US" sz="12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17"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
        <p:nvSpPr>
          <p:cNvPr id="2" name="TextBox 1"/>
          <p:cNvSpPr txBox="1"/>
          <p:nvPr/>
        </p:nvSpPr>
        <p:spPr>
          <a:xfrm>
            <a:off x="4037089" y="6592068"/>
            <a:ext cx="1467068" cy="230832"/>
          </a:xfrm>
          <a:prstGeom prst="rect">
            <a:avLst/>
          </a:prstGeom>
          <a:noFill/>
        </p:spPr>
        <p:txBody>
          <a:bodyPr wrap="none" rtlCol="0">
            <a:spAutoFit/>
          </a:bodyPr>
          <a:lstStyle/>
          <a:p>
            <a:r>
              <a:rPr lang="en-US" sz="900" b="0" dirty="0" smtClean="0"/>
              <a:t>* Available at a later date</a:t>
            </a:r>
            <a:endParaRPr lang="en-US" sz="900" b="0" dirty="0"/>
          </a:p>
        </p:txBody>
      </p:sp>
      <p:pic>
        <p:nvPicPr>
          <p:cNvPr id="114690" name="Picture 2" descr="http://i.ebayimg.com/00/s/NTAwWDUwMA==/z/Y2kAAOxycD9TUOay/$_35.JPG"/>
          <p:cNvPicPr>
            <a:picLocks noChangeAspect="1" noChangeArrowheads="1"/>
          </p:cNvPicPr>
          <p:nvPr/>
        </p:nvPicPr>
        <p:blipFill>
          <a:blip r:embed="rId7" cstate="print"/>
          <a:srcRect l="16123" t="26247" r="16734" b="22073"/>
          <a:stretch>
            <a:fillRect/>
          </a:stretch>
        </p:blipFill>
        <p:spPr bwMode="auto">
          <a:xfrm>
            <a:off x="8724275" y="2563318"/>
            <a:ext cx="2473377" cy="1903751"/>
          </a:xfrm>
          <a:prstGeom prst="rect">
            <a:avLst/>
          </a:prstGeom>
          <a:noFill/>
        </p:spPr>
      </p:pic>
    </p:spTree>
    <p:extLst>
      <p:ext uri="{BB962C8B-B14F-4D97-AF65-F5344CB8AC3E}">
        <p14:creationId xmlns:p14="http://schemas.microsoft.com/office/powerpoint/2010/main" xmlns="" val="201442830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rot="-2066632">
            <a:off x="10972800" y="1103816"/>
            <a:ext cx="728663" cy="125413"/>
          </a:xfrm>
          <a:prstGeom prst="rect">
            <a:avLst/>
          </a:prstGeom>
          <a:noFill/>
          <a:ln w="9525" algn="ctr">
            <a:noFill/>
            <a:miter lim="800000"/>
            <a:headEnd/>
            <a:tailEnd/>
          </a:ln>
        </p:spPr>
      </p:pic>
      <p:sp>
        <p:nvSpPr>
          <p:cNvPr id="31747" name="Rectangle 3"/>
          <p:cNvSpPr>
            <a:spLocks noGrp="1" noChangeArrowheads="1"/>
          </p:cNvSpPr>
          <p:nvPr>
            <p:ph type="body" idx="4294967295"/>
          </p:nvPr>
        </p:nvSpPr>
        <p:spPr>
          <a:xfrm>
            <a:off x="78378" y="1277938"/>
            <a:ext cx="11823700" cy="2833687"/>
          </a:xfrm>
        </p:spPr>
        <p:txBody>
          <a:bodyPr/>
          <a:lstStyle/>
          <a:p>
            <a:pPr marL="169863" lvl="1" indent="-169863">
              <a:lnSpc>
                <a:spcPct val="110000"/>
              </a:lnSpc>
              <a:buClr>
                <a:schemeClr val="tx2"/>
              </a:buClr>
              <a:buFont typeface="Wingdings" pitchFamily="2" charset="2"/>
              <a:buChar char="§"/>
            </a:pPr>
            <a:r>
              <a:rPr lang="en-US" sz="1900" dirty="0" smtClean="0"/>
              <a:t>Memory reliability, performance, and quality even more critical as customers utilize greater memory capacities for their Big Data Analytics, Cloud Computing, Virtualization, Database, and High Performance Computing workloads</a:t>
            </a:r>
          </a:p>
          <a:p>
            <a:pPr marL="169863" lvl="1" indent="-169863">
              <a:lnSpc>
                <a:spcPct val="110000"/>
              </a:lnSpc>
              <a:buClr>
                <a:schemeClr val="tx2"/>
              </a:buClr>
              <a:buFont typeface="Wingdings" pitchFamily="2" charset="2"/>
              <a:buChar char="§"/>
            </a:pPr>
            <a:r>
              <a:rPr lang="en-US" sz="1900" dirty="0" smtClean="0"/>
              <a:t>TruDDR4 Memory leverages System x Unique DIMM Identifier technology built into the memory DIMMs and System UEFI</a:t>
            </a:r>
          </a:p>
          <a:p>
            <a:pPr marL="287338" lvl="2" indent="-117475">
              <a:lnSpc>
                <a:spcPct val="110000"/>
              </a:lnSpc>
              <a:buClr>
                <a:schemeClr val="tx2"/>
              </a:buClr>
              <a:buFont typeface="Helvetica" pitchFamily="34" charset="0"/>
              <a:buChar char="̶"/>
            </a:pPr>
            <a:r>
              <a:rPr lang="en-US" sz="1700" dirty="0" smtClean="0"/>
              <a:t>Enable System x to verify whether the memory installed is qualified/supported by Lenovo</a:t>
            </a:r>
          </a:p>
          <a:p>
            <a:pPr marL="287338" lvl="2" indent="-117475">
              <a:lnSpc>
                <a:spcPct val="110000"/>
              </a:lnSpc>
              <a:buClr>
                <a:schemeClr val="tx2"/>
              </a:buClr>
              <a:buFont typeface="Helvetica" pitchFamily="34" charset="0"/>
              <a:buChar char="̶"/>
            </a:pPr>
            <a:r>
              <a:rPr lang="en-US" sz="1700" dirty="0" smtClean="0"/>
              <a:t>Because the TruDDR4 Memory is authenticated, certain extended memory performance features can be enabled to extend performance over industry standards (Intel POR)</a:t>
            </a:r>
          </a:p>
        </p:txBody>
      </p:sp>
      <p:sp>
        <p:nvSpPr>
          <p:cNvPr id="31748" name="Rectangle 2"/>
          <p:cNvSpPr>
            <a:spLocks noChangeArrowheads="1"/>
          </p:cNvSpPr>
          <p:nvPr/>
        </p:nvSpPr>
        <p:spPr bwMode="auto">
          <a:xfrm>
            <a:off x="139700" y="380737"/>
            <a:ext cx="11579225" cy="609600"/>
          </a:xfrm>
          <a:prstGeom prst="rect">
            <a:avLst/>
          </a:prstGeom>
          <a:noFill/>
          <a:ln w="9525">
            <a:noFill/>
            <a:miter lim="800000"/>
            <a:headEnd/>
            <a:tailEnd/>
          </a:ln>
        </p:spPr>
        <p:txBody>
          <a:bodyPr/>
          <a:lstStyle/>
          <a:p>
            <a:pPr algn="l" eaLnBrk="0" hangingPunct="0">
              <a:lnSpc>
                <a:spcPct val="85000"/>
              </a:lnSpc>
            </a:pPr>
            <a:r>
              <a:rPr lang="en-US" altLang="en-US" sz="2400" b="0" i="1" dirty="0">
                <a:solidFill>
                  <a:schemeClr val="bg1"/>
                </a:solidFill>
              </a:rPr>
              <a:t>TruDDR4 Memory - </a:t>
            </a:r>
            <a:r>
              <a:rPr lang="en-GB" altLang="zh-TW" sz="2400" b="0" i="1" dirty="0">
                <a:solidFill>
                  <a:schemeClr val="bg1"/>
                </a:solidFill>
                <a:ea typeface="PMingLiU" pitchFamily="18" charset="-120"/>
              </a:rPr>
              <a:t>Delivering trusted, tested, quality, performance, reliability</a:t>
            </a:r>
            <a:endParaRPr lang="en-US" altLang="en-US" sz="2400" b="0" i="1" dirty="0">
              <a:solidFill>
                <a:schemeClr val="bg1"/>
              </a:solidFill>
            </a:endParaRPr>
          </a:p>
        </p:txBody>
      </p:sp>
      <p:sp>
        <p:nvSpPr>
          <p:cNvPr id="31749" name="Rectangle 9"/>
          <p:cNvSpPr>
            <a:spLocks noChangeArrowheads="1"/>
          </p:cNvSpPr>
          <p:nvPr/>
        </p:nvSpPr>
        <p:spPr bwMode="auto">
          <a:xfrm>
            <a:off x="3533775" y="1143000"/>
            <a:ext cx="122238" cy="92075"/>
          </a:xfrm>
          <a:prstGeom prst="rect">
            <a:avLst/>
          </a:prstGeom>
          <a:noFill/>
          <a:ln w="9525" algn="ctr">
            <a:noFill/>
            <a:miter lim="800000"/>
            <a:headEnd/>
            <a:tailEnd/>
          </a:ln>
        </p:spPr>
        <p:txBody>
          <a:bodyPr wrap="none" anchor="ctr"/>
          <a:lstStyle/>
          <a:p>
            <a:endParaRPr lang="en-US"/>
          </a:p>
        </p:txBody>
      </p:sp>
      <p:pic>
        <p:nvPicPr>
          <p:cNvPr id="31750" name="Picture 10" descr="M5Lubalin"/>
          <p:cNvPicPr>
            <a:picLocks noChangeAspect="1" noChangeArrowheads="1"/>
          </p:cNvPicPr>
          <p:nvPr/>
        </p:nvPicPr>
        <p:blipFill>
          <a:blip r:embed="rId3" cstate="print"/>
          <a:srcRect l="8214" t="36005" r="26329" b="41072"/>
          <a:stretch>
            <a:fillRect/>
          </a:stretch>
        </p:blipFill>
        <p:spPr bwMode="auto">
          <a:xfrm>
            <a:off x="211187" y="0"/>
            <a:ext cx="1069975" cy="209550"/>
          </a:xfrm>
          <a:prstGeom prst="rect">
            <a:avLst/>
          </a:prstGeom>
          <a:noFill/>
          <a:ln w="9525">
            <a:noFill/>
            <a:miter lim="800000"/>
            <a:headEnd/>
            <a:tailEnd/>
          </a:ln>
        </p:spPr>
      </p:pic>
      <p:sp>
        <p:nvSpPr>
          <p:cNvPr id="31751" name="AutoShape 11"/>
          <p:cNvSpPr>
            <a:spLocks noChangeArrowheads="1"/>
          </p:cNvSpPr>
          <p:nvPr/>
        </p:nvSpPr>
        <p:spPr bwMode="auto">
          <a:xfrm>
            <a:off x="488950" y="4033838"/>
            <a:ext cx="9942513" cy="2303462"/>
          </a:xfrm>
          <a:prstGeom prst="roundRect">
            <a:avLst>
              <a:gd name="adj" fmla="val 3264"/>
            </a:avLst>
          </a:prstGeom>
          <a:solidFill>
            <a:schemeClr val="bg1"/>
          </a:solidFill>
          <a:ln w="38100" algn="ctr">
            <a:solidFill>
              <a:srgbClr val="B8000D"/>
            </a:solidFill>
            <a:round/>
            <a:headEnd/>
            <a:tailEnd/>
          </a:ln>
        </p:spPr>
        <p:txBody>
          <a:bodyPr anchor="ctr">
            <a:spAutoFit/>
          </a:bodyPr>
          <a:lstStyle/>
          <a:p>
            <a:pPr marL="176213" indent="-176213" algn="l" eaLnBrk="0" hangingPunct="0">
              <a:lnSpc>
                <a:spcPct val="110000"/>
              </a:lnSpc>
              <a:spcBef>
                <a:spcPct val="20000"/>
              </a:spcBef>
              <a:buClr>
                <a:schemeClr val="bg1"/>
              </a:buClr>
              <a:buFont typeface="Wingdings" pitchFamily="2" charset="2"/>
              <a:buChar char="§"/>
            </a:pPr>
            <a:r>
              <a:rPr lang="en-US" sz="1700" dirty="0" smtClean="0"/>
              <a:t>TruDDR4 </a:t>
            </a:r>
            <a:r>
              <a:rPr lang="en-US" sz="1700" dirty="0"/>
              <a:t>Memory Key Benefits</a:t>
            </a:r>
          </a:p>
          <a:p>
            <a:pPr marL="622300" lvl="1" indent="-165100" algn="l" eaLnBrk="0" hangingPunct="0">
              <a:lnSpc>
                <a:spcPct val="110000"/>
              </a:lnSpc>
              <a:spcBef>
                <a:spcPct val="20000"/>
              </a:spcBef>
              <a:buClr>
                <a:schemeClr val="tx1"/>
              </a:buClr>
              <a:buFont typeface="Wingdings" pitchFamily="2" charset="2"/>
              <a:buChar char="§"/>
            </a:pPr>
            <a:r>
              <a:rPr lang="en-US" b="0" dirty="0"/>
              <a:t>Uses the highest quality components sourced from Tier 1 DRAM suppliers. Only memory that meets our strict requirements are selected for TruDDR4 Memory</a:t>
            </a:r>
          </a:p>
          <a:p>
            <a:pPr marL="622300" lvl="1" indent="-165100" algn="l" eaLnBrk="0" hangingPunct="0">
              <a:lnSpc>
                <a:spcPct val="110000"/>
              </a:lnSpc>
              <a:spcBef>
                <a:spcPct val="20000"/>
              </a:spcBef>
              <a:buClr>
                <a:schemeClr val="tx1"/>
              </a:buClr>
              <a:buFont typeface="Wingdings" pitchFamily="2" charset="2"/>
              <a:buChar char="§"/>
            </a:pPr>
            <a:r>
              <a:rPr lang="en-US" b="0" dirty="0"/>
              <a:t>Compatibility tested and tuned on every </a:t>
            </a:r>
            <a:r>
              <a:rPr lang="en-US" b="0" dirty="0" smtClean="0"/>
              <a:t>System </a:t>
            </a:r>
            <a:r>
              <a:rPr lang="en-US" b="0" dirty="0"/>
              <a:t>x compute nodes to maximize performance and reliability</a:t>
            </a:r>
          </a:p>
          <a:p>
            <a:pPr marL="622300" lvl="1" indent="-165100" algn="l" eaLnBrk="0" hangingPunct="0">
              <a:lnSpc>
                <a:spcPct val="110000"/>
              </a:lnSpc>
              <a:spcBef>
                <a:spcPct val="20000"/>
              </a:spcBef>
              <a:buClr>
                <a:schemeClr val="tx1"/>
              </a:buClr>
              <a:buFont typeface="Wingdings" pitchFamily="2" charset="2"/>
              <a:buChar char="§"/>
            </a:pPr>
            <a:r>
              <a:rPr lang="en-US" b="0" dirty="0" smtClean="0"/>
              <a:t>TruDDR4 </a:t>
            </a:r>
            <a:r>
              <a:rPr lang="en-US" b="0" dirty="0"/>
              <a:t>Memory delivers increased reliability, since the memory is authenticated which verifies that qualification has been performed by </a:t>
            </a:r>
            <a:r>
              <a:rPr lang="en-US" b="0" dirty="0" smtClean="0"/>
              <a:t>Lenovo</a:t>
            </a:r>
            <a:endParaRPr lang="en-US" b="0" dirty="0"/>
          </a:p>
          <a:p>
            <a:pPr marL="622300" lvl="1" indent="-165100" algn="l" eaLnBrk="0" hangingPunct="0">
              <a:lnSpc>
                <a:spcPct val="110000"/>
              </a:lnSpc>
              <a:spcBef>
                <a:spcPct val="20000"/>
              </a:spcBef>
              <a:buClr>
                <a:schemeClr val="tx1"/>
              </a:buClr>
              <a:buFont typeface="Wingdings" pitchFamily="2" charset="2"/>
              <a:buChar char="§"/>
            </a:pPr>
            <a:r>
              <a:rPr lang="en-US" b="0" dirty="0"/>
              <a:t>Delivers performance above industry standards </a:t>
            </a:r>
          </a:p>
          <a:p>
            <a:pPr marL="622300" lvl="1" indent="-165100" algn="l" eaLnBrk="0" hangingPunct="0">
              <a:lnSpc>
                <a:spcPct val="110000"/>
              </a:lnSpc>
              <a:spcBef>
                <a:spcPct val="20000"/>
              </a:spcBef>
              <a:buClr>
                <a:schemeClr val="tx1"/>
              </a:buClr>
              <a:buFont typeface="Wingdings" pitchFamily="2" charset="2"/>
              <a:buChar char="§"/>
            </a:pPr>
            <a:r>
              <a:rPr lang="en-US" b="0" dirty="0"/>
              <a:t>Provides easy </a:t>
            </a:r>
            <a:r>
              <a:rPr lang="en-US" b="0" dirty="0" smtClean="0"/>
              <a:t>service </a:t>
            </a:r>
            <a:r>
              <a:rPr lang="en-US" b="0" dirty="0"/>
              <a:t>and support worldwide</a:t>
            </a:r>
          </a:p>
        </p:txBody>
      </p:sp>
      <p:sp>
        <p:nvSpPr>
          <p:cNvPr id="8"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extLst>
      <p:ext uri="{BB962C8B-B14F-4D97-AF65-F5344CB8AC3E}">
        <p14:creationId xmlns:p14="http://schemas.microsoft.com/office/powerpoint/2010/main" xmlns="" val="107278902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9"/>
          <p:cNvSpPr>
            <a:spLocks noGrp="1" noChangeArrowheads="1"/>
          </p:cNvSpPr>
          <p:nvPr>
            <p:ph type="title"/>
          </p:nvPr>
        </p:nvSpPr>
        <p:spPr>
          <a:xfrm>
            <a:off x="256429" y="410059"/>
            <a:ext cx="11736977" cy="597132"/>
          </a:xfrm>
        </p:spPr>
        <p:txBody>
          <a:bodyPr>
            <a:normAutofit fontScale="90000"/>
          </a:bodyPr>
          <a:lstStyle/>
          <a:p>
            <a:r>
              <a:rPr lang="en-US" dirty="0" smtClean="0"/>
              <a:t>Integrated redundancy: Hot swappable components </a:t>
            </a:r>
            <a:br>
              <a:rPr lang="en-US" dirty="0" smtClean="0"/>
            </a:br>
            <a:endParaRPr lang="en-US" sz="2500" i="1" dirty="0" smtClean="0">
              <a:solidFill>
                <a:srgbClr val="FF0000"/>
              </a:solidFill>
            </a:endParaRPr>
          </a:p>
        </p:txBody>
      </p:sp>
      <p:sp>
        <p:nvSpPr>
          <p:cNvPr id="30723" name="Rectangle 20"/>
          <p:cNvSpPr>
            <a:spLocks noGrp="1" noChangeArrowheads="1"/>
          </p:cNvSpPr>
          <p:nvPr>
            <p:ph type="body" sz="half" idx="4294967295"/>
          </p:nvPr>
        </p:nvSpPr>
        <p:spPr>
          <a:xfrm>
            <a:off x="286608" y="1841500"/>
            <a:ext cx="4540250" cy="4479925"/>
          </a:xfrm>
        </p:spPr>
        <p:txBody>
          <a:bodyPr/>
          <a:lstStyle/>
          <a:p>
            <a:pPr marL="177800" indent="-177800">
              <a:buFont typeface="Wingdings" pitchFamily="2" charset="2"/>
              <a:buChar char="§"/>
            </a:pPr>
            <a:r>
              <a:rPr lang="en-US" sz="2000" dirty="0" smtClean="0"/>
              <a:t>Maximized uptime - redundant, hot-swappable high availability design for 99.99% uptime </a:t>
            </a:r>
            <a:br>
              <a:rPr lang="en-US" sz="2000" dirty="0" smtClean="0"/>
            </a:br>
            <a:endParaRPr lang="en-US" sz="2000" dirty="0" smtClean="0"/>
          </a:p>
          <a:p>
            <a:pPr marL="177800" indent="-177800">
              <a:buFont typeface="Wingdings" pitchFamily="2" charset="2"/>
              <a:buChar char="§"/>
            </a:pPr>
            <a:r>
              <a:rPr lang="en-US" sz="2000" dirty="0" smtClean="0"/>
              <a:t>Easy serviceability without downtime</a:t>
            </a:r>
            <a:br>
              <a:rPr lang="en-US" sz="2000" dirty="0" smtClean="0"/>
            </a:br>
            <a:endParaRPr lang="en-US" sz="2000" dirty="0" smtClean="0"/>
          </a:p>
          <a:p>
            <a:pPr marL="177800" indent="-177800">
              <a:buFont typeface="Wingdings" pitchFamily="2" charset="2"/>
              <a:buChar char="§"/>
            </a:pPr>
            <a:r>
              <a:rPr lang="en-US" sz="2000" dirty="0" smtClean="0"/>
              <a:t>Enhanced data protection &amp; performance with 12Gbps RAID support (devices + infrastructure</a:t>
            </a:r>
            <a:r>
              <a:rPr lang="en-US" sz="2000" dirty="0"/>
              <a:t>)</a:t>
            </a:r>
            <a:r>
              <a:rPr lang="en-US" sz="2000" dirty="0" smtClean="0"/>
              <a:t> with 2x to 8x IOPS performance improvement over 6Gbps solutions</a:t>
            </a:r>
          </a:p>
        </p:txBody>
      </p:sp>
      <p:sp>
        <p:nvSpPr>
          <p:cNvPr id="30724" name="Text Box 9"/>
          <p:cNvSpPr txBox="1">
            <a:spLocks noChangeArrowheads="1"/>
          </p:cNvSpPr>
          <p:nvPr/>
        </p:nvSpPr>
        <p:spPr bwMode="auto">
          <a:xfrm>
            <a:off x="5378450" y="5314950"/>
            <a:ext cx="2514600" cy="581025"/>
          </a:xfrm>
          <a:prstGeom prst="rect">
            <a:avLst/>
          </a:prstGeom>
          <a:noFill/>
          <a:ln w="9525">
            <a:noFill/>
            <a:miter lim="800000"/>
            <a:headEnd/>
            <a:tailEnd/>
          </a:ln>
        </p:spPr>
        <p:txBody>
          <a:bodyPr>
            <a:spAutoFit/>
          </a:bodyPr>
          <a:lstStyle/>
          <a:p>
            <a:r>
              <a:rPr lang="en-US" sz="1600" dirty="0">
                <a:solidFill>
                  <a:prstClr val="black"/>
                </a:solidFill>
              </a:rPr>
              <a:t>Redundant &amp;</a:t>
            </a:r>
            <a:br>
              <a:rPr lang="en-US" sz="1600" dirty="0">
                <a:solidFill>
                  <a:prstClr val="black"/>
                </a:solidFill>
              </a:rPr>
            </a:br>
            <a:r>
              <a:rPr lang="en-US" sz="1600" dirty="0">
                <a:solidFill>
                  <a:prstClr val="black"/>
                </a:solidFill>
              </a:rPr>
              <a:t>hot swap PSUs</a:t>
            </a:r>
          </a:p>
        </p:txBody>
      </p:sp>
      <p:sp>
        <p:nvSpPr>
          <p:cNvPr id="30725" name="Text Box 10"/>
          <p:cNvSpPr txBox="1">
            <a:spLocks noChangeArrowheads="1"/>
          </p:cNvSpPr>
          <p:nvPr/>
        </p:nvSpPr>
        <p:spPr bwMode="auto">
          <a:xfrm>
            <a:off x="5346700" y="1858963"/>
            <a:ext cx="2579688" cy="336550"/>
          </a:xfrm>
          <a:prstGeom prst="rect">
            <a:avLst/>
          </a:prstGeom>
          <a:noFill/>
          <a:ln w="9525">
            <a:noFill/>
            <a:miter lim="800000"/>
            <a:headEnd/>
            <a:tailEnd/>
          </a:ln>
        </p:spPr>
        <p:txBody>
          <a:bodyPr>
            <a:spAutoFit/>
          </a:bodyPr>
          <a:lstStyle/>
          <a:p>
            <a:r>
              <a:rPr lang="en-US" sz="1600" dirty="0">
                <a:solidFill>
                  <a:prstClr val="black"/>
                </a:solidFill>
              </a:rPr>
              <a:t>Memory mirroring</a:t>
            </a:r>
          </a:p>
        </p:txBody>
      </p:sp>
      <p:sp>
        <p:nvSpPr>
          <p:cNvPr id="30726" name="Text Box 11"/>
          <p:cNvSpPr txBox="1">
            <a:spLocks noChangeArrowheads="1"/>
          </p:cNvSpPr>
          <p:nvPr/>
        </p:nvSpPr>
        <p:spPr bwMode="auto">
          <a:xfrm>
            <a:off x="8767763" y="1846263"/>
            <a:ext cx="3254375" cy="336550"/>
          </a:xfrm>
          <a:prstGeom prst="rect">
            <a:avLst/>
          </a:prstGeom>
          <a:noFill/>
          <a:ln w="9525">
            <a:noFill/>
            <a:miter lim="800000"/>
            <a:headEnd/>
            <a:tailEnd/>
          </a:ln>
        </p:spPr>
        <p:txBody>
          <a:bodyPr>
            <a:spAutoFit/>
          </a:bodyPr>
          <a:lstStyle/>
          <a:p>
            <a:r>
              <a:rPr lang="en-US" sz="1600">
                <a:solidFill>
                  <a:prstClr val="black"/>
                </a:solidFill>
              </a:rPr>
              <a:t>Redundant &amp; hot swap fans</a:t>
            </a:r>
          </a:p>
        </p:txBody>
      </p:sp>
      <p:sp>
        <p:nvSpPr>
          <p:cNvPr id="30727" name="Text Box 12"/>
          <p:cNvSpPr txBox="1">
            <a:spLocks noChangeArrowheads="1"/>
          </p:cNvSpPr>
          <p:nvPr/>
        </p:nvSpPr>
        <p:spPr bwMode="auto">
          <a:xfrm>
            <a:off x="7234238" y="1381125"/>
            <a:ext cx="2395537" cy="336550"/>
          </a:xfrm>
          <a:prstGeom prst="rect">
            <a:avLst/>
          </a:prstGeom>
          <a:noFill/>
          <a:ln w="9525">
            <a:noFill/>
            <a:miter lim="800000"/>
            <a:headEnd/>
            <a:tailEnd/>
          </a:ln>
        </p:spPr>
        <p:txBody>
          <a:bodyPr>
            <a:spAutoFit/>
          </a:bodyPr>
          <a:lstStyle/>
          <a:p>
            <a:r>
              <a:rPr lang="en-US" sz="1600" dirty="0">
                <a:solidFill>
                  <a:prstClr val="black"/>
                </a:solidFill>
              </a:rPr>
              <a:t>Tool-less design</a:t>
            </a:r>
          </a:p>
        </p:txBody>
      </p:sp>
      <p:sp>
        <p:nvSpPr>
          <p:cNvPr id="30728" name="Text Box 13"/>
          <p:cNvSpPr txBox="1">
            <a:spLocks noChangeArrowheads="1"/>
          </p:cNvSpPr>
          <p:nvPr/>
        </p:nvSpPr>
        <p:spPr bwMode="auto">
          <a:xfrm>
            <a:off x="7343775" y="5922963"/>
            <a:ext cx="2176463" cy="581025"/>
          </a:xfrm>
          <a:prstGeom prst="rect">
            <a:avLst/>
          </a:prstGeom>
          <a:noFill/>
          <a:ln w="9525">
            <a:noFill/>
            <a:miter lim="800000"/>
            <a:headEnd/>
            <a:tailEnd/>
          </a:ln>
        </p:spPr>
        <p:txBody>
          <a:bodyPr>
            <a:spAutoFit/>
          </a:bodyPr>
          <a:lstStyle/>
          <a:p>
            <a:r>
              <a:rPr lang="en-US" sz="1600">
                <a:solidFill>
                  <a:prstClr val="black"/>
                </a:solidFill>
              </a:rPr>
              <a:t>Robust RAID flexibility</a:t>
            </a:r>
            <a:endParaRPr lang="en-US" sz="1600" i="1">
              <a:solidFill>
                <a:srgbClr val="FF3300"/>
              </a:solidFill>
            </a:endParaRPr>
          </a:p>
        </p:txBody>
      </p:sp>
      <p:sp>
        <p:nvSpPr>
          <p:cNvPr id="30729" name="Text Box 17"/>
          <p:cNvSpPr txBox="1">
            <a:spLocks noChangeArrowheads="1"/>
          </p:cNvSpPr>
          <p:nvPr/>
        </p:nvSpPr>
        <p:spPr bwMode="auto">
          <a:xfrm>
            <a:off x="9092406" y="5381624"/>
            <a:ext cx="2605088" cy="581025"/>
          </a:xfrm>
          <a:prstGeom prst="rect">
            <a:avLst/>
          </a:prstGeom>
          <a:noFill/>
          <a:ln w="9525">
            <a:noFill/>
            <a:miter lim="800000"/>
            <a:headEnd/>
            <a:tailEnd/>
          </a:ln>
        </p:spPr>
        <p:txBody>
          <a:bodyPr>
            <a:spAutoFit/>
          </a:bodyPr>
          <a:lstStyle/>
          <a:p>
            <a:r>
              <a:rPr lang="en-US" sz="1600" dirty="0">
                <a:solidFill>
                  <a:prstClr val="black"/>
                </a:solidFill>
              </a:rPr>
              <a:t>Dual SD modules for hypervisor </a:t>
            </a:r>
            <a:r>
              <a:rPr lang="en-US" sz="1600" dirty="0" smtClean="0">
                <a:solidFill>
                  <a:prstClr val="black"/>
                </a:solidFill>
              </a:rPr>
              <a:t>mirroring* </a:t>
            </a:r>
            <a:endParaRPr lang="en-US" sz="1200" b="0" dirty="0">
              <a:solidFill>
                <a:prstClr val="black"/>
              </a:solidFill>
            </a:endParaRPr>
          </a:p>
        </p:txBody>
      </p:sp>
      <p:pic>
        <p:nvPicPr>
          <p:cNvPr id="30730" name="Picture 18" descr="M5Lubalin"/>
          <p:cNvPicPr>
            <a:picLocks noChangeAspect="1" noChangeArrowheads="1"/>
          </p:cNvPicPr>
          <p:nvPr/>
        </p:nvPicPr>
        <p:blipFill>
          <a:blip r:embed="rId3" cstate="print"/>
          <a:srcRect l="8214" t="36005" r="26329" b="41072"/>
          <a:stretch>
            <a:fillRect/>
          </a:stretch>
        </p:blipFill>
        <p:spPr bwMode="auto">
          <a:xfrm>
            <a:off x="212772" y="0"/>
            <a:ext cx="1069975" cy="209550"/>
          </a:xfrm>
          <a:prstGeom prst="rect">
            <a:avLst/>
          </a:prstGeom>
          <a:noFill/>
          <a:ln w="9525">
            <a:noFill/>
            <a:miter lim="800000"/>
            <a:headEnd/>
            <a:tailEnd/>
          </a:ln>
        </p:spPr>
      </p:pic>
      <p:sp>
        <p:nvSpPr>
          <p:cNvPr id="12" name="Rectangle 11"/>
          <p:cNvSpPr/>
          <p:nvPr/>
        </p:nvSpPr>
        <p:spPr>
          <a:xfrm>
            <a:off x="304762" y="1077822"/>
            <a:ext cx="5622053" cy="369332"/>
          </a:xfrm>
          <a:prstGeom prst="rect">
            <a:avLst/>
          </a:prstGeom>
        </p:spPr>
        <p:txBody>
          <a:bodyPr wrap="none">
            <a:spAutoFit/>
          </a:bodyPr>
          <a:lstStyle/>
          <a:p>
            <a:r>
              <a:rPr lang="en-US" sz="1800" i="1" dirty="0" smtClean="0">
                <a:solidFill>
                  <a:srgbClr val="FF0000"/>
                </a:solidFill>
              </a:rPr>
              <a:t>Leadership uptime – avoids single point of failure</a:t>
            </a:r>
            <a:endParaRPr lang="en-US" sz="1800" dirty="0">
              <a:solidFill>
                <a:prstClr val="black"/>
              </a:solidFill>
            </a:endParaRPr>
          </a:p>
        </p:txBody>
      </p:sp>
      <p:sp>
        <p:nvSpPr>
          <p:cNvPr id="13"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
        <p:nvSpPr>
          <p:cNvPr id="3" name="TextBox 2"/>
          <p:cNvSpPr txBox="1"/>
          <p:nvPr/>
        </p:nvSpPr>
        <p:spPr>
          <a:xfrm>
            <a:off x="4660900" y="6516688"/>
            <a:ext cx="2035750" cy="307777"/>
          </a:xfrm>
          <a:prstGeom prst="rect">
            <a:avLst/>
          </a:prstGeom>
          <a:noFill/>
        </p:spPr>
        <p:txBody>
          <a:bodyPr wrap="none" rtlCol="0">
            <a:spAutoFit/>
          </a:bodyPr>
          <a:lstStyle/>
          <a:p>
            <a:pPr algn="l" defTabSz="1218987" fontAlgn="auto">
              <a:spcBef>
                <a:spcPts val="0"/>
              </a:spcBef>
              <a:spcAft>
                <a:spcPts val="0"/>
              </a:spcAft>
            </a:pPr>
            <a:r>
              <a:rPr lang="en-US" b="0" dirty="0" smtClean="0">
                <a:solidFill>
                  <a:prstClr val="black"/>
                </a:solidFill>
                <a:latin typeface="Calibri"/>
                <a:ea typeface="+mn-ea"/>
              </a:rPr>
              <a:t>* Available at a later date</a:t>
            </a:r>
            <a:endParaRPr lang="en-US" b="0" dirty="0">
              <a:solidFill>
                <a:prstClr val="black"/>
              </a:solidFill>
              <a:latin typeface="Calibri"/>
              <a:ea typeface="+mn-ea"/>
            </a:endParaRPr>
          </a:p>
        </p:txBody>
      </p:sp>
      <p:pic>
        <p:nvPicPr>
          <p:cNvPr id="16" name="Picture 22" descr="x3650M5COV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28635" y="1968896"/>
            <a:ext cx="5218920" cy="3476959"/>
          </a:xfrm>
          <a:prstGeom prst="rect">
            <a:avLst/>
          </a:prstGeom>
          <a:noFill/>
          <a:ln w="9525">
            <a:noFill/>
            <a:miter lim="800000"/>
            <a:headEnd/>
            <a:tailEnd/>
          </a:ln>
        </p:spPr>
      </p:pic>
    </p:spTree>
    <p:extLst>
      <p:ext uri="{BB962C8B-B14F-4D97-AF65-F5344CB8AC3E}">
        <p14:creationId xmlns:p14="http://schemas.microsoft.com/office/powerpoint/2010/main" xmlns="" val="51107956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AutoShape 30"/>
          <p:cNvSpPr>
            <a:spLocks noChangeArrowheads="1"/>
          </p:cNvSpPr>
          <p:nvPr/>
        </p:nvSpPr>
        <p:spPr bwMode="auto">
          <a:xfrm>
            <a:off x="268288" y="1377950"/>
            <a:ext cx="11641137" cy="3987800"/>
          </a:xfrm>
          <a:prstGeom prst="roundRect">
            <a:avLst>
              <a:gd name="adj" fmla="val 4833"/>
            </a:avLst>
          </a:prstGeom>
          <a:solidFill>
            <a:schemeClr val="bg1"/>
          </a:solidFill>
          <a:ln w="9525" algn="ctr">
            <a:noFill/>
            <a:round/>
            <a:headEnd/>
            <a:tailEnd/>
          </a:ln>
        </p:spPr>
        <p:txBody>
          <a:bodyPr lIns="0" tIns="0" rIns="0" bIns="0" anchor="ctr">
            <a:spAutoFit/>
          </a:bodyPr>
          <a:lstStyle/>
          <a:p>
            <a:endParaRPr lang="en-US"/>
          </a:p>
        </p:txBody>
      </p:sp>
      <p:sp>
        <p:nvSpPr>
          <p:cNvPr id="43010" name="Rectangle 11"/>
          <p:cNvSpPr>
            <a:spLocks noGrp="1" noChangeArrowheads="1"/>
          </p:cNvSpPr>
          <p:nvPr>
            <p:ph type="title"/>
          </p:nvPr>
        </p:nvSpPr>
        <p:spPr>
          <a:xfrm>
            <a:off x="283725" y="252169"/>
            <a:ext cx="11736977" cy="1061807"/>
          </a:xfrm>
        </p:spPr>
        <p:txBody>
          <a:bodyPr/>
          <a:lstStyle/>
          <a:p>
            <a:r>
              <a:rPr lang="en-US" dirty="0" smtClean="0"/>
              <a:t>IBM Global Services &amp; Support</a:t>
            </a:r>
            <a:br>
              <a:rPr lang="en-US" dirty="0" smtClean="0"/>
            </a:br>
            <a:r>
              <a:rPr lang="en-US" sz="2500" i="1" dirty="0" smtClean="0">
                <a:solidFill>
                  <a:srgbClr val="FF0000"/>
                </a:solidFill>
              </a:rPr>
              <a:t>IBM is a recognized leader in services &amp; support</a:t>
            </a:r>
          </a:p>
        </p:txBody>
      </p:sp>
      <p:sp>
        <p:nvSpPr>
          <p:cNvPr id="43014" name="Rectangle 32"/>
          <p:cNvSpPr>
            <a:spLocks noGrp="1" noChangeArrowheads="1"/>
          </p:cNvSpPr>
          <p:nvPr>
            <p:ph sz="half" idx="4294967295"/>
          </p:nvPr>
        </p:nvSpPr>
        <p:spPr>
          <a:xfrm>
            <a:off x="0" y="2959100"/>
            <a:ext cx="5132388" cy="2412968"/>
          </a:xfrm>
          <a:prstGeom prst="rect">
            <a:avLst/>
          </a:prstGeom>
          <a:noFill/>
        </p:spPr>
        <p:txBody>
          <a:bodyPr tIns="0" rIns="0" bIns="0">
            <a:spAutoFit/>
          </a:bodyPr>
          <a:lstStyle/>
          <a:p>
            <a:r>
              <a:rPr lang="en-US" sz="1600" dirty="0" smtClean="0"/>
              <a:t>Prevent downtime with proactive, first-rate service</a:t>
            </a:r>
          </a:p>
          <a:p>
            <a:r>
              <a:rPr lang="en-US" sz="1600" dirty="0" smtClean="0"/>
              <a:t>Resolve outages faster if they do occur to protect </a:t>
            </a:r>
            <a:br>
              <a:rPr lang="en-US" sz="1600" dirty="0" smtClean="0"/>
            </a:br>
            <a:r>
              <a:rPr lang="en-US" sz="1600" dirty="0" smtClean="0"/>
              <a:t>your brand</a:t>
            </a:r>
          </a:p>
          <a:p>
            <a:r>
              <a:rPr lang="en-US" sz="1600" dirty="0" smtClean="0"/>
              <a:t>Optimize IT and end-user productivity – and revenue </a:t>
            </a:r>
            <a:br>
              <a:rPr lang="en-US" sz="1600" dirty="0" smtClean="0"/>
            </a:br>
            <a:r>
              <a:rPr lang="en-US" sz="1600" dirty="0" smtClean="0"/>
              <a:t>– to enhance business results</a:t>
            </a:r>
          </a:p>
          <a:p>
            <a:r>
              <a:rPr lang="en-US" sz="1600" dirty="0" smtClean="0"/>
              <a:t>Protect your brand reputation and keep your </a:t>
            </a:r>
            <a:br>
              <a:rPr lang="en-US" sz="1600" dirty="0" smtClean="0"/>
            </a:br>
            <a:r>
              <a:rPr lang="en-US" sz="1600" dirty="0" smtClean="0"/>
              <a:t>customer base</a:t>
            </a:r>
          </a:p>
          <a:p>
            <a:r>
              <a:rPr lang="en-US" sz="1600" dirty="0" smtClean="0"/>
              <a:t>Simplify support to save time, resources and costs</a:t>
            </a:r>
          </a:p>
        </p:txBody>
      </p:sp>
      <p:pic>
        <p:nvPicPr>
          <p:cNvPr id="43011" name="Picture 14" descr="M5Lubalin"/>
          <p:cNvPicPr>
            <a:picLocks noChangeAspect="1" noChangeArrowheads="1"/>
          </p:cNvPicPr>
          <p:nvPr/>
        </p:nvPicPr>
        <p:blipFill>
          <a:blip r:embed="rId3" cstate="print"/>
          <a:srcRect l="8214" t="36005" r="26329" b="41072"/>
          <a:stretch>
            <a:fillRect/>
          </a:stretch>
        </p:blipFill>
        <p:spPr bwMode="auto">
          <a:xfrm>
            <a:off x="212772" y="0"/>
            <a:ext cx="1069975" cy="209550"/>
          </a:xfrm>
          <a:prstGeom prst="rect">
            <a:avLst/>
          </a:prstGeom>
          <a:noFill/>
          <a:ln w="9525">
            <a:noFill/>
            <a:miter lim="800000"/>
            <a:headEnd/>
            <a:tailEnd/>
          </a:ln>
        </p:spPr>
      </p:pic>
      <p:sp>
        <p:nvSpPr>
          <p:cNvPr id="43013" name="Rounded Rectangle 43"/>
          <p:cNvSpPr>
            <a:spLocks noChangeArrowheads="1"/>
          </p:cNvSpPr>
          <p:nvPr/>
        </p:nvSpPr>
        <p:spPr bwMode="auto">
          <a:xfrm>
            <a:off x="403225" y="5432425"/>
            <a:ext cx="11483975" cy="927100"/>
          </a:xfrm>
          <a:prstGeom prst="roundRect">
            <a:avLst>
              <a:gd name="adj" fmla="val 0"/>
            </a:avLst>
          </a:prstGeom>
          <a:noFill/>
          <a:ln w="9525">
            <a:noFill/>
            <a:round/>
            <a:headEnd/>
            <a:tailEnd/>
          </a:ln>
        </p:spPr>
        <p:txBody>
          <a:bodyPr lIns="0" tIns="0" rIns="0" bIns="0">
            <a:spAutoFit/>
          </a:bodyPr>
          <a:lstStyle/>
          <a:p>
            <a:pPr algn="l" eaLnBrk="0" hangingPunct="0">
              <a:spcBef>
                <a:spcPct val="10000"/>
              </a:spcBef>
              <a:spcAft>
                <a:spcPct val="10000"/>
              </a:spcAft>
              <a:buClr>
                <a:srgbClr val="3366FF"/>
              </a:buClr>
              <a:buFont typeface="Wingdings" pitchFamily="2" charset="2"/>
              <a:buNone/>
            </a:pPr>
            <a:r>
              <a:rPr lang="en-US" sz="1600">
                <a:solidFill>
                  <a:srgbClr val="B8000D"/>
                </a:solidFill>
                <a:ea typeface="ヒラギノ角ゴ ProN W3"/>
                <a:cs typeface="Arial" pitchFamily="34" charset="0"/>
              </a:rPr>
              <a:t>Lenovo’s Service Commitment</a:t>
            </a:r>
          </a:p>
          <a:p>
            <a:pPr algn="l" eaLnBrk="0" hangingPunct="0">
              <a:spcBef>
                <a:spcPct val="10000"/>
              </a:spcBef>
              <a:spcAft>
                <a:spcPct val="10000"/>
              </a:spcAft>
              <a:buClr>
                <a:srgbClr val="3366FF"/>
              </a:buClr>
              <a:buFont typeface="Wingdings" pitchFamily="2" charset="2"/>
              <a:buNone/>
            </a:pPr>
            <a:r>
              <a:rPr lang="en-US" b="0">
                <a:solidFill>
                  <a:srgbClr val="B8000D"/>
                </a:solidFill>
                <a:ea typeface="ヒラギノ角ゴ ProN W3"/>
                <a:cs typeface="Arial" pitchFamily="34" charset="0"/>
              </a:rPr>
              <a:t>“After the deal closes, IBM will continue to provide maintenance delivery on Lenovo’s behalf for an extended period pursuant to the terms of a </a:t>
            </a:r>
            <a:br>
              <a:rPr lang="en-US" b="0">
                <a:solidFill>
                  <a:srgbClr val="B8000D"/>
                </a:solidFill>
                <a:ea typeface="ヒラギノ角ゴ ProN W3"/>
                <a:cs typeface="Arial" pitchFamily="34" charset="0"/>
              </a:rPr>
            </a:br>
            <a:r>
              <a:rPr lang="en-US" b="0">
                <a:solidFill>
                  <a:srgbClr val="B8000D"/>
                </a:solidFill>
                <a:ea typeface="ヒラギノ角ゴ ProN W3"/>
                <a:cs typeface="Arial" pitchFamily="34" charset="0"/>
              </a:rPr>
              <a:t>five-year maintenance service agreement with IBM. Customers who originated contracts with IBM should not see a change in their maintenance support for the duration of the customer’s contract.”</a:t>
            </a:r>
          </a:p>
        </p:txBody>
      </p:sp>
      <p:pic>
        <p:nvPicPr>
          <p:cNvPr id="43015" name="Picture 33" descr="SpeedQuality"/>
          <p:cNvPicPr>
            <a:picLocks noChangeAspect="1" noChangeArrowheads="1"/>
          </p:cNvPicPr>
          <p:nvPr/>
        </p:nvPicPr>
        <p:blipFill>
          <a:blip r:embed="rId4" cstate="print"/>
          <a:srcRect/>
          <a:stretch>
            <a:fillRect/>
          </a:stretch>
        </p:blipFill>
        <p:spPr bwMode="auto">
          <a:xfrm>
            <a:off x="1658938" y="1430338"/>
            <a:ext cx="2759075" cy="1416050"/>
          </a:xfrm>
          <a:prstGeom prst="rect">
            <a:avLst/>
          </a:prstGeom>
          <a:noFill/>
          <a:ln w="9525">
            <a:noFill/>
            <a:miter lim="800000"/>
            <a:headEnd/>
            <a:tailEnd/>
          </a:ln>
        </p:spPr>
      </p:pic>
      <p:pic>
        <p:nvPicPr>
          <p:cNvPr id="43016" name="Picture 34" descr="GlobalImages02"/>
          <p:cNvPicPr>
            <a:picLocks noChangeAspect="1" noChangeArrowheads="1"/>
          </p:cNvPicPr>
          <p:nvPr/>
        </p:nvPicPr>
        <p:blipFill>
          <a:blip r:embed="rId5" cstate="print"/>
          <a:srcRect l="55458" r="11516" b="10524"/>
          <a:stretch>
            <a:fillRect/>
          </a:stretch>
        </p:blipFill>
        <p:spPr bwMode="auto">
          <a:xfrm>
            <a:off x="7778750" y="1187450"/>
            <a:ext cx="1419225" cy="3846513"/>
          </a:xfrm>
          <a:prstGeom prst="rect">
            <a:avLst/>
          </a:prstGeom>
          <a:noFill/>
          <a:ln w="9525">
            <a:noFill/>
            <a:miter lim="800000"/>
            <a:headEnd/>
            <a:tailEnd/>
          </a:ln>
        </p:spPr>
      </p:pic>
      <p:grpSp>
        <p:nvGrpSpPr>
          <p:cNvPr id="2" name="Group 35"/>
          <p:cNvGrpSpPr>
            <a:grpSpLocks/>
          </p:cNvGrpSpPr>
          <p:nvPr/>
        </p:nvGrpSpPr>
        <p:grpSpPr bwMode="auto">
          <a:xfrm>
            <a:off x="9356725" y="1395413"/>
            <a:ext cx="2357438" cy="3819525"/>
            <a:chOff x="5882" y="867"/>
            <a:chExt cx="1582" cy="2563"/>
          </a:xfrm>
        </p:grpSpPr>
        <p:pic>
          <p:nvPicPr>
            <p:cNvPr id="43025" name="Picture 36" descr="GlobalImages01"/>
            <p:cNvPicPr>
              <a:picLocks noChangeAspect="1" noChangeArrowheads="1"/>
            </p:cNvPicPr>
            <p:nvPr/>
          </p:nvPicPr>
          <p:blipFill>
            <a:blip r:embed="rId6" cstate="print"/>
            <a:srcRect l="37355"/>
            <a:stretch>
              <a:fillRect/>
            </a:stretch>
          </p:blipFill>
          <p:spPr bwMode="auto">
            <a:xfrm>
              <a:off x="5882" y="2036"/>
              <a:ext cx="1582" cy="1394"/>
            </a:xfrm>
            <a:prstGeom prst="rect">
              <a:avLst/>
            </a:prstGeom>
            <a:noFill/>
            <a:ln w="9525">
              <a:noFill/>
              <a:miter lim="800000"/>
              <a:headEnd/>
              <a:tailEnd/>
            </a:ln>
          </p:spPr>
        </p:pic>
        <p:pic>
          <p:nvPicPr>
            <p:cNvPr id="43026" name="Picture 37" descr="GlobalImages01"/>
            <p:cNvPicPr>
              <a:picLocks noChangeAspect="1" noChangeArrowheads="1"/>
            </p:cNvPicPr>
            <p:nvPr/>
          </p:nvPicPr>
          <p:blipFill>
            <a:blip r:embed="rId6" cstate="print"/>
            <a:srcRect r="72943"/>
            <a:stretch>
              <a:fillRect/>
            </a:stretch>
          </p:blipFill>
          <p:spPr bwMode="auto">
            <a:xfrm>
              <a:off x="6305" y="867"/>
              <a:ext cx="684" cy="1394"/>
            </a:xfrm>
            <a:prstGeom prst="rect">
              <a:avLst/>
            </a:prstGeom>
            <a:noFill/>
            <a:ln w="9525">
              <a:noFill/>
              <a:miter lim="800000"/>
              <a:headEnd/>
              <a:tailEnd/>
            </a:ln>
          </p:spPr>
        </p:pic>
      </p:grpSp>
      <p:grpSp>
        <p:nvGrpSpPr>
          <p:cNvPr id="3" name="Group 38"/>
          <p:cNvGrpSpPr>
            <a:grpSpLocks/>
          </p:cNvGrpSpPr>
          <p:nvPr/>
        </p:nvGrpSpPr>
        <p:grpSpPr bwMode="auto">
          <a:xfrm>
            <a:off x="5927725" y="1187450"/>
            <a:ext cx="1608138" cy="3836988"/>
            <a:chOff x="3671" y="852"/>
            <a:chExt cx="1013" cy="2417"/>
          </a:xfrm>
        </p:grpSpPr>
        <p:pic>
          <p:nvPicPr>
            <p:cNvPr id="43022" name="Picture 39" descr="GlobalImages02"/>
            <p:cNvPicPr>
              <a:picLocks noChangeAspect="1" noChangeArrowheads="1"/>
            </p:cNvPicPr>
            <p:nvPr/>
          </p:nvPicPr>
          <p:blipFill>
            <a:blip r:embed="rId5" cstate="print"/>
            <a:srcRect l="9903" r="53062" b="58199"/>
            <a:stretch>
              <a:fillRect/>
            </a:stretch>
          </p:blipFill>
          <p:spPr bwMode="auto">
            <a:xfrm>
              <a:off x="3681" y="852"/>
              <a:ext cx="1003" cy="1132"/>
            </a:xfrm>
            <a:prstGeom prst="rect">
              <a:avLst/>
            </a:prstGeom>
            <a:noFill/>
            <a:ln w="9525">
              <a:noFill/>
              <a:miter lim="800000"/>
              <a:headEnd/>
              <a:tailEnd/>
            </a:ln>
          </p:spPr>
        </p:pic>
        <p:pic>
          <p:nvPicPr>
            <p:cNvPr id="43023" name="Picture 40" descr="GlobalImages02"/>
            <p:cNvPicPr>
              <a:picLocks noChangeAspect="1" noChangeArrowheads="1"/>
            </p:cNvPicPr>
            <p:nvPr/>
          </p:nvPicPr>
          <p:blipFill>
            <a:blip r:embed="rId5" cstate="print"/>
            <a:srcRect l="9903" t="66838" r="53062" b="15030"/>
            <a:stretch>
              <a:fillRect/>
            </a:stretch>
          </p:blipFill>
          <p:spPr bwMode="auto">
            <a:xfrm>
              <a:off x="3671" y="2778"/>
              <a:ext cx="1003" cy="491"/>
            </a:xfrm>
            <a:prstGeom prst="rect">
              <a:avLst/>
            </a:prstGeom>
            <a:noFill/>
            <a:ln w="9525">
              <a:noFill/>
              <a:miter lim="800000"/>
              <a:headEnd/>
              <a:tailEnd/>
            </a:ln>
          </p:spPr>
        </p:pic>
        <p:pic>
          <p:nvPicPr>
            <p:cNvPr id="43024" name="Picture 41" descr="GlobalImages02"/>
            <p:cNvPicPr>
              <a:picLocks noChangeAspect="1" noChangeArrowheads="1"/>
            </p:cNvPicPr>
            <p:nvPr/>
          </p:nvPicPr>
          <p:blipFill>
            <a:blip r:embed="rId5" cstate="print"/>
            <a:srcRect l="9903" t="42540" r="53062" b="34601"/>
            <a:stretch>
              <a:fillRect/>
            </a:stretch>
          </p:blipFill>
          <p:spPr bwMode="auto">
            <a:xfrm>
              <a:off x="3672" y="2069"/>
              <a:ext cx="1003" cy="619"/>
            </a:xfrm>
            <a:prstGeom prst="rect">
              <a:avLst/>
            </a:prstGeom>
            <a:noFill/>
            <a:ln w="9525">
              <a:noFill/>
              <a:miter lim="800000"/>
              <a:headEnd/>
              <a:tailEnd/>
            </a:ln>
          </p:spPr>
        </p:pic>
      </p:grpSp>
      <p:sp>
        <p:nvSpPr>
          <p:cNvPr id="43019" name="Line 42"/>
          <p:cNvSpPr>
            <a:spLocks noChangeShapeType="1"/>
          </p:cNvSpPr>
          <p:nvPr/>
        </p:nvSpPr>
        <p:spPr bwMode="auto">
          <a:xfrm flipV="1">
            <a:off x="5737225" y="1533525"/>
            <a:ext cx="0" cy="3675063"/>
          </a:xfrm>
          <a:prstGeom prst="line">
            <a:avLst/>
          </a:prstGeom>
          <a:noFill/>
          <a:ln w="12700">
            <a:solidFill>
              <a:srgbClr val="A1A1A1"/>
            </a:solidFill>
            <a:round/>
            <a:headEnd/>
            <a:tailEnd/>
          </a:ln>
        </p:spPr>
        <p:txBody>
          <a:bodyPr wrap="none" anchor="ctr"/>
          <a:lstStyle/>
          <a:p>
            <a:endParaRPr lang="en-US"/>
          </a:p>
        </p:txBody>
      </p:sp>
      <p:sp>
        <p:nvSpPr>
          <p:cNvPr id="43020" name="Text Box 7"/>
          <p:cNvSpPr txBox="1">
            <a:spLocks noChangeArrowheads="1"/>
          </p:cNvSpPr>
          <p:nvPr/>
        </p:nvSpPr>
        <p:spPr bwMode="auto">
          <a:xfrm>
            <a:off x="4418013" y="6174859"/>
            <a:ext cx="3250890" cy="184666"/>
          </a:xfrm>
          <a:prstGeom prst="rect">
            <a:avLst/>
          </a:prstGeom>
          <a:noFill/>
          <a:ln w="9525">
            <a:noFill/>
            <a:miter lim="800000"/>
            <a:headEnd/>
            <a:tailEnd/>
          </a:ln>
          <a:effectLst>
            <a:prstShdw prst="shdw17" dist="17961" dir="2700000">
              <a:srgbClr val="485297"/>
            </a:prstShdw>
          </a:effectLst>
        </p:spPr>
        <p:txBody>
          <a:bodyPr wrap="none" lIns="0" tIns="0" rIns="0" bIns="0">
            <a:spAutoFit/>
          </a:bodyPr>
          <a:lstStyle/>
          <a:p>
            <a:pPr algn="r" defTabSz="1625600" eaLnBrk="0" hangingPunct="0">
              <a:spcBef>
                <a:spcPct val="10000"/>
              </a:spcBef>
              <a:spcAft>
                <a:spcPct val="10000"/>
              </a:spcAft>
              <a:buClr>
                <a:srgbClr val="3366FF"/>
              </a:buClr>
              <a:buFont typeface="Wingdings" pitchFamily="2" charset="2"/>
              <a:buNone/>
            </a:pPr>
            <a:r>
              <a:rPr lang="en-US" sz="1050" b="0" dirty="0" smtClean="0">
                <a:solidFill>
                  <a:srgbClr val="5F5F5F"/>
                </a:solidFill>
                <a:cs typeface="Arial" pitchFamily="34" charset="0"/>
              </a:rPr>
              <a:t>-  </a:t>
            </a:r>
            <a:r>
              <a:rPr lang="en-US" sz="1200" b="0" dirty="0">
                <a:solidFill>
                  <a:srgbClr val="5F5F5F"/>
                </a:solidFill>
                <a:cs typeface="Arial" pitchFamily="34" charset="0"/>
              </a:rPr>
              <a:t>http://shop.lenovo.com/us/en/news/ibm-server</a:t>
            </a:r>
          </a:p>
        </p:txBody>
      </p:sp>
      <p:pic>
        <p:nvPicPr>
          <p:cNvPr id="43021" name="Picture 40" descr="5300_IBMpos_black_PPT_bkgd"/>
          <p:cNvPicPr>
            <a:picLocks noChangeAspect="1" noChangeArrowheads="1"/>
          </p:cNvPicPr>
          <p:nvPr/>
        </p:nvPicPr>
        <p:blipFill>
          <a:blip r:embed="rId7" cstate="print"/>
          <a:srcRect/>
          <a:stretch>
            <a:fillRect/>
          </a:stretch>
        </p:blipFill>
        <p:spPr bwMode="auto">
          <a:xfrm>
            <a:off x="7681913" y="358775"/>
            <a:ext cx="1152525" cy="463550"/>
          </a:xfrm>
          <a:prstGeom prst="rect">
            <a:avLst/>
          </a:prstGeom>
          <a:noFill/>
          <a:ln w="9525">
            <a:noFill/>
            <a:miter lim="800000"/>
            <a:headEnd/>
            <a:tailEnd/>
          </a:ln>
        </p:spPr>
      </p:pic>
      <p:sp>
        <p:nvSpPr>
          <p:cNvPr id="19"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extLst>
      <p:ext uri="{BB962C8B-B14F-4D97-AF65-F5344CB8AC3E}">
        <p14:creationId xmlns:p14="http://schemas.microsoft.com/office/powerpoint/2010/main" xmlns="" val="417680680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7"/>
          <p:cNvSpPr>
            <a:spLocks noChangeArrowheads="1"/>
          </p:cNvSpPr>
          <p:nvPr/>
        </p:nvSpPr>
        <p:spPr bwMode="auto">
          <a:xfrm>
            <a:off x="965200" y="4879975"/>
            <a:ext cx="8856663" cy="1773238"/>
          </a:xfrm>
          <a:prstGeom prst="parallelogram">
            <a:avLst>
              <a:gd name="adj" fmla="val 50085"/>
            </a:avLst>
          </a:prstGeom>
          <a:solidFill>
            <a:srgbClr val="C7C7C7">
              <a:alpha val="70979"/>
            </a:srgbClr>
          </a:solidFill>
          <a:ln w="9525">
            <a:noFill/>
            <a:miter lim="800000"/>
            <a:headEnd/>
            <a:tailEnd/>
          </a:ln>
        </p:spPr>
        <p:txBody>
          <a:bodyPr lIns="0" tIns="0" rIns="0" bIns="0" anchor="ctr">
            <a:spAutoFit/>
          </a:bodyPr>
          <a:lstStyle/>
          <a:p>
            <a:endParaRPr lang="en-US">
              <a:solidFill>
                <a:srgbClr val="000000"/>
              </a:solidFill>
              <a:cs typeface="Arial" pitchFamily="34" charset="0"/>
            </a:endParaRPr>
          </a:p>
        </p:txBody>
      </p:sp>
      <p:sp>
        <p:nvSpPr>
          <p:cNvPr id="20483" name="AutoShape 42"/>
          <p:cNvSpPr>
            <a:spLocks noChangeArrowheads="1"/>
          </p:cNvSpPr>
          <p:nvPr/>
        </p:nvSpPr>
        <p:spPr bwMode="auto">
          <a:xfrm>
            <a:off x="1949450" y="3395663"/>
            <a:ext cx="8526463" cy="1366837"/>
          </a:xfrm>
          <a:prstGeom prst="parallelogram">
            <a:avLst>
              <a:gd name="adj" fmla="val 47421"/>
            </a:avLst>
          </a:prstGeom>
          <a:solidFill>
            <a:srgbClr val="A1A1A1">
              <a:alpha val="74117"/>
            </a:srgbClr>
          </a:solidFill>
          <a:ln w="9525">
            <a:noFill/>
            <a:miter lim="800000"/>
            <a:headEnd/>
            <a:tailEnd/>
          </a:ln>
        </p:spPr>
        <p:txBody>
          <a:bodyPr lIns="0" tIns="0" rIns="0" bIns="0" anchor="ctr">
            <a:spAutoFit/>
          </a:bodyPr>
          <a:lstStyle/>
          <a:p>
            <a:endParaRPr lang="en-US">
              <a:solidFill>
                <a:srgbClr val="000000"/>
              </a:solidFill>
              <a:cs typeface="Arial" pitchFamily="34" charset="0"/>
            </a:endParaRPr>
          </a:p>
        </p:txBody>
      </p:sp>
      <p:sp>
        <p:nvSpPr>
          <p:cNvPr id="20484" name="TextBox 25"/>
          <p:cNvSpPr txBox="1">
            <a:spLocks noChangeArrowheads="1"/>
          </p:cNvSpPr>
          <p:nvPr/>
        </p:nvSpPr>
        <p:spPr bwMode="auto">
          <a:xfrm>
            <a:off x="2670175" y="3751263"/>
            <a:ext cx="5184775" cy="933450"/>
          </a:xfrm>
          <a:prstGeom prst="rect">
            <a:avLst/>
          </a:prstGeom>
          <a:noFill/>
          <a:ln w="9525">
            <a:noFill/>
            <a:miter lim="800000"/>
            <a:headEnd/>
            <a:tailEnd/>
          </a:ln>
        </p:spPr>
        <p:txBody>
          <a:bodyPr>
            <a:spAutoFit/>
          </a:bodyPr>
          <a:lstStyle/>
          <a:p>
            <a:pPr marL="0" lvl="1" algn="l" defTabSz="444500">
              <a:lnSpc>
                <a:spcPct val="95000"/>
              </a:lnSpc>
              <a:spcAft>
                <a:spcPct val="25000"/>
              </a:spcAft>
            </a:pPr>
            <a:r>
              <a:rPr lang="en-US" sz="1200" b="0">
                <a:solidFill>
                  <a:srgbClr val="000000"/>
                </a:solidFill>
                <a:cs typeface="Arial" pitchFamily="34" charset="0"/>
              </a:rPr>
              <a:t>Firmware can only execute if digitally verified with public/private keys</a:t>
            </a:r>
          </a:p>
          <a:p>
            <a:pPr marL="0" lvl="1" algn="l" defTabSz="444500">
              <a:lnSpc>
                <a:spcPct val="95000"/>
              </a:lnSpc>
              <a:spcAft>
                <a:spcPct val="25000"/>
              </a:spcAft>
            </a:pPr>
            <a:r>
              <a:rPr lang="en-US" sz="1200" b="0">
                <a:solidFill>
                  <a:srgbClr val="000000"/>
                </a:solidFill>
                <a:cs typeface="Arial" pitchFamily="34" charset="0"/>
              </a:rPr>
              <a:t>All firmware updates require digital verification with public/private keys</a:t>
            </a:r>
          </a:p>
          <a:p>
            <a:pPr marL="0" lvl="1" algn="l" defTabSz="444500">
              <a:lnSpc>
                <a:spcPct val="95000"/>
              </a:lnSpc>
              <a:spcAft>
                <a:spcPct val="25000"/>
              </a:spcAft>
            </a:pPr>
            <a:r>
              <a:rPr lang="en-US" sz="1200" b="0">
                <a:solidFill>
                  <a:srgbClr val="000000"/>
                </a:solidFill>
                <a:cs typeface="Arial" pitchFamily="34" charset="0"/>
              </a:rPr>
              <a:t>Rigorous security testing &amp; practices</a:t>
            </a:r>
          </a:p>
          <a:p>
            <a:pPr marL="0" lvl="1" algn="l" defTabSz="444500">
              <a:lnSpc>
                <a:spcPct val="95000"/>
              </a:lnSpc>
              <a:spcAft>
                <a:spcPct val="25000"/>
              </a:spcAft>
            </a:pPr>
            <a:r>
              <a:rPr lang="en-US" sz="1200" b="0">
                <a:solidFill>
                  <a:srgbClr val="000000"/>
                </a:solidFill>
                <a:cs typeface="Arial" pitchFamily="34" charset="0"/>
              </a:rPr>
              <a:t>2 TPMs standard on all servers</a:t>
            </a:r>
          </a:p>
        </p:txBody>
      </p:sp>
      <p:sp>
        <p:nvSpPr>
          <p:cNvPr id="20485" name="Rectangle 26"/>
          <p:cNvSpPr>
            <a:spLocks noChangeArrowheads="1"/>
          </p:cNvSpPr>
          <p:nvPr/>
        </p:nvSpPr>
        <p:spPr bwMode="auto">
          <a:xfrm>
            <a:off x="50800" y="5321300"/>
            <a:ext cx="1204913" cy="539750"/>
          </a:xfrm>
          <a:prstGeom prst="rect">
            <a:avLst/>
          </a:prstGeom>
          <a:noFill/>
          <a:ln w="9525">
            <a:noFill/>
            <a:miter lim="800000"/>
            <a:headEnd/>
            <a:tailEnd/>
          </a:ln>
        </p:spPr>
        <p:txBody>
          <a:bodyPr>
            <a:spAutoFit/>
          </a:bodyPr>
          <a:lstStyle/>
          <a:p>
            <a:pPr algn="r">
              <a:lnSpc>
                <a:spcPct val="90000"/>
              </a:lnSpc>
            </a:pPr>
            <a:r>
              <a:rPr lang="en-US" sz="1600" b="0">
                <a:solidFill>
                  <a:srgbClr val="000000"/>
                </a:solidFill>
                <a:cs typeface="Arial" pitchFamily="34" charset="0"/>
              </a:rPr>
              <a:t>Industry Standard</a:t>
            </a:r>
          </a:p>
        </p:txBody>
      </p:sp>
      <p:sp>
        <p:nvSpPr>
          <p:cNvPr id="27666" name="Rectangle 18"/>
          <p:cNvSpPr>
            <a:spLocks noChangeArrowheads="1"/>
          </p:cNvSpPr>
          <p:nvPr/>
        </p:nvSpPr>
        <p:spPr bwMode="auto">
          <a:xfrm>
            <a:off x="9353550" y="6180138"/>
            <a:ext cx="2070100" cy="338137"/>
          </a:xfrm>
          <a:prstGeom prst="rect">
            <a:avLst/>
          </a:prstGeom>
          <a:noFill/>
          <a:ln>
            <a:noFill/>
          </a:ln>
          <a:effectLst>
            <a:prstShdw prst="shdw17" dist="17961" dir="2700000">
              <a:schemeClr val="accent1">
                <a:gamma/>
                <a:shade val="60000"/>
                <a:invGamma/>
                <a:alpha val="74998"/>
              </a:schemeClr>
            </a:prstShdw>
          </a:effectLst>
          <a:extLst/>
        </p:spPr>
        <p:txBody>
          <a:bodyPr>
            <a:spAutoFit/>
          </a:bodyPr>
          <a:lstStyle/>
          <a:p>
            <a:pPr algn="l">
              <a:defRPr/>
            </a:pPr>
            <a:r>
              <a:rPr lang="en-US" sz="800" b="0" dirty="0">
                <a:solidFill>
                  <a:srgbClr val="000000"/>
                </a:solidFill>
                <a:latin typeface="Arial" charset="0"/>
                <a:ea typeface="MS PGothic" charset="0"/>
                <a:cs typeface="MS PGothic" charset="0"/>
              </a:rPr>
              <a:t>* Trusted Computing Group (TCG)</a:t>
            </a:r>
            <a:br>
              <a:rPr lang="en-US" sz="800" b="0" dirty="0">
                <a:solidFill>
                  <a:srgbClr val="000000"/>
                </a:solidFill>
                <a:latin typeface="Arial" charset="0"/>
                <a:ea typeface="MS PGothic" charset="0"/>
                <a:cs typeface="MS PGothic" charset="0"/>
              </a:rPr>
            </a:br>
            <a:r>
              <a:rPr lang="en-US" sz="800" b="0" dirty="0">
                <a:solidFill>
                  <a:srgbClr val="000000"/>
                </a:solidFill>
                <a:latin typeface="Arial" charset="0"/>
                <a:ea typeface="MS PGothic" charset="0"/>
                <a:cs typeface="MS PGothic" charset="0"/>
              </a:rPr>
              <a:t>  http://</a:t>
            </a:r>
            <a:r>
              <a:rPr lang="en-US" sz="800" b="0" dirty="0" err="1">
                <a:solidFill>
                  <a:srgbClr val="000000"/>
                </a:solidFill>
                <a:latin typeface="Arial" charset="0"/>
                <a:ea typeface="MS PGothic" charset="0"/>
                <a:cs typeface="MS PGothic" charset="0"/>
              </a:rPr>
              <a:t>www.trustedcomputinggroup.org</a:t>
            </a:r>
            <a:r>
              <a:rPr lang="en-US" sz="800" b="0" dirty="0">
                <a:solidFill>
                  <a:srgbClr val="000000"/>
                </a:solidFill>
                <a:latin typeface="Arial" charset="0"/>
                <a:ea typeface="MS PGothic" charset="0"/>
                <a:cs typeface="MS PGothic" charset="0"/>
              </a:rPr>
              <a:t>/</a:t>
            </a:r>
          </a:p>
        </p:txBody>
      </p:sp>
      <p:sp>
        <p:nvSpPr>
          <p:cNvPr id="20487" name="Rectangle 26"/>
          <p:cNvSpPr>
            <a:spLocks noChangeArrowheads="1"/>
          </p:cNvSpPr>
          <p:nvPr/>
        </p:nvSpPr>
        <p:spPr bwMode="auto">
          <a:xfrm>
            <a:off x="401638" y="3770313"/>
            <a:ext cx="1547812" cy="539750"/>
          </a:xfrm>
          <a:prstGeom prst="rect">
            <a:avLst/>
          </a:prstGeom>
          <a:noFill/>
          <a:ln w="9525">
            <a:noFill/>
            <a:miter lim="800000"/>
            <a:headEnd/>
            <a:tailEnd/>
          </a:ln>
        </p:spPr>
        <p:txBody>
          <a:bodyPr>
            <a:spAutoFit/>
          </a:bodyPr>
          <a:lstStyle/>
          <a:p>
            <a:pPr algn="r">
              <a:lnSpc>
                <a:spcPct val="90000"/>
              </a:lnSpc>
            </a:pPr>
            <a:r>
              <a:rPr lang="en-US" sz="1600">
                <a:solidFill>
                  <a:srgbClr val="000000"/>
                </a:solidFill>
                <a:cs typeface="Arial" pitchFamily="34" charset="0"/>
              </a:rPr>
              <a:t>System x</a:t>
            </a:r>
            <a:r>
              <a:rPr lang="en-US" sz="1600" b="0">
                <a:solidFill>
                  <a:srgbClr val="000000"/>
                </a:solidFill>
                <a:cs typeface="Arial" pitchFamily="34" charset="0"/>
              </a:rPr>
              <a:t> Innovation</a:t>
            </a:r>
          </a:p>
        </p:txBody>
      </p:sp>
      <p:pic>
        <p:nvPicPr>
          <p:cNvPr id="20488" name="Picture 35" descr="M5Lubalin"/>
          <p:cNvPicPr>
            <a:picLocks noChangeAspect="1" noChangeArrowheads="1"/>
          </p:cNvPicPr>
          <p:nvPr/>
        </p:nvPicPr>
        <p:blipFill>
          <a:blip r:embed="rId3" cstate="print"/>
          <a:srcRect/>
          <a:stretch>
            <a:fillRect/>
          </a:stretch>
        </p:blipFill>
        <p:spPr bwMode="auto">
          <a:xfrm>
            <a:off x="374650" y="0"/>
            <a:ext cx="1041400" cy="219075"/>
          </a:xfrm>
          <a:prstGeom prst="rect">
            <a:avLst/>
          </a:prstGeom>
          <a:noFill/>
          <a:ln w="9525">
            <a:noFill/>
            <a:miter lim="800000"/>
            <a:headEnd/>
            <a:tailEnd/>
          </a:ln>
        </p:spPr>
      </p:pic>
      <p:sp>
        <p:nvSpPr>
          <p:cNvPr id="20489" name="Line 43"/>
          <p:cNvSpPr>
            <a:spLocks noChangeShapeType="1"/>
          </p:cNvSpPr>
          <p:nvPr/>
        </p:nvSpPr>
        <p:spPr bwMode="auto">
          <a:xfrm>
            <a:off x="7183438" y="2027238"/>
            <a:ext cx="0" cy="1268412"/>
          </a:xfrm>
          <a:prstGeom prst="line">
            <a:avLst/>
          </a:prstGeom>
          <a:noFill/>
          <a:ln w="19050" cap="rnd">
            <a:solidFill>
              <a:schemeClr val="bg1"/>
            </a:solidFill>
            <a:prstDash val="sysDot"/>
            <a:round/>
            <a:headEnd/>
            <a:tailEnd/>
          </a:ln>
        </p:spPr>
        <p:txBody>
          <a:bodyPr/>
          <a:lstStyle/>
          <a:p>
            <a:endParaRPr lang="en-US"/>
          </a:p>
        </p:txBody>
      </p:sp>
      <p:sp>
        <p:nvSpPr>
          <p:cNvPr id="3" name="TextBox 24"/>
          <p:cNvSpPr txBox="1"/>
          <p:nvPr/>
        </p:nvSpPr>
        <p:spPr>
          <a:xfrm>
            <a:off x="2617788" y="3457575"/>
            <a:ext cx="3706812" cy="3175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114300" indent="-114300" algn="l" defTabSz="444500" eaLnBrk="0" hangingPunct="0">
              <a:defRPr>
                <a:solidFill>
                  <a:schemeClr val="tx1"/>
                </a:solidFill>
                <a:latin typeface="Arial" charset="0"/>
                <a:ea typeface="MS PGothic" charset="0"/>
                <a:cs typeface="MS PGothic" charset="0"/>
              </a:defRPr>
            </a:lvl1pPr>
            <a:lvl2pPr marL="742950" indent="-285750" algn="l" defTabSz="444500" eaLnBrk="0" hangingPunct="0">
              <a:defRPr>
                <a:solidFill>
                  <a:schemeClr val="tx1"/>
                </a:solidFill>
                <a:latin typeface="Arial" charset="0"/>
                <a:ea typeface="MS PGothic" charset="0"/>
                <a:cs typeface="MS PGothic" charset="0"/>
              </a:defRPr>
            </a:lvl2pPr>
            <a:lvl3pPr marL="1143000" indent="-228600" algn="l" defTabSz="444500" eaLnBrk="0" hangingPunct="0">
              <a:defRPr>
                <a:solidFill>
                  <a:schemeClr val="tx1"/>
                </a:solidFill>
                <a:latin typeface="Arial" charset="0"/>
                <a:ea typeface="MS PGothic" charset="0"/>
                <a:cs typeface="MS PGothic" charset="0"/>
              </a:defRPr>
            </a:lvl3pPr>
            <a:lvl4pPr marL="1600200" indent="-228600" algn="l" defTabSz="444500" eaLnBrk="0" hangingPunct="0">
              <a:defRPr>
                <a:solidFill>
                  <a:schemeClr val="tx1"/>
                </a:solidFill>
                <a:latin typeface="Arial" charset="0"/>
                <a:ea typeface="MS PGothic" charset="0"/>
                <a:cs typeface="MS PGothic" charset="0"/>
              </a:defRPr>
            </a:lvl4pPr>
            <a:lvl5pPr marL="2057400" indent="-228600" algn="l" defTabSz="444500" eaLnBrk="0" hangingPunct="0">
              <a:defRPr>
                <a:solidFill>
                  <a:schemeClr val="tx1"/>
                </a:solidFill>
                <a:latin typeface="Arial" charset="0"/>
                <a:ea typeface="MS PGothic" charset="0"/>
                <a:cs typeface="MS PGothic" charset="0"/>
              </a:defRPr>
            </a:lvl5pPr>
            <a:lvl6pPr marL="2514600" indent="-228600" defTabSz="4445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4445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4445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4445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defRPr/>
            </a:pPr>
            <a:r>
              <a:rPr lang="en-US" sz="1600" u="sng" dirty="0">
                <a:solidFill>
                  <a:srgbClr val="000000"/>
                </a:solidFill>
              </a:rPr>
              <a:t>System x platform </a:t>
            </a:r>
            <a:r>
              <a:rPr lang="en-US" sz="1600" u="sng" dirty="0" smtClean="0">
                <a:solidFill>
                  <a:srgbClr val="000000"/>
                </a:solidFill>
              </a:rPr>
              <a:t>innovation</a:t>
            </a:r>
            <a:endParaRPr lang="en-US" sz="1600" dirty="0">
              <a:solidFill>
                <a:srgbClr val="000000"/>
              </a:solidFill>
            </a:endParaRPr>
          </a:p>
        </p:txBody>
      </p:sp>
      <p:sp>
        <p:nvSpPr>
          <p:cNvPr id="5" name="TextBox 4"/>
          <p:cNvSpPr txBox="1">
            <a:spLocks noChangeArrowheads="1"/>
          </p:cNvSpPr>
          <p:nvPr/>
        </p:nvSpPr>
        <p:spPr bwMode="auto">
          <a:xfrm>
            <a:off x="2043113" y="4849813"/>
            <a:ext cx="3641725" cy="33813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a:spAutoFit/>
          </a:bodyPr>
          <a:lstStyle>
            <a:lvl1pPr marL="114300" indent="-114300" algn="l" eaLnBrk="0" hangingPunct="0">
              <a:defRPr>
                <a:solidFill>
                  <a:schemeClr val="tx1"/>
                </a:solidFill>
                <a:latin typeface="Arial" charset="0"/>
                <a:ea typeface="MS PGothic" charset="0"/>
                <a:cs typeface="MS PGothic" charset="0"/>
              </a:defRPr>
            </a:lvl1pPr>
            <a:lvl2pPr marL="742950" indent="-285750" algn="l" eaLnBrk="0" hangingPunct="0">
              <a:defRPr>
                <a:solidFill>
                  <a:schemeClr val="tx1"/>
                </a:solidFill>
                <a:latin typeface="Arial" charset="0"/>
                <a:ea typeface="MS PGothic" charset="0"/>
                <a:cs typeface="MS PGothic" charset="0"/>
              </a:defRPr>
            </a:lvl2pPr>
            <a:lvl3pPr marL="1143000" indent="-228600" algn="l" eaLnBrk="0" hangingPunct="0">
              <a:defRPr>
                <a:solidFill>
                  <a:schemeClr val="tx1"/>
                </a:solidFill>
                <a:latin typeface="Arial" charset="0"/>
                <a:ea typeface="MS PGothic" charset="0"/>
                <a:cs typeface="MS PGothic" charset="0"/>
              </a:defRPr>
            </a:lvl3pPr>
            <a:lvl4pPr marL="1600200" indent="-228600" algn="l" eaLnBrk="0" hangingPunct="0">
              <a:defRPr>
                <a:solidFill>
                  <a:schemeClr val="tx1"/>
                </a:solidFill>
                <a:latin typeface="Arial" charset="0"/>
                <a:ea typeface="MS PGothic" charset="0"/>
                <a:cs typeface="MS PGothic" charset="0"/>
              </a:defRPr>
            </a:lvl4pPr>
            <a:lvl5pPr marL="2057400" indent="-228600" algn="l"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buFont typeface="Wingdings" charset="0"/>
              <a:buNone/>
              <a:defRPr/>
            </a:pPr>
            <a:r>
              <a:rPr lang="en-US" sz="1600" u="sng" dirty="0">
                <a:solidFill>
                  <a:srgbClr val="000000"/>
                </a:solidFill>
              </a:rPr>
              <a:t>Latest x86 Industry </a:t>
            </a:r>
            <a:r>
              <a:rPr lang="en-US" sz="1600" u="sng" dirty="0" smtClean="0">
                <a:solidFill>
                  <a:srgbClr val="000000"/>
                </a:solidFill>
              </a:rPr>
              <a:t>Standards</a:t>
            </a:r>
            <a:endParaRPr lang="en-US" sz="1600" dirty="0">
              <a:solidFill>
                <a:srgbClr val="000000"/>
              </a:solidFill>
            </a:endParaRPr>
          </a:p>
        </p:txBody>
      </p:sp>
      <p:grpSp>
        <p:nvGrpSpPr>
          <p:cNvPr id="2" name="Group 52"/>
          <p:cNvGrpSpPr>
            <a:grpSpLocks/>
          </p:cNvGrpSpPr>
          <p:nvPr/>
        </p:nvGrpSpPr>
        <p:grpSpPr bwMode="auto">
          <a:xfrm>
            <a:off x="2043113" y="5734050"/>
            <a:ext cx="1241425" cy="603250"/>
            <a:chOff x="6559" y="3016"/>
            <a:chExt cx="861" cy="304"/>
          </a:xfrm>
        </p:grpSpPr>
        <p:sp>
          <p:nvSpPr>
            <p:cNvPr id="20508" name="AutoShape 51"/>
            <p:cNvSpPr>
              <a:spLocks noChangeArrowheads="1"/>
            </p:cNvSpPr>
            <p:nvPr/>
          </p:nvSpPr>
          <p:spPr bwMode="auto">
            <a:xfrm>
              <a:off x="6559" y="3016"/>
              <a:ext cx="861" cy="304"/>
            </a:xfrm>
            <a:prstGeom prst="roundRect">
              <a:avLst>
                <a:gd name="adj" fmla="val 16667"/>
              </a:avLst>
            </a:prstGeom>
            <a:solidFill>
              <a:srgbClr val="FFFFFF"/>
            </a:solidFill>
            <a:ln w="19050" cap="rnd">
              <a:solidFill>
                <a:schemeClr val="bg1"/>
              </a:solidFill>
              <a:prstDash val="sysDot"/>
              <a:round/>
              <a:headEnd/>
              <a:tailEnd/>
            </a:ln>
          </p:spPr>
          <p:txBody>
            <a:bodyPr wrap="none" anchor="ctr"/>
            <a:lstStyle/>
            <a:p>
              <a:endParaRPr lang="en-US">
                <a:solidFill>
                  <a:srgbClr val="000000"/>
                </a:solidFill>
                <a:cs typeface="Arial" pitchFamily="34" charset="0"/>
              </a:endParaRPr>
            </a:p>
          </p:txBody>
        </p:sp>
        <p:pic>
          <p:nvPicPr>
            <p:cNvPr id="20509" name="Picture 19" descr="TCG Logo"/>
            <p:cNvPicPr>
              <a:picLocks noChangeAspect="1" noChangeArrowheads="1"/>
            </p:cNvPicPr>
            <p:nvPr/>
          </p:nvPicPr>
          <p:blipFill>
            <a:blip r:embed="rId4" cstate="print"/>
            <a:srcRect/>
            <a:stretch>
              <a:fillRect/>
            </a:stretch>
          </p:blipFill>
          <p:spPr bwMode="auto">
            <a:xfrm>
              <a:off x="6626" y="3070"/>
              <a:ext cx="713" cy="198"/>
            </a:xfrm>
            <a:prstGeom prst="rect">
              <a:avLst/>
            </a:prstGeom>
            <a:noFill/>
            <a:ln w="9525">
              <a:noFill/>
              <a:miter lim="800000"/>
              <a:headEnd/>
              <a:tailEnd/>
            </a:ln>
          </p:spPr>
        </p:pic>
      </p:grpSp>
      <p:sp>
        <p:nvSpPr>
          <p:cNvPr id="34" name="TextBox 4"/>
          <p:cNvSpPr txBox="1">
            <a:spLocks noChangeArrowheads="1"/>
          </p:cNvSpPr>
          <p:nvPr/>
        </p:nvSpPr>
        <p:spPr bwMode="auto">
          <a:xfrm>
            <a:off x="1895475" y="5249863"/>
            <a:ext cx="3927475" cy="431800"/>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a:spAutoFit/>
          </a:bodyPr>
          <a:lstStyle>
            <a:lvl1pPr marL="114300" indent="-114300" algn="l" eaLnBrk="0" hangingPunct="0">
              <a:defRPr>
                <a:solidFill>
                  <a:schemeClr val="tx1"/>
                </a:solidFill>
                <a:latin typeface="Arial" charset="0"/>
                <a:ea typeface="MS PGothic" charset="0"/>
                <a:cs typeface="MS PGothic" charset="0"/>
              </a:defRPr>
            </a:lvl1pPr>
            <a:lvl2pPr marL="742950" indent="-285750" algn="l" eaLnBrk="0" hangingPunct="0">
              <a:defRPr>
                <a:solidFill>
                  <a:schemeClr val="tx1"/>
                </a:solidFill>
                <a:latin typeface="Arial" charset="0"/>
                <a:ea typeface="MS PGothic" charset="0"/>
                <a:cs typeface="MS PGothic" charset="0"/>
              </a:defRPr>
            </a:lvl2pPr>
            <a:lvl3pPr marL="1143000" indent="-228600" algn="l" eaLnBrk="0" hangingPunct="0">
              <a:defRPr>
                <a:solidFill>
                  <a:schemeClr val="tx1"/>
                </a:solidFill>
                <a:latin typeface="Arial" charset="0"/>
                <a:ea typeface="MS PGothic" charset="0"/>
                <a:cs typeface="MS PGothic" charset="0"/>
              </a:defRPr>
            </a:lvl3pPr>
            <a:lvl4pPr marL="1600200" indent="-228600" algn="l" eaLnBrk="0" hangingPunct="0">
              <a:defRPr>
                <a:solidFill>
                  <a:schemeClr val="tx1"/>
                </a:solidFill>
                <a:latin typeface="Arial" charset="0"/>
                <a:ea typeface="MS PGothic" charset="0"/>
                <a:cs typeface="MS PGothic" charset="0"/>
              </a:defRPr>
            </a:lvl4pPr>
            <a:lvl5pPr marL="2057400" indent="-228600" algn="l"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marL="0" indent="0" eaLnBrk="1" hangingPunct="1">
              <a:defRPr/>
            </a:pPr>
            <a:r>
              <a:rPr lang="en-US" sz="1100" b="0" dirty="0">
                <a:solidFill>
                  <a:srgbClr val="000000"/>
                </a:solidFill>
              </a:rPr>
              <a:t>Trusted Platform Module (TPM) </a:t>
            </a:r>
          </a:p>
          <a:p>
            <a:pPr marL="115888" lvl="1" indent="0" eaLnBrk="1" hangingPunct="1">
              <a:defRPr/>
            </a:pPr>
            <a:r>
              <a:rPr lang="en-US" sz="1100" b="0" dirty="0">
                <a:solidFill>
                  <a:srgbClr val="000000"/>
                </a:solidFill>
              </a:rPr>
              <a:t>Crypto Assist (Asymmetric, General, Symmetric) </a:t>
            </a:r>
            <a:r>
              <a:rPr lang="en-US" sz="1100" b="0" dirty="0" smtClean="0">
                <a:solidFill>
                  <a:srgbClr val="000000"/>
                </a:solidFill>
              </a:rPr>
              <a:t>*</a:t>
            </a:r>
            <a:endParaRPr lang="en-US" sz="1100" b="0" dirty="0">
              <a:solidFill>
                <a:srgbClr val="000000"/>
              </a:solidFill>
            </a:endParaRPr>
          </a:p>
        </p:txBody>
      </p:sp>
      <p:sp>
        <p:nvSpPr>
          <p:cNvPr id="20496" name="Rectangle 55"/>
          <p:cNvSpPr>
            <a:spLocks noChangeArrowheads="1"/>
          </p:cNvSpPr>
          <p:nvPr/>
        </p:nvSpPr>
        <p:spPr bwMode="auto">
          <a:xfrm>
            <a:off x="-158750" y="965200"/>
            <a:ext cx="11780838" cy="334963"/>
          </a:xfrm>
          <a:prstGeom prst="rect">
            <a:avLst/>
          </a:prstGeom>
          <a:noFill/>
          <a:ln w="9525">
            <a:noFill/>
            <a:miter lim="800000"/>
            <a:headEnd/>
            <a:tailEnd/>
          </a:ln>
        </p:spPr>
        <p:txBody>
          <a:bodyPr lIns="0" tIns="0" rIns="0" bIns="0">
            <a:spAutoFit/>
          </a:bodyPr>
          <a:lstStyle/>
          <a:p>
            <a:pPr marL="174625" indent="-174625"/>
            <a:r>
              <a:rPr lang="en-US" sz="2200" b="0" i="1">
                <a:solidFill>
                  <a:srgbClr val="B8000D"/>
                </a:solidFill>
                <a:cs typeface="Arial" pitchFamily="34" charset="0"/>
              </a:rPr>
              <a:t>Secured Hardware &amp; Firmware Establish a Solid Foundation for Workloads</a:t>
            </a:r>
          </a:p>
        </p:txBody>
      </p:sp>
      <p:sp>
        <p:nvSpPr>
          <p:cNvPr id="20497" name="AutoShape 41"/>
          <p:cNvSpPr>
            <a:spLocks noChangeArrowheads="1"/>
          </p:cNvSpPr>
          <p:nvPr/>
        </p:nvSpPr>
        <p:spPr bwMode="auto">
          <a:xfrm>
            <a:off x="2617788" y="1385888"/>
            <a:ext cx="8672512" cy="1909762"/>
          </a:xfrm>
          <a:prstGeom prst="parallelogram">
            <a:avLst>
              <a:gd name="adj" fmla="val 42426"/>
            </a:avLst>
          </a:prstGeom>
          <a:solidFill>
            <a:srgbClr val="B8000D"/>
          </a:solidFill>
          <a:ln w="9525">
            <a:noFill/>
            <a:miter lim="800000"/>
            <a:headEnd/>
            <a:tailEnd/>
          </a:ln>
        </p:spPr>
        <p:txBody>
          <a:bodyPr lIns="0" tIns="0" rIns="0" bIns="0" anchor="ctr">
            <a:spAutoFit/>
          </a:bodyPr>
          <a:lstStyle/>
          <a:p>
            <a:endParaRPr lang="en-US">
              <a:solidFill>
                <a:schemeClr val="bg1"/>
              </a:solidFill>
              <a:cs typeface="Arial" pitchFamily="34" charset="0"/>
            </a:endParaRPr>
          </a:p>
        </p:txBody>
      </p:sp>
      <p:sp>
        <p:nvSpPr>
          <p:cNvPr id="28" name="TextBox 27"/>
          <p:cNvSpPr txBox="1"/>
          <p:nvPr/>
        </p:nvSpPr>
        <p:spPr>
          <a:xfrm>
            <a:off x="3398838" y="1457325"/>
            <a:ext cx="4048125" cy="3175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114300" indent="-114300" algn="l" eaLnBrk="0" hangingPunct="0">
              <a:defRPr>
                <a:solidFill>
                  <a:schemeClr val="tx1"/>
                </a:solidFill>
                <a:latin typeface="Arial" charset="0"/>
                <a:ea typeface="MS PGothic" charset="0"/>
                <a:cs typeface="MS PGothic" charset="0"/>
              </a:defRPr>
            </a:lvl1pPr>
            <a:lvl2pPr marL="742950" indent="-285750" algn="l" eaLnBrk="0" hangingPunct="0">
              <a:defRPr>
                <a:solidFill>
                  <a:schemeClr val="tx1"/>
                </a:solidFill>
                <a:latin typeface="Arial" charset="0"/>
                <a:ea typeface="MS PGothic" charset="0"/>
                <a:cs typeface="MS PGothic" charset="0"/>
              </a:defRPr>
            </a:lvl2pPr>
            <a:lvl3pPr marL="1143000" indent="-228600" algn="l" eaLnBrk="0" hangingPunct="0">
              <a:defRPr>
                <a:solidFill>
                  <a:schemeClr val="tx1"/>
                </a:solidFill>
                <a:latin typeface="Arial" charset="0"/>
                <a:ea typeface="MS PGothic" charset="0"/>
                <a:cs typeface="MS PGothic" charset="0"/>
              </a:defRPr>
            </a:lvl3pPr>
            <a:lvl4pPr marL="1600200" indent="-228600" algn="l" eaLnBrk="0" hangingPunct="0">
              <a:defRPr>
                <a:solidFill>
                  <a:schemeClr val="tx1"/>
                </a:solidFill>
                <a:latin typeface="Arial" charset="0"/>
                <a:ea typeface="MS PGothic" charset="0"/>
                <a:cs typeface="MS PGothic" charset="0"/>
              </a:defRPr>
            </a:lvl4pPr>
            <a:lvl5pPr marL="2057400" indent="-228600" algn="l"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buFont typeface="Wingdings" charset="0"/>
              <a:buNone/>
              <a:defRPr/>
            </a:pPr>
            <a:r>
              <a:rPr lang="en-US" sz="1600" u="sng" dirty="0">
                <a:solidFill>
                  <a:srgbClr val="FFFFFF"/>
                </a:solidFill>
              </a:rPr>
              <a:t>System x M5 platform </a:t>
            </a:r>
            <a:r>
              <a:rPr lang="en-US" sz="1600" u="sng" dirty="0" smtClean="0">
                <a:solidFill>
                  <a:srgbClr val="FFFFFF"/>
                </a:solidFill>
              </a:rPr>
              <a:t>innovation</a:t>
            </a:r>
            <a:endParaRPr lang="en-US" sz="1600" dirty="0">
              <a:solidFill>
                <a:srgbClr val="FFFFFF"/>
              </a:solidFill>
            </a:endParaRPr>
          </a:p>
        </p:txBody>
      </p:sp>
      <p:sp>
        <p:nvSpPr>
          <p:cNvPr id="20499" name="Rectangle 26"/>
          <p:cNvSpPr>
            <a:spLocks noChangeArrowheads="1"/>
          </p:cNvSpPr>
          <p:nvPr/>
        </p:nvSpPr>
        <p:spPr bwMode="auto">
          <a:xfrm>
            <a:off x="598488" y="1676400"/>
            <a:ext cx="1503362" cy="539750"/>
          </a:xfrm>
          <a:prstGeom prst="rect">
            <a:avLst/>
          </a:prstGeom>
          <a:noFill/>
          <a:ln w="9525">
            <a:noFill/>
            <a:miter lim="800000"/>
            <a:headEnd/>
            <a:tailEnd/>
          </a:ln>
        </p:spPr>
        <p:txBody>
          <a:bodyPr>
            <a:spAutoFit/>
          </a:bodyPr>
          <a:lstStyle/>
          <a:p>
            <a:pPr algn="r">
              <a:lnSpc>
                <a:spcPct val="90000"/>
              </a:lnSpc>
            </a:pPr>
            <a:r>
              <a:rPr lang="en-US" sz="1600">
                <a:solidFill>
                  <a:srgbClr val="000000"/>
                </a:solidFill>
                <a:cs typeface="Arial" pitchFamily="34" charset="0"/>
              </a:rPr>
              <a:t>M5 </a:t>
            </a:r>
            <a:r>
              <a:rPr lang="en-US" sz="1600" b="0">
                <a:solidFill>
                  <a:srgbClr val="000000"/>
                </a:solidFill>
                <a:cs typeface="Arial" pitchFamily="34" charset="0"/>
              </a:rPr>
              <a:t/>
            </a:r>
            <a:br>
              <a:rPr lang="en-US" sz="1600" b="0">
                <a:solidFill>
                  <a:srgbClr val="000000"/>
                </a:solidFill>
                <a:cs typeface="Arial" pitchFamily="34" charset="0"/>
              </a:rPr>
            </a:br>
            <a:r>
              <a:rPr lang="en-US" sz="1600" b="0">
                <a:solidFill>
                  <a:srgbClr val="000000"/>
                </a:solidFill>
                <a:cs typeface="Arial" pitchFamily="34" charset="0"/>
              </a:rPr>
              <a:t>Innovation</a:t>
            </a:r>
          </a:p>
        </p:txBody>
      </p:sp>
      <p:pic>
        <p:nvPicPr>
          <p:cNvPr id="20500" name="Picture 39"/>
          <p:cNvPicPr>
            <a:picLocks noChangeAspect="1" noChangeArrowheads="1"/>
          </p:cNvPicPr>
          <p:nvPr/>
        </p:nvPicPr>
        <p:blipFill>
          <a:blip r:embed="rId5" cstate="print"/>
          <a:srcRect t="17784" b="23969"/>
          <a:stretch>
            <a:fillRect/>
          </a:stretch>
        </p:blipFill>
        <p:spPr bwMode="auto">
          <a:xfrm>
            <a:off x="852488" y="1555750"/>
            <a:ext cx="901700" cy="358775"/>
          </a:xfrm>
          <a:prstGeom prst="rect">
            <a:avLst/>
          </a:prstGeom>
          <a:noFill/>
          <a:ln w="9525">
            <a:noFill/>
            <a:miter lim="800000"/>
            <a:headEnd/>
            <a:tailEnd/>
          </a:ln>
        </p:spPr>
      </p:pic>
      <p:sp>
        <p:nvSpPr>
          <p:cNvPr id="32" name="TextBox 1"/>
          <p:cNvSpPr txBox="1"/>
          <p:nvPr/>
        </p:nvSpPr>
        <p:spPr>
          <a:xfrm>
            <a:off x="3097213" y="1978025"/>
            <a:ext cx="8027987" cy="787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114300" indent="-114300" algn="l" eaLnBrk="0" hangingPunct="0">
              <a:defRPr>
                <a:solidFill>
                  <a:schemeClr val="tx1"/>
                </a:solidFill>
                <a:latin typeface="Arial" charset="0"/>
                <a:ea typeface="MS PGothic" charset="0"/>
                <a:cs typeface="MS PGothic" charset="0"/>
              </a:defRPr>
            </a:lvl1pPr>
            <a:lvl2pPr marL="742950" indent="-285750" algn="l" eaLnBrk="0" hangingPunct="0">
              <a:defRPr>
                <a:solidFill>
                  <a:schemeClr val="tx1"/>
                </a:solidFill>
                <a:latin typeface="Arial" charset="0"/>
                <a:ea typeface="MS PGothic" charset="0"/>
                <a:cs typeface="MS PGothic" charset="0"/>
              </a:defRPr>
            </a:lvl2pPr>
            <a:lvl3pPr marL="1143000" indent="-228600" algn="l" eaLnBrk="0" hangingPunct="0">
              <a:defRPr>
                <a:solidFill>
                  <a:schemeClr val="tx1"/>
                </a:solidFill>
                <a:latin typeface="Arial" charset="0"/>
                <a:ea typeface="MS PGothic" charset="0"/>
                <a:cs typeface="MS PGothic" charset="0"/>
              </a:defRPr>
            </a:lvl3pPr>
            <a:lvl4pPr marL="1600200" indent="-228600" algn="l" eaLnBrk="0" hangingPunct="0">
              <a:defRPr>
                <a:solidFill>
                  <a:schemeClr val="tx1"/>
                </a:solidFill>
                <a:latin typeface="Arial" charset="0"/>
                <a:ea typeface="MS PGothic" charset="0"/>
                <a:cs typeface="MS PGothic" charset="0"/>
              </a:defRPr>
            </a:lvl4pPr>
            <a:lvl5pPr marL="2057400" indent="-228600" algn="l"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marL="0" indent="0" eaLnBrk="1" hangingPunct="1">
              <a:lnSpc>
                <a:spcPct val="95000"/>
              </a:lnSpc>
              <a:spcAft>
                <a:spcPct val="45000"/>
              </a:spcAft>
              <a:defRPr/>
            </a:pPr>
            <a:r>
              <a:rPr lang="en-US" sz="1200" b="0" dirty="0">
                <a:solidFill>
                  <a:schemeClr val="bg1"/>
                </a:solidFill>
              </a:rPr>
              <a:t>Self Encrypting Drives + IBM </a:t>
            </a:r>
            <a:r>
              <a:rPr lang="en-US" sz="1200" b="0" dirty="0" smtClean="0">
                <a:solidFill>
                  <a:schemeClr val="bg1"/>
                </a:solidFill>
              </a:rPr>
              <a:t>Security Key </a:t>
            </a:r>
            <a:r>
              <a:rPr lang="en-US" sz="1200" b="0" dirty="0">
                <a:solidFill>
                  <a:schemeClr val="bg1"/>
                </a:solidFill>
              </a:rPr>
              <a:t>Lifecycle </a:t>
            </a:r>
            <a:r>
              <a:rPr lang="en-US" sz="1200" b="0" dirty="0" smtClean="0">
                <a:solidFill>
                  <a:schemeClr val="bg1"/>
                </a:solidFill>
              </a:rPr>
              <a:t>Manager – Enterprise grade data security &amp; key management </a:t>
            </a:r>
            <a:endParaRPr lang="en-US" sz="1200" b="0" dirty="0">
              <a:solidFill>
                <a:schemeClr val="bg1"/>
              </a:solidFill>
            </a:endParaRPr>
          </a:p>
          <a:p>
            <a:pPr marL="0" indent="0" eaLnBrk="1" hangingPunct="1">
              <a:lnSpc>
                <a:spcPct val="95000"/>
              </a:lnSpc>
              <a:spcAft>
                <a:spcPct val="45000"/>
              </a:spcAft>
              <a:defRPr/>
            </a:pPr>
            <a:r>
              <a:rPr lang="en-US" sz="1200" b="0" dirty="0">
                <a:solidFill>
                  <a:schemeClr val="bg1"/>
                </a:solidFill>
              </a:rPr>
              <a:t>TPM 2.0 </a:t>
            </a:r>
            <a:r>
              <a:rPr lang="en-US" sz="1200" b="0" dirty="0" smtClean="0">
                <a:solidFill>
                  <a:schemeClr val="bg1"/>
                </a:solidFill>
              </a:rPr>
              <a:t>Chips – Support for new versions of Windows &amp; encryption algorithms</a:t>
            </a:r>
            <a:endParaRPr lang="en-US" sz="1200" b="0" dirty="0">
              <a:solidFill>
                <a:schemeClr val="bg1"/>
              </a:solidFill>
            </a:endParaRPr>
          </a:p>
          <a:p>
            <a:pPr marL="0" indent="0" eaLnBrk="1" hangingPunct="1">
              <a:lnSpc>
                <a:spcPct val="95000"/>
              </a:lnSpc>
              <a:spcAft>
                <a:spcPct val="45000"/>
              </a:spcAft>
              <a:defRPr/>
            </a:pPr>
            <a:r>
              <a:rPr lang="en-US" sz="1200" b="0" dirty="0">
                <a:solidFill>
                  <a:schemeClr val="bg1"/>
                </a:solidFill>
              </a:rPr>
              <a:t>Secure Firmware </a:t>
            </a:r>
            <a:r>
              <a:rPr lang="en-US" sz="1200" b="0" dirty="0" smtClean="0">
                <a:solidFill>
                  <a:schemeClr val="bg1"/>
                </a:solidFill>
              </a:rPr>
              <a:t>Rollback – prevents exposing previously fixed vulnerabilities</a:t>
            </a:r>
            <a:endParaRPr lang="en-US" sz="1200" b="0" dirty="0">
              <a:solidFill>
                <a:schemeClr val="bg1"/>
              </a:solidFill>
            </a:endParaRPr>
          </a:p>
        </p:txBody>
      </p:sp>
      <p:sp>
        <p:nvSpPr>
          <p:cNvPr id="20502" name="AutoShape 54"/>
          <p:cNvSpPr>
            <a:spLocks noChangeArrowheads="1"/>
          </p:cNvSpPr>
          <p:nvPr/>
        </p:nvSpPr>
        <p:spPr bwMode="auto">
          <a:xfrm rot="-3879753">
            <a:off x="587375" y="2401888"/>
            <a:ext cx="3178175" cy="946150"/>
          </a:xfrm>
          <a:prstGeom prst="rightArrow">
            <a:avLst>
              <a:gd name="adj1" fmla="val 67880"/>
              <a:gd name="adj2" fmla="val 42797"/>
            </a:avLst>
          </a:prstGeom>
          <a:gradFill rotWithShape="1">
            <a:gsLst>
              <a:gs pos="0">
                <a:srgbClr val="FFFFFF">
                  <a:alpha val="0"/>
                </a:srgbClr>
              </a:gs>
              <a:gs pos="100000">
                <a:srgbClr val="B8000D"/>
              </a:gs>
            </a:gsLst>
            <a:lin ang="0" scaled="1"/>
          </a:gradFill>
          <a:ln w="9525">
            <a:noFill/>
            <a:miter lim="800000"/>
            <a:headEnd/>
            <a:tailEnd/>
          </a:ln>
        </p:spPr>
        <p:txBody>
          <a:bodyPr lIns="0" tIns="0" rIns="0" bIns="0" anchor="ctr">
            <a:spAutoFit/>
          </a:bodyPr>
          <a:lstStyle/>
          <a:p>
            <a:endParaRPr lang="en-US">
              <a:solidFill>
                <a:srgbClr val="000000"/>
              </a:solidFill>
              <a:cs typeface="Arial" pitchFamily="34" charset="0"/>
            </a:endParaRPr>
          </a:p>
        </p:txBody>
      </p:sp>
      <p:sp>
        <p:nvSpPr>
          <p:cNvPr id="20503" name="Rectangle 37"/>
          <p:cNvSpPr>
            <a:spLocks noChangeArrowheads="1"/>
          </p:cNvSpPr>
          <p:nvPr/>
        </p:nvSpPr>
        <p:spPr bwMode="auto">
          <a:xfrm rot="-3893933">
            <a:off x="1064419" y="2509044"/>
            <a:ext cx="2382838" cy="425450"/>
          </a:xfrm>
          <a:prstGeom prst="rect">
            <a:avLst/>
          </a:prstGeom>
          <a:noFill/>
          <a:ln w="9525">
            <a:noFill/>
            <a:miter lim="800000"/>
            <a:headEnd/>
            <a:tailEnd/>
          </a:ln>
        </p:spPr>
        <p:txBody>
          <a:bodyPr lIns="0" tIns="0" rIns="0" bIns="0">
            <a:spAutoFit/>
          </a:bodyPr>
          <a:lstStyle/>
          <a:p>
            <a:pPr marL="174625" indent="-174625" eaLnBrk="0" hangingPunct="0">
              <a:lnSpc>
                <a:spcPct val="85000"/>
              </a:lnSpc>
              <a:buClr>
                <a:srgbClr val="000000"/>
              </a:buClr>
              <a:buFont typeface="Wingdings" pitchFamily="2" charset="2"/>
              <a:buNone/>
            </a:pPr>
            <a:r>
              <a:rPr lang="en-US" sz="1600" i="1">
                <a:solidFill>
                  <a:srgbClr val="FFFFFF"/>
                </a:solidFill>
                <a:cs typeface="Arial" pitchFamily="34" charset="0"/>
              </a:rPr>
              <a:t>System x Trusted</a:t>
            </a:r>
            <a:br>
              <a:rPr lang="en-US" sz="1600" i="1">
                <a:solidFill>
                  <a:srgbClr val="FFFFFF"/>
                </a:solidFill>
                <a:cs typeface="Arial" pitchFamily="34" charset="0"/>
              </a:rPr>
            </a:br>
            <a:r>
              <a:rPr lang="en-US" sz="1600" i="1">
                <a:solidFill>
                  <a:srgbClr val="FFFFFF"/>
                </a:solidFill>
                <a:cs typeface="Arial" pitchFamily="34" charset="0"/>
              </a:rPr>
              <a:t>Platform Assurance</a:t>
            </a:r>
          </a:p>
        </p:txBody>
      </p:sp>
      <p:sp>
        <p:nvSpPr>
          <p:cNvPr id="37" name="TextBox 4"/>
          <p:cNvSpPr txBox="1">
            <a:spLocks noChangeArrowheads="1"/>
          </p:cNvSpPr>
          <p:nvPr/>
        </p:nvSpPr>
        <p:spPr bwMode="auto">
          <a:xfrm>
            <a:off x="5822950" y="5249863"/>
            <a:ext cx="2990850" cy="431800"/>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a:spAutoFit/>
          </a:bodyPr>
          <a:lstStyle>
            <a:lvl1pPr marL="114300" indent="-114300" algn="l" eaLnBrk="0" hangingPunct="0">
              <a:defRPr>
                <a:solidFill>
                  <a:schemeClr val="tx1"/>
                </a:solidFill>
                <a:latin typeface="Arial" charset="0"/>
                <a:ea typeface="MS PGothic" charset="0"/>
                <a:cs typeface="MS PGothic" charset="0"/>
              </a:defRPr>
            </a:lvl1pPr>
            <a:lvl2pPr marL="742950" indent="-285750" algn="l" eaLnBrk="0" hangingPunct="0">
              <a:defRPr>
                <a:solidFill>
                  <a:schemeClr val="tx1"/>
                </a:solidFill>
                <a:latin typeface="Arial" charset="0"/>
                <a:ea typeface="MS PGothic" charset="0"/>
                <a:cs typeface="MS PGothic" charset="0"/>
              </a:defRPr>
            </a:lvl2pPr>
            <a:lvl3pPr marL="1143000" indent="-228600" algn="l" eaLnBrk="0" hangingPunct="0">
              <a:defRPr>
                <a:solidFill>
                  <a:schemeClr val="tx1"/>
                </a:solidFill>
                <a:latin typeface="Arial" charset="0"/>
                <a:ea typeface="MS PGothic" charset="0"/>
                <a:cs typeface="MS PGothic" charset="0"/>
              </a:defRPr>
            </a:lvl3pPr>
            <a:lvl4pPr marL="1600200" indent="-228600" algn="l" eaLnBrk="0" hangingPunct="0">
              <a:defRPr>
                <a:solidFill>
                  <a:schemeClr val="tx1"/>
                </a:solidFill>
                <a:latin typeface="Arial" charset="0"/>
                <a:ea typeface="MS PGothic" charset="0"/>
                <a:cs typeface="MS PGothic" charset="0"/>
              </a:defRPr>
            </a:lvl4pPr>
            <a:lvl5pPr marL="2057400" indent="-228600" algn="l"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marL="0" indent="0" eaLnBrk="1" hangingPunct="1">
              <a:defRPr/>
            </a:pPr>
            <a:r>
              <a:rPr lang="en-US" sz="1100" b="0" dirty="0" smtClean="0">
                <a:solidFill>
                  <a:srgbClr val="000000"/>
                </a:solidFill>
              </a:rPr>
              <a:t>Intel</a:t>
            </a:r>
            <a:r>
              <a:rPr lang="en-US" sz="1100" b="0" dirty="0">
                <a:solidFill>
                  <a:srgbClr val="000000"/>
                </a:solidFill>
              </a:rPr>
              <a:t> </a:t>
            </a:r>
            <a:r>
              <a:rPr lang="en-US" sz="1100" b="0" dirty="0" smtClean="0">
                <a:solidFill>
                  <a:srgbClr val="000000"/>
                </a:solidFill>
              </a:rPr>
              <a:t>Xeon E5-2600 V3 CPU</a:t>
            </a:r>
          </a:p>
          <a:p>
            <a:pPr marL="0" indent="0" eaLnBrk="1" hangingPunct="1">
              <a:defRPr/>
            </a:pPr>
            <a:r>
              <a:rPr lang="en-US" sz="1100" b="0" dirty="0" smtClean="0">
                <a:solidFill>
                  <a:srgbClr val="000000"/>
                </a:solidFill>
              </a:rPr>
              <a:t>NIST </a:t>
            </a:r>
            <a:r>
              <a:rPr lang="en-US" sz="1100" b="0" dirty="0">
                <a:solidFill>
                  <a:srgbClr val="000000"/>
                </a:solidFill>
              </a:rPr>
              <a:t>compliance</a:t>
            </a:r>
          </a:p>
        </p:txBody>
      </p:sp>
      <p:pic>
        <p:nvPicPr>
          <p:cNvPr id="20505" name="Picture 1"/>
          <p:cNvPicPr>
            <a:picLocks noChangeAspect="1"/>
          </p:cNvPicPr>
          <p:nvPr/>
        </p:nvPicPr>
        <p:blipFill>
          <a:blip r:embed="rId6" cstate="print"/>
          <a:srcRect/>
          <a:stretch>
            <a:fillRect/>
          </a:stretch>
        </p:blipFill>
        <p:spPr bwMode="auto">
          <a:xfrm>
            <a:off x="4722813" y="5734050"/>
            <a:ext cx="1006475" cy="603250"/>
          </a:xfrm>
          <a:prstGeom prst="rect">
            <a:avLst/>
          </a:prstGeom>
          <a:noFill/>
          <a:ln w="9525">
            <a:noFill/>
            <a:miter lim="800000"/>
            <a:headEnd/>
            <a:tailEnd/>
          </a:ln>
        </p:spPr>
      </p:pic>
      <p:pic>
        <p:nvPicPr>
          <p:cNvPr id="20506" name="Picture 5"/>
          <p:cNvPicPr>
            <a:picLocks noChangeAspect="1"/>
          </p:cNvPicPr>
          <p:nvPr/>
        </p:nvPicPr>
        <p:blipFill>
          <a:blip r:embed="rId7" cstate="print"/>
          <a:srcRect/>
          <a:stretch>
            <a:fillRect/>
          </a:stretch>
        </p:blipFill>
        <p:spPr bwMode="auto">
          <a:xfrm>
            <a:off x="7654925" y="5665788"/>
            <a:ext cx="661988" cy="739775"/>
          </a:xfrm>
          <a:prstGeom prst="rect">
            <a:avLst/>
          </a:prstGeom>
          <a:noFill/>
          <a:ln w="9525">
            <a:noFill/>
            <a:miter lim="800000"/>
            <a:headEnd/>
            <a:tailEnd/>
          </a:ln>
        </p:spPr>
      </p:pic>
      <p:sp>
        <p:nvSpPr>
          <p:cNvPr id="20507" name="Text Box 29"/>
          <p:cNvSpPr txBox="1">
            <a:spLocks noChangeArrowheads="1"/>
          </p:cNvSpPr>
          <p:nvPr/>
        </p:nvSpPr>
        <p:spPr bwMode="auto">
          <a:xfrm>
            <a:off x="2236788" y="6675438"/>
            <a:ext cx="5270500" cy="365125"/>
          </a:xfrm>
          <a:prstGeom prst="rect">
            <a:avLst/>
          </a:prstGeom>
          <a:noFill/>
          <a:ln w="12700" algn="ctr">
            <a:noFill/>
            <a:miter lim="800000"/>
            <a:headEnd/>
            <a:tailEnd/>
          </a:ln>
        </p:spPr>
        <p:txBody>
          <a:bodyPr wrap="none">
            <a:spAutoFit/>
          </a:bodyPr>
          <a:lstStyle/>
          <a:p>
            <a:r>
              <a:rPr lang="en-US" sz="900" b="0"/>
              <a:t>*Trusted Platform Assurance should be used in conjunction with industry standard security practices.</a:t>
            </a:r>
            <a:br>
              <a:rPr lang="en-US" sz="900" b="0"/>
            </a:br>
            <a:endParaRPr lang="en-US" sz="900" b="0"/>
          </a:p>
        </p:txBody>
      </p:sp>
      <p:sp>
        <p:nvSpPr>
          <p:cNvPr id="35" name="Title 34"/>
          <p:cNvSpPr>
            <a:spLocks noGrp="1"/>
          </p:cNvSpPr>
          <p:nvPr>
            <p:ph type="title"/>
          </p:nvPr>
        </p:nvSpPr>
        <p:spPr>
          <a:xfrm>
            <a:off x="283725" y="419682"/>
            <a:ext cx="11736977" cy="597132"/>
          </a:xfrm>
        </p:spPr>
        <p:txBody>
          <a:bodyPr>
            <a:normAutofit fontScale="90000"/>
          </a:bodyPr>
          <a:lstStyle/>
          <a:p>
            <a:r>
              <a:rPr lang="en-US" dirty="0" smtClean="0"/>
              <a:t>Industry-leading security innovation built-in</a:t>
            </a:r>
            <a:br>
              <a:rPr lang="en-US" dirty="0" smtClean="0"/>
            </a:b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609600" y="4638675"/>
            <a:ext cx="7620000" cy="1655763"/>
          </a:xfrm>
          <a:prstGeom prst="rect">
            <a:avLst/>
          </a:prstGeom>
          <a:solidFill>
            <a:schemeClr val="bg1"/>
          </a:solidFill>
          <a:ln w="25400">
            <a:solidFill>
              <a:schemeClr val="hlink"/>
            </a:solidFill>
            <a:miter lim="800000"/>
            <a:headEnd/>
            <a:tailEnd/>
          </a:ln>
          <a:effectLst/>
          <a:extLst/>
        </p:spPr>
        <p:txBody>
          <a:bodyPr anchor="ctr"/>
          <a:lstStyle/>
          <a:p>
            <a:pPr>
              <a:defRPr/>
            </a:pPr>
            <a:endParaRPr lang="en-US">
              <a:solidFill>
                <a:schemeClr val="lt1"/>
              </a:solidFill>
              <a:latin typeface="+mn-lt"/>
              <a:ea typeface="+mn-ea"/>
            </a:endParaRPr>
          </a:p>
        </p:txBody>
      </p:sp>
      <p:sp>
        <p:nvSpPr>
          <p:cNvPr id="6" name="Rectangle 29"/>
          <p:cNvSpPr>
            <a:spLocks noChangeArrowheads="1"/>
          </p:cNvSpPr>
          <p:nvPr/>
        </p:nvSpPr>
        <p:spPr bwMode="auto">
          <a:xfrm>
            <a:off x="568325" y="1600200"/>
            <a:ext cx="7661275" cy="1685925"/>
          </a:xfrm>
          <a:prstGeom prst="rect">
            <a:avLst/>
          </a:prstGeom>
          <a:solidFill>
            <a:schemeClr val="bg1"/>
          </a:solidFill>
          <a:ln w="25400">
            <a:solidFill>
              <a:schemeClr val="hlink"/>
            </a:solidFill>
            <a:miter lim="800000"/>
            <a:headEnd/>
            <a:tailEnd/>
          </a:ln>
          <a:effectLst/>
          <a:extLst/>
        </p:spPr>
        <p:txBody>
          <a:bodyPr anchor="ctr"/>
          <a:lstStyle/>
          <a:p>
            <a:pPr>
              <a:defRPr/>
            </a:pPr>
            <a:endParaRPr lang="en-US">
              <a:solidFill>
                <a:schemeClr val="lt1"/>
              </a:solidFill>
              <a:latin typeface="+mn-lt"/>
              <a:ea typeface="+mn-ea"/>
            </a:endParaRPr>
          </a:p>
        </p:txBody>
      </p:sp>
      <p:sp>
        <p:nvSpPr>
          <p:cNvPr id="364561" name="Text Box 17"/>
          <p:cNvSpPr txBox="1">
            <a:spLocks noChangeArrowheads="1"/>
          </p:cNvSpPr>
          <p:nvPr/>
        </p:nvSpPr>
        <p:spPr bwMode="auto">
          <a:xfrm>
            <a:off x="3079750" y="5191125"/>
            <a:ext cx="355600" cy="701675"/>
          </a:xfrm>
          <a:prstGeom prst="rect">
            <a:avLst/>
          </a:prstGeom>
          <a:noFill/>
          <a:ln>
            <a:noFill/>
          </a:ln>
          <a:effectLst>
            <a:prstShdw prst="shdw17" dist="17961" dir="2700000">
              <a:schemeClr val="accent1">
                <a:gamma/>
                <a:shade val="60000"/>
                <a:invGamma/>
                <a:alpha val="74998"/>
              </a:schemeClr>
            </a:prstShdw>
          </a:effectLst>
          <a:extLst/>
        </p:spPr>
        <p:txBody>
          <a:bodyPr>
            <a:spAutoFit/>
          </a:bodyPr>
          <a:lstStyle>
            <a:lvl1pPr algn="l" eaLnBrk="0" hangingPunct="0">
              <a:defRPr>
                <a:solidFill>
                  <a:schemeClr val="tx1"/>
                </a:solidFill>
                <a:latin typeface="Arial" charset="0"/>
                <a:ea typeface="MS PGothic" charset="0"/>
                <a:cs typeface="MS PGothic" charset="0"/>
              </a:defRPr>
            </a:lvl1pPr>
            <a:lvl2pPr marL="742950" indent="-285750" algn="l" eaLnBrk="0" hangingPunct="0">
              <a:defRPr>
                <a:solidFill>
                  <a:schemeClr val="tx1"/>
                </a:solidFill>
                <a:latin typeface="Arial" charset="0"/>
                <a:ea typeface="MS PGothic" charset="0"/>
                <a:cs typeface="MS PGothic" charset="0"/>
              </a:defRPr>
            </a:lvl2pPr>
            <a:lvl3pPr marL="1143000" indent="-228600" algn="l" eaLnBrk="0" hangingPunct="0">
              <a:defRPr>
                <a:solidFill>
                  <a:schemeClr val="tx1"/>
                </a:solidFill>
                <a:latin typeface="Arial" charset="0"/>
                <a:ea typeface="MS PGothic" charset="0"/>
                <a:cs typeface="MS PGothic" charset="0"/>
              </a:defRPr>
            </a:lvl3pPr>
            <a:lvl4pPr marL="1600200" indent="-228600" algn="l" eaLnBrk="0" hangingPunct="0">
              <a:defRPr>
                <a:solidFill>
                  <a:schemeClr val="tx1"/>
                </a:solidFill>
                <a:latin typeface="Arial" charset="0"/>
                <a:ea typeface="MS PGothic" charset="0"/>
                <a:cs typeface="MS PGothic" charset="0"/>
              </a:defRPr>
            </a:lvl4pPr>
            <a:lvl5pPr marL="2057400" indent="-228600" algn="l"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r>
              <a:rPr lang="en-US" sz="4000"/>
              <a:t>+</a:t>
            </a:r>
          </a:p>
        </p:txBody>
      </p:sp>
      <p:sp>
        <p:nvSpPr>
          <p:cNvPr id="364562" name="Text Box 18"/>
          <p:cNvSpPr txBox="1">
            <a:spLocks noChangeArrowheads="1"/>
          </p:cNvSpPr>
          <p:nvPr/>
        </p:nvSpPr>
        <p:spPr bwMode="auto">
          <a:xfrm>
            <a:off x="5002213" y="5221288"/>
            <a:ext cx="355600" cy="701675"/>
          </a:xfrm>
          <a:prstGeom prst="rect">
            <a:avLst/>
          </a:prstGeom>
          <a:noFill/>
          <a:ln>
            <a:noFill/>
          </a:ln>
          <a:effectLst>
            <a:prstShdw prst="shdw17" dist="17961" dir="2700000">
              <a:schemeClr val="accent1">
                <a:gamma/>
                <a:shade val="60000"/>
                <a:invGamma/>
                <a:alpha val="74998"/>
              </a:schemeClr>
            </a:prstShdw>
          </a:effectLst>
          <a:extLst/>
        </p:spPr>
        <p:txBody>
          <a:bodyPr>
            <a:spAutoFit/>
          </a:bodyPr>
          <a:lstStyle>
            <a:lvl1pPr algn="l" eaLnBrk="0" hangingPunct="0">
              <a:defRPr>
                <a:solidFill>
                  <a:schemeClr val="tx1"/>
                </a:solidFill>
                <a:latin typeface="Arial" charset="0"/>
                <a:ea typeface="MS PGothic" charset="0"/>
                <a:cs typeface="MS PGothic" charset="0"/>
              </a:defRPr>
            </a:lvl1pPr>
            <a:lvl2pPr marL="742950" indent="-285750" algn="l" eaLnBrk="0" hangingPunct="0">
              <a:defRPr>
                <a:solidFill>
                  <a:schemeClr val="tx1"/>
                </a:solidFill>
                <a:latin typeface="Arial" charset="0"/>
                <a:ea typeface="MS PGothic" charset="0"/>
                <a:cs typeface="MS PGothic" charset="0"/>
              </a:defRPr>
            </a:lvl2pPr>
            <a:lvl3pPr marL="1143000" indent="-228600" algn="l" eaLnBrk="0" hangingPunct="0">
              <a:defRPr>
                <a:solidFill>
                  <a:schemeClr val="tx1"/>
                </a:solidFill>
                <a:latin typeface="Arial" charset="0"/>
                <a:ea typeface="MS PGothic" charset="0"/>
                <a:cs typeface="MS PGothic" charset="0"/>
              </a:defRPr>
            </a:lvl3pPr>
            <a:lvl4pPr marL="1600200" indent="-228600" algn="l" eaLnBrk="0" hangingPunct="0">
              <a:defRPr>
                <a:solidFill>
                  <a:schemeClr val="tx1"/>
                </a:solidFill>
                <a:latin typeface="Arial" charset="0"/>
                <a:ea typeface="MS PGothic" charset="0"/>
                <a:cs typeface="MS PGothic" charset="0"/>
              </a:defRPr>
            </a:lvl4pPr>
            <a:lvl5pPr marL="2057400" indent="-228600" algn="l"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r>
              <a:rPr lang="en-US" sz="4000"/>
              <a:t>=</a:t>
            </a:r>
          </a:p>
        </p:txBody>
      </p:sp>
      <p:sp>
        <p:nvSpPr>
          <p:cNvPr id="21510" name="Text Box 20"/>
          <p:cNvSpPr txBox="1">
            <a:spLocks noChangeArrowheads="1"/>
          </p:cNvSpPr>
          <p:nvPr/>
        </p:nvSpPr>
        <p:spPr bwMode="auto">
          <a:xfrm>
            <a:off x="574675" y="1222375"/>
            <a:ext cx="6405563" cy="368300"/>
          </a:xfrm>
          <a:prstGeom prst="rect">
            <a:avLst/>
          </a:prstGeom>
          <a:noFill/>
          <a:ln w="9525">
            <a:noFill/>
            <a:miter lim="800000"/>
            <a:headEnd/>
            <a:tailEnd/>
          </a:ln>
          <a:effectLst>
            <a:prstShdw prst="shdw17" dist="17961" dir="2700000">
              <a:srgbClr val="485297">
                <a:alpha val="74997"/>
              </a:srgbClr>
            </a:prstShdw>
          </a:effectLst>
        </p:spPr>
        <p:txBody>
          <a:bodyPr>
            <a:spAutoFit/>
          </a:bodyPr>
          <a:lstStyle/>
          <a:p>
            <a:pPr algn="l"/>
            <a:r>
              <a:rPr lang="en-US" sz="1800" b="0" i="1"/>
              <a:t>Ongoing Secure Development &amp; Build</a:t>
            </a:r>
          </a:p>
        </p:txBody>
      </p:sp>
      <p:sp>
        <p:nvSpPr>
          <p:cNvPr id="21511" name="Text Box 21"/>
          <p:cNvSpPr txBox="1">
            <a:spLocks noChangeArrowheads="1"/>
          </p:cNvSpPr>
          <p:nvPr/>
        </p:nvSpPr>
        <p:spPr bwMode="auto">
          <a:xfrm>
            <a:off x="574675" y="4262438"/>
            <a:ext cx="6353175" cy="369887"/>
          </a:xfrm>
          <a:prstGeom prst="rect">
            <a:avLst/>
          </a:prstGeom>
          <a:noFill/>
          <a:ln w="9525">
            <a:noFill/>
            <a:miter lim="800000"/>
            <a:headEnd/>
            <a:tailEnd/>
          </a:ln>
          <a:effectLst>
            <a:prstShdw prst="shdw17" dist="17961" dir="2700000">
              <a:srgbClr val="485297">
                <a:alpha val="74997"/>
              </a:srgbClr>
            </a:prstShdw>
          </a:effectLst>
        </p:spPr>
        <p:txBody>
          <a:bodyPr>
            <a:spAutoFit/>
          </a:bodyPr>
          <a:lstStyle/>
          <a:p>
            <a:pPr algn="l"/>
            <a:r>
              <a:rPr lang="en-US" sz="1800" b="0" i="1"/>
              <a:t>Secure System Execution (Server in Production)</a:t>
            </a:r>
          </a:p>
        </p:txBody>
      </p:sp>
      <p:sp>
        <p:nvSpPr>
          <p:cNvPr id="21512" name="AutoShape 30"/>
          <p:cNvSpPr>
            <a:spLocks noChangeArrowheads="1"/>
          </p:cNvSpPr>
          <p:nvPr/>
        </p:nvSpPr>
        <p:spPr bwMode="auto">
          <a:xfrm>
            <a:off x="688975" y="1685925"/>
            <a:ext cx="4022725" cy="328613"/>
          </a:xfrm>
          <a:prstGeom prst="roundRect">
            <a:avLst>
              <a:gd name="adj" fmla="val 16667"/>
            </a:avLst>
          </a:prstGeom>
          <a:solidFill>
            <a:srgbClr val="B8000D"/>
          </a:solidFill>
          <a:ln w="28575">
            <a:solidFill>
              <a:srgbClr val="7E0009"/>
            </a:solidFill>
            <a:round/>
            <a:headEnd/>
            <a:tailEnd/>
          </a:ln>
        </p:spPr>
        <p:txBody>
          <a:bodyPr wrap="none" anchor="ctr"/>
          <a:lstStyle/>
          <a:p>
            <a:r>
              <a:rPr lang="en-US">
                <a:solidFill>
                  <a:schemeClr val="bg1"/>
                </a:solidFill>
              </a:rPr>
              <a:t>Secure Firmware Development &amp; Build Process</a:t>
            </a:r>
          </a:p>
        </p:txBody>
      </p:sp>
      <p:sp>
        <p:nvSpPr>
          <p:cNvPr id="21513" name="AutoShape 31"/>
          <p:cNvSpPr>
            <a:spLocks noChangeArrowheads="1"/>
          </p:cNvSpPr>
          <p:nvPr/>
        </p:nvSpPr>
        <p:spPr bwMode="auto">
          <a:xfrm>
            <a:off x="1804988" y="2103438"/>
            <a:ext cx="4103687" cy="328612"/>
          </a:xfrm>
          <a:prstGeom prst="roundRect">
            <a:avLst>
              <a:gd name="adj" fmla="val 16667"/>
            </a:avLst>
          </a:prstGeom>
          <a:solidFill>
            <a:srgbClr val="B8000D"/>
          </a:solidFill>
          <a:ln w="28575">
            <a:solidFill>
              <a:srgbClr val="7E0009"/>
            </a:solidFill>
            <a:round/>
            <a:headEnd/>
            <a:tailEnd/>
          </a:ln>
        </p:spPr>
        <p:txBody>
          <a:bodyPr wrap="none" anchor="ctr"/>
          <a:lstStyle/>
          <a:p>
            <a:pPr marL="266700" indent="-266700"/>
            <a:r>
              <a:rPr lang="en-US">
                <a:solidFill>
                  <a:schemeClr val="bg1"/>
                </a:solidFill>
              </a:rPr>
              <a:t>Ongoing Rigorous Security Testing Practices</a:t>
            </a:r>
          </a:p>
        </p:txBody>
      </p:sp>
      <p:sp>
        <p:nvSpPr>
          <p:cNvPr id="21514" name="AutoShape 32"/>
          <p:cNvSpPr>
            <a:spLocks noChangeArrowheads="1"/>
          </p:cNvSpPr>
          <p:nvPr/>
        </p:nvSpPr>
        <p:spPr bwMode="auto">
          <a:xfrm>
            <a:off x="3557588" y="2519363"/>
            <a:ext cx="3486150" cy="323850"/>
          </a:xfrm>
          <a:prstGeom prst="roundRect">
            <a:avLst>
              <a:gd name="adj" fmla="val 16667"/>
            </a:avLst>
          </a:prstGeom>
          <a:solidFill>
            <a:srgbClr val="B8000D"/>
          </a:solidFill>
          <a:ln w="28575">
            <a:solidFill>
              <a:srgbClr val="7E0009"/>
            </a:solidFill>
            <a:round/>
            <a:headEnd/>
            <a:tailEnd/>
          </a:ln>
        </p:spPr>
        <p:txBody>
          <a:bodyPr wrap="none" anchor="ctr"/>
          <a:lstStyle/>
          <a:p>
            <a:pPr marL="266700" indent="-266700"/>
            <a:r>
              <a:rPr lang="en-US">
                <a:solidFill>
                  <a:schemeClr val="bg1"/>
                </a:solidFill>
              </a:rPr>
              <a:t>Fix &amp; Report Discovered Vulnerabilities</a:t>
            </a:r>
          </a:p>
        </p:txBody>
      </p:sp>
      <p:sp>
        <p:nvSpPr>
          <p:cNvPr id="21515" name="AutoShape 33"/>
          <p:cNvSpPr>
            <a:spLocks noChangeArrowheads="1"/>
          </p:cNvSpPr>
          <p:nvPr/>
        </p:nvSpPr>
        <p:spPr bwMode="auto">
          <a:xfrm>
            <a:off x="1747838" y="5275263"/>
            <a:ext cx="1219200" cy="639762"/>
          </a:xfrm>
          <a:prstGeom prst="roundRect">
            <a:avLst>
              <a:gd name="adj" fmla="val 16667"/>
            </a:avLst>
          </a:prstGeom>
          <a:solidFill>
            <a:srgbClr val="B8000D"/>
          </a:solidFill>
          <a:ln w="28575">
            <a:solidFill>
              <a:srgbClr val="7E0009"/>
            </a:solidFill>
            <a:round/>
            <a:headEnd/>
            <a:tailEnd/>
          </a:ln>
        </p:spPr>
        <p:txBody>
          <a:bodyPr wrap="none" anchor="ctr"/>
          <a:lstStyle/>
          <a:p>
            <a:pPr marL="266700" indent="-266700"/>
            <a:r>
              <a:rPr lang="en-US">
                <a:solidFill>
                  <a:schemeClr val="bg1"/>
                </a:solidFill>
              </a:rPr>
              <a:t>Secured </a:t>
            </a:r>
          </a:p>
          <a:p>
            <a:pPr marL="266700" indent="-266700"/>
            <a:r>
              <a:rPr lang="en-US">
                <a:solidFill>
                  <a:schemeClr val="bg1"/>
                </a:solidFill>
              </a:rPr>
              <a:t>Hardware</a:t>
            </a:r>
          </a:p>
        </p:txBody>
      </p:sp>
      <p:sp>
        <p:nvSpPr>
          <p:cNvPr id="21516" name="AutoShape 34"/>
          <p:cNvSpPr>
            <a:spLocks noChangeArrowheads="1"/>
          </p:cNvSpPr>
          <p:nvPr/>
        </p:nvSpPr>
        <p:spPr bwMode="auto">
          <a:xfrm>
            <a:off x="3654425" y="5275263"/>
            <a:ext cx="1219200" cy="639762"/>
          </a:xfrm>
          <a:prstGeom prst="roundRect">
            <a:avLst>
              <a:gd name="adj" fmla="val 16667"/>
            </a:avLst>
          </a:prstGeom>
          <a:solidFill>
            <a:srgbClr val="B8000D"/>
          </a:solidFill>
          <a:ln w="28575">
            <a:solidFill>
              <a:srgbClr val="7E0009"/>
            </a:solidFill>
            <a:round/>
            <a:headEnd/>
            <a:tailEnd/>
          </a:ln>
        </p:spPr>
        <p:txBody>
          <a:bodyPr wrap="none" anchor="ctr"/>
          <a:lstStyle/>
          <a:p>
            <a:pPr marL="266700" indent="-266700"/>
            <a:r>
              <a:rPr lang="en-US">
                <a:solidFill>
                  <a:schemeClr val="bg1"/>
                </a:solidFill>
              </a:rPr>
              <a:t>Secured </a:t>
            </a:r>
          </a:p>
          <a:p>
            <a:pPr marL="266700" indent="-266700"/>
            <a:r>
              <a:rPr lang="en-US">
                <a:solidFill>
                  <a:schemeClr val="bg1"/>
                </a:solidFill>
              </a:rPr>
              <a:t>Firmware</a:t>
            </a:r>
          </a:p>
        </p:txBody>
      </p:sp>
      <p:sp>
        <p:nvSpPr>
          <p:cNvPr id="21517" name="AutoShape 35"/>
          <p:cNvSpPr>
            <a:spLocks noChangeArrowheads="1"/>
          </p:cNvSpPr>
          <p:nvPr/>
        </p:nvSpPr>
        <p:spPr bwMode="auto">
          <a:xfrm>
            <a:off x="5556250" y="5275263"/>
            <a:ext cx="1219200" cy="639762"/>
          </a:xfrm>
          <a:prstGeom prst="roundRect">
            <a:avLst>
              <a:gd name="adj" fmla="val 16667"/>
            </a:avLst>
          </a:prstGeom>
          <a:solidFill>
            <a:srgbClr val="B8000D"/>
          </a:solidFill>
          <a:ln w="28575">
            <a:solidFill>
              <a:srgbClr val="7E0009"/>
            </a:solidFill>
            <a:round/>
            <a:headEnd/>
            <a:tailEnd/>
          </a:ln>
        </p:spPr>
        <p:txBody>
          <a:bodyPr wrap="none" anchor="ctr"/>
          <a:lstStyle/>
          <a:p>
            <a:pPr marL="266700" indent="-266700"/>
            <a:r>
              <a:rPr lang="en-US">
                <a:solidFill>
                  <a:schemeClr val="bg1"/>
                </a:solidFill>
              </a:rPr>
              <a:t>Chain</a:t>
            </a:r>
          </a:p>
          <a:p>
            <a:pPr marL="266700" indent="-266700"/>
            <a:r>
              <a:rPr lang="en-US">
                <a:solidFill>
                  <a:schemeClr val="bg1"/>
                </a:solidFill>
              </a:rPr>
              <a:t>of Trust</a:t>
            </a:r>
          </a:p>
        </p:txBody>
      </p:sp>
      <p:sp>
        <p:nvSpPr>
          <p:cNvPr id="21518" name="Rectangle 28"/>
          <p:cNvSpPr>
            <a:spLocks noGrp="1" noChangeArrowheads="1"/>
          </p:cNvSpPr>
          <p:nvPr>
            <p:ph type="title"/>
          </p:nvPr>
        </p:nvSpPr>
        <p:spPr>
          <a:xfrm>
            <a:off x="283725" y="160373"/>
            <a:ext cx="11736977" cy="1231084"/>
          </a:xfrm>
          <a:prstGeom prst="rect">
            <a:avLst/>
          </a:prstGeom>
        </p:spPr>
        <p:txBody>
          <a:bodyPr/>
          <a:lstStyle/>
          <a:p>
            <a:r>
              <a:rPr lang="en-US" dirty="0" smtClean="0"/>
              <a:t>Unique System x Trusted Platform Assurance </a:t>
            </a:r>
            <a:br>
              <a:rPr lang="en-US" dirty="0" smtClean="0"/>
            </a:br>
            <a:r>
              <a:rPr lang="en-US" sz="2400" dirty="0" smtClean="0">
                <a:solidFill>
                  <a:srgbClr val="FF0000"/>
                </a:solidFill>
              </a:rPr>
              <a:t>Two </a:t>
            </a:r>
            <a:r>
              <a:rPr lang="en-US" sz="2400" i="1" dirty="0" smtClean="0">
                <a:solidFill>
                  <a:srgbClr val="FF0000"/>
                </a:solidFill>
              </a:rPr>
              <a:t>security processes with rigorous ongoing validation </a:t>
            </a:r>
            <a:r>
              <a:rPr lang="en-US" i="1" dirty="0" smtClean="0"/>
              <a:t>built-in</a:t>
            </a:r>
          </a:p>
        </p:txBody>
      </p:sp>
      <p:sp>
        <p:nvSpPr>
          <p:cNvPr id="21519" name="Rectangle 29"/>
          <p:cNvSpPr>
            <a:spLocks noChangeArrowheads="1"/>
          </p:cNvSpPr>
          <p:nvPr/>
        </p:nvSpPr>
        <p:spPr bwMode="auto">
          <a:xfrm>
            <a:off x="15875" y="6362700"/>
            <a:ext cx="12172950" cy="304800"/>
          </a:xfrm>
          <a:prstGeom prst="rect">
            <a:avLst/>
          </a:prstGeom>
          <a:noFill/>
          <a:ln w="9525">
            <a:noFill/>
            <a:miter lim="800000"/>
            <a:headEnd/>
            <a:tailEnd/>
          </a:ln>
        </p:spPr>
        <p:txBody>
          <a:bodyPr lIns="0" tIns="0" rIns="0" bIns="0">
            <a:spAutoFit/>
          </a:bodyPr>
          <a:lstStyle/>
          <a:p>
            <a:pPr marL="174625" indent="-174625" eaLnBrk="0" hangingPunct="0">
              <a:spcBef>
                <a:spcPct val="50000"/>
              </a:spcBef>
              <a:buClr>
                <a:schemeClr val="tx1"/>
              </a:buClr>
              <a:buFont typeface="Wingdings" pitchFamily="2" charset="2"/>
              <a:buNone/>
            </a:pPr>
            <a:r>
              <a:rPr lang="en-US" sz="2000" b="0" i="1">
                <a:solidFill>
                  <a:srgbClr val="B8000D"/>
                </a:solidFill>
              </a:rPr>
              <a:t>Industry-Leading System x Features &amp; Practices for Superior Protection</a:t>
            </a:r>
          </a:p>
        </p:txBody>
      </p:sp>
      <p:pic>
        <p:nvPicPr>
          <p:cNvPr id="21520" name="Picture 30" descr="M5Lubalin"/>
          <p:cNvPicPr>
            <a:picLocks noChangeAspect="1" noChangeArrowheads="1"/>
          </p:cNvPicPr>
          <p:nvPr/>
        </p:nvPicPr>
        <p:blipFill>
          <a:blip r:embed="rId3" cstate="print"/>
          <a:srcRect l="8214" t="4066" r="26329" b="71475"/>
          <a:stretch>
            <a:fillRect/>
          </a:stretch>
        </p:blipFill>
        <p:spPr bwMode="auto">
          <a:xfrm>
            <a:off x="349250" y="22225"/>
            <a:ext cx="1041400" cy="219075"/>
          </a:xfrm>
          <a:prstGeom prst="rect">
            <a:avLst/>
          </a:prstGeom>
          <a:noFill/>
          <a:ln w="9525">
            <a:noFill/>
            <a:miter lim="800000"/>
            <a:headEnd/>
            <a:tailEnd/>
          </a:ln>
        </p:spPr>
      </p:pic>
      <p:sp>
        <p:nvSpPr>
          <p:cNvPr id="21521" name="TextBox 13"/>
          <p:cNvSpPr txBox="1">
            <a:spLocks noChangeArrowheads="1"/>
          </p:cNvSpPr>
          <p:nvPr/>
        </p:nvSpPr>
        <p:spPr bwMode="auto">
          <a:xfrm>
            <a:off x="5851525" y="3703638"/>
            <a:ext cx="2378075" cy="330200"/>
          </a:xfrm>
          <a:prstGeom prst="rect">
            <a:avLst/>
          </a:prstGeom>
          <a:solidFill>
            <a:srgbClr val="C00000"/>
          </a:solidFill>
          <a:ln w="25400">
            <a:solidFill>
              <a:srgbClr val="5663B9"/>
            </a:solidFill>
            <a:miter lim="800000"/>
            <a:headEnd/>
            <a:tailEnd/>
          </a:ln>
        </p:spPr>
        <p:txBody>
          <a:bodyPr wrap="none">
            <a:spAutoFit/>
          </a:bodyPr>
          <a:lstStyle/>
          <a:p>
            <a:pPr algn="l"/>
            <a:r>
              <a:rPr lang="en-US">
                <a:solidFill>
                  <a:srgbClr val="FFFFFF"/>
                </a:solidFill>
              </a:rPr>
              <a:t>Digitally Signed Firmware</a:t>
            </a:r>
          </a:p>
        </p:txBody>
      </p:sp>
      <p:cxnSp>
        <p:nvCxnSpPr>
          <p:cNvPr id="8" name="Elbow Connector 7"/>
          <p:cNvCxnSpPr>
            <a:endCxn id="21513" idx="1"/>
          </p:cNvCxnSpPr>
          <p:nvPr/>
        </p:nvCxnSpPr>
        <p:spPr>
          <a:xfrm>
            <a:off x="1281113" y="2014538"/>
            <a:ext cx="523875" cy="252412"/>
          </a:xfrm>
          <a:prstGeom prst="bentConnector3">
            <a:avLst>
              <a:gd name="adj1" fmla="val 50000"/>
            </a:avLst>
          </a:prstGeom>
          <a:ln>
            <a:solidFill>
              <a:srgbClr val="B8000D"/>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a:off x="2582863" y="2455863"/>
            <a:ext cx="944562" cy="241300"/>
          </a:xfrm>
          <a:prstGeom prst="bentConnector3">
            <a:avLst>
              <a:gd name="adj1" fmla="val -1110"/>
            </a:avLst>
          </a:prstGeom>
          <a:ln>
            <a:solidFill>
              <a:srgbClr val="B8000D"/>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rot="5400000" flipH="1">
            <a:off x="2966244" y="-27781"/>
            <a:ext cx="827088" cy="4933950"/>
          </a:xfrm>
          <a:prstGeom prst="bentConnector4">
            <a:avLst>
              <a:gd name="adj1" fmla="val -27627"/>
              <a:gd name="adj2" fmla="val 99788"/>
            </a:avLst>
          </a:prstGeom>
          <a:ln>
            <a:solidFill>
              <a:srgbClr val="B8000D"/>
            </a:solidFill>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a:off x="4367213" y="1851025"/>
            <a:ext cx="3211512" cy="1854200"/>
          </a:xfrm>
          <a:prstGeom prst="bentConnector2">
            <a:avLst/>
          </a:prstGeom>
          <a:ln w="38100" cmpd="sng">
            <a:solidFill>
              <a:srgbClr val="B8000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21521" idx="2"/>
            <a:endCxn id="21516" idx="0"/>
          </p:cNvCxnSpPr>
          <p:nvPr/>
        </p:nvCxnSpPr>
        <p:spPr>
          <a:xfrm rot="5400000">
            <a:off x="5031581" y="3266282"/>
            <a:ext cx="1241425" cy="2776538"/>
          </a:xfrm>
          <a:prstGeom prst="bentConnector3">
            <a:avLst>
              <a:gd name="adj1" fmla="val 71132"/>
            </a:avLst>
          </a:prstGeom>
          <a:ln w="38100" cmpd="sng">
            <a:solidFill>
              <a:srgbClr val="B8000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21527" name="TextBox 53"/>
          <p:cNvSpPr txBox="1">
            <a:spLocks noChangeArrowheads="1"/>
          </p:cNvSpPr>
          <p:nvPr/>
        </p:nvSpPr>
        <p:spPr bwMode="auto">
          <a:xfrm>
            <a:off x="8350250" y="1825625"/>
            <a:ext cx="2954338" cy="739775"/>
          </a:xfrm>
          <a:prstGeom prst="rect">
            <a:avLst/>
          </a:prstGeom>
          <a:noFill/>
          <a:ln w="9525">
            <a:noFill/>
            <a:miter lim="800000"/>
            <a:headEnd/>
            <a:tailEnd/>
          </a:ln>
        </p:spPr>
        <p:txBody>
          <a:bodyPr wrap="none">
            <a:spAutoFit/>
          </a:bodyPr>
          <a:lstStyle/>
          <a:p>
            <a:pPr marL="115888" indent="-115888" algn="l">
              <a:buFont typeface="Arial" pitchFamily="34" charset="0"/>
              <a:buChar char="•"/>
            </a:pPr>
            <a:r>
              <a:rPr lang="en-US" b="0"/>
              <a:t>Secure Development Process</a:t>
            </a:r>
          </a:p>
          <a:p>
            <a:pPr marL="115888" indent="-115888" algn="l">
              <a:buFont typeface="Arial" pitchFamily="34" charset="0"/>
              <a:buChar char="•"/>
            </a:pPr>
            <a:r>
              <a:rPr lang="en-US" b="0"/>
              <a:t>Comprehensive Testing Practices</a:t>
            </a:r>
          </a:p>
          <a:p>
            <a:pPr marL="115888" indent="-115888" algn="l">
              <a:buFont typeface="Arial" pitchFamily="34" charset="0"/>
              <a:buChar char="•"/>
            </a:pPr>
            <a:r>
              <a:rPr lang="en-US" b="0"/>
              <a:t>All released Firmware is signed</a:t>
            </a:r>
          </a:p>
        </p:txBody>
      </p:sp>
      <p:sp>
        <p:nvSpPr>
          <p:cNvPr id="72" name="TextBox 71"/>
          <p:cNvSpPr txBox="1"/>
          <p:nvPr/>
        </p:nvSpPr>
        <p:spPr>
          <a:xfrm>
            <a:off x="8350250" y="3648075"/>
            <a:ext cx="3487738" cy="522288"/>
          </a:xfrm>
          <a:prstGeom prst="rect">
            <a:avLst/>
          </a:prstGeom>
          <a:noFill/>
        </p:spPr>
        <p:txBody>
          <a:bodyPr wrap="none">
            <a:spAutoFit/>
          </a:bodyPr>
          <a:lstStyle/>
          <a:p>
            <a:pPr marL="115888" indent="-115888" algn="l">
              <a:buFont typeface="Arial"/>
              <a:buChar char="•"/>
              <a:defRPr/>
            </a:pPr>
            <a:r>
              <a:rPr lang="en-US" b="0" dirty="0">
                <a:latin typeface="Arial" charset="0"/>
                <a:ea typeface="MS PGothic" charset="0"/>
                <a:cs typeface="MS PGothic" charset="0"/>
              </a:rPr>
              <a:t>Signed Code can be traced to its source</a:t>
            </a:r>
          </a:p>
          <a:p>
            <a:pPr algn="l">
              <a:defRPr/>
            </a:pPr>
            <a:r>
              <a:rPr lang="en-US" i="1" dirty="0">
                <a:latin typeface="Arial" charset="0"/>
                <a:ea typeface="MS PGothic" charset="0"/>
                <a:cs typeface="MS PGothic" charset="0"/>
              </a:rPr>
              <a:t>“You can prove who I say I am”</a:t>
            </a:r>
          </a:p>
        </p:txBody>
      </p:sp>
      <p:sp>
        <p:nvSpPr>
          <p:cNvPr id="21529" name="TextBox 72"/>
          <p:cNvSpPr txBox="1">
            <a:spLocks noChangeArrowheads="1"/>
          </p:cNvSpPr>
          <p:nvPr/>
        </p:nvSpPr>
        <p:spPr bwMode="auto">
          <a:xfrm>
            <a:off x="8350250" y="4906963"/>
            <a:ext cx="3351213" cy="738187"/>
          </a:xfrm>
          <a:prstGeom prst="rect">
            <a:avLst/>
          </a:prstGeom>
          <a:noFill/>
          <a:ln w="9525">
            <a:noFill/>
            <a:miter lim="800000"/>
            <a:headEnd/>
            <a:tailEnd/>
          </a:ln>
        </p:spPr>
        <p:txBody>
          <a:bodyPr wrap="none">
            <a:spAutoFit/>
          </a:bodyPr>
          <a:lstStyle/>
          <a:p>
            <a:pPr marL="115888" indent="-115888" algn="l">
              <a:buFont typeface="Arial" pitchFamily="34" charset="0"/>
              <a:buChar char="•"/>
            </a:pPr>
            <a:r>
              <a:rPr lang="en-US" b="0"/>
              <a:t>Core Root of Trust</a:t>
            </a:r>
          </a:p>
          <a:p>
            <a:pPr marL="115888" indent="-115888" algn="l">
              <a:buFont typeface="Arial" pitchFamily="34" charset="0"/>
              <a:buChar char="•"/>
            </a:pPr>
            <a:r>
              <a:rPr lang="en-US" b="0"/>
              <a:t>Boot code is verified at every boot</a:t>
            </a:r>
          </a:p>
          <a:p>
            <a:pPr marL="115888" indent="-115888" algn="l">
              <a:buFont typeface="Arial" pitchFamily="34" charset="0"/>
              <a:buChar char="•"/>
            </a:pPr>
            <a:r>
              <a:rPr lang="en-US" b="0"/>
              <a:t>Only genuine updates can be applied</a:t>
            </a:r>
          </a:p>
        </p:txBody>
      </p:sp>
      <p:sp>
        <p:nvSpPr>
          <p:cNvPr id="26"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52" name="Rectangle 24"/>
          <p:cNvSpPr>
            <a:spLocks noChangeArrowheads="1"/>
          </p:cNvSpPr>
          <p:nvPr/>
        </p:nvSpPr>
        <p:spPr bwMode="auto">
          <a:xfrm>
            <a:off x="363538" y="1322388"/>
            <a:ext cx="3451225" cy="5102225"/>
          </a:xfrm>
          <a:prstGeom prst="rect">
            <a:avLst/>
          </a:prstGeom>
          <a:gradFill rotWithShape="1">
            <a:gsLst>
              <a:gs pos="0">
                <a:schemeClr val="bg1"/>
              </a:gs>
              <a:gs pos="100000">
                <a:schemeClr val="bg1">
                  <a:gamma/>
                  <a:tint val="0"/>
                  <a:invGamma/>
                  <a:alpha val="0"/>
                </a:schemeClr>
              </a:gs>
            </a:gsLst>
            <a:lin ang="5400000" scaled="1"/>
          </a:gradFill>
          <a:ln w="38100" cap="rnd" algn="ctr">
            <a:noFill/>
            <a:prstDash val="sysDot"/>
            <a:miter lim="800000"/>
            <a:headEnd/>
            <a:tailEnd/>
          </a:ln>
          <a:effectLst/>
        </p:spPr>
        <p:txBody>
          <a:bodyPr wrap="none" anchor="ctr"/>
          <a:lstStyle/>
          <a:p>
            <a:pPr>
              <a:defRPr/>
            </a:pPr>
            <a:endParaRPr lang="en-US"/>
          </a:p>
        </p:txBody>
      </p:sp>
      <p:sp>
        <p:nvSpPr>
          <p:cNvPr id="1072153" name="Rectangle 25"/>
          <p:cNvSpPr>
            <a:spLocks noChangeArrowheads="1"/>
          </p:cNvSpPr>
          <p:nvPr/>
        </p:nvSpPr>
        <p:spPr bwMode="auto">
          <a:xfrm>
            <a:off x="4222750" y="1322388"/>
            <a:ext cx="3749675" cy="5102225"/>
          </a:xfrm>
          <a:prstGeom prst="rect">
            <a:avLst/>
          </a:prstGeom>
          <a:gradFill rotWithShape="1">
            <a:gsLst>
              <a:gs pos="0">
                <a:schemeClr val="bg1"/>
              </a:gs>
              <a:gs pos="100000">
                <a:schemeClr val="bg1">
                  <a:gamma/>
                  <a:tint val="0"/>
                  <a:invGamma/>
                  <a:alpha val="0"/>
                </a:schemeClr>
              </a:gs>
            </a:gsLst>
            <a:lin ang="5400000" scaled="1"/>
          </a:gradFill>
          <a:ln w="38100" cap="rnd" algn="ctr">
            <a:noFill/>
            <a:prstDash val="sysDot"/>
            <a:miter lim="800000"/>
            <a:headEnd/>
            <a:tailEnd/>
          </a:ln>
          <a:effectLst/>
        </p:spPr>
        <p:txBody>
          <a:bodyPr wrap="none" anchor="ctr"/>
          <a:lstStyle/>
          <a:p>
            <a:pPr>
              <a:defRPr/>
            </a:pPr>
            <a:endParaRPr lang="en-US"/>
          </a:p>
        </p:txBody>
      </p:sp>
      <p:sp>
        <p:nvSpPr>
          <p:cNvPr id="1072154" name="Rectangle 26"/>
          <p:cNvSpPr>
            <a:spLocks noChangeArrowheads="1"/>
          </p:cNvSpPr>
          <p:nvPr/>
        </p:nvSpPr>
        <p:spPr bwMode="auto">
          <a:xfrm>
            <a:off x="8380413" y="1322388"/>
            <a:ext cx="3451225" cy="5102225"/>
          </a:xfrm>
          <a:prstGeom prst="rect">
            <a:avLst/>
          </a:prstGeom>
          <a:gradFill rotWithShape="1">
            <a:gsLst>
              <a:gs pos="0">
                <a:schemeClr val="bg1"/>
              </a:gs>
              <a:gs pos="100000">
                <a:schemeClr val="bg1">
                  <a:gamma/>
                  <a:tint val="0"/>
                  <a:invGamma/>
                  <a:alpha val="0"/>
                </a:schemeClr>
              </a:gs>
            </a:gsLst>
            <a:lin ang="5400000" scaled="1"/>
          </a:gradFill>
          <a:ln w="38100" cap="rnd" algn="ctr">
            <a:noFill/>
            <a:prstDash val="sysDot"/>
            <a:miter lim="800000"/>
            <a:headEnd/>
            <a:tailEnd/>
          </a:ln>
          <a:effectLst/>
        </p:spPr>
        <p:txBody>
          <a:bodyPr wrap="none" anchor="ctr"/>
          <a:lstStyle/>
          <a:p>
            <a:pPr>
              <a:defRPr/>
            </a:pPr>
            <a:endParaRPr lang="en-US"/>
          </a:p>
        </p:txBody>
      </p:sp>
      <p:sp>
        <p:nvSpPr>
          <p:cNvPr id="1072155" name="Rectangle 27"/>
          <p:cNvSpPr>
            <a:spLocks noChangeArrowheads="1"/>
          </p:cNvSpPr>
          <p:nvPr/>
        </p:nvSpPr>
        <p:spPr bwMode="auto">
          <a:xfrm>
            <a:off x="376238" y="1322388"/>
            <a:ext cx="3451225" cy="5102225"/>
          </a:xfrm>
          <a:prstGeom prst="rect">
            <a:avLst/>
          </a:prstGeom>
          <a:gradFill rotWithShape="1">
            <a:gsLst>
              <a:gs pos="0">
                <a:schemeClr val="bg1"/>
              </a:gs>
              <a:gs pos="100000">
                <a:schemeClr val="bg1">
                  <a:gamma/>
                  <a:tint val="0"/>
                  <a:invGamma/>
                  <a:alpha val="0"/>
                </a:schemeClr>
              </a:gs>
            </a:gsLst>
            <a:lin ang="5400000" scaled="1"/>
          </a:gradFill>
          <a:ln w="38100" cap="rnd" algn="ctr">
            <a:noFill/>
            <a:prstDash val="sysDot"/>
            <a:miter lim="800000"/>
            <a:headEnd/>
            <a:tailEnd/>
          </a:ln>
          <a:effectLst/>
        </p:spPr>
        <p:txBody>
          <a:bodyPr wrap="none" anchor="ctr"/>
          <a:lstStyle/>
          <a:p>
            <a:pPr>
              <a:defRPr/>
            </a:pPr>
            <a:endParaRPr lang="en-US"/>
          </a:p>
        </p:txBody>
      </p:sp>
      <p:sp>
        <p:nvSpPr>
          <p:cNvPr id="1072156" name="Rectangle 28"/>
          <p:cNvSpPr>
            <a:spLocks noChangeArrowheads="1"/>
          </p:cNvSpPr>
          <p:nvPr/>
        </p:nvSpPr>
        <p:spPr bwMode="auto">
          <a:xfrm>
            <a:off x="4222750" y="1322388"/>
            <a:ext cx="3749675" cy="5102225"/>
          </a:xfrm>
          <a:prstGeom prst="rect">
            <a:avLst/>
          </a:prstGeom>
          <a:gradFill rotWithShape="1">
            <a:gsLst>
              <a:gs pos="0">
                <a:schemeClr val="bg1"/>
              </a:gs>
              <a:gs pos="100000">
                <a:schemeClr val="bg1">
                  <a:gamma/>
                  <a:tint val="0"/>
                  <a:invGamma/>
                  <a:alpha val="0"/>
                </a:schemeClr>
              </a:gs>
            </a:gsLst>
            <a:lin ang="5400000" scaled="1"/>
          </a:gradFill>
          <a:ln w="38100" cap="rnd" algn="ctr">
            <a:noFill/>
            <a:prstDash val="sysDot"/>
            <a:miter lim="800000"/>
            <a:headEnd/>
            <a:tailEnd/>
          </a:ln>
          <a:effectLst/>
        </p:spPr>
        <p:txBody>
          <a:bodyPr wrap="none" anchor="ctr"/>
          <a:lstStyle/>
          <a:p>
            <a:pPr>
              <a:defRPr/>
            </a:pPr>
            <a:endParaRPr lang="en-US"/>
          </a:p>
        </p:txBody>
      </p:sp>
      <p:sp>
        <p:nvSpPr>
          <p:cNvPr id="1072157" name="Rectangle 29"/>
          <p:cNvSpPr>
            <a:spLocks noChangeArrowheads="1"/>
          </p:cNvSpPr>
          <p:nvPr/>
        </p:nvSpPr>
        <p:spPr bwMode="auto">
          <a:xfrm>
            <a:off x="8380413" y="1322388"/>
            <a:ext cx="3451225" cy="5102225"/>
          </a:xfrm>
          <a:prstGeom prst="rect">
            <a:avLst/>
          </a:prstGeom>
          <a:gradFill rotWithShape="1">
            <a:gsLst>
              <a:gs pos="0">
                <a:schemeClr val="bg1"/>
              </a:gs>
              <a:gs pos="100000">
                <a:schemeClr val="bg1">
                  <a:gamma/>
                  <a:tint val="0"/>
                  <a:invGamma/>
                  <a:alpha val="0"/>
                </a:schemeClr>
              </a:gs>
            </a:gsLst>
            <a:lin ang="5400000" scaled="1"/>
          </a:gradFill>
          <a:ln w="38100" cap="rnd" algn="ctr">
            <a:noFill/>
            <a:prstDash val="sysDot"/>
            <a:miter lim="800000"/>
            <a:headEnd/>
            <a:tailEnd/>
          </a:ln>
          <a:effectLst/>
        </p:spPr>
        <p:txBody>
          <a:bodyPr wrap="none" anchor="ctr"/>
          <a:lstStyle/>
          <a:p>
            <a:pPr>
              <a:defRPr/>
            </a:pPr>
            <a:endParaRPr lang="en-US"/>
          </a:p>
        </p:txBody>
      </p:sp>
      <p:pic>
        <p:nvPicPr>
          <p:cNvPr id="23560" name="Picture 14" descr="Seagate Barracuda ST4000DX000 4TB 3.5&quot; SATA 6.0Gb  /  s Hard Driv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7513" y="1628775"/>
            <a:ext cx="698500" cy="623888"/>
          </a:xfrm>
          <a:prstGeom prst="rect">
            <a:avLst/>
          </a:prstGeom>
          <a:noFill/>
          <a:ln w="9525">
            <a:noFill/>
            <a:miter lim="800000"/>
            <a:headEnd/>
            <a:tailEnd/>
          </a:ln>
        </p:spPr>
      </p:pic>
      <p:sp>
        <p:nvSpPr>
          <p:cNvPr id="23561" name="TextBox 2"/>
          <p:cNvSpPr txBox="1">
            <a:spLocks noChangeArrowheads="1"/>
          </p:cNvSpPr>
          <p:nvPr/>
        </p:nvSpPr>
        <p:spPr bwMode="auto">
          <a:xfrm>
            <a:off x="3814763" y="1655763"/>
            <a:ext cx="422275" cy="579437"/>
          </a:xfrm>
          <a:prstGeom prst="rect">
            <a:avLst/>
          </a:prstGeom>
          <a:noFill/>
          <a:ln w="9525">
            <a:noFill/>
            <a:miter lim="800000"/>
            <a:headEnd/>
            <a:tailEnd/>
          </a:ln>
        </p:spPr>
        <p:txBody>
          <a:bodyPr wrap="none">
            <a:spAutoFit/>
          </a:bodyPr>
          <a:lstStyle/>
          <a:p>
            <a:pPr algn="l"/>
            <a:r>
              <a:rPr lang="en-US" sz="3200">
                <a:solidFill>
                  <a:srgbClr val="000000"/>
                </a:solidFill>
              </a:rPr>
              <a:t>+</a:t>
            </a:r>
          </a:p>
        </p:txBody>
      </p:sp>
      <p:sp>
        <p:nvSpPr>
          <p:cNvPr id="23562" name="TextBox 11"/>
          <p:cNvSpPr txBox="1">
            <a:spLocks noChangeArrowheads="1"/>
          </p:cNvSpPr>
          <p:nvPr/>
        </p:nvSpPr>
        <p:spPr bwMode="auto">
          <a:xfrm>
            <a:off x="7958138" y="1655763"/>
            <a:ext cx="422275" cy="579437"/>
          </a:xfrm>
          <a:prstGeom prst="rect">
            <a:avLst/>
          </a:prstGeom>
          <a:noFill/>
          <a:ln w="9525">
            <a:noFill/>
            <a:miter lim="800000"/>
            <a:headEnd/>
            <a:tailEnd/>
          </a:ln>
        </p:spPr>
        <p:txBody>
          <a:bodyPr wrap="none">
            <a:spAutoFit/>
          </a:bodyPr>
          <a:lstStyle/>
          <a:p>
            <a:pPr algn="l"/>
            <a:r>
              <a:rPr lang="en-US" sz="3200">
                <a:solidFill>
                  <a:srgbClr val="000000"/>
                </a:solidFill>
              </a:rPr>
              <a:t>=</a:t>
            </a:r>
          </a:p>
        </p:txBody>
      </p:sp>
      <p:sp>
        <p:nvSpPr>
          <p:cNvPr id="23563" name="Rectangle 17"/>
          <p:cNvSpPr>
            <a:spLocks noGrp="1" noChangeArrowheads="1"/>
          </p:cNvSpPr>
          <p:nvPr>
            <p:ph type="title"/>
          </p:nvPr>
        </p:nvSpPr>
        <p:spPr/>
        <p:txBody>
          <a:bodyPr/>
          <a:lstStyle/>
          <a:p>
            <a:r>
              <a:rPr lang="en-US" sz="2500" smtClean="0"/>
              <a:t>Centralize, automate and simplify encryption key management with SKLM</a:t>
            </a:r>
          </a:p>
        </p:txBody>
      </p:sp>
      <p:sp>
        <p:nvSpPr>
          <p:cNvPr id="23564" name="Rectangle 19"/>
          <p:cNvSpPr>
            <a:spLocks noGrp="1" noChangeArrowheads="1"/>
          </p:cNvSpPr>
          <p:nvPr>
            <p:ph type="body" sz="half" idx="4294967295"/>
          </p:nvPr>
        </p:nvSpPr>
        <p:spPr>
          <a:xfrm>
            <a:off x="231822" y="3244850"/>
            <a:ext cx="3479800" cy="2149475"/>
          </a:xfrm>
          <a:noFill/>
        </p:spPr>
        <p:txBody>
          <a:bodyPr>
            <a:spAutoFit/>
          </a:bodyPr>
          <a:lstStyle/>
          <a:p>
            <a:pPr marL="285750" indent="-285750">
              <a:lnSpc>
                <a:spcPct val="90000"/>
              </a:lnSpc>
              <a:spcBef>
                <a:spcPct val="0"/>
              </a:spcBef>
              <a:spcAft>
                <a:spcPct val="10000"/>
              </a:spcAft>
              <a:buFont typeface="Wingdings" pitchFamily="2" charset="2"/>
              <a:buChar char="§"/>
            </a:pPr>
            <a:r>
              <a:rPr lang="en-US" sz="1600" dirty="0" smtClean="0"/>
              <a:t>Configurable solutions to meet client specific needs </a:t>
            </a:r>
          </a:p>
          <a:p>
            <a:pPr marL="285750" indent="-285750">
              <a:lnSpc>
                <a:spcPct val="90000"/>
              </a:lnSpc>
              <a:spcBef>
                <a:spcPct val="0"/>
              </a:spcBef>
              <a:spcAft>
                <a:spcPct val="10000"/>
              </a:spcAft>
              <a:buFont typeface="Wingdings" pitchFamily="2" charset="2"/>
              <a:buChar char="§"/>
            </a:pPr>
            <a:r>
              <a:rPr lang="en-US" sz="1600" dirty="0" smtClean="0"/>
              <a:t>Advanced RAID with features designed to enhance reliability, availability and performance</a:t>
            </a:r>
          </a:p>
          <a:p>
            <a:pPr marL="285750" indent="-285750">
              <a:lnSpc>
                <a:spcPct val="90000"/>
              </a:lnSpc>
              <a:spcBef>
                <a:spcPct val="0"/>
              </a:spcBef>
              <a:spcAft>
                <a:spcPct val="10000"/>
              </a:spcAft>
              <a:buFont typeface="Wingdings" pitchFamily="2" charset="2"/>
              <a:buChar char="§"/>
            </a:pPr>
            <a:r>
              <a:rPr lang="en-US" sz="1600" dirty="0" smtClean="0"/>
              <a:t>Protection of data at rest against loss or theft</a:t>
            </a:r>
          </a:p>
          <a:p>
            <a:pPr marL="285750" indent="-285750">
              <a:lnSpc>
                <a:spcPct val="90000"/>
              </a:lnSpc>
              <a:spcBef>
                <a:spcPct val="0"/>
              </a:spcBef>
              <a:spcAft>
                <a:spcPct val="10000"/>
              </a:spcAft>
              <a:buFont typeface="Wingdings" pitchFamily="2" charset="2"/>
              <a:buChar char="§"/>
            </a:pPr>
            <a:r>
              <a:rPr lang="en-US" sz="1600" dirty="0" smtClean="0"/>
              <a:t>Enables secure drive retirement, disposal &amp; repurposing</a:t>
            </a:r>
          </a:p>
        </p:txBody>
      </p:sp>
      <p:sp>
        <p:nvSpPr>
          <p:cNvPr id="23565" name="Rectangle 18"/>
          <p:cNvSpPr>
            <a:spLocks noChangeArrowheads="1"/>
          </p:cNvSpPr>
          <p:nvPr/>
        </p:nvSpPr>
        <p:spPr bwMode="auto">
          <a:xfrm>
            <a:off x="0" y="6038213"/>
            <a:ext cx="12172950" cy="334962"/>
          </a:xfrm>
          <a:prstGeom prst="rect">
            <a:avLst/>
          </a:prstGeom>
          <a:noFill/>
          <a:ln w="9525" algn="ctr">
            <a:noFill/>
            <a:miter lim="800000"/>
            <a:headEnd/>
            <a:tailEnd/>
          </a:ln>
        </p:spPr>
        <p:txBody>
          <a:bodyPr lIns="0" tIns="0" rIns="0" bIns="0">
            <a:spAutoFit/>
          </a:bodyPr>
          <a:lstStyle/>
          <a:p>
            <a:pPr marL="174625" indent="-174625"/>
            <a:r>
              <a:rPr lang="en-US" sz="2200" b="0" i="1" dirty="0">
                <a:solidFill>
                  <a:srgbClr val="B8000D"/>
                </a:solidFill>
              </a:rPr>
              <a:t>SEDs with SKLM protect enterprise data and simplify key management </a:t>
            </a:r>
          </a:p>
        </p:txBody>
      </p:sp>
      <p:sp>
        <p:nvSpPr>
          <p:cNvPr id="23566" name="Rectangle 21"/>
          <p:cNvSpPr>
            <a:spLocks noChangeArrowheads="1"/>
          </p:cNvSpPr>
          <p:nvPr/>
        </p:nvSpPr>
        <p:spPr bwMode="auto">
          <a:xfrm>
            <a:off x="4348162" y="3244850"/>
            <a:ext cx="4308949" cy="2653034"/>
          </a:xfrm>
          <a:prstGeom prst="rect">
            <a:avLst/>
          </a:prstGeom>
          <a:noFill/>
          <a:ln w="9525">
            <a:noFill/>
            <a:miter lim="800000"/>
            <a:headEnd/>
            <a:tailEnd/>
          </a:ln>
        </p:spPr>
        <p:txBody>
          <a:bodyPr wrap="square" lIns="0" rIns="182880">
            <a:spAutoFit/>
          </a:bodyPr>
          <a:lstStyle/>
          <a:p>
            <a:pPr marL="176213" indent="-176213" algn="l" eaLnBrk="0" hangingPunct="0">
              <a:lnSpc>
                <a:spcPct val="90000"/>
              </a:lnSpc>
              <a:spcAft>
                <a:spcPct val="10000"/>
              </a:spcAft>
              <a:buClr>
                <a:schemeClr val="tx1"/>
              </a:buClr>
              <a:buFont typeface="Wingdings" pitchFamily="2" charset="2"/>
              <a:buChar char="§"/>
            </a:pPr>
            <a:r>
              <a:rPr lang="en-US" sz="1600" b="0" dirty="0">
                <a:solidFill>
                  <a:srgbClr val="000000"/>
                </a:solidFill>
              </a:rPr>
              <a:t>Efficient, simplified, and transparent key management</a:t>
            </a:r>
          </a:p>
          <a:p>
            <a:pPr marL="176213" indent="-176213" algn="l" eaLnBrk="0" hangingPunct="0">
              <a:lnSpc>
                <a:spcPct val="90000"/>
              </a:lnSpc>
              <a:spcAft>
                <a:spcPct val="10000"/>
              </a:spcAft>
              <a:buClr>
                <a:schemeClr val="tx1"/>
              </a:buClr>
              <a:buFont typeface="Wingdings" pitchFamily="2" charset="2"/>
              <a:buChar char="§"/>
            </a:pPr>
            <a:r>
              <a:rPr lang="en-US" sz="1600" b="0" dirty="0">
                <a:solidFill>
                  <a:srgbClr val="000000"/>
                </a:solidFill>
              </a:rPr>
              <a:t>Addresses regulatory requirements calling for encryption key protection</a:t>
            </a:r>
          </a:p>
          <a:p>
            <a:pPr marL="176213" indent="-176213" algn="l" eaLnBrk="0" hangingPunct="0">
              <a:lnSpc>
                <a:spcPct val="90000"/>
              </a:lnSpc>
              <a:spcAft>
                <a:spcPct val="10000"/>
              </a:spcAft>
              <a:buClr>
                <a:schemeClr val="tx1"/>
              </a:buClr>
              <a:buFont typeface="Wingdings" pitchFamily="2" charset="2"/>
              <a:buChar char="§"/>
            </a:pPr>
            <a:r>
              <a:rPr lang="en-US" sz="1600" b="0" dirty="0">
                <a:solidFill>
                  <a:srgbClr val="000000"/>
                </a:solidFill>
              </a:rPr>
              <a:t>Reduces operating costs, speeds implementation and enables interoperability</a:t>
            </a:r>
          </a:p>
          <a:p>
            <a:pPr marL="176213" indent="-176213" algn="l" eaLnBrk="0" hangingPunct="0">
              <a:lnSpc>
                <a:spcPct val="90000"/>
              </a:lnSpc>
              <a:spcAft>
                <a:spcPct val="10000"/>
              </a:spcAft>
              <a:buClr>
                <a:schemeClr val="tx1"/>
              </a:buClr>
              <a:buFont typeface="Wingdings" pitchFamily="2" charset="2"/>
              <a:buChar char="§"/>
            </a:pPr>
            <a:r>
              <a:rPr lang="en-US" sz="1600" b="0" dirty="0">
                <a:solidFill>
                  <a:srgbClr val="000000"/>
                </a:solidFill>
              </a:rPr>
              <a:t>Supports Key Management Interoperability Protocol (KMIP) </a:t>
            </a:r>
            <a:r>
              <a:rPr lang="en-US" sz="1600" b="0" dirty="0" smtClean="0">
                <a:solidFill>
                  <a:srgbClr val="000000"/>
                </a:solidFill>
              </a:rPr>
              <a:t>standard*</a:t>
            </a:r>
            <a:endParaRPr lang="en-US" sz="1600" b="0" dirty="0">
              <a:solidFill>
                <a:srgbClr val="000000"/>
              </a:solidFill>
            </a:endParaRPr>
          </a:p>
          <a:p>
            <a:pPr marL="176213" indent="-176213" algn="l" eaLnBrk="0" hangingPunct="0">
              <a:lnSpc>
                <a:spcPct val="90000"/>
              </a:lnSpc>
              <a:spcAft>
                <a:spcPct val="10000"/>
              </a:spcAft>
              <a:buClr>
                <a:schemeClr val="tx1"/>
              </a:buClr>
              <a:buFont typeface="Wingdings" pitchFamily="2" charset="2"/>
              <a:buChar char="§"/>
            </a:pPr>
            <a:r>
              <a:rPr lang="en-US" sz="1600" b="0" dirty="0">
                <a:solidFill>
                  <a:srgbClr val="000000"/>
                </a:solidFill>
              </a:rPr>
              <a:t> No performance </a:t>
            </a:r>
            <a:r>
              <a:rPr lang="en-US" sz="1600" b="0" dirty="0" smtClean="0">
                <a:solidFill>
                  <a:srgbClr val="000000"/>
                </a:solidFill>
              </a:rPr>
              <a:t>impact</a:t>
            </a:r>
          </a:p>
          <a:p>
            <a:pPr marL="176213" indent="-176213" algn="l" eaLnBrk="0" hangingPunct="0">
              <a:lnSpc>
                <a:spcPct val="90000"/>
              </a:lnSpc>
              <a:spcAft>
                <a:spcPct val="10000"/>
              </a:spcAft>
              <a:buClr>
                <a:schemeClr val="tx1"/>
              </a:buClr>
              <a:buFont typeface="Wingdings" pitchFamily="2" charset="2"/>
              <a:buChar char="§"/>
            </a:pPr>
            <a:r>
              <a:rPr lang="en-US" sz="1600" b="0" dirty="0" smtClean="0">
                <a:solidFill>
                  <a:srgbClr val="000000"/>
                </a:solidFill>
              </a:rPr>
              <a:t>Part of any M5200 Series RAID 5 upgrade**</a:t>
            </a:r>
            <a:endParaRPr lang="en-US" sz="1600" b="0" dirty="0">
              <a:solidFill>
                <a:srgbClr val="000000"/>
              </a:solidFill>
            </a:endParaRPr>
          </a:p>
        </p:txBody>
      </p:sp>
      <p:pic>
        <p:nvPicPr>
          <p:cNvPr id="23567" name="Picture 23" descr="M5Lubalin"/>
          <p:cNvPicPr>
            <a:picLocks noChangeAspect="1" noChangeArrowheads="1"/>
          </p:cNvPicPr>
          <p:nvPr/>
        </p:nvPicPr>
        <p:blipFill>
          <a:blip r:embed="rId4" cstate="print"/>
          <a:srcRect l="8214" t="4066" r="26329" b="71475"/>
          <a:stretch>
            <a:fillRect/>
          </a:stretch>
        </p:blipFill>
        <p:spPr bwMode="auto">
          <a:xfrm>
            <a:off x="349250" y="8005"/>
            <a:ext cx="1041400" cy="219075"/>
          </a:xfrm>
          <a:prstGeom prst="rect">
            <a:avLst/>
          </a:prstGeom>
          <a:noFill/>
          <a:ln w="9525">
            <a:noFill/>
            <a:miter lim="800000"/>
            <a:headEnd/>
            <a:tailEnd/>
          </a:ln>
        </p:spPr>
      </p:pic>
      <p:sp>
        <p:nvSpPr>
          <p:cNvPr id="23568" name="Rectangle 31"/>
          <p:cNvSpPr>
            <a:spLocks noChangeArrowheads="1"/>
          </p:cNvSpPr>
          <p:nvPr/>
        </p:nvSpPr>
        <p:spPr bwMode="auto">
          <a:xfrm>
            <a:off x="501650" y="2609850"/>
            <a:ext cx="3479800" cy="587375"/>
          </a:xfrm>
          <a:prstGeom prst="rect">
            <a:avLst/>
          </a:prstGeom>
          <a:noFill/>
          <a:ln w="9525">
            <a:noFill/>
            <a:miter lim="800000"/>
            <a:headEnd/>
            <a:tailEnd/>
          </a:ln>
        </p:spPr>
        <p:txBody>
          <a:bodyPr lIns="0" rIns="182880">
            <a:spAutoFit/>
          </a:bodyPr>
          <a:lstStyle/>
          <a:p>
            <a:pPr algn="l" eaLnBrk="0" hangingPunct="0">
              <a:lnSpc>
                <a:spcPct val="90000"/>
              </a:lnSpc>
              <a:spcBef>
                <a:spcPct val="15000"/>
              </a:spcBef>
              <a:buClr>
                <a:schemeClr val="tx1"/>
              </a:buClr>
              <a:buFont typeface="Wingdings" pitchFamily="2" charset="2"/>
              <a:buNone/>
            </a:pPr>
            <a:r>
              <a:rPr lang="en-US" sz="1800">
                <a:solidFill>
                  <a:srgbClr val="000000"/>
                </a:solidFill>
              </a:rPr>
              <a:t>System x + Self Encrypting Drives (SEDs)</a:t>
            </a:r>
            <a:endParaRPr lang="en-US" sz="1600" b="0">
              <a:solidFill>
                <a:srgbClr val="000000"/>
              </a:solidFill>
            </a:endParaRPr>
          </a:p>
        </p:txBody>
      </p:sp>
      <p:sp>
        <p:nvSpPr>
          <p:cNvPr id="23569" name="Rectangle 32"/>
          <p:cNvSpPr>
            <a:spLocks noChangeArrowheads="1"/>
          </p:cNvSpPr>
          <p:nvPr/>
        </p:nvSpPr>
        <p:spPr bwMode="auto">
          <a:xfrm>
            <a:off x="4348163" y="2518409"/>
            <a:ext cx="3930650" cy="840230"/>
          </a:xfrm>
          <a:prstGeom prst="rect">
            <a:avLst/>
          </a:prstGeom>
          <a:noFill/>
          <a:ln w="9525">
            <a:noFill/>
            <a:miter lim="800000"/>
            <a:headEnd/>
            <a:tailEnd/>
          </a:ln>
        </p:spPr>
        <p:txBody>
          <a:bodyPr lIns="0" rIns="182880">
            <a:spAutoFit/>
          </a:bodyPr>
          <a:lstStyle/>
          <a:p>
            <a:pPr algn="l" eaLnBrk="0" hangingPunct="0">
              <a:lnSpc>
                <a:spcPct val="90000"/>
              </a:lnSpc>
              <a:spcBef>
                <a:spcPct val="15000"/>
              </a:spcBef>
              <a:buClr>
                <a:schemeClr val="tx1"/>
              </a:buClr>
              <a:buFont typeface="Wingdings" pitchFamily="2" charset="2"/>
              <a:buNone/>
            </a:pPr>
            <a:r>
              <a:rPr lang="en-US" sz="1800" dirty="0">
                <a:solidFill>
                  <a:srgbClr val="000000"/>
                </a:solidFill>
              </a:rPr>
              <a:t>IBM Security Key Lifecycle Manager (SKLM</a:t>
            </a:r>
            <a:r>
              <a:rPr lang="en-US" sz="1800" dirty="0" smtClean="0">
                <a:solidFill>
                  <a:srgbClr val="000000"/>
                </a:solidFill>
              </a:rPr>
              <a:t>) or </a:t>
            </a:r>
            <a:r>
              <a:rPr lang="en-US" sz="1800" dirty="0" err="1" smtClean="0">
                <a:solidFill>
                  <a:srgbClr val="000000"/>
                </a:solidFill>
              </a:rPr>
              <a:t>MegaRAID</a:t>
            </a:r>
            <a:r>
              <a:rPr lang="en-US" sz="1800" dirty="0" smtClean="0">
                <a:solidFill>
                  <a:srgbClr val="000000"/>
                </a:solidFill>
              </a:rPr>
              <a:t> </a:t>
            </a:r>
            <a:r>
              <a:rPr lang="en-US" sz="1800" dirty="0" err="1" smtClean="0">
                <a:solidFill>
                  <a:srgbClr val="000000"/>
                </a:solidFill>
              </a:rPr>
              <a:t>SafeStore</a:t>
            </a:r>
            <a:r>
              <a:rPr lang="en-US" sz="1800" dirty="0" smtClean="0">
                <a:solidFill>
                  <a:srgbClr val="000000"/>
                </a:solidFill>
              </a:rPr>
              <a:t> Encryption  Services</a:t>
            </a:r>
            <a:endParaRPr lang="en-US" sz="1600" b="0" dirty="0">
              <a:solidFill>
                <a:srgbClr val="000000"/>
              </a:solidFill>
            </a:endParaRPr>
          </a:p>
        </p:txBody>
      </p:sp>
      <p:pic>
        <p:nvPicPr>
          <p:cNvPr id="23570" name="Picture 33" descr="Locks Security"/>
          <p:cNvPicPr>
            <a:picLocks noChangeAspect="1" noChangeArrowheads="1"/>
          </p:cNvPicPr>
          <p:nvPr/>
        </p:nvPicPr>
        <p:blipFill>
          <a:blip r:embed="rId5" cstate="print"/>
          <a:srcRect/>
          <a:stretch>
            <a:fillRect/>
          </a:stretch>
        </p:blipFill>
        <p:spPr bwMode="auto">
          <a:xfrm>
            <a:off x="9305925" y="1235075"/>
            <a:ext cx="1774825" cy="1516063"/>
          </a:xfrm>
          <a:prstGeom prst="rect">
            <a:avLst/>
          </a:prstGeom>
          <a:noFill/>
          <a:ln w="28575">
            <a:solidFill>
              <a:srgbClr val="B8000D"/>
            </a:solidFill>
            <a:miter lim="800000"/>
            <a:headEnd/>
            <a:tailEnd/>
          </a:ln>
        </p:spPr>
      </p:pic>
      <p:pic>
        <p:nvPicPr>
          <p:cNvPr id="23571" name="Picture 2" descr="osa_keyboard_security_300x214_blue"/>
          <p:cNvPicPr>
            <a:picLocks noChangeAspect="1" noChangeArrowheads="1"/>
          </p:cNvPicPr>
          <p:nvPr/>
        </p:nvPicPr>
        <p:blipFill>
          <a:blip r:embed="rId6" cstate="print"/>
          <a:srcRect/>
          <a:stretch>
            <a:fillRect/>
          </a:stretch>
        </p:blipFill>
        <p:spPr bwMode="auto">
          <a:xfrm>
            <a:off x="5541963" y="1414463"/>
            <a:ext cx="1254125" cy="1073150"/>
          </a:xfrm>
          <a:prstGeom prst="rect">
            <a:avLst/>
          </a:prstGeom>
          <a:noFill/>
          <a:ln w="28575">
            <a:solidFill>
              <a:srgbClr val="B8000D"/>
            </a:solidFill>
            <a:miter lim="800000"/>
            <a:headEnd/>
            <a:tailEnd/>
          </a:ln>
        </p:spPr>
      </p:pic>
      <p:sp>
        <p:nvSpPr>
          <p:cNvPr id="23572" name="Rectangle 37"/>
          <p:cNvSpPr>
            <a:spLocks noChangeArrowheads="1"/>
          </p:cNvSpPr>
          <p:nvPr/>
        </p:nvSpPr>
        <p:spPr bwMode="auto">
          <a:xfrm>
            <a:off x="8532813" y="3244850"/>
            <a:ext cx="3232150" cy="2811463"/>
          </a:xfrm>
          <a:prstGeom prst="rect">
            <a:avLst/>
          </a:prstGeom>
          <a:noFill/>
          <a:ln w="9525">
            <a:noFill/>
            <a:miter lim="800000"/>
            <a:headEnd/>
            <a:tailEnd/>
          </a:ln>
        </p:spPr>
        <p:txBody>
          <a:bodyPr lIns="0" rIns="182880">
            <a:spAutoFit/>
          </a:bodyPr>
          <a:lstStyle/>
          <a:p>
            <a:pPr marL="176213" indent="-176213" algn="l" eaLnBrk="0" hangingPunct="0">
              <a:lnSpc>
                <a:spcPct val="90000"/>
              </a:lnSpc>
              <a:spcAft>
                <a:spcPct val="10000"/>
              </a:spcAft>
              <a:buClr>
                <a:schemeClr val="tx1"/>
              </a:buClr>
              <a:buFont typeface="Wingdings" pitchFamily="2" charset="2"/>
              <a:buChar char="§"/>
            </a:pPr>
            <a:r>
              <a:rPr lang="en-US" sz="1600" b="0">
                <a:solidFill>
                  <a:srgbClr val="000000"/>
                </a:solidFill>
              </a:rPr>
              <a:t>Centralized authorization key storage </a:t>
            </a:r>
          </a:p>
          <a:p>
            <a:pPr marL="176213" indent="-176213" algn="l" eaLnBrk="0" hangingPunct="0">
              <a:lnSpc>
                <a:spcPct val="90000"/>
              </a:lnSpc>
              <a:spcAft>
                <a:spcPct val="10000"/>
              </a:spcAft>
              <a:buClr>
                <a:schemeClr val="tx1"/>
              </a:buClr>
              <a:buFont typeface="Wingdings" pitchFamily="2" charset="2"/>
              <a:buChar char="§"/>
            </a:pPr>
            <a:r>
              <a:rPr lang="en-US" sz="1600" b="0">
                <a:solidFill>
                  <a:srgbClr val="000000"/>
                </a:solidFill>
              </a:rPr>
              <a:t>Automated management of local and remote encryption keys</a:t>
            </a:r>
          </a:p>
          <a:p>
            <a:pPr marL="176213" indent="-176213" algn="l" eaLnBrk="0" hangingPunct="0">
              <a:lnSpc>
                <a:spcPct val="90000"/>
              </a:lnSpc>
              <a:spcAft>
                <a:spcPct val="10000"/>
              </a:spcAft>
              <a:buClr>
                <a:schemeClr val="tx1"/>
              </a:buClr>
              <a:buFont typeface="Wingdings" pitchFamily="2" charset="2"/>
              <a:buChar char="§"/>
            </a:pPr>
            <a:r>
              <a:rPr lang="en-US" sz="1600" b="0">
                <a:solidFill>
                  <a:srgbClr val="000000"/>
                </a:solidFill>
              </a:rPr>
              <a:t>Scalable solution to support large System x environments managing hundreds of thousands of keys</a:t>
            </a:r>
          </a:p>
          <a:p>
            <a:pPr marL="176213" indent="-176213" algn="l" eaLnBrk="0" hangingPunct="0">
              <a:lnSpc>
                <a:spcPct val="90000"/>
              </a:lnSpc>
              <a:spcAft>
                <a:spcPct val="10000"/>
              </a:spcAft>
              <a:buClr>
                <a:schemeClr val="tx1"/>
              </a:buClr>
              <a:buFont typeface="Wingdings" pitchFamily="2" charset="2"/>
              <a:buChar char="§"/>
            </a:pPr>
            <a:r>
              <a:rPr lang="en-US" sz="1600" b="0">
                <a:solidFill>
                  <a:srgbClr val="000000"/>
                </a:solidFill>
              </a:rPr>
              <a:t>Simple, secure integration with interoperability across solutions including System x</a:t>
            </a:r>
          </a:p>
        </p:txBody>
      </p:sp>
      <p:sp>
        <p:nvSpPr>
          <p:cNvPr id="23573" name="Rectangle 38"/>
          <p:cNvSpPr>
            <a:spLocks noChangeArrowheads="1"/>
          </p:cNvSpPr>
          <p:nvPr/>
        </p:nvSpPr>
        <p:spPr bwMode="auto">
          <a:xfrm>
            <a:off x="8532813" y="2857500"/>
            <a:ext cx="3479800" cy="339725"/>
          </a:xfrm>
          <a:prstGeom prst="rect">
            <a:avLst/>
          </a:prstGeom>
          <a:noFill/>
          <a:ln w="9525">
            <a:noFill/>
            <a:miter lim="800000"/>
            <a:headEnd/>
            <a:tailEnd/>
          </a:ln>
        </p:spPr>
        <p:txBody>
          <a:bodyPr lIns="0" rIns="182880">
            <a:spAutoFit/>
          </a:bodyPr>
          <a:lstStyle/>
          <a:p>
            <a:pPr algn="l" eaLnBrk="0" hangingPunct="0">
              <a:lnSpc>
                <a:spcPct val="90000"/>
              </a:lnSpc>
              <a:spcBef>
                <a:spcPct val="15000"/>
              </a:spcBef>
              <a:buClr>
                <a:schemeClr val="tx1"/>
              </a:buClr>
              <a:buFont typeface="Wingdings" pitchFamily="2" charset="2"/>
              <a:buNone/>
            </a:pPr>
            <a:r>
              <a:rPr lang="en-US" altLang="ja-JP" sz="1800">
                <a:solidFill>
                  <a:srgbClr val="000000"/>
                </a:solidFill>
              </a:rPr>
              <a:t>Secured Data</a:t>
            </a:r>
            <a:endParaRPr lang="en-US" sz="1600" b="0">
              <a:solidFill>
                <a:srgbClr val="000000"/>
              </a:solidFill>
            </a:endParaRPr>
          </a:p>
        </p:txBody>
      </p:sp>
      <p:sp>
        <p:nvSpPr>
          <p:cNvPr id="23" name="TextBox 22"/>
          <p:cNvSpPr txBox="1"/>
          <p:nvPr/>
        </p:nvSpPr>
        <p:spPr>
          <a:xfrm>
            <a:off x="622226" y="6487289"/>
            <a:ext cx="5531835" cy="276999"/>
          </a:xfrm>
          <a:prstGeom prst="rect">
            <a:avLst/>
          </a:prstGeom>
          <a:noFill/>
        </p:spPr>
        <p:txBody>
          <a:bodyPr wrap="none" rtlCol="0">
            <a:spAutoFit/>
          </a:bodyPr>
          <a:lstStyle/>
          <a:p>
            <a:pPr algn="l"/>
            <a:r>
              <a:rPr lang="en-US" sz="1200" b="0" dirty="0" smtClean="0"/>
              <a:t>*Applies to SKLM                        ** Applies to </a:t>
            </a:r>
            <a:r>
              <a:rPr lang="en-US" sz="1200" b="0" dirty="0" err="1" smtClean="0"/>
              <a:t>MegaRAID</a:t>
            </a:r>
            <a:r>
              <a:rPr lang="en-US" sz="1200" b="0" dirty="0" smtClean="0"/>
              <a:t> </a:t>
            </a:r>
            <a:r>
              <a:rPr lang="en-US" sz="1200" b="0" dirty="0" err="1" smtClean="0"/>
              <a:t>SafeStore</a:t>
            </a:r>
            <a:r>
              <a:rPr lang="en-US" sz="1200" b="0" dirty="0" smtClean="0"/>
              <a:t> Encryption</a:t>
            </a:r>
            <a:endParaRPr lang="en-US" sz="1200" b="0" dirty="0"/>
          </a:p>
        </p:txBody>
      </p:sp>
      <p:sp>
        <p:nvSpPr>
          <p:cNvPr id="24"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pic>
        <p:nvPicPr>
          <p:cNvPr id="25" name="Picture 39" descr="x3650M5FLV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6688" y="1143000"/>
            <a:ext cx="2447925" cy="16303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Use Cases for IBM Security Key Lifecycle Manager &amp; </a:t>
            </a:r>
            <a:r>
              <a:rPr lang="en-US" sz="2400" dirty="0" err="1" smtClean="0"/>
              <a:t>MegaRAID</a:t>
            </a:r>
            <a:r>
              <a:rPr lang="en-US" sz="2400" dirty="0" smtClean="0"/>
              <a:t> </a:t>
            </a:r>
            <a:r>
              <a:rPr lang="en-US" sz="2400" dirty="0" err="1" smtClean="0"/>
              <a:t>SafeStore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3735590991"/>
              </p:ext>
            </p:extLst>
          </p:nvPr>
        </p:nvGraphicFramePr>
        <p:xfrm>
          <a:off x="609600" y="2258249"/>
          <a:ext cx="10861964" cy="3728960"/>
        </p:xfrm>
        <a:graphic>
          <a:graphicData uri="http://schemas.openxmlformats.org/drawingml/2006/table">
            <a:tbl>
              <a:tblPr firstRow="1" bandRow="1">
                <a:tableStyleId>{5C22544A-7EE6-4342-B048-85BDC9FD1C3A}</a:tableStyleId>
              </a:tblPr>
              <a:tblGrid>
                <a:gridCol w="5430982"/>
                <a:gridCol w="5430982"/>
              </a:tblGrid>
              <a:tr h="0">
                <a:tc>
                  <a:txBody>
                    <a:bodyPr/>
                    <a:lstStyle/>
                    <a:p>
                      <a:r>
                        <a:rPr lang="en-US" sz="2400" dirty="0" smtClean="0"/>
                        <a:t>When to use IBM Security Key Lifecycle Manager</a:t>
                      </a:r>
                      <a:endParaRPr lang="en-US" sz="2400" dirty="0"/>
                    </a:p>
                  </a:txBody>
                  <a:tcPr>
                    <a:lnB w="12700" cap="flat" cmpd="sng" algn="ctr">
                      <a:noFill/>
                      <a:prstDash val="solid"/>
                      <a:round/>
                      <a:headEnd type="none" w="med" len="med"/>
                      <a:tailEnd type="none" w="med" len="med"/>
                    </a:lnB>
                    <a:solidFill>
                      <a:schemeClr val="tx1">
                        <a:lumMod val="85000"/>
                        <a:lumOff val="15000"/>
                      </a:schemeClr>
                    </a:solidFill>
                  </a:tcPr>
                </a:tc>
                <a:tc>
                  <a:txBody>
                    <a:bodyPr/>
                    <a:lstStyle/>
                    <a:p>
                      <a:r>
                        <a:rPr lang="en-US" sz="2400" dirty="0" smtClean="0"/>
                        <a:t>When to use </a:t>
                      </a:r>
                      <a:r>
                        <a:rPr lang="en-US" sz="2400" dirty="0" err="1" smtClean="0"/>
                        <a:t>MegaRAID</a:t>
                      </a:r>
                      <a:r>
                        <a:rPr lang="en-US" sz="2400" dirty="0" smtClean="0"/>
                        <a:t> </a:t>
                      </a:r>
                      <a:r>
                        <a:rPr lang="en-US" sz="2400" dirty="0" err="1" smtClean="0"/>
                        <a:t>SafeStore</a:t>
                      </a:r>
                      <a:endParaRPr lang="en-US" sz="2400" dirty="0"/>
                    </a:p>
                  </a:txBody>
                  <a:tcPr>
                    <a:lnB w="12700" cap="flat" cmpd="sng" algn="ctr">
                      <a:noFill/>
                      <a:prstDash val="solid"/>
                      <a:round/>
                      <a:headEnd type="none" w="med" len="med"/>
                      <a:tailEnd type="none" w="med" len="med"/>
                    </a:lnB>
                    <a:solidFill>
                      <a:schemeClr val="tx1">
                        <a:lumMod val="85000"/>
                        <a:lumOff val="15000"/>
                      </a:schemeClr>
                    </a:solidFill>
                  </a:tcPr>
                </a:tc>
              </a:tr>
              <a:tr h="370840">
                <a:tc>
                  <a:txBody>
                    <a:bodyPr/>
                    <a:lstStyle/>
                    <a:p>
                      <a:pPr>
                        <a:buFont typeface="Wingdings" pitchFamily="2" charset="2"/>
                        <a:buNone/>
                      </a:pPr>
                      <a:r>
                        <a:rPr lang="en-US" sz="2400" baseline="0" dirty="0" smtClean="0"/>
                        <a:t>Multiple servers – each with SEDs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itchFamily="2" charset="2"/>
                        <a:buNone/>
                      </a:pPr>
                      <a:r>
                        <a:rPr lang="en-US" sz="2400" dirty="0" smtClean="0"/>
                        <a:t>Single server – under 100 drives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2400" baseline="0" dirty="0" smtClean="0"/>
                        <a:t>Distributed environment – franchise with multiple stores, offices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t>Single store or business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25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aseline="0" dirty="0" smtClean="0"/>
                        <a:t> Up to Hundreds of thousands of keys</a:t>
                      </a:r>
                      <a:endParaRPr lang="en-US" sz="2400" dirty="0" smtClean="0"/>
                    </a:p>
                    <a:p>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t>Up to Hundreds</a:t>
                      </a:r>
                      <a:r>
                        <a:rPr lang="en-US" sz="2400" baseline="0" dirty="0" smtClean="0"/>
                        <a:t> of keys</a:t>
                      </a:r>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5" name="Picture 23" descr="M5Lubalin"/>
          <p:cNvPicPr>
            <a:picLocks noChangeAspect="1" noChangeArrowheads="1"/>
          </p:cNvPicPr>
          <p:nvPr/>
        </p:nvPicPr>
        <p:blipFill>
          <a:blip r:embed="rId2" cstate="print"/>
          <a:srcRect l="8214" t="4066" r="26329" b="71475"/>
          <a:stretch>
            <a:fillRect/>
          </a:stretch>
        </p:blipFill>
        <p:spPr bwMode="auto">
          <a:xfrm>
            <a:off x="349250" y="8005"/>
            <a:ext cx="1041400" cy="219075"/>
          </a:xfrm>
          <a:prstGeom prst="rect">
            <a:avLst/>
          </a:prstGeom>
          <a:noFill/>
          <a:ln w="9525">
            <a:noFill/>
            <a:miter lim="800000"/>
            <a:headEnd/>
            <a:tailEnd/>
          </a:ln>
        </p:spPr>
      </p:pic>
      <p:sp>
        <p:nvSpPr>
          <p:cNvPr id="6"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ChangeArrowheads="1"/>
          </p:cNvSpPr>
          <p:nvPr/>
        </p:nvSpPr>
        <p:spPr bwMode="auto">
          <a:xfrm>
            <a:off x="762000" y="1557338"/>
            <a:ext cx="11426825" cy="4339650"/>
          </a:xfrm>
          <a:prstGeom prst="rect">
            <a:avLst/>
          </a:prstGeom>
          <a:noFill/>
          <a:ln w="9525">
            <a:noFill/>
            <a:miter lim="800000"/>
            <a:headEnd/>
            <a:tailEnd/>
          </a:ln>
        </p:spPr>
        <p:txBody>
          <a:bodyPr lIns="0" rIns="182880">
            <a:spAutoFit/>
          </a:bodyPr>
          <a:lstStyle/>
          <a:p>
            <a:pPr marL="228600" indent="-228600" algn="l" eaLnBrk="0" hangingPunct="0">
              <a:spcBef>
                <a:spcPct val="20000"/>
              </a:spcBef>
              <a:spcAft>
                <a:spcPct val="55000"/>
              </a:spcAft>
              <a:buClr>
                <a:schemeClr val="tx1"/>
              </a:buClr>
              <a:buFont typeface="Wingdings" pitchFamily="2" charset="2"/>
              <a:buChar char="§"/>
            </a:pPr>
            <a:r>
              <a:rPr lang="en-US" sz="2400" b="0" dirty="0"/>
              <a:t>Market Trends &amp; Portfolio Introduction </a:t>
            </a:r>
          </a:p>
          <a:p>
            <a:pPr marL="228600" indent="-228600" algn="l" eaLnBrk="0" hangingPunct="0">
              <a:spcBef>
                <a:spcPct val="20000"/>
              </a:spcBef>
              <a:spcAft>
                <a:spcPct val="55000"/>
              </a:spcAft>
              <a:buClr>
                <a:schemeClr val="tx1"/>
              </a:buClr>
              <a:buFont typeface="Wingdings" pitchFamily="2" charset="2"/>
              <a:buChar char="§"/>
            </a:pPr>
            <a:r>
              <a:rPr lang="en-US" sz="2400" b="0" dirty="0" smtClean="0"/>
              <a:t>x3500 M5</a:t>
            </a:r>
            <a:endParaRPr lang="en-US" sz="2400" b="0" dirty="0"/>
          </a:p>
          <a:p>
            <a:pPr marL="228600" indent="-228600" algn="l" eaLnBrk="0" hangingPunct="0">
              <a:spcBef>
                <a:spcPct val="20000"/>
              </a:spcBef>
              <a:spcAft>
                <a:spcPct val="55000"/>
              </a:spcAft>
              <a:buClr>
                <a:schemeClr val="tx1"/>
              </a:buClr>
              <a:buFont typeface="Wingdings" pitchFamily="2" charset="2"/>
              <a:buChar char="§"/>
            </a:pPr>
            <a:r>
              <a:rPr lang="en-US" sz="2400" b="0" dirty="0"/>
              <a:t>Security</a:t>
            </a:r>
          </a:p>
          <a:p>
            <a:pPr marL="228600" indent="-228600" algn="l" eaLnBrk="0" hangingPunct="0">
              <a:spcBef>
                <a:spcPct val="20000"/>
              </a:spcBef>
              <a:spcAft>
                <a:spcPct val="55000"/>
              </a:spcAft>
              <a:buClr>
                <a:schemeClr val="tx1"/>
              </a:buClr>
              <a:buFont typeface="Wingdings" pitchFamily="2" charset="2"/>
              <a:buChar char="§"/>
            </a:pPr>
            <a:r>
              <a:rPr lang="en-US" sz="2400" b="0" dirty="0"/>
              <a:t>Efficiency</a:t>
            </a:r>
          </a:p>
          <a:p>
            <a:pPr marL="228600" indent="-228600" algn="l" eaLnBrk="0" hangingPunct="0">
              <a:spcBef>
                <a:spcPct val="20000"/>
              </a:spcBef>
              <a:spcAft>
                <a:spcPct val="55000"/>
              </a:spcAft>
              <a:buClr>
                <a:schemeClr val="tx1"/>
              </a:buClr>
              <a:buFont typeface="Wingdings" pitchFamily="2" charset="2"/>
              <a:buChar char="§"/>
            </a:pPr>
            <a:r>
              <a:rPr lang="en-US" sz="2400" b="0" dirty="0" smtClean="0"/>
              <a:t>Reliability</a:t>
            </a:r>
          </a:p>
          <a:p>
            <a:pPr marL="228600" indent="-228600" algn="l" eaLnBrk="0" hangingPunct="0">
              <a:spcBef>
                <a:spcPct val="20000"/>
              </a:spcBef>
              <a:spcAft>
                <a:spcPct val="55000"/>
              </a:spcAft>
              <a:buClr>
                <a:schemeClr val="tx1"/>
              </a:buClr>
              <a:buFont typeface="Wingdings" pitchFamily="2" charset="2"/>
              <a:buChar char="§"/>
            </a:pPr>
            <a:r>
              <a:rPr lang="en-US" sz="2400" b="0" dirty="0" smtClean="0"/>
              <a:t>Seller Section</a:t>
            </a:r>
            <a:endParaRPr lang="en-US" sz="2400" b="0" dirty="0"/>
          </a:p>
          <a:p>
            <a:pPr marL="228600" indent="-228600" algn="l" eaLnBrk="0" hangingPunct="0">
              <a:spcBef>
                <a:spcPct val="20000"/>
              </a:spcBef>
              <a:spcAft>
                <a:spcPct val="55000"/>
              </a:spcAft>
              <a:buClr>
                <a:schemeClr val="tx1"/>
              </a:buClr>
              <a:buFont typeface="Wingdings" pitchFamily="2" charset="2"/>
              <a:buNone/>
            </a:pPr>
            <a:r>
              <a:rPr lang="en-US" sz="2400" b="0" dirty="0"/>
              <a:t> </a:t>
            </a:r>
            <a:endParaRPr lang="en-US" sz="2400" b="0" dirty="0">
              <a:solidFill>
                <a:srgbClr val="000000"/>
              </a:solidFill>
            </a:endParaRPr>
          </a:p>
        </p:txBody>
      </p:sp>
      <p:pic>
        <p:nvPicPr>
          <p:cNvPr id="9219" name="Picture 19" descr="M5Icon"/>
          <p:cNvPicPr>
            <a:picLocks noChangeAspect="1" noChangeArrowheads="1"/>
          </p:cNvPicPr>
          <p:nvPr/>
        </p:nvPicPr>
        <p:blipFill>
          <a:blip r:embed="rId3" cstate="print"/>
          <a:srcRect r="18767" b="19330"/>
          <a:stretch>
            <a:fillRect/>
          </a:stretch>
        </p:blipFill>
        <p:spPr bwMode="auto">
          <a:xfrm>
            <a:off x="5091002" y="1311275"/>
            <a:ext cx="4881562" cy="5546725"/>
          </a:xfrm>
          <a:prstGeom prst="rect">
            <a:avLst/>
          </a:prstGeom>
          <a:noFill/>
          <a:ln w="9525">
            <a:noFill/>
            <a:miter lim="800000"/>
            <a:headEnd/>
            <a:tailEnd/>
          </a:ln>
        </p:spPr>
      </p:pic>
      <p:pic>
        <p:nvPicPr>
          <p:cNvPr id="9220" name="Picture 20"/>
          <p:cNvPicPr>
            <a:picLocks noChangeAspect="1" noChangeArrowheads="1"/>
          </p:cNvPicPr>
          <p:nvPr/>
        </p:nvPicPr>
        <p:blipFill>
          <a:blip r:embed="rId4" cstate="print"/>
          <a:srcRect/>
          <a:stretch>
            <a:fillRect/>
          </a:stretch>
        </p:blipFill>
        <p:spPr bwMode="auto">
          <a:xfrm>
            <a:off x="7412684" y="974779"/>
            <a:ext cx="4138612" cy="596900"/>
          </a:xfrm>
          <a:prstGeom prst="rect">
            <a:avLst/>
          </a:prstGeom>
          <a:noFill/>
          <a:ln w="9525" algn="ctr">
            <a:noFill/>
            <a:miter lim="800000"/>
            <a:headEnd/>
            <a:tailEnd/>
          </a:ln>
        </p:spPr>
      </p:pic>
      <p:sp>
        <p:nvSpPr>
          <p:cNvPr id="9221" name="Rectangle 21"/>
          <p:cNvSpPr>
            <a:spLocks noGrp="1" noChangeArrowheads="1"/>
          </p:cNvSpPr>
          <p:nvPr>
            <p:ph type="title"/>
          </p:nvPr>
        </p:nvSpPr>
        <p:spPr/>
        <p:txBody>
          <a:bodyPr>
            <a:normAutofit fontScale="90000"/>
          </a:bodyPr>
          <a:lstStyle/>
          <a:p>
            <a:r>
              <a:rPr lang="en-US" smtClean="0"/>
              <a:t>Outline</a:t>
            </a:r>
          </a:p>
        </p:txBody>
      </p:sp>
      <p:sp>
        <p:nvSpPr>
          <p:cNvPr id="6" name="Footer Placeholder 2"/>
          <p:cNvSpPr>
            <a:spLocks noGrp="1"/>
          </p:cNvSpPr>
          <p:nvPr/>
        </p:nvSpPr>
        <p:spPr>
          <a:xfrm>
            <a:off x="506412" y="6722189"/>
            <a:ext cx="2895600" cy="123111"/>
          </a:xfrm>
          <a:prstGeom prst="rect">
            <a:avLst/>
          </a:prstGeom>
        </p:spPr>
        <p:txBody>
          <a:bodyPr vert="horz" lIns="68583" tIns="0" rIns="0" bIns="0" rtlCol="0" anchor="ctr">
            <a:spAutoFit/>
          </a:bodyPr>
          <a:lstStyle>
            <a:defPPr>
              <a:defRPr lang="en-US"/>
            </a:defPPr>
            <a:lvl1pPr marL="0" marR="0" indent="0" algn="l" defTabSz="914286" rtl="0" eaLnBrk="1" fontAlgn="auto" latinLnBrk="0" hangingPunct="1">
              <a:lnSpc>
                <a:spcPct val="100000"/>
              </a:lnSpc>
              <a:spcBef>
                <a:spcPts val="0"/>
              </a:spcBef>
              <a:spcAft>
                <a:spcPts val="0"/>
              </a:spcAft>
              <a:buClrTx/>
              <a:buSzTx/>
              <a:buFontTx/>
              <a:buNone/>
              <a:tabLst/>
              <a:defRPr sz="800" kern="1200" cap="all" smtClean="0">
                <a:solidFill>
                  <a:srgbClr val="939598"/>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a:t>2014 LENOVO INTERNAL. ALL RIGHTS RESERVED</a:t>
            </a:r>
            <a:r>
              <a:rPr lang="en-US" sz="600" dirty="0"/>
              <a:t>.</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solidFill>
                  <a:srgbClr val="5F5F5F"/>
                </a:solidFill>
              </a:rPr>
              <a:t>M5 Seller Section</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8"/>
          <p:cNvSpPr>
            <a:spLocks noGrp="1" noChangeArrowheads="1"/>
          </p:cNvSpPr>
          <p:nvPr>
            <p:ph type="title"/>
          </p:nvPr>
        </p:nvSpPr>
        <p:spPr>
          <a:xfrm>
            <a:off x="195241" y="923664"/>
            <a:ext cx="11736977" cy="288530"/>
          </a:xfrm>
        </p:spPr>
        <p:txBody>
          <a:bodyPr lIns="91425" tIns="45715" rIns="91425" bIns="45715">
            <a:spAutoFit/>
          </a:bodyPr>
          <a:lstStyle/>
          <a:p>
            <a:pPr marL="171450" indent="-171450">
              <a:lnSpc>
                <a:spcPct val="85000"/>
              </a:lnSpc>
            </a:pPr>
            <a:r>
              <a:rPr lang="en-US" sz="1500" b="1" i="1" dirty="0" smtClean="0">
                <a:solidFill>
                  <a:schemeClr val="tx1"/>
                </a:solidFill>
                <a:latin typeface="Arial" charset="0"/>
                <a:cs typeface="Arial" charset="0"/>
              </a:rPr>
              <a:t>All-in-one tower or rack server for business critical workloads</a:t>
            </a:r>
            <a:endParaRPr lang="en-US" altLang="zh-TW" sz="1500" b="1" i="1" dirty="0" smtClean="0">
              <a:solidFill>
                <a:schemeClr val="tx1"/>
              </a:solidFill>
              <a:latin typeface="Arial" charset="0"/>
              <a:cs typeface="Arial" charset="0"/>
            </a:endParaRPr>
          </a:p>
        </p:txBody>
      </p:sp>
      <p:sp>
        <p:nvSpPr>
          <p:cNvPr id="30722" name="Rectangle 3"/>
          <p:cNvSpPr txBox="1">
            <a:spLocks noChangeArrowheads="1"/>
          </p:cNvSpPr>
          <p:nvPr/>
        </p:nvSpPr>
        <p:spPr bwMode="auto">
          <a:xfrm>
            <a:off x="221135" y="445621"/>
            <a:ext cx="11685190" cy="482600"/>
          </a:xfrm>
          <a:prstGeom prst="rect">
            <a:avLst/>
          </a:prstGeom>
          <a:noFill/>
          <a:ln w="9525">
            <a:noFill/>
            <a:miter lim="800000"/>
            <a:headEnd/>
            <a:tailEnd/>
          </a:ln>
        </p:spPr>
        <p:txBody>
          <a:bodyPr lIns="91437" tIns="45719" rIns="91437" bIns="45719" anchor="ctr"/>
          <a:lstStyle/>
          <a:p>
            <a:pPr algn="l"/>
            <a:r>
              <a:rPr lang="en-US" altLang="en-US" sz="2400" b="1" dirty="0" smtClean="0">
                <a:solidFill>
                  <a:schemeClr val="bg1"/>
                </a:solidFill>
              </a:rPr>
              <a:t>System x3500 </a:t>
            </a:r>
            <a:r>
              <a:rPr lang="en-US" altLang="en-US" sz="2400" b="1" dirty="0">
                <a:solidFill>
                  <a:schemeClr val="bg1"/>
                </a:solidFill>
              </a:rPr>
              <a:t>M5 </a:t>
            </a:r>
            <a:r>
              <a:rPr lang="en-US" altLang="en-US" sz="2400" dirty="0">
                <a:solidFill>
                  <a:schemeClr val="bg1"/>
                </a:solidFill>
              </a:rPr>
              <a:t>(Ann </a:t>
            </a:r>
            <a:r>
              <a:rPr lang="en-US" altLang="en-US" sz="2400" dirty="0" smtClean="0">
                <a:solidFill>
                  <a:schemeClr val="bg1"/>
                </a:solidFill>
              </a:rPr>
              <a:t>1/6/15; </a:t>
            </a:r>
            <a:r>
              <a:rPr lang="en-US" altLang="en-US" sz="2400" dirty="0">
                <a:solidFill>
                  <a:schemeClr val="bg1"/>
                </a:solidFill>
              </a:rPr>
              <a:t>GA </a:t>
            </a:r>
            <a:r>
              <a:rPr lang="en-US" altLang="en-US" sz="2400" dirty="0" smtClean="0">
                <a:solidFill>
                  <a:schemeClr val="bg1"/>
                </a:solidFill>
              </a:rPr>
              <a:t>1/29/15)</a:t>
            </a:r>
            <a:r>
              <a:rPr lang="en-US" altLang="en-US" sz="2400" i="1" dirty="0">
                <a:solidFill>
                  <a:schemeClr val="bg1"/>
                </a:solidFill>
              </a:rPr>
              <a:t/>
            </a:r>
            <a:br>
              <a:rPr lang="en-US" altLang="en-US" sz="2400" i="1" dirty="0">
                <a:solidFill>
                  <a:schemeClr val="bg1"/>
                </a:solidFill>
              </a:rPr>
            </a:br>
            <a:endParaRPr lang="en-US" altLang="en-US" sz="2400" i="1" dirty="0">
              <a:solidFill>
                <a:schemeClr val="bg1"/>
              </a:solidFill>
            </a:endParaRPr>
          </a:p>
        </p:txBody>
      </p:sp>
      <p:graphicFrame>
        <p:nvGraphicFramePr>
          <p:cNvPr id="30756" name="Group 36"/>
          <p:cNvGraphicFramePr>
            <a:graphicFrameLocks noGrp="1"/>
          </p:cNvGraphicFramePr>
          <p:nvPr>
            <p:extLst>
              <p:ext uri="{D42A27DB-BD31-4B8C-83A1-F6EECF244321}">
                <p14:modId xmlns:p14="http://schemas.microsoft.com/office/powerpoint/2010/main" xmlns="" val="751371930"/>
              </p:ext>
            </p:extLst>
          </p:nvPr>
        </p:nvGraphicFramePr>
        <p:xfrm>
          <a:off x="366089" y="1358900"/>
          <a:ext cx="8712047" cy="3788614"/>
        </p:xfrm>
        <a:graphic>
          <a:graphicData uri="http://schemas.openxmlformats.org/drawingml/2006/table">
            <a:tbl>
              <a:tblPr/>
              <a:tblGrid>
                <a:gridCol w="3900000"/>
                <a:gridCol w="4812047"/>
              </a:tblGrid>
              <a:tr h="244475">
                <a:tc>
                  <a:txBody>
                    <a:bodyPr/>
                    <a:lstStyle/>
                    <a:p>
                      <a:pPr marL="0" marR="0" lvl="0" indent="0" algn="l" defTabSz="914400" rtl="0" eaLnBrk="1" fontAlgn="base" latinLnBrk="0" hangingPunct="1">
                        <a:lnSpc>
                          <a:spcPct val="90000"/>
                        </a:lnSpc>
                        <a:spcBef>
                          <a:spcPct val="10000"/>
                        </a:spcBef>
                        <a:spcAft>
                          <a:spcPct val="10000"/>
                        </a:spcAft>
                        <a:buClr>
                          <a:schemeClr val="tx1"/>
                        </a:buClr>
                        <a:buSzTx/>
                        <a:buFont typeface="Wingdings" pitchFamily="2" charset="2"/>
                        <a:buNone/>
                        <a:tabLst/>
                      </a:pPr>
                      <a:r>
                        <a:rPr kumimoji="0" lang="en-US" altLang="en-US" sz="1400" b="1" i="0" u="sng" strike="noStrike" cap="none" normalizeH="0" baseline="0" dirty="0" smtClean="0">
                          <a:ln>
                            <a:noFill/>
                          </a:ln>
                          <a:solidFill>
                            <a:srgbClr val="FF0000"/>
                          </a:solidFill>
                          <a:effectLst/>
                          <a:latin typeface="Arial" charset="0"/>
                          <a:ea typeface="MS PGothic" pitchFamily="34" charset="-128"/>
                          <a:cs typeface="Arial" charset="0"/>
                        </a:rPr>
                        <a:t>Key Features</a:t>
                      </a:r>
                    </a:p>
                  </a:txBody>
                  <a:tcPr marL="0" marR="60937"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10000"/>
                        </a:spcAft>
                        <a:buClr>
                          <a:schemeClr val="tx1"/>
                        </a:buClr>
                        <a:buSzTx/>
                        <a:buFont typeface="Wingdings" pitchFamily="2" charset="2"/>
                        <a:buNone/>
                        <a:tabLst/>
                      </a:pPr>
                      <a:r>
                        <a:rPr kumimoji="0" lang="en-US" altLang="en-US" sz="1400" b="1" i="0" u="sng" strike="noStrike" cap="none" normalizeH="0" baseline="0" dirty="0" smtClean="0">
                          <a:ln>
                            <a:noFill/>
                          </a:ln>
                          <a:solidFill>
                            <a:srgbClr val="FF0000"/>
                          </a:solidFill>
                          <a:effectLst/>
                          <a:latin typeface="Arial" charset="0"/>
                          <a:ea typeface="MS PGothic" pitchFamily="34" charset="-128"/>
                          <a:cs typeface="Arial" charset="0"/>
                        </a:rPr>
                        <a:t>Customer Benefits</a:t>
                      </a:r>
                    </a:p>
                  </a:txBody>
                  <a:tcPr marL="0" marR="60937" marT="0" marB="0" horzOverflow="overflow">
                    <a:lnL>
                      <a:noFill/>
                    </a:lnL>
                    <a:lnR>
                      <a:noFill/>
                    </a:lnR>
                    <a:lnT>
                      <a:noFill/>
                    </a:lnT>
                    <a:lnB>
                      <a:noFill/>
                    </a:lnB>
                    <a:lnTlToBr>
                      <a:noFill/>
                    </a:lnTlToBr>
                    <a:lnBlToTr>
                      <a:noFill/>
                    </a:lnBlToTr>
                    <a:noFill/>
                  </a:tcPr>
                </a:tc>
              </a:tr>
              <a:tr h="288925">
                <a:tc>
                  <a:txBody>
                    <a:bodyPr/>
                    <a:lstStyle/>
                    <a:p>
                      <a:pPr marL="0" marR="0" lvl="0" indent="0" algn="l" defTabSz="914400" rtl="0" eaLnBrk="1" fontAlgn="base" latinLnBrk="0" hangingPunct="1">
                        <a:lnSpc>
                          <a:spcPct val="90000"/>
                        </a:lnSpc>
                        <a:spcBef>
                          <a:spcPct val="15000"/>
                        </a:spcBef>
                        <a:spcAft>
                          <a:spcPct val="10000"/>
                        </a:spcAft>
                        <a:buClr>
                          <a:schemeClr val="tx1"/>
                        </a:buClr>
                        <a:buSzTx/>
                        <a:buFontTx/>
                        <a:buNone/>
                        <a:tabLst/>
                        <a:defRPr/>
                      </a:pPr>
                      <a:r>
                        <a:rPr kumimoji="0" lang="en-US" altLang="en-US" sz="1200" b="1" i="0" u="none" strike="noStrike" cap="none" normalizeH="0" baseline="0" dirty="0" smtClean="0">
                          <a:ln>
                            <a:noFill/>
                          </a:ln>
                          <a:solidFill>
                            <a:schemeClr val="tx1"/>
                          </a:solidFill>
                          <a:effectLst/>
                          <a:latin typeface="Arial" charset="0"/>
                          <a:ea typeface="MS PGothic" pitchFamily="34" charset="-128"/>
                          <a:cs typeface="Arial" charset="0"/>
                        </a:rPr>
                        <a:t>#1 Reliability built</a:t>
                      </a:r>
                      <a:endParaRPr kumimoji="0" lang="en-US" altLang="ja-JP" sz="1200" b="1" i="0" u="none" strike="noStrike" cap="none" normalizeH="0" baseline="0" dirty="0" smtClean="0">
                        <a:ln>
                          <a:noFill/>
                        </a:ln>
                        <a:solidFill>
                          <a:schemeClr val="tx1"/>
                        </a:solidFill>
                        <a:effectLst/>
                        <a:latin typeface="Arial" charset="0"/>
                        <a:ea typeface="MS PGothic" pitchFamily="34" charset="-128"/>
                        <a:cs typeface="Arial" charset="0"/>
                      </a:endParaRPr>
                    </a:p>
                  </a:txBody>
                  <a:tcPr marL="0" marR="60937"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90000"/>
                        </a:lnSpc>
                        <a:spcBef>
                          <a:spcPct val="15000"/>
                        </a:spcBef>
                        <a:spcAft>
                          <a:spcPct val="10000"/>
                        </a:spcAft>
                        <a:buClr>
                          <a:schemeClr val="tx1"/>
                        </a:buClr>
                        <a:buSzTx/>
                        <a:buFontTx/>
                        <a:buChar char="•"/>
                        <a:tabLst/>
                      </a:pPr>
                      <a:r>
                        <a:rPr kumimoji="0" lang="en-US" altLang="en-US" sz="1200" b="0" i="0" u="none" strike="noStrike" cap="none" normalizeH="0" baseline="0" dirty="0" smtClean="0">
                          <a:ln>
                            <a:noFill/>
                          </a:ln>
                          <a:solidFill>
                            <a:schemeClr val="tx1"/>
                          </a:solidFill>
                          <a:effectLst/>
                          <a:latin typeface="Arial" charset="0"/>
                          <a:ea typeface="MS PGothic" pitchFamily="34" charset="-128"/>
                          <a:cs typeface="Arial" charset="0"/>
                        </a:rPr>
                        <a:t>Maximized uptime, easier serviceability, reduced costs</a:t>
                      </a:r>
                      <a:endParaRPr kumimoji="0" lang="en-US" altLang="en-US" sz="1200" b="0" i="0" u="none" strike="noStrike" cap="none" normalizeH="0" baseline="0" dirty="0" smtClean="0">
                        <a:ln>
                          <a:noFill/>
                        </a:ln>
                        <a:solidFill>
                          <a:schemeClr val="tx1"/>
                        </a:solidFill>
                        <a:effectLst/>
                        <a:latin typeface="Arial" charset="0"/>
                        <a:ea typeface="Arial Unicode MS"/>
                        <a:cs typeface="Arial Unicode MS"/>
                      </a:endParaRPr>
                    </a:p>
                  </a:txBody>
                  <a:tcPr marL="0" marR="60937" marT="45715" marB="4571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57150" marR="0" lvl="0" indent="-57150" algn="l" defTabSz="914400" rtl="0" eaLnBrk="1" fontAlgn="base" latinLnBrk="0" hangingPunct="1">
                        <a:lnSpc>
                          <a:spcPct val="100000"/>
                        </a:lnSpc>
                        <a:spcBef>
                          <a:spcPct val="0"/>
                        </a:spcBef>
                        <a:spcAft>
                          <a:spcPct val="0"/>
                        </a:spcAft>
                        <a:buClr>
                          <a:schemeClr val="tx1"/>
                        </a:buClr>
                        <a:buSzTx/>
                        <a:buFont typeface="Arial" charset="0"/>
                        <a:buNone/>
                        <a:tabLst/>
                      </a:pPr>
                      <a:r>
                        <a:rPr kumimoji="0" lang="en-US" altLang="en-US" sz="1200" b="1" i="0" u="none" strike="noStrike" cap="none" normalizeH="0" baseline="0" dirty="0" smtClean="0">
                          <a:ln>
                            <a:noFill/>
                          </a:ln>
                          <a:solidFill>
                            <a:schemeClr val="tx1"/>
                          </a:solidFill>
                          <a:effectLst/>
                          <a:latin typeface="Arial" charset="0"/>
                          <a:ea typeface="MS PGothic" pitchFamily="34" charset="-128"/>
                          <a:cs typeface="Arial" charset="0"/>
                        </a:rPr>
                        <a:t>Built-in, industry-leading System x Trusted Platform Assurance</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90000"/>
                        </a:lnSpc>
                        <a:spcBef>
                          <a:spcPct val="15000"/>
                        </a:spcBef>
                        <a:spcAft>
                          <a:spcPct val="10000"/>
                        </a:spcAft>
                        <a:buClr>
                          <a:schemeClr val="tx1"/>
                        </a:buClr>
                        <a:buSzTx/>
                        <a:buFontTx/>
                        <a:buChar char="•"/>
                        <a:tabLst/>
                      </a:pPr>
                      <a:r>
                        <a:rPr kumimoji="0" lang="en-US" altLang="en-US" sz="1200" b="0" i="0" u="none" strike="noStrike" cap="none" normalizeH="0" baseline="0" dirty="0" smtClean="0">
                          <a:ln>
                            <a:noFill/>
                          </a:ln>
                          <a:solidFill>
                            <a:schemeClr val="tx1"/>
                          </a:solidFill>
                          <a:effectLst/>
                          <a:latin typeface="Arial" charset="0"/>
                          <a:ea typeface="Arial Unicode MS"/>
                          <a:cs typeface="Arial Unicode MS"/>
                        </a:rPr>
                        <a:t>Superior protection of hardware and firmware against low level malware attacks</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defRPr/>
                      </a:pPr>
                      <a:r>
                        <a:rPr kumimoji="0" lang="en-US" altLang="ja-JP" sz="1200" b="1" i="0" u="none" strike="noStrike" cap="none" normalizeH="0" baseline="0" dirty="0" smtClean="0">
                          <a:ln>
                            <a:noFill/>
                          </a:ln>
                          <a:solidFill>
                            <a:schemeClr val="tx1"/>
                          </a:solidFill>
                          <a:effectLst/>
                          <a:latin typeface="Arial" charset="0"/>
                          <a:ea typeface="MS PGothic" pitchFamily="34" charset="-128"/>
                          <a:cs typeface="Arial" charset="0"/>
                        </a:rPr>
                        <a:t>Flexible storage: Up to 32x 2.5” or 12x 3.5 internal storage bays supporting SAS/SATA HDDs and SSDs, plus intermix of up to 16x 2.5” with 6x 3.5” HDDs</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90000"/>
                        </a:lnSpc>
                        <a:spcBef>
                          <a:spcPct val="15000"/>
                        </a:spcBef>
                        <a:spcAft>
                          <a:spcPct val="10000"/>
                        </a:spcAft>
                        <a:buClr>
                          <a:schemeClr val="tx1"/>
                        </a:buClr>
                        <a:buSzTx/>
                        <a:buFontTx/>
                        <a:buChar char="•"/>
                        <a:tabLst/>
                      </a:pPr>
                      <a:r>
                        <a:rPr kumimoji="0" lang="en-US" altLang="en-US" sz="1200" b="0" i="0" u="none" strike="noStrike" cap="none" normalizeH="0" baseline="0" dirty="0" smtClean="0">
                          <a:ln>
                            <a:noFill/>
                          </a:ln>
                          <a:solidFill>
                            <a:schemeClr val="tx1"/>
                          </a:solidFill>
                          <a:effectLst/>
                          <a:latin typeface="Arial" charset="0"/>
                          <a:ea typeface="MS PGothic" pitchFamily="34" charset="-128"/>
                          <a:cs typeface="Arial" charset="0"/>
                        </a:rPr>
                        <a:t>Client choice to meet diverse needs; tiered storage with intermix of 2.5” and 3.5” drives</a:t>
                      </a:r>
                    </a:p>
                    <a:p>
                      <a:pPr marL="112713" marR="0" lvl="0" indent="-112713" algn="l" defTabSz="914400" rtl="0" eaLnBrk="1" fontAlgn="base" latinLnBrk="0" hangingPunct="1">
                        <a:lnSpc>
                          <a:spcPct val="90000"/>
                        </a:lnSpc>
                        <a:spcBef>
                          <a:spcPct val="15000"/>
                        </a:spcBef>
                        <a:spcAft>
                          <a:spcPct val="10000"/>
                        </a:spcAft>
                        <a:buClr>
                          <a:schemeClr val="tx1"/>
                        </a:buClr>
                        <a:buSzTx/>
                        <a:buFontTx/>
                        <a:buNone/>
                        <a:tabLst/>
                      </a:pPr>
                      <a:endParaRPr kumimoji="0" lang="en-US" altLang="en-US" sz="1200" b="0" i="0" u="none" strike="noStrike" cap="none" normalizeH="0" baseline="0" dirty="0" smtClean="0">
                        <a:ln>
                          <a:noFill/>
                        </a:ln>
                        <a:solidFill>
                          <a:schemeClr val="tx1"/>
                        </a:solidFill>
                        <a:effectLst/>
                        <a:latin typeface="Arial" charset="0"/>
                        <a:ea typeface="MS PGothic" pitchFamily="34" charset="-128"/>
                        <a:cs typeface="Arial" charset="0"/>
                      </a:endParaRP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altLang="ja-JP" sz="1200" b="1" i="0" u="none" strike="noStrike" cap="none" normalizeH="0" baseline="0" dirty="0" smtClean="0">
                          <a:ln>
                            <a:noFill/>
                          </a:ln>
                          <a:solidFill>
                            <a:schemeClr val="tx1"/>
                          </a:solidFill>
                          <a:effectLst/>
                          <a:latin typeface="Arial" charset="0"/>
                          <a:ea typeface="MS PGothic" pitchFamily="34" charset="-128"/>
                          <a:cs typeface="Arial" charset="0"/>
                        </a:rPr>
                        <a:t>Up to 40º C operating temperature; Titanium PSUs</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90000"/>
                        </a:lnSpc>
                        <a:spcBef>
                          <a:spcPct val="15000"/>
                        </a:spcBef>
                        <a:spcAft>
                          <a:spcPct val="10000"/>
                        </a:spcAft>
                        <a:buClr>
                          <a:schemeClr val="tx1"/>
                        </a:buClr>
                        <a:buSzTx/>
                        <a:buFontTx/>
                        <a:buChar char="•"/>
                        <a:tabLst/>
                      </a:pPr>
                      <a:r>
                        <a:rPr kumimoji="0" lang="en-US" altLang="en-US" sz="1200" b="0" i="0" u="none" strike="noStrike" cap="none" normalizeH="0" baseline="0" dirty="0" smtClean="0">
                          <a:ln>
                            <a:noFill/>
                          </a:ln>
                          <a:solidFill>
                            <a:schemeClr val="tx1"/>
                          </a:solidFill>
                          <a:effectLst/>
                          <a:latin typeface="Arial" charset="0"/>
                          <a:ea typeface="MS PGothic" pitchFamily="34" charset="-128"/>
                          <a:cs typeface="Arial" charset="0"/>
                        </a:rPr>
                        <a:t>Innovative, energy efficient design for extreme savings</a:t>
                      </a:r>
                    </a:p>
                    <a:p>
                      <a:pPr marL="112713" marR="0" lvl="0" indent="-112713" algn="l" defTabSz="914400" rtl="0" eaLnBrk="1" fontAlgn="base" latinLnBrk="0" hangingPunct="1">
                        <a:lnSpc>
                          <a:spcPct val="90000"/>
                        </a:lnSpc>
                        <a:spcBef>
                          <a:spcPct val="15000"/>
                        </a:spcBef>
                        <a:spcAft>
                          <a:spcPct val="10000"/>
                        </a:spcAft>
                        <a:buClr>
                          <a:schemeClr val="tx1"/>
                        </a:buClr>
                        <a:buSzTx/>
                        <a:buFontTx/>
                        <a:buChar char="•"/>
                        <a:tabLst/>
                      </a:pPr>
                      <a:endParaRPr kumimoji="0" lang="en-US" altLang="en-US" sz="1200" b="0" i="0" u="none" strike="noStrike" cap="none" normalizeH="0" baseline="0" dirty="0" smtClean="0">
                        <a:ln>
                          <a:noFill/>
                        </a:ln>
                        <a:solidFill>
                          <a:schemeClr val="tx1"/>
                        </a:solidFill>
                        <a:effectLst/>
                        <a:latin typeface="Arial" charset="0"/>
                        <a:ea typeface="MS PGothic" pitchFamily="34" charset="-128"/>
                        <a:cs typeface="Arial" charset="0"/>
                      </a:endParaRP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altLang="ja-JP" sz="1200" b="1" i="0" u="none" strike="noStrike" cap="none" normalizeH="0" baseline="0" dirty="0" smtClean="0">
                          <a:ln>
                            <a:noFill/>
                          </a:ln>
                          <a:solidFill>
                            <a:schemeClr val="tx1"/>
                          </a:solidFill>
                          <a:effectLst/>
                          <a:latin typeface="Arial" charset="0"/>
                          <a:ea typeface="MS PGothic" pitchFamily="34" charset="-128"/>
                          <a:cs typeface="Arial" charset="0"/>
                        </a:rPr>
                        <a:t>Up to two Intel Xeon E5-2600 v3 processors and up to 1.5 TB TruDDR4 Memory</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90000"/>
                        </a:lnSpc>
                        <a:spcBef>
                          <a:spcPct val="15000"/>
                        </a:spcBef>
                        <a:spcAft>
                          <a:spcPct val="10000"/>
                        </a:spcAft>
                        <a:buClr>
                          <a:schemeClr val="tx1"/>
                        </a:buClr>
                        <a:buSzTx/>
                        <a:buFontTx/>
                        <a:buChar char="•"/>
                        <a:tabLst/>
                      </a:pPr>
                      <a:r>
                        <a:rPr kumimoji="0" lang="en-US" altLang="en-US" sz="1200" b="0" i="0" u="none" strike="noStrike" cap="none" normalizeH="0" baseline="0" dirty="0" smtClean="0">
                          <a:ln>
                            <a:noFill/>
                          </a:ln>
                          <a:solidFill>
                            <a:schemeClr val="tx1"/>
                          </a:solidFill>
                          <a:effectLst/>
                          <a:latin typeface="Arial" charset="0"/>
                          <a:ea typeface="MS PGothic" pitchFamily="34" charset="-128"/>
                          <a:cs typeface="Arial" charset="0"/>
                        </a:rPr>
                        <a:t>Outstanding performance for running more VMs &amp; workloads: Up to 131% improvement over previous gen; 2x memory; &amp; up to 50% more cores &amp; cache</a:t>
                      </a:r>
                    </a:p>
                    <a:p>
                      <a:pPr marL="112713" marR="0" lvl="0" indent="-112713" algn="l" defTabSz="914400" rtl="0" eaLnBrk="1" fontAlgn="base" latinLnBrk="0" hangingPunct="1">
                        <a:lnSpc>
                          <a:spcPct val="90000"/>
                        </a:lnSpc>
                        <a:spcBef>
                          <a:spcPct val="15000"/>
                        </a:spcBef>
                        <a:spcAft>
                          <a:spcPct val="10000"/>
                        </a:spcAft>
                        <a:buClr>
                          <a:schemeClr val="tx1"/>
                        </a:buClr>
                        <a:buSzTx/>
                        <a:buFontTx/>
                        <a:buChar char="•"/>
                        <a:tabLst/>
                        <a:defRPr/>
                      </a:pPr>
                      <a:r>
                        <a:rPr kumimoji="0" lang="en-US" altLang="en-US" sz="1200" b="0" i="0" u="none" strike="noStrike" cap="none" normalizeH="0" baseline="0" dirty="0" smtClean="0">
                          <a:ln>
                            <a:noFill/>
                          </a:ln>
                          <a:solidFill>
                            <a:schemeClr val="tx1"/>
                          </a:solidFill>
                          <a:effectLst/>
                          <a:latin typeface="Arial" charset="0"/>
                          <a:ea typeface="Arial Unicode MS"/>
                          <a:cs typeface="Arial Unicode MS"/>
                        </a:rPr>
                        <a:t>Up to 45% memory power improvement over DDR3 for energy savings</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altLang="ja-JP" sz="1200" b="1" i="0" u="none" strike="noStrike" cap="none" normalizeH="0" baseline="0" dirty="0" smtClean="0">
                          <a:ln>
                            <a:noFill/>
                          </a:ln>
                          <a:solidFill>
                            <a:schemeClr val="tx1"/>
                          </a:solidFill>
                          <a:effectLst/>
                          <a:latin typeface="Arial" charset="0"/>
                          <a:ea typeface="MS PGothic" pitchFamily="34" charset="-128"/>
                          <a:cs typeface="Arial" charset="0"/>
                        </a:rPr>
                        <a:t>Full 12Gb RAID support on platform with up to 2 RAID adapters</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90000"/>
                        </a:lnSpc>
                        <a:spcBef>
                          <a:spcPct val="15000"/>
                        </a:spcBef>
                        <a:spcAft>
                          <a:spcPct val="10000"/>
                        </a:spcAft>
                        <a:buClr>
                          <a:schemeClr val="tx1"/>
                        </a:buClr>
                        <a:buSzTx/>
                        <a:buFontTx/>
                        <a:buChar char="•"/>
                        <a:tabLst/>
                      </a:pPr>
                      <a:r>
                        <a:rPr kumimoji="0" lang="en-US" altLang="en-US" sz="1200" b="0" i="0" u="none" strike="noStrike" cap="none" normalizeH="0" baseline="0" smtClean="0">
                          <a:ln>
                            <a:noFill/>
                          </a:ln>
                          <a:solidFill>
                            <a:schemeClr val="tx1"/>
                          </a:solidFill>
                          <a:effectLst/>
                          <a:latin typeface="Arial" charset="0"/>
                          <a:ea typeface="MS PGothic" pitchFamily="34" charset="-128"/>
                          <a:cs typeface="Arial" charset="0"/>
                        </a:rPr>
                        <a:t>Higher IOPS– </a:t>
                      </a:r>
                      <a:r>
                        <a:rPr kumimoji="0" lang="en-US" altLang="en-US" sz="1200" b="0" i="0" u="none" strike="noStrike" cap="none" normalizeH="0" baseline="0" dirty="0" smtClean="0">
                          <a:ln>
                            <a:noFill/>
                          </a:ln>
                          <a:solidFill>
                            <a:schemeClr val="tx1"/>
                          </a:solidFill>
                          <a:effectLst/>
                          <a:latin typeface="Arial" charset="0"/>
                          <a:ea typeface="MS PGothic" pitchFamily="34" charset="-128"/>
                          <a:cs typeface="Arial" charset="0"/>
                        </a:rPr>
                        <a:t>up to 2x-8x performance of 6Gbps</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altLang="ja-JP" sz="1200" b="1" i="0" u="none" strike="noStrike" cap="none" normalizeH="0" baseline="0" dirty="0" smtClean="0">
                          <a:ln>
                            <a:noFill/>
                          </a:ln>
                          <a:solidFill>
                            <a:schemeClr val="tx1"/>
                          </a:solidFill>
                          <a:effectLst/>
                          <a:latin typeface="Arial" charset="0"/>
                          <a:ea typeface="MS PGothic" pitchFamily="34" charset="-128"/>
                          <a:cs typeface="Arial" charset="0"/>
                        </a:rPr>
                        <a:t>Up to two optional GPUs </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12713" marR="0" lvl="0" indent="-112713" algn="l" defTabSz="914400" rtl="0" eaLnBrk="1" fontAlgn="base" latinLnBrk="0" hangingPunct="1">
                        <a:lnSpc>
                          <a:spcPct val="90000"/>
                        </a:lnSpc>
                        <a:spcBef>
                          <a:spcPct val="15000"/>
                        </a:spcBef>
                        <a:spcAft>
                          <a:spcPct val="10000"/>
                        </a:spcAft>
                        <a:buClr>
                          <a:schemeClr val="tx1"/>
                        </a:buClr>
                        <a:buSzTx/>
                        <a:buFontTx/>
                        <a:buNone/>
                        <a:tabLst/>
                      </a:pPr>
                      <a:r>
                        <a:rPr kumimoji="0" lang="en-US" altLang="en-US" sz="1200" b="0" i="0" u="none" strike="noStrike" cap="none" normalizeH="0" baseline="0" dirty="0" smtClean="0">
                          <a:ln>
                            <a:noFill/>
                          </a:ln>
                          <a:solidFill>
                            <a:schemeClr val="tx1"/>
                          </a:solidFill>
                          <a:effectLst/>
                          <a:latin typeface="Arial" charset="0"/>
                          <a:ea typeface="MS PGothic" pitchFamily="34" charset="-128"/>
                          <a:cs typeface="Arial" charset="0"/>
                        </a:rPr>
                        <a:t>Accelerated graphics performance</a:t>
                      </a:r>
                    </a:p>
                  </a:txBody>
                  <a:tcPr marL="0" marR="60937" marT="45715" marB="4571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7" name="Text Box 39"/>
          <p:cNvSpPr txBox="1">
            <a:spLocks noChangeArrowheads="1"/>
          </p:cNvSpPr>
          <p:nvPr/>
        </p:nvSpPr>
        <p:spPr bwMode="auto">
          <a:xfrm>
            <a:off x="8986257" y="1888767"/>
            <a:ext cx="3127619" cy="3970308"/>
          </a:xfrm>
          <a:prstGeom prst="rect">
            <a:avLst/>
          </a:prstGeom>
          <a:solidFill>
            <a:srgbClr val="FF0000"/>
          </a:solidFill>
          <a:ln w="9525">
            <a:solidFill>
              <a:schemeClr val="tx1"/>
            </a:solidFill>
            <a:miter lim="800000"/>
            <a:headEnd/>
            <a:tailEnd/>
          </a:ln>
          <a:effectLst>
            <a:outerShdw dist="107763" dir="2700000" algn="ctr" rotWithShape="0">
              <a:schemeClr val="bg2">
                <a:alpha val="50000"/>
              </a:schemeClr>
            </a:outerShdw>
          </a:effectLst>
        </p:spPr>
        <p:txBody>
          <a:bodyPr wrap="square" lIns="91425" tIns="45715" rIns="91425" bIns="45715">
            <a:spAutoFit/>
          </a:bodyPr>
          <a:lstStyle/>
          <a:p>
            <a:pPr marL="166688" indent="-166688">
              <a:spcBef>
                <a:spcPct val="50000"/>
              </a:spcBef>
              <a:defRPr/>
            </a:pPr>
            <a:r>
              <a:rPr lang="en-US" altLang="en-US" sz="1400" b="1" dirty="0">
                <a:solidFill>
                  <a:schemeClr val="bg1"/>
                </a:solidFill>
                <a:ea typeface="MS PGothic" pitchFamily="34" charset="-128"/>
              </a:rPr>
              <a:t>How to Win</a:t>
            </a:r>
          </a:p>
          <a:p>
            <a:pPr marL="166688" indent="-166688" algn="l">
              <a:spcBef>
                <a:spcPct val="50000"/>
              </a:spcBef>
              <a:buFontTx/>
              <a:buAutoNum type="arabicPeriod"/>
              <a:defRPr/>
            </a:pPr>
            <a:r>
              <a:rPr lang="en-US" altLang="en-US" sz="1400" dirty="0">
                <a:solidFill>
                  <a:schemeClr val="bg1"/>
                </a:solidFill>
                <a:ea typeface="MS PGothic" pitchFamily="34" charset="-128"/>
              </a:rPr>
              <a:t>Sell advantage of flexible storage </a:t>
            </a:r>
            <a:r>
              <a:rPr lang="en-US" altLang="en-US" sz="1400" dirty="0" smtClean="0">
                <a:solidFill>
                  <a:schemeClr val="bg1"/>
                </a:solidFill>
                <a:ea typeface="MS PGothic" pitchFamily="34" charset="-128"/>
              </a:rPr>
              <a:t>configurations, including competitive advantage of intermixing 2.5” with 3.5” drives for tiered storage</a:t>
            </a:r>
            <a:endParaRPr lang="en-US" altLang="en-US" sz="1400" dirty="0">
              <a:solidFill>
                <a:schemeClr val="bg1"/>
              </a:solidFill>
              <a:ea typeface="MS PGothic" pitchFamily="34" charset="-128"/>
            </a:endParaRPr>
          </a:p>
          <a:p>
            <a:pPr marL="166688" indent="-166688" algn="l">
              <a:spcBef>
                <a:spcPct val="50000"/>
              </a:spcBef>
              <a:buFontTx/>
              <a:buAutoNum type="arabicPeriod"/>
              <a:defRPr/>
            </a:pPr>
            <a:r>
              <a:rPr lang="en-US" altLang="en-US" sz="1400" dirty="0">
                <a:solidFill>
                  <a:schemeClr val="bg1"/>
                </a:solidFill>
                <a:ea typeface="MS PGothic" pitchFamily="34" charset="-128"/>
              </a:rPr>
              <a:t>Share that </a:t>
            </a:r>
            <a:r>
              <a:rPr lang="en-US" altLang="en-US" sz="1400" dirty="0" smtClean="0">
                <a:solidFill>
                  <a:schemeClr val="bg1"/>
                </a:solidFill>
                <a:ea typeface="MS PGothic" pitchFamily="34" charset="-128"/>
              </a:rPr>
              <a:t>Trusted Platform Assurance provides superior protection of hardware and firmware</a:t>
            </a:r>
            <a:endParaRPr lang="en-US" altLang="en-US" sz="1400" dirty="0">
              <a:solidFill>
                <a:schemeClr val="bg1"/>
              </a:solidFill>
              <a:ea typeface="MS PGothic" pitchFamily="34" charset="-128"/>
            </a:endParaRPr>
          </a:p>
          <a:p>
            <a:pPr marL="166688" indent="-166688" algn="l">
              <a:spcBef>
                <a:spcPct val="50000"/>
              </a:spcBef>
              <a:buFontTx/>
              <a:buAutoNum type="arabicPeriod"/>
              <a:defRPr/>
            </a:pPr>
            <a:r>
              <a:rPr lang="en-US" altLang="en-US" sz="1400" dirty="0">
                <a:solidFill>
                  <a:schemeClr val="bg1"/>
                </a:solidFill>
                <a:ea typeface="MS PGothic" pitchFamily="34" charset="-128"/>
              </a:rPr>
              <a:t>Highlight </a:t>
            </a:r>
            <a:r>
              <a:rPr lang="en-US" altLang="en-US" dirty="0" smtClean="0">
                <a:solidFill>
                  <a:schemeClr val="bg1"/>
                </a:solidFill>
              </a:rPr>
              <a:t>the industry-leading reliability with Predictive Failure Analysis &amp; redundant parts</a:t>
            </a:r>
            <a:endParaRPr lang="en-US" altLang="en-US" sz="1400" dirty="0" smtClean="0">
              <a:solidFill>
                <a:schemeClr val="bg1"/>
              </a:solidFill>
              <a:ea typeface="MS PGothic" pitchFamily="34" charset="-128"/>
            </a:endParaRPr>
          </a:p>
          <a:p>
            <a:pPr marL="166688" indent="-166688" algn="l">
              <a:spcBef>
                <a:spcPct val="50000"/>
              </a:spcBef>
              <a:buFontTx/>
              <a:buAutoNum type="arabicPeriod"/>
              <a:defRPr/>
            </a:pPr>
            <a:r>
              <a:rPr lang="en-US" altLang="en-US" sz="1400" dirty="0" smtClean="0">
                <a:solidFill>
                  <a:schemeClr val="bg1"/>
                </a:solidFill>
                <a:ea typeface="MS PGothic" pitchFamily="34" charset="-128"/>
              </a:rPr>
              <a:t>Emphasize the energy savings with 40ºC support &amp; Titanium PSUs</a:t>
            </a:r>
            <a:endParaRPr lang="en-US" altLang="en-US" sz="1400" dirty="0">
              <a:solidFill>
                <a:schemeClr val="bg1"/>
              </a:solidFill>
              <a:ea typeface="MS PGothic" pitchFamily="34" charset="-128"/>
            </a:endParaRPr>
          </a:p>
        </p:txBody>
      </p:sp>
      <p:sp>
        <p:nvSpPr>
          <p:cNvPr id="30747" name="Rectangle 40"/>
          <p:cNvSpPr>
            <a:spLocks noChangeArrowheads="1"/>
          </p:cNvSpPr>
          <p:nvPr/>
        </p:nvSpPr>
        <p:spPr bwMode="auto">
          <a:xfrm>
            <a:off x="366090" y="5472883"/>
            <a:ext cx="8652795" cy="1012825"/>
          </a:xfrm>
          <a:prstGeom prst="rect">
            <a:avLst/>
          </a:prstGeom>
          <a:noFill/>
          <a:ln w="9525">
            <a:noFill/>
            <a:miter lim="800000"/>
            <a:headEnd/>
            <a:tailEnd/>
          </a:ln>
        </p:spPr>
        <p:txBody>
          <a:bodyPr lIns="0" tIns="45715" rIns="91425" bIns="45715"/>
          <a:lstStyle/>
          <a:p>
            <a:pPr algn="l" defTabSz="400050">
              <a:lnSpc>
                <a:spcPct val="85000"/>
              </a:lnSpc>
              <a:spcBef>
                <a:spcPct val="15000"/>
              </a:spcBef>
              <a:spcAft>
                <a:spcPct val="10000"/>
              </a:spcAft>
              <a:buClr>
                <a:schemeClr val="tx2"/>
              </a:buClr>
              <a:buFont typeface="Wingdings" pitchFamily="2" charset="2"/>
              <a:buNone/>
            </a:pPr>
            <a:r>
              <a:rPr lang="en-US" altLang="en-US" sz="1400" b="1" u="sng" dirty="0">
                <a:solidFill>
                  <a:srgbClr val="FF0000"/>
                </a:solidFill>
                <a:ea typeface="MS PGothic" pitchFamily="34" charset="-128"/>
              </a:rPr>
              <a:t>Where to win</a:t>
            </a:r>
          </a:p>
          <a:p>
            <a:pPr marL="227013" lvl="1" indent="-225425" algn="l" defTabSz="400050">
              <a:lnSpc>
                <a:spcPct val="80000"/>
              </a:lnSpc>
              <a:spcBef>
                <a:spcPct val="15000"/>
              </a:spcBef>
              <a:spcAft>
                <a:spcPct val="10000"/>
              </a:spcAft>
              <a:buClr>
                <a:schemeClr val="tx2"/>
              </a:buClr>
              <a:buFont typeface="Arial" charset="0"/>
              <a:buNone/>
            </a:pPr>
            <a:r>
              <a:rPr lang="en-US" altLang="en-US" sz="1200" b="1" dirty="0">
                <a:ea typeface="Arial Unicode MS"/>
                <a:cs typeface="Arial Unicode MS"/>
              </a:rPr>
              <a:t>Target Workloads</a:t>
            </a:r>
            <a:r>
              <a:rPr lang="en-US" altLang="en-US" sz="1200" dirty="0">
                <a:ea typeface="Arial Unicode MS"/>
                <a:cs typeface="Arial Unicode MS"/>
              </a:rPr>
              <a:t>: </a:t>
            </a:r>
            <a:r>
              <a:rPr lang="en-US" altLang="en-US" sz="1200" dirty="0"/>
              <a:t> </a:t>
            </a:r>
            <a:r>
              <a:rPr lang="en-US" altLang="en-US" sz="1200" dirty="0" smtClean="0"/>
              <a:t>Point of Sale, Retail Controller, VDI, Cloud</a:t>
            </a:r>
            <a:r>
              <a:rPr lang="en-US" altLang="en-US" sz="1200" dirty="0"/>
              <a:t>, Database, Email, File, </a:t>
            </a:r>
            <a:r>
              <a:rPr lang="en-US" altLang="en-US" sz="1200" dirty="0" smtClean="0"/>
              <a:t>Print, Backup &amp; Recovery</a:t>
            </a:r>
            <a:endParaRPr lang="en-US" altLang="en-US" sz="1200" dirty="0"/>
          </a:p>
          <a:p>
            <a:pPr marL="227013" lvl="1" indent="-225425" algn="l" defTabSz="400050">
              <a:lnSpc>
                <a:spcPct val="80000"/>
              </a:lnSpc>
              <a:spcBef>
                <a:spcPct val="15000"/>
              </a:spcBef>
              <a:spcAft>
                <a:spcPct val="10000"/>
              </a:spcAft>
              <a:buClr>
                <a:schemeClr val="tx2"/>
              </a:buClr>
              <a:buFont typeface="Arial" charset="0"/>
              <a:buNone/>
            </a:pPr>
            <a:r>
              <a:rPr lang="en-US" altLang="en-US" sz="1200" b="1" dirty="0">
                <a:ea typeface="Arial Unicode MS"/>
                <a:cs typeface="Arial Unicode MS"/>
              </a:rPr>
              <a:t>Target Industries</a:t>
            </a:r>
            <a:r>
              <a:rPr lang="en-US" altLang="en-US" sz="1200" dirty="0">
                <a:ea typeface="Arial Unicode MS"/>
                <a:cs typeface="Arial Unicode MS"/>
              </a:rPr>
              <a:t>: All industries</a:t>
            </a:r>
          </a:p>
          <a:p>
            <a:pPr marL="227013" lvl="1" indent="-225425" algn="l" defTabSz="400050">
              <a:lnSpc>
                <a:spcPct val="80000"/>
              </a:lnSpc>
              <a:spcBef>
                <a:spcPct val="15000"/>
              </a:spcBef>
              <a:spcAft>
                <a:spcPct val="10000"/>
              </a:spcAft>
              <a:buClr>
                <a:schemeClr val="tx2"/>
              </a:buClr>
              <a:buFont typeface="Arial" charset="0"/>
              <a:buNone/>
            </a:pPr>
            <a:r>
              <a:rPr lang="en-US" altLang="en-US" sz="1200" b="1" dirty="0">
                <a:ea typeface="Arial Unicode MS"/>
                <a:cs typeface="Arial Unicode MS"/>
              </a:rPr>
              <a:t>Target Customers</a:t>
            </a:r>
            <a:r>
              <a:rPr lang="en-US" altLang="en-US" sz="1200" dirty="0">
                <a:ea typeface="Arial Unicode MS"/>
                <a:cs typeface="Arial Unicode MS"/>
              </a:rPr>
              <a:t>: </a:t>
            </a:r>
            <a:r>
              <a:rPr lang="en-US" altLang="en-US" sz="1200" dirty="0" smtClean="0">
                <a:ea typeface="Arial Unicode MS"/>
                <a:cs typeface="Arial Unicode MS"/>
              </a:rPr>
              <a:t>Small to Medium Businesses, Distributed Environments, Franchises</a:t>
            </a:r>
            <a:endParaRPr lang="en-US" altLang="en-US" sz="1200" dirty="0">
              <a:ea typeface="Arial Unicode MS"/>
              <a:cs typeface="Arial Unicode MS"/>
            </a:endParaRPr>
          </a:p>
        </p:txBody>
      </p:sp>
      <p:grpSp>
        <p:nvGrpSpPr>
          <p:cNvPr id="30749" name="Group 14"/>
          <p:cNvGrpSpPr>
            <a:grpSpLocks/>
          </p:cNvGrpSpPr>
          <p:nvPr/>
        </p:nvGrpSpPr>
        <p:grpSpPr bwMode="auto">
          <a:xfrm>
            <a:off x="7473854" y="269580"/>
            <a:ext cx="791428" cy="579438"/>
            <a:chOff x="7087158" y="19012"/>
            <a:chExt cx="592606" cy="579992"/>
          </a:xfrm>
          <a:solidFill>
            <a:srgbClr val="00B0F0"/>
          </a:solidFill>
        </p:grpSpPr>
        <p:sp>
          <p:nvSpPr>
            <p:cNvPr id="13" name="Oval 12"/>
            <p:cNvSpPr/>
            <p:nvPr/>
          </p:nvSpPr>
          <p:spPr>
            <a:xfrm>
              <a:off x="7087158" y="19012"/>
              <a:ext cx="592606" cy="57999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3" name="TextBox 13"/>
            <p:cNvSpPr txBox="1">
              <a:spLocks noChangeArrowheads="1"/>
            </p:cNvSpPr>
            <p:nvPr/>
          </p:nvSpPr>
          <p:spPr bwMode="auto">
            <a:xfrm>
              <a:off x="7175690" y="100568"/>
              <a:ext cx="415544" cy="308071"/>
            </a:xfrm>
            <a:prstGeom prst="rect">
              <a:avLst/>
            </a:prstGeom>
            <a:grpFill/>
            <a:ln w="9525">
              <a:noFill/>
              <a:miter lim="800000"/>
              <a:headEnd/>
              <a:tailEnd/>
            </a:ln>
          </p:spPr>
          <p:txBody>
            <a:bodyPr wrap="none">
              <a:spAutoFit/>
            </a:bodyPr>
            <a:lstStyle/>
            <a:p>
              <a:r>
                <a:rPr lang="en-US" b="1">
                  <a:solidFill>
                    <a:schemeClr val="bg1"/>
                  </a:solidFill>
                  <a:latin typeface="Calibri" pitchFamily="34" charset="0"/>
                </a:rPr>
                <a:t>NEW</a:t>
              </a:r>
            </a:p>
          </p:txBody>
        </p:sp>
      </p:grpSp>
      <p:sp>
        <p:nvSpPr>
          <p:cNvPr id="30750" name="TextBox 16"/>
          <p:cNvSpPr txBox="1">
            <a:spLocks noChangeArrowheads="1"/>
          </p:cNvSpPr>
          <p:nvPr/>
        </p:nvSpPr>
        <p:spPr bwMode="auto">
          <a:xfrm>
            <a:off x="4360064" y="6581776"/>
            <a:ext cx="1464568" cy="276999"/>
          </a:xfrm>
          <a:prstGeom prst="rect">
            <a:avLst/>
          </a:prstGeom>
          <a:noFill/>
          <a:ln w="9525">
            <a:noFill/>
            <a:miter lim="800000"/>
            <a:headEnd/>
            <a:tailEnd/>
          </a:ln>
        </p:spPr>
        <p:txBody>
          <a:bodyPr wrap="none">
            <a:spAutoFit/>
          </a:bodyPr>
          <a:lstStyle/>
          <a:p>
            <a:r>
              <a:rPr lang="en-US" sz="1200" dirty="0" smtClean="0">
                <a:latin typeface="Calibri" pitchFamily="34" charset="0"/>
              </a:rPr>
              <a:t>Lenovo Confidential</a:t>
            </a:r>
            <a:endParaRPr lang="en-US" sz="1200" dirty="0">
              <a:latin typeface="Calibri" pitchFamily="34" charset="0"/>
            </a:endParaRPr>
          </a:p>
        </p:txBody>
      </p:sp>
      <p:sp>
        <p:nvSpPr>
          <p:cNvPr id="12"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extLst>
      <p:ext uri="{BB962C8B-B14F-4D97-AF65-F5344CB8AC3E}">
        <p14:creationId xmlns:p14="http://schemas.microsoft.com/office/powerpoint/2010/main" xmlns="" val="228814894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lIns="91440" tIns="45720" rIns="91440" bIns="45720" anchor="ctr">
            <a:normAutofit fontScale="90000"/>
          </a:bodyPr>
          <a:lstStyle/>
          <a:p>
            <a:r>
              <a:rPr lang="en-US" dirty="0" smtClean="0"/>
              <a:t>Target Industries: SMB &amp; Distributed Enterprise</a:t>
            </a:r>
          </a:p>
        </p:txBody>
      </p:sp>
      <p:pic>
        <p:nvPicPr>
          <p:cNvPr id="34822" name="Content Placeholder 8" descr="splashImages_RetailOption1notext.png"/>
          <p:cNvPicPr>
            <a:picLocks noChangeAspect="1"/>
          </p:cNvPicPr>
          <p:nvPr/>
        </p:nvPicPr>
        <p:blipFill>
          <a:blip r:embed="rId3" cstate="print"/>
          <a:srcRect/>
          <a:stretch>
            <a:fillRect/>
          </a:stretch>
        </p:blipFill>
        <p:spPr bwMode="auto">
          <a:xfrm>
            <a:off x="300975" y="1611248"/>
            <a:ext cx="1946275" cy="972626"/>
          </a:xfrm>
          <a:prstGeom prst="rect">
            <a:avLst/>
          </a:prstGeom>
          <a:noFill/>
          <a:ln w="9525">
            <a:noFill/>
            <a:miter lim="800000"/>
            <a:headEnd/>
            <a:tailEnd/>
          </a:ln>
        </p:spPr>
      </p:pic>
      <p:sp>
        <p:nvSpPr>
          <p:cNvPr id="34823" name="Rectangle 11"/>
          <p:cNvSpPr>
            <a:spLocks noChangeArrowheads="1"/>
          </p:cNvSpPr>
          <p:nvPr/>
        </p:nvSpPr>
        <p:spPr bwMode="auto">
          <a:xfrm>
            <a:off x="326073" y="2567879"/>
            <a:ext cx="3501341" cy="991041"/>
          </a:xfrm>
          <a:prstGeom prst="rect">
            <a:avLst/>
          </a:prstGeom>
          <a:noFill/>
          <a:ln w="9525">
            <a:noFill/>
            <a:miter lim="800000"/>
            <a:headEnd/>
            <a:tailEnd/>
          </a:ln>
        </p:spPr>
        <p:txBody>
          <a:bodyPr wrap="square">
            <a:spAutoFit/>
          </a:bodyPr>
          <a:lstStyle/>
          <a:p>
            <a:pPr algn="l">
              <a:tabLst>
                <a:tab pos="171450" algn="l"/>
                <a:tab pos="3200400" algn="l"/>
                <a:tab pos="5486400" algn="l"/>
              </a:tabLst>
            </a:pPr>
            <a:r>
              <a:rPr lang="en-US" sz="2000" dirty="0" smtClean="0">
                <a:solidFill>
                  <a:prstClr val="black"/>
                </a:solidFill>
                <a:cs typeface="Arial" pitchFamily="34" charset="0"/>
              </a:rPr>
              <a:t>Retail</a:t>
            </a:r>
            <a:endParaRPr lang="en-US" sz="2000" dirty="0">
              <a:solidFill>
                <a:prstClr val="black"/>
              </a:solidFill>
              <a:cs typeface="Arial" pitchFamily="34" charset="0"/>
            </a:endParaRPr>
          </a:p>
          <a:p>
            <a:pPr marL="52388" lvl="1" indent="-52388" algn="l">
              <a:spcBef>
                <a:spcPct val="20000"/>
              </a:spcBef>
              <a:buClr>
                <a:srgbClr val="1D5C9F"/>
              </a:buClr>
              <a:buSzPct val="90000"/>
              <a:tabLst>
                <a:tab pos="171450" algn="l"/>
                <a:tab pos="3200400" algn="l"/>
                <a:tab pos="5486400" algn="l"/>
              </a:tabLst>
            </a:pPr>
            <a:r>
              <a:rPr lang="en-US" sz="1600" b="0" dirty="0" smtClean="0">
                <a:solidFill>
                  <a:prstClr val="black"/>
                </a:solidFill>
                <a:cs typeface="Arial" pitchFamily="34" charset="0"/>
              </a:rPr>
              <a:t>Point of Sale for small branch office</a:t>
            </a:r>
            <a:endParaRPr lang="en-US" sz="1600" b="0" dirty="0">
              <a:solidFill>
                <a:prstClr val="black"/>
              </a:solidFill>
              <a:cs typeface="Arial" pitchFamily="34" charset="0"/>
            </a:endParaRPr>
          </a:p>
          <a:p>
            <a:pPr marL="173038" lvl="1" indent="-173038" algn="l">
              <a:spcBef>
                <a:spcPct val="20000"/>
              </a:spcBef>
              <a:buClr>
                <a:srgbClr val="1D5C9F"/>
              </a:buClr>
              <a:buSzPct val="90000"/>
              <a:tabLst>
                <a:tab pos="171450" algn="l"/>
                <a:tab pos="3200400" algn="l"/>
                <a:tab pos="5486400" algn="l"/>
              </a:tabLst>
            </a:pPr>
            <a:endParaRPr lang="en-US" sz="1600" b="0" dirty="0">
              <a:solidFill>
                <a:prstClr val="black"/>
              </a:solidFill>
              <a:cs typeface="Arial" pitchFamily="34" charset="0"/>
            </a:endParaRPr>
          </a:p>
        </p:txBody>
      </p:sp>
      <p:pic>
        <p:nvPicPr>
          <p:cNvPr id="34828" name="Picture 20"/>
          <p:cNvPicPr>
            <a:picLocks noChangeAspect="1" noChangeArrowheads="1"/>
          </p:cNvPicPr>
          <p:nvPr/>
        </p:nvPicPr>
        <p:blipFill>
          <a:blip r:embed="rId4" cstate="print"/>
          <a:srcRect/>
          <a:stretch>
            <a:fillRect/>
          </a:stretch>
        </p:blipFill>
        <p:spPr bwMode="auto">
          <a:xfrm>
            <a:off x="195570" y="873457"/>
            <a:ext cx="3270250" cy="376238"/>
          </a:xfrm>
          <a:prstGeom prst="rect">
            <a:avLst/>
          </a:prstGeom>
          <a:noFill/>
          <a:ln w="12700" algn="ctr">
            <a:noFill/>
            <a:miter lim="800000"/>
            <a:headEnd/>
            <a:tailEnd/>
          </a:ln>
        </p:spPr>
      </p:pic>
      <p:sp>
        <p:nvSpPr>
          <p:cNvPr id="10" name="Rectangle 11"/>
          <p:cNvSpPr>
            <a:spLocks noChangeArrowheads="1"/>
          </p:cNvSpPr>
          <p:nvPr/>
        </p:nvSpPr>
        <p:spPr bwMode="auto">
          <a:xfrm>
            <a:off x="8851113" y="5532766"/>
            <a:ext cx="4089956" cy="991041"/>
          </a:xfrm>
          <a:prstGeom prst="rect">
            <a:avLst/>
          </a:prstGeom>
          <a:noFill/>
          <a:ln w="9525">
            <a:noFill/>
            <a:miter lim="800000"/>
            <a:headEnd/>
            <a:tailEnd/>
          </a:ln>
        </p:spPr>
        <p:txBody>
          <a:bodyPr wrap="square">
            <a:spAutoFit/>
          </a:bodyPr>
          <a:lstStyle/>
          <a:p>
            <a:pPr algn="l">
              <a:tabLst>
                <a:tab pos="171450" algn="l"/>
                <a:tab pos="3200400" algn="l"/>
                <a:tab pos="5486400" algn="l"/>
              </a:tabLst>
            </a:pPr>
            <a:r>
              <a:rPr lang="en-US" sz="2000" dirty="0" smtClean="0">
                <a:solidFill>
                  <a:prstClr val="black"/>
                </a:solidFill>
                <a:cs typeface="Arial" pitchFamily="34" charset="0"/>
              </a:rPr>
              <a:t>Local Government</a:t>
            </a:r>
            <a:endParaRPr lang="en-US" sz="2000" dirty="0">
              <a:solidFill>
                <a:prstClr val="black"/>
              </a:solidFill>
              <a:cs typeface="Arial" pitchFamily="34" charset="0"/>
            </a:endParaRPr>
          </a:p>
          <a:p>
            <a:pPr marL="173038" lvl="1" indent="-173038" algn="l">
              <a:spcBef>
                <a:spcPct val="20000"/>
              </a:spcBef>
              <a:buClr>
                <a:srgbClr val="1D5C9F"/>
              </a:buClr>
              <a:buSzPct val="90000"/>
              <a:tabLst>
                <a:tab pos="171450" algn="l"/>
                <a:tab pos="3200400" algn="l"/>
                <a:tab pos="5486400" algn="l"/>
              </a:tabLst>
            </a:pPr>
            <a:r>
              <a:rPr lang="en-US" sz="1600" b="0" dirty="0" smtClean="0">
                <a:solidFill>
                  <a:prstClr val="black"/>
                </a:solidFill>
                <a:cs typeface="Arial" pitchFamily="34" charset="0"/>
              </a:rPr>
              <a:t>Virtualization</a:t>
            </a:r>
            <a:endParaRPr lang="en-US" sz="1600" b="0" dirty="0">
              <a:solidFill>
                <a:prstClr val="black"/>
              </a:solidFill>
              <a:cs typeface="Arial" pitchFamily="34" charset="0"/>
            </a:endParaRPr>
          </a:p>
          <a:p>
            <a:pPr marL="173038" lvl="1" indent="-173038" algn="l">
              <a:spcBef>
                <a:spcPct val="20000"/>
              </a:spcBef>
              <a:buClr>
                <a:srgbClr val="1D5C9F"/>
              </a:buClr>
              <a:buSzPct val="90000"/>
              <a:tabLst>
                <a:tab pos="171450" algn="l"/>
                <a:tab pos="3200400" algn="l"/>
                <a:tab pos="5486400" algn="l"/>
              </a:tabLst>
            </a:pPr>
            <a:endParaRPr lang="en-US" sz="1600" b="0" dirty="0">
              <a:solidFill>
                <a:prstClr val="black"/>
              </a:solidFill>
              <a:cs typeface="Arial" pitchFamily="34" charset="0"/>
            </a:endParaRPr>
          </a:p>
        </p:txBody>
      </p:sp>
      <p:pic>
        <p:nvPicPr>
          <p:cNvPr id="11" name="Picture 10" descr="Comms_Architects_handsfree.jpg"/>
          <p:cNvPicPr>
            <a:picLocks noChangeAspect="1"/>
          </p:cNvPicPr>
          <p:nvPr/>
        </p:nvPicPr>
        <p:blipFill>
          <a:blip r:embed="rId5" cstate="print"/>
          <a:stretch>
            <a:fillRect/>
          </a:stretch>
        </p:blipFill>
        <p:spPr>
          <a:xfrm>
            <a:off x="9322652" y="3899919"/>
            <a:ext cx="1422400" cy="1422400"/>
          </a:xfrm>
          <a:prstGeom prst="rect">
            <a:avLst/>
          </a:prstGeom>
        </p:spPr>
      </p:pic>
      <p:sp>
        <p:nvSpPr>
          <p:cNvPr id="12" name="Text Box 17"/>
          <p:cNvSpPr txBox="1">
            <a:spLocks noChangeArrowheads="1"/>
          </p:cNvSpPr>
          <p:nvPr/>
        </p:nvSpPr>
        <p:spPr bwMode="auto">
          <a:xfrm>
            <a:off x="5377922" y="5356290"/>
            <a:ext cx="2611483" cy="990976"/>
          </a:xfrm>
          <a:prstGeom prst="rect">
            <a:avLst/>
          </a:prstGeom>
          <a:noFill/>
          <a:ln w="12700" algn="ctr">
            <a:noFill/>
            <a:miter lim="800000"/>
            <a:headEnd/>
            <a:tailEnd/>
          </a:ln>
        </p:spPr>
        <p:txBody>
          <a:bodyPr wrap="none" lIns="91376" tIns="45688" rIns="91376" bIns="45688">
            <a:spAutoFit/>
          </a:bodyPr>
          <a:lstStyle/>
          <a:p>
            <a:pPr marL="114300" indent="-114300" algn="l">
              <a:spcBef>
                <a:spcPct val="50000"/>
              </a:spcBef>
            </a:pPr>
            <a:r>
              <a:rPr lang="en-US" sz="2000" dirty="0" smtClean="0">
                <a:solidFill>
                  <a:prstClr val="black"/>
                </a:solidFill>
                <a:cs typeface="Arial" pitchFamily="34" charset="0"/>
              </a:rPr>
              <a:t>Franchising</a:t>
            </a:r>
          </a:p>
          <a:p>
            <a:pPr marL="114300" indent="-114300" algn="l">
              <a:spcBef>
                <a:spcPct val="20000"/>
              </a:spcBef>
              <a:buFont typeface="Arial" pitchFamily="34" charset="0"/>
              <a:buChar char="•"/>
            </a:pPr>
            <a:r>
              <a:rPr lang="en-US" sz="1600" b="0" dirty="0" smtClean="0">
                <a:solidFill>
                  <a:prstClr val="black"/>
                </a:solidFill>
                <a:cs typeface="Arial" pitchFamily="34" charset="0"/>
              </a:rPr>
              <a:t>Loosely affiliated</a:t>
            </a:r>
          </a:p>
          <a:p>
            <a:pPr marL="114300" indent="-114300" algn="l">
              <a:spcBef>
                <a:spcPct val="20000"/>
              </a:spcBef>
              <a:buFont typeface="Arial" pitchFamily="34" charset="0"/>
              <a:buChar char="•"/>
            </a:pPr>
            <a:r>
              <a:rPr lang="en-US" sz="1600" b="0" dirty="0" smtClean="0">
                <a:solidFill>
                  <a:prstClr val="black"/>
                </a:solidFill>
                <a:cs typeface="Arial" pitchFamily="34" charset="0"/>
              </a:rPr>
              <a:t>Selective business model</a:t>
            </a:r>
          </a:p>
        </p:txBody>
      </p:sp>
      <p:sp>
        <p:nvSpPr>
          <p:cNvPr id="13" name="Text Box 18"/>
          <p:cNvSpPr txBox="1">
            <a:spLocks noChangeArrowheads="1"/>
          </p:cNvSpPr>
          <p:nvPr/>
        </p:nvSpPr>
        <p:spPr bwMode="auto">
          <a:xfrm>
            <a:off x="388150" y="5286234"/>
            <a:ext cx="4391907" cy="1286441"/>
          </a:xfrm>
          <a:prstGeom prst="rect">
            <a:avLst/>
          </a:prstGeom>
          <a:noFill/>
          <a:ln w="12700" algn="ctr">
            <a:noFill/>
            <a:miter lim="800000"/>
            <a:headEnd/>
            <a:tailEnd/>
          </a:ln>
        </p:spPr>
        <p:txBody>
          <a:bodyPr wrap="none" lIns="91376" tIns="45688" rIns="91376" bIns="45688">
            <a:spAutoFit/>
          </a:bodyPr>
          <a:lstStyle/>
          <a:p>
            <a:pPr marL="114300" indent="-114300" algn="l">
              <a:spcBef>
                <a:spcPct val="50000"/>
              </a:spcBef>
            </a:pPr>
            <a:r>
              <a:rPr lang="en-US" sz="2000" dirty="0" smtClean="0">
                <a:solidFill>
                  <a:prstClr val="black"/>
                </a:solidFill>
                <a:cs typeface="Arial" pitchFamily="34" charset="0"/>
              </a:rPr>
              <a:t>Small Remote Locations</a:t>
            </a:r>
          </a:p>
          <a:p>
            <a:pPr marL="114300" indent="-114300" algn="l">
              <a:spcBef>
                <a:spcPct val="20000"/>
              </a:spcBef>
              <a:buFontTx/>
              <a:buChar char="•"/>
            </a:pPr>
            <a:r>
              <a:rPr lang="en-US" sz="1600" b="0" dirty="0" smtClean="0">
                <a:solidFill>
                  <a:prstClr val="black"/>
                </a:solidFill>
                <a:cs typeface="Arial" pitchFamily="34" charset="0"/>
              </a:rPr>
              <a:t>Single server presence</a:t>
            </a:r>
          </a:p>
          <a:p>
            <a:pPr marL="114300" indent="-114300" algn="l">
              <a:spcBef>
                <a:spcPct val="20000"/>
              </a:spcBef>
              <a:buFontTx/>
              <a:buChar char="•"/>
            </a:pPr>
            <a:r>
              <a:rPr lang="en-US" sz="1600" b="0" dirty="0" smtClean="0">
                <a:solidFill>
                  <a:prstClr val="black"/>
                </a:solidFill>
                <a:cs typeface="Arial" pitchFamily="34" charset="0"/>
              </a:rPr>
              <a:t>Service/Sales Office, Distributed Branch, etc.</a:t>
            </a:r>
          </a:p>
          <a:p>
            <a:pPr marL="114300" indent="-114300" algn="l">
              <a:spcBef>
                <a:spcPct val="20000"/>
              </a:spcBef>
              <a:buFontTx/>
              <a:buChar char="•"/>
            </a:pPr>
            <a:r>
              <a:rPr lang="en-US" sz="1600" b="0" dirty="0" smtClean="0">
                <a:solidFill>
                  <a:prstClr val="black"/>
                </a:solidFill>
                <a:cs typeface="Arial" pitchFamily="34" charset="0"/>
              </a:rPr>
              <a:t>Email, virtualization </a:t>
            </a:r>
          </a:p>
        </p:txBody>
      </p:sp>
      <p:pic>
        <p:nvPicPr>
          <p:cNvPr id="14" name="Picture 26" descr="j0408876"/>
          <p:cNvPicPr>
            <a:picLocks noChangeAspect="1" noChangeArrowheads="1"/>
          </p:cNvPicPr>
          <p:nvPr/>
        </p:nvPicPr>
        <p:blipFill>
          <a:blip r:embed="rId6" cstate="print"/>
          <a:srcRect/>
          <a:stretch>
            <a:fillRect/>
          </a:stretch>
        </p:blipFill>
        <p:spPr bwMode="auto">
          <a:xfrm>
            <a:off x="5363686" y="4183619"/>
            <a:ext cx="1478049" cy="1108826"/>
          </a:xfrm>
          <a:prstGeom prst="rect">
            <a:avLst/>
          </a:prstGeom>
          <a:noFill/>
        </p:spPr>
      </p:pic>
      <p:sp>
        <p:nvSpPr>
          <p:cNvPr id="16" name="Text Box 16"/>
          <p:cNvSpPr txBox="1">
            <a:spLocks noChangeArrowheads="1"/>
          </p:cNvSpPr>
          <p:nvPr/>
        </p:nvSpPr>
        <p:spPr bwMode="auto">
          <a:xfrm>
            <a:off x="4770722" y="2382402"/>
            <a:ext cx="3141436" cy="1951239"/>
          </a:xfrm>
          <a:prstGeom prst="rect">
            <a:avLst/>
          </a:prstGeom>
          <a:noFill/>
          <a:ln w="12700" algn="ctr">
            <a:noFill/>
            <a:miter lim="800000"/>
            <a:headEnd/>
            <a:tailEnd/>
          </a:ln>
        </p:spPr>
        <p:txBody>
          <a:bodyPr wrap="none" lIns="91376" tIns="45688" rIns="91376" bIns="45688">
            <a:spAutoFit/>
          </a:bodyPr>
          <a:lstStyle/>
          <a:p>
            <a:pPr marL="114300" indent="-114300">
              <a:spcBef>
                <a:spcPct val="50000"/>
              </a:spcBef>
            </a:pPr>
            <a:r>
              <a:rPr lang="en-US" sz="2000" dirty="0" smtClean="0">
                <a:solidFill>
                  <a:prstClr val="black"/>
                </a:solidFill>
                <a:cs typeface="Arial" pitchFamily="34" charset="0"/>
              </a:rPr>
              <a:t>Small/Medium Business</a:t>
            </a:r>
          </a:p>
          <a:p>
            <a:pPr marL="114300" indent="-114300" algn="l">
              <a:spcBef>
                <a:spcPct val="20000"/>
              </a:spcBef>
              <a:buFontTx/>
              <a:buChar char="•"/>
            </a:pPr>
            <a:r>
              <a:rPr lang="en-US" sz="1600" b="0" dirty="0" smtClean="0">
                <a:solidFill>
                  <a:prstClr val="black"/>
                </a:solidFill>
                <a:cs typeface="Arial" pitchFamily="34" charset="0"/>
              </a:rPr>
              <a:t>Sole</a:t>
            </a:r>
            <a:r>
              <a:rPr lang="en-US" sz="1200" dirty="0">
                <a:solidFill>
                  <a:prstClr val="black"/>
                </a:solidFill>
              </a:rPr>
              <a:t> </a:t>
            </a:r>
            <a:r>
              <a:rPr lang="en-US" sz="1600" b="0" dirty="0" smtClean="0">
                <a:solidFill>
                  <a:prstClr val="black"/>
                </a:solidFill>
                <a:cs typeface="Arial" pitchFamily="34" charset="0"/>
              </a:rPr>
              <a:t>Proprietorship/Partnership</a:t>
            </a:r>
          </a:p>
          <a:p>
            <a:pPr marL="114300" indent="-114300" algn="l">
              <a:spcBef>
                <a:spcPct val="20000"/>
              </a:spcBef>
              <a:buFontTx/>
              <a:buChar char="•"/>
            </a:pPr>
            <a:r>
              <a:rPr lang="en-US" sz="1600" b="0" dirty="0" smtClean="0">
                <a:solidFill>
                  <a:prstClr val="black"/>
                </a:solidFill>
                <a:cs typeface="Arial" pitchFamily="34" charset="0"/>
              </a:rPr>
              <a:t>High Availability</a:t>
            </a:r>
          </a:p>
          <a:p>
            <a:pPr marL="114300" indent="-114300" algn="l">
              <a:spcBef>
                <a:spcPct val="20000"/>
              </a:spcBef>
              <a:buFontTx/>
              <a:buChar char="•"/>
            </a:pPr>
            <a:r>
              <a:rPr lang="en-US" sz="1600" b="0" dirty="0" smtClean="0">
                <a:solidFill>
                  <a:prstClr val="black"/>
                </a:solidFill>
                <a:cs typeface="Arial" pitchFamily="34" charset="0"/>
              </a:rPr>
              <a:t>Backup &amp; Recovery</a:t>
            </a:r>
          </a:p>
          <a:p>
            <a:pPr marL="114300" indent="-114300" algn="l">
              <a:spcBef>
                <a:spcPct val="20000"/>
              </a:spcBef>
              <a:buFontTx/>
              <a:buChar char="•"/>
            </a:pPr>
            <a:r>
              <a:rPr lang="en-US" sz="1600" b="0" dirty="0" smtClean="0">
                <a:solidFill>
                  <a:prstClr val="black"/>
                </a:solidFill>
                <a:cs typeface="Arial" pitchFamily="34" charset="0"/>
              </a:rPr>
              <a:t>Storage</a:t>
            </a:r>
          </a:p>
          <a:p>
            <a:pPr marL="114300" indent="-114300">
              <a:spcBef>
                <a:spcPct val="50000"/>
              </a:spcBef>
            </a:pPr>
            <a:endParaRPr lang="en-US" sz="1600" b="0" dirty="0" smtClean="0">
              <a:solidFill>
                <a:prstClr val="black"/>
              </a:solidFill>
              <a:cs typeface="Arial" pitchFamily="34" charset="0"/>
            </a:endParaRPr>
          </a:p>
        </p:txBody>
      </p:sp>
      <p:sp>
        <p:nvSpPr>
          <p:cNvPr id="17" name="Text Box 19"/>
          <p:cNvSpPr txBox="1">
            <a:spLocks noChangeArrowheads="1"/>
          </p:cNvSpPr>
          <p:nvPr/>
        </p:nvSpPr>
        <p:spPr bwMode="auto">
          <a:xfrm>
            <a:off x="8380726" y="2393038"/>
            <a:ext cx="3713516" cy="990976"/>
          </a:xfrm>
          <a:prstGeom prst="rect">
            <a:avLst/>
          </a:prstGeom>
          <a:noFill/>
          <a:ln w="12700" algn="ctr">
            <a:noFill/>
            <a:miter lim="800000"/>
            <a:headEnd/>
            <a:tailEnd/>
          </a:ln>
        </p:spPr>
        <p:txBody>
          <a:bodyPr wrap="none" lIns="91376" tIns="45688" rIns="91376" bIns="45688">
            <a:spAutoFit/>
          </a:bodyPr>
          <a:lstStyle/>
          <a:p>
            <a:pPr marL="114300" indent="-114300">
              <a:spcBef>
                <a:spcPct val="50000"/>
              </a:spcBef>
            </a:pPr>
            <a:r>
              <a:rPr lang="en-US" sz="2000" dirty="0" smtClean="0">
                <a:solidFill>
                  <a:prstClr val="black"/>
                </a:solidFill>
                <a:cs typeface="Arial" pitchFamily="34" charset="0"/>
              </a:rPr>
              <a:t>Co-located File/Print Servers</a:t>
            </a:r>
          </a:p>
          <a:p>
            <a:pPr marL="114300" indent="-114300" algn="l">
              <a:spcBef>
                <a:spcPct val="20000"/>
              </a:spcBef>
              <a:buFontTx/>
              <a:buChar char="•"/>
            </a:pPr>
            <a:r>
              <a:rPr lang="en-US" sz="1600" b="0" dirty="0" smtClean="0">
                <a:solidFill>
                  <a:prstClr val="black"/>
                </a:solidFill>
                <a:cs typeface="Arial" pitchFamily="34" charset="0"/>
              </a:rPr>
              <a:t>Distributed file/print servers</a:t>
            </a:r>
          </a:p>
          <a:p>
            <a:pPr marL="114300" indent="-114300" algn="l">
              <a:spcBef>
                <a:spcPct val="20000"/>
              </a:spcBef>
              <a:buFontTx/>
              <a:buChar char="•"/>
            </a:pPr>
            <a:r>
              <a:rPr lang="en-US" sz="1600" b="0" dirty="0" smtClean="0">
                <a:solidFill>
                  <a:prstClr val="black"/>
                </a:solidFill>
                <a:cs typeface="Arial" pitchFamily="34" charset="0"/>
              </a:rPr>
              <a:t>Bought by department</a:t>
            </a:r>
          </a:p>
        </p:txBody>
      </p:sp>
      <p:pic>
        <p:nvPicPr>
          <p:cNvPr id="18" name="Picture 25" descr="j0438543"/>
          <p:cNvPicPr>
            <a:picLocks noChangeAspect="1" noChangeArrowheads="1"/>
          </p:cNvPicPr>
          <p:nvPr/>
        </p:nvPicPr>
        <p:blipFill>
          <a:blip r:embed="rId7" cstate="print"/>
          <a:srcRect/>
          <a:stretch>
            <a:fillRect/>
          </a:stretch>
        </p:blipFill>
        <p:spPr bwMode="auto">
          <a:xfrm>
            <a:off x="5498618" y="1389588"/>
            <a:ext cx="804124" cy="908050"/>
          </a:xfrm>
          <a:prstGeom prst="rect">
            <a:avLst/>
          </a:prstGeom>
          <a:noFill/>
        </p:spPr>
      </p:pic>
      <p:sp>
        <p:nvSpPr>
          <p:cNvPr id="20" name="Footer Placeholder 2"/>
          <p:cNvSpPr txBox="1">
            <a:spLocks noGrp="1"/>
          </p:cNvSpPr>
          <p:nvPr/>
        </p:nvSpPr>
        <p:spPr bwMode="auto">
          <a:xfrm>
            <a:off x="284163" y="66178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pic>
        <p:nvPicPr>
          <p:cNvPr id="2" name="Picture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26575" y="3899919"/>
            <a:ext cx="1874362" cy="1249695"/>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036050" y="1172727"/>
            <a:ext cx="1533525" cy="1209675"/>
          </a:xfrm>
          <a:prstGeom prst="rect">
            <a:avLst/>
          </a:prstGeom>
        </p:spPr>
      </p:pic>
    </p:spTree>
    <p:extLst>
      <p:ext uri="{BB962C8B-B14F-4D97-AF65-F5344CB8AC3E}">
        <p14:creationId xmlns:p14="http://schemas.microsoft.com/office/powerpoint/2010/main" xmlns="" val="416050294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System x3500 M5 Market Segment</a:t>
            </a:r>
            <a:endParaRPr lang="zh-CN" altLang="en-US" dirty="0"/>
          </a:p>
        </p:txBody>
      </p:sp>
      <p:sp>
        <p:nvSpPr>
          <p:cNvPr id="34" name="Rectangle 33"/>
          <p:cNvSpPr/>
          <p:nvPr/>
        </p:nvSpPr>
        <p:spPr>
          <a:xfrm rot="16200000">
            <a:off x="-266687" y="1182659"/>
            <a:ext cx="941283" cy="307777"/>
          </a:xfrm>
          <a:prstGeom prst="rect">
            <a:avLst/>
          </a:prstGeom>
        </p:spPr>
        <p:txBody>
          <a:bodyPr wrap="none">
            <a:spAutoFit/>
          </a:bodyPr>
          <a:lstStyle/>
          <a:p>
            <a:r>
              <a:rPr lang="en-US" dirty="0" smtClean="0">
                <a:solidFill>
                  <a:srgbClr val="000000"/>
                </a:solidFill>
              </a:rPr>
              <a:t>Segment</a:t>
            </a:r>
            <a:endParaRPr lang="en-US" dirty="0">
              <a:solidFill>
                <a:prstClr val="black"/>
              </a:solidFill>
            </a:endParaRPr>
          </a:p>
        </p:txBody>
      </p:sp>
      <p:sp>
        <p:nvSpPr>
          <p:cNvPr id="46" name="Rectangle 45"/>
          <p:cNvSpPr/>
          <p:nvPr/>
        </p:nvSpPr>
        <p:spPr>
          <a:xfrm rot="16200000">
            <a:off x="-454699" y="2419378"/>
            <a:ext cx="1279517" cy="307777"/>
          </a:xfrm>
          <a:prstGeom prst="rect">
            <a:avLst/>
          </a:prstGeom>
        </p:spPr>
        <p:txBody>
          <a:bodyPr wrap="none">
            <a:spAutoFit/>
          </a:bodyPr>
          <a:lstStyle/>
          <a:p>
            <a:r>
              <a:rPr lang="en-US" dirty="0" smtClean="0">
                <a:solidFill>
                  <a:srgbClr val="000000"/>
                </a:solidFill>
              </a:rPr>
              <a:t>Environment</a:t>
            </a:r>
            <a:endParaRPr lang="en-US" dirty="0">
              <a:solidFill>
                <a:prstClr val="black"/>
              </a:solidFill>
            </a:endParaRPr>
          </a:p>
        </p:txBody>
      </p:sp>
      <p:cxnSp>
        <p:nvCxnSpPr>
          <p:cNvPr id="44" name="Straight Connector 43"/>
          <p:cNvCxnSpPr/>
          <p:nvPr/>
        </p:nvCxnSpPr>
        <p:spPr>
          <a:xfrm>
            <a:off x="419450" y="1728811"/>
            <a:ext cx="11520064" cy="0"/>
          </a:xfrm>
          <a:prstGeom prst="line">
            <a:avLst/>
          </a:prstGeom>
          <a:ln w="15875">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450" y="3159743"/>
            <a:ext cx="11520064" cy="0"/>
          </a:xfrm>
          <a:prstGeom prst="line">
            <a:avLst/>
          </a:prstGeom>
          <a:ln w="15875">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6200000">
            <a:off x="-294707" y="4742207"/>
            <a:ext cx="997324" cy="307777"/>
          </a:xfrm>
          <a:prstGeom prst="rect">
            <a:avLst/>
          </a:prstGeom>
        </p:spPr>
        <p:txBody>
          <a:bodyPr wrap="none">
            <a:spAutoFit/>
          </a:bodyPr>
          <a:lstStyle/>
          <a:p>
            <a:r>
              <a:rPr lang="en-US" dirty="0" smtClean="0">
                <a:solidFill>
                  <a:srgbClr val="000000"/>
                </a:solidFill>
              </a:rPr>
              <a:t>Workload</a:t>
            </a:r>
            <a:endParaRPr lang="en-US" dirty="0">
              <a:solidFill>
                <a:prstClr val="black"/>
              </a:solidFill>
            </a:endParaRPr>
          </a:p>
        </p:txBody>
      </p:sp>
      <p:grpSp>
        <p:nvGrpSpPr>
          <p:cNvPr id="40" name="Group 122"/>
          <p:cNvGrpSpPr>
            <a:grpSpLocks noChangeAspect="1"/>
          </p:cNvGrpSpPr>
          <p:nvPr/>
        </p:nvGrpSpPr>
        <p:grpSpPr>
          <a:xfrm>
            <a:off x="3013865" y="979396"/>
            <a:ext cx="843434" cy="686237"/>
            <a:chOff x="4479919" y="3510897"/>
            <a:chExt cx="1463040" cy="1190364"/>
          </a:xfrm>
        </p:grpSpPr>
        <p:pic>
          <p:nvPicPr>
            <p:cNvPr id="124" name="Picture 6"/>
            <p:cNvPicPr>
              <a:picLocks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479919" y="3510897"/>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5" name="Rectangle 8"/>
            <p:cNvSpPr>
              <a:spLocks noChangeArrowheads="1"/>
            </p:cNvSpPr>
            <p:nvPr/>
          </p:nvSpPr>
          <p:spPr bwMode="auto">
            <a:xfrm>
              <a:off x="4479919" y="4426941"/>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Medium Retail</a:t>
              </a:r>
              <a:endParaRPr lang="en-US" sz="900" dirty="0">
                <a:solidFill>
                  <a:prstClr val="white"/>
                </a:solidFill>
                <a:ea typeface="宋体" pitchFamily="2" charset="-122"/>
              </a:endParaRPr>
            </a:p>
          </p:txBody>
        </p:sp>
      </p:grpSp>
      <p:grpSp>
        <p:nvGrpSpPr>
          <p:cNvPr id="41" name="Group 125"/>
          <p:cNvGrpSpPr>
            <a:grpSpLocks noChangeAspect="1"/>
          </p:cNvGrpSpPr>
          <p:nvPr/>
        </p:nvGrpSpPr>
        <p:grpSpPr>
          <a:xfrm>
            <a:off x="768174" y="1065455"/>
            <a:ext cx="665899" cy="541043"/>
            <a:chOff x="2832222" y="2101408"/>
            <a:chExt cx="1463041" cy="1188720"/>
          </a:xfrm>
        </p:grpSpPr>
        <p:sp>
          <p:nvSpPr>
            <p:cNvPr id="127" name="Rectangle 8"/>
            <p:cNvSpPr>
              <a:spLocks noChangeArrowheads="1"/>
            </p:cNvSpPr>
            <p:nvPr/>
          </p:nvSpPr>
          <p:spPr bwMode="auto">
            <a:xfrm>
              <a:off x="2832222" y="3015808"/>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SMB</a:t>
              </a:r>
              <a:endParaRPr lang="en-US" sz="900" dirty="0">
                <a:solidFill>
                  <a:prstClr val="white"/>
                </a:solidFill>
                <a:ea typeface="宋体" pitchFamily="2" charset="-122"/>
              </a:endParaRPr>
            </a:p>
          </p:txBody>
        </p:sp>
        <p:pic>
          <p:nvPicPr>
            <p:cNvPr id="128" name="Picture 2"/>
            <p:cNvPicPr>
              <a:picLocks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2832223" y="2101408"/>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3" name="Group 128"/>
          <p:cNvGrpSpPr>
            <a:grpSpLocks noChangeAspect="1"/>
          </p:cNvGrpSpPr>
          <p:nvPr/>
        </p:nvGrpSpPr>
        <p:grpSpPr>
          <a:xfrm>
            <a:off x="1832784" y="1002094"/>
            <a:ext cx="665899" cy="541043"/>
            <a:chOff x="2832222" y="3409711"/>
            <a:chExt cx="1463041" cy="1188720"/>
          </a:xfrm>
        </p:grpSpPr>
        <p:pic>
          <p:nvPicPr>
            <p:cNvPr id="130"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2832222" y="3409711"/>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1" name="Rectangle 8"/>
            <p:cNvSpPr>
              <a:spLocks noChangeArrowheads="1"/>
            </p:cNvSpPr>
            <p:nvPr/>
          </p:nvSpPr>
          <p:spPr bwMode="auto">
            <a:xfrm>
              <a:off x="2832223" y="4324111"/>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Education</a:t>
              </a:r>
              <a:endParaRPr lang="en-US" sz="900" dirty="0">
                <a:solidFill>
                  <a:prstClr val="white"/>
                </a:solidFill>
                <a:ea typeface="宋体" pitchFamily="2" charset="-122"/>
              </a:endParaRPr>
            </a:p>
          </p:txBody>
        </p:sp>
      </p:grpSp>
      <p:grpSp>
        <p:nvGrpSpPr>
          <p:cNvPr id="47" name="Group 134"/>
          <p:cNvGrpSpPr>
            <a:grpSpLocks noChangeAspect="1"/>
          </p:cNvGrpSpPr>
          <p:nvPr/>
        </p:nvGrpSpPr>
        <p:grpSpPr>
          <a:xfrm>
            <a:off x="3159657" y="2182182"/>
            <a:ext cx="843434" cy="683173"/>
            <a:chOff x="5548676" y="2558608"/>
            <a:chExt cx="1463040" cy="1185051"/>
          </a:xfrm>
        </p:grpSpPr>
        <p:pic>
          <p:nvPicPr>
            <p:cNvPr id="136" name="Picture 3"/>
            <p:cNvPicPr>
              <a:picLocks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5548676" y="2558608"/>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7" name="Rectangle 8"/>
            <p:cNvSpPr>
              <a:spLocks noChangeArrowheads="1"/>
            </p:cNvSpPr>
            <p:nvPr/>
          </p:nvSpPr>
          <p:spPr bwMode="auto">
            <a:xfrm>
              <a:off x="5548676" y="3469339"/>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Branch Office</a:t>
              </a:r>
              <a:endParaRPr lang="en-US" sz="900" dirty="0">
                <a:solidFill>
                  <a:prstClr val="white"/>
                </a:solidFill>
                <a:ea typeface="宋体" pitchFamily="2" charset="-122"/>
              </a:endParaRPr>
            </a:p>
          </p:txBody>
        </p:sp>
      </p:grpSp>
      <p:grpSp>
        <p:nvGrpSpPr>
          <p:cNvPr id="58" name="Group 143"/>
          <p:cNvGrpSpPr>
            <a:grpSpLocks noChangeAspect="1"/>
          </p:cNvGrpSpPr>
          <p:nvPr/>
        </p:nvGrpSpPr>
        <p:grpSpPr>
          <a:xfrm>
            <a:off x="1057687" y="2180065"/>
            <a:ext cx="843434" cy="685290"/>
            <a:chOff x="1087313" y="3701952"/>
            <a:chExt cx="1463041" cy="1188720"/>
          </a:xfrm>
        </p:grpSpPr>
        <p:pic>
          <p:nvPicPr>
            <p:cNvPr id="145" name="Picture 11"/>
            <p:cNvPicPr>
              <a:picLocks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1087314" y="3701952"/>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6" name="Rectangle 8"/>
            <p:cNvSpPr>
              <a:spLocks noChangeArrowheads="1"/>
            </p:cNvSpPr>
            <p:nvPr/>
          </p:nvSpPr>
          <p:spPr bwMode="auto">
            <a:xfrm>
              <a:off x="1087313" y="4616352"/>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Home Office</a:t>
              </a:r>
              <a:endParaRPr lang="en-US" sz="900" dirty="0">
                <a:solidFill>
                  <a:prstClr val="white"/>
                </a:solidFill>
                <a:ea typeface="宋体" pitchFamily="2" charset="-122"/>
              </a:endParaRPr>
            </a:p>
          </p:txBody>
        </p:sp>
      </p:grpSp>
      <p:grpSp>
        <p:nvGrpSpPr>
          <p:cNvPr id="62" name="Group 146"/>
          <p:cNvGrpSpPr>
            <a:grpSpLocks noChangeAspect="1"/>
          </p:cNvGrpSpPr>
          <p:nvPr/>
        </p:nvGrpSpPr>
        <p:grpSpPr>
          <a:xfrm>
            <a:off x="2170431" y="2180065"/>
            <a:ext cx="843434" cy="685290"/>
            <a:chOff x="2698198" y="3701952"/>
            <a:chExt cx="1463041" cy="1188720"/>
          </a:xfrm>
        </p:grpSpPr>
        <p:pic>
          <p:nvPicPr>
            <p:cNvPr id="148" name="Picture 12"/>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2698198" y="3701952"/>
              <a:ext cx="1463041"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9" name="Rectangle 8"/>
            <p:cNvSpPr>
              <a:spLocks noChangeArrowheads="1"/>
            </p:cNvSpPr>
            <p:nvPr/>
          </p:nvSpPr>
          <p:spPr bwMode="auto">
            <a:xfrm>
              <a:off x="2698199" y="4616352"/>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Small Office</a:t>
              </a:r>
              <a:endParaRPr lang="en-US" sz="900" dirty="0">
                <a:solidFill>
                  <a:prstClr val="white"/>
                </a:solidFill>
                <a:ea typeface="宋体" pitchFamily="2" charset="-122"/>
              </a:endParaRPr>
            </a:p>
          </p:txBody>
        </p:sp>
      </p:grpSp>
      <p:grpSp>
        <p:nvGrpSpPr>
          <p:cNvPr id="65" name="Group 149"/>
          <p:cNvGrpSpPr>
            <a:grpSpLocks noChangeAspect="1"/>
          </p:cNvGrpSpPr>
          <p:nvPr/>
        </p:nvGrpSpPr>
        <p:grpSpPr>
          <a:xfrm>
            <a:off x="2584071" y="4530234"/>
            <a:ext cx="1121030" cy="562098"/>
            <a:chOff x="88780" y="4988046"/>
            <a:chExt cx="2055496" cy="1255856"/>
          </a:xfrm>
        </p:grpSpPr>
        <p:pic>
          <p:nvPicPr>
            <p:cNvPr id="151" name="Picture 10"/>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787520" y="4988046"/>
              <a:ext cx="1250468"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2" name="Rectangle 8"/>
            <p:cNvSpPr>
              <a:spLocks noChangeArrowheads="1"/>
            </p:cNvSpPr>
            <p:nvPr/>
          </p:nvSpPr>
          <p:spPr bwMode="auto">
            <a:xfrm>
              <a:off x="88780" y="5902445"/>
              <a:ext cx="2055496" cy="341457"/>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750" dirty="0" smtClean="0">
                  <a:solidFill>
                    <a:prstClr val="white"/>
                  </a:solidFill>
                  <a:ea typeface="宋体" pitchFamily="2" charset="-122"/>
                </a:rPr>
                <a:t>Cloud/Virtualization</a:t>
              </a:r>
              <a:endParaRPr lang="en-US" sz="800" dirty="0">
                <a:solidFill>
                  <a:prstClr val="white"/>
                </a:solidFill>
                <a:ea typeface="宋体" pitchFamily="2" charset="-122"/>
              </a:endParaRPr>
            </a:p>
          </p:txBody>
        </p:sp>
      </p:grpSp>
      <p:grpSp>
        <p:nvGrpSpPr>
          <p:cNvPr id="68" name="Group 152"/>
          <p:cNvGrpSpPr>
            <a:grpSpLocks noChangeAspect="1"/>
          </p:cNvGrpSpPr>
          <p:nvPr/>
        </p:nvGrpSpPr>
        <p:grpSpPr>
          <a:xfrm>
            <a:off x="4941234" y="4522810"/>
            <a:ext cx="654831" cy="532049"/>
            <a:chOff x="3219025" y="5003286"/>
            <a:chExt cx="1463040" cy="1188720"/>
          </a:xfrm>
        </p:grpSpPr>
        <p:pic>
          <p:nvPicPr>
            <p:cNvPr id="154" name="Picture 11"/>
            <p:cNvPicPr>
              <a:picLocks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3219025" y="5003286"/>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5" name="Rectangle 8"/>
            <p:cNvSpPr>
              <a:spLocks noChangeArrowheads="1"/>
            </p:cNvSpPr>
            <p:nvPr/>
          </p:nvSpPr>
          <p:spPr bwMode="auto">
            <a:xfrm>
              <a:off x="3219025" y="5917686"/>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800" dirty="0" smtClean="0">
                  <a:solidFill>
                    <a:prstClr val="white"/>
                  </a:solidFill>
                  <a:ea typeface="宋体" pitchFamily="2" charset="-122"/>
                </a:rPr>
                <a:t>Mobile POS</a:t>
              </a:r>
              <a:endParaRPr lang="en-US" sz="800" dirty="0">
                <a:solidFill>
                  <a:prstClr val="white"/>
                </a:solidFill>
                <a:ea typeface="宋体" pitchFamily="2" charset="-122"/>
              </a:endParaRPr>
            </a:p>
          </p:txBody>
        </p:sp>
      </p:grpSp>
      <p:grpSp>
        <p:nvGrpSpPr>
          <p:cNvPr id="71" name="Group 155"/>
          <p:cNvGrpSpPr>
            <a:grpSpLocks noChangeAspect="1"/>
          </p:cNvGrpSpPr>
          <p:nvPr/>
        </p:nvGrpSpPr>
        <p:grpSpPr>
          <a:xfrm>
            <a:off x="9416246" y="4516669"/>
            <a:ext cx="855858" cy="531467"/>
            <a:chOff x="6101386" y="3576543"/>
            <a:chExt cx="1463040" cy="1187417"/>
          </a:xfrm>
        </p:grpSpPr>
        <p:pic>
          <p:nvPicPr>
            <p:cNvPr id="157" name="Picture 12"/>
            <p:cNvPicPr>
              <a:picLocks noChangeAspect="1" noChangeArrowheads="1"/>
            </p:cNvPicPr>
            <p:nvPr/>
          </p:nvPicPr>
          <p:blipFill rotWithShape="1">
            <a:blip r:embed="rId11" cstate="screen">
              <a:extLst>
                <a:ext uri="{28A0092B-C50C-407E-A947-70E740481C1C}">
                  <a14:useLocalDpi xmlns:a14="http://schemas.microsoft.com/office/drawing/2010/main" xmlns=""/>
                </a:ext>
              </a:extLst>
            </a:blip>
            <a:srcRect/>
            <a:stretch/>
          </p:blipFill>
          <p:spPr bwMode="auto">
            <a:xfrm>
              <a:off x="6101386" y="3576543"/>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8" name="Rectangle 8"/>
            <p:cNvSpPr>
              <a:spLocks noChangeArrowheads="1"/>
            </p:cNvSpPr>
            <p:nvPr/>
          </p:nvSpPr>
          <p:spPr bwMode="auto">
            <a:xfrm>
              <a:off x="6101386" y="4457708"/>
              <a:ext cx="1463040" cy="306252"/>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800" dirty="0" smtClean="0">
                  <a:solidFill>
                    <a:prstClr val="white"/>
                  </a:solidFill>
                  <a:ea typeface="宋体" pitchFamily="2" charset="-122"/>
                </a:rPr>
                <a:t>Digital Signage</a:t>
              </a:r>
              <a:endParaRPr lang="en-US" sz="800" dirty="0">
                <a:solidFill>
                  <a:prstClr val="white"/>
                </a:solidFill>
                <a:ea typeface="宋体" pitchFamily="2" charset="-122"/>
              </a:endParaRPr>
            </a:p>
          </p:txBody>
        </p:sp>
      </p:grpSp>
      <p:grpSp>
        <p:nvGrpSpPr>
          <p:cNvPr id="77" name="Group 161"/>
          <p:cNvGrpSpPr>
            <a:grpSpLocks noChangeAspect="1"/>
          </p:cNvGrpSpPr>
          <p:nvPr/>
        </p:nvGrpSpPr>
        <p:grpSpPr>
          <a:xfrm>
            <a:off x="852431" y="4547982"/>
            <a:ext cx="838938" cy="540847"/>
            <a:chOff x="394453" y="2000740"/>
            <a:chExt cx="1874382" cy="1065563"/>
          </a:xfrm>
        </p:grpSpPr>
        <p:pic>
          <p:nvPicPr>
            <p:cNvPr id="164" name="Picture 2"/>
            <p:cNvPicPr>
              <a:picLocks noChangeArrowheads="1"/>
            </p:cNvPicPr>
            <p:nvPr/>
          </p:nvPicPr>
          <p:blipFill rotWithShape="1">
            <a:blip r:embed="rId12" cstate="screen">
              <a:extLst>
                <a:ext uri="{28A0092B-C50C-407E-A947-70E740481C1C}">
                  <a14:useLocalDpi xmlns:a14="http://schemas.microsoft.com/office/drawing/2010/main" xmlns=""/>
                </a:ext>
              </a:extLst>
            </a:blip>
            <a:srcRect/>
            <a:stretch/>
          </p:blipFill>
          <p:spPr bwMode="auto">
            <a:xfrm>
              <a:off x="575586" y="2000740"/>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3" name="Rectangle 8"/>
            <p:cNvSpPr>
              <a:spLocks noChangeArrowheads="1"/>
            </p:cNvSpPr>
            <p:nvPr/>
          </p:nvSpPr>
          <p:spPr bwMode="auto">
            <a:xfrm>
              <a:off x="394453" y="2777767"/>
              <a:ext cx="1874382" cy="288536"/>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800" dirty="0" smtClean="0">
                  <a:solidFill>
                    <a:prstClr val="white"/>
                  </a:solidFill>
                  <a:ea typeface="宋体" pitchFamily="2" charset="-122"/>
                </a:rPr>
                <a:t>File Management</a:t>
              </a:r>
              <a:endParaRPr lang="en-US" sz="800" dirty="0">
                <a:solidFill>
                  <a:prstClr val="white"/>
                </a:solidFill>
                <a:ea typeface="宋体" pitchFamily="2" charset="-122"/>
              </a:endParaRPr>
            </a:p>
          </p:txBody>
        </p:sp>
      </p:grpSp>
      <p:grpSp>
        <p:nvGrpSpPr>
          <p:cNvPr id="80" name="Group 164"/>
          <p:cNvGrpSpPr>
            <a:grpSpLocks noChangeAspect="1"/>
          </p:cNvGrpSpPr>
          <p:nvPr/>
        </p:nvGrpSpPr>
        <p:grpSpPr>
          <a:xfrm>
            <a:off x="1892729" y="4551635"/>
            <a:ext cx="654831" cy="531483"/>
            <a:chOff x="3515874" y="2095220"/>
            <a:chExt cx="1463040" cy="1187448"/>
          </a:xfrm>
        </p:grpSpPr>
        <p:pic>
          <p:nvPicPr>
            <p:cNvPr id="166" name="Picture 5" descr="http://t1.gstatic.com/images?q=tbn:ANd9GcTTW8WzICNZaV3cIYGUQExnO-lJOOxgmBJw99WJVABgqTMyhj2O7w"/>
            <p:cNvPicPr>
              <a:picLocks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3604436" y="2095220"/>
              <a:ext cx="1265275"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67" name="Rectangle 8"/>
            <p:cNvSpPr>
              <a:spLocks noChangeArrowheads="1"/>
            </p:cNvSpPr>
            <p:nvPr/>
          </p:nvSpPr>
          <p:spPr bwMode="auto">
            <a:xfrm>
              <a:off x="3515874" y="3008348"/>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800" dirty="0" smtClean="0">
                  <a:solidFill>
                    <a:prstClr val="white"/>
                  </a:solidFill>
                  <a:ea typeface="宋体" pitchFamily="2" charset="-122"/>
                </a:rPr>
                <a:t>Print Server</a:t>
              </a:r>
              <a:endParaRPr lang="en-US" sz="800" dirty="0">
                <a:solidFill>
                  <a:prstClr val="white"/>
                </a:solidFill>
                <a:ea typeface="宋体" pitchFamily="2" charset="-122"/>
              </a:endParaRPr>
            </a:p>
          </p:txBody>
        </p:sp>
      </p:grpSp>
      <p:grpSp>
        <p:nvGrpSpPr>
          <p:cNvPr id="86" name="Group 170"/>
          <p:cNvGrpSpPr>
            <a:grpSpLocks noChangeAspect="1"/>
          </p:cNvGrpSpPr>
          <p:nvPr/>
        </p:nvGrpSpPr>
        <p:grpSpPr>
          <a:xfrm>
            <a:off x="5870964" y="4514143"/>
            <a:ext cx="654831" cy="532049"/>
            <a:chOff x="575586" y="3439383"/>
            <a:chExt cx="1463040" cy="1188720"/>
          </a:xfrm>
        </p:grpSpPr>
        <p:pic>
          <p:nvPicPr>
            <p:cNvPr id="172" name="Picture 7"/>
            <p:cNvPicPr>
              <a:picLocks noChangeArrowheads="1"/>
            </p:cNvPicPr>
            <p:nvPr/>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xmlns=""/>
                </a:ext>
              </a:extLst>
            </a:blip>
            <a:srcRect/>
            <a:stretch>
              <a:fillRect/>
            </a:stretch>
          </p:blipFill>
          <p:spPr bwMode="auto">
            <a:xfrm>
              <a:off x="758466" y="3439383"/>
              <a:ext cx="109728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3" name="Rectangle 8"/>
            <p:cNvSpPr>
              <a:spLocks noChangeArrowheads="1"/>
            </p:cNvSpPr>
            <p:nvPr/>
          </p:nvSpPr>
          <p:spPr bwMode="auto">
            <a:xfrm>
              <a:off x="575586" y="4353783"/>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800" dirty="0" smtClean="0">
                  <a:solidFill>
                    <a:prstClr val="white"/>
                  </a:solidFill>
                  <a:ea typeface="宋体" pitchFamily="2" charset="-122"/>
                </a:rPr>
                <a:t>Web Server</a:t>
              </a:r>
              <a:endParaRPr lang="en-US" sz="800" dirty="0">
                <a:solidFill>
                  <a:prstClr val="white"/>
                </a:solidFill>
                <a:ea typeface="宋体" pitchFamily="2" charset="-122"/>
              </a:endParaRPr>
            </a:p>
          </p:txBody>
        </p:sp>
      </p:grpSp>
      <p:grpSp>
        <p:nvGrpSpPr>
          <p:cNvPr id="89" name="Group 173"/>
          <p:cNvGrpSpPr>
            <a:grpSpLocks noChangeAspect="1"/>
          </p:cNvGrpSpPr>
          <p:nvPr/>
        </p:nvGrpSpPr>
        <p:grpSpPr>
          <a:xfrm>
            <a:off x="6881528" y="4514143"/>
            <a:ext cx="816367" cy="532049"/>
            <a:chOff x="2225123" y="3439383"/>
            <a:chExt cx="1470753" cy="1188720"/>
          </a:xfrm>
        </p:grpSpPr>
        <p:pic>
          <p:nvPicPr>
            <p:cNvPr id="175" name="Picture 8"/>
            <p:cNvPicPr>
              <a:picLocks noChangeAspect="1"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2232836" y="3439383"/>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6" name="Rectangle 8"/>
            <p:cNvSpPr>
              <a:spLocks noChangeArrowheads="1"/>
            </p:cNvSpPr>
            <p:nvPr/>
          </p:nvSpPr>
          <p:spPr bwMode="auto">
            <a:xfrm>
              <a:off x="2225123" y="4359428"/>
              <a:ext cx="1470753" cy="268675"/>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800" dirty="0" smtClean="0">
                  <a:solidFill>
                    <a:prstClr val="white"/>
                  </a:solidFill>
                  <a:ea typeface="宋体" pitchFamily="2" charset="-122"/>
                </a:rPr>
                <a:t>DATA Backup</a:t>
              </a:r>
              <a:endParaRPr lang="en-US" sz="800" dirty="0">
                <a:solidFill>
                  <a:prstClr val="white"/>
                </a:solidFill>
                <a:ea typeface="宋体" pitchFamily="2" charset="-122"/>
              </a:endParaRPr>
            </a:p>
          </p:txBody>
        </p:sp>
      </p:grpSp>
      <p:grpSp>
        <p:nvGrpSpPr>
          <p:cNvPr id="92" name="Group 176"/>
          <p:cNvGrpSpPr>
            <a:grpSpLocks noChangeAspect="1"/>
          </p:cNvGrpSpPr>
          <p:nvPr/>
        </p:nvGrpSpPr>
        <p:grpSpPr>
          <a:xfrm>
            <a:off x="8208520" y="4506787"/>
            <a:ext cx="654831" cy="532049"/>
            <a:chOff x="3816208" y="3439383"/>
            <a:chExt cx="1463040" cy="1188720"/>
          </a:xfrm>
        </p:grpSpPr>
        <p:pic>
          <p:nvPicPr>
            <p:cNvPr id="178" name="Picture 9"/>
            <p:cNvPicPr>
              <a:picLocks noChangeAspect="1" noChangeArrowheads="1"/>
            </p:cNvPicPr>
            <p:nvPr/>
          </p:nvPicPr>
          <p:blipFill>
            <a:blip r:embed="rId16" cstate="print">
              <a:extLst>
                <a:ext uri="{28A0092B-C50C-407E-A947-70E740481C1C}">
                  <a14:useLocalDpi xmlns:a14="http://schemas.microsoft.com/office/drawing/2010/main" xmlns=""/>
                </a:ext>
              </a:extLst>
            </a:blip>
            <a:srcRect/>
            <a:stretch>
              <a:fillRect/>
            </a:stretch>
          </p:blipFill>
          <p:spPr bwMode="auto">
            <a:xfrm>
              <a:off x="3816208" y="3439383"/>
              <a:ext cx="1455327"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9" name="Rectangle 8"/>
            <p:cNvSpPr>
              <a:spLocks noChangeArrowheads="1"/>
            </p:cNvSpPr>
            <p:nvPr/>
          </p:nvSpPr>
          <p:spPr bwMode="auto">
            <a:xfrm>
              <a:off x="3816208" y="4353783"/>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800" dirty="0" smtClean="0">
                  <a:solidFill>
                    <a:prstClr val="white"/>
                  </a:solidFill>
                  <a:ea typeface="宋体" pitchFamily="2" charset="-122"/>
                </a:rPr>
                <a:t>CRM</a:t>
              </a:r>
              <a:endParaRPr lang="en-US" sz="800" dirty="0">
                <a:solidFill>
                  <a:prstClr val="white"/>
                </a:solidFill>
                <a:ea typeface="宋体" pitchFamily="2" charset="-122"/>
              </a:endParaRPr>
            </a:p>
          </p:txBody>
        </p:sp>
      </p:grpSp>
      <p:sp>
        <p:nvSpPr>
          <p:cNvPr id="180" name="Rectangle 179"/>
          <p:cNvSpPr/>
          <p:nvPr/>
        </p:nvSpPr>
        <p:spPr>
          <a:xfrm rot="16200000">
            <a:off x="-214849" y="5833953"/>
            <a:ext cx="830677" cy="307777"/>
          </a:xfrm>
          <a:prstGeom prst="rect">
            <a:avLst/>
          </a:prstGeom>
        </p:spPr>
        <p:txBody>
          <a:bodyPr wrap="none">
            <a:spAutoFit/>
          </a:bodyPr>
          <a:lstStyle/>
          <a:p>
            <a:r>
              <a:rPr lang="en-US" dirty="0" smtClean="0">
                <a:solidFill>
                  <a:prstClr val="black"/>
                </a:solidFill>
              </a:rPr>
              <a:t>Feature</a:t>
            </a:r>
            <a:endParaRPr lang="en-US" dirty="0">
              <a:solidFill>
                <a:prstClr val="black"/>
              </a:solidFill>
            </a:endParaRPr>
          </a:p>
        </p:txBody>
      </p:sp>
      <p:grpSp>
        <p:nvGrpSpPr>
          <p:cNvPr id="168" name="Group 167"/>
          <p:cNvGrpSpPr/>
          <p:nvPr/>
        </p:nvGrpSpPr>
        <p:grpSpPr>
          <a:xfrm>
            <a:off x="4424093" y="979396"/>
            <a:ext cx="827619" cy="627102"/>
            <a:chOff x="4416063" y="1423366"/>
            <a:chExt cx="827619" cy="627102"/>
          </a:xfrm>
        </p:grpSpPr>
        <p:pic>
          <p:nvPicPr>
            <p:cNvPr id="17411" name="Picture 3"/>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418770" y="1423366"/>
              <a:ext cx="824912" cy="56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5" name="Rectangle 8"/>
            <p:cNvSpPr>
              <a:spLocks noChangeArrowheads="1"/>
            </p:cNvSpPr>
            <p:nvPr/>
          </p:nvSpPr>
          <p:spPr bwMode="auto">
            <a:xfrm>
              <a:off x="4416063" y="1923746"/>
              <a:ext cx="814556" cy="126722"/>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Government</a:t>
              </a:r>
              <a:endParaRPr lang="en-US" sz="900" dirty="0">
                <a:solidFill>
                  <a:prstClr val="white"/>
                </a:solidFill>
                <a:ea typeface="宋体" pitchFamily="2" charset="-122"/>
              </a:endParaRPr>
            </a:p>
          </p:txBody>
        </p:sp>
      </p:grpSp>
      <p:grpSp>
        <p:nvGrpSpPr>
          <p:cNvPr id="171" name="Group 170"/>
          <p:cNvGrpSpPr/>
          <p:nvPr/>
        </p:nvGrpSpPr>
        <p:grpSpPr>
          <a:xfrm>
            <a:off x="5694477" y="1002094"/>
            <a:ext cx="765175" cy="627267"/>
            <a:chOff x="3367104" y="1214361"/>
            <a:chExt cx="765175" cy="627267"/>
          </a:xfrm>
        </p:grpSpPr>
        <p:pic>
          <p:nvPicPr>
            <p:cNvPr id="17413" name="Picture 5"/>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367104" y="1214361"/>
              <a:ext cx="765175" cy="537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1" name="Rectangle 8"/>
            <p:cNvSpPr>
              <a:spLocks noChangeArrowheads="1"/>
            </p:cNvSpPr>
            <p:nvPr/>
          </p:nvSpPr>
          <p:spPr bwMode="auto">
            <a:xfrm>
              <a:off x="3368587" y="1730924"/>
              <a:ext cx="736077" cy="110704"/>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Banking</a:t>
              </a:r>
              <a:endParaRPr lang="en-US" sz="900" dirty="0">
                <a:solidFill>
                  <a:prstClr val="white"/>
                </a:solidFill>
                <a:ea typeface="宋体" pitchFamily="2" charset="-122"/>
              </a:endParaRPr>
            </a:p>
          </p:txBody>
        </p:sp>
      </p:grpSp>
      <p:sp>
        <p:nvSpPr>
          <p:cNvPr id="165" name="TextBox 164"/>
          <p:cNvSpPr txBox="1"/>
          <p:nvPr/>
        </p:nvSpPr>
        <p:spPr>
          <a:xfrm>
            <a:off x="904561" y="5242191"/>
            <a:ext cx="7802457" cy="1446550"/>
          </a:xfrm>
          <a:prstGeom prst="rect">
            <a:avLst/>
          </a:prstGeom>
          <a:noFill/>
        </p:spPr>
        <p:txBody>
          <a:bodyPr wrap="none" rtlCol="0">
            <a:spAutoFit/>
          </a:bodyPr>
          <a:lstStyle/>
          <a:p>
            <a:pPr marL="171450" indent="-171450" algn="l" defTabSz="1218987" fontAlgn="auto">
              <a:spcBef>
                <a:spcPts val="0"/>
              </a:spcBef>
              <a:spcAft>
                <a:spcPts val="0"/>
              </a:spcAft>
              <a:buFont typeface="Wingdings" pitchFamily="2" charset="2"/>
              <a:buChar char="§"/>
              <a:defRPr/>
            </a:pPr>
            <a:r>
              <a:rPr lang="en-US" altLang="zh-TW" sz="1100" b="0" dirty="0" smtClean="0">
                <a:solidFill>
                  <a:srgbClr val="000000"/>
                </a:solidFill>
              </a:rPr>
              <a:t>Enterprise features in all-in-one tower or rack server, balanced with cost</a:t>
            </a:r>
          </a:p>
          <a:p>
            <a:pPr marL="347663" lvl="1" indent="-119063" algn="l" defTabSz="1218987" fontAlgn="auto">
              <a:spcBef>
                <a:spcPts val="0"/>
              </a:spcBef>
              <a:spcAft>
                <a:spcPts val="0"/>
              </a:spcAft>
              <a:buFont typeface="Arial" pitchFamily="34" charset="0"/>
              <a:buChar char="‒"/>
              <a:defRPr/>
            </a:pPr>
            <a:r>
              <a:rPr lang="en-US" altLang="zh-TW" sz="1100" dirty="0" smtClean="0">
                <a:solidFill>
                  <a:prstClr val="black"/>
                </a:solidFill>
              </a:rPr>
              <a:t>Flexible storage configurations, including intermix of 2.5” and 3.5” drives on same chassis for tiered storage</a:t>
            </a:r>
          </a:p>
          <a:p>
            <a:pPr marL="347663" lvl="1" indent="-119063" algn="l" defTabSz="1218987" fontAlgn="auto">
              <a:spcBef>
                <a:spcPts val="0"/>
              </a:spcBef>
              <a:spcAft>
                <a:spcPts val="0"/>
              </a:spcAft>
              <a:buFont typeface="Arial" pitchFamily="34" charset="0"/>
              <a:buChar char="‒"/>
              <a:defRPr/>
            </a:pPr>
            <a:r>
              <a:rPr lang="en-US" altLang="zh-TW" sz="1100" dirty="0" smtClean="0">
                <a:solidFill>
                  <a:prstClr val="black"/>
                </a:solidFill>
              </a:rPr>
              <a:t>Intel Xeon E5-2600 v3 processors with TruDDR4 Memory</a:t>
            </a:r>
          </a:p>
          <a:p>
            <a:pPr marL="347663" lvl="1" indent="-119063" algn="l" defTabSz="1218987" fontAlgn="auto">
              <a:spcBef>
                <a:spcPts val="0"/>
              </a:spcBef>
              <a:spcAft>
                <a:spcPts val="0"/>
              </a:spcAft>
              <a:buFont typeface="Arial" pitchFamily="34" charset="0"/>
              <a:buChar char="‒"/>
              <a:defRPr/>
            </a:pPr>
            <a:r>
              <a:rPr lang="en-US" altLang="zh-TW" sz="1100" dirty="0" smtClean="0">
                <a:solidFill>
                  <a:prstClr val="black"/>
                </a:solidFill>
              </a:rPr>
              <a:t>Titanium PSUs and extended operating temperature ranges for energy savings</a:t>
            </a:r>
          </a:p>
          <a:p>
            <a:pPr marL="347663" lvl="1" indent="-119063" algn="l" defTabSz="1218987" fontAlgn="auto">
              <a:spcBef>
                <a:spcPts val="0"/>
              </a:spcBef>
              <a:spcAft>
                <a:spcPts val="0"/>
              </a:spcAft>
              <a:buFont typeface="Arial" pitchFamily="34" charset="0"/>
              <a:buChar char="‒"/>
              <a:defRPr/>
            </a:pPr>
            <a:r>
              <a:rPr lang="en-US" altLang="zh-TW" sz="1100" dirty="0" smtClean="0">
                <a:solidFill>
                  <a:prstClr val="black"/>
                </a:solidFill>
              </a:rPr>
              <a:t>Optional RAID support and GPUs </a:t>
            </a:r>
          </a:p>
          <a:p>
            <a:pPr marL="171450" indent="-171450" algn="l" defTabSz="1218987" fontAlgn="auto">
              <a:spcBef>
                <a:spcPts val="0"/>
              </a:spcBef>
              <a:spcAft>
                <a:spcPts val="0"/>
              </a:spcAft>
              <a:buFont typeface="Wingdings" pitchFamily="2" charset="2"/>
              <a:buChar char="§"/>
              <a:defRPr/>
            </a:pPr>
            <a:r>
              <a:rPr lang="en-US" altLang="zh-TW" sz="1100" b="0" dirty="0" smtClean="0">
                <a:solidFill>
                  <a:srgbClr val="000000"/>
                </a:solidFill>
              </a:rPr>
              <a:t>Industry-leading security and reliability</a:t>
            </a:r>
          </a:p>
          <a:p>
            <a:pPr marL="347663" lvl="1" indent="-119063" algn="l" defTabSz="1218987" fontAlgn="auto">
              <a:spcBef>
                <a:spcPts val="0"/>
              </a:spcBef>
              <a:spcAft>
                <a:spcPts val="0"/>
              </a:spcAft>
              <a:buFont typeface="Arial" pitchFamily="34" charset="0"/>
              <a:buChar char="‒"/>
              <a:defRPr/>
            </a:pPr>
            <a:r>
              <a:rPr lang="en-US" altLang="zh-TW" sz="1100" dirty="0" smtClean="0">
                <a:solidFill>
                  <a:prstClr val="black"/>
                </a:solidFill>
              </a:rPr>
              <a:t>Built-in System x Trusted Platform Assurance</a:t>
            </a:r>
          </a:p>
          <a:p>
            <a:pPr marL="347663" lvl="1" indent="-119063" algn="l" defTabSz="1218987" fontAlgn="auto">
              <a:spcBef>
                <a:spcPts val="0"/>
              </a:spcBef>
              <a:spcAft>
                <a:spcPts val="0"/>
              </a:spcAft>
              <a:buFont typeface="Arial" pitchFamily="34" charset="0"/>
              <a:buChar char="‒"/>
              <a:defRPr/>
            </a:pPr>
            <a:r>
              <a:rPr lang="en-US" altLang="zh-TW" sz="1100" dirty="0" smtClean="0">
                <a:solidFill>
                  <a:prstClr val="black"/>
                </a:solidFill>
              </a:rPr>
              <a:t>High availability features</a:t>
            </a:r>
          </a:p>
        </p:txBody>
      </p:sp>
      <p:cxnSp>
        <p:nvCxnSpPr>
          <p:cNvPr id="174" name="Straight Connector 173"/>
          <p:cNvCxnSpPr/>
          <p:nvPr/>
        </p:nvCxnSpPr>
        <p:spPr>
          <a:xfrm>
            <a:off x="467347" y="5245468"/>
            <a:ext cx="11520064" cy="0"/>
          </a:xfrm>
          <a:prstGeom prst="line">
            <a:avLst/>
          </a:prstGeom>
          <a:ln w="15875">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41225" y="4383300"/>
            <a:ext cx="11520064" cy="0"/>
          </a:xfrm>
          <a:prstGeom prst="line">
            <a:avLst/>
          </a:prstGeom>
          <a:ln w="15875">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rot="16200000">
            <a:off x="-317291" y="3588319"/>
            <a:ext cx="1059907" cy="307777"/>
          </a:xfrm>
          <a:prstGeom prst="rect">
            <a:avLst/>
          </a:prstGeom>
        </p:spPr>
        <p:txBody>
          <a:bodyPr wrap="none">
            <a:spAutoFit/>
          </a:bodyPr>
          <a:lstStyle/>
          <a:p>
            <a:r>
              <a:rPr lang="en-US" dirty="0" smtClean="0">
                <a:solidFill>
                  <a:srgbClr val="000000"/>
                </a:solidFill>
              </a:rPr>
              <a:t>Pain Point</a:t>
            </a:r>
            <a:endParaRPr lang="en-US" dirty="0">
              <a:solidFill>
                <a:prstClr val="black"/>
              </a:solidFill>
            </a:endParaRPr>
          </a:p>
        </p:txBody>
      </p:sp>
      <p:grpSp>
        <p:nvGrpSpPr>
          <p:cNvPr id="187" name="Group 100"/>
          <p:cNvGrpSpPr>
            <a:grpSpLocks noChangeAspect="1"/>
          </p:cNvGrpSpPr>
          <p:nvPr/>
        </p:nvGrpSpPr>
        <p:grpSpPr>
          <a:xfrm>
            <a:off x="3806784" y="4541167"/>
            <a:ext cx="947718" cy="536172"/>
            <a:chOff x="5739600" y="4628103"/>
            <a:chExt cx="1463040" cy="1197928"/>
          </a:xfrm>
        </p:grpSpPr>
        <p:pic>
          <p:nvPicPr>
            <p:cNvPr id="188" name="Picture 13"/>
            <p:cNvPicPr>
              <a:picLocks noChangeArrowheads="1"/>
            </p:cNvPicPr>
            <p:nvPr/>
          </p:nvPicPr>
          <p:blipFill>
            <a:blip r:embed="rId19" cstate="screen">
              <a:clrChange>
                <a:clrFrom>
                  <a:srgbClr val="000000"/>
                </a:clrFrom>
                <a:clrTo>
                  <a:srgbClr val="000000">
                    <a:alpha val="0"/>
                  </a:srgbClr>
                </a:clrTo>
              </a:clrChange>
              <a:extLst>
                <a:ext uri="{28A0092B-C50C-407E-A947-70E740481C1C}">
                  <a14:useLocalDpi xmlns:a14="http://schemas.microsoft.com/office/drawing/2010/main" xmlns=""/>
                </a:ext>
              </a:extLst>
            </a:blip>
            <a:srcRect/>
            <a:stretch>
              <a:fillRect/>
            </a:stretch>
          </p:blipFill>
          <p:spPr bwMode="auto">
            <a:xfrm>
              <a:off x="5739600" y="4628103"/>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9" name="Rectangle 8"/>
            <p:cNvSpPr>
              <a:spLocks noChangeArrowheads="1"/>
            </p:cNvSpPr>
            <p:nvPr/>
          </p:nvSpPr>
          <p:spPr bwMode="auto">
            <a:xfrm>
              <a:off x="5739600" y="5551711"/>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800" dirty="0" smtClean="0">
                  <a:solidFill>
                    <a:prstClr val="white"/>
                  </a:solidFill>
                  <a:ea typeface="宋体" pitchFamily="2" charset="-122"/>
                </a:rPr>
                <a:t>Virtual Desktop</a:t>
              </a:r>
              <a:endParaRPr lang="en-US" sz="800" dirty="0">
                <a:solidFill>
                  <a:prstClr val="white"/>
                </a:solidFill>
                <a:ea typeface="宋体" pitchFamily="2" charset="-122"/>
              </a:endParaRPr>
            </a:p>
          </p:txBody>
        </p:sp>
      </p:grpSp>
      <p:sp>
        <p:nvSpPr>
          <p:cNvPr id="191" name="TextBox 190"/>
          <p:cNvSpPr txBox="1"/>
          <p:nvPr/>
        </p:nvSpPr>
        <p:spPr>
          <a:xfrm>
            <a:off x="947015" y="3143794"/>
            <a:ext cx="3825086" cy="1277273"/>
          </a:xfrm>
          <a:prstGeom prst="rect">
            <a:avLst/>
          </a:prstGeom>
          <a:noFill/>
        </p:spPr>
        <p:txBody>
          <a:bodyPr wrap="none" rtlCol="0">
            <a:spAutoFit/>
          </a:bodyPr>
          <a:lstStyle/>
          <a:p>
            <a:pPr marL="171450" indent="-171450" algn="l" defTabSz="1218987" fontAlgn="auto">
              <a:spcBef>
                <a:spcPts val="0"/>
              </a:spcBef>
              <a:spcAft>
                <a:spcPts val="0"/>
              </a:spcAft>
              <a:buFont typeface="Wingdings" pitchFamily="2" charset="2"/>
              <a:buChar char="§"/>
              <a:defRPr/>
            </a:pPr>
            <a:r>
              <a:rPr lang="en-US" altLang="zh-TW" sz="1100" b="0" dirty="0">
                <a:solidFill>
                  <a:srgbClr val="000000"/>
                </a:solidFill>
              </a:rPr>
              <a:t>Rising workload requirements</a:t>
            </a:r>
          </a:p>
          <a:p>
            <a:pPr marL="171450" indent="-171450" algn="l" defTabSz="1218987" fontAlgn="auto">
              <a:spcBef>
                <a:spcPts val="0"/>
              </a:spcBef>
              <a:spcAft>
                <a:spcPts val="0"/>
              </a:spcAft>
              <a:buFont typeface="Wingdings" pitchFamily="2" charset="2"/>
              <a:buChar char="§"/>
              <a:defRPr/>
            </a:pPr>
            <a:r>
              <a:rPr lang="en-US" altLang="zh-TW" sz="1100" b="0" dirty="0" smtClean="0">
                <a:solidFill>
                  <a:srgbClr val="000000"/>
                </a:solidFill>
              </a:rPr>
              <a:t>Limited </a:t>
            </a:r>
            <a:r>
              <a:rPr lang="en-US" altLang="zh-TW" sz="1100" b="0" dirty="0">
                <a:solidFill>
                  <a:srgbClr val="000000"/>
                </a:solidFill>
              </a:rPr>
              <a:t>IT flexibility</a:t>
            </a:r>
          </a:p>
          <a:p>
            <a:pPr marL="171450" indent="-171450" algn="l" defTabSz="1218987" fontAlgn="auto">
              <a:spcBef>
                <a:spcPts val="0"/>
              </a:spcBef>
              <a:spcAft>
                <a:spcPts val="0"/>
              </a:spcAft>
              <a:buFont typeface="Wingdings" pitchFamily="2" charset="2"/>
              <a:buChar char="§"/>
              <a:defRPr/>
            </a:pPr>
            <a:r>
              <a:rPr lang="en-US" altLang="zh-TW" sz="1100" b="0" dirty="0" smtClean="0">
                <a:solidFill>
                  <a:srgbClr val="000000"/>
                </a:solidFill>
              </a:rPr>
              <a:t>Space-constrained </a:t>
            </a:r>
            <a:r>
              <a:rPr lang="en-US" altLang="zh-TW" sz="1100" b="0" dirty="0">
                <a:solidFill>
                  <a:srgbClr val="000000"/>
                </a:solidFill>
              </a:rPr>
              <a:t>IT environment</a:t>
            </a:r>
          </a:p>
          <a:p>
            <a:pPr marL="171450" indent="-171450" algn="l" defTabSz="1218987" fontAlgn="auto">
              <a:spcBef>
                <a:spcPts val="0"/>
              </a:spcBef>
              <a:spcAft>
                <a:spcPts val="0"/>
              </a:spcAft>
              <a:buFont typeface="Wingdings" pitchFamily="2" charset="2"/>
              <a:buChar char="§"/>
              <a:defRPr/>
            </a:pPr>
            <a:r>
              <a:rPr lang="en-US" altLang="zh-TW" sz="1100" b="0" dirty="0" smtClean="0">
                <a:solidFill>
                  <a:srgbClr val="000000"/>
                </a:solidFill>
              </a:rPr>
              <a:t>Server </a:t>
            </a:r>
            <a:r>
              <a:rPr lang="en-US" altLang="zh-TW" sz="1100" b="0" dirty="0">
                <a:solidFill>
                  <a:srgbClr val="000000"/>
                </a:solidFill>
              </a:rPr>
              <a:t>downtime due to low reliability</a:t>
            </a:r>
          </a:p>
          <a:p>
            <a:pPr marL="171450" indent="-171450" algn="l" defTabSz="1218987" fontAlgn="auto">
              <a:spcBef>
                <a:spcPts val="0"/>
              </a:spcBef>
              <a:spcAft>
                <a:spcPts val="0"/>
              </a:spcAft>
              <a:buFont typeface="Wingdings" pitchFamily="2" charset="2"/>
              <a:buChar char="§"/>
              <a:defRPr/>
            </a:pPr>
            <a:r>
              <a:rPr lang="en-US" altLang="zh-TW" sz="1100" b="0" dirty="0" smtClean="0">
                <a:solidFill>
                  <a:srgbClr val="000000"/>
                </a:solidFill>
              </a:rPr>
              <a:t>Lack </a:t>
            </a:r>
            <a:r>
              <a:rPr lang="en-US" altLang="zh-TW" sz="1100" b="0" dirty="0">
                <a:solidFill>
                  <a:srgbClr val="000000"/>
                </a:solidFill>
              </a:rPr>
              <a:t>of IT staff to deploy and manage server solutions</a:t>
            </a:r>
          </a:p>
          <a:p>
            <a:pPr marL="171450" indent="-171450" algn="l" defTabSz="1218987" fontAlgn="auto">
              <a:spcBef>
                <a:spcPts val="0"/>
              </a:spcBef>
              <a:spcAft>
                <a:spcPts val="0"/>
              </a:spcAft>
              <a:buFont typeface="Wingdings" pitchFamily="2" charset="2"/>
              <a:buChar char="§"/>
              <a:defRPr/>
            </a:pPr>
            <a:r>
              <a:rPr lang="en-US" altLang="zh-TW" sz="1100" b="0" dirty="0" smtClean="0">
                <a:solidFill>
                  <a:srgbClr val="000000"/>
                </a:solidFill>
              </a:rPr>
              <a:t>Security </a:t>
            </a:r>
            <a:r>
              <a:rPr lang="en-US" altLang="zh-TW" sz="1100" b="0" dirty="0">
                <a:solidFill>
                  <a:srgbClr val="000000"/>
                </a:solidFill>
              </a:rPr>
              <a:t>and web threats</a:t>
            </a:r>
          </a:p>
          <a:p>
            <a:pPr marL="171450" indent="-171450" algn="l" defTabSz="1218987" fontAlgn="auto">
              <a:spcBef>
                <a:spcPts val="0"/>
              </a:spcBef>
              <a:spcAft>
                <a:spcPts val="0"/>
              </a:spcAft>
              <a:buFont typeface="Wingdings" pitchFamily="2" charset="2"/>
              <a:buChar char="§"/>
              <a:defRPr/>
            </a:pPr>
            <a:r>
              <a:rPr lang="en-US" altLang="zh-TW" sz="1100" b="0" dirty="0" smtClean="0">
                <a:solidFill>
                  <a:srgbClr val="000000"/>
                </a:solidFill>
              </a:rPr>
              <a:t>Regulatory </a:t>
            </a:r>
            <a:r>
              <a:rPr lang="en-US" altLang="zh-TW" sz="1100" b="0" dirty="0">
                <a:solidFill>
                  <a:srgbClr val="000000"/>
                </a:solidFill>
              </a:rPr>
              <a:t>compliance</a:t>
            </a:r>
            <a:endParaRPr lang="en-US" dirty="0">
              <a:solidFill>
                <a:prstClr val="black"/>
              </a:solidFill>
            </a:endParaRPr>
          </a:p>
        </p:txBody>
      </p:sp>
      <p:sp>
        <p:nvSpPr>
          <p:cNvPr id="74"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grpSp>
        <p:nvGrpSpPr>
          <p:cNvPr id="75" name="Group 125"/>
          <p:cNvGrpSpPr>
            <a:grpSpLocks noChangeAspect="1"/>
          </p:cNvGrpSpPr>
          <p:nvPr/>
        </p:nvGrpSpPr>
        <p:grpSpPr>
          <a:xfrm>
            <a:off x="4439151" y="2302744"/>
            <a:ext cx="665899" cy="541043"/>
            <a:chOff x="2832222" y="2101408"/>
            <a:chExt cx="1463041" cy="1188720"/>
          </a:xfrm>
        </p:grpSpPr>
        <p:sp>
          <p:nvSpPr>
            <p:cNvPr id="76" name="Rectangle 8"/>
            <p:cNvSpPr>
              <a:spLocks noChangeArrowheads="1"/>
            </p:cNvSpPr>
            <p:nvPr/>
          </p:nvSpPr>
          <p:spPr bwMode="auto">
            <a:xfrm>
              <a:off x="2832222" y="3015808"/>
              <a:ext cx="1463040" cy="274320"/>
            </a:xfrm>
            <a:prstGeom prst="rect">
              <a:avLst/>
            </a:prstGeom>
            <a:solidFill>
              <a:srgbClr val="000000"/>
            </a:solidFill>
            <a:ln w="9525">
              <a:solidFill>
                <a:schemeClr val="tx1"/>
              </a:solidFill>
              <a:miter lim="800000"/>
              <a:headEnd/>
              <a:tailEnd/>
            </a:ln>
          </p:spPr>
          <p:txBody>
            <a:bodyPr wrap="none" lIns="91432" tIns="45717" rIns="91432" bIns="45717" anchor="ctr"/>
            <a:lstStyle/>
            <a:p>
              <a:r>
                <a:rPr lang="en-US" sz="900" dirty="0" smtClean="0">
                  <a:solidFill>
                    <a:prstClr val="white"/>
                  </a:solidFill>
                  <a:ea typeface="宋体" pitchFamily="2" charset="-122"/>
                </a:rPr>
                <a:t>Franchise</a:t>
              </a:r>
              <a:endParaRPr lang="en-US" sz="900" dirty="0">
                <a:solidFill>
                  <a:prstClr val="white"/>
                </a:solidFill>
                <a:ea typeface="宋体" pitchFamily="2" charset="-122"/>
              </a:endParaRPr>
            </a:p>
          </p:txBody>
        </p:sp>
        <p:pic>
          <p:nvPicPr>
            <p:cNvPr id="78" name="Picture 2"/>
            <p:cNvPicPr>
              <a:picLocks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2832223" y="2101408"/>
              <a:ext cx="146304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0699573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190499" y="1398273"/>
            <a:ext cx="5613009" cy="4479925"/>
          </a:xfrm>
        </p:spPr>
        <p:txBody>
          <a:bodyPr>
            <a:normAutofit fontScale="70000" lnSpcReduction="20000"/>
          </a:bodyPr>
          <a:lstStyle/>
          <a:p>
            <a:pPr marL="419100" indent="-419100">
              <a:lnSpc>
                <a:spcPct val="110000"/>
              </a:lnSpc>
              <a:spcBef>
                <a:spcPts val="600"/>
              </a:spcBef>
              <a:spcAft>
                <a:spcPts val="1200"/>
              </a:spcAft>
              <a:buFont typeface="Wingdings" pitchFamily="2" charset="2"/>
              <a:buAutoNum type="arabicPeriod"/>
            </a:pPr>
            <a:r>
              <a:rPr lang="en-US" altLang="zh-TW" sz="2000" dirty="0" smtClean="0">
                <a:ea typeface="PMingLiU" pitchFamily="18" charset="-120"/>
              </a:rPr>
              <a:t>Do you have servers that are 2-3 years old?</a:t>
            </a:r>
          </a:p>
          <a:p>
            <a:pPr marL="419100" indent="-419100">
              <a:lnSpc>
                <a:spcPct val="110000"/>
              </a:lnSpc>
              <a:spcBef>
                <a:spcPts val="600"/>
              </a:spcBef>
              <a:spcAft>
                <a:spcPts val="1200"/>
              </a:spcAft>
              <a:buFont typeface="Wingdings" pitchFamily="2" charset="2"/>
              <a:buAutoNum type="arabicPeriod"/>
            </a:pPr>
            <a:r>
              <a:rPr lang="en-US" altLang="zh-TW" sz="2000" dirty="0" smtClean="0">
                <a:ea typeface="PMingLiU" pitchFamily="18" charset="-120"/>
              </a:rPr>
              <a:t>Do you have a distributed environment, remote office, or franchise?</a:t>
            </a:r>
          </a:p>
          <a:p>
            <a:pPr marL="419100" indent="-419100">
              <a:lnSpc>
                <a:spcPct val="110000"/>
              </a:lnSpc>
              <a:spcBef>
                <a:spcPts val="600"/>
              </a:spcBef>
              <a:spcAft>
                <a:spcPts val="1200"/>
              </a:spcAft>
              <a:buFont typeface="Wingdings" pitchFamily="2" charset="2"/>
              <a:buAutoNum type="arabicPeriod"/>
            </a:pPr>
            <a:r>
              <a:rPr lang="en-US" altLang="zh-TW" sz="2000" dirty="0" smtClean="0">
                <a:ea typeface="PMingLiU" pitchFamily="18" charset="-120"/>
              </a:rPr>
              <a:t>Are you space constrained, and need an all-in-one server for your growing business?</a:t>
            </a:r>
          </a:p>
          <a:p>
            <a:pPr marL="419100" indent="-419100">
              <a:lnSpc>
                <a:spcPct val="110000"/>
              </a:lnSpc>
              <a:spcBef>
                <a:spcPts val="600"/>
              </a:spcBef>
              <a:spcAft>
                <a:spcPts val="1200"/>
              </a:spcAft>
              <a:buFont typeface="Wingdings" pitchFamily="2" charset="2"/>
              <a:buAutoNum type="arabicPeriod"/>
            </a:pPr>
            <a:r>
              <a:rPr lang="en-US" altLang="zh-TW" sz="2000" dirty="0" smtClean="0">
                <a:ea typeface="PMingLiU" pitchFamily="18" charset="-120"/>
              </a:rPr>
              <a:t>Does security matter to you and your clients?  Do you need a solid platform that will safeguard your clients’ data from low level attacks? </a:t>
            </a:r>
          </a:p>
          <a:p>
            <a:pPr marL="419100" indent="-419100">
              <a:lnSpc>
                <a:spcPct val="110000"/>
              </a:lnSpc>
              <a:spcBef>
                <a:spcPts val="600"/>
              </a:spcBef>
              <a:spcAft>
                <a:spcPts val="1200"/>
              </a:spcAft>
              <a:buFont typeface="Wingdings" pitchFamily="2" charset="2"/>
              <a:buAutoNum type="arabicPeriod"/>
            </a:pPr>
            <a:r>
              <a:rPr lang="en-US" altLang="zh-TW" sz="2000" dirty="0" smtClean="0">
                <a:ea typeface="PMingLiU" pitchFamily="18" charset="-120"/>
              </a:rPr>
              <a:t>Are you concerned about unscheduled server downtime?</a:t>
            </a:r>
          </a:p>
          <a:p>
            <a:pPr marL="419100" indent="-419100">
              <a:lnSpc>
                <a:spcPct val="110000"/>
              </a:lnSpc>
              <a:spcBef>
                <a:spcPts val="600"/>
              </a:spcBef>
              <a:spcAft>
                <a:spcPts val="1200"/>
              </a:spcAft>
              <a:buFont typeface="Wingdings" pitchFamily="2" charset="2"/>
              <a:buAutoNum type="arabicPeriod"/>
            </a:pPr>
            <a:r>
              <a:rPr lang="en-US" altLang="zh-TW" sz="2000" dirty="0" smtClean="0">
                <a:ea typeface="PMingLiU" pitchFamily="18" charset="-120"/>
              </a:rPr>
              <a:t>Do you need business-class performance for your workloads?</a:t>
            </a:r>
          </a:p>
          <a:p>
            <a:pPr marL="419100" indent="-419100">
              <a:lnSpc>
                <a:spcPct val="110000"/>
              </a:lnSpc>
              <a:spcBef>
                <a:spcPts val="600"/>
              </a:spcBef>
              <a:spcAft>
                <a:spcPts val="1200"/>
              </a:spcAft>
              <a:buFont typeface="Wingdings" pitchFamily="2" charset="2"/>
              <a:buAutoNum type="arabicPeriod"/>
            </a:pPr>
            <a:r>
              <a:rPr lang="en-US" altLang="zh-TW" sz="2000" dirty="0" smtClean="0">
                <a:ea typeface="PMingLiU" pitchFamily="18" charset="-120"/>
              </a:rPr>
              <a:t>Do you value storage expandability, capacity, and performance?</a:t>
            </a:r>
          </a:p>
          <a:p>
            <a:pPr marL="419100" indent="-419100">
              <a:lnSpc>
                <a:spcPct val="110000"/>
              </a:lnSpc>
              <a:spcBef>
                <a:spcPts val="600"/>
              </a:spcBef>
              <a:spcAft>
                <a:spcPts val="1200"/>
              </a:spcAft>
              <a:buFont typeface="Wingdings" pitchFamily="2" charset="2"/>
              <a:buAutoNum type="arabicPeriod"/>
            </a:pPr>
            <a:r>
              <a:rPr lang="en-US" altLang="zh-TW" sz="2000" dirty="0" smtClean="0">
                <a:ea typeface="PMingLiU" pitchFamily="18" charset="-120"/>
              </a:rPr>
              <a:t>Do you need to simplify your IT deployment and management?</a:t>
            </a:r>
          </a:p>
          <a:p>
            <a:pPr>
              <a:lnSpc>
                <a:spcPct val="110000"/>
              </a:lnSpc>
              <a:spcBef>
                <a:spcPts val="600"/>
              </a:spcBef>
              <a:spcAft>
                <a:spcPts val="1200"/>
              </a:spcAft>
            </a:pPr>
            <a:endParaRPr lang="zh-TW" altLang="en-US" sz="2000" dirty="0" smtClean="0">
              <a:ea typeface="PMingLiU" pitchFamily="18" charset="-120"/>
            </a:endParaRPr>
          </a:p>
        </p:txBody>
      </p:sp>
      <p:sp>
        <p:nvSpPr>
          <p:cNvPr id="37891" name="Title 1"/>
          <p:cNvSpPr>
            <a:spLocks/>
          </p:cNvSpPr>
          <p:nvPr/>
        </p:nvSpPr>
        <p:spPr bwMode="auto">
          <a:xfrm>
            <a:off x="310676" y="337498"/>
            <a:ext cx="11414125" cy="425450"/>
          </a:xfrm>
          <a:prstGeom prst="rect">
            <a:avLst/>
          </a:prstGeom>
          <a:noFill/>
          <a:ln w="9525">
            <a:noFill/>
            <a:miter lim="800000"/>
            <a:headEnd/>
            <a:tailEnd/>
          </a:ln>
        </p:spPr>
        <p:txBody>
          <a:bodyPr/>
          <a:lstStyle/>
          <a:p>
            <a:pPr algn="l"/>
            <a:r>
              <a:rPr lang="en-US" altLang="zh-TW" sz="2900" b="0" dirty="0">
                <a:solidFill>
                  <a:prstClr val="white"/>
                </a:solidFill>
                <a:cs typeface="Arial" pitchFamily="34" charset="0"/>
              </a:rPr>
              <a:t>Top </a:t>
            </a:r>
            <a:r>
              <a:rPr lang="en-US" altLang="zh-TW" sz="2900" b="0" dirty="0" smtClean="0">
                <a:solidFill>
                  <a:prstClr val="white"/>
                </a:solidFill>
                <a:cs typeface="Arial" pitchFamily="34" charset="0"/>
              </a:rPr>
              <a:t>Questions </a:t>
            </a:r>
            <a:r>
              <a:rPr lang="en-US" altLang="zh-TW" sz="2900" b="0" dirty="0">
                <a:solidFill>
                  <a:prstClr val="white"/>
                </a:solidFill>
                <a:cs typeface="Arial" pitchFamily="34" charset="0"/>
              </a:rPr>
              <a:t>for clients</a:t>
            </a:r>
          </a:p>
        </p:txBody>
      </p:sp>
      <p:pic>
        <p:nvPicPr>
          <p:cNvPr id="37892" name="Picture 4" descr="WMNCOMP-06"/>
          <p:cNvPicPr>
            <a:picLocks noChangeAspect="1" noChangeArrowheads="1"/>
          </p:cNvPicPr>
          <p:nvPr/>
        </p:nvPicPr>
        <p:blipFill>
          <a:blip r:embed="rId3" cstate="print"/>
          <a:srcRect/>
          <a:stretch>
            <a:fillRect/>
          </a:stretch>
        </p:blipFill>
        <p:spPr bwMode="auto">
          <a:xfrm>
            <a:off x="5821363" y="914400"/>
            <a:ext cx="4167187" cy="5413375"/>
          </a:xfrm>
          <a:prstGeom prst="rect">
            <a:avLst/>
          </a:prstGeom>
          <a:noFill/>
          <a:ln w="9525">
            <a:noFill/>
            <a:miter lim="800000"/>
            <a:headEnd/>
            <a:tailEnd/>
          </a:ln>
        </p:spPr>
      </p:pic>
      <p:sp>
        <p:nvSpPr>
          <p:cNvPr id="5"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extLst>
      <p:ext uri="{BB962C8B-B14F-4D97-AF65-F5344CB8AC3E}">
        <p14:creationId xmlns:p14="http://schemas.microsoft.com/office/powerpoint/2010/main" xmlns="" val="296583729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smtClean="0"/>
              <a:t>System x3500 M5 – Answering Client Needs</a:t>
            </a:r>
          </a:p>
        </p:txBody>
      </p:sp>
      <p:graphicFrame>
        <p:nvGraphicFramePr>
          <p:cNvPr id="1300533" name="Group 53"/>
          <p:cNvGraphicFramePr>
            <a:graphicFrameLocks noGrp="1"/>
          </p:cNvGraphicFramePr>
          <p:nvPr>
            <p:ph idx="4294967295"/>
          </p:nvPr>
        </p:nvGraphicFramePr>
        <p:xfrm>
          <a:off x="559568" y="1153737"/>
          <a:ext cx="11071225" cy="4963542"/>
        </p:xfrm>
        <a:graphic>
          <a:graphicData uri="http://schemas.openxmlformats.org/drawingml/2006/table">
            <a:tbl>
              <a:tblPr/>
              <a:tblGrid>
                <a:gridCol w="4817650"/>
                <a:gridCol w="6253575"/>
              </a:tblGrid>
              <a:tr h="4429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ea typeface="MS PGothic" pitchFamily="34" charset="-128"/>
                        </a:rPr>
                        <a:t>Client Need</a:t>
                      </a:r>
                    </a:p>
                  </a:txBody>
                  <a:tcPr horzOverflow="overflow">
                    <a:lnL cap="flat">
                      <a:noFill/>
                    </a:lnL>
                    <a:lnR w="12700" cap="flat" cmpd="sng" algn="ctr">
                      <a:solidFill>
                        <a:schemeClr val="bg1"/>
                      </a:solidFill>
                      <a:prstDash val="solid"/>
                      <a:round/>
                      <a:headEnd type="none" w="med" len="med"/>
                      <a:tailEnd type="none" w="med" len="med"/>
                    </a:lnR>
                    <a:lnT cap="flat">
                      <a:noFill/>
                    </a:lnT>
                    <a:lnB>
                      <a:noFill/>
                    </a:lnB>
                    <a:lnTlToBr>
                      <a:noFill/>
                    </a:lnTlToBr>
                    <a:lnBlToTr>
                      <a:noFill/>
                    </a:lnBlToTr>
                    <a:solidFill>
                      <a:srgbClr val="5F5F5F"/>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ea typeface="MS PGothic" pitchFamily="34" charset="-128"/>
                        </a:rPr>
                        <a:t>System x3500 M5 Benefits</a:t>
                      </a:r>
                    </a:p>
                  </a:txBody>
                  <a:tcPr horzOverflow="overflow">
                    <a:lnL w="1270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rgbClr val="5F5F5F"/>
                    </a:solidFill>
                  </a:tcPr>
                </a:tc>
              </a:tr>
              <a:tr h="8953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1800" b="1" i="0" u="none" strike="noStrike" cap="none" normalizeH="0" baseline="0" smtClean="0">
                        <a:ln>
                          <a:noFill/>
                        </a:ln>
                        <a:solidFill>
                          <a:srgbClr val="000000"/>
                        </a:solidFill>
                        <a:effectLst/>
                        <a:latin typeface="Arial" pitchFamily="34"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800" b="1" i="0" u="none" strike="noStrike" cap="none" normalizeH="0" baseline="0" smtClean="0">
                          <a:ln>
                            <a:noFill/>
                          </a:ln>
                          <a:solidFill>
                            <a:srgbClr val="000000"/>
                          </a:solidFill>
                          <a:effectLst/>
                          <a:latin typeface="Arial" pitchFamily="34" charset="0"/>
                          <a:ea typeface="MS PGothic" pitchFamily="34" charset="-128"/>
                        </a:rPr>
                        <a:t>Protect my business and data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rPr>
                        <a:t>Exclusive, industry-leading System x Trusted Platform Assurance Built-in </a:t>
                      </a:r>
                      <a:r>
                        <a:rPr kumimoji="0" lang="en-US" sz="1600" b="0" i="0" u="none" strike="noStrike" cap="none" normalizeH="0" baseline="0" dirty="0" smtClean="0">
                          <a:ln>
                            <a:noFill/>
                          </a:ln>
                          <a:solidFill>
                            <a:schemeClr val="tx1"/>
                          </a:solidFill>
                          <a:effectLst/>
                          <a:latin typeface="Arial" pitchFamily="34" charset="0"/>
                          <a:ea typeface="MS PGothic" pitchFamily="34" charset="-128"/>
                        </a:rPr>
                        <a:t>for secured hardware and firmware platform,</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0" i="0" u="none" strike="noStrike" cap="none" normalizeH="0" baseline="0" dirty="0" smtClean="0">
                          <a:ln>
                            <a:noFill/>
                          </a:ln>
                          <a:solidFill>
                            <a:schemeClr val="tx1"/>
                          </a:solidFill>
                          <a:effectLst/>
                          <a:latin typeface="Arial" pitchFamily="34" charset="0"/>
                          <a:ea typeface="MS PGothic" pitchFamily="34" charset="-128"/>
                        </a:rPr>
                        <a:t>plus</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0" i="0" u="none" strike="noStrike" cap="none" normalizeH="0" baseline="0" dirty="0" smtClean="0">
                          <a:ln>
                            <a:noFill/>
                          </a:ln>
                          <a:solidFill>
                            <a:schemeClr val="tx1"/>
                          </a:solidFill>
                          <a:effectLst/>
                          <a:latin typeface="Arial" pitchFamily="34" charset="0"/>
                          <a:ea typeface="MS PGothic" pitchFamily="34" charset="-128"/>
                        </a:rPr>
                        <a:t>optional self-encrypting drives</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0" i="0" u="none" strike="noStrike" cap="none" normalizeH="0" baseline="0" dirty="0" smtClean="0">
                          <a:ln>
                            <a:noFill/>
                          </a:ln>
                          <a:solidFill>
                            <a:schemeClr val="tx1"/>
                          </a:solidFill>
                          <a:effectLst/>
                          <a:latin typeface="Arial" pitchFamily="34" charset="0"/>
                          <a:ea typeface="MS PGothic" pitchFamily="34" charset="-128"/>
                        </a:rPr>
                        <a:t>with</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IBM Security Key Lifecycle Management for enterprise data-at-rest protection</a:t>
                      </a:r>
                      <a:br>
                        <a:rPr kumimoji="0" lang="en-US" sz="1600" b="1" i="0" u="none" strike="noStrike" cap="none" normalizeH="0" baseline="0" dirty="0" smtClean="0">
                          <a:ln>
                            <a:noFill/>
                          </a:ln>
                          <a:solidFill>
                            <a:schemeClr val="tx1"/>
                          </a:solidFill>
                          <a:effectLst/>
                          <a:latin typeface="Arial" pitchFamily="34" charset="0"/>
                          <a:ea typeface="MS PGothic" pitchFamily="34" charset="-128"/>
                        </a:rPr>
                      </a:b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horzOverflow="overflow">
                    <a:lnL>
                      <a:noFill/>
                    </a:lnL>
                    <a:lnR cap="flat">
                      <a:noFill/>
                    </a:lnR>
                    <a:lnT>
                      <a:noFill/>
                    </a:lnT>
                    <a:lnB>
                      <a:noFill/>
                    </a:lnB>
                    <a:lnTlToBr>
                      <a:noFill/>
                    </a:lnTlToBr>
                    <a:lnBlToTr>
                      <a:noFill/>
                    </a:lnBlToTr>
                    <a:noFill/>
                  </a:tcPr>
                </a:tc>
              </a:tr>
              <a:tr h="906463">
                <a:tc>
                  <a:txBody>
                    <a:bodyPr/>
                    <a:lstStyle/>
                    <a:p>
                      <a:pPr marL="0" marR="0" lvl="0" indent="0" algn="l" defTabSz="914400" rtl="0" eaLnBrk="0" fontAlgn="base" latinLnBrk="0" hangingPunct="0">
                        <a:lnSpc>
                          <a:spcPct val="95000"/>
                        </a:lnSpc>
                        <a:spcBef>
                          <a:spcPct val="15000"/>
                        </a:spcBef>
                        <a:spcAft>
                          <a:spcPct val="0"/>
                        </a:spcAft>
                        <a:buClr>
                          <a:schemeClr val="tx1"/>
                        </a:buClr>
                        <a:buSzTx/>
                        <a:buFont typeface="Wingdings" pitchFamily="2" charset="2"/>
                        <a:buNone/>
                        <a:tabLst/>
                      </a:pPr>
                      <a:r>
                        <a:rPr kumimoji="0" lang="en-US" sz="1800" b="1" i="0" u="none" strike="noStrike" cap="none" normalizeH="0" baseline="0" smtClean="0">
                          <a:ln>
                            <a:noFill/>
                          </a:ln>
                          <a:solidFill>
                            <a:srgbClr val="000000"/>
                          </a:solidFill>
                          <a:effectLst/>
                          <a:latin typeface="Arial" pitchFamily="34" charset="0"/>
                          <a:ea typeface="MS PGothic" pitchFamily="34" charset="-128"/>
                        </a:rPr>
                        <a:t>Keep my business up &amp; </a:t>
                      </a:r>
                    </a:p>
                    <a:p>
                      <a:pPr marL="0" marR="0" lvl="0" indent="0" algn="l" defTabSz="914400" rtl="0" eaLnBrk="0" fontAlgn="base" latinLnBrk="0" hangingPunct="0">
                        <a:lnSpc>
                          <a:spcPct val="95000"/>
                        </a:lnSpc>
                        <a:spcBef>
                          <a:spcPct val="15000"/>
                        </a:spcBef>
                        <a:spcAft>
                          <a:spcPct val="0"/>
                        </a:spcAft>
                        <a:buClr>
                          <a:schemeClr val="tx1"/>
                        </a:buClr>
                        <a:buSzTx/>
                        <a:buFont typeface="Wingdings" pitchFamily="2" charset="2"/>
                        <a:buNone/>
                        <a:tabLst/>
                      </a:pPr>
                      <a:r>
                        <a:rPr kumimoji="0" lang="en-US" sz="1800" b="1" i="0" u="none" strike="noStrike" cap="none" normalizeH="0" baseline="0" smtClean="0">
                          <a:ln>
                            <a:noFill/>
                          </a:ln>
                          <a:solidFill>
                            <a:srgbClr val="000000"/>
                          </a:solidFill>
                          <a:effectLst/>
                          <a:latin typeface="Arial" pitchFamily="34" charset="0"/>
                          <a:ea typeface="MS PGothic" pitchFamily="34" charset="-128"/>
                        </a:rPr>
                        <a:t>running 24/7</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#1 Reliability Built-in</a:t>
                      </a:r>
                      <a:r>
                        <a:rPr kumimoji="0" lang="en-US" sz="1600" b="0" i="0" u="none" strike="noStrike" cap="none" normalizeH="0" baseline="0" dirty="0" smtClean="0">
                          <a:ln>
                            <a:noFill/>
                          </a:ln>
                          <a:solidFill>
                            <a:schemeClr val="tx1"/>
                          </a:solidFill>
                          <a:effectLst/>
                          <a:latin typeface="Arial" pitchFamily="34" charset="0"/>
                          <a:ea typeface="MS PGothic" pitchFamily="34" charset="-128"/>
                        </a:rPr>
                        <a:t>: Industry-leading, proactive diagnostic tools; Redundant, hot-swappable components; &amp; up to 2 RAID adapters for </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enhanced data protection          </a:t>
                      </a:r>
                    </a:p>
                  </a:txBody>
                  <a:tcPr horzOverflow="overflow">
                    <a:lnL>
                      <a:noFill/>
                    </a:lnL>
                    <a:lnR cap="flat">
                      <a:noFill/>
                    </a:lnR>
                    <a:lnT>
                      <a:noFill/>
                    </a:lnT>
                    <a:lnB>
                      <a:noFill/>
                    </a:lnB>
                    <a:lnTlToBr>
                      <a:noFill/>
                    </a:lnTlToBr>
                    <a:lnBlToTr>
                      <a:noFill/>
                    </a:lnBlToTr>
                    <a:noFill/>
                  </a:tcPr>
                </a:tc>
              </a:tr>
              <a:tr h="8953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1800" b="1" i="0" u="none" strike="noStrike" cap="none" normalizeH="0" baseline="0" smtClean="0">
                        <a:ln>
                          <a:noFill/>
                        </a:ln>
                        <a:solidFill>
                          <a:srgbClr val="000000"/>
                        </a:solidFill>
                        <a:effectLst/>
                        <a:latin typeface="Arial" pitchFamily="34"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800" b="1" i="0" u="none" strike="noStrike" cap="none" normalizeH="0" baseline="0" smtClean="0">
                          <a:ln>
                            <a:noFill/>
                          </a:ln>
                          <a:solidFill>
                            <a:srgbClr val="000000"/>
                          </a:solidFill>
                          <a:effectLst/>
                          <a:latin typeface="Arial" pitchFamily="34" charset="0"/>
                          <a:ea typeface="MS PGothic" pitchFamily="34" charset="-128"/>
                        </a:rPr>
                        <a:t>Help me save operational costs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rPr>
                        <a:t>Innovative, smart energy efficient features, + more Virtual Machines and workloads</a:t>
                      </a:r>
                      <a:endParaRPr kumimoji="0" lang="en-US" sz="1600" b="1" i="0" u="none" strike="noStrike" cap="none" normalizeH="0" baseline="0" smtClean="0">
                        <a:ln>
                          <a:noFill/>
                        </a:ln>
                        <a:solidFill>
                          <a:schemeClr val="tx1"/>
                        </a:solidFill>
                        <a:effectLst/>
                        <a:latin typeface="Arial" pitchFamily="34" charset="0"/>
                        <a:ea typeface="MS PGothic" pitchFamily="34" charset="-128"/>
                      </a:endParaRPr>
                    </a:p>
                  </a:txBody>
                  <a:tcPr horzOverflow="overflow">
                    <a:lnL>
                      <a:noFill/>
                    </a:lnL>
                    <a:lnR cap="flat">
                      <a:noFill/>
                    </a:lnR>
                    <a:lnT>
                      <a:noFill/>
                    </a:lnT>
                    <a:lnB>
                      <a:noFill/>
                    </a:lnB>
                    <a:lnTlToBr>
                      <a:noFill/>
                    </a:lnTlToBr>
                    <a:lnBlToTr>
                      <a:noFill/>
                    </a:lnBlToTr>
                    <a:noFill/>
                  </a:tcPr>
                </a:tc>
              </a:tr>
              <a:tr h="8969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1800" b="1" i="0" u="none" strike="noStrike" cap="none" normalizeH="0" baseline="0" smtClean="0">
                        <a:ln>
                          <a:noFill/>
                        </a:ln>
                        <a:solidFill>
                          <a:srgbClr val="000000"/>
                        </a:solidFill>
                        <a:effectLst/>
                        <a:latin typeface="Arial" pitchFamily="34" charset="0"/>
                        <a:ea typeface="MS PGothic" pitchFamily="34" charset="-128"/>
                      </a:endParaRPr>
                    </a:p>
                    <a:p>
                      <a:pPr marL="0" marR="0" lvl="0" indent="0" algn="l" defTabSz="914400" rtl="0" eaLnBrk="0" fontAlgn="base" latinLnBrk="0" hangingPunct="0">
                        <a:lnSpc>
                          <a:spcPct val="95000"/>
                        </a:lnSpc>
                        <a:spcBef>
                          <a:spcPct val="15000"/>
                        </a:spcBef>
                        <a:spcAft>
                          <a:spcPct val="0"/>
                        </a:spcAft>
                        <a:buClr>
                          <a:schemeClr val="tx1"/>
                        </a:buClr>
                        <a:buSzTx/>
                        <a:buFont typeface="Wingdings" pitchFamily="2" charset="2"/>
                        <a:buNone/>
                        <a:tabLst/>
                      </a:pPr>
                      <a:r>
                        <a:rPr kumimoji="0" lang="en-US" sz="1800" b="1" i="0" u="none" strike="noStrike" cap="none" normalizeH="0" baseline="0" smtClean="0">
                          <a:ln>
                            <a:noFill/>
                          </a:ln>
                          <a:solidFill>
                            <a:srgbClr val="000000"/>
                          </a:solidFill>
                          <a:effectLst/>
                          <a:latin typeface="Arial" pitchFamily="34" charset="0"/>
                          <a:ea typeface="MS PGothic" pitchFamily="34" charset="-128"/>
                        </a:rPr>
                        <a:t>Help me expand my business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rPr>
                        <a:t>All-in-one server that fits desk-side or in a rack. Flexible storage configurations  </a:t>
                      </a:r>
                      <a:r>
                        <a:rPr kumimoji="0" lang="en-US" sz="1600" b="0" i="0" u="none" strike="noStrike" cap="none" normalizeH="0" baseline="0" dirty="0" smtClean="0">
                          <a:ln>
                            <a:noFill/>
                          </a:ln>
                          <a:solidFill>
                            <a:schemeClr val="tx1"/>
                          </a:solidFill>
                          <a:effectLst/>
                          <a:latin typeface="Arial" pitchFamily="34" charset="0"/>
                          <a:ea typeface="MS PGothic" pitchFamily="34" charset="-128"/>
                        </a:rPr>
                        <a:t>for optimized workload performance with room to grow;</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performance boost with end-to-end 12Gbps RAID  </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horzOverflow="overflow">
                    <a:lnL>
                      <a:noFill/>
                    </a:lnL>
                    <a:lnR cap="flat">
                      <a:noFill/>
                    </a:lnR>
                    <a:lnT>
                      <a:noFill/>
                    </a:lnT>
                    <a:lnB cap="flat">
                      <a:noFill/>
                    </a:lnB>
                    <a:lnTlToBr>
                      <a:noFill/>
                    </a:lnTlToBr>
                    <a:lnBlToTr>
                      <a:noFill/>
                    </a:lnBlToTr>
                    <a:noFill/>
                  </a:tcPr>
                </a:tc>
              </a:tr>
            </a:tbl>
          </a:graphicData>
        </a:graphic>
      </p:graphicFrame>
      <p:sp>
        <p:nvSpPr>
          <p:cNvPr id="38927" name="AutoShape 29"/>
          <p:cNvSpPr>
            <a:spLocks noChangeArrowheads="1"/>
          </p:cNvSpPr>
          <p:nvPr/>
        </p:nvSpPr>
        <p:spPr bwMode="auto">
          <a:xfrm>
            <a:off x="4388092" y="2037643"/>
            <a:ext cx="907244" cy="241537"/>
          </a:xfrm>
          <a:prstGeom prst="rightArrow">
            <a:avLst>
              <a:gd name="adj1" fmla="val 50000"/>
              <a:gd name="adj2" fmla="val 130945"/>
            </a:avLst>
          </a:prstGeom>
          <a:solidFill>
            <a:srgbClr val="B8000D"/>
          </a:solidFill>
          <a:ln w="9525" algn="ctr">
            <a:noFill/>
            <a:miter lim="800000"/>
            <a:headEnd/>
            <a:tailEnd/>
          </a:ln>
          <a:effectLst>
            <a:prstShdw prst="shdw17" dist="17961" dir="2700000">
              <a:srgbClr val="6E0008"/>
            </a:prstShdw>
          </a:effectLst>
        </p:spPr>
        <p:txBody>
          <a:bodyPr wrap="none" anchor="ctr"/>
          <a:lstStyle/>
          <a:p>
            <a:endParaRPr lang="en-US"/>
          </a:p>
        </p:txBody>
      </p:sp>
      <p:sp>
        <p:nvSpPr>
          <p:cNvPr id="9" name="AutoShape 29"/>
          <p:cNvSpPr>
            <a:spLocks noChangeArrowheads="1"/>
          </p:cNvSpPr>
          <p:nvPr/>
        </p:nvSpPr>
        <p:spPr bwMode="auto">
          <a:xfrm>
            <a:off x="4349420" y="3268235"/>
            <a:ext cx="907244" cy="241537"/>
          </a:xfrm>
          <a:prstGeom prst="rightArrow">
            <a:avLst>
              <a:gd name="adj1" fmla="val 50000"/>
              <a:gd name="adj2" fmla="val 130945"/>
            </a:avLst>
          </a:prstGeom>
          <a:solidFill>
            <a:srgbClr val="B8000D"/>
          </a:solidFill>
          <a:ln w="9525" algn="ctr">
            <a:noFill/>
            <a:miter lim="800000"/>
            <a:headEnd/>
            <a:tailEnd/>
          </a:ln>
          <a:effectLst>
            <a:prstShdw prst="shdw17" dist="17961" dir="2700000">
              <a:srgbClr val="6E0008"/>
            </a:prstShdw>
          </a:effectLst>
        </p:spPr>
        <p:txBody>
          <a:bodyPr wrap="none" anchor="ctr"/>
          <a:lstStyle/>
          <a:p>
            <a:endParaRPr lang="en-US"/>
          </a:p>
        </p:txBody>
      </p:sp>
      <p:sp>
        <p:nvSpPr>
          <p:cNvPr id="10" name="AutoShape 29"/>
          <p:cNvSpPr>
            <a:spLocks noChangeArrowheads="1"/>
          </p:cNvSpPr>
          <p:nvPr/>
        </p:nvSpPr>
        <p:spPr bwMode="auto">
          <a:xfrm>
            <a:off x="4338044" y="4498827"/>
            <a:ext cx="907244" cy="241537"/>
          </a:xfrm>
          <a:prstGeom prst="rightArrow">
            <a:avLst>
              <a:gd name="adj1" fmla="val 50000"/>
              <a:gd name="adj2" fmla="val 130945"/>
            </a:avLst>
          </a:prstGeom>
          <a:solidFill>
            <a:srgbClr val="B8000D"/>
          </a:solidFill>
          <a:ln w="9525" algn="ctr">
            <a:noFill/>
            <a:miter lim="800000"/>
            <a:headEnd/>
            <a:tailEnd/>
          </a:ln>
          <a:effectLst>
            <a:prstShdw prst="shdw17" dist="17961" dir="2700000">
              <a:srgbClr val="6E0008"/>
            </a:prstShdw>
          </a:effectLst>
        </p:spPr>
        <p:txBody>
          <a:bodyPr wrap="none" anchor="ctr"/>
          <a:lstStyle/>
          <a:p>
            <a:endParaRPr lang="en-US"/>
          </a:p>
        </p:txBody>
      </p:sp>
      <p:sp>
        <p:nvSpPr>
          <p:cNvPr id="11" name="AutoShape 29"/>
          <p:cNvSpPr>
            <a:spLocks noChangeArrowheads="1"/>
          </p:cNvSpPr>
          <p:nvPr/>
        </p:nvSpPr>
        <p:spPr bwMode="auto">
          <a:xfrm>
            <a:off x="4367612" y="5415515"/>
            <a:ext cx="907244" cy="241537"/>
          </a:xfrm>
          <a:prstGeom prst="rightArrow">
            <a:avLst>
              <a:gd name="adj1" fmla="val 50000"/>
              <a:gd name="adj2" fmla="val 130945"/>
            </a:avLst>
          </a:prstGeom>
          <a:solidFill>
            <a:srgbClr val="B8000D"/>
          </a:solidFill>
          <a:ln w="9525" algn="ctr">
            <a:noFill/>
            <a:miter lim="800000"/>
            <a:headEnd/>
            <a:tailEnd/>
          </a:ln>
          <a:effectLst>
            <a:prstShdw prst="shdw17" dist="17961" dir="2700000">
              <a:srgbClr val="6E0008"/>
            </a:prstShdw>
          </a:effectLst>
        </p:spPr>
        <p:txBody>
          <a:bodyPr wrap="none" anchor="ctr"/>
          <a:lstStyle/>
          <a:p>
            <a:endParaRPr lang="en-US"/>
          </a:p>
        </p:txBody>
      </p:sp>
      <p:sp>
        <p:nvSpPr>
          <p:cNvPr id="8"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mtClean="0"/>
              <a:t>System x M5 Servers Give You Flexibility in Ordering</a:t>
            </a:r>
          </a:p>
        </p:txBody>
      </p:sp>
      <p:graphicFrame>
        <p:nvGraphicFramePr>
          <p:cNvPr id="1307651" name="Group 3"/>
          <p:cNvGraphicFramePr>
            <a:graphicFrameLocks noGrp="1"/>
          </p:cNvGraphicFramePr>
          <p:nvPr>
            <p:ph idx="4294967295"/>
          </p:nvPr>
        </p:nvGraphicFramePr>
        <p:xfrm>
          <a:off x="245664" y="1600200"/>
          <a:ext cx="11042650" cy="3694431"/>
        </p:xfrm>
        <a:graphic>
          <a:graphicData uri="http://schemas.openxmlformats.org/drawingml/2006/table">
            <a:tbl>
              <a:tblPr/>
              <a:tblGrid>
                <a:gridCol w="3073400"/>
                <a:gridCol w="4292600"/>
                <a:gridCol w="3676650"/>
              </a:tblGrid>
              <a:tr h="4349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1600" b="1" i="0" u="none" strike="noStrike" cap="none" normalizeH="0" baseline="0" dirty="0" smtClean="0">
                        <a:ln>
                          <a:noFill/>
                        </a:ln>
                        <a:solidFill>
                          <a:schemeClr val="bg1"/>
                        </a:solidFill>
                        <a:effectLst/>
                        <a:latin typeface="Arial"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pitchFamily="34" charset="0"/>
                          <a:ea typeface="MS PGothic" pitchFamily="34" charset="-128"/>
                        </a:rPr>
                        <a:t>M4 Business Critical Servers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pitchFamily="34" charset="0"/>
                          <a:ea typeface="MS PGothic" pitchFamily="34" charset="-128"/>
                        </a:rPr>
                        <a:t>M5 Business Critical Servers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r>
              <a:tr h="4349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rgbClr val="000000"/>
                          </a:solidFill>
                          <a:effectLst/>
                          <a:latin typeface="Arial" pitchFamily="34" charset="0"/>
                          <a:ea typeface="MS PGothic" pitchFamily="34" charset="-128"/>
                        </a:rPr>
                        <a:t>Processor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E5-2600 v2, up to 12 cores per CPU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E5-2600 v3, up to 18 cores per CPU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rgbClr val="000000"/>
                          </a:solidFill>
                          <a:effectLst/>
                          <a:latin typeface="Arial" pitchFamily="34" charset="0"/>
                          <a:ea typeface="MS PGothic" pitchFamily="34" charset="-128"/>
                        </a:rPr>
                        <a:t>Memory &amp; Memory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Up to 1866 MHz, 768GB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Up to 2133 MHz, 1.5TB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rgbClr val="000000"/>
                          </a:solidFill>
                          <a:effectLst/>
                          <a:latin typeface="Arial" pitchFamily="34" charset="0"/>
                          <a:ea typeface="MS PGothic" pitchFamily="34" charset="-128"/>
                        </a:rPr>
                        <a:t>Fans, PSUs, HDDs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Hot swappable fans, PSUs, HDDs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Hot swappable Fans, PSUs, HS HDDs (Optional 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rgbClr val="000000"/>
                          </a:solidFill>
                          <a:effectLst/>
                          <a:latin typeface="Arial" pitchFamily="34" charset="0"/>
                          <a:ea typeface="MS PGothic" pitchFamily="34" charset="-128"/>
                        </a:rPr>
                        <a:t>Storage Subsystem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HW RAID (no support for HDD/SSD Simple Swap)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No integrated HW RAID (slot avail); direct attached HDD/SSD Simple Swap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rgbClr val="000000"/>
                          </a:solidFill>
                          <a:effectLst/>
                          <a:latin typeface="Arial" pitchFamily="34" charset="0"/>
                          <a:ea typeface="MS PGothic" pitchFamily="34" charset="-128"/>
                        </a:rPr>
                        <a:t>Light Path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Optional Advanced LCD Light Path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Optional </a:t>
                      </a:r>
                      <a:r>
                        <a:rPr kumimoji="0" lang="en-US" sz="1400" b="0" i="0" u="none" strike="noStrike" cap="none" normalizeH="0" baseline="0" dirty="0" err="1" smtClean="0">
                          <a:ln>
                            <a:noFill/>
                          </a:ln>
                          <a:solidFill>
                            <a:srgbClr val="000000"/>
                          </a:solidFill>
                          <a:effectLst/>
                          <a:latin typeface="Arial" pitchFamily="34" charset="0"/>
                          <a:ea typeface="MS PGothic" pitchFamily="34" charset="-128"/>
                        </a:rPr>
                        <a:t>NextGen</a:t>
                      </a:r>
                      <a:r>
                        <a:rPr kumimoji="0" lang="en-US" sz="1400" b="0" i="0" u="none" strike="noStrike" cap="none" normalizeH="0" baseline="0" dirty="0" smtClean="0">
                          <a:ln>
                            <a:noFill/>
                          </a:ln>
                          <a:solidFill>
                            <a:srgbClr val="000000"/>
                          </a:solidFill>
                          <a:effectLst/>
                          <a:latin typeface="Arial" pitchFamily="34" charset="0"/>
                          <a:ea typeface="MS PGothic" pitchFamily="34" charset="-128"/>
                        </a:rPr>
                        <a:t> Light Path Diagnostic Panel (x3650 M5, x3550 M5)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rgbClr val="000000"/>
                          </a:solidFill>
                          <a:effectLst/>
                          <a:latin typeface="Arial" pitchFamily="34" charset="0"/>
                          <a:ea typeface="MS PGothic" pitchFamily="34" charset="-128"/>
                        </a:rPr>
                        <a:t>Slides vs RAIL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Slides (for servicing on rack)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Slides (for servicing on rack)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rgbClr val="000000"/>
                          </a:solidFill>
                          <a:effectLst/>
                          <a:latin typeface="Arial" pitchFamily="34" charset="0"/>
                          <a:ea typeface="MS PGothic" pitchFamily="34" charset="-128"/>
                        </a:rPr>
                        <a:t>Cable Management ARM (CMA)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Ship with CMA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Ship with CMA (Optional)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2026" name="Picture 42" descr="M5Lubalin"/>
          <p:cNvPicPr>
            <a:picLocks noChangeAspect="1" noChangeArrowheads="1"/>
          </p:cNvPicPr>
          <p:nvPr/>
        </p:nvPicPr>
        <p:blipFill>
          <a:blip r:embed="rId2" cstate="print"/>
          <a:srcRect l="8214" t="66008" r="26329" b="9134"/>
          <a:stretch>
            <a:fillRect/>
          </a:stretch>
        </p:blipFill>
        <p:spPr bwMode="auto">
          <a:xfrm>
            <a:off x="253715" y="1086490"/>
            <a:ext cx="1069975" cy="228600"/>
          </a:xfrm>
          <a:prstGeom prst="rect">
            <a:avLst/>
          </a:prstGeom>
          <a:noFill/>
          <a:ln w="9525">
            <a:noFill/>
            <a:miter lim="800000"/>
            <a:headEnd/>
            <a:tailEnd/>
          </a:ln>
        </p:spPr>
      </p:pic>
      <p:sp>
        <p:nvSpPr>
          <p:cNvPr id="5"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2600" dirty="0" smtClean="0"/>
              <a:t>System x3500 M5 Launch Collateral </a:t>
            </a:r>
            <a:endParaRPr lang="en-US" sz="2600" dirty="0" smtClean="0"/>
          </a:p>
        </p:txBody>
      </p:sp>
      <p:sp>
        <p:nvSpPr>
          <p:cNvPr id="43011" name="Rectangle 3"/>
          <p:cNvSpPr>
            <a:spLocks noGrp="1" noChangeArrowheads="1"/>
          </p:cNvSpPr>
          <p:nvPr>
            <p:ph type="body" sz="half" idx="4294967295"/>
          </p:nvPr>
        </p:nvSpPr>
        <p:spPr>
          <a:xfrm>
            <a:off x="479793" y="1036638"/>
            <a:ext cx="6094413" cy="5744370"/>
          </a:xfrm>
          <a:noFill/>
        </p:spPr>
        <p:txBody>
          <a:bodyPr lIns="91440" rIns="91440">
            <a:normAutofit fontScale="70000" lnSpcReduction="20000"/>
          </a:bodyPr>
          <a:lstStyle/>
          <a:p>
            <a:pPr>
              <a:lnSpc>
                <a:spcPct val="80000"/>
              </a:lnSpc>
              <a:spcBef>
                <a:spcPct val="15000"/>
              </a:spcBef>
              <a:spcAft>
                <a:spcPct val="15000"/>
              </a:spcAft>
            </a:pPr>
            <a:r>
              <a:rPr lang="en-US" sz="2000" b="1" dirty="0" smtClean="0"/>
              <a:t>Data Sheets, Guides, </a:t>
            </a:r>
            <a:r>
              <a:rPr lang="en-US" sz="2000" b="1" dirty="0" err="1" smtClean="0"/>
              <a:t>Infographics</a:t>
            </a:r>
            <a:r>
              <a:rPr lang="en-US" sz="2000" b="1" smtClean="0"/>
              <a:t>, Benchmarks</a:t>
            </a:r>
            <a:endParaRPr lang="en-US" sz="2000" b="1" dirty="0" smtClean="0"/>
          </a:p>
          <a:p>
            <a:pPr lvl="1">
              <a:lnSpc>
                <a:spcPct val="80000"/>
              </a:lnSpc>
              <a:spcBef>
                <a:spcPct val="15000"/>
              </a:spcBef>
              <a:spcAft>
                <a:spcPct val="15000"/>
              </a:spcAft>
            </a:pPr>
            <a:r>
              <a:rPr lang="en-US" sz="1600" dirty="0" smtClean="0"/>
              <a:t>x3500 M5 Data Sheet </a:t>
            </a:r>
            <a:r>
              <a:rPr lang="en-US" sz="1600" dirty="0" smtClean="0">
                <a:hlinkClick r:id="rId3"/>
              </a:rPr>
              <a:t>Link</a:t>
            </a:r>
            <a:endParaRPr lang="en-US" sz="1600" dirty="0" smtClean="0"/>
          </a:p>
          <a:p>
            <a:pPr lvl="1">
              <a:lnSpc>
                <a:spcPct val="80000"/>
              </a:lnSpc>
              <a:spcBef>
                <a:spcPct val="15000"/>
              </a:spcBef>
              <a:spcAft>
                <a:spcPct val="15000"/>
              </a:spcAft>
            </a:pPr>
            <a:r>
              <a:rPr lang="en-US" sz="1600" dirty="0" smtClean="0"/>
              <a:t>x3500 M5 Product Guide </a:t>
            </a:r>
            <a:r>
              <a:rPr lang="en-US" sz="1600" dirty="0" smtClean="0">
                <a:hlinkClick r:id="rId4"/>
              </a:rPr>
              <a:t>Link</a:t>
            </a:r>
            <a:endParaRPr lang="en-US" sz="1600" dirty="0" smtClean="0"/>
          </a:p>
          <a:p>
            <a:pPr lvl="1">
              <a:lnSpc>
                <a:spcPct val="80000"/>
              </a:lnSpc>
              <a:spcBef>
                <a:spcPct val="15000"/>
              </a:spcBef>
              <a:spcAft>
                <a:spcPct val="15000"/>
              </a:spcAft>
            </a:pPr>
            <a:r>
              <a:rPr lang="en-US" sz="1600" dirty="0"/>
              <a:t>x</a:t>
            </a:r>
            <a:r>
              <a:rPr lang="en-US" sz="1600" dirty="0" smtClean="0"/>
              <a:t>3500 M5 </a:t>
            </a:r>
            <a:r>
              <a:rPr lang="en-US" sz="1600" dirty="0" smtClean="0">
                <a:hlinkClick r:id="rId5"/>
              </a:rPr>
              <a:t>Photos</a:t>
            </a:r>
            <a:r>
              <a:rPr lang="en-US" sz="1600" dirty="0" smtClean="0"/>
              <a:t>  (requires MAM access)</a:t>
            </a:r>
          </a:p>
          <a:p>
            <a:pPr lvl="1">
              <a:lnSpc>
                <a:spcPct val="80000"/>
              </a:lnSpc>
              <a:spcBef>
                <a:spcPct val="15000"/>
              </a:spcBef>
              <a:spcAft>
                <a:spcPct val="15000"/>
              </a:spcAft>
            </a:pPr>
            <a:r>
              <a:rPr lang="en-US" sz="1600" dirty="0"/>
              <a:t>x</a:t>
            </a:r>
            <a:r>
              <a:rPr lang="en-US" sz="1600" dirty="0" smtClean="0"/>
              <a:t>3500 M5 </a:t>
            </a:r>
            <a:r>
              <a:rPr lang="en-US" sz="1600" dirty="0" smtClean="0">
                <a:hlinkClick r:id="rId6"/>
              </a:rPr>
              <a:t>Blog Post </a:t>
            </a:r>
            <a:endParaRPr lang="en-US" sz="1600" dirty="0" smtClean="0"/>
          </a:p>
          <a:p>
            <a:pPr lvl="1">
              <a:lnSpc>
                <a:spcPct val="80000"/>
              </a:lnSpc>
              <a:spcBef>
                <a:spcPct val="15000"/>
              </a:spcBef>
              <a:spcAft>
                <a:spcPct val="15000"/>
              </a:spcAft>
            </a:pPr>
            <a:r>
              <a:rPr lang="en-US" sz="1600" dirty="0"/>
              <a:t>x</a:t>
            </a:r>
            <a:r>
              <a:rPr lang="en-US" sz="1600" dirty="0" smtClean="0"/>
              <a:t>3500 M5 </a:t>
            </a:r>
            <a:r>
              <a:rPr lang="en-US" sz="1600" dirty="0" smtClean="0">
                <a:hlinkClick r:id="rId7"/>
              </a:rPr>
              <a:t>Product Page</a:t>
            </a:r>
            <a:endParaRPr lang="en-US" sz="1600" dirty="0" smtClean="0"/>
          </a:p>
          <a:p>
            <a:pPr lvl="1">
              <a:lnSpc>
                <a:spcPct val="80000"/>
              </a:lnSpc>
              <a:spcBef>
                <a:spcPct val="15000"/>
              </a:spcBef>
              <a:spcAft>
                <a:spcPct val="15000"/>
              </a:spcAft>
            </a:pPr>
            <a:r>
              <a:rPr lang="en-US" sz="1600" dirty="0" smtClean="0"/>
              <a:t>System M5 Servers </a:t>
            </a:r>
            <a:r>
              <a:rPr lang="en-US" sz="1600" dirty="0" err="1" smtClean="0"/>
              <a:t>Infographic</a:t>
            </a:r>
            <a:r>
              <a:rPr lang="en-US" sz="1600" dirty="0" smtClean="0"/>
              <a:t> </a:t>
            </a:r>
            <a:r>
              <a:rPr lang="en-US" sz="1600" dirty="0" smtClean="0">
                <a:hlinkClick r:id="rId8"/>
              </a:rPr>
              <a:t>Link</a:t>
            </a:r>
            <a:endParaRPr lang="en-US" sz="1600" dirty="0" smtClean="0"/>
          </a:p>
          <a:p>
            <a:pPr lvl="1">
              <a:lnSpc>
                <a:spcPct val="80000"/>
              </a:lnSpc>
              <a:spcBef>
                <a:spcPct val="15000"/>
              </a:spcBef>
              <a:spcAft>
                <a:spcPct val="15000"/>
              </a:spcAft>
            </a:pPr>
            <a:r>
              <a:rPr lang="en-US" sz="1600" dirty="0" smtClean="0"/>
              <a:t>System x3500 M5 </a:t>
            </a:r>
            <a:r>
              <a:rPr lang="en-US" sz="1600" dirty="0" smtClean="0">
                <a:hlinkClick r:id="rId9"/>
              </a:rPr>
              <a:t>Top Benchmark</a:t>
            </a:r>
            <a:endParaRPr lang="en-US" sz="1600" dirty="0" smtClean="0"/>
          </a:p>
          <a:p>
            <a:pPr>
              <a:lnSpc>
                <a:spcPct val="80000"/>
              </a:lnSpc>
              <a:spcBef>
                <a:spcPct val="15000"/>
              </a:spcBef>
              <a:spcAft>
                <a:spcPct val="15000"/>
              </a:spcAft>
            </a:pPr>
            <a:endParaRPr lang="en-US" sz="2000" dirty="0" smtClean="0"/>
          </a:p>
          <a:p>
            <a:pPr>
              <a:lnSpc>
                <a:spcPct val="90000"/>
              </a:lnSpc>
              <a:spcBef>
                <a:spcPct val="15000"/>
              </a:spcBef>
              <a:spcAft>
                <a:spcPct val="15000"/>
              </a:spcAft>
            </a:pPr>
            <a:r>
              <a:rPr lang="en-US" sz="1800" b="1" dirty="0" smtClean="0"/>
              <a:t>Education</a:t>
            </a:r>
          </a:p>
          <a:p>
            <a:pPr lvl="1">
              <a:lnSpc>
                <a:spcPct val="90000"/>
              </a:lnSpc>
              <a:spcBef>
                <a:spcPct val="15000"/>
              </a:spcBef>
              <a:spcAft>
                <a:spcPct val="15000"/>
              </a:spcAft>
            </a:pPr>
            <a:r>
              <a:rPr lang="en-US" sz="1600" dirty="0" smtClean="0"/>
              <a:t>System x3500 M5 </a:t>
            </a:r>
            <a:r>
              <a:rPr lang="en-US" sz="1600" dirty="0" smtClean="0">
                <a:hlinkClick r:id="rId10"/>
              </a:rPr>
              <a:t>Sales</a:t>
            </a:r>
            <a:r>
              <a:rPr lang="en-US" sz="1600" dirty="0" smtClean="0"/>
              <a:t>  </a:t>
            </a:r>
            <a:r>
              <a:rPr lang="en-US" sz="1600" dirty="0" smtClean="0">
                <a:hlinkClick r:id="rId11"/>
              </a:rPr>
              <a:t>PW</a:t>
            </a:r>
            <a:endParaRPr lang="en-US" sz="1600" dirty="0"/>
          </a:p>
          <a:p>
            <a:pPr lvl="1">
              <a:lnSpc>
                <a:spcPct val="90000"/>
              </a:lnSpc>
              <a:spcBef>
                <a:spcPct val="15000"/>
              </a:spcBef>
              <a:spcAft>
                <a:spcPct val="15000"/>
              </a:spcAft>
            </a:pPr>
            <a:r>
              <a:rPr lang="en-US" sz="1600" dirty="0" smtClean="0"/>
              <a:t>M5 Security Overview </a:t>
            </a:r>
            <a:r>
              <a:rPr lang="en-US" sz="1600" dirty="0" smtClean="0">
                <a:hlinkClick r:id="rId12"/>
              </a:rPr>
              <a:t>Link</a:t>
            </a:r>
            <a:endParaRPr lang="en-US" sz="1600" dirty="0" smtClean="0"/>
          </a:p>
          <a:p>
            <a:pPr lvl="1">
              <a:lnSpc>
                <a:spcPct val="90000"/>
              </a:lnSpc>
              <a:spcBef>
                <a:spcPct val="15000"/>
              </a:spcBef>
              <a:spcAft>
                <a:spcPct val="15000"/>
              </a:spcAft>
            </a:pPr>
            <a:r>
              <a:rPr lang="en-US" sz="1600" dirty="0" smtClean="0"/>
              <a:t>M5 Security Deep Dive </a:t>
            </a:r>
            <a:r>
              <a:rPr lang="en-US" sz="1600" dirty="0" smtClean="0">
                <a:hlinkClick r:id="rId13"/>
              </a:rPr>
              <a:t>Link</a:t>
            </a:r>
            <a:endParaRPr lang="en-US" sz="1600" dirty="0" smtClean="0"/>
          </a:p>
          <a:p>
            <a:pPr lvl="1">
              <a:lnSpc>
                <a:spcPct val="90000"/>
              </a:lnSpc>
              <a:spcBef>
                <a:spcPct val="15000"/>
              </a:spcBef>
              <a:spcAft>
                <a:spcPct val="15000"/>
              </a:spcAft>
            </a:pPr>
            <a:endParaRPr lang="en-US" sz="1600" dirty="0" smtClean="0"/>
          </a:p>
          <a:p>
            <a:pPr>
              <a:lnSpc>
                <a:spcPct val="80000"/>
              </a:lnSpc>
              <a:spcBef>
                <a:spcPct val="15000"/>
              </a:spcBef>
              <a:spcAft>
                <a:spcPct val="15000"/>
              </a:spcAft>
            </a:pPr>
            <a:r>
              <a:rPr lang="en-US" sz="2000" b="1" dirty="0" smtClean="0"/>
              <a:t>Product &amp; Solution Presentations</a:t>
            </a:r>
          </a:p>
          <a:p>
            <a:pPr lvl="1">
              <a:lnSpc>
                <a:spcPct val="80000"/>
              </a:lnSpc>
              <a:spcBef>
                <a:spcPct val="15000"/>
              </a:spcBef>
              <a:spcAft>
                <a:spcPct val="15000"/>
              </a:spcAft>
            </a:pPr>
            <a:r>
              <a:rPr lang="en-US" sz="1600" dirty="0" smtClean="0"/>
              <a:t>System x3500 M5 </a:t>
            </a:r>
            <a:r>
              <a:rPr lang="en-US" sz="1600" dirty="0" smtClean="0">
                <a:hlinkClick r:id="rId14"/>
              </a:rPr>
              <a:t>Seller Deck </a:t>
            </a:r>
            <a:r>
              <a:rPr lang="en-US" sz="1600" dirty="0" smtClean="0"/>
              <a:t> </a:t>
            </a:r>
            <a:r>
              <a:rPr lang="en-US" sz="1600" dirty="0" err="1" smtClean="0">
                <a:hlinkClick r:id="rId15"/>
              </a:rPr>
              <a:t>Partnerworld</a:t>
            </a:r>
            <a:endParaRPr lang="en-US" sz="1600" dirty="0" smtClean="0"/>
          </a:p>
          <a:p>
            <a:pPr lvl="1">
              <a:lnSpc>
                <a:spcPct val="80000"/>
              </a:lnSpc>
              <a:spcBef>
                <a:spcPct val="15000"/>
              </a:spcBef>
              <a:spcAft>
                <a:spcPct val="15000"/>
              </a:spcAft>
            </a:pPr>
            <a:r>
              <a:rPr lang="en-US" sz="1600" dirty="0" smtClean="0"/>
              <a:t>System x3500 M5 </a:t>
            </a:r>
            <a:r>
              <a:rPr lang="en-US" sz="1600" dirty="0" smtClean="0">
                <a:hlinkClick r:id="rId16"/>
              </a:rPr>
              <a:t>Client Deck</a:t>
            </a:r>
            <a:r>
              <a:rPr lang="en-US" sz="1600" dirty="0" smtClean="0"/>
              <a:t>  </a:t>
            </a:r>
            <a:r>
              <a:rPr lang="en-US" sz="1600" dirty="0" err="1" smtClean="0">
                <a:hlinkClick r:id="rId17"/>
              </a:rPr>
              <a:t>Partnerworld</a:t>
            </a:r>
            <a:endParaRPr lang="en-US" sz="1600" dirty="0" smtClean="0"/>
          </a:p>
          <a:p>
            <a:pPr lvl="1">
              <a:lnSpc>
                <a:spcPct val="80000"/>
              </a:lnSpc>
              <a:spcBef>
                <a:spcPct val="15000"/>
              </a:spcBef>
              <a:spcAft>
                <a:spcPct val="15000"/>
              </a:spcAft>
            </a:pPr>
            <a:r>
              <a:rPr lang="en-US" sz="1600" dirty="0" smtClean="0"/>
              <a:t>System x3500 M5 Proposal Summary </a:t>
            </a:r>
            <a:r>
              <a:rPr lang="en-US" sz="1600" dirty="0" err="1" smtClean="0">
                <a:hlinkClick r:id="rId18"/>
              </a:rPr>
              <a:t>PartnerWorld</a:t>
            </a:r>
            <a:endParaRPr lang="en-US" sz="1600" dirty="0" smtClean="0"/>
          </a:p>
          <a:p>
            <a:pPr lvl="1">
              <a:lnSpc>
                <a:spcPct val="80000"/>
              </a:lnSpc>
              <a:spcBef>
                <a:spcPct val="15000"/>
              </a:spcBef>
              <a:spcAft>
                <a:spcPct val="15000"/>
              </a:spcAft>
            </a:pPr>
            <a:r>
              <a:rPr lang="en-US" sz="1600" dirty="0" smtClean="0"/>
              <a:t>M5 Messaging </a:t>
            </a:r>
            <a:r>
              <a:rPr lang="en-US" sz="1600" dirty="0" smtClean="0">
                <a:hlinkClick r:id="rId19"/>
              </a:rPr>
              <a:t>Seller Deck </a:t>
            </a:r>
            <a:endParaRPr lang="en-US" sz="1600" dirty="0"/>
          </a:p>
          <a:p>
            <a:pPr lvl="1">
              <a:lnSpc>
                <a:spcPct val="80000"/>
              </a:lnSpc>
              <a:spcBef>
                <a:spcPct val="15000"/>
              </a:spcBef>
              <a:spcAft>
                <a:spcPct val="15000"/>
              </a:spcAft>
            </a:pPr>
            <a:r>
              <a:rPr lang="en-US" sz="1600" dirty="0" smtClean="0"/>
              <a:t>M5 Messaging </a:t>
            </a:r>
            <a:r>
              <a:rPr lang="en-US" sz="1600" dirty="0" smtClean="0">
                <a:hlinkClick r:id="rId20"/>
              </a:rPr>
              <a:t>Client Deck</a:t>
            </a:r>
            <a:r>
              <a:rPr lang="en-US" sz="1600" dirty="0" smtClean="0"/>
              <a:t>  </a:t>
            </a:r>
            <a:r>
              <a:rPr lang="en-US" sz="1600" dirty="0" err="1" smtClean="0">
                <a:hlinkClick r:id="rId21"/>
              </a:rPr>
              <a:t>Partnerworld</a:t>
            </a:r>
            <a:endParaRPr lang="en-US" sz="1600" dirty="0" smtClean="0"/>
          </a:p>
          <a:p>
            <a:pPr lvl="1">
              <a:lnSpc>
                <a:spcPct val="80000"/>
              </a:lnSpc>
              <a:spcBef>
                <a:spcPct val="15000"/>
              </a:spcBef>
              <a:spcAft>
                <a:spcPct val="15000"/>
              </a:spcAft>
            </a:pPr>
            <a:r>
              <a:rPr lang="en-US" sz="1600" dirty="0" smtClean="0"/>
              <a:t>M5 Overview Client Deck </a:t>
            </a:r>
            <a:r>
              <a:rPr lang="en-US" sz="1600" dirty="0" smtClean="0">
                <a:hlinkClick r:id="rId22"/>
              </a:rPr>
              <a:t>Link</a:t>
            </a:r>
            <a:endParaRPr lang="en-US" sz="1600" dirty="0" smtClean="0"/>
          </a:p>
          <a:p>
            <a:pPr lvl="1">
              <a:lnSpc>
                <a:spcPct val="80000"/>
              </a:lnSpc>
              <a:spcBef>
                <a:spcPct val="15000"/>
              </a:spcBef>
              <a:spcAft>
                <a:spcPct val="15000"/>
              </a:spcAft>
            </a:pPr>
            <a:r>
              <a:rPr lang="en-US" sz="1600" dirty="0" smtClean="0"/>
              <a:t>High Volume </a:t>
            </a:r>
            <a:r>
              <a:rPr lang="en-US" sz="1600" dirty="0" smtClean="0">
                <a:hlinkClick r:id="rId23"/>
              </a:rPr>
              <a:t>Portfolio Overview </a:t>
            </a:r>
            <a:endParaRPr lang="en-US" sz="1600" dirty="0" smtClean="0"/>
          </a:p>
          <a:p>
            <a:pPr lvl="1">
              <a:lnSpc>
                <a:spcPct val="80000"/>
              </a:lnSpc>
              <a:spcBef>
                <a:spcPct val="15000"/>
              </a:spcBef>
              <a:spcAft>
                <a:spcPct val="15000"/>
              </a:spcAft>
            </a:pPr>
            <a:r>
              <a:rPr lang="en-US" sz="1600" dirty="0" smtClean="0"/>
              <a:t>System x 1P &amp; 2P </a:t>
            </a:r>
            <a:r>
              <a:rPr lang="en-US" sz="1600" dirty="0" smtClean="0">
                <a:hlinkClick r:id="rId24"/>
              </a:rPr>
              <a:t>Technical System Overview Deck</a:t>
            </a:r>
            <a:endParaRPr lang="en-US" sz="1600" dirty="0" smtClean="0"/>
          </a:p>
          <a:p>
            <a:pPr lvl="1">
              <a:lnSpc>
                <a:spcPct val="90000"/>
              </a:lnSpc>
              <a:spcBef>
                <a:spcPct val="15000"/>
              </a:spcBef>
              <a:spcAft>
                <a:spcPct val="15000"/>
              </a:spcAft>
            </a:pPr>
            <a:r>
              <a:rPr lang="en-US" sz="1600" dirty="0" smtClean="0"/>
              <a:t>System x M5 </a:t>
            </a:r>
            <a:r>
              <a:rPr lang="en-US" sz="1600" dirty="0" smtClean="0">
                <a:hlinkClick r:id="rId25"/>
              </a:rPr>
              <a:t>Security Overview </a:t>
            </a:r>
            <a:endParaRPr lang="en-US" sz="1600" dirty="0" smtClean="0"/>
          </a:p>
          <a:p>
            <a:pPr lvl="1">
              <a:lnSpc>
                <a:spcPct val="90000"/>
              </a:lnSpc>
              <a:spcBef>
                <a:spcPct val="15000"/>
              </a:spcBef>
              <a:spcAft>
                <a:spcPct val="15000"/>
              </a:spcAft>
            </a:pPr>
            <a:r>
              <a:rPr lang="en-US" sz="1600" dirty="0" smtClean="0"/>
              <a:t>System  x M5 Security </a:t>
            </a:r>
            <a:r>
              <a:rPr lang="en-US" sz="1600" dirty="0" smtClean="0">
                <a:hlinkClick r:id="rId26"/>
              </a:rPr>
              <a:t>Seller Deck</a:t>
            </a:r>
            <a:endParaRPr lang="en-US" sz="1600" dirty="0" smtClean="0"/>
          </a:p>
          <a:p>
            <a:pPr lvl="1">
              <a:lnSpc>
                <a:spcPct val="90000"/>
              </a:lnSpc>
              <a:spcBef>
                <a:spcPct val="15000"/>
              </a:spcBef>
              <a:spcAft>
                <a:spcPct val="15000"/>
              </a:spcAft>
            </a:pPr>
            <a:r>
              <a:rPr lang="en-US" sz="1600" dirty="0" smtClean="0"/>
              <a:t>System x M5 </a:t>
            </a:r>
            <a:r>
              <a:rPr lang="en-US" sz="1600" dirty="0" smtClean="0">
                <a:hlinkClick r:id="rId27"/>
              </a:rPr>
              <a:t>VITO Letter</a:t>
            </a:r>
            <a:r>
              <a:rPr lang="en-US" sz="1600" dirty="0" smtClean="0"/>
              <a:t> </a:t>
            </a:r>
            <a:r>
              <a:rPr lang="en-US" sz="1600" dirty="0" err="1" smtClean="0">
                <a:hlinkClick r:id="rId28"/>
              </a:rPr>
              <a:t>Partnerworld</a:t>
            </a:r>
            <a:endParaRPr lang="en-US" sz="1600" dirty="0" smtClean="0"/>
          </a:p>
          <a:p>
            <a:pPr lvl="1">
              <a:lnSpc>
                <a:spcPct val="90000"/>
              </a:lnSpc>
              <a:spcBef>
                <a:spcPct val="15000"/>
              </a:spcBef>
              <a:spcAft>
                <a:spcPct val="15000"/>
              </a:spcAft>
            </a:pPr>
            <a:r>
              <a:rPr lang="en-US" sz="1600" dirty="0" smtClean="0"/>
              <a:t>System x M5 </a:t>
            </a:r>
            <a:r>
              <a:rPr lang="en-US" sz="1600" dirty="0" smtClean="0">
                <a:hlinkClick r:id="rId29"/>
              </a:rPr>
              <a:t>Quick Proposal</a:t>
            </a:r>
            <a:endParaRPr lang="en-US" sz="1600" dirty="0" smtClean="0"/>
          </a:p>
          <a:p>
            <a:pPr lvl="1">
              <a:lnSpc>
                <a:spcPct val="90000"/>
              </a:lnSpc>
              <a:spcBef>
                <a:spcPct val="15000"/>
              </a:spcBef>
              <a:spcAft>
                <a:spcPct val="15000"/>
              </a:spcAft>
            </a:pPr>
            <a:r>
              <a:rPr lang="en-US" sz="1600" dirty="0" smtClean="0"/>
              <a:t>Migrate to System x M5 Sales Play </a:t>
            </a:r>
            <a:r>
              <a:rPr lang="en-US" sz="1600" dirty="0" smtClean="0">
                <a:hlinkClick r:id="rId30"/>
              </a:rPr>
              <a:t>Seller Presentation  </a:t>
            </a:r>
            <a:r>
              <a:rPr lang="en-US" sz="1600" dirty="0" err="1" smtClean="0">
                <a:hlinkClick r:id="rId31"/>
              </a:rPr>
              <a:t>Partnerworld</a:t>
            </a:r>
            <a:endParaRPr lang="en-US" sz="1600" dirty="0" smtClean="0"/>
          </a:p>
          <a:p>
            <a:pPr>
              <a:lnSpc>
                <a:spcPct val="90000"/>
              </a:lnSpc>
              <a:spcBef>
                <a:spcPct val="15000"/>
              </a:spcBef>
              <a:spcAft>
                <a:spcPct val="15000"/>
              </a:spcAft>
            </a:pPr>
            <a:endParaRPr lang="en-US" sz="1800" b="1" dirty="0" smtClean="0"/>
          </a:p>
          <a:p>
            <a:pPr>
              <a:lnSpc>
                <a:spcPct val="90000"/>
              </a:lnSpc>
              <a:spcBef>
                <a:spcPct val="15000"/>
              </a:spcBef>
              <a:spcAft>
                <a:spcPct val="15000"/>
              </a:spcAft>
            </a:pPr>
            <a:r>
              <a:rPr lang="en-US" sz="1800" b="1" dirty="0" smtClean="0"/>
              <a:t>Sales Kits &amp; Selling Focus</a:t>
            </a:r>
          </a:p>
          <a:p>
            <a:pPr lvl="1">
              <a:lnSpc>
                <a:spcPct val="90000"/>
              </a:lnSpc>
              <a:spcBef>
                <a:spcPct val="15000"/>
              </a:spcBef>
              <a:spcAft>
                <a:spcPct val="15000"/>
              </a:spcAft>
            </a:pPr>
            <a:r>
              <a:rPr lang="en-US" sz="1600" dirty="0" smtClean="0"/>
              <a:t>x3500 M5 </a:t>
            </a:r>
            <a:r>
              <a:rPr lang="en-US" sz="1600" dirty="0" smtClean="0">
                <a:hlinkClick r:id="rId32"/>
              </a:rPr>
              <a:t>QRG</a:t>
            </a:r>
            <a:r>
              <a:rPr lang="en-US" sz="1600" dirty="0" smtClean="0"/>
              <a:t>  </a:t>
            </a:r>
            <a:r>
              <a:rPr lang="en-US" sz="1600" dirty="0" err="1" smtClean="0">
                <a:hlinkClick r:id="rId33"/>
              </a:rPr>
              <a:t>Partnerworld</a:t>
            </a:r>
            <a:endParaRPr lang="en-US" sz="1600" dirty="0" smtClean="0"/>
          </a:p>
          <a:p>
            <a:pPr lvl="1">
              <a:lnSpc>
                <a:spcPct val="90000"/>
              </a:lnSpc>
              <a:spcBef>
                <a:spcPct val="15000"/>
              </a:spcBef>
              <a:spcAft>
                <a:spcPct val="15000"/>
              </a:spcAft>
            </a:pPr>
            <a:r>
              <a:rPr lang="en-US" sz="1600" dirty="0" smtClean="0"/>
              <a:t>x3500 M5 </a:t>
            </a:r>
            <a:r>
              <a:rPr lang="en-US" sz="1600" dirty="0" smtClean="0">
                <a:hlinkClick r:id="rId34"/>
              </a:rPr>
              <a:t>Selling Focus</a:t>
            </a:r>
            <a:r>
              <a:rPr lang="en-US" sz="1600" dirty="0" smtClean="0"/>
              <a:t> </a:t>
            </a:r>
            <a:r>
              <a:rPr lang="en-US" sz="1600" dirty="0" err="1" smtClean="0">
                <a:hlinkClick r:id="rId35"/>
              </a:rPr>
              <a:t>Partnerworld</a:t>
            </a:r>
            <a:endParaRPr lang="en-US" sz="1600" dirty="0" smtClean="0"/>
          </a:p>
          <a:p>
            <a:pPr lvl="1">
              <a:lnSpc>
                <a:spcPct val="90000"/>
              </a:lnSpc>
              <a:spcBef>
                <a:spcPct val="15000"/>
              </a:spcBef>
              <a:spcAft>
                <a:spcPct val="15000"/>
              </a:spcAft>
            </a:pPr>
            <a:r>
              <a:rPr lang="en-US" sz="1600" dirty="0"/>
              <a:t>x</a:t>
            </a:r>
            <a:r>
              <a:rPr lang="en-US" sz="1600" dirty="0" smtClean="0"/>
              <a:t>3500 M5 </a:t>
            </a:r>
            <a:r>
              <a:rPr lang="en-US" sz="1600" dirty="0" err="1" smtClean="0">
                <a:hlinkClick r:id="rId36"/>
              </a:rPr>
              <a:t>eContact</a:t>
            </a:r>
            <a:r>
              <a:rPr lang="en-US" sz="1600" dirty="0" smtClean="0"/>
              <a:t>  </a:t>
            </a:r>
            <a:r>
              <a:rPr lang="en-US" sz="1600" dirty="0" err="1" smtClean="0">
                <a:hlinkClick r:id="rId37"/>
              </a:rPr>
              <a:t>PartnerWorld</a:t>
            </a:r>
            <a:endParaRPr lang="en-US" sz="1600" dirty="0" smtClean="0"/>
          </a:p>
        </p:txBody>
      </p:sp>
      <p:cxnSp>
        <p:nvCxnSpPr>
          <p:cNvPr id="40" name="Straight Connector 39"/>
          <p:cNvCxnSpPr/>
          <p:nvPr/>
        </p:nvCxnSpPr>
        <p:spPr bwMode="auto">
          <a:xfrm rot="5400000">
            <a:off x="3372430" y="3676995"/>
            <a:ext cx="5367884" cy="6468"/>
          </a:xfrm>
          <a:prstGeom prst="line">
            <a:avLst/>
          </a:prstGeom>
          <a:noFill/>
          <a:ln w="57150" cap="flat" cmpd="sng" algn="ctr">
            <a:solidFill>
              <a:srgbClr val="EC2225"/>
            </a:solidFill>
            <a:prstDash val="solid"/>
            <a:round/>
            <a:headEnd type="none" w="med" len="med"/>
            <a:tailEnd type="none" w="med" len="med"/>
          </a:ln>
          <a:effectLst/>
          <a:scene3d>
            <a:camera prst="orthographicFront"/>
            <a:lightRig rig="threePt" dir="t"/>
          </a:scene3d>
          <a:sp3d>
            <a:bevelT/>
          </a:sp3d>
          <a:extLst/>
        </p:spPr>
      </p:cxnSp>
      <p:pic>
        <p:nvPicPr>
          <p:cNvPr id="6147" name="Picture 3"/>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6670673" y="1122589"/>
            <a:ext cx="4810536" cy="1476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9" cstate="print">
            <a:extLst>
              <a:ext uri="{28A0092B-C50C-407E-A947-70E740481C1C}">
                <a14:useLocalDpi xmlns:a14="http://schemas.microsoft.com/office/drawing/2010/main" xmlns="" val="0"/>
              </a:ext>
            </a:extLst>
          </a:blip>
          <a:srcRect/>
          <a:stretch>
            <a:fillRect/>
          </a:stretch>
        </p:blipFill>
        <p:spPr bwMode="auto">
          <a:xfrm>
            <a:off x="6790542" y="3605051"/>
            <a:ext cx="4914912" cy="275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2600" dirty="0" smtClean="0"/>
              <a:t>System x3500 M5 Launch Collateral </a:t>
            </a:r>
            <a:endParaRPr lang="en-US" sz="2600" dirty="0" smtClean="0"/>
          </a:p>
        </p:txBody>
      </p:sp>
      <p:sp>
        <p:nvSpPr>
          <p:cNvPr id="45059" name="Rectangle 3"/>
          <p:cNvSpPr>
            <a:spLocks noGrp="1" noChangeArrowheads="1"/>
          </p:cNvSpPr>
          <p:nvPr>
            <p:ph type="body" sz="half" idx="4294967295"/>
          </p:nvPr>
        </p:nvSpPr>
        <p:spPr>
          <a:xfrm>
            <a:off x="163776" y="1119594"/>
            <a:ext cx="5688013" cy="5329238"/>
          </a:xfrm>
          <a:noFill/>
        </p:spPr>
        <p:txBody>
          <a:bodyPr lIns="91440" rIns="91440">
            <a:normAutofit fontScale="92500" lnSpcReduction="20000"/>
          </a:bodyPr>
          <a:lstStyle/>
          <a:p>
            <a:pPr>
              <a:spcBef>
                <a:spcPct val="15000"/>
              </a:spcBef>
              <a:spcAft>
                <a:spcPct val="15000"/>
              </a:spcAft>
            </a:pPr>
            <a:r>
              <a:rPr lang="en-US" sz="2000" b="1" dirty="0" smtClean="0"/>
              <a:t>White Papers &amp; Analyst Papers</a:t>
            </a:r>
          </a:p>
          <a:p>
            <a:pPr lvl="1">
              <a:lnSpc>
                <a:spcPct val="80000"/>
              </a:lnSpc>
              <a:spcBef>
                <a:spcPts val="288"/>
              </a:spcBef>
              <a:spcAft>
                <a:spcPts val="288"/>
              </a:spcAft>
            </a:pPr>
            <a:r>
              <a:rPr lang="en-US" sz="1600" dirty="0" smtClean="0"/>
              <a:t>Next Gen </a:t>
            </a:r>
            <a:r>
              <a:rPr lang="en-US" sz="1600" dirty="0" smtClean="0">
                <a:hlinkClick r:id="rId2"/>
              </a:rPr>
              <a:t>Diagnostic Panel</a:t>
            </a:r>
            <a:endParaRPr lang="en-US" sz="1600" dirty="0" smtClean="0"/>
          </a:p>
          <a:p>
            <a:pPr lvl="1">
              <a:lnSpc>
                <a:spcPct val="80000"/>
              </a:lnSpc>
              <a:spcBef>
                <a:spcPts val="288"/>
              </a:spcBef>
              <a:spcAft>
                <a:spcPts val="288"/>
              </a:spcAft>
            </a:pPr>
            <a:r>
              <a:rPr lang="en-US" sz="1600" dirty="0" smtClean="0"/>
              <a:t>Why System x 2014</a:t>
            </a:r>
          </a:p>
          <a:p>
            <a:pPr lvl="1">
              <a:lnSpc>
                <a:spcPct val="80000"/>
              </a:lnSpc>
              <a:spcBef>
                <a:spcPts val="288"/>
              </a:spcBef>
              <a:spcAft>
                <a:spcPts val="288"/>
              </a:spcAft>
            </a:pPr>
            <a:r>
              <a:rPr lang="en-US" sz="1600" dirty="0" smtClean="0"/>
              <a:t>Energy Efficiency </a:t>
            </a:r>
            <a:r>
              <a:rPr lang="en-US" sz="1600" dirty="0" smtClean="0">
                <a:hlinkClick r:id="rId3"/>
              </a:rPr>
              <a:t>White Paper</a:t>
            </a:r>
            <a:endParaRPr lang="en-US" sz="1600" dirty="0" smtClean="0"/>
          </a:p>
          <a:p>
            <a:pPr lvl="1">
              <a:lnSpc>
                <a:spcPct val="80000"/>
              </a:lnSpc>
              <a:spcBef>
                <a:spcPts val="288"/>
              </a:spcBef>
              <a:spcAft>
                <a:spcPts val="288"/>
              </a:spcAft>
            </a:pPr>
            <a:r>
              <a:rPr lang="en-US" sz="1600" dirty="0" smtClean="0"/>
              <a:t>ESG: </a:t>
            </a:r>
            <a:r>
              <a:rPr lang="en-US" sz="1600" dirty="0" smtClean="0">
                <a:hlinkClick r:id="rId4"/>
              </a:rPr>
              <a:t>Big Data &amp; Analytics</a:t>
            </a:r>
            <a:endParaRPr lang="en-US" sz="1600" dirty="0" smtClean="0"/>
          </a:p>
          <a:p>
            <a:pPr lvl="1">
              <a:lnSpc>
                <a:spcPct val="80000"/>
              </a:lnSpc>
              <a:spcBef>
                <a:spcPts val="288"/>
              </a:spcBef>
              <a:spcAft>
                <a:spcPts val="288"/>
              </a:spcAft>
            </a:pPr>
            <a:r>
              <a:rPr lang="en-US" sz="1600" dirty="0" smtClean="0"/>
              <a:t>ESG: </a:t>
            </a:r>
            <a:r>
              <a:rPr lang="en-US" sz="1600" dirty="0" smtClean="0">
                <a:hlinkClick r:id="rId5"/>
              </a:rPr>
              <a:t>Cloud</a:t>
            </a:r>
            <a:endParaRPr lang="en-US" sz="1600" dirty="0" smtClean="0"/>
          </a:p>
          <a:p>
            <a:pPr lvl="1">
              <a:lnSpc>
                <a:spcPct val="80000"/>
              </a:lnSpc>
              <a:spcBef>
                <a:spcPts val="288"/>
              </a:spcBef>
              <a:spcAft>
                <a:spcPts val="288"/>
              </a:spcAft>
            </a:pPr>
            <a:r>
              <a:rPr lang="en-US" sz="1600" dirty="0" smtClean="0"/>
              <a:t>IDC: </a:t>
            </a:r>
            <a:r>
              <a:rPr lang="en-US" sz="1600" dirty="0" smtClean="0">
                <a:hlinkClick r:id="rId6"/>
              </a:rPr>
              <a:t>Security for System x</a:t>
            </a:r>
            <a:endParaRPr lang="en-US" sz="1600" dirty="0" smtClean="0"/>
          </a:p>
          <a:p>
            <a:pPr lvl="1">
              <a:lnSpc>
                <a:spcPct val="80000"/>
              </a:lnSpc>
              <a:spcBef>
                <a:spcPts val="288"/>
              </a:spcBef>
              <a:spcAft>
                <a:spcPts val="288"/>
              </a:spcAft>
            </a:pPr>
            <a:endParaRPr lang="en-US" sz="1800" dirty="0" smtClean="0"/>
          </a:p>
          <a:p>
            <a:pPr>
              <a:lnSpc>
                <a:spcPct val="80000"/>
              </a:lnSpc>
              <a:spcBef>
                <a:spcPct val="15000"/>
              </a:spcBef>
              <a:spcAft>
                <a:spcPct val="15000"/>
              </a:spcAft>
            </a:pPr>
            <a:r>
              <a:rPr lang="en-US" sz="2000" b="1" dirty="0" smtClean="0"/>
              <a:t>Product Pages</a:t>
            </a:r>
          </a:p>
          <a:p>
            <a:pPr lvl="1">
              <a:lnSpc>
                <a:spcPct val="80000"/>
              </a:lnSpc>
              <a:spcBef>
                <a:spcPct val="15000"/>
              </a:spcBef>
              <a:spcAft>
                <a:spcPct val="15000"/>
              </a:spcAft>
            </a:pPr>
            <a:r>
              <a:rPr lang="en-US" sz="1600" dirty="0" smtClean="0"/>
              <a:t>High Volume Landing Page </a:t>
            </a:r>
            <a:r>
              <a:rPr lang="en-US" sz="1600" dirty="0" smtClean="0">
                <a:hlinkClick r:id="rId7"/>
              </a:rPr>
              <a:t>Link</a:t>
            </a:r>
            <a:endParaRPr lang="en-US" sz="1600" dirty="0" smtClean="0"/>
          </a:p>
          <a:p>
            <a:pPr lvl="1">
              <a:lnSpc>
                <a:spcPct val="80000"/>
              </a:lnSpc>
              <a:spcBef>
                <a:spcPct val="15000"/>
              </a:spcBef>
              <a:spcAft>
                <a:spcPct val="15000"/>
              </a:spcAft>
            </a:pPr>
            <a:r>
              <a:rPr lang="en-US" sz="1600" dirty="0" smtClean="0"/>
              <a:t>System x3500 M5 </a:t>
            </a:r>
            <a:r>
              <a:rPr lang="en-US" sz="1600" dirty="0" smtClean="0">
                <a:hlinkClick r:id="rId8"/>
              </a:rPr>
              <a:t>Link</a:t>
            </a:r>
            <a:endParaRPr lang="en-US" sz="1600" dirty="0" smtClean="0"/>
          </a:p>
          <a:p>
            <a:pPr lvl="1">
              <a:lnSpc>
                <a:spcPct val="80000"/>
              </a:lnSpc>
              <a:spcBef>
                <a:spcPct val="15000"/>
              </a:spcBef>
              <a:spcAft>
                <a:spcPct val="15000"/>
              </a:spcAft>
            </a:pPr>
            <a:endParaRPr lang="en-US" sz="1600" dirty="0" smtClean="0"/>
          </a:p>
          <a:p>
            <a:pPr lvl="1">
              <a:lnSpc>
                <a:spcPct val="80000"/>
              </a:lnSpc>
              <a:spcBef>
                <a:spcPct val="15000"/>
              </a:spcBef>
              <a:spcAft>
                <a:spcPct val="15000"/>
              </a:spcAft>
            </a:pPr>
            <a:endParaRPr lang="en-US" sz="1600" dirty="0" smtClean="0"/>
          </a:p>
          <a:p>
            <a:pPr lvl="1">
              <a:lnSpc>
                <a:spcPct val="80000"/>
              </a:lnSpc>
              <a:spcBef>
                <a:spcPct val="15000"/>
              </a:spcBef>
              <a:spcAft>
                <a:spcPct val="15000"/>
              </a:spcAft>
            </a:pPr>
            <a:r>
              <a:rPr lang="en-US" sz="2000" b="1" dirty="0" smtClean="0"/>
              <a:t>Videos</a:t>
            </a:r>
          </a:p>
          <a:p>
            <a:pPr lvl="1">
              <a:lnSpc>
                <a:spcPct val="80000"/>
              </a:lnSpc>
              <a:spcBef>
                <a:spcPct val="15000"/>
              </a:spcBef>
              <a:spcAft>
                <a:spcPct val="15000"/>
              </a:spcAft>
            </a:pPr>
            <a:r>
              <a:rPr lang="en-US" sz="1600" dirty="0" smtClean="0"/>
              <a:t>New System x M5 Sparkler Video </a:t>
            </a:r>
            <a:r>
              <a:rPr lang="en-US" sz="1600" dirty="0" smtClean="0">
                <a:hlinkClick r:id="rId9"/>
              </a:rPr>
              <a:t>Link</a:t>
            </a:r>
            <a:endParaRPr lang="en-US" sz="1600" dirty="0" smtClean="0"/>
          </a:p>
          <a:p>
            <a:pPr lvl="1">
              <a:lnSpc>
                <a:spcPct val="80000"/>
              </a:lnSpc>
              <a:spcBef>
                <a:spcPct val="15000"/>
              </a:spcBef>
              <a:spcAft>
                <a:spcPct val="15000"/>
              </a:spcAft>
            </a:pPr>
            <a:r>
              <a:rPr lang="en-US" sz="1600" dirty="0" smtClean="0"/>
              <a:t>Better Future, Faster with System x  </a:t>
            </a:r>
            <a:r>
              <a:rPr lang="en-US" sz="1600" dirty="0" smtClean="0">
                <a:hlinkClick r:id="rId10"/>
              </a:rPr>
              <a:t>Link</a:t>
            </a:r>
            <a:endParaRPr lang="en-US" sz="1600" dirty="0" smtClean="0"/>
          </a:p>
          <a:p>
            <a:pPr lvl="1">
              <a:lnSpc>
                <a:spcPct val="80000"/>
              </a:lnSpc>
              <a:spcBef>
                <a:spcPct val="15000"/>
              </a:spcBef>
              <a:spcAft>
                <a:spcPct val="15000"/>
              </a:spcAft>
            </a:pPr>
            <a:r>
              <a:rPr lang="en-US" sz="1600" dirty="0" smtClean="0"/>
              <a:t>System x3500 M5 </a:t>
            </a:r>
            <a:r>
              <a:rPr lang="en-US" sz="1600" dirty="0" smtClean="0">
                <a:hlinkClick r:id="rId11"/>
              </a:rPr>
              <a:t>Product Video</a:t>
            </a:r>
            <a:endParaRPr lang="en-US" sz="1600" dirty="0" smtClean="0"/>
          </a:p>
          <a:p>
            <a:pPr lvl="1">
              <a:lnSpc>
                <a:spcPct val="80000"/>
              </a:lnSpc>
              <a:spcBef>
                <a:spcPct val="15000"/>
              </a:spcBef>
              <a:spcAft>
                <a:spcPct val="15000"/>
              </a:spcAft>
            </a:pPr>
            <a:r>
              <a:rPr lang="en-US" sz="1600" dirty="0" smtClean="0"/>
              <a:t>System x3500 M5 </a:t>
            </a:r>
            <a:r>
              <a:rPr lang="en-US" sz="1600" dirty="0" smtClean="0">
                <a:hlinkClick r:id="rId12"/>
              </a:rPr>
              <a:t>Walkthrough Video</a:t>
            </a:r>
            <a:endParaRPr lang="en-US" sz="1600" dirty="0" smtClean="0"/>
          </a:p>
          <a:p>
            <a:pPr lvl="1">
              <a:lnSpc>
                <a:spcPct val="80000"/>
              </a:lnSpc>
              <a:spcBef>
                <a:spcPct val="15000"/>
              </a:spcBef>
              <a:spcAft>
                <a:spcPct val="15000"/>
              </a:spcAft>
            </a:pPr>
            <a:r>
              <a:rPr lang="en-US" sz="1600" dirty="0" smtClean="0"/>
              <a:t>System x3500 M5 </a:t>
            </a:r>
            <a:r>
              <a:rPr lang="en-US" sz="1600" dirty="0" smtClean="0">
                <a:hlinkClick r:id="rId13"/>
              </a:rPr>
              <a:t>3D Virtual Tour</a:t>
            </a:r>
            <a:endParaRPr lang="en-US" sz="1600" dirty="0" smtClean="0"/>
          </a:p>
          <a:p>
            <a:pPr lvl="1">
              <a:lnSpc>
                <a:spcPct val="80000"/>
              </a:lnSpc>
              <a:spcBef>
                <a:spcPct val="15000"/>
              </a:spcBef>
              <a:spcAft>
                <a:spcPct val="15000"/>
              </a:spcAft>
            </a:pPr>
            <a:r>
              <a:rPr lang="en-US" sz="1600" dirty="0" smtClean="0"/>
              <a:t>System x Beats Cisco Competitive Video </a:t>
            </a:r>
            <a:r>
              <a:rPr lang="en-US" sz="1600" dirty="0" smtClean="0">
                <a:hlinkClick r:id="rId14"/>
              </a:rPr>
              <a:t>Link</a:t>
            </a:r>
            <a:endParaRPr lang="en-US" sz="1600" dirty="0" smtClean="0"/>
          </a:p>
          <a:p>
            <a:pPr lvl="1">
              <a:lnSpc>
                <a:spcPct val="80000"/>
              </a:lnSpc>
              <a:spcBef>
                <a:spcPct val="15000"/>
              </a:spcBef>
              <a:spcAft>
                <a:spcPct val="15000"/>
              </a:spcAft>
            </a:pPr>
            <a:r>
              <a:rPr lang="en-US" sz="1600" dirty="0" smtClean="0"/>
              <a:t>System x Beats HP Competitive Video </a:t>
            </a:r>
            <a:r>
              <a:rPr lang="en-US" sz="1600" dirty="0" smtClean="0">
                <a:hlinkClick r:id="rId15"/>
              </a:rPr>
              <a:t>Link</a:t>
            </a:r>
            <a:endParaRPr lang="en-US" sz="1600" dirty="0" smtClean="0"/>
          </a:p>
          <a:p>
            <a:pPr lvl="1">
              <a:lnSpc>
                <a:spcPct val="80000"/>
              </a:lnSpc>
              <a:spcBef>
                <a:spcPct val="15000"/>
              </a:spcBef>
              <a:spcAft>
                <a:spcPct val="15000"/>
              </a:spcAft>
            </a:pPr>
            <a:r>
              <a:rPr lang="en-US" sz="1600" dirty="0" smtClean="0"/>
              <a:t>System x Beats Dell Competitive Video </a:t>
            </a:r>
            <a:r>
              <a:rPr lang="en-US" sz="1600" dirty="0" smtClean="0">
                <a:hlinkClick r:id="rId16"/>
              </a:rPr>
              <a:t>Link</a:t>
            </a:r>
            <a:endParaRPr lang="en-US" sz="1600" dirty="0" smtClean="0"/>
          </a:p>
          <a:p>
            <a:pPr lvl="1">
              <a:lnSpc>
                <a:spcPct val="80000"/>
              </a:lnSpc>
              <a:spcBef>
                <a:spcPct val="15000"/>
              </a:spcBef>
              <a:spcAft>
                <a:spcPct val="15000"/>
              </a:spcAft>
            </a:pPr>
            <a:endParaRPr lang="en-US" sz="1600" dirty="0" smtClean="0"/>
          </a:p>
          <a:p>
            <a:pPr lvl="1">
              <a:spcBef>
                <a:spcPct val="15000"/>
              </a:spcBef>
              <a:spcAft>
                <a:spcPct val="15000"/>
              </a:spcAft>
            </a:pPr>
            <a:endParaRPr lang="en-US" sz="1800" dirty="0" smtClean="0"/>
          </a:p>
        </p:txBody>
      </p:sp>
      <p:pic>
        <p:nvPicPr>
          <p:cNvPr id="45061" name="Picture 5" descr="M5Icon"/>
          <p:cNvPicPr>
            <a:picLocks noChangeAspect="1" noChangeArrowheads="1"/>
          </p:cNvPicPr>
          <p:nvPr/>
        </p:nvPicPr>
        <p:blipFill>
          <a:blip r:embed="rId17" cstate="print"/>
          <a:srcRect t="29094" r="19070"/>
          <a:stretch>
            <a:fillRect/>
          </a:stretch>
        </p:blipFill>
        <p:spPr bwMode="auto">
          <a:xfrm>
            <a:off x="9590088" y="685800"/>
            <a:ext cx="1944687" cy="1463675"/>
          </a:xfrm>
          <a:prstGeom prst="rect">
            <a:avLst/>
          </a:prstGeom>
          <a:noFill/>
          <a:ln w="9525">
            <a:noFill/>
            <a:miter lim="800000"/>
            <a:headEnd/>
            <a:tailEnd/>
          </a:ln>
        </p:spPr>
      </p:pic>
      <p:sp>
        <p:nvSpPr>
          <p:cNvPr id="6" name="Rectangle 4"/>
          <p:cNvSpPr txBox="1">
            <a:spLocks noChangeArrowheads="1"/>
          </p:cNvSpPr>
          <p:nvPr/>
        </p:nvSpPr>
        <p:spPr>
          <a:xfrm>
            <a:off x="4358505" y="3482568"/>
            <a:ext cx="5688012" cy="5329237"/>
          </a:xfrm>
          <a:prstGeom prst="rect">
            <a:avLst/>
          </a:prstGeom>
        </p:spPr>
        <p:txBody>
          <a:bodyPr vert="horz" lIns="91440" tIns="45720" rIns="91440" bIns="45720" rtlCol="0">
            <a:normAutofit/>
          </a:bodyPr>
          <a:lstStyle/>
          <a:p>
            <a:pPr lvl="1">
              <a:lnSpc>
                <a:spcPct val="80000"/>
              </a:lnSpc>
              <a:spcBef>
                <a:spcPct val="15000"/>
              </a:spcBef>
              <a:spcAft>
                <a:spcPct val="15000"/>
              </a:spcAft>
              <a:buFont typeface="Symbol" pitchFamily="18" charset="2"/>
              <a:buNone/>
            </a:pPr>
            <a:endParaRPr lang="en-US" dirty="0" smtClean="0"/>
          </a:p>
          <a:p>
            <a:pPr lvl="1">
              <a:lnSpc>
                <a:spcPct val="80000"/>
              </a:lnSpc>
              <a:spcBef>
                <a:spcPct val="15000"/>
              </a:spcBef>
              <a:spcAft>
                <a:spcPct val="15000"/>
              </a:spcAft>
              <a:buFont typeface="Symbol" pitchFamily="18" charset="2"/>
              <a:buNone/>
            </a:pPr>
            <a:endParaRPr lang="en-US" dirty="0" smtClean="0"/>
          </a:p>
          <a:p>
            <a:pPr lvl="1"/>
            <a:endParaRPr lang="en-US" dirty="0" smtClean="0"/>
          </a:p>
          <a:p>
            <a:endParaRPr lang="en-US" sz="2000" dirty="0"/>
          </a:p>
        </p:txBody>
      </p:sp>
      <p:cxnSp>
        <p:nvCxnSpPr>
          <p:cNvPr id="7" name="Straight Connector 6"/>
          <p:cNvCxnSpPr/>
          <p:nvPr/>
        </p:nvCxnSpPr>
        <p:spPr bwMode="auto">
          <a:xfrm rot="5400000">
            <a:off x="3372430" y="3676995"/>
            <a:ext cx="5367884" cy="6468"/>
          </a:xfrm>
          <a:prstGeom prst="line">
            <a:avLst/>
          </a:prstGeom>
          <a:noFill/>
          <a:ln w="57150" cap="flat" cmpd="sng" algn="ctr">
            <a:solidFill>
              <a:srgbClr val="EC2225"/>
            </a:solidFill>
            <a:prstDash val="solid"/>
            <a:round/>
            <a:headEnd type="none" w="med" len="med"/>
            <a:tailEnd type="none" w="med" len="med"/>
          </a:ln>
          <a:effectLst/>
          <a:scene3d>
            <a:camera prst="orthographicFront"/>
            <a:lightRig rig="threePt" dir="t"/>
          </a:scene3d>
          <a:sp3d>
            <a:bevelT/>
          </a:sp3d>
          <a:extLst/>
        </p:spPr>
      </p:cxnSp>
      <p:pic>
        <p:nvPicPr>
          <p:cNvPr id="7170" name="Picture 2"/>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564018" y="1566182"/>
            <a:ext cx="3921216" cy="2114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585571" y="4099761"/>
            <a:ext cx="4170681" cy="204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ooter Placeholder 2"/>
          <p:cNvSpPr txBox="1">
            <a:spLocks noGrp="1"/>
          </p:cNvSpPr>
          <p:nvPr/>
        </p:nvSpPr>
        <p:spPr bwMode="auto">
          <a:xfrm>
            <a:off x="284163" y="67067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p:txBody>
          <a:bodyPr>
            <a:normAutofit fontScale="90000"/>
          </a:bodyPr>
          <a:lstStyle/>
          <a:p>
            <a:r>
              <a:rPr lang="en-US" smtClean="0">
                <a:ea typeface="MS Gothic" pitchFamily="49" charset="-128"/>
              </a:rPr>
              <a:t>Footnotes</a:t>
            </a:r>
          </a:p>
        </p:txBody>
      </p:sp>
      <p:sp>
        <p:nvSpPr>
          <p:cNvPr id="33794" name="Rectangle 3"/>
          <p:cNvSpPr>
            <a:spLocks noGrp="1" noChangeArrowheads="1"/>
          </p:cNvSpPr>
          <p:nvPr>
            <p:ph type="body" idx="4294967295"/>
          </p:nvPr>
        </p:nvSpPr>
        <p:spPr>
          <a:xfrm>
            <a:off x="0" y="1163638"/>
            <a:ext cx="11204575" cy="5999162"/>
          </a:xfrm>
        </p:spPr>
        <p:txBody>
          <a:bodyPr tIns="0" rIns="0" bIns="0">
            <a:spAutoFit/>
          </a:bodyPr>
          <a:lstStyle/>
          <a:p>
            <a:pPr marL="285750" indent="-285750">
              <a:lnSpc>
                <a:spcPct val="80000"/>
              </a:lnSpc>
              <a:spcAft>
                <a:spcPct val="40000"/>
              </a:spcAft>
              <a:buFont typeface="Wingdings" pitchFamily="2" charset="2"/>
              <a:buNone/>
            </a:pPr>
            <a:r>
              <a:rPr lang="en-US" sz="1200" baseline="30000" smtClean="0"/>
              <a:t>1</a:t>
            </a:r>
            <a:r>
              <a:rPr lang="en-US" sz="1200" smtClean="0"/>
              <a:t>  Intel Xeon E5-2600 v3 processors support up to 18 cores and 45MB cache, versus 12 cores and 30MB cache on Intel Xeon E5-2600 v2 processors</a:t>
            </a:r>
          </a:p>
          <a:p>
            <a:pPr marL="285750" indent="-285750">
              <a:lnSpc>
                <a:spcPct val="80000"/>
              </a:lnSpc>
              <a:spcAft>
                <a:spcPct val="40000"/>
              </a:spcAft>
              <a:buFont typeface="Wingdings" pitchFamily="2" charset="2"/>
              <a:buNone/>
            </a:pPr>
            <a:r>
              <a:rPr lang="en-US" sz="1200" baseline="30000" smtClean="0"/>
              <a:t>2</a:t>
            </a:r>
            <a:r>
              <a:rPr lang="en-US" sz="1200" smtClean="0"/>
              <a:t> Indicates an increase from 768GB with Intel Xeon E5-2600 v2 processors to up to 1.5TB with Intel Xeon E5-2600 v3 processors</a:t>
            </a:r>
          </a:p>
          <a:p>
            <a:pPr marL="285750" indent="-285750">
              <a:lnSpc>
                <a:spcPct val="80000"/>
              </a:lnSpc>
              <a:spcAft>
                <a:spcPct val="40000"/>
              </a:spcAft>
              <a:buFont typeface="Wingdings" pitchFamily="2" charset="2"/>
              <a:buNone/>
            </a:pPr>
            <a:r>
              <a:rPr lang="en-US" sz="1200" baseline="30000" smtClean="0"/>
              <a:t>3</a:t>
            </a:r>
            <a:r>
              <a:rPr lang="en-US" sz="1200" smtClean="0"/>
              <a:t> Internal measurements as of June 2014 for representative Java-based workloads, Intel Xeon E5-2699 v3 (18C, 2.3GHz, 145W) vs Intel Xeon E5-2697 v2 (12C, 2.7GHz, 130W)</a:t>
            </a:r>
          </a:p>
          <a:p>
            <a:pPr marL="285750" indent="-285750">
              <a:lnSpc>
                <a:spcPct val="80000"/>
              </a:lnSpc>
              <a:spcAft>
                <a:spcPct val="40000"/>
              </a:spcAft>
              <a:buFont typeface="Wingdings" pitchFamily="2" charset="2"/>
              <a:buNone/>
            </a:pPr>
            <a:r>
              <a:rPr lang="en-US" sz="1200" baseline="30000" smtClean="0"/>
              <a:t>4</a:t>
            </a:r>
            <a:r>
              <a:rPr lang="en-US" sz="1200" smtClean="0"/>
              <a:t> Internal measurements as of June 2014 for representative database workloads, Intel Xeon E5-2699 v3 (18C, 2.3GHz, 145W) vs Intel Xeon E5-2697 v2 (12C, 2.7GHz, 130W)</a:t>
            </a:r>
          </a:p>
          <a:p>
            <a:pPr marL="285750" indent="-285750">
              <a:lnSpc>
                <a:spcPct val="80000"/>
              </a:lnSpc>
              <a:spcAft>
                <a:spcPct val="40000"/>
              </a:spcAft>
              <a:buFont typeface="Wingdings" pitchFamily="2" charset="2"/>
              <a:buNone/>
            </a:pPr>
            <a:r>
              <a:rPr lang="en-US" sz="1200" baseline="30000" smtClean="0"/>
              <a:t>5</a:t>
            </a:r>
            <a:r>
              <a:rPr lang="en-US" sz="1200" smtClean="0"/>
              <a:t> Internal measurements as of June 2014 for representative computational workloads, Intel Xeon E5-2699 v3 (18C, 2.3GHz, 145W) vs Intel Xeon E5-2697 v2 (12C, 2.7GHz, 130W)</a:t>
            </a:r>
          </a:p>
          <a:p>
            <a:pPr marL="285750" indent="-285750">
              <a:lnSpc>
                <a:spcPct val="80000"/>
              </a:lnSpc>
              <a:spcAft>
                <a:spcPct val="40000"/>
              </a:spcAft>
              <a:buFont typeface="Wingdings" pitchFamily="2" charset="2"/>
              <a:buNone/>
            </a:pPr>
            <a:r>
              <a:rPr lang="en-US" sz="1200" baseline="30000" smtClean="0"/>
              <a:t>6</a:t>
            </a:r>
            <a:r>
              <a:rPr lang="en-US" sz="1200" smtClean="0"/>
              <a:t> Internal measurements as of July 2014 for representative virtualization workloads, Intel Xeon E5-2697 v3 (14C, 2.6GHz, 145W) vs Intel Xeon E5-2697 v2 (12C, 2.7GHz, 130W)</a:t>
            </a:r>
          </a:p>
          <a:p>
            <a:pPr marL="285750" indent="-285750">
              <a:lnSpc>
                <a:spcPct val="80000"/>
              </a:lnSpc>
              <a:spcAft>
                <a:spcPct val="40000"/>
              </a:spcAft>
              <a:buFont typeface="Wingdings" pitchFamily="2" charset="2"/>
              <a:buNone/>
            </a:pPr>
            <a:r>
              <a:rPr lang="en-US" sz="1200" baseline="30000" smtClean="0"/>
              <a:t>7 </a:t>
            </a:r>
            <a:r>
              <a:rPr lang="en-US" sz="1200" smtClean="0"/>
              <a:t>Internal measurements as of June 2014 on Mayan City CRB with one E5-26xx v3 (14C, 2.3GHz, 145W), 8x4GB DDR4-1600, RHEL kernel 3.10.18, PCPS on 110W, PCPS off 70W on an internal web workload. </a:t>
            </a:r>
          </a:p>
          <a:p>
            <a:pPr marL="285750" indent="-285750">
              <a:lnSpc>
                <a:spcPct val="80000"/>
              </a:lnSpc>
              <a:spcAft>
                <a:spcPct val="40000"/>
              </a:spcAft>
              <a:buFont typeface="Wingdings" pitchFamily="2" charset="2"/>
              <a:buNone/>
            </a:pPr>
            <a:r>
              <a:rPr lang="en-US" sz="1200" baseline="30000" smtClean="0"/>
              <a:t>8</a:t>
            </a:r>
            <a:r>
              <a:rPr lang="en-US" sz="1200" smtClean="0"/>
              <a:t> Source as of April 2014: Internal measurements on platform with two E5-2697 v2, 8x8GB DDR3-1866, NUMA, HT enabled, Turbo disabled, RHEL6.3, IC12.0, score: 101.2 GB/s. Platform with two E5-2697v3 (14C, 2.6GHz, 145W), HSW-C0 QGEF, BIOS 27.R01, Prefetchers Enabled, HT enabled, Turbo enabled, NUMA &amp; COD mode, 8x16GB DDR4-2133, IC14.0</a:t>
            </a:r>
          </a:p>
          <a:p>
            <a:pPr marL="285750" indent="-285750">
              <a:lnSpc>
                <a:spcPct val="80000"/>
              </a:lnSpc>
              <a:spcAft>
                <a:spcPct val="40000"/>
              </a:spcAft>
              <a:buFont typeface="Wingdings" pitchFamily="2" charset="2"/>
              <a:buNone/>
            </a:pPr>
            <a:r>
              <a:rPr lang="en-US" sz="1200" baseline="30000" smtClean="0"/>
              <a:t>9</a:t>
            </a:r>
            <a:r>
              <a:rPr lang="en-US" sz="1200" smtClean="0"/>
              <a:t> 45% claim based on internal measurements of DIMM energy consumption with 16GB, 2Rx4, 1.5V, DDR3 1866MHz RDIMM at 3 DPC compared with 16GB, 2Rx4, 1.2V, DDR4 2133MHz RDIMM at 3 DPC.</a:t>
            </a:r>
          </a:p>
          <a:p>
            <a:pPr marL="285750" indent="-285750">
              <a:lnSpc>
                <a:spcPct val="80000"/>
              </a:lnSpc>
              <a:spcAft>
                <a:spcPct val="40000"/>
              </a:spcAft>
              <a:buFont typeface="Wingdings" pitchFamily="2" charset="2"/>
              <a:buNone/>
            </a:pPr>
            <a:r>
              <a:rPr lang="en-US" sz="1200" baseline="30000" smtClean="0"/>
              <a:t>10</a:t>
            </a:r>
            <a:r>
              <a:rPr lang="en-US" sz="1200" smtClean="0"/>
              <a:t> x3650 M5 supports up to 26 x 2.5” drive bays versus 16 x 2.5” drive bays on the x3650 M4</a:t>
            </a:r>
          </a:p>
          <a:p>
            <a:pPr marL="285750" indent="-285750">
              <a:lnSpc>
                <a:spcPct val="80000"/>
              </a:lnSpc>
              <a:buFont typeface="Wingdings" pitchFamily="2" charset="2"/>
              <a:buNone/>
            </a:pPr>
            <a:r>
              <a:rPr lang="en-US" altLang="en-US" sz="1200" baseline="30000" smtClean="0"/>
              <a:t>11</a:t>
            </a:r>
            <a:r>
              <a:rPr lang="en-US" altLang="en-US" sz="1200" smtClean="0"/>
              <a:t> </a:t>
            </a:r>
            <a:r>
              <a:rPr lang="en-US" sz="1200" smtClean="0">
                <a:solidFill>
                  <a:schemeClr val="tx1"/>
                </a:solidFill>
              </a:rPr>
              <a:t>Based on internal measurements of NeXtScale M5 Water Cooled system vs. NeXtScale M5 (air cooled) system</a:t>
            </a:r>
          </a:p>
          <a:p>
            <a:pPr marL="285750" indent="-285750">
              <a:lnSpc>
                <a:spcPct val="80000"/>
              </a:lnSpc>
              <a:buFont typeface="Wingdings" pitchFamily="2" charset="2"/>
              <a:buNone/>
            </a:pPr>
            <a:endParaRPr lang="en-US" altLang="en-US" sz="1200" smtClean="0"/>
          </a:p>
          <a:p>
            <a:pPr marL="285750" indent="-285750">
              <a:lnSpc>
                <a:spcPct val="80000"/>
              </a:lnSpc>
              <a:buFont typeface="Wingdings" pitchFamily="2" charset="2"/>
              <a:buNone/>
            </a:pPr>
            <a:r>
              <a:rPr lang="en-US" altLang="en-US" sz="1200" baseline="30000" smtClean="0"/>
              <a:t>12</a:t>
            </a:r>
            <a:r>
              <a:rPr lang="en-US" altLang="en-US" sz="1200" smtClean="0"/>
              <a:t> LRZ, a client in Germany DC numbers</a:t>
            </a:r>
          </a:p>
          <a:p>
            <a:pPr marL="285750" indent="-285750">
              <a:lnSpc>
                <a:spcPct val="80000"/>
              </a:lnSpc>
              <a:buFont typeface="Wingdings" pitchFamily="2" charset="2"/>
              <a:buNone/>
            </a:pPr>
            <a:endParaRPr lang="en-US" altLang="en-US" sz="1200" smtClean="0"/>
          </a:p>
          <a:p>
            <a:pPr marL="285750" indent="-285750">
              <a:lnSpc>
                <a:spcPct val="80000"/>
              </a:lnSpc>
              <a:buFont typeface="Wingdings" pitchFamily="2" charset="2"/>
              <a:buNone/>
            </a:pPr>
            <a:r>
              <a:rPr lang="en-US" altLang="en-US" sz="1200" baseline="30000" smtClean="0"/>
              <a:t>13</a:t>
            </a:r>
            <a:r>
              <a:rPr lang="en-US" altLang="en-US" sz="1200" smtClean="0"/>
              <a:t> </a:t>
            </a:r>
            <a:r>
              <a:rPr lang="en-US" sz="1200" smtClean="0"/>
              <a:t>Source: Internal measurements as of August 2014. Baseline Configuration on Server Virtualization Benchmark: Intel® Server Board S2600CP with two Intel® Xeon® Processor E5-2697 v2, 16x32GB DDR3-1600 QR LR-DIMM, VMWare ESXi* 5.5 GA, relative performance: 1.0. New configuration: Intel® Server Board S2600GZ with two Intel® Xeon ® Processor E5-2699 v3, 16x32GB DDR4-2133 QR LR-DIMM, VMWare ESXi* 5.5 GA, relative performance: 1.6. </a:t>
            </a:r>
          </a:p>
          <a:p>
            <a:pPr marL="285750" indent="-285750">
              <a:lnSpc>
                <a:spcPct val="80000"/>
              </a:lnSpc>
              <a:buFont typeface="Wingdings" pitchFamily="2" charset="2"/>
              <a:buNone/>
            </a:pPr>
            <a:endParaRPr lang="en-US" sz="1200" smtClean="0"/>
          </a:p>
          <a:p>
            <a:pPr marL="285750" indent="-285750">
              <a:lnSpc>
                <a:spcPct val="80000"/>
              </a:lnSpc>
              <a:buFont typeface="Wingdings" pitchFamily="2" charset="2"/>
              <a:buNone/>
            </a:pPr>
            <a:r>
              <a:rPr lang="en-US" sz="1200" baseline="30000" smtClean="0"/>
              <a:t>14 </a:t>
            </a:r>
            <a:r>
              <a:rPr lang="en-US" sz="1200" smtClean="0"/>
              <a:t>SAP Benchmark Council regulations. System x3650 M5 with two Intel Xeon Processors E5-2699 v3 running at 2.3GHz with 45 MB L3 cache per processor, 256 GB memory, 64-bit DB210, Microsoft Windows Server 2012, and SAP Enhancement Package 5 for SAP ERP 6.0. vs baseline x3650 M4 with 2 processors/24 cores/48 threads, Intel Xeon E5-2697 v2, 2.7- GHz, 64 KB L1 cache &amp; 256 KB L2 cache per core, 30MB L3 cache per processor, 256 GB main memory</a:t>
            </a:r>
          </a:p>
          <a:p>
            <a:pPr marL="285750" indent="-285750">
              <a:lnSpc>
                <a:spcPct val="80000"/>
              </a:lnSpc>
              <a:buFont typeface="Wingdings" pitchFamily="2" charset="2"/>
              <a:buNone/>
            </a:pPr>
            <a:endParaRPr lang="en-US" altLang="en-US" sz="1200" smtClean="0"/>
          </a:p>
          <a:p>
            <a:pPr marL="285750" indent="-285750">
              <a:lnSpc>
                <a:spcPct val="80000"/>
              </a:lnSpc>
              <a:spcAft>
                <a:spcPct val="40000"/>
              </a:spcAft>
              <a:buFont typeface="Wingdings" pitchFamily="2" charset="2"/>
              <a:buNone/>
            </a:pPr>
            <a:endParaRPr lang="en-US" sz="130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2"/>
          <p:cNvSpPr>
            <a:spLocks noGrp="1" noChangeArrowheads="1"/>
          </p:cNvSpPr>
          <p:nvPr>
            <p:ph type="title"/>
          </p:nvPr>
        </p:nvSpPr>
        <p:spPr/>
        <p:txBody>
          <a:bodyPr>
            <a:normAutofit fontScale="90000"/>
          </a:bodyPr>
          <a:lstStyle/>
          <a:p>
            <a:r>
              <a:rPr lang="en-US" smtClean="0"/>
              <a:t>Data center trends</a:t>
            </a:r>
          </a:p>
        </p:txBody>
      </p:sp>
      <p:sp>
        <p:nvSpPr>
          <p:cNvPr id="10242" name="Rectangle 20"/>
          <p:cNvSpPr>
            <a:spLocks noGrp="1" noChangeArrowheads="1"/>
          </p:cNvSpPr>
          <p:nvPr>
            <p:ph type="body" sz="half" idx="4294967295"/>
          </p:nvPr>
        </p:nvSpPr>
        <p:spPr>
          <a:xfrm>
            <a:off x="232470" y="1674813"/>
            <a:ext cx="5840413" cy="4479925"/>
          </a:xfrm>
        </p:spPr>
        <p:txBody>
          <a:bodyPr/>
          <a:lstStyle/>
          <a:p>
            <a:pPr marL="231775" indent="-231775">
              <a:spcAft>
                <a:spcPct val="50000"/>
              </a:spcAft>
              <a:buFont typeface="Wingdings" pitchFamily="2" charset="2"/>
              <a:buChar char="§"/>
            </a:pPr>
            <a:r>
              <a:rPr lang="en-US" sz="2200" dirty="0" smtClean="0"/>
              <a:t>Increase in high profile security breaches</a:t>
            </a:r>
          </a:p>
          <a:p>
            <a:pPr marL="231775" indent="-231775">
              <a:spcAft>
                <a:spcPct val="50000"/>
              </a:spcAft>
              <a:buFont typeface="Wingdings" pitchFamily="2" charset="2"/>
              <a:buChar char="§"/>
            </a:pPr>
            <a:r>
              <a:rPr lang="en-US" sz="2200" dirty="0" smtClean="0"/>
              <a:t>Growth in migration of platforms &amp; applications to cloud service providers</a:t>
            </a:r>
          </a:p>
          <a:p>
            <a:pPr marL="231775" indent="-231775">
              <a:spcAft>
                <a:spcPct val="50000"/>
              </a:spcAft>
              <a:buFont typeface="Wingdings" pitchFamily="2" charset="2"/>
              <a:buChar char="§"/>
            </a:pPr>
            <a:r>
              <a:rPr lang="en-US" sz="2200" dirty="0" smtClean="0"/>
              <a:t>Rise in mobility &amp; Bring Your Own Device (BYOD) increasing data growth and risk</a:t>
            </a:r>
          </a:p>
          <a:p>
            <a:pPr marL="231775" indent="-231775">
              <a:spcAft>
                <a:spcPct val="50000"/>
              </a:spcAft>
              <a:buFont typeface="Wingdings" pitchFamily="2" charset="2"/>
              <a:buChar char="§"/>
            </a:pPr>
            <a:r>
              <a:rPr lang="en-US" sz="2200" dirty="0" smtClean="0"/>
              <a:t>Real-time analysis of huge volumes of data</a:t>
            </a:r>
          </a:p>
          <a:p>
            <a:pPr marL="231775" indent="-231775">
              <a:spcAft>
                <a:spcPct val="50000"/>
              </a:spcAft>
              <a:buFont typeface="Wingdings" pitchFamily="2" charset="2"/>
              <a:buChar char="§"/>
            </a:pPr>
            <a:r>
              <a:rPr lang="en-US" sz="2200" dirty="0" smtClean="0"/>
              <a:t>Enterprise customers assessing ODMs</a:t>
            </a:r>
          </a:p>
        </p:txBody>
      </p:sp>
      <p:sp>
        <p:nvSpPr>
          <p:cNvPr id="458758" name="Text Box 6"/>
          <p:cNvSpPr txBox="1">
            <a:spLocks noChangeArrowheads="1"/>
          </p:cNvSpPr>
          <p:nvPr/>
        </p:nvSpPr>
        <p:spPr bwMode="auto">
          <a:xfrm>
            <a:off x="487363" y="6235700"/>
            <a:ext cx="5961062" cy="5016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l">
              <a:defRPr/>
            </a:pPr>
            <a:r>
              <a:rPr lang="en-US" sz="900" b="0" baseline="30000"/>
              <a:t>1</a:t>
            </a:r>
            <a:r>
              <a:rPr lang="en-US" sz="900" b="0"/>
              <a:t> Data from IBM Annual Survey of IT and line-of-business leaders for 2013 </a:t>
            </a:r>
          </a:p>
          <a:p>
            <a:pPr algn="l">
              <a:defRPr/>
            </a:pPr>
            <a:r>
              <a:rPr lang="en-US" sz="900" b="0" baseline="30000"/>
              <a:t>2</a:t>
            </a:r>
            <a:r>
              <a:rPr lang="en-US" sz="900" b="0"/>
              <a:t> Citrix Top Enterprise Mobility Trends, </a:t>
            </a:r>
            <a:r>
              <a:rPr lang="en-US" sz="900" b="0">
                <a:hlinkClick r:id="rId3"/>
              </a:rPr>
              <a:t>http://blogs.citrix.com/2014/05/06/top-enterprise-mobility-trends/</a:t>
            </a:r>
            <a:r>
              <a:rPr lang="en-US" sz="900" b="0"/>
              <a:t>, May 2014</a:t>
            </a:r>
          </a:p>
          <a:p>
            <a:pPr algn="l">
              <a:defRPr/>
            </a:pPr>
            <a:r>
              <a:rPr lang="en-US" sz="900" baseline="30000">
                <a:solidFill>
                  <a:srgbClr val="000000"/>
                </a:solidFill>
                <a:latin typeface="Arial Bold"/>
                <a:ea typeface="Osaka"/>
                <a:cs typeface="Times New Roman" pitchFamily="18" charset="0"/>
              </a:rPr>
              <a:t>3</a:t>
            </a:r>
            <a:r>
              <a:rPr lang="en-US" sz="600" b="0">
                <a:solidFill>
                  <a:srgbClr val="000000"/>
                </a:solidFill>
                <a:ea typeface="Osaka"/>
                <a:cs typeface="Times New Roman" pitchFamily="18" charset="0"/>
              </a:rPr>
              <a:t> </a:t>
            </a:r>
            <a:r>
              <a:rPr lang="en-US" sz="900" b="0">
                <a:solidFill>
                  <a:srgbClr val="000000"/>
                </a:solidFill>
                <a:ea typeface="Osaka"/>
                <a:cs typeface="Times New Roman" pitchFamily="18" charset="0"/>
              </a:rPr>
              <a:t>IDC Server Virtualization &amp; Cloud, February 2013</a:t>
            </a:r>
            <a:endParaRPr lang="en-US" sz="900" b="0"/>
          </a:p>
        </p:txBody>
      </p:sp>
      <p:grpSp>
        <p:nvGrpSpPr>
          <p:cNvPr id="10245" name="Group 39"/>
          <p:cNvGrpSpPr>
            <a:grpSpLocks/>
          </p:cNvGrpSpPr>
          <p:nvPr/>
        </p:nvGrpSpPr>
        <p:grpSpPr bwMode="auto">
          <a:xfrm>
            <a:off x="6888163" y="1227138"/>
            <a:ext cx="4211637" cy="4637087"/>
            <a:chOff x="4723" y="978"/>
            <a:chExt cx="2720" cy="3032"/>
          </a:xfrm>
        </p:grpSpPr>
        <p:grpSp>
          <p:nvGrpSpPr>
            <p:cNvPr id="10246" name="Group 34"/>
            <p:cNvGrpSpPr>
              <a:grpSpLocks/>
            </p:cNvGrpSpPr>
            <p:nvPr/>
          </p:nvGrpSpPr>
          <p:grpSpPr bwMode="auto">
            <a:xfrm>
              <a:off x="5951" y="978"/>
              <a:ext cx="1492" cy="3032"/>
              <a:chOff x="4577" y="1319"/>
              <a:chExt cx="2880" cy="2685"/>
            </a:xfrm>
          </p:grpSpPr>
          <p:sp>
            <p:nvSpPr>
              <p:cNvPr id="10260" name="Rectangle 35"/>
              <p:cNvSpPr>
                <a:spLocks noChangeArrowheads="1"/>
              </p:cNvSpPr>
              <p:nvPr/>
            </p:nvSpPr>
            <p:spPr bwMode="auto">
              <a:xfrm>
                <a:off x="4577" y="3360"/>
                <a:ext cx="2880" cy="644"/>
              </a:xfrm>
              <a:prstGeom prst="rect">
                <a:avLst/>
              </a:prstGeom>
              <a:solidFill>
                <a:srgbClr val="7E0009"/>
              </a:solidFill>
              <a:ln w="9525" algn="ctr">
                <a:noFill/>
                <a:miter lim="800000"/>
                <a:headEnd/>
                <a:tailEnd/>
              </a:ln>
            </p:spPr>
            <p:txBody>
              <a:bodyPr wrap="none" lIns="0" tIns="0" rIns="0" bIns="0" anchor="ctr">
                <a:spAutoFit/>
              </a:bodyPr>
              <a:lstStyle/>
              <a:p>
                <a:endParaRPr lang="en-US"/>
              </a:p>
            </p:txBody>
          </p:sp>
          <p:sp>
            <p:nvSpPr>
              <p:cNvPr id="10261" name="Rectangle 36"/>
              <p:cNvSpPr>
                <a:spLocks noChangeArrowheads="1"/>
              </p:cNvSpPr>
              <p:nvPr/>
            </p:nvSpPr>
            <p:spPr bwMode="auto">
              <a:xfrm>
                <a:off x="4577" y="2679"/>
                <a:ext cx="2880" cy="644"/>
              </a:xfrm>
              <a:prstGeom prst="rect">
                <a:avLst/>
              </a:prstGeom>
              <a:solidFill>
                <a:srgbClr val="7E0009"/>
              </a:solidFill>
              <a:ln w="9525" algn="ctr">
                <a:noFill/>
                <a:miter lim="800000"/>
                <a:headEnd/>
                <a:tailEnd/>
              </a:ln>
            </p:spPr>
            <p:txBody>
              <a:bodyPr wrap="none" lIns="0" tIns="0" rIns="0" bIns="0" anchor="ctr">
                <a:spAutoFit/>
              </a:bodyPr>
              <a:lstStyle/>
              <a:p>
                <a:endParaRPr lang="en-US"/>
              </a:p>
            </p:txBody>
          </p:sp>
          <p:sp>
            <p:nvSpPr>
              <p:cNvPr id="10262" name="Rectangle 37"/>
              <p:cNvSpPr>
                <a:spLocks noChangeArrowheads="1"/>
              </p:cNvSpPr>
              <p:nvPr/>
            </p:nvSpPr>
            <p:spPr bwMode="auto">
              <a:xfrm>
                <a:off x="4577" y="1999"/>
                <a:ext cx="2880" cy="644"/>
              </a:xfrm>
              <a:prstGeom prst="rect">
                <a:avLst/>
              </a:prstGeom>
              <a:solidFill>
                <a:srgbClr val="7E0009"/>
              </a:solidFill>
              <a:ln w="9525" algn="ctr">
                <a:noFill/>
                <a:miter lim="800000"/>
                <a:headEnd/>
                <a:tailEnd/>
              </a:ln>
            </p:spPr>
            <p:txBody>
              <a:bodyPr wrap="none" lIns="0" tIns="0" rIns="0" bIns="0" anchor="ctr">
                <a:spAutoFit/>
              </a:bodyPr>
              <a:lstStyle/>
              <a:p>
                <a:endParaRPr lang="en-US"/>
              </a:p>
            </p:txBody>
          </p:sp>
          <p:sp>
            <p:nvSpPr>
              <p:cNvPr id="10263" name="Rectangle 38"/>
              <p:cNvSpPr>
                <a:spLocks noChangeArrowheads="1"/>
              </p:cNvSpPr>
              <p:nvPr/>
            </p:nvSpPr>
            <p:spPr bwMode="auto">
              <a:xfrm>
                <a:off x="4577" y="1319"/>
                <a:ext cx="2880" cy="644"/>
              </a:xfrm>
              <a:prstGeom prst="rect">
                <a:avLst/>
              </a:prstGeom>
              <a:solidFill>
                <a:srgbClr val="7E0009"/>
              </a:solidFill>
              <a:ln w="9525" algn="ctr">
                <a:noFill/>
                <a:miter lim="800000"/>
                <a:headEnd/>
                <a:tailEnd/>
              </a:ln>
            </p:spPr>
            <p:txBody>
              <a:bodyPr lIns="0" tIns="0" rIns="0" bIns="0" anchor="ctr">
                <a:spAutoFit/>
              </a:bodyPr>
              <a:lstStyle/>
              <a:p>
                <a:endParaRPr lang="en-US"/>
              </a:p>
            </p:txBody>
          </p:sp>
        </p:grpSp>
        <p:grpSp>
          <p:nvGrpSpPr>
            <p:cNvPr id="10247" name="Group 33"/>
            <p:cNvGrpSpPr>
              <a:grpSpLocks/>
            </p:cNvGrpSpPr>
            <p:nvPr/>
          </p:nvGrpSpPr>
          <p:grpSpPr bwMode="auto">
            <a:xfrm>
              <a:off x="4751" y="978"/>
              <a:ext cx="1492" cy="3032"/>
              <a:chOff x="4577" y="1319"/>
              <a:chExt cx="2880" cy="2685"/>
            </a:xfrm>
          </p:grpSpPr>
          <p:sp>
            <p:nvSpPr>
              <p:cNvPr id="10256" name="Rectangle 29"/>
              <p:cNvSpPr>
                <a:spLocks noChangeArrowheads="1"/>
              </p:cNvSpPr>
              <p:nvPr/>
            </p:nvSpPr>
            <p:spPr bwMode="auto">
              <a:xfrm>
                <a:off x="4577" y="3360"/>
                <a:ext cx="2880" cy="644"/>
              </a:xfrm>
              <a:prstGeom prst="rect">
                <a:avLst/>
              </a:prstGeom>
              <a:solidFill>
                <a:srgbClr val="B8000D"/>
              </a:solidFill>
              <a:ln w="9525" algn="ctr">
                <a:noFill/>
                <a:miter lim="800000"/>
                <a:headEnd/>
                <a:tailEnd/>
              </a:ln>
            </p:spPr>
            <p:txBody>
              <a:bodyPr wrap="none" lIns="0" tIns="0" rIns="0" bIns="0" anchor="ctr">
                <a:spAutoFit/>
              </a:bodyPr>
              <a:lstStyle/>
              <a:p>
                <a:endParaRPr lang="en-US"/>
              </a:p>
            </p:txBody>
          </p:sp>
          <p:sp>
            <p:nvSpPr>
              <p:cNvPr id="10257" name="Rectangle 30"/>
              <p:cNvSpPr>
                <a:spLocks noChangeArrowheads="1"/>
              </p:cNvSpPr>
              <p:nvPr/>
            </p:nvSpPr>
            <p:spPr bwMode="auto">
              <a:xfrm>
                <a:off x="4577" y="2679"/>
                <a:ext cx="2880" cy="644"/>
              </a:xfrm>
              <a:prstGeom prst="rect">
                <a:avLst/>
              </a:prstGeom>
              <a:solidFill>
                <a:srgbClr val="B8000D"/>
              </a:solidFill>
              <a:ln w="9525" algn="ctr">
                <a:noFill/>
                <a:miter lim="800000"/>
                <a:headEnd/>
                <a:tailEnd/>
              </a:ln>
            </p:spPr>
            <p:txBody>
              <a:bodyPr wrap="none" lIns="0" tIns="0" rIns="0" bIns="0" anchor="ctr">
                <a:spAutoFit/>
              </a:bodyPr>
              <a:lstStyle/>
              <a:p>
                <a:endParaRPr lang="en-US"/>
              </a:p>
            </p:txBody>
          </p:sp>
          <p:sp>
            <p:nvSpPr>
              <p:cNvPr id="10258" name="Rectangle 31"/>
              <p:cNvSpPr>
                <a:spLocks noChangeArrowheads="1"/>
              </p:cNvSpPr>
              <p:nvPr/>
            </p:nvSpPr>
            <p:spPr bwMode="auto">
              <a:xfrm>
                <a:off x="4577" y="1999"/>
                <a:ext cx="2880" cy="644"/>
              </a:xfrm>
              <a:prstGeom prst="rect">
                <a:avLst/>
              </a:prstGeom>
              <a:solidFill>
                <a:srgbClr val="B8000D"/>
              </a:solidFill>
              <a:ln w="9525" algn="ctr">
                <a:noFill/>
                <a:miter lim="800000"/>
                <a:headEnd/>
                <a:tailEnd/>
              </a:ln>
            </p:spPr>
            <p:txBody>
              <a:bodyPr wrap="none" lIns="0" tIns="0" rIns="0" bIns="0" anchor="ctr">
                <a:spAutoFit/>
              </a:bodyPr>
              <a:lstStyle/>
              <a:p>
                <a:endParaRPr lang="en-US"/>
              </a:p>
            </p:txBody>
          </p:sp>
          <p:sp>
            <p:nvSpPr>
              <p:cNvPr id="10259" name="Rectangle 32"/>
              <p:cNvSpPr>
                <a:spLocks noChangeArrowheads="1"/>
              </p:cNvSpPr>
              <p:nvPr/>
            </p:nvSpPr>
            <p:spPr bwMode="auto">
              <a:xfrm>
                <a:off x="4577" y="1319"/>
                <a:ext cx="2880" cy="644"/>
              </a:xfrm>
              <a:prstGeom prst="rect">
                <a:avLst/>
              </a:prstGeom>
              <a:solidFill>
                <a:srgbClr val="B8000D"/>
              </a:solidFill>
              <a:ln w="9525" algn="ctr">
                <a:noFill/>
                <a:miter lim="800000"/>
                <a:headEnd/>
                <a:tailEnd/>
              </a:ln>
            </p:spPr>
            <p:txBody>
              <a:bodyPr wrap="none" lIns="0" tIns="0" rIns="0" bIns="0" anchor="ctr">
                <a:spAutoFit/>
              </a:bodyPr>
              <a:lstStyle/>
              <a:p>
                <a:endParaRPr lang="en-US"/>
              </a:p>
            </p:txBody>
          </p:sp>
        </p:grpSp>
        <p:sp>
          <p:nvSpPr>
            <p:cNvPr id="10248" name="TextBox 25"/>
            <p:cNvSpPr txBox="1">
              <a:spLocks noChangeArrowheads="1"/>
            </p:cNvSpPr>
            <p:nvPr/>
          </p:nvSpPr>
          <p:spPr bwMode="auto">
            <a:xfrm>
              <a:off x="4924" y="2587"/>
              <a:ext cx="1149" cy="574"/>
            </a:xfrm>
            <a:prstGeom prst="rect">
              <a:avLst/>
            </a:prstGeom>
            <a:noFill/>
            <a:ln w="9525">
              <a:noFill/>
              <a:miter lim="800000"/>
              <a:headEnd/>
              <a:tailEnd/>
            </a:ln>
          </p:spPr>
          <p:txBody>
            <a:bodyPr lIns="0" tIns="0" rIns="0" bIns="0" anchor="ctr">
              <a:spAutoFit/>
            </a:bodyPr>
            <a:lstStyle/>
            <a:p>
              <a:pPr defTabSz="407988">
                <a:lnSpc>
                  <a:spcPct val="90000"/>
                </a:lnSpc>
                <a:buClr>
                  <a:srgbClr val="7F1C7D"/>
                </a:buClr>
                <a:buSzPct val="100000"/>
              </a:pPr>
              <a:r>
                <a:rPr lang="en-US" altLang="en-US" sz="3600">
                  <a:solidFill>
                    <a:schemeClr val="bg1"/>
                  </a:solidFill>
                  <a:cs typeface="Arial" pitchFamily="34" charset="0"/>
                </a:rPr>
                <a:t>30B</a:t>
              </a:r>
              <a:endParaRPr lang="en-US" altLang="en-US" sz="2800">
                <a:solidFill>
                  <a:schemeClr val="bg1"/>
                </a:solidFill>
                <a:cs typeface="Arial" pitchFamily="34" charset="0"/>
              </a:endParaRPr>
            </a:p>
            <a:p>
              <a:pPr defTabSz="407988">
                <a:lnSpc>
                  <a:spcPct val="90000"/>
                </a:lnSpc>
                <a:buClr>
                  <a:srgbClr val="7F1C7D"/>
                </a:buClr>
                <a:buSzPct val="100000"/>
              </a:pPr>
              <a:r>
                <a:rPr lang="en-US" altLang="en-US">
                  <a:solidFill>
                    <a:schemeClr val="bg1"/>
                  </a:solidFill>
                  <a:cs typeface="Arial" pitchFamily="34" charset="0"/>
                </a:rPr>
                <a:t>Connected devices </a:t>
              </a:r>
            </a:p>
            <a:p>
              <a:pPr defTabSz="407988">
                <a:lnSpc>
                  <a:spcPct val="90000"/>
                </a:lnSpc>
                <a:buClr>
                  <a:srgbClr val="7F1C7D"/>
                </a:buClr>
                <a:buSzPct val="100000"/>
              </a:pPr>
              <a:r>
                <a:rPr lang="en-US" altLang="en-US">
                  <a:solidFill>
                    <a:schemeClr val="bg1"/>
                  </a:solidFill>
                  <a:cs typeface="Arial" pitchFamily="34" charset="0"/>
                </a:rPr>
                <a:t>by 2020</a:t>
              </a:r>
              <a:r>
                <a:rPr lang="en-US" altLang="en-US" baseline="30000">
                  <a:solidFill>
                    <a:schemeClr val="bg1"/>
                  </a:solidFill>
                  <a:cs typeface="Arial" pitchFamily="34" charset="0"/>
                </a:rPr>
                <a:t>3</a:t>
              </a:r>
            </a:p>
          </p:txBody>
        </p:sp>
        <p:sp>
          <p:nvSpPr>
            <p:cNvPr id="10249" name="TextBox 25"/>
            <p:cNvSpPr txBox="1">
              <a:spLocks noChangeArrowheads="1"/>
            </p:cNvSpPr>
            <p:nvPr/>
          </p:nvSpPr>
          <p:spPr bwMode="auto">
            <a:xfrm>
              <a:off x="4868" y="3331"/>
              <a:ext cx="1261" cy="610"/>
            </a:xfrm>
            <a:prstGeom prst="rect">
              <a:avLst/>
            </a:prstGeom>
            <a:noFill/>
            <a:ln w="9525">
              <a:noFill/>
              <a:miter lim="800000"/>
              <a:headEnd/>
              <a:tailEnd/>
            </a:ln>
          </p:spPr>
          <p:txBody>
            <a:bodyPr lIns="0" tIns="0" rIns="0" bIns="0" anchor="ctr">
              <a:spAutoFit/>
            </a:bodyPr>
            <a:lstStyle/>
            <a:p>
              <a:pPr defTabSz="407988">
                <a:lnSpc>
                  <a:spcPct val="90000"/>
                </a:lnSpc>
                <a:buClr>
                  <a:srgbClr val="7F1C7D"/>
                </a:buClr>
                <a:buSzPct val="100000"/>
              </a:pPr>
              <a:r>
                <a:rPr lang="en-US" altLang="en-US" sz="4000">
                  <a:solidFill>
                    <a:schemeClr val="bg1"/>
                  </a:solidFill>
                  <a:cs typeface="Arial" pitchFamily="34" charset="0"/>
                </a:rPr>
                <a:t>90</a:t>
              </a:r>
              <a:r>
                <a:rPr lang="en-US" altLang="en-US" sz="3200">
                  <a:solidFill>
                    <a:schemeClr val="bg1"/>
                  </a:solidFill>
                  <a:cs typeface="Arial" pitchFamily="34" charset="0"/>
                </a:rPr>
                <a:t>%</a:t>
              </a:r>
            </a:p>
            <a:p>
              <a:pPr defTabSz="407988">
                <a:lnSpc>
                  <a:spcPct val="90000"/>
                </a:lnSpc>
                <a:buClr>
                  <a:srgbClr val="7F1C7D"/>
                </a:buClr>
                <a:buSzPct val="100000"/>
              </a:pPr>
              <a:r>
                <a:rPr lang="en-US" altLang="en-US">
                  <a:solidFill>
                    <a:schemeClr val="bg1"/>
                  </a:solidFill>
                  <a:cs typeface="Arial" pitchFamily="34" charset="0"/>
                </a:rPr>
                <a:t>Data on planet created in last 2 years</a:t>
              </a:r>
              <a:r>
                <a:rPr lang="en-US" altLang="en-US" baseline="30000">
                  <a:solidFill>
                    <a:schemeClr val="bg1"/>
                  </a:solidFill>
                  <a:cs typeface="Arial" pitchFamily="34" charset="0"/>
                </a:rPr>
                <a:t>1</a:t>
              </a:r>
            </a:p>
          </p:txBody>
        </p:sp>
        <p:sp>
          <p:nvSpPr>
            <p:cNvPr id="10250" name="TextBox 25"/>
            <p:cNvSpPr txBox="1">
              <a:spLocks noChangeArrowheads="1"/>
            </p:cNvSpPr>
            <p:nvPr/>
          </p:nvSpPr>
          <p:spPr bwMode="auto">
            <a:xfrm>
              <a:off x="4723" y="1027"/>
              <a:ext cx="1550" cy="610"/>
            </a:xfrm>
            <a:prstGeom prst="rect">
              <a:avLst/>
            </a:prstGeom>
            <a:noFill/>
            <a:ln w="9525">
              <a:noFill/>
              <a:miter lim="800000"/>
              <a:headEnd/>
              <a:tailEnd/>
            </a:ln>
          </p:spPr>
          <p:txBody>
            <a:bodyPr lIns="0" tIns="0" rIns="0" bIns="0" anchor="ctr">
              <a:spAutoFit/>
            </a:bodyPr>
            <a:lstStyle/>
            <a:p>
              <a:pPr algn="l" defTabSz="406400">
                <a:lnSpc>
                  <a:spcPct val="90000"/>
                </a:lnSpc>
                <a:buClr>
                  <a:srgbClr val="7F1C7D"/>
                </a:buClr>
                <a:buSzPct val="100000"/>
              </a:pPr>
              <a:r>
                <a:rPr lang="en-US" altLang="en-US" sz="3200">
                  <a:solidFill>
                    <a:schemeClr val="bg1"/>
                  </a:solidFill>
                  <a:cs typeface="Arial" pitchFamily="34" charset="0"/>
                </a:rPr>
                <a:t>        #</a:t>
              </a:r>
              <a:r>
                <a:rPr lang="en-US" altLang="en-US" sz="4000">
                  <a:solidFill>
                    <a:schemeClr val="bg1"/>
                  </a:solidFill>
                  <a:cs typeface="Arial" pitchFamily="34" charset="0"/>
                </a:rPr>
                <a:t>1</a:t>
              </a:r>
            </a:p>
            <a:p>
              <a:pPr defTabSz="406400">
                <a:lnSpc>
                  <a:spcPct val="90000"/>
                </a:lnSpc>
                <a:buClr>
                  <a:srgbClr val="7F1C7D"/>
                </a:buClr>
                <a:buSzPct val="100000"/>
              </a:pPr>
              <a:r>
                <a:rPr lang="en-US" altLang="en-US">
                  <a:solidFill>
                    <a:schemeClr val="bg1"/>
                  </a:solidFill>
                  <a:cs typeface="Arial" pitchFamily="34" charset="0"/>
                </a:rPr>
                <a:t>Security concern of IT </a:t>
              </a:r>
              <a:br>
                <a:rPr lang="en-US" altLang="en-US">
                  <a:solidFill>
                    <a:schemeClr val="bg1"/>
                  </a:solidFill>
                  <a:cs typeface="Arial" pitchFamily="34" charset="0"/>
                </a:rPr>
              </a:br>
              <a:r>
                <a:rPr lang="en-US" altLang="en-US">
                  <a:solidFill>
                    <a:schemeClr val="bg1"/>
                  </a:solidFill>
                  <a:cs typeface="Arial" pitchFamily="34" charset="0"/>
                </a:rPr>
                <a:t>decision makers &amp; CIOs</a:t>
              </a:r>
              <a:r>
                <a:rPr lang="en-US" altLang="en-US" baseline="30000">
                  <a:solidFill>
                    <a:schemeClr val="bg1"/>
                  </a:solidFill>
                  <a:cs typeface="Arial" pitchFamily="34" charset="0"/>
                </a:rPr>
                <a:t>1</a:t>
              </a:r>
            </a:p>
          </p:txBody>
        </p:sp>
        <p:sp>
          <p:nvSpPr>
            <p:cNvPr id="10251" name="TextBox 25"/>
            <p:cNvSpPr txBox="1">
              <a:spLocks noChangeArrowheads="1"/>
            </p:cNvSpPr>
            <p:nvPr/>
          </p:nvSpPr>
          <p:spPr bwMode="auto">
            <a:xfrm>
              <a:off x="4805" y="1818"/>
              <a:ext cx="1385" cy="574"/>
            </a:xfrm>
            <a:prstGeom prst="rect">
              <a:avLst/>
            </a:prstGeom>
            <a:noFill/>
            <a:ln w="9525">
              <a:noFill/>
              <a:miter lim="800000"/>
              <a:headEnd/>
              <a:tailEnd/>
            </a:ln>
          </p:spPr>
          <p:txBody>
            <a:bodyPr lIns="0" tIns="0" rIns="0" bIns="0" anchor="ctr">
              <a:spAutoFit/>
            </a:bodyPr>
            <a:lstStyle/>
            <a:p>
              <a:pPr defTabSz="407988">
                <a:lnSpc>
                  <a:spcPct val="90000"/>
                </a:lnSpc>
                <a:buClr>
                  <a:srgbClr val="7F1C7D"/>
                </a:buClr>
                <a:buSzPct val="100000"/>
              </a:pPr>
              <a:r>
                <a:rPr lang="en-US" altLang="en-US" sz="3600">
                  <a:solidFill>
                    <a:schemeClr val="bg1"/>
                  </a:solidFill>
                  <a:cs typeface="Arial" pitchFamily="34" charset="0"/>
                </a:rPr>
                <a:t>75</a:t>
              </a:r>
              <a:r>
                <a:rPr lang="en-US" altLang="en-US" sz="2800">
                  <a:solidFill>
                    <a:schemeClr val="bg1"/>
                  </a:solidFill>
                  <a:cs typeface="Arial" pitchFamily="34" charset="0"/>
                </a:rPr>
                <a:t>%</a:t>
              </a:r>
              <a:endParaRPr lang="en-US" altLang="en-US" sz="2800" baseline="30000">
                <a:solidFill>
                  <a:schemeClr val="bg1"/>
                </a:solidFill>
                <a:cs typeface="Arial" pitchFamily="34" charset="0"/>
              </a:endParaRPr>
            </a:p>
            <a:p>
              <a:pPr defTabSz="407988">
                <a:lnSpc>
                  <a:spcPct val="90000"/>
                </a:lnSpc>
                <a:buClr>
                  <a:srgbClr val="7F1C7D"/>
                </a:buClr>
                <a:buSzPct val="100000"/>
              </a:pPr>
              <a:r>
                <a:rPr lang="en-US" altLang="en-US">
                  <a:solidFill>
                    <a:schemeClr val="bg1"/>
                  </a:solidFill>
                  <a:cs typeface="Arial" pitchFamily="34" charset="0"/>
                </a:rPr>
                <a:t>IT spend on new cloud projects by 2017</a:t>
              </a:r>
              <a:r>
                <a:rPr lang="en-US" altLang="en-US" baseline="30000">
                  <a:solidFill>
                    <a:schemeClr val="bg1"/>
                  </a:solidFill>
                  <a:cs typeface="Arial" pitchFamily="34" charset="0"/>
                </a:rPr>
                <a:t>2</a:t>
              </a:r>
            </a:p>
          </p:txBody>
        </p:sp>
        <p:sp>
          <p:nvSpPr>
            <p:cNvPr id="10252" name="TextBox 25"/>
            <p:cNvSpPr txBox="1">
              <a:spLocks noChangeArrowheads="1"/>
            </p:cNvSpPr>
            <p:nvPr/>
          </p:nvSpPr>
          <p:spPr bwMode="auto">
            <a:xfrm>
              <a:off x="6371" y="1214"/>
              <a:ext cx="865" cy="240"/>
            </a:xfrm>
            <a:prstGeom prst="rect">
              <a:avLst/>
            </a:prstGeom>
            <a:noFill/>
            <a:ln w="9525">
              <a:noFill/>
              <a:miter lim="800000"/>
              <a:headEnd/>
              <a:tailEnd/>
            </a:ln>
          </p:spPr>
          <p:txBody>
            <a:bodyPr lIns="18288" tIns="18288" rIns="18288" bIns="18288" anchor="ctr">
              <a:spAutoFit/>
            </a:bodyPr>
            <a:lstStyle/>
            <a:p>
              <a:pPr defTabSz="406400">
                <a:lnSpc>
                  <a:spcPct val="90000"/>
                </a:lnSpc>
                <a:buClr>
                  <a:srgbClr val="7F1C7D"/>
                </a:buClr>
                <a:buSzPct val="100000"/>
              </a:pPr>
              <a:r>
                <a:rPr lang="en-US" altLang="en-US" sz="2400" b="0">
                  <a:solidFill>
                    <a:schemeClr val="bg1"/>
                  </a:solidFill>
                </a:rPr>
                <a:t>Security</a:t>
              </a:r>
            </a:p>
          </p:txBody>
        </p:sp>
        <p:sp>
          <p:nvSpPr>
            <p:cNvPr id="10253" name="TextBox 25"/>
            <p:cNvSpPr txBox="1">
              <a:spLocks noChangeArrowheads="1"/>
            </p:cNvSpPr>
            <p:nvPr/>
          </p:nvSpPr>
          <p:spPr bwMode="auto">
            <a:xfrm>
              <a:off x="6339" y="1985"/>
              <a:ext cx="929" cy="240"/>
            </a:xfrm>
            <a:prstGeom prst="rect">
              <a:avLst/>
            </a:prstGeom>
            <a:noFill/>
            <a:ln w="9525">
              <a:noFill/>
              <a:miter lim="800000"/>
              <a:headEnd/>
              <a:tailEnd/>
            </a:ln>
          </p:spPr>
          <p:txBody>
            <a:bodyPr lIns="18288" tIns="18288" rIns="18288" bIns="18288" anchor="ctr">
              <a:spAutoFit/>
            </a:bodyPr>
            <a:lstStyle/>
            <a:p>
              <a:pPr defTabSz="406400">
                <a:lnSpc>
                  <a:spcPct val="90000"/>
                </a:lnSpc>
                <a:buClr>
                  <a:srgbClr val="7F1C7D"/>
                </a:buClr>
                <a:buSzPct val="100000"/>
              </a:pPr>
              <a:r>
                <a:rPr lang="en-US" altLang="en-US" sz="2400" b="0">
                  <a:solidFill>
                    <a:schemeClr val="bg1"/>
                  </a:solidFill>
                </a:rPr>
                <a:t>Cloud</a:t>
              </a:r>
            </a:p>
          </p:txBody>
        </p:sp>
        <p:sp>
          <p:nvSpPr>
            <p:cNvPr id="10254" name="TextBox 25"/>
            <p:cNvSpPr txBox="1">
              <a:spLocks noChangeArrowheads="1"/>
            </p:cNvSpPr>
            <p:nvPr/>
          </p:nvSpPr>
          <p:spPr bwMode="auto">
            <a:xfrm>
              <a:off x="6339" y="3518"/>
              <a:ext cx="930" cy="240"/>
            </a:xfrm>
            <a:prstGeom prst="rect">
              <a:avLst/>
            </a:prstGeom>
            <a:noFill/>
            <a:ln w="9525">
              <a:noFill/>
              <a:miter lim="800000"/>
              <a:headEnd/>
              <a:tailEnd/>
            </a:ln>
          </p:spPr>
          <p:txBody>
            <a:bodyPr lIns="18288" tIns="18288" rIns="18288" bIns="18288" anchor="ctr">
              <a:spAutoFit/>
            </a:bodyPr>
            <a:lstStyle/>
            <a:p>
              <a:pPr defTabSz="406400">
                <a:lnSpc>
                  <a:spcPct val="90000"/>
                </a:lnSpc>
                <a:buClr>
                  <a:srgbClr val="7F1C7D"/>
                </a:buClr>
                <a:buSzPct val="100000"/>
              </a:pPr>
              <a:r>
                <a:rPr lang="en-US" altLang="en-US" sz="2400" b="0">
                  <a:solidFill>
                    <a:schemeClr val="bg1"/>
                  </a:solidFill>
                </a:rPr>
                <a:t>Big Data</a:t>
              </a:r>
            </a:p>
          </p:txBody>
        </p:sp>
        <p:sp>
          <p:nvSpPr>
            <p:cNvPr id="10255" name="TextBox 25"/>
            <p:cNvSpPr txBox="1">
              <a:spLocks noChangeArrowheads="1"/>
            </p:cNvSpPr>
            <p:nvPr/>
          </p:nvSpPr>
          <p:spPr bwMode="auto">
            <a:xfrm>
              <a:off x="6350" y="2755"/>
              <a:ext cx="906" cy="240"/>
            </a:xfrm>
            <a:prstGeom prst="rect">
              <a:avLst/>
            </a:prstGeom>
            <a:noFill/>
            <a:ln w="9525">
              <a:noFill/>
              <a:miter lim="800000"/>
              <a:headEnd/>
              <a:tailEnd/>
            </a:ln>
          </p:spPr>
          <p:txBody>
            <a:bodyPr lIns="18288" tIns="18288" rIns="18288" bIns="18288" anchor="ctr">
              <a:spAutoFit/>
            </a:bodyPr>
            <a:lstStyle/>
            <a:p>
              <a:pPr defTabSz="406400">
                <a:lnSpc>
                  <a:spcPct val="90000"/>
                </a:lnSpc>
                <a:buClr>
                  <a:srgbClr val="7F1C7D"/>
                </a:buClr>
                <a:buSzPct val="100000"/>
              </a:pPr>
              <a:r>
                <a:rPr lang="en-US" altLang="en-US" sz="2400" b="0">
                  <a:solidFill>
                    <a:schemeClr val="bg1"/>
                  </a:solidFill>
                </a:rPr>
                <a:t>Mobility</a:t>
              </a:r>
            </a:p>
          </p:txBody>
        </p:sp>
      </p:grpSp>
      <p:sp>
        <p:nvSpPr>
          <p:cNvPr id="24"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p:cNvPicPr>
            <a:picLocks noChangeAspect="1" noChangeArrowheads="1"/>
          </p:cNvPicPr>
          <p:nvPr/>
        </p:nvPicPr>
        <p:blipFill>
          <a:blip r:embed="rId3" cstate="print"/>
          <a:srcRect/>
          <a:stretch>
            <a:fillRect/>
          </a:stretch>
        </p:blipFill>
        <p:spPr bwMode="auto">
          <a:xfrm>
            <a:off x="0" y="1267686"/>
            <a:ext cx="7537450" cy="1106488"/>
          </a:xfrm>
          <a:prstGeom prst="rect">
            <a:avLst/>
          </a:prstGeom>
          <a:noFill/>
          <a:ln w="9525" algn="ctr">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p:cNvSpPr>
          <p:nvPr/>
        </p:nvSpPr>
        <p:spPr bwMode="auto">
          <a:xfrm>
            <a:off x="727228" y="646113"/>
            <a:ext cx="10967086" cy="1143000"/>
          </a:xfrm>
          <a:prstGeom prst="rect">
            <a:avLst/>
          </a:prstGeom>
          <a:noFill/>
          <a:ln w="9525">
            <a:noFill/>
            <a:miter lim="800000"/>
            <a:headEnd/>
            <a:tailEnd/>
          </a:ln>
        </p:spPr>
        <p:txBody>
          <a:bodyPr lIns="71332" tIns="35666" rIns="71332" bIns="35666" anchor="ctr"/>
          <a:lstStyle/>
          <a:p>
            <a:pPr fontAlgn="auto">
              <a:lnSpc>
                <a:spcPct val="90000"/>
              </a:lnSpc>
              <a:spcBef>
                <a:spcPts val="0"/>
              </a:spcBef>
              <a:spcAft>
                <a:spcPts val="0"/>
              </a:spcAft>
            </a:pPr>
            <a:endParaRPr lang="en-US" altLang="en-US" sz="2000">
              <a:solidFill>
                <a:srgbClr val="000000"/>
              </a:solidFill>
              <a:latin typeface="Calibri" pitchFamily="34" charset="0"/>
            </a:endParaRPr>
          </a:p>
        </p:txBody>
      </p:sp>
      <p:sp>
        <p:nvSpPr>
          <p:cNvPr id="3075" name="Title 1"/>
          <p:cNvSpPr>
            <a:spLocks noGrp="1"/>
          </p:cNvSpPr>
          <p:nvPr>
            <p:ph type="title"/>
          </p:nvPr>
        </p:nvSpPr>
        <p:spPr>
          <a:prstGeom prst="rect">
            <a:avLst/>
          </a:prstGeom>
        </p:spPr>
        <p:txBody>
          <a:bodyPr anchor="t"/>
          <a:lstStyle/>
          <a:p>
            <a:r>
              <a:rPr lang="en-US" dirty="0"/>
              <a:t>Volume </a:t>
            </a:r>
            <a:r>
              <a:rPr lang="en-US" dirty="0" smtClean="0"/>
              <a:t>Server Portfolio </a:t>
            </a:r>
            <a:r>
              <a:rPr lang="en-US" dirty="0"/>
              <a:t>Overview</a:t>
            </a:r>
          </a:p>
        </p:txBody>
      </p:sp>
      <p:sp>
        <p:nvSpPr>
          <p:cNvPr id="3078" name="Rectangle 10"/>
          <p:cNvSpPr>
            <a:spLocks noChangeArrowheads="1"/>
          </p:cNvSpPr>
          <p:nvPr/>
        </p:nvSpPr>
        <p:spPr bwMode="auto">
          <a:xfrm>
            <a:off x="6514607" y="4179376"/>
            <a:ext cx="5254025" cy="510901"/>
          </a:xfrm>
          <a:prstGeom prst="rect">
            <a:avLst/>
          </a:prstGeom>
          <a:noFill/>
          <a:ln w="9525">
            <a:noFill/>
            <a:miter lim="800000"/>
            <a:headEnd/>
            <a:tailEnd/>
          </a:ln>
        </p:spPr>
        <p:txBody>
          <a:bodyPr wrap="square" lIns="91430" tIns="45716" rIns="91430" bIns="45716">
            <a:spAutoFit/>
          </a:bodyPr>
          <a:lstStyle/>
          <a:p>
            <a:pPr fontAlgn="auto">
              <a:lnSpc>
                <a:spcPct val="85000"/>
              </a:lnSpc>
              <a:spcBef>
                <a:spcPts val="0"/>
              </a:spcBef>
              <a:spcAft>
                <a:spcPts val="0"/>
              </a:spcAft>
            </a:pPr>
            <a:r>
              <a:rPr lang="en-US" altLang="en-US" sz="1600" b="0" dirty="0" smtClean="0">
                <a:solidFill>
                  <a:srgbClr val="000000"/>
                </a:solidFill>
                <a:latin typeface="Calibri" pitchFamily="34" charset="0"/>
                <a:ea typeface="宋体" pitchFamily="2" charset="-122"/>
                <a:cs typeface="MS PGothic" pitchFamily="34" charset="-128"/>
              </a:rPr>
              <a:t>1 and 2 socket, 5U x86 tower optimized for SMB and distributed enterprise</a:t>
            </a:r>
            <a:endParaRPr lang="en-US" altLang="en-US" sz="1600" b="0" dirty="0">
              <a:solidFill>
                <a:srgbClr val="000000"/>
              </a:solidFill>
              <a:latin typeface="Calibri" pitchFamily="34" charset="0"/>
              <a:ea typeface="宋体" pitchFamily="2" charset="-122"/>
              <a:cs typeface="MS PGothic" pitchFamily="34" charset="-128"/>
            </a:endParaRPr>
          </a:p>
        </p:txBody>
      </p:sp>
      <p:sp>
        <p:nvSpPr>
          <p:cNvPr id="3079" name="Rectangle 11"/>
          <p:cNvSpPr>
            <a:spLocks noChangeArrowheads="1"/>
          </p:cNvSpPr>
          <p:nvPr/>
        </p:nvSpPr>
        <p:spPr bwMode="auto">
          <a:xfrm>
            <a:off x="746571" y="1484637"/>
            <a:ext cx="3335085" cy="720189"/>
          </a:xfrm>
          <a:prstGeom prst="rect">
            <a:avLst/>
          </a:prstGeom>
          <a:noFill/>
          <a:ln w="9525">
            <a:noFill/>
            <a:miter lim="800000"/>
            <a:headEnd/>
            <a:tailEnd/>
          </a:ln>
        </p:spPr>
        <p:txBody>
          <a:bodyPr wrap="square" lIns="91430" tIns="45716" rIns="91430" bIns="45716">
            <a:spAutoFit/>
          </a:bodyPr>
          <a:lstStyle/>
          <a:p>
            <a:pPr fontAlgn="auto">
              <a:lnSpc>
                <a:spcPct val="85000"/>
              </a:lnSpc>
              <a:spcBef>
                <a:spcPts val="0"/>
              </a:spcBef>
              <a:spcAft>
                <a:spcPts val="0"/>
              </a:spcAft>
            </a:pPr>
            <a:r>
              <a:rPr lang="en-US" altLang="en-US" sz="1600" b="0" dirty="0" smtClean="0">
                <a:solidFill>
                  <a:srgbClr val="000000"/>
                </a:solidFill>
                <a:latin typeface="Calibri" pitchFamily="34" charset="0"/>
                <a:ea typeface="宋体" pitchFamily="2" charset="-122"/>
                <a:cs typeface="MS PGothic" pitchFamily="34" charset="-128"/>
              </a:rPr>
              <a:t>2 socket, 1U and 2U enterprise-class x86 rack </a:t>
            </a:r>
            <a:r>
              <a:rPr lang="en-US" altLang="en-US" sz="1600" b="0" dirty="0">
                <a:solidFill>
                  <a:srgbClr val="000000"/>
                </a:solidFill>
                <a:latin typeface="Calibri" pitchFamily="34" charset="0"/>
                <a:ea typeface="宋体" pitchFamily="2" charset="-122"/>
                <a:cs typeface="MS PGothic" pitchFamily="34" charset="-128"/>
              </a:rPr>
              <a:t>performance, resiliency, security</a:t>
            </a:r>
          </a:p>
        </p:txBody>
      </p:sp>
      <p:sp>
        <p:nvSpPr>
          <p:cNvPr id="3080" name="Rectangle 12"/>
          <p:cNvSpPr>
            <a:spLocks noChangeArrowheads="1"/>
          </p:cNvSpPr>
          <p:nvPr/>
        </p:nvSpPr>
        <p:spPr bwMode="auto">
          <a:xfrm>
            <a:off x="7203160" y="1456039"/>
            <a:ext cx="4387680" cy="510901"/>
          </a:xfrm>
          <a:prstGeom prst="rect">
            <a:avLst/>
          </a:prstGeom>
          <a:noFill/>
          <a:ln w="9525">
            <a:noFill/>
            <a:miter lim="800000"/>
            <a:headEnd/>
            <a:tailEnd/>
          </a:ln>
        </p:spPr>
        <p:txBody>
          <a:bodyPr lIns="91430" tIns="45716" rIns="91430" bIns="45716">
            <a:spAutoFit/>
          </a:bodyPr>
          <a:lstStyle/>
          <a:p>
            <a:pPr fontAlgn="auto">
              <a:lnSpc>
                <a:spcPct val="85000"/>
              </a:lnSpc>
              <a:spcBef>
                <a:spcPts val="0"/>
              </a:spcBef>
              <a:spcAft>
                <a:spcPts val="0"/>
              </a:spcAft>
            </a:pPr>
            <a:r>
              <a:rPr lang="en-US" altLang="en-US" sz="1600" b="0" dirty="0" smtClean="0">
                <a:solidFill>
                  <a:srgbClr val="000000"/>
                </a:solidFill>
                <a:latin typeface="Calibri" pitchFamily="34" charset="0"/>
                <a:ea typeface="宋体" pitchFamily="2" charset="-122"/>
                <a:cs typeface="MS PGothic" pitchFamily="34" charset="-128"/>
              </a:rPr>
              <a:t>1 and 2 socket, 1U and 2U x86 rack optimized for department and SMB performance and </a:t>
            </a:r>
            <a:r>
              <a:rPr lang="en-US" altLang="en-US" sz="1600" b="0" dirty="0">
                <a:solidFill>
                  <a:srgbClr val="000000"/>
                </a:solidFill>
                <a:latin typeface="Calibri" pitchFamily="34" charset="0"/>
                <a:ea typeface="宋体" pitchFamily="2" charset="-122"/>
                <a:cs typeface="MS PGothic" pitchFamily="34" charset="-128"/>
              </a:rPr>
              <a:t>value</a:t>
            </a:r>
          </a:p>
        </p:txBody>
      </p:sp>
      <p:sp>
        <p:nvSpPr>
          <p:cNvPr id="3081" name="Rectangle 10"/>
          <p:cNvSpPr>
            <a:spLocks noChangeArrowheads="1"/>
          </p:cNvSpPr>
          <p:nvPr/>
        </p:nvSpPr>
        <p:spPr bwMode="auto">
          <a:xfrm>
            <a:off x="828271" y="4195151"/>
            <a:ext cx="4704819" cy="510901"/>
          </a:xfrm>
          <a:prstGeom prst="rect">
            <a:avLst/>
          </a:prstGeom>
          <a:noFill/>
          <a:ln w="9525">
            <a:noFill/>
            <a:miter lim="800000"/>
            <a:headEnd/>
            <a:tailEnd/>
          </a:ln>
        </p:spPr>
        <p:txBody>
          <a:bodyPr wrap="square" lIns="91430" tIns="45716" rIns="91430" bIns="45716">
            <a:spAutoFit/>
          </a:bodyPr>
          <a:lstStyle/>
          <a:p>
            <a:pPr fontAlgn="auto">
              <a:lnSpc>
                <a:spcPct val="85000"/>
              </a:lnSpc>
              <a:spcBef>
                <a:spcPts val="0"/>
              </a:spcBef>
              <a:spcAft>
                <a:spcPts val="0"/>
              </a:spcAft>
            </a:pPr>
            <a:r>
              <a:rPr lang="en-US" altLang="en-US" sz="1600" b="0" dirty="0">
                <a:solidFill>
                  <a:srgbClr val="000000"/>
                </a:solidFill>
                <a:latin typeface="Calibri" pitchFamily="34" charset="0"/>
                <a:ea typeface="宋体" pitchFamily="2" charset="-122"/>
                <a:cs typeface="MS PGothic" pitchFamily="34" charset="-128"/>
              </a:rPr>
              <a:t>2 socket, </a:t>
            </a:r>
            <a:r>
              <a:rPr lang="en-US" altLang="en-US" sz="1600" b="0" dirty="0" smtClean="0">
                <a:solidFill>
                  <a:srgbClr val="000000"/>
                </a:solidFill>
                <a:latin typeface="Calibri" pitchFamily="34" charset="0"/>
                <a:ea typeface="宋体" pitchFamily="2" charset="-122"/>
                <a:cs typeface="MS PGothic" pitchFamily="34" charset="-128"/>
              </a:rPr>
              <a:t>4U and 5U enterprise-class x86 tower </a:t>
            </a:r>
            <a:r>
              <a:rPr lang="en-US" altLang="en-US" sz="1600" b="0" dirty="0">
                <a:solidFill>
                  <a:srgbClr val="000000"/>
                </a:solidFill>
                <a:latin typeface="Calibri" pitchFamily="34" charset="0"/>
                <a:ea typeface="宋体" pitchFamily="2" charset="-122"/>
                <a:cs typeface="MS PGothic" pitchFamily="34" charset="-128"/>
              </a:rPr>
              <a:t>performance, resiliency, </a:t>
            </a:r>
            <a:r>
              <a:rPr lang="en-US" altLang="en-US" sz="1600" b="0" dirty="0" smtClean="0">
                <a:solidFill>
                  <a:srgbClr val="000000"/>
                </a:solidFill>
                <a:latin typeface="Calibri" pitchFamily="34" charset="0"/>
                <a:ea typeface="宋体" pitchFamily="2" charset="-122"/>
                <a:cs typeface="MS PGothic" pitchFamily="34" charset="-128"/>
              </a:rPr>
              <a:t>expandability</a:t>
            </a:r>
            <a:endParaRPr lang="en-US" altLang="en-US" sz="1600" b="0" dirty="0">
              <a:solidFill>
                <a:srgbClr val="000000"/>
              </a:solidFill>
              <a:latin typeface="Calibri" pitchFamily="34" charset="0"/>
              <a:ea typeface="宋体" pitchFamily="2" charset="-122"/>
              <a:cs typeface="MS PGothic" pitchFamily="34" charset="-128"/>
            </a:endParaRPr>
          </a:p>
        </p:txBody>
      </p:sp>
      <p:pic>
        <p:nvPicPr>
          <p:cNvPr id="59"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30421" y="6288668"/>
            <a:ext cx="1272901" cy="341732"/>
          </a:xfrm>
          <a:prstGeom prst="rect">
            <a:avLst/>
          </a:prstGeom>
          <a:noFill/>
          <a:ln w="9525">
            <a:noFill/>
            <a:miter lim="800000"/>
            <a:headEnd/>
            <a:tailEnd/>
          </a:ln>
        </p:spPr>
      </p:pic>
      <p:sp>
        <p:nvSpPr>
          <p:cNvPr id="60" name="Text Box 55"/>
          <p:cNvSpPr txBox="1">
            <a:spLocks noChangeArrowheads="1"/>
          </p:cNvSpPr>
          <p:nvPr/>
        </p:nvSpPr>
        <p:spPr bwMode="auto">
          <a:xfrm>
            <a:off x="924307" y="5849644"/>
            <a:ext cx="1495789" cy="48013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fontAlgn="auto">
              <a:lnSpc>
                <a:spcPct val="90000"/>
              </a:lnSpc>
              <a:spcBef>
                <a:spcPts val="0"/>
              </a:spcBef>
              <a:spcAft>
                <a:spcPts val="0"/>
              </a:spcAft>
              <a:defRPr/>
            </a:pPr>
            <a:r>
              <a:rPr lang="en-US" sz="2800" dirty="0">
                <a:solidFill>
                  <a:srgbClr val="000000"/>
                </a:solidFill>
                <a:latin typeface="Calibri" panose="020F0502020204030204" pitchFamily="34" charset="0"/>
                <a:ea typeface="ＭＳ Ｐゴシック" pitchFamily="34" charset="-128"/>
              </a:rPr>
              <a:t>System x</a:t>
            </a:r>
          </a:p>
        </p:txBody>
      </p:sp>
      <p:pic>
        <p:nvPicPr>
          <p:cNvPr id="70"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188897" y="2156335"/>
            <a:ext cx="1006171" cy="648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186786" y="2730864"/>
            <a:ext cx="1010391" cy="589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4" name="Picture 12" descr="http://www-03.ibm.com/systems/resources/x3650M4_140x140.jpg"/>
          <p:cNvPicPr>
            <a:picLocks noChangeAspect="1" noChangeArrowheads="1"/>
          </p:cNvPicPr>
          <p:nvPr/>
        </p:nvPicPr>
        <p:blipFill rotWithShape="1">
          <a:blip r:embed="rId6" cstate="print">
            <a:clrChange>
              <a:clrFrom>
                <a:srgbClr val="FFFFFF"/>
              </a:clrFrom>
              <a:clrTo>
                <a:srgbClr val="FFFFFF">
                  <a:alpha val="0"/>
                </a:srgbClr>
              </a:clrTo>
            </a:clrChange>
          </a:blip>
          <a:srcRect/>
          <a:stretch/>
        </p:blipFill>
        <p:spPr bwMode="auto">
          <a:xfrm>
            <a:off x="1084108" y="2017808"/>
            <a:ext cx="1156167" cy="577515"/>
          </a:xfrm>
          <a:prstGeom prst="rect">
            <a:avLst/>
          </a:prstGeom>
          <a:noFill/>
        </p:spPr>
      </p:pic>
      <p:pic>
        <p:nvPicPr>
          <p:cNvPr id="75" name="Picture 14" descr="http://www-03.ibm.com/systems/resources/systems_x_hardware_x3550M4_140x140.jpg"/>
          <p:cNvPicPr>
            <a:picLocks noChangeAspect="1" noChangeArrowheads="1"/>
          </p:cNvPicPr>
          <p:nvPr/>
        </p:nvPicPr>
        <p:blipFill rotWithShape="1">
          <a:blip r:embed="rId7" cstate="print">
            <a:clrChange>
              <a:clrFrom>
                <a:srgbClr val="FFFFFF"/>
              </a:clrFrom>
              <a:clrTo>
                <a:srgbClr val="FFFFFF">
                  <a:alpha val="0"/>
                </a:srgbClr>
              </a:clrTo>
            </a:clrChange>
          </a:blip>
          <a:srcRect t="29060" b="26730"/>
          <a:stretch/>
        </p:blipFill>
        <p:spPr bwMode="auto">
          <a:xfrm>
            <a:off x="995612" y="2654179"/>
            <a:ext cx="1333154" cy="589547"/>
          </a:xfrm>
          <a:prstGeom prst="rect">
            <a:avLst/>
          </a:prstGeom>
          <a:noFill/>
        </p:spPr>
      </p:pic>
      <p:sp>
        <p:nvSpPr>
          <p:cNvPr id="76" name="Text Box 65"/>
          <p:cNvSpPr txBox="1">
            <a:spLocks noChangeArrowheads="1"/>
          </p:cNvSpPr>
          <p:nvPr/>
        </p:nvSpPr>
        <p:spPr bwMode="auto">
          <a:xfrm>
            <a:off x="1253967" y="2379611"/>
            <a:ext cx="1107485" cy="346247"/>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defTabSz="914361" fontAlgn="auto">
              <a:lnSpc>
                <a:spcPct val="150000"/>
              </a:lnSpc>
              <a:spcBef>
                <a:spcPts val="0"/>
              </a:spcBef>
              <a:spcAft>
                <a:spcPts val="0"/>
              </a:spcAft>
              <a:defRPr/>
            </a:pPr>
            <a:r>
              <a:rPr lang="en-US" altLang="zh-CN" sz="1100" kern="0" dirty="0" smtClean="0">
                <a:solidFill>
                  <a:srgbClr val="64BEDC">
                    <a:lumMod val="50000"/>
                  </a:srgbClr>
                </a:solidFill>
                <a:latin typeface="Arial"/>
                <a:ea typeface="宋体" charset="-122"/>
              </a:rPr>
              <a:t>x3650</a:t>
            </a:r>
          </a:p>
        </p:txBody>
      </p:sp>
      <p:sp>
        <p:nvSpPr>
          <p:cNvPr id="77" name="Text Box 65"/>
          <p:cNvSpPr txBox="1">
            <a:spLocks noChangeArrowheads="1"/>
          </p:cNvSpPr>
          <p:nvPr/>
        </p:nvSpPr>
        <p:spPr bwMode="auto">
          <a:xfrm>
            <a:off x="1528056" y="3091639"/>
            <a:ext cx="862224" cy="346247"/>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algn="l" defTabSz="914361" fontAlgn="auto">
              <a:lnSpc>
                <a:spcPct val="150000"/>
              </a:lnSpc>
              <a:spcBef>
                <a:spcPts val="0"/>
              </a:spcBef>
              <a:spcAft>
                <a:spcPts val="0"/>
              </a:spcAft>
              <a:defRPr/>
            </a:pPr>
            <a:r>
              <a:rPr lang="en-US" altLang="zh-CN" sz="1100" kern="0" dirty="0" smtClean="0">
                <a:solidFill>
                  <a:srgbClr val="64BEDC">
                    <a:lumMod val="50000"/>
                  </a:srgbClr>
                </a:solidFill>
                <a:latin typeface="Arial"/>
                <a:ea typeface="宋体" charset="-122"/>
              </a:rPr>
              <a:t>x3550</a:t>
            </a:r>
            <a:endParaRPr lang="en-US" altLang="zh-CN" sz="1100" b="0" kern="0" dirty="0" smtClean="0">
              <a:solidFill>
                <a:srgbClr val="64BEDC">
                  <a:lumMod val="50000"/>
                </a:srgbClr>
              </a:solidFill>
              <a:latin typeface="Arial"/>
              <a:ea typeface="宋体" charset="-122"/>
            </a:endParaRPr>
          </a:p>
        </p:txBody>
      </p:sp>
      <p:sp>
        <p:nvSpPr>
          <p:cNvPr id="78" name="Rectangle 77"/>
          <p:cNvSpPr/>
          <p:nvPr/>
        </p:nvSpPr>
        <p:spPr>
          <a:xfrm>
            <a:off x="2490428" y="2497826"/>
            <a:ext cx="1256386" cy="261611"/>
          </a:xfrm>
          <a:prstGeom prst="rect">
            <a:avLst/>
          </a:prstGeom>
        </p:spPr>
        <p:txBody>
          <a:bodyPr wrap="square" lIns="91436" tIns="45719" rIns="91436" bIns="45719">
            <a:spAutoFit/>
          </a:bodyPr>
          <a:lstStyle/>
          <a:p>
            <a:pPr fontAlgn="auto">
              <a:spcBef>
                <a:spcPts val="0"/>
              </a:spcBef>
              <a:spcAft>
                <a:spcPts val="0"/>
              </a:spcAft>
            </a:pPr>
            <a:r>
              <a:rPr lang="en-US" sz="1100" dirty="0" smtClean="0">
                <a:solidFill>
                  <a:srgbClr val="FF0000"/>
                </a:solidFill>
                <a:latin typeface="Arial"/>
                <a:ea typeface="+mn-ea"/>
              </a:rPr>
              <a:t>RD650</a:t>
            </a:r>
          </a:p>
        </p:txBody>
      </p:sp>
      <p:sp>
        <p:nvSpPr>
          <p:cNvPr id="79" name="Rectangle 78"/>
          <p:cNvSpPr/>
          <p:nvPr/>
        </p:nvSpPr>
        <p:spPr>
          <a:xfrm>
            <a:off x="2490428" y="3126786"/>
            <a:ext cx="1256386" cy="261611"/>
          </a:xfrm>
          <a:prstGeom prst="rect">
            <a:avLst/>
          </a:prstGeom>
        </p:spPr>
        <p:txBody>
          <a:bodyPr wrap="square" lIns="91436" tIns="45719" rIns="91436" bIns="45719">
            <a:spAutoFit/>
          </a:bodyPr>
          <a:lstStyle/>
          <a:p>
            <a:pPr fontAlgn="auto">
              <a:spcBef>
                <a:spcPts val="0"/>
              </a:spcBef>
              <a:spcAft>
                <a:spcPts val="0"/>
              </a:spcAft>
            </a:pPr>
            <a:r>
              <a:rPr lang="en-US" sz="1100" dirty="0" smtClean="0">
                <a:solidFill>
                  <a:srgbClr val="FF0000"/>
                </a:solidFill>
                <a:latin typeface="Arial"/>
                <a:ea typeface="+mn-ea"/>
              </a:rPr>
              <a:t>RD550</a:t>
            </a:r>
          </a:p>
        </p:txBody>
      </p:sp>
      <p:pic>
        <p:nvPicPr>
          <p:cNvPr id="80" name="Picture 6" descr="http://10.96.3.202/MediaBin/PreviewImage.asp?type=5&amp;repoid=%7b7B11BE49-2AF5-49F2-821B-1749378C2418%7d&amp;version=0&amp;layer=-1&amp;md=7-11-20126-04-04PM&amp;validate=YWQBWRYEVU"/>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56818" y="2151713"/>
            <a:ext cx="1040409" cy="782543"/>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7"/>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71898" y="2826588"/>
            <a:ext cx="1010244" cy="661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2" name="Rectangle 81"/>
          <p:cNvSpPr/>
          <p:nvPr/>
        </p:nvSpPr>
        <p:spPr>
          <a:xfrm>
            <a:off x="5089896" y="2732801"/>
            <a:ext cx="895630" cy="261608"/>
          </a:xfrm>
          <a:prstGeom prst="rect">
            <a:avLst/>
          </a:prstGeom>
        </p:spPr>
        <p:txBody>
          <a:bodyPr wrap="square" lIns="91436" tIns="45719" rIns="91436" bIns="45719">
            <a:spAutoFit/>
          </a:bodyPr>
          <a:lstStyle/>
          <a:p>
            <a:pPr algn="l" fontAlgn="auto">
              <a:spcBef>
                <a:spcPts val="0"/>
              </a:spcBef>
              <a:spcAft>
                <a:spcPts val="0"/>
              </a:spcAft>
            </a:pPr>
            <a:r>
              <a:rPr lang="en-US" sz="1100" dirty="0" smtClean="0">
                <a:solidFill>
                  <a:srgbClr val="FF0000"/>
                </a:solidFill>
                <a:latin typeface="Arial"/>
                <a:ea typeface="+mn-ea"/>
              </a:rPr>
              <a:t>RD350</a:t>
            </a:r>
          </a:p>
        </p:txBody>
      </p:sp>
      <p:sp>
        <p:nvSpPr>
          <p:cNvPr id="83" name="Rectangle 82"/>
          <p:cNvSpPr/>
          <p:nvPr/>
        </p:nvSpPr>
        <p:spPr>
          <a:xfrm>
            <a:off x="5124494" y="2048399"/>
            <a:ext cx="895630" cy="261608"/>
          </a:xfrm>
          <a:prstGeom prst="rect">
            <a:avLst/>
          </a:prstGeom>
        </p:spPr>
        <p:txBody>
          <a:bodyPr wrap="square" lIns="91436" tIns="45719" rIns="91436" bIns="45719">
            <a:spAutoFit/>
          </a:bodyPr>
          <a:lstStyle/>
          <a:p>
            <a:pPr algn="l" fontAlgn="auto">
              <a:spcBef>
                <a:spcPts val="0"/>
              </a:spcBef>
              <a:spcAft>
                <a:spcPts val="0"/>
              </a:spcAft>
            </a:pPr>
            <a:r>
              <a:rPr lang="en-US" sz="1100" dirty="0" smtClean="0">
                <a:solidFill>
                  <a:srgbClr val="FF0000"/>
                </a:solidFill>
                <a:latin typeface="Arial"/>
                <a:ea typeface="+mn-ea"/>
              </a:rPr>
              <a:t>RD450</a:t>
            </a:r>
          </a:p>
        </p:txBody>
      </p:sp>
      <p:sp>
        <p:nvSpPr>
          <p:cNvPr id="84" name="Text Box 65"/>
          <p:cNvSpPr txBox="1">
            <a:spLocks noChangeArrowheads="1"/>
          </p:cNvSpPr>
          <p:nvPr/>
        </p:nvSpPr>
        <p:spPr bwMode="auto">
          <a:xfrm>
            <a:off x="7862666" y="2478735"/>
            <a:ext cx="835518" cy="346247"/>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defTabSz="914361" fontAlgn="auto">
              <a:lnSpc>
                <a:spcPct val="150000"/>
              </a:lnSpc>
              <a:spcBef>
                <a:spcPts val="0"/>
              </a:spcBef>
              <a:spcAft>
                <a:spcPts val="0"/>
              </a:spcAft>
              <a:defRPr/>
            </a:pPr>
            <a:r>
              <a:rPr lang="en-US" altLang="zh-CN" sz="1100" kern="0" dirty="0" smtClean="0">
                <a:solidFill>
                  <a:srgbClr val="64BEDC">
                    <a:lumMod val="50000"/>
                  </a:srgbClr>
                </a:solidFill>
                <a:latin typeface="Arial"/>
                <a:ea typeface="宋体" charset="-122"/>
              </a:rPr>
              <a:t>x3630</a:t>
            </a:r>
            <a:endParaRPr lang="en-US" altLang="zh-CN" sz="1100" b="0" kern="0" dirty="0" smtClean="0">
              <a:solidFill>
                <a:srgbClr val="64BEDC">
                  <a:lumMod val="50000"/>
                </a:srgbClr>
              </a:solidFill>
              <a:latin typeface="Arial"/>
              <a:ea typeface="宋体" charset="-122"/>
            </a:endParaRPr>
          </a:p>
        </p:txBody>
      </p:sp>
      <p:sp>
        <p:nvSpPr>
          <p:cNvPr id="85" name="Text Box 65"/>
          <p:cNvSpPr txBox="1">
            <a:spLocks noChangeArrowheads="1"/>
          </p:cNvSpPr>
          <p:nvPr/>
        </p:nvSpPr>
        <p:spPr bwMode="auto">
          <a:xfrm>
            <a:off x="8065549" y="3186039"/>
            <a:ext cx="835518" cy="346247"/>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defTabSz="914361" fontAlgn="auto">
              <a:lnSpc>
                <a:spcPct val="150000"/>
              </a:lnSpc>
              <a:spcBef>
                <a:spcPts val="0"/>
              </a:spcBef>
              <a:spcAft>
                <a:spcPts val="0"/>
              </a:spcAft>
              <a:defRPr/>
            </a:pPr>
            <a:r>
              <a:rPr lang="en-US" altLang="zh-CN" sz="1100" kern="0" dirty="0" smtClean="0">
                <a:solidFill>
                  <a:srgbClr val="64BEDC">
                    <a:lumMod val="50000"/>
                  </a:srgbClr>
                </a:solidFill>
                <a:latin typeface="Arial"/>
                <a:ea typeface="宋体" charset="-122"/>
              </a:rPr>
              <a:t>x3530</a:t>
            </a:r>
            <a:endParaRPr lang="en-US" altLang="zh-CN" sz="1100" b="0" kern="0" dirty="0" smtClean="0">
              <a:solidFill>
                <a:srgbClr val="64BEDC">
                  <a:lumMod val="50000"/>
                </a:srgbClr>
              </a:solidFill>
              <a:latin typeface="Arial"/>
              <a:ea typeface="宋体" charset="-122"/>
            </a:endParaRPr>
          </a:p>
        </p:txBody>
      </p:sp>
      <p:pic>
        <p:nvPicPr>
          <p:cNvPr id="86" name="Picture 12" descr="http://www-03.ibm.com/systems/resources/x3650M4_140x140.jpg"/>
          <p:cNvPicPr>
            <a:picLocks noChangeAspect="1" noChangeArrowheads="1"/>
          </p:cNvPicPr>
          <p:nvPr/>
        </p:nvPicPr>
        <p:blipFill rotWithShape="1">
          <a:blip r:embed="rId10" cstate="print">
            <a:clrChange>
              <a:clrFrom>
                <a:srgbClr val="FFFFFF"/>
              </a:clrFrom>
              <a:clrTo>
                <a:srgbClr val="FFFFFF">
                  <a:alpha val="0"/>
                </a:srgbClr>
              </a:clrTo>
            </a:clrChange>
          </a:blip>
          <a:srcRect/>
          <a:stretch/>
        </p:blipFill>
        <p:spPr bwMode="auto">
          <a:xfrm>
            <a:off x="7693706" y="1999179"/>
            <a:ext cx="1156167" cy="498764"/>
          </a:xfrm>
          <a:prstGeom prst="rect">
            <a:avLst/>
          </a:prstGeom>
          <a:noFill/>
        </p:spPr>
      </p:pic>
      <p:pic>
        <p:nvPicPr>
          <p:cNvPr id="87" name="Picture 14" descr="http://www-03.ibm.com/systems/resources/systems_x_hardware_x3550M4_140x140.jpg"/>
          <p:cNvPicPr>
            <a:picLocks noChangeAspect="1" noChangeArrowheads="1"/>
          </p:cNvPicPr>
          <p:nvPr/>
        </p:nvPicPr>
        <p:blipFill rotWithShape="1">
          <a:blip r:embed="rId7" cstate="print">
            <a:clrChange>
              <a:clrFrom>
                <a:srgbClr val="FFFFFF"/>
              </a:clrFrom>
              <a:clrTo>
                <a:srgbClr val="FFFFFF">
                  <a:alpha val="0"/>
                </a:srgbClr>
              </a:clrTo>
            </a:clrChange>
          </a:blip>
          <a:srcRect t="33702" b="30676"/>
          <a:stretch/>
        </p:blipFill>
        <p:spPr bwMode="auto">
          <a:xfrm>
            <a:off x="7701437" y="2817344"/>
            <a:ext cx="1333154" cy="475013"/>
          </a:xfrm>
          <a:prstGeom prst="rect">
            <a:avLst/>
          </a:prstGeom>
          <a:noFill/>
        </p:spPr>
      </p:pic>
      <p:sp>
        <p:nvSpPr>
          <p:cNvPr id="89" name="Text Box 65"/>
          <p:cNvSpPr txBox="1">
            <a:spLocks noChangeArrowheads="1"/>
          </p:cNvSpPr>
          <p:nvPr/>
        </p:nvSpPr>
        <p:spPr bwMode="auto">
          <a:xfrm>
            <a:off x="4268981" y="5376533"/>
            <a:ext cx="1084238" cy="346247"/>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defTabSz="914361" fontAlgn="auto">
              <a:lnSpc>
                <a:spcPct val="150000"/>
              </a:lnSpc>
              <a:spcBef>
                <a:spcPts val="0"/>
              </a:spcBef>
              <a:spcAft>
                <a:spcPts val="0"/>
              </a:spcAft>
              <a:defRPr/>
            </a:pPr>
            <a:r>
              <a:rPr lang="en-US" altLang="zh-CN" sz="1100" kern="0" dirty="0" smtClean="0">
                <a:solidFill>
                  <a:srgbClr val="FF0000"/>
                </a:solidFill>
                <a:latin typeface="Arial"/>
                <a:ea typeface="宋体" charset="-122"/>
              </a:rPr>
              <a:t>TD350</a:t>
            </a:r>
            <a:endParaRPr lang="en-US" altLang="zh-CN" sz="1100" b="0" kern="0" dirty="0" smtClean="0">
              <a:solidFill>
                <a:srgbClr val="FF0000"/>
              </a:solidFill>
              <a:latin typeface="Arial"/>
              <a:ea typeface="宋体" charset="-122"/>
            </a:endParaRPr>
          </a:p>
        </p:txBody>
      </p:sp>
      <p:sp>
        <p:nvSpPr>
          <p:cNvPr id="90" name="Text Box 65"/>
          <p:cNvSpPr txBox="1">
            <a:spLocks noChangeArrowheads="1"/>
          </p:cNvSpPr>
          <p:nvPr/>
        </p:nvSpPr>
        <p:spPr bwMode="auto">
          <a:xfrm>
            <a:off x="1149478" y="5319626"/>
            <a:ext cx="2024943" cy="415496"/>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defTabSz="914361" fontAlgn="auto">
              <a:lnSpc>
                <a:spcPct val="150000"/>
              </a:lnSpc>
              <a:spcBef>
                <a:spcPts val="0"/>
              </a:spcBef>
              <a:spcAft>
                <a:spcPts val="0"/>
              </a:spcAft>
              <a:defRPr/>
            </a:pPr>
            <a:r>
              <a:rPr lang="en-US" altLang="zh-CN" kern="0" dirty="0" smtClean="0">
                <a:solidFill>
                  <a:srgbClr val="0000CC"/>
                </a:solidFill>
                <a:latin typeface="Arial"/>
                <a:ea typeface="宋体" charset="-122"/>
              </a:rPr>
              <a:t>x3500 (Jan 2015)</a:t>
            </a:r>
            <a:endParaRPr lang="en-US" altLang="zh-CN" b="0" kern="0" dirty="0" smtClean="0">
              <a:solidFill>
                <a:srgbClr val="0000CC"/>
              </a:solidFill>
              <a:latin typeface="Arial"/>
              <a:ea typeface="宋体" charset="-122"/>
            </a:endParaRPr>
          </a:p>
        </p:txBody>
      </p:sp>
      <p:pic>
        <p:nvPicPr>
          <p:cNvPr id="91" name="Picture 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52865" y="4717886"/>
            <a:ext cx="316485" cy="744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3" name="Picture 5"/>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99228" y="4780240"/>
            <a:ext cx="727032" cy="756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4" name="Picture 2" descr="http://10.96.3.202/MediaBin/PreviewImage.asp?type=4&amp;repoid=%7b5CD17EFC-B027-4A4A-803C-2FD0988B5BE6%7d&amp;version=2&amp;validate=ZXRCWSZFVV&amp;md=6-21-20117-23-45PM">
            <a:hlinkClick r:id="rId13"/>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1012595" y="4730336"/>
            <a:ext cx="521479" cy="790140"/>
          </a:xfrm>
          <a:prstGeom prst="rect">
            <a:avLst/>
          </a:prstGeom>
          <a:noFill/>
          <a:extLst>
            <a:ext uri="{909E8E84-426E-40DD-AFC4-6F175D3DCCD1}">
              <a14:hiddenFill xmlns:a14="http://schemas.microsoft.com/office/drawing/2010/main" xmlns="">
                <a:solidFill>
                  <a:srgbClr val="FFFFFF"/>
                </a:solidFill>
              </a14:hiddenFill>
            </a:ext>
          </a:extLst>
        </p:spPr>
      </p:pic>
      <p:sp>
        <p:nvSpPr>
          <p:cNvPr id="96" name="Text Box 65"/>
          <p:cNvSpPr txBox="1">
            <a:spLocks noChangeArrowheads="1"/>
          </p:cNvSpPr>
          <p:nvPr/>
        </p:nvSpPr>
        <p:spPr bwMode="auto">
          <a:xfrm>
            <a:off x="8954781" y="5377037"/>
            <a:ext cx="815939" cy="346247"/>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defTabSz="914361" fontAlgn="auto">
              <a:lnSpc>
                <a:spcPct val="150000"/>
              </a:lnSpc>
              <a:spcBef>
                <a:spcPts val="0"/>
              </a:spcBef>
              <a:spcAft>
                <a:spcPts val="0"/>
              </a:spcAft>
              <a:defRPr/>
            </a:pPr>
            <a:r>
              <a:rPr lang="en-US" altLang="zh-CN" sz="1100" kern="0" dirty="0" smtClean="0">
                <a:solidFill>
                  <a:srgbClr val="FF0000"/>
                </a:solidFill>
                <a:latin typeface="Arial"/>
                <a:ea typeface="宋体" charset="-122"/>
              </a:rPr>
              <a:t>TS440</a:t>
            </a:r>
            <a:r>
              <a:rPr lang="en-US" altLang="zh-CN" sz="1100" b="0" kern="0" dirty="0" smtClean="0">
                <a:solidFill>
                  <a:srgbClr val="FF0000"/>
                </a:solidFill>
                <a:latin typeface="Arial"/>
                <a:ea typeface="宋体" charset="-122"/>
              </a:rPr>
              <a:t> </a:t>
            </a:r>
            <a:endParaRPr lang="en-US" altLang="zh-CN" sz="1100" b="0" kern="0" dirty="0">
              <a:solidFill>
                <a:srgbClr val="FF0000"/>
              </a:solidFill>
              <a:latin typeface="Arial"/>
              <a:ea typeface="宋体" charset="-122"/>
            </a:endParaRPr>
          </a:p>
        </p:txBody>
      </p:sp>
      <p:sp>
        <p:nvSpPr>
          <p:cNvPr id="97" name="Text Box 65"/>
          <p:cNvSpPr txBox="1">
            <a:spLocks noChangeArrowheads="1"/>
          </p:cNvSpPr>
          <p:nvPr/>
        </p:nvSpPr>
        <p:spPr bwMode="auto">
          <a:xfrm>
            <a:off x="10857035" y="5439763"/>
            <a:ext cx="832597" cy="346247"/>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defTabSz="914361" fontAlgn="auto">
              <a:lnSpc>
                <a:spcPct val="150000"/>
              </a:lnSpc>
              <a:spcBef>
                <a:spcPts val="0"/>
              </a:spcBef>
              <a:spcAft>
                <a:spcPts val="0"/>
              </a:spcAft>
              <a:defRPr/>
            </a:pPr>
            <a:r>
              <a:rPr lang="en-US" altLang="zh-CN" sz="1100" kern="0" dirty="0" smtClean="0">
                <a:solidFill>
                  <a:srgbClr val="FF0000"/>
                </a:solidFill>
                <a:latin typeface="Arial"/>
                <a:ea typeface="宋体" charset="-122"/>
              </a:rPr>
              <a:t>TS140</a:t>
            </a:r>
            <a:endParaRPr lang="en-US" altLang="zh-CN" sz="1100" b="0" kern="0" dirty="0">
              <a:solidFill>
                <a:srgbClr val="FF0000"/>
              </a:solidFill>
              <a:latin typeface="Arial"/>
              <a:ea typeface="宋体" charset="-122"/>
            </a:endParaRPr>
          </a:p>
        </p:txBody>
      </p:sp>
      <p:pic>
        <p:nvPicPr>
          <p:cNvPr id="98" name="Picture 2" descr="https://encrypted-tbn3.gstatic.com/images?q=tbn:ANd9GcT_18jdnYkdGvRBrdeweMVe8eHexEC3DLLOPcW9LcK9lDNz4d6mvQ"/>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333324" y="5453766"/>
            <a:ext cx="923616" cy="692001"/>
          </a:xfrm>
          <a:prstGeom prst="rect">
            <a:avLst/>
          </a:prstGeom>
          <a:noFill/>
        </p:spPr>
      </p:pic>
      <p:sp>
        <p:nvSpPr>
          <p:cNvPr id="99" name="Text Box 64"/>
          <p:cNvSpPr txBox="1">
            <a:spLocks noChangeArrowheads="1"/>
          </p:cNvSpPr>
          <p:nvPr/>
        </p:nvSpPr>
        <p:spPr bwMode="auto">
          <a:xfrm>
            <a:off x="7506507" y="6028567"/>
            <a:ext cx="577394" cy="34624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91436" tIns="45719" rIns="91436" bIns="45719">
            <a:spAutoFit/>
          </a:bodyPr>
          <a:lstStyle/>
          <a:p>
            <a:pPr algn="l" fontAlgn="auto">
              <a:lnSpc>
                <a:spcPct val="150000"/>
              </a:lnSpc>
              <a:spcBef>
                <a:spcPts val="0"/>
              </a:spcBef>
              <a:spcAft>
                <a:spcPts val="0"/>
              </a:spcAft>
            </a:pPr>
            <a:r>
              <a:rPr lang="en-US" altLang="zh-CN" sz="1100" dirty="0" smtClean="0">
                <a:solidFill>
                  <a:srgbClr val="64BEDC">
                    <a:lumMod val="50000"/>
                  </a:srgbClr>
                </a:solidFill>
                <a:latin typeface="Arial"/>
                <a:ea typeface="黑体"/>
              </a:rPr>
              <a:t>x3300</a:t>
            </a:r>
            <a:endParaRPr lang="en-US" altLang="zh-CN" sz="800" b="0" dirty="0" smtClean="0">
              <a:solidFill>
                <a:srgbClr val="64BEDC">
                  <a:lumMod val="50000"/>
                </a:srgbClr>
              </a:solidFill>
              <a:latin typeface="Arial"/>
              <a:ea typeface="黑体"/>
            </a:endParaRPr>
          </a:p>
        </p:txBody>
      </p:sp>
      <p:pic>
        <p:nvPicPr>
          <p:cNvPr id="100" name="Picture 2" descr="https://encrypted-tbn3.gstatic.com/images?q=tbn:ANd9GcT_18jdnYkdGvRBrdeweMVe8eHexEC3DLLOPcW9LcK9lDNz4d6mvQ"/>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9886563" y="5469036"/>
            <a:ext cx="923616" cy="692001"/>
          </a:xfrm>
          <a:prstGeom prst="rect">
            <a:avLst/>
          </a:prstGeom>
          <a:noFill/>
        </p:spPr>
      </p:pic>
      <p:sp>
        <p:nvSpPr>
          <p:cNvPr id="101" name="Text Box 64"/>
          <p:cNvSpPr txBox="1">
            <a:spLocks noChangeArrowheads="1"/>
          </p:cNvSpPr>
          <p:nvPr/>
        </p:nvSpPr>
        <p:spPr bwMode="auto">
          <a:xfrm>
            <a:off x="10059746" y="6043837"/>
            <a:ext cx="577394" cy="34624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91436" tIns="45719" rIns="91436" bIns="45719">
            <a:spAutoFit/>
          </a:bodyPr>
          <a:lstStyle/>
          <a:p>
            <a:pPr algn="l" fontAlgn="auto">
              <a:lnSpc>
                <a:spcPct val="150000"/>
              </a:lnSpc>
              <a:spcBef>
                <a:spcPts val="0"/>
              </a:spcBef>
              <a:spcAft>
                <a:spcPts val="0"/>
              </a:spcAft>
            </a:pPr>
            <a:r>
              <a:rPr lang="en-US" altLang="zh-CN" sz="1100" dirty="0" smtClean="0">
                <a:solidFill>
                  <a:srgbClr val="64BEDC">
                    <a:lumMod val="50000"/>
                  </a:srgbClr>
                </a:solidFill>
                <a:latin typeface="Arial"/>
                <a:ea typeface="黑体"/>
              </a:rPr>
              <a:t>x3100</a:t>
            </a:r>
            <a:endParaRPr lang="en-US" altLang="zh-CN" sz="800" b="0" dirty="0" smtClean="0">
              <a:solidFill>
                <a:srgbClr val="64BEDC">
                  <a:lumMod val="50000"/>
                </a:srgbClr>
              </a:solidFill>
              <a:latin typeface="Arial"/>
              <a:ea typeface="黑体"/>
            </a:endParaRPr>
          </a:p>
        </p:txBody>
      </p:sp>
      <p:pic>
        <p:nvPicPr>
          <p:cNvPr id="102" name="Picture 2" descr="http://www.emergingtechno.com/image/cache/data/IBM%20Server/IBM%20System%20x3250%20M4%20Express%20Server%20%282583K9G%29%20E3-1220-2%20GB,2x500%20GB,RAID%200,1-%20DVD-RW%20Price%20in%20Dubai%20United%20Arab%20Emirates%20%28UAE%29%20Hyderabad%20%28India%29%20Dealers-600x500.png"/>
          <p:cNvPicPr>
            <a:picLocks noChangeAspect="1" noChangeArrowheads="1"/>
          </p:cNvPicPr>
          <p:nvPr/>
        </p:nvPicPr>
        <p:blipFill rotWithShape="1">
          <a:blip r:embed="rId16" cstate="print"/>
          <a:srcRect/>
          <a:stretch/>
        </p:blipFill>
        <p:spPr bwMode="auto">
          <a:xfrm>
            <a:off x="9127822" y="2410451"/>
            <a:ext cx="1333336" cy="368135"/>
          </a:xfrm>
          <a:prstGeom prst="rect">
            <a:avLst/>
          </a:prstGeom>
          <a:noFill/>
        </p:spPr>
      </p:pic>
      <p:sp>
        <p:nvSpPr>
          <p:cNvPr id="103" name="Text Box 64"/>
          <p:cNvSpPr txBox="1">
            <a:spLocks noChangeArrowheads="1"/>
          </p:cNvSpPr>
          <p:nvPr/>
        </p:nvSpPr>
        <p:spPr bwMode="auto">
          <a:xfrm>
            <a:off x="9491366" y="2670167"/>
            <a:ext cx="606247" cy="34624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91436" tIns="45719" rIns="91436" bIns="45719">
            <a:spAutoFit/>
          </a:bodyPr>
          <a:lstStyle/>
          <a:p>
            <a:pPr fontAlgn="auto">
              <a:lnSpc>
                <a:spcPct val="150000"/>
              </a:lnSpc>
              <a:spcBef>
                <a:spcPts val="0"/>
              </a:spcBef>
              <a:spcAft>
                <a:spcPts val="0"/>
              </a:spcAft>
            </a:pPr>
            <a:r>
              <a:rPr lang="en-US" altLang="zh-CN" sz="1100" dirty="0" smtClean="0">
                <a:solidFill>
                  <a:srgbClr val="64BEDC">
                    <a:lumMod val="50000"/>
                  </a:srgbClr>
                </a:solidFill>
                <a:latin typeface="Arial"/>
                <a:ea typeface="黑体"/>
              </a:rPr>
              <a:t>x3250</a:t>
            </a:r>
            <a:r>
              <a:rPr lang="en-US" altLang="zh-CN" sz="800" b="0" dirty="0" smtClean="0">
                <a:solidFill>
                  <a:srgbClr val="64BEDC">
                    <a:lumMod val="50000"/>
                  </a:srgbClr>
                </a:solidFill>
                <a:latin typeface="Arial"/>
                <a:ea typeface="黑体"/>
              </a:rPr>
              <a:t> </a:t>
            </a:r>
          </a:p>
        </p:txBody>
      </p:sp>
      <p:pic>
        <p:nvPicPr>
          <p:cNvPr id="104" name="圖片 2" descr="0903_3.jpg"/>
          <p:cNvPicPr>
            <a:picLocks noChangeAspect="1"/>
          </p:cNvPicPr>
          <p:nvPr/>
        </p:nvPicPr>
        <p:blipFill>
          <a:blip r:embed="rId17" cstate="print">
            <a:clrChange>
              <a:clrFrom>
                <a:srgbClr val="FFFFFF"/>
              </a:clrFrom>
              <a:clrTo>
                <a:srgbClr val="FFFFFF">
                  <a:alpha val="0"/>
                </a:srgbClr>
              </a:clrTo>
            </a:clrChange>
          </a:blip>
          <a:srcRect/>
          <a:stretch>
            <a:fillRect/>
          </a:stretch>
        </p:blipFill>
        <p:spPr bwMode="auto">
          <a:xfrm>
            <a:off x="10576982" y="2364272"/>
            <a:ext cx="1223552" cy="518584"/>
          </a:xfrm>
          <a:prstGeom prst="rect">
            <a:avLst/>
          </a:prstGeom>
          <a:noFill/>
          <a:ln w="9525">
            <a:noFill/>
            <a:miter lim="800000"/>
            <a:headEnd/>
            <a:tailEnd/>
          </a:ln>
        </p:spPr>
      </p:pic>
      <p:sp>
        <p:nvSpPr>
          <p:cNvPr id="105" name="Rectangle 104"/>
          <p:cNvSpPr/>
          <p:nvPr/>
        </p:nvSpPr>
        <p:spPr>
          <a:xfrm>
            <a:off x="10830171" y="2694244"/>
            <a:ext cx="717174" cy="346247"/>
          </a:xfrm>
          <a:prstGeom prst="rect">
            <a:avLst/>
          </a:prstGeom>
        </p:spPr>
        <p:txBody>
          <a:bodyPr wrap="square" lIns="91436" tIns="45719" rIns="91436" bIns="45719">
            <a:spAutoFit/>
          </a:bodyPr>
          <a:lstStyle/>
          <a:p>
            <a:pPr fontAlgn="auto">
              <a:lnSpc>
                <a:spcPct val="150000"/>
              </a:lnSpc>
              <a:spcBef>
                <a:spcPts val="0"/>
              </a:spcBef>
              <a:spcAft>
                <a:spcPts val="0"/>
              </a:spcAft>
            </a:pPr>
            <a:r>
              <a:rPr lang="en-US" altLang="zh-CN" sz="1100" dirty="0" smtClean="0">
                <a:solidFill>
                  <a:srgbClr val="FF0000"/>
                </a:solidFill>
                <a:latin typeface="Arial"/>
                <a:ea typeface="黑体"/>
              </a:rPr>
              <a:t>RS140</a:t>
            </a:r>
            <a:endParaRPr lang="en-US" altLang="zh-CN" sz="1200" b="0" dirty="0" smtClean="0">
              <a:solidFill>
                <a:srgbClr val="FF0000"/>
              </a:solidFill>
              <a:latin typeface="Arial"/>
              <a:ea typeface="黑体"/>
            </a:endParaRPr>
          </a:p>
        </p:txBody>
      </p:sp>
      <p:sp>
        <p:nvSpPr>
          <p:cNvPr id="55" name="Rectangle 11"/>
          <p:cNvSpPr>
            <a:spLocks noChangeArrowheads="1"/>
          </p:cNvSpPr>
          <p:nvPr/>
        </p:nvSpPr>
        <p:spPr bwMode="auto">
          <a:xfrm>
            <a:off x="3935719" y="1483030"/>
            <a:ext cx="3068053" cy="510901"/>
          </a:xfrm>
          <a:prstGeom prst="rect">
            <a:avLst/>
          </a:prstGeom>
          <a:noFill/>
          <a:ln w="9525">
            <a:noFill/>
            <a:miter lim="800000"/>
            <a:headEnd/>
            <a:tailEnd/>
          </a:ln>
        </p:spPr>
        <p:txBody>
          <a:bodyPr wrap="square" lIns="91430" tIns="45716" rIns="91430" bIns="45716">
            <a:spAutoFit/>
          </a:bodyPr>
          <a:lstStyle/>
          <a:p>
            <a:pPr fontAlgn="auto">
              <a:lnSpc>
                <a:spcPct val="85000"/>
              </a:lnSpc>
              <a:spcBef>
                <a:spcPts val="0"/>
              </a:spcBef>
              <a:spcAft>
                <a:spcPts val="0"/>
              </a:spcAft>
            </a:pPr>
            <a:r>
              <a:rPr lang="en-US" altLang="en-US" sz="1600" b="0" dirty="0" smtClean="0">
                <a:solidFill>
                  <a:srgbClr val="000000"/>
                </a:solidFill>
                <a:latin typeface="Calibri" pitchFamily="34" charset="0"/>
                <a:ea typeface="宋体" pitchFamily="2" charset="-122"/>
                <a:cs typeface="MS PGothic" pitchFamily="34" charset="-128"/>
              </a:rPr>
              <a:t>2 socket, 1U and 2U rack w/open standards, </a:t>
            </a:r>
            <a:r>
              <a:rPr lang="en-US" altLang="en-US" sz="1600" b="0" dirty="0">
                <a:solidFill>
                  <a:srgbClr val="000000"/>
                </a:solidFill>
                <a:latin typeface="Calibri" pitchFamily="34" charset="0"/>
                <a:ea typeface="宋体" pitchFamily="2" charset="-122"/>
                <a:cs typeface="MS PGothic" pitchFamily="34" charset="-128"/>
              </a:rPr>
              <a:t>resiliency, </a:t>
            </a:r>
            <a:r>
              <a:rPr lang="en-US" altLang="en-US" sz="1600" b="0" dirty="0" smtClean="0">
                <a:solidFill>
                  <a:srgbClr val="000000"/>
                </a:solidFill>
                <a:latin typeface="Calibri" pitchFamily="34" charset="0"/>
                <a:ea typeface="宋体" pitchFamily="2" charset="-122"/>
                <a:cs typeface="MS PGothic" pitchFamily="34" charset="-128"/>
              </a:rPr>
              <a:t>&amp; density</a:t>
            </a:r>
            <a:endParaRPr lang="en-US" altLang="en-US" sz="1600" b="0" dirty="0">
              <a:solidFill>
                <a:srgbClr val="000000"/>
              </a:solidFill>
              <a:latin typeface="Calibri" pitchFamily="34" charset="0"/>
              <a:ea typeface="宋体" pitchFamily="2" charset="-122"/>
              <a:cs typeface="MS PGothic" pitchFamily="34" charset="-128"/>
            </a:endParaRPr>
          </a:p>
        </p:txBody>
      </p:sp>
      <p:sp>
        <p:nvSpPr>
          <p:cNvPr id="56" name="Left-Right Arrow 55"/>
          <p:cNvSpPr/>
          <p:nvPr/>
        </p:nvSpPr>
        <p:spPr>
          <a:xfrm>
            <a:off x="457081" y="975360"/>
            <a:ext cx="11335607" cy="67056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dirty="0">
              <a:solidFill>
                <a:prstClr val="white"/>
              </a:solidFill>
            </a:endParaRPr>
          </a:p>
        </p:txBody>
      </p:sp>
      <p:sp>
        <p:nvSpPr>
          <p:cNvPr id="63" name="Content Placeholder 1"/>
          <p:cNvSpPr txBox="1">
            <a:spLocks/>
          </p:cNvSpPr>
          <p:nvPr/>
        </p:nvSpPr>
        <p:spPr bwMode="gray">
          <a:xfrm>
            <a:off x="732547" y="1127318"/>
            <a:ext cx="2451783" cy="503362"/>
          </a:xfrm>
          <a:prstGeom prst="rect">
            <a:avLst/>
          </a:prstGeom>
          <a:noFill/>
        </p:spPr>
        <p:txBody>
          <a:bodyPr lIns="121877" tIns="60939" rIns="121877" bIns="60939"/>
          <a:lstStyle/>
          <a:p>
            <a:pPr algn="l" defTabSz="1218784" fontAlgn="auto">
              <a:lnSpc>
                <a:spcPct val="95000"/>
              </a:lnSpc>
              <a:spcBef>
                <a:spcPts val="800"/>
              </a:spcBef>
              <a:spcAft>
                <a:spcPts val="0"/>
              </a:spcAft>
              <a:buClr>
                <a:srgbClr val="FF0000"/>
              </a:buClr>
              <a:defRPr/>
            </a:pPr>
            <a:r>
              <a:rPr lang="en-US" sz="1800" dirty="0" smtClean="0">
                <a:solidFill>
                  <a:prstClr val="white"/>
                </a:solidFill>
                <a:ea typeface="+mn-ea"/>
                <a:cs typeface="Arial" pitchFamily="34" charset="0"/>
              </a:rPr>
              <a:t>Performance</a:t>
            </a:r>
          </a:p>
        </p:txBody>
      </p:sp>
      <p:sp>
        <p:nvSpPr>
          <p:cNvPr id="64" name="Content Placeholder 1"/>
          <p:cNvSpPr txBox="1">
            <a:spLocks/>
          </p:cNvSpPr>
          <p:nvPr/>
        </p:nvSpPr>
        <p:spPr bwMode="gray">
          <a:xfrm>
            <a:off x="4617735" y="1123999"/>
            <a:ext cx="2451783" cy="796736"/>
          </a:xfrm>
          <a:prstGeom prst="rect">
            <a:avLst/>
          </a:prstGeom>
          <a:noFill/>
        </p:spPr>
        <p:txBody>
          <a:bodyPr lIns="121877" tIns="60939" rIns="121877" bIns="60939"/>
          <a:lstStyle/>
          <a:p>
            <a:pPr algn="l" defTabSz="1218784" fontAlgn="auto">
              <a:lnSpc>
                <a:spcPct val="95000"/>
              </a:lnSpc>
              <a:spcBef>
                <a:spcPts val="800"/>
              </a:spcBef>
              <a:spcAft>
                <a:spcPts val="0"/>
              </a:spcAft>
              <a:buClr>
                <a:srgbClr val="FF0000"/>
              </a:buClr>
              <a:defRPr/>
            </a:pPr>
            <a:r>
              <a:rPr lang="en-US" sz="1800" dirty="0" smtClean="0">
                <a:solidFill>
                  <a:prstClr val="white"/>
                </a:solidFill>
                <a:ea typeface="+mn-ea"/>
                <a:cs typeface="Arial" pitchFamily="34" charset="0"/>
              </a:rPr>
              <a:t>Mainstream</a:t>
            </a:r>
          </a:p>
        </p:txBody>
      </p:sp>
      <p:sp>
        <p:nvSpPr>
          <p:cNvPr id="65" name="Content Placeholder 1"/>
          <p:cNvSpPr txBox="1">
            <a:spLocks/>
          </p:cNvSpPr>
          <p:nvPr/>
        </p:nvSpPr>
        <p:spPr bwMode="gray">
          <a:xfrm>
            <a:off x="9845592" y="1124086"/>
            <a:ext cx="1601344" cy="918882"/>
          </a:xfrm>
          <a:prstGeom prst="rect">
            <a:avLst/>
          </a:prstGeom>
          <a:noFill/>
        </p:spPr>
        <p:txBody>
          <a:bodyPr lIns="121877" tIns="60939" rIns="121877" bIns="60939"/>
          <a:lstStyle/>
          <a:p>
            <a:pPr marL="226407" indent="-226407" algn="l" defTabSz="1218784" fontAlgn="auto">
              <a:lnSpc>
                <a:spcPct val="95000"/>
              </a:lnSpc>
              <a:spcBef>
                <a:spcPts val="800"/>
              </a:spcBef>
              <a:spcAft>
                <a:spcPts val="0"/>
              </a:spcAft>
              <a:buClr>
                <a:srgbClr val="FF0000"/>
              </a:buClr>
              <a:defRPr/>
            </a:pPr>
            <a:r>
              <a:rPr lang="en-US" sz="1800" dirty="0" smtClean="0">
                <a:solidFill>
                  <a:prstClr val="white"/>
                </a:solidFill>
                <a:ea typeface="+mn-ea"/>
                <a:cs typeface="Arial" pitchFamily="34" charset="0"/>
              </a:rPr>
              <a:t>Entry</a:t>
            </a:r>
          </a:p>
        </p:txBody>
      </p:sp>
      <p:sp>
        <p:nvSpPr>
          <p:cNvPr id="66" name="Left-Right Arrow 65"/>
          <p:cNvSpPr/>
          <p:nvPr/>
        </p:nvSpPr>
        <p:spPr>
          <a:xfrm>
            <a:off x="487553" y="3657600"/>
            <a:ext cx="11335607" cy="67056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dirty="0">
              <a:solidFill>
                <a:prstClr val="white"/>
              </a:solidFill>
            </a:endParaRPr>
          </a:p>
        </p:txBody>
      </p:sp>
      <p:sp>
        <p:nvSpPr>
          <p:cNvPr id="67" name="Content Placeholder 1"/>
          <p:cNvSpPr txBox="1">
            <a:spLocks/>
          </p:cNvSpPr>
          <p:nvPr/>
        </p:nvSpPr>
        <p:spPr bwMode="gray">
          <a:xfrm>
            <a:off x="763019" y="3809558"/>
            <a:ext cx="2451783" cy="503362"/>
          </a:xfrm>
          <a:prstGeom prst="rect">
            <a:avLst/>
          </a:prstGeom>
          <a:noFill/>
        </p:spPr>
        <p:txBody>
          <a:bodyPr lIns="121877" tIns="60939" rIns="121877" bIns="60939"/>
          <a:lstStyle/>
          <a:p>
            <a:pPr algn="l" defTabSz="1218784" fontAlgn="auto">
              <a:lnSpc>
                <a:spcPct val="95000"/>
              </a:lnSpc>
              <a:spcBef>
                <a:spcPts val="800"/>
              </a:spcBef>
              <a:spcAft>
                <a:spcPts val="0"/>
              </a:spcAft>
              <a:buClr>
                <a:srgbClr val="FF0000"/>
              </a:buClr>
              <a:defRPr/>
            </a:pPr>
            <a:r>
              <a:rPr lang="en-US" sz="1800" dirty="0" smtClean="0">
                <a:solidFill>
                  <a:prstClr val="white"/>
                </a:solidFill>
                <a:ea typeface="+mn-ea"/>
                <a:cs typeface="Arial" pitchFamily="34" charset="0"/>
              </a:rPr>
              <a:t>Performance</a:t>
            </a:r>
          </a:p>
        </p:txBody>
      </p:sp>
      <p:sp>
        <p:nvSpPr>
          <p:cNvPr id="68" name="Content Placeholder 1"/>
          <p:cNvSpPr txBox="1">
            <a:spLocks/>
          </p:cNvSpPr>
          <p:nvPr/>
        </p:nvSpPr>
        <p:spPr bwMode="gray">
          <a:xfrm>
            <a:off x="4617735" y="3806239"/>
            <a:ext cx="2451783" cy="796736"/>
          </a:xfrm>
          <a:prstGeom prst="rect">
            <a:avLst/>
          </a:prstGeom>
          <a:noFill/>
        </p:spPr>
        <p:txBody>
          <a:bodyPr lIns="121877" tIns="60939" rIns="121877" bIns="60939"/>
          <a:lstStyle/>
          <a:p>
            <a:pPr algn="l" defTabSz="1218784" fontAlgn="auto">
              <a:lnSpc>
                <a:spcPct val="95000"/>
              </a:lnSpc>
              <a:spcBef>
                <a:spcPts val="800"/>
              </a:spcBef>
              <a:spcAft>
                <a:spcPts val="0"/>
              </a:spcAft>
              <a:buClr>
                <a:srgbClr val="FF0000"/>
              </a:buClr>
              <a:defRPr/>
            </a:pPr>
            <a:r>
              <a:rPr lang="en-US" sz="1800" dirty="0" smtClean="0">
                <a:solidFill>
                  <a:prstClr val="white"/>
                </a:solidFill>
                <a:ea typeface="+mn-ea"/>
                <a:cs typeface="Arial" pitchFamily="34" charset="0"/>
              </a:rPr>
              <a:t>Mainstream</a:t>
            </a:r>
          </a:p>
        </p:txBody>
      </p:sp>
      <p:sp>
        <p:nvSpPr>
          <p:cNvPr id="69" name="Content Placeholder 1"/>
          <p:cNvSpPr txBox="1">
            <a:spLocks/>
          </p:cNvSpPr>
          <p:nvPr/>
        </p:nvSpPr>
        <p:spPr bwMode="gray">
          <a:xfrm>
            <a:off x="9845592" y="3806326"/>
            <a:ext cx="1601344" cy="918882"/>
          </a:xfrm>
          <a:prstGeom prst="rect">
            <a:avLst/>
          </a:prstGeom>
          <a:noFill/>
        </p:spPr>
        <p:txBody>
          <a:bodyPr lIns="121877" tIns="60939" rIns="121877" bIns="60939"/>
          <a:lstStyle/>
          <a:p>
            <a:pPr marL="226407" indent="-226407" algn="l" defTabSz="1218784" fontAlgn="auto">
              <a:lnSpc>
                <a:spcPct val="95000"/>
              </a:lnSpc>
              <a:spcBef>
                <a:spcPts val="800"/>
              </a:spcBef>
              <a:spcAft>
                <a:spcPts val="0"/>
              </a:spcAft>
              <a:buClr>
                <a:srgbClr val="FF0000"/>
              </a:buClr>
              <a:defRPr/>
            </a:pPr>
            <a:r>
              <a:rPr lang="en-US" sz="1800" dirty="0" smtClean="0">
                <a:solidFill>
                  <a:prstClr val="white"/>
                </a:solidFill>
                <a:ea typeface="+mn-ea"/>
                <a:cs typeface="Arial" pitchFamily="34" charset="0"/>
              </a:rPr>
              <a:t>Entry</a:t>
            </a:r>
          </a:p>
        </p:txBody>
      </p:sp>
      <p:sp>
        <p:nvSpPr>
          <p:cNvPr id="72" name="TextBox 71"/>
          <p:cNvSpPr txBox="1"/>
          <p:nvPr/>
        </p:nvSpPr>
        <p:spPr>
          <a:xfrm rot="16200000">
            <a:off x="-55345" y="2605366"/>
            <a:ext cx="1003801" cy="523084"/>
          </a:xfrm>
          <a:prstGeom prst="rect">
            <a:avLst/>
          </a:prstGeom>
          <a:noFill/>
        </p:spPr>
        <p:txBody>
          <a:bodyPr wrap="none" rtlCol="0">
            <a:spAutoFit/>
          </a:bodyPr>
          <a:lstStyle/>
          <a:p>
            <a:pPr algn="l" fontAlgn="auto">
              <a:spcBef>
                <a:spcPts val="0"/>
              </a:spcBef>
              <a:spcAft>
                <a:spcPts val="0"/>
              </a:spcAft>
            </a:pPr>
            <a:r>
              <a:rPr lang="en-US" sz="2800" b="0" dirty="0" smtClean="0">
                <a:solidFill>
                  <a:srgbClr val="000000"/>
                </a:solidFill>
                <a:ea typeface="+mn-ea"/>
                <a:cs typeface="Arial" pitchFamily="34" charset="0"/>
              </a:rPr>
              <a:t>Rack</a:t>
            </a:r>
          </a:p>
        </p:txBody>
      </p:sp>
      <p:sp>
        <p:nvSpPr>
          <p:cNvPr id="73" name="TextBox 72"/>
          <p:cNvSpPr txBox="1"/>
          <p:nvPr/>
        </p:nvSpPr>
        <p:spPr>
          <a:xfrm rot="16200000">
            <a:off x="-141246" y="4876126"/>
            <a:ext cx="1145122" cy="523084"/>
          </a:xfrm>
          <a:prstGeom prst="rect">
            <a:avLst/>
          </a:prstGeom>
          <a:noFill/>
        </p:spPr>
        <p:txBody>
          <a:bodyPr wrap="none" rtlCol="0">
            <a:spAutoFit/>
          </a:bodyPr>
          <a:lstStyle/>
          <a:p>
            <a:pPr algn="l" fontAlgn="auto">
              <a:spcBef>
                <a:spcPts val="0"/>
              </a:spcBef>
              <a:spcAft>
                <a:spcPts val="0"/>
              </a:spcAft>
            </a:pPr>
            <a:r>
              <a:rPr lang="en-US" sz="2800" b="0" dirty="0" smtClean="0">
                <a:solidFill>
                  <a:srgbClr val="000000"/>
                </a:solidFill>
                <a:ea typeface="+mn-ea"/>
                <a:cs typeface="Arial" pitchFamily="34" charset="0"/>
              </a:rPr>
              <a:t>Tower</a:t>
            </a:r>
          </a:p>
        </p:txBody>
      </p:sp>
      <p:pic>
        <p:nvPicPr>
          <p:cNvPr id="107" name="Picture 10"/>
          <p:cNvPicPr>
            <a:picLocks noChangeAspect="1" noChangeArrowheads="1"/>
          </p:cNvPicPr>
          <p:nvPr/>
        </p:nvPicPr>
        <p:blipFill>
          <a:blip r:embed="rId18" cstate="print">
            <a:clrChange>
              <a:clrFrom>
                <a:srgbClr val="F8F8F8"/>
              </a:clrFrom>
              <a:clrTo>
                <a:srgbClr val="F8F8F8">
                  <a:alpha val="0"/>
                </a:srgbClr>
              </a:clrTo>
            </a:clrChange>
          </a:blip>
          <a:srcRect/>
          <a:stretch>
            <a:fillRect/>
          </a:stretch>
        </p:blipFill>
        <p:spPr bwMode="auto">
          <a:xfrm>
            <a:off x="7444391" y="4648431"/>
            <a:ext cx="731780" cy="626472"/>
          </a:xfrm>
          <a:prstGeom prst="rect">
            <a:avLst/>
          </a:prstGeom>
          <a:noFill/>
          <a:ln w="9525" algn="ctr">
            <a:noFill/>
            <a:miter lim="800000"/>
            <a:headEnd/>
            <a:tailEnd/>
          </a:ln>
        </p:spPr>
      </p:pic>
      <p:sp>
        <p:nvSpPr>
          <p:cNvPr id="108" name="Text Box 65"/>
          <p:cNvSpPr txBox="1">
            <a:spLocks noChangeArrowheads="1"/>
          </p:cNvSpPr>
          <p:nvPr/>
        </p:nvSpPr>
        <p:spPr bwMode="auto">
          <a:xfrm>
            <a:off x="7268154" y="5202254"/>
            <a:ext cx="1084238" cy="346247"/>
          </a:xfrm>
          <a:prstGeom prst="rect">
            <a:avLst/>
          </a:prstGeom>
          <a:noFill/>
          <a:ln w="9525">
            <a:noFill/>
            <a:miter lim="800000"/>
            <a:headEnd/>
            <a:tailEnd/>
          </a:ln>
          <a:effectLst>
            <a:prstShdw prst="shdw17" dist="17961" dir="2700000">
              <a:srgbClr val="EC2225">
                <a:gamma/>
                <a:shade val="60000"/>
                <a:invGamma/>
              </a:srgbClr>
            </a:prstShdw>
          </a:effectLst>
        </p:spPr>
        <p:txBody>
          <a:bodyPr wrap="square" lIns="91436" tIns="45719" rIns="91436" bIns="45719">
            <a:spAutoFit/>
          </a:bodyPr>
          <a:lstStyle/>
          <a:p>
            <a:pPr defTabSz="914361" fontAlgn="auto">
              <a:lnSpc>
                <a:spcPct val="150000"/>
              </a:lnSpc>
              <a:spcBef>
                <a:spcPts val="0"/>
              </a:spcBef>
              <a:spcAft>
                <a:spcPts val="0"/>
              </a:spcAft>
              <a:defRPr/>
            </a:pPr>
            <a:r>
              <a:rPr lang="en-US" altLang="zh-CN" sz="1100" kern="0" dirty="0" smtClean="0">
                <a:solidFill>
                  <a:srgbClr val="FF0000"/>
                </a:solidFill>
                <a:latin typeface="Arial"/>
                <a:ea typeface="宋体" charset="-122"/>
              </a:rPr>
              <a:t>TD340</a:t>
            </a:r>
            <a:endParaRPr lang="en-US" altLang="zh-CN" sz="1100" b="0" kern="0" dirty="0" smtClean="0">
              <a:solidFill>
                <a:srgbClr val="FF0000"/>
              </a:solidFill>
              <a:latin typeface="Arial"/>
              <a:ea typeface="宋体" charset="-122"/>
            </a:endParaRPr>
          </a:p>
        </p:txBody>
      </p:sp>
      <p:sp>
        <p:nvSpPr>
          <p:cNvPr id="109" name="TextBox 108"/>
          <p:cNvSpPr txBox="1"/>
          <p:nvPr/>
        </p:nvSpPr>
        <p:spPr>
          <a:xfrm>
            <a:off x="2361590" y="5897880"/>
            <a:ext cx="928217" cy="369332"/>
          </a:xfrm>
          <a:prstGeom prst="rect">
            <a:avLst/>
          </a:prstGeom>
          <a:noFill/>
        </p:spPr>
        <p:txBody>
          <a:bodyPr wrap="none" rtlCol="0">
            <a:spAutoFit/>
          </a:bodyPr>
          <a:lstStyle/>
          <a:p>
            <a:pPr algn="l" fontAlgn="auto">
              <a:spcBef>
                <a:spcPts val="0"/>
              </a:spcBef>
              <a:spcAft>
                <a:spcPts val="0"/>
              </a:spcAft>
            </a:pPr>
            <a:r>
              <a:rPr lang="en-US" sz="1800" dirty="0" smtClean="0">
                <a:solidFill>
                  <a:srgbClr val="64BEDC">
                    <a:lumMod val="50000"/>
                  </a:srgbClr>
                </a:solidFill>
                <a:ea typeface="+mn-ea"/>
                <a:cs typeface="Arial" pitchFamily="34" charset="0"/>
              </a:rPr>
              <a:t>In blue</a:t>
            </a:r>
          </a:p>
        </p:txBody>
      </p:sp>
      <p:sp>
        <p:nvSpPr>
          <p:cNvPr id="110" name="TextBox 109"/>
          <p:cNvSpPr txBox="1"/>
          <p:nvPr/>
        </p:nvSpPr>
        <p:spPr>
          <a:xfrm>
            <a:off x="2361590" y="6324600"/>
            <a:ext cx="812831" cy="369332"/>
          </a:xfrm>
          <a:prstGeom prst="rect">
            <a:avLst/>
          </a:prstGeom>
          <a:noFill/>
        </p:spPr>
        <p:txBody>
          <a:bodyPr wrap="none" rtlCol="0">
            <a:spAutoFit/>
          </a:bodyPr>
          <a:lstStyle/>
          <a:p>
            <a:pPr algn="l" fontAlgn="auto">
              <a:spcBef>
                <a:spcPts val="0"/>
              </a:spcBef>
              <a:spcAft>
                <a:spcPts val="0"/>
              </a:spcAft>
            </a:pPr>
            <a:r>
              <a:rPr lang="en-US" sz="1800" dirty="0" smtClean="0">
                <a:solidFill>
                  <a:srgbClr val="FF0000"/>
                </a:solidFill>
                <a:ea typeface="+mn-ea"/>
                <a:cs typeface="Arial" pitchFamily="34" charset="0"/>
              </a:rPr>
              <a:t>In red</a:t>
            </a:r>
          </a:p>
        </p:txBody>
      </p:sp>
      <p:sp>
        <p:nvSpPr>
          <p:cNvPr id="57"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pic>
        <p:nvPicPr>
          <p:cNvPr id="61" name="Picture 60"/>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289155" y="4558979"/>
            <a:ext cx="1648918" cy="928011"/>
          </a:xfrm>
          <a:prstGeom prst="rect">
            <a:avLst/>
          </a:prstGeom>
        </p:spPr>
      </p:pic>
    </p:spTree>
    <p:extLst>
      <p:ext uri="{BB962C8B-B14F-4D97-AF65-F5344CB8AC3E}">
        <p14:creationId xmlns:p14="http://schemas.microsoft.com/office/powerpoint/2010/main" xmlns="" val="3223817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822326" y="889000"/>
            <a:ext cx="4005263" cy="5829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algn="ctr">
              <a:defRPr/>
            </a:pPr>
            <a:endParaRPr lang="en-US" dirty="0"/>
          </a:p>
        </p:txBody>
      </p:sp>
      <p:sp>
        <p:nvSpPr>
          <p:cNvPr id="39" name="Rectangle 38"/>
          <p:cNvSpPr/>
          <p:nvPr/>
        </p:nvSpPr>
        <p:spPr>
          <a:xfrm>
            <a:off x="8243888" y="889002"/>
            <a:ext cx="3690937" cy="5946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algn="ctr">
              <a:defRPr/>
            </a:pPr>
            <a:endParaRPr lang="en-US" dirty="0"/>
          </a:p>
        </p:txBody>
      </p:sp>
      <p:sp>
        <p:nvSpPr>
          <p:cNvPr id="4" name="Title 3"/>
          <p:cNvSpPr>
            <a:spLocks noGrp="1"/>
          </p:cNvSpPr>
          <p:nvPr>
            <p:ph type="title" idx="4294967295"/>
          </p:nvPr>
        </p:nvSpPr>
        <p:spPr bwMode="gray">
          <a:xfrm>
            <a:off x="284164" y="255588"/>
            <a:ext cx="11736387" cy="596900"/>
          </a:xfrm>
          <a:prstGeom prst="rect">
            <a:avLst/>
          </a:prstGeom>
        </p:spPr>
        <p:txBody>
          <a:bodyPr lIns="121899" tIns="60949" rIns="121899" bIns="60949" anchor="ctr"/>
          <a:lstStyle/>
          <a:p>
            <a:pPr algn="l" defTabSz="1218987" eaLnBrk="1" hangingPunct="1">
              <a:tabLst>
                <a:tab pos="1218987" algn="l"/>
              </a:tabLst>
              <a:defRPr/>
            </a:pPr>
            <a:r>
              <a:rPr lang="en-US" sz="2800" cap="none" dirty="0" smtClean="0">
                <a:solidFill>
                  <a:schemeClr val="bg1"/>
                </a:solidFill>
              </a:rPr>
              <a:t>System x and </a:t>
            </a:r>
            <a:r>
              <a:rPr lang="en-US" sz="2800" cap="none" dirty="0" err="1" smtClean="0">
                <a:solidFill>
                  <a:schemeClr val="bg1"/>
                </a:solidFill>
              </a:rPr>
              <a:t>ThinkServer</a:t>
            </a:r>
            <a:r>
              <a:rPr lang="en-US" sz="2800" cap="none" dirty="0" smtClean="0">
                <a:solidFill>
                  <a:schemeClr val="bg1"/>
                </a:solidFill>
              </a:rPr>
              <a:t> Enhanced Tower Portfolio</a:t>
            </a:r>
            <a:endParaRPr lang="en-US" sz="2800" kern="1200" dirty="0">
              <a:solidFill>
                <a:schemeClr val="bg1"/>
              </a:solidFill>
              <a:ea typeface="+mn-ea"/>
            </a:endParaRPr>
          </a:p>
        </p:txBody>
      </p:sp>
      <p:sp>
        <p:nvSpPr>
          <p:cNvPr id="2382852" name="Footer Placeholder 2"/>
          <p:cNvSpPr txBox="1">
            <a:spLocks noGrp="1"/>
          </p:cNvSpPr>
          <p:nvPr/>
        </p:nvSpPr>
        <p:spPr bwMode="auto">
          <a:xfrm>
            <a:off x="284163" y="67067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sp>
        <p:nvSpPr>
          <p:cNvPr id="2382853" name="Content Placeholder 10"/>
          <p:cNvSpPr txBox="1">
            <a:spLocks/>
          </p:cNvSpPr>
          <p:nvPr/>
        </p:nvSpPr>
        <p:spPr bwMode="gray">
          <a:xfrm>
            <a:off x="5168900" y="4714875"/>
            <a:ext cx="1587500" cy="412750"/>
          </a:xfrm>
          <a:prstGeom prst="rect">
            <a:avLst/>
          </a:prstGeom>
          <a:noFill/>
          <a:ln w="9525">
            <a:noFill/>
            <a:miter lim="800000"/>
            <a:headEnd/>
            <a:tailEnd/>
          </a:ln>
        </p:spPr>
        <p:txBody>
          <a:bodyPr lIns="121861" tIns="60931" rIns="121861" bIns="60931"/>
          <a:lstStyle/>
          <a:p>
            <a:pPr algn="ctr" defTabSz="1216025">
              <a:lnSpc>
                <a:spcPct val="95000"/>
              </a:lnSpc>
              <a:spcBef>
                <a:spcPts val="800"/>
              </a:spcBef>
              <a:buClr>
                <a:srgbClr val="FF0000"/>
              </a:buClr>
            </a:pPr>
            <a:r>
              <a:rPr lang="en-US" sz="1600" b="1"/>
              <a:t>x3300 M4</a:t>
            </a:r>
          </a:p>
        </p:txBody>
      </p:sp>
      <p:sp>
        <p:nvSpPr>
          <p:cNvPr id="2382854" name="TextBox 40"/>
          <p:cNvSpPr txBox="1">
            <a:spLocks noChangeArrowheads="1"/>
          </p:cNvSpPr>
          <p:nvPr/>
        </p:nvSpPr>
        <p:spPr bwMode="gray">
          <a:xfrm>
            <a:off x="1820864" y="889000"/>
            <a:ext cx="2257425" cy="584200"/>
          </a:xfrm>
          <a:prstGeom prst="rect">
            <a:avLst/>
          </a:prstGeom>
          <a:noFill/>
          <a:ln w="9525">
            <a:noFill/>
            <a:miter lim="800000"/>
            <a:headEnd/>
            <a:tailEnd/>
          </a:ln>
        </p:spPr>
        <p:txBody>
          <a:bodyPr lIns="91412" tIns="45707" rIns="91412" bIns="45707" anchor="ctr">
            <a:spAutoFit/>
          </a:bodyPr>
          <a:lstStyle/>
          <a:p>
            <a:pPr algn="ctr" defTabSz="912813">
              <a:tabLst>
                <a:tab pos="912813" algn="l"/>
              </a:tabLst>
            </a:pPr>
            <a:r>
              <a:rPr lang="en-US" sz="1600" b="1"/>
              <a:t>First Server, Small /</a:t>
            </a:r>
            <a:br>
              <a:rPr lang="en-US" sz="1600" b="1"/>
            </a:br>
            <a:r>
              <a:rPr lang="en-US" sz="1600" b="1"/>
              <a:t>Branch Office</a:t>
            </a:r>
          </a:p>
        </p:txBody>
      </p:sp>
      <p:sp>
        <p:nvSpPr>
          <p:cNvPr id="45" name="TextBox 44"/>
          <p:cNvSpPr txBox="1"/>
          <p:nvPr/>
        </p:nvSpPr>
        <p:spPr bwMode="gray">
          <a:xfrm>
            <a:off x="4859503" y="889003"/>
            <a:ext cx="3384606" cy="584779"/>
          </a:xfrm>
          <a:prstGeom prst="rect">
            <a:avLst/>
          </a:prstGeom>
          <a:ln>
            <a:noFill/>
          </a:ln>
          <a:effectLst/>
          <a:scene3d>
            <a:camera prst="orthographicFront">
              <a:rot lat="0" lon="0" rev="0"/>
            </a:camera>
            <a:lightRig rig="contrasting" dir="t">
              <a:rot lat="0" lon="0" rev="7800000"/>
            </a:lightRig>
          </a:scene3d>
          <a:sp3d>
            <a:bevelT w="139700" h="139700"/>
          </a:sp3d>
        </p:spPr>
        <p:txBody>
          <a:bodyPr lIns="91412" tIns="45707" rIns="91412" bIns="45707" anchor="ctr">
            <a:spAutoFit/>
          </a:bodyPr>
          <a:lstStyle/>
          <a:p>
            <a:pPr algn="ctr" defTabSz="914133">
              <a:tabLst>
                <a:tab pos="914133" algn="l"/>
              </a:tabLst>
              <a:defRPr/>
            </a:pPr>
            <a:r>
              <a:rPr lang="en-US" sz="1600" b="1" dirty="0"/>
              <a:t>SMB to Mid-sized Enterprise, Back Office</a:t>
            </a:r>
          </a:p>
        </p:txBody>
      </p:sp>
      <p:sp>
        <p:nvSpPr>
          <p:cNvPr id="2382858" name="TextBox 47"/>
          <p:cNvSpPr txBox="1">
            <a:spLocks noChangeArrowheads="1"/>
          </p:cNvSpPr>
          <p:nvPr/>
        </p:nvSpPr>
        <p:spPr bwMode="gray">
          <a:xfrm>
            <a:off x="8145464" y="871538"/>
            <a:ext cx="3867150" cy="584200"/>
          </a:xfrm>
          <a:prstGeom prst="rect">
            <a:avLst/>
          </a:prstGeom>
          <a:noFill/>
          <a:ln w="9525">
            <a:noFill/>
            <a:miter lim="800000"/>
            <a:headEnd/>
            <a:tailEnd/>
          </a:ln>
        </p:spPr>
        <p:txBody>
          <a:bodyPr lIns="91412" tIns="45707" rIns="91412" bIns="45707" anchor="ctr">
            <a:spAutoFit/>
          </a:bodyPr>
          <a:lstStyle/>
          <a:p>
            <a:pPr algn="ctr" defTabSz="912813">
              <a:tabLst>
                <a:tab pos="912813" algn="l"/>
              </a:tabLst>
            </a:pPr>
            <a:r>
              <a:rPr lang="en-US" sz="1600" b="1"/>
              <a:t>Infrastructure &amp; Storage Apps, Database, Compute, Virtualization</a:t>
            </a:r>
          </a:p>
        </p:txBody>
      </p:sp>
      <p:sp>
        <p:nvSpPr>
          <p:cNvPr id="2382859" name="Content Placeholder 10"/>
          <p:cNvSpPr txBox="1">
            <a:spLocks/>
          </p:cNvSpPr>
          <p:nvPr/>
        </p:nvSpPr>
        <p:spPr bwMode="gray">
          <a:xfrm>
            <a:off x="1885951" y="1574800"/>
            <a:ext cx="1935163" cy="1039813"/>
          </a:xfrm>
          <a:prstGeom prst="rect">
            <a:avLst/>
          </a:prstGeom>
          <a:noFill/>
          <a:ln w="9525">
            <a:noFill/>
            <a:miter lim="800000"/>
            <a:headEnd/>
            <a:tailEnd/>
          </a:ln>
        </p:spPr>
        <p:txBody>
          <a:bodyPr lIns="121861" tIns="60931" rIns="121861" bIns="60931"/>
          <a:lstStyle/>
          <a:p>
            <a:pPr marL="109538" indent="-109538" defTabSz="1624013">
              <a:lnSpc>
                <a:spcPct val="95000"/>
              </a:lnSpc>
              <a:buFont typeface="Arial" charset="0"/>
              <a:buChar char="•"/>
            </a:pPr>
            <a:r>
              <a:rPr lang="en-US" sz="1600">
                <a:solidFill>
                  <a:srgbClr val="414042"/>
                </a:solidFill>
              </a:rPr>
              <a:t> First server </a:t>
            </a:r>
          </a:p>
          <a:p>
            <a:pPr marL="109538" indent="-109538" defTabSz="1624013">
              <a:lnSpc>
                <a:spcPct val="95000"/>
              </a:lnSpc>
              <a:buFont typeface="Arial" charset="0"/>
              <a:buChar char="•"/>
            </a:pPr>
            <a:r>
              <a:rPr lang="en-US" sz="1600">
                <a:solidFill>
                  <a:srgbClr val="414042"/>
                </a:solidFill>
              </a:rPr>
              <a:t> Point of Sale</a:t>
            </a:r>
          </a:p>
          <a:p>
            <a:pPr marL="109538" indent="-109538" defTabSz="1624013">
              <a:lnSpc>
                <a:spcPct val="95000"/>
              </a:lnSpc>
              <a:buFont typeface="Arial" charset="0"/>
              <a:buChar char="•"/>
            </a:pPr>
            <a:r>
              <a:rPr lang="en-US" sz="1600">
                <a:solidFill>
                  <a:srgbClr val="414042"/>
                </a:solidFill>
              </a:rPr>
              <a:t> File/print</a:t>
            </a:r>
          </a:p>
          <a:p>
            <a:pPr marL="109538" indent="-109538" defTabSz="1624013">
              <a:lnSpc>
                <a:spcPct val="95000"/>
              </a:lnSpc>
              <a:buFont typeface="Arial" charset="0"/>
              <a:buChar char="•"/>
            </a:pPr>
            <a:r>
              <a:rPr lang="en-US" sz="1600">
                <a:solidFill>
                  <a:srgbClr val="414042"/>
                </a:solidFill>
              </a:rPr>
              <a:t> Email </a:t>
            </a:r>
          </a:p>
        </p:txBody>
      </p:sp>
      <p:sp>
        <p:nvSpPr>
          <p:cNvPr id="60" name="Content Placeholder 10"/>
          <p:cNvSpPr txBox="1">
            <a:spLocks/>
          </p:cNvSpPr>
          <p:nvPr/>
        </p:nvSpPr>
        <p:spPr bwMode="gray">
          <a:xfrm>
            <a:off x="8489950" y="4457702"/>
            <a:ext cx="3368675" cy="1901825"/>
          </a:xfrm>
          <a:prstGeom prst="rect">
            <a:avLst/>
          </a:prstGeom>
          <a:noFill/>
          <a:ln>
            <a:noFill/>
          </a:ln>
          <a:extLst/>
        </p:spPr>
        <p:txBody>
          <a:bodyPr lIns="121861" tIns="60931" rIns="121861" bIns="6093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12176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2176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2176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217613"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117443" indent="-117443" defTabSz="1217259" eaLnBrk="1" hangingPunct="1">
              <a:buClr>
                <a:schemeClr val="tx1"/>
              </a:buClr>
              <a:buFont typeface="Arial" pitchFamily="34" charset="0"/>
              <a:buChar char="•"/>
              <a:defRPr/>
            </a:pPr>
            <a:r>
              <a:rPr lang="en-US" sz="1600" dirty="0" smtClean="0">
                <a:solidFill>
                  <a:srgbClr val="414042"/>
                </a:solidFill>
              </a:rPr>
              <a:t>Business-critical </a:t>
            </a:r>
            <a:r>
              <a:rPr lang="en-US" sz="1600" dirty="0">
                <a:solidFill>
                  <a:srgbClr val="414042"/>
                </a:solidFill>
              </a:rPr>
              <a:t>workloads</a:t>
            </a:r>
          </a:p>
          <a:p>
            <a:pPr marL="109538" indent="-109538" defTabSz="1217259" eaLnBrk="1" hangingPunct="1">
              <a:buClr>
                <a:schemeClr val="tx1"/>
              </a:buClr>
              <a:buFont typeface="Arial" pitchFamily="34" charset="0"/>
              <a:buChar char="•"/>
              <a:defRPr/>
            </a:pPr>
            <a:r>
              <a:rPr lang="en-US" sz="1600" dirty="0" smtClean="0">
                <a:solidFill>
                  <a:srgbClr val="414042"/>
                </a:solidFill>
              </a:rPr>
              <a:t>Cloud Computing, Virtualization</a:t>
            </a:r>
          </a:p>
          <a:p>
            <a:pPr marL="109538" indent="-109538" defTabSz="1217259" eaLnBrk="1" hangingPunct="1">
              <a:buClr>
                <a:schemeClr val="tx1"/>
              </a:buClr>
              <a:buFont typeface="Arial" pitchFamily="34" charset="0"/>
              <a:buChar char="•"/>
              <a:defRPr/>
            </a:pPr>
            <a:r>
              <a:rPr lang="en-US" sz="1600" dirty="0" smtClean="0">
                <a:solidFill>
                  <a:srgbClr val="414042"/>
                </a:solidFill>
              </a:rPr>
              <a:t>Virtual Desktop</a:t>
            </a:r>
          </a:p>
          <a:p>
            <a:pPr marL="109538" indent="-109538" defTabSz="1217259" eaLnBrk="1" hangingPunct="1">
              <a:buClr>
                <a:schemeClr val="tx1"/>
              </a:buClr>
              <a:buFont typeface="Arial" pitchFamily="34" charset="0"/>
              <a:buChar char="•"/>
              <a:defRPr/>
            </a:pPr>
            <a:r>
              <a:rPr lang="en-US" sz="1600" dirty="0" smtClean="0">
                <a:solidFill>
                  <a:srgbClr val="414042"/>
                </a:solidFill>
              </a:rPr>
              <a:t> Big Data </a:t>
            </a:r>
            <a:r>
              <a:rPr lang="en-US" sz="1600" dirty="0" err="1" smtClean="0">
                <a:solidFill>
                  <a:srgbClr val="414042"/>
                </a:solidFill>
              </a:rPr>
              <a:t>Hadoop</a:t>
            </a:r>
            <a:endParaRPr lang="en-US" sz="1600" dirty="0" smtClean="0">
              <a:solidFill>
                <a:srgbClr val="414042"/>
              </a:solidFill>
            </a:endParaRPr>
          </a:p>
          <a:p>
            <a:pPr marL="109538" indent="-109538" defTabSz="1217259" eaLnBrk="1" hangingPunct="1">
              <a:buClr>
                <a:schemeClr val="tx1"/>
              </a:buClr>
              <a:buFont typeface="Arial" pitchFamily="34" charset="0"/>
              <a:buChar char="•"/>
              <a:defRPr/>
            </a:pPr>
            <a:r>
              <a:rPr lang="en-US" sz="1600" dirty="0" smtClean="0">
                <a:solidFill>
                  <a:srgbClr val="414042"/>
                </a:solidFill>
              </a:rPr>
              <a:t> Analytics, SAP</a:t>
            </a:r>
            <a:endParaRPr lang="en-US" sz="1600" dirty="0">
              <a:solidFill>
                <a:srgbClr val="414042"/>
              </a:solidFill>
            </a:endParaRPr>
          </a:p>
          <a:p>
            <a:pPr marL="109538" indent="-109538" defTabSz="1217259" eaLnBrk="1" hangingPunct="1">
              <a:buClr>
                <a:schemeClr val="tx1"/>
              </a:buClr>
              <a:buFont typeface="Arial" pitchFamily="34" charset="0"/>
              <a:buChar char="•"/>
              <a:defRPr/>
            </a:pPr>
            <a:r>
              <a:rPr lang="en-US" sz="1600" dirty="0">
                <a:solidFill>
                  <a:srgbClr val="414042"/>
                </a:solidFill>
              </a:rPr>
              <a:t> </a:t>
            </a:r>
            <a:r>
              <a:rPr lang="en-US" sz="1600" dirty="0" smtClean="0">
                <a:solidFill>
                  <a:srgbClr val="414042"/>
                </a:solidFill>
              </a:rPr>
              <a:t>Database management</a:t>
            </a:r>
          </a:p>
          <a:p>
            <a:pPr marL="109538" indent="-109538" defTabSz="1217259" eaLnBrk="1" hangingPunct="1">
              <a:buClr>
                <a:schemeClr val="tx1"/>
              </a:buClr>
              <a:buFont typeface="Arial" pitchFamily="34" charset="0"/>
              <a:buChar char="•"/>
              <a:defRPr/>
            </a:pPr>
            <a:r>
              <a:rPr lang="en-US" sz="1600" dirty="0" smtClean="0">
                <a:solidFill>
                  <a:srgbClr val="414042"/>
                </a:solidFill>
              </a:rPr>
              <a:t> Retail Controller/ Point of Sale </a:t>
            </a:r>
          </a:p>
          <a:p>
            <a:pPr defTabSz="1217259" eaLnBrk="1" hangingPunct="1">
              <a:buClr>
                <a:schemeClr val="tx1"/>
              </a:buClr>
              <a:buFont typeface="Arial" pitchFamily="34" charset="0"/>
              <a:buChar char="•"/>
              <a:defRPr/>
            </a:pPr>
            <a:endParaRPr lang="en-US" sz="1600" dirty="0">
              <a:solidFill>
                <a:srgbClr val="414042"/>
              </a:solidFill>
            </a:endParaRPr>
          </a:p>
        </p:txBody>
      </p:sp>
      <p:sp>
        <p:nvSpPr>
          <p:cNvPr id="2382861" name="Content Placeholder 10"/>
          <p:cNvSpPr txBox="1">
            <a:spLocks/>
          </p:cNvSpPr>
          <p:nvPr/>
        </p:nvSpPr>
        <p:spPr bwMode="gray">
          <a:xfrm>
            <a:off x="5037138" y="1320802"/>
            <a:ext cx="2946400" cy="1763713"/>
          </a:xfrm>
          <a:prstGeom prst="rect">
            <a:avLst/>
          </a:prstGeom>
          <a:noFill/>
          <a:ln w="9525">
            <a:noFill/>
            <a:miter lim="800000"/>
            <a:headEnd/>
            <a:tailEnd/>
          </a:ln>
        </p:spPr>
        <p:txBody>
          <a:bodyPr lIns="121861" tIns="60931" rIns="121861" bIns="60931"/>
          <a:lstStyle/>
          <a:p>
            <a:pPr defTabSz="1216025">
              <a:buFont typeface="Arial" charset="0"/>
              <a:buChar char="•"/>
            </a:pPr>
            <a:r>
              <a:rPr lang="en-US" sz="1600">
                <a:solidFill>
                  <a:srgbClr val="414042"/>
                </a:solidFill>
                <a:ea typeface="MS PGothic" pitchFamily="34" charset="-128"/>
              </a:rPr>
              <a:t> File/print</a:t>
            </a:r>
          </a:p>
          <a:p>
            <a:pPr defTabSz="1216025">
              <a:buFont typeface="Arial" charset="0"/>
              <a:buChar char="•"/>
            </a:pPr>
            <a:r>
              <a:rPr lang="en-US" sz="1600">
                <a:solidFill>
                  <a:srgbClr val="414042"/>
                </a:solidFill>
                <a:ea typeface="MS PGothic" pitchFamily="34" charset="-128"/>
              </a:rPr>
              <a:t> Email</a:t>
            </a:r>
          </a:p>
          <a:p>
            <a:pPr defTabSz="1216025">
              <a:buFont typeface="Arial" charset="0"/>
              <a:buChar char="•"/>
            </a:pPr>
            <a:r>
              <a:rPr lang="en-US" sz="1600">
                <a:solidFill>
                  <a:srgbClr val="414042"/>
                </a:solidFill>
                <a:ea typeface="MS PGothic" pitchFamily="34" charset="-128"/>
              </a:rPr>
              <a:t> Mid- to large-scale business processing</a:t>
            </a:r>
          </a:p>
          <a:p>
            <a:pPr defTabSz="1216025">
              <a:buFont typeface="Arial" charset="0"/>
              <a:buChar char="•"/>
            </a:pPr>
            <a:r>
              <a:rPr lang="en-US" sz="1600">
                <a:solidFill>
                  <a:srgbClr val="414042"/>
                </a:solidFill>
                <a:ea typeface="MS PGothic" pitchFamily="34" charset="-128"/>
              </a:rPr>
              <a:t> Distributed database</a:t>
            </a:r>
          </a:p>
          <a:p>
            <a:pPr defTabSz="1216025">
              <a:buFont typeface="Arial" charset="0"/>
              <a:buChar char="•"/>
            </a:pPr>
            <a:r>
              <a:rPr lang="en-US" sz="1600">
                <a:solidFill>
                  <a:srgbClr val="414042"/>
                </a:solidFill>
                <a:ea typeface="MS PGothic" pitchFamily="34" charset="-128"/>
              </a:rPr>
              <a:t> Data collection, analysis</a:t>
            </a:r>
          </a:p>
        </p:txBody>
      </p:sp>
      <p:sp>
        <p:nvSpPr>
          <p:cNvPr id="2382863" name="TextBox 72"/>
          <p:cNvSpPr txBox="1">
            <a:spLocks noChangeArrowheads="1"/>
          </p:cNvSpPr>
          <p:nvPr/>
        </p:nvSpPr>
        <p:spPr bwMode="auto">
          <a:xfrm rot="-5400000">
            <a:off x="-3968" y="5277645"/>
            <a:ext cx="844550" cy="430213"/>
          </a:xfrm>
          <a:prstGeom prst="rect">
            <a:avLst/>
          </a:prstGeom>
          <a:noFill/>
          <a:ln w="9525">
            <a:noFill/>
            <a:miter lim="800000"/>
            <a:headEnd/>
            <a:tailEnd/>
          </a:ln>
        </p:spPr>
        <p:txBody>
          <a:bodyPr wrap="none">
            <a:spAutoFit/>
          </a:bodyPr>
          <a:lstStyle/>
          <a:p>
            <a:r>
              <a:rPr lang="en-US" sz="2200"/>
              <a:t>Entry</a:t>
            </a:r>
          </a:p>
        </p:txBody>
      </p:sp>
      <p:sp>
        <p:nvSpPr>
          <p:cNvPr id="2382864" name="TextBox 72"/>
          <p:cNvSpPr txBox="1">
            <a:spLocks noChangeArrowheads="1"/>
          </p:cNvSpPr>
          <p:nvPr/>
        </p:nvSpPr>
        <p:spPr bwMode="auto">
          <a:xfrm rot="-5400000">
            <a:off x="-378618" y="3617120"/>
            <a:ext cx="1660525" cy="430212"/>
          </a:xfrm>
          <a:prstGeom prst="rect">
            <a:avLst/>
          </a:prstGeom>
          <a:noFill/>
          <a:ln w="9525">
            <a:noFill/>
            <a:miter lim="800000"/>
            <a:headEnd/>
            <a:tailEnd/>
          </a:ln>
        </p:spPr>
        <p:txBody>
          <a:bodyPr wrap="none">
            <a:spAutoFit/>
          </a:bodyPr>
          <a:lstStyle/>
          <a:p>
            <a:r>
              <a:rPr lang="en-US" sz="2200"/>
              <a:t>Mainstream</a:t>
            </a:r>
          </a:p>
        </p:txBody>
      </p:sp>
      <p:sp>
        <p:nvSpPr>
          <p:cNvPr id="2382865" name="TextBox 72"/>
          <p:cNvSpPr txBox="1">
            <a:spLocks noChangeArrowheads="1"/>
          </p:cNvSpPr>
          <p:nvPr/>
        </p:nvSpPr>
        <p:spPr bwMode="auto">
          <a:xfrm rot="-5400000">
            <a:off x="-437356" y="1596232"/>
            <a:ext cx="1801813" cy="431800"/>
          </a:xfrm>
          <a:prstGeom prst="rect">
            <a:avLst/>
          </a:prstGeom>
          <a:noFill/>
          <a:ln w="9525">
            <a:noFill/>
            <a:miter lim="800000"/>
            <a:headEnd/>
            <a:tailEnd/>
          </a:ln>
        </p:spPr>
        <p:txBody>
          <a:bodyPr wrap="none">
            <a:spAutoFit/>
          </a:bodyPr>
          <a:lstStyle/>
          <a:p>
            <a:r>
              <a:rPr lang="en-US" sz="2200"/>
              <a:t>Performance</a:t>
            </a:r>
          </a:p>
        </p:txBody>
      </p:sp>
      <p:pic>
        <p:nvPicPr>
          <p:cNvPr id="2382866" name="Picture 2" descr="https://encrypted-tbn3.gstatic.com/images?q=tbn:ANd9GcT_18jdnYkdGvRBrdeweMVe8eHexEC3DLLOPcW9LcK9lDNz4d6mvQ"/>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92639" y="3163888"/>
            <a:ext cx="2103437" cy="1574800"/>
          </a:xfrm>
          <a:prstGeom prst="rect">
            <a:avLst/>
          </a:prstGeom>
          <a:noFill/>
          <a:ln w="9525">
            <a:noFill/>
            <a:miter lim="800000"/>
            <a:headEnd/>
            <a:tailEnd/>
          </a:ln>
        </p:spPr>
      </p:pic>
      <p:grpSp>
        <p:nvGrpSpPr>
          <p:cNvPr id="2" name="Group 34"/>
          <p:cNvGrpSpPr>
            <a:grpSpLocks/>
          </p:cNvGrpSpPr>
          <p:nvPr/>
        </p:nvGrpSpPr>
        <p:grpSpPr bwMode="auto">
          <a:xfrm>
            <a:off x="6546850" y="2768600"/>
            <a:ext cx="1436688" cy="2127250"/>
            <a:chOff x="4124" y="1625"/>
            <a:chExt cx="905" cy="1340"/>
          </a:xfrm>
        </p:grpSpPr>
        <p:pic>
          <p:nvPicPr>
            <p:cNvPr id="2382878" name="Picture 6" descr="120216A_180-1-2-3.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124" y="1625"/>
              <a:ext cx="905" cy="1254"/>
            </a:xfrm>
            <a:prstGeom prst="rect">
              <a:avLst/>
            </a:prstGeom>
            <a:noFill/>
            <a:ln w="9525">
              <a:noFill/>
              <a:miter lim="800000"/>
              <a:headEnd/>
              <a:tailEnd/>
            </a:ln>
          </p:spPr>
        </p:pic>
        <p:sp>
          <p:nvSpPr>
            <p:cNvPr id="2382879" name="Content Placeholder 10"/>
            <p:cNvSpPr txBox="1">
              <a:spLocks/>
            </p:cNvSpPr>
            <p:nvPr/>
          </p:nvSpPr>
          <p:spPr bwMode="gray">
            <a:xfrm>
              <a:off x="4132" y="2705"/>
              <a:ext cx="634" cy="260"/>
            </a:xfrm>
            <a:prstGeom prst="rect">
              <a:avLst/>
            </a:prstGeom>
            <a:noFill/>
            <a:ln w="9525">
              <a:noFill/>
              <a:miter lim="800000"/>
              <a:headEnd/>
              <a:tailEnd/>
            </a:ln>
          </p:spPr>
          <p:txBody>
            <a:bodyPr lIns="121861" tIns="60931" rIns="121861" bIns="60931"/>
            <a:lstStyle/>
            <a:p>
              <a:pPr algn="ctr" defTabSz="1216025">
                <a:lnSpc>
                  <a:spcPct val="95000"/>
                </a:lnSpc>
                <a:spcBef>
                  <a:spcPts val="800"/>
                </a:spcBef>
                <a:buClr>
                  <a:srgbClr val="FF0000"/>
                </a:buClr>
              </a:pPr>
              <a:r>
                <a:rPr lang="en-US" sz="1600" b="1"/>
                <a:t>TD350</a:t>
              </a:r>
            </a:p>
          </p:txBody>
        </p:sp>
      </p:grpSp>
      <p:sp>
        <p:nvSpPr>
          <p:cNvPr id="2382868" name="Content Placeholder 10"/>
          <p:cNvSpPr txBox="1">
            <a:spLocks/>
          </p:cNvSpPr>
          <p:nvPr/>
        </p:nvSpPr>
        <p:spPr bwMode="gray">
          <a:xfrm>
            <a:off x="9377363" y="3845700"/>
            <a:ext cx="1587500" cy="412750"/>
          </a:xfrm>
          <a:prstGeom prst="rect">
            <a:avLst/>
          </a:prstGeom>
          <a:noFill/>
          <a:ln w="9525">
            <a:noFill/>
            <a:miter lim="800000"/>
            <a:headEnd/>
            <a:tailEnd/>
          </a:ln>
        </p:spPr>
        <p:txBody>
          <a:bodyPr lIns="121861" tIns="60931" rIns="121861" bIns="60931"/>
          <a:lstStyle/>
          <a:p>
            <a:pPr algn="ctr" defTabSz="1216025">
              <a:lnSpc>
                <a:spcPct val="95000"/>
              </a:lnSpc>
              <a:spcBef>
                <a:spcPts val="800"/>
              </a:spcBef>
              <a:buClr>
                <a:srgbClr val="FF0000"/>
              </a:buClr>
            </a:pPr>
            <a:r>
              <a:rPr lang="en-US" sz="1600" dirty="0"/>
              <a:t>x</a:t>
            </a:r>
            <a:r>
              <a:rPr lang="en-US" sz="1600" b="1" dirty="0" smtClean="0"/>
              <a:t>3500 M5</a:t>
            </a:r>
            <a:endParaRPr lang="en-US" sz="1600" b="1" dirty="0"/>
          </a:p>
        </p:txBody>
      </p:sp>
      <p:sp>
        <p:nvSpPr>
          <p:cNvPr id="2382869" name="Text Box 11"/>
          <p:cNvSpPr txBox="1">
            <a:spLocks noChangeArrowheads="1"/>
          </p:cNvSpPr>
          <p:nvPr/>
        </p:nvSpPr>
        <p:spPr bwMode="auto">
          <a:xfrm>
            <a:off x="8366126" y="1746252"/>
            <a:ext cx="3629025" cy="238125"/>
          </a:xfrm>
          <a:prstGeom prst="rect">
            <a:avLst/>
          </a:prstGeom>
          <a:solidFill>
            <a:srgbClr val="FF0000"/>
          </a:solidFill>
          <a:ln w="9525">
            <a:solidFill>
              <a:srgbClr val="FFC000"/>
            </a:solidFill>
            <a:miter lim="800000"/>
            <a:headEnd/>
            <a:tailEnd/>
          </a:ln>
        </p:spPr>
        <p:txBody>
          <a:bodyPr lIns="0" tIns="0" rIns="0" bIns="0">
            <a:spAutoFit/>
          </a:bodyPr>
          <a:lstStyle/>
          <a:p>
            <a:pPr algn="ctr">
              <a:lnSpc>
                <a:spcPct val="97000"/>
              </a:lnSpc>
              <a:spcBef>
                <a:spcPct val="50000"/>
              </a:spcBef>
            </a:pPr>
            <a:r>
              <a:rPr lang="en-US" sz="1600">
                <a:solidFill>
                  <a:srgbClr val="FFFFFF"/>
                </a:solidFill>
              </a:rPr>
              <a:t>New (1Q15)</a:t>
            </a:r>
          </a:p>
        </p:txBody>
      </p:sp>
      <p:grpSp>
        <p:nvGrpSpPr>
          <p:cNvPr id="3" name="Group 35"/>
          <p:cNvGrpSpPr>
            <a:grpSpLocks/>
          </p:cNvGrpSpPr>
          <p:nvPr/>
        </p:nvGrpSpPr>
        <p:grpSpPr bwMode="auto">
          <a:xfrm>
            <a:off x="1030288" y="3921127"/>
            <a:ext cx="1473200" cy="1916113"/>
            <a:chOff x="649" y="2470"/>
            <a:chExt cx="928" cy="1207"/>
          </a:xfrm>
        </p:grpSpPr>
        <p:pic>
          <p:nvPicPr>
            <p:cNvPr id="2382876" name="Picture 2" descr="C:\Documents and Settings\cmunn\My Documents\Work Folders\Product Management\Server\Photography\TS130_07.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9" y="2470"/>
              <a:ext cx="663" cy="1005"/>
            </a:xfrm>
            <a:prstGeom prst="rect">
              <a:avLst/>
            </a:prstGeom>
            <a:noFill/>
            <a:ln w="9525">
              <a:noFill/>
              <a:miter lim="800000"/>
              <a:headEnd/>
              <a:tailEnd/>
            </a:ln>
          </p:spPr>
        </p:pic>
        <p:sp>
          <p:nvSpPr>
            <p:cNvPr id="2382877" name="Content Placeholder 10"/>
            <p:cNvSpPr txBox="1">
              <a:spLocks/>
            </p:cNvSpPr>
            <p:nvPr/>
          </p:nvSpPr>
          <p:spPr bwMode="gray">
            <a:xfrm>
              <a:off x="649" y="3416"/>
              <a:ext cx="928" cy="261"/>
            </a:xfrm>
            <a:prstGeom prst="rect">
              <a:avLst/>
            </a:prstGeom>
            <a:noFill/>
            <a:ln w="9525">
              <a:noFill/>
              <a:miter lim="800000"/>
              <a:headEnd/>
              <a:tailEnd/>
            </a:ln>
          </p:spPr>
          <p:txBody>
            <a:bodyPr lIns="121861" tIns="60931" rIns="121861" bIns="60931"/>
            <a:lstStyle/>
            <a:p>
              <a:pPr algn="ctr" defTabSz="1624013">
                <a:lnSpc>
                  <a:spcPct val="95000"/>
                </a:lnSpc>
                <a:spcBef>
                  <a:spcPts val="800"/>
                </a:spcBef>
                <a:buClr>
                  <a:schemeClr val="tx2"/>
                </a:buClr>
              </a:pPr>
              <a:r>
                <a:rPr lang="en-US" sz="1600" b="1"/>
                <a:t>TS140   </a:t>
              </a:r>
            </a:p>
            <a:p>
              <a:pPr defTabSz="1624013">
                <a:lnSpc>
                  <a:spcPct val="95000"/>
                </a:lnSpc>
              </a:pPr>
              <a:endParaRPr lang="en-US" sz="1100">
                <a:solidFill>
                  <a:srgbClr val="414042"/>
                </a:solidFill>
              </a:endParaRPr>
            </a:p>
          </p:txBody>
        </p:sp>
      </p:grpSp>
      <p:grpSp>
        <p:nvGrpSpPr>
          <p:cNvPr id="5" name="Group 39"/>
          <p:cNvGrpSpPr>
            <a:grpSpLocks/>
          </p:cNvGrpSpPr>
          <p:nvPr/>
        </p:nvGrpSpPr>
        <p:grpSpPr bwMode="auto">
          <a:xfrm>
            <a:off x="2179638" y="3462338"/>
            <a:ext cx="1473200" cy="2146300"/>
            <a:chOff x="1373" y="2181"/>
            <a:chExt cx="928" cy="1352"/>
          </a:xfrm>
        </p:grpSpPr>
        <p:pic>
          <p:nvPicPr>
            <p:cNvPr id="2382874" name="Picture 36" descr="120216A_180-1.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415" y="2181"/>
              <a:ext cx="690" cy="1325"/>
            </a:xfrm>
            <a:prstGeom prst="rect">
              <a:avLst/>
            </a:prstGeom>
            <a:noFill/>
            <a:ln w="9525">
              <a:noFill/>
              <a:miter lim="800000"/>
              <a:headEnd/>
              <a:tailEnd/>
            </a:ln>
          </p:spPr>
        </p:pic>
        <p:sp>
          <p:nvSpPr>
            <p:cNvPr id="2382875" name="Content Placeholder 10"/>
            <p:cNvSpPr txBox="1">
              <a:spLocks/>
            </p:cNvSpPr>
            <p:nvPr/>
          </p:nvSpPr>
          <p:spPr bwMode="gray">
            <a:xfrm>
              <a:off x="1373" y="3272"/>
              <a:ext cx="928" cy="261"/>
            </a:xfrm>
            <a:prstGeom prst="rect">
              <a:avLst/>
            </a:prstGeom>
            <a:noFill/>
            <a:ln w="9525">
              <a:noFill/>
              <a:miter lim="800000"/>
              <a:headEnd/>
              <a:tailEnd/>
            </a:ln>
          </p:spPr>
          <p:txBody>
            <a:bodyPr lIns="121861" tIns="60931" rIns="121861" bIns="60931"/>
            <a:lstStyle/>
            <a:p>
              <a:pPr algn="ctr" defTabSz="1624013">
                <a:lnSpc>
                  <a:spcPct val="95000"/>
                </a:lnSpc>
                <a:spcBef>
                  <a:spcPts val="800"/>
                </a:spcBef>
                <a:buClr>
                  <a:schemeClr val="tx2"/>
                </a:buClr>
              </a:pPr>
              <a:r>
                <a:rPr lang="en-US" sz="1600" b="1"/>
                <a:t>TS440   </a:t>
              </a:r>
            </a:p>
            <a:p>
              <a:pPr defTabSz="1624013">
                <a:lnSpc>
                  <a:spcPct val="95000"/>
                </a:lnSpc>
              </a:pPr>
              <a:endParaRPr lang="en-US" sz="1100">
                <a:solidFill>
                  <a:srgbClr val="414042"/>
                </a:solidFill>
              </a:endParaRPr>
            </a:p>
          </p:txBody>
        </p:sp>
      </p:grpSp>
      <p:pic>
        <p:nvPicPr>
          <p:cNvPr id="2382872" name="Picture 2" descr="https://encrypted-tbn3.gstatic.com/images?q=tbn:ANd9GcT_18jdnYkdGvRBrdeweMVe8eHexEC3DLLOPcW9LcK9lDNz4d6mvQ"/>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6564" y="3298825"/>
            <a:ext cx="2093912" cy="1570038"/>
          </a:xfrm>
          <a:prstGeom prst="rect">
            <a:avLst/>
          </a:prstGeom>
          <a:noFill/>
          <a:ln w="9525">
            <a:noFill/>
            <a:miter lim="800000"/>
            <a:headEnd/>
            <a:tailEnd/>
          </a:ln>
        </p:spPr>
      </p:pic>
      <p:sp>
        <p:nvSpPr>
          <p:cNvPr id="2382873" name="Content Placeholder 10"/>
          <p:cNvSpPr txBox="1">
            <a:spLocks/>
          </p:cNvSpPr>
          <p:nvPr/>
        </p:nvSpPr>
        <p:spPr bwMode="gray">
          <a:xfrm>
            <a:off x="3352800" y="4851400"/>
            <a:ext cx="1474788" cy="414338"/>
          </a:xfrm>
          <a:prstGeom prst="rect">
            <a:avLst/>
          </a:prstGeom>
          <a:noFill/>
          <a:ln w="9525">
            <a:noFill/>
            <a:miter lim="800000"/>
            <a:headEnd/>
            <a:tailEnd/>
          </a:ln>
        </p:spPr>
        <p:txBody>
          <a:bodyPr lIns="121861" tIns="60931" rIns="121861" bIns="60931"/>
          <a:lstStyle/>
          <a:p>
            <a:pPr algn="ctr" defTabSz="1624013">
              <a:lnSpc>
                <a:spcPct val="95000"/>
              </a:lnSpc>
              <a:spcBef>
                <a:spcPts val="800"/>
              </a:spcBef>
              <a:buClr>
                <a:schemeClr val="tx2"/>
              </a:buClr>
            </a:pPr>
            <a:r>
              <a:rPr lang="en-US" sz="1600" dirty="0"/>
              <a:t>x</a:t>
            </a:r>
            <a:r>
              <a:rPr lang="en-US" sz="1600" b="1" dirty="0" smtClean="0"/>
              <a:t>3100 M5   </a:t>
            </a:r>
            <a:endParaRPr lang="en-US" sz="1600" b="1" dirty="0"/>
          </a:p>
          <a:p>
            <a:pPr defTabSz="1624013">
              <a:lnSpc>
                <a:spcPct val="95000"/>
              </a:lnSpc>
            </a:pPr>
            <a:endParaRPr lang="en-US" sz="1100" dirty="0">
              <a:solidFill>
                <a:srgbClr val="414042"/>
              </a:solidFill>
            </a:endParaRPr>
          </a:p>
        </p:txBody>
      </p:sp>
      <p:pic>
        <p:nvPicPr>
          <p:cNvPr id="32" name="Picture 3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152622" y="1965681"/>
            <a:ext cx="3614657" cy="2034329"/>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ChangeArrowheads="1"/>
          </p:cNvSpPr>
          <p:nvPr/>
        </p:nvSpPr>
        <p:spPr bwMode="auto">
          <a:xfrm>
            <a:off x="236538" y="998538"/>
            <a:ext cx="11453812" cy="2684462"/>
          </a:xfrm>
          <a:prstGeom prst="rect">
            <a:avLst/>
          </a:prstGeom>
          <a:gradFill rotWithShape="1">
            <a:gsLst>
              <a:gs pos="0">
                <a:schemeClr val="bg1"/>
              </a:gs>
              <a:gs pos="100000">
                <a:schemeClr val="bg1">
                  <a:gamma/>
                  <a:tint val="0"/>
                  <a:invGamma/>
                  <a:alpha val="0"/>
                </a:schemeClr>
              </a:gs>
            </a:gsLst>
            <a:lin ang="5400000" scaled="1"/>
          </a:gradFill>
          <a:ln w="38100" cap="rnd" algn="ctr">
            <a:noFill/>
            <a:prstDash val="sysDot"/>
            <a:miter lim="800000"/>
            <a:headEnd/>
            <a:tailEnd/>
          </a:ln>
          <a:effectLst/>
        </p:spPr>
        <p:txBody>
          <a:bodyPr wrap="none" anchor="ctr"/>
          <a:lstStyle/>
          <a:p>
            <a:pPr>
              <a:defRPr/>
            </a:pPr>
            <a:endParaRPr lang="en-US"/>
          </a:p>
        </p:txBody>
      </p:sp>
      <p:sp>
        <p:nvSpPr>
          <p:cNvPr id="1347587" name="Rectangle 3"/>
          <p:cNvSpPr>
            <a:spLocks noChangeArrowheads="1"/>
          </p:cNvSpPr>
          <p:nvPr/>
        </p:nvSpPr>
        <p:spPr bwMode="auto">
          <a:xfrm>
            <a:off x="363538" y="3986213"/>
            <a:ext cx="11453812" cy="2684462"/>
          </a:xfrm>
          <a:prstGeom prst="rect">
            <a:avLst/>
          </a:prstGeom>
          <a:gradFill rotWithShape="1">
            <a:gsLst>
              <a:gs pos="0">
                <a:schemeClr val="bg1"/>
              </a:gs>
              <a:gs pos="100000">
                <a:schemeClr val="bg1">
                  <a:gamma/>
                  <a:tint val="0"/>
                  <a:invGamma/>
                  <a:alpha val="0"/>
                </a:schemeClr>
              </a:gs>
            </a:gsLst>
            <a:lin ang="5400000" scaled="1"/>
          </a:gradFill>
          <a:ln w="38100" cap="rnd" algn="ctr">
            <a:noFill/>
            <a:prstDash val="sysDot"/>
            <a:miter lim="800000"/>
            <a:headEnd/>
            <a:tailEnd/>
          </a:ln>
          <a:effectLst/>
        </p:spPr>
        <p:txBody>
          <a:bodyPr wrap="none" anchor="ctr"/>
          <a:lstStyle/>
          <a:p>
            <a:pPr>
              <a:defRPr/>
            </a:pPr>
            <a:endParaRPr lang="en-US"/>
          </a:p>
        </p:txBody>
      </p:sp>
      <p:sp>
        <p:nvSpPr>
          <p:cNvPr id="15364" name="Text Box 3"/>
          <p:cNvSpPr txBox="1">
            <a:spLocks noChangeArrowheads="1"/>
          </p:cNvSpPr>
          <p:nvPr/>
        </p:nvSpPr>
        <p:spPr bwMode="auto">
          <a:xfrm>
            <a:off x="784225" y="1843088"/>
            <a:ext cx="2386013" cy="457200"/>
          </a:xfrm>
          <a:prstGeom prst="rect">
            <a:avLst/>
          </a:prstGeom>
          <a:noFill/>
          <a:ln w="9525">
            <a:noFill/>
            <a:miter lim="800000"/>
            <a:headEnd/>
            <a:tailEnd/>
          </a:ln>
        </p:spPr>
        <p:txBody>
          <a:bodyPr>
            <a:spAutoFit/>
          </a:bodyPr>
          <a:lstStyle/>
          <a:p>
            <a:pPr algn="l"/>
            <a:r>
              <a:rPr lang="en-US" sz="1200" i="1"/>
              <a:t>ITIC Global Server Hardware, Reliability Report-  2014-2015</a:t>
            </a:r>
          </a:p>
        </p:txBody>
      </p:sp>
      <p:sp>
        <p:nvSpPr>
          <p:cNvPr id="15365" name="Text Box 6"/>
          <p:cNvSpPr txBox="1">
            <a:spLocks noChangeArrowheads="1"/>
          </p:cNvSpPr>
          <p:nvPr/>
        </p:nvSpPr>
        <p:spPr bwMode="auto">
          <a:xfrm>
            <a:off x="8270875" y="1958975"/>
            <a:ext cx="1689100" cy="1077218"/>
          </a:xfrm>
          <a:prstGeom prst="rect">
            <a:avLst/>
          </a:prstGeom>
          <a:solidFill>
            <a:srgbClr val="00547E"/>
          </a:solidFill>
          <a:ln w="9525">
            <a:noFill/>
            <a:miter lim="800000"/>
            <a:headEnd/>
            <a:tailEnd/>
          </a:ln>
        </p:spPr>
        <p:txBody>
          <a:bodyPr>
            <a:spAutoFit/>
          </a:bodyPr>
          <a:lstStyle/>
          <a:p>
            <a:pPr lvl="0"/>
            <a:r>
              <a:rPr lang="en-US" sz="1200" dirty="0" smtClean="0">
                <a:solidFill>
                  <a:prstClr val="white"/>
                </a:solidFill>
              </a:rPr>
              <a:t>HP </a:t>
            </a:r>
            <a:r>
              <a:rPr lang="en-US" sz="1200" dirty="0" err="1" smtClean="0">
                <a:solidFill>
                  <a:prstClr val="white"/>
                </a:solidFill>
              </a:rPr>
              <a:t>ProLiant</a:t>
            </a:r>
            <a:r>
              <a:rPr lang="en-US" sz="1200" dirty="0" smtClean="0">
                <a:solidFill>
                  <a:prstClr val="white"/>
                </a:solidFill>
              </a:rPr>
              <a:t> has </a:t>
            </a:r>
            <a:endParaRPr lang="en-US" sz="3600" dirty="0" smtClean="0">
              <a:solidFill>
                <a:schemeClr val="bg1"/>
              </a:solidFill>
            </a:endParaRPr>
          </a:p>
          <a:p>
            <a:r>
              <a:rPr lang="en-US" sz="3600" dirty="0" smtClean="0">
                <a:solidFill>
                  <a:schemeClr val="bg1"/>
                </a:solidFill>
              </a:rPr>
              <a:t>10X</a:t>
            </a:r>
          </a:p>
          <a:p>
            <a:r>
              <a:rPr lang="en-US" sz="1600" dirty="0" smtClean="0">
                <a:solidFill>
                  <a:schemeClr val="bg1"/>
                </a:solidFill>
              </a:rPr>
              <a:t>Failure rate</a:t>
            </a:r>
            <a:r>
              <a:rPr lang="en-US" b="0" baseline="30000" dirty="0" smtClean="0">
                <a:solidFill>
                  <a:schemeClr val="bg1"/>
                </a:solidFill>
              </a:rPr>
              <a:t>3</a:t>
            </a:r>
            <a:endParaRPr lang="en-US" sz="1600" b="0" baseline="30000" dirty="0">
              <a:solidFill>
                <a:schemeClr val="bg1"/>
              </a:solidFill>
            </a:endParaRPr>
          </a:p>
        </p:txBody>
      </p:sp>
      <p:sp>
        <p:nvSpPr>
          <p:cNvPr id="15366" name="Text Box 8"/>
          <p:cNvSpPr txBox="1">
            <a:spLocks noChangeArrowheads="1"/>
          </p:cNvSpPr>
          <p:nvPr/>
        </p:nvSpPr>
        <p:spPr bwMode="auto">
          <a:xfrm>
            <a:off x="130175" y="849313"/>
            <a:ext cx="3337773" cy="646331"/>
          </a:xfrm>
          <a:prstGeom prst="rect">
            <a:avLst/>
          </a:prstGeom>
          <a:noFill/>
          <a:ln w="9525">
            <a:noFill/>
            <a:miter lim="800000"/>
            <a:headEnd/>
            <a:tailEnd/>
          </a:ln>
        </p:spPr>
        <p:txBody>
          <a:bodyPr wrap="none">
            <a:spAutoFit/>
          </a:bodyPr>
          <a:lstStyle/>
          <a:p>
            <a:pPr algn="l"/>
            <a:r>
              <a:rPr lang="en-US" sz="3600" b="1" dirty="0">
                <a:solidFill>
                  <a:srgbClr val="0070C0"/>
                </a:solidFill>
              </a:rPr>
              <a:t>#1 </a:t>
            </a:r>
            <a:r>
              <a:rPr lang="en-US" sz="2000" b="0" i="1" dirty="0"/>
              <a:t>Reliability x86 Rating</a:t>
            </a:r>
            <a:r>
              <a:rPr lang="en-US" sz="1600" b="0" baseline="100000" dirty="0"/>
              <a:t>1</a:t>
            </a:r>
          </a:p>
        </p:txBody>
      </p:sp>
      <p:sp>
        <p:nvSpPr>
          <p:cNvPr id="15367" name="Text Box 11"/>
          <p:cNvSpPr txBox="1">
            <a:spLocks noChangeArrowheads="1"/>
          </p:cNvSpPr>
          <p:nvPr/>
        </p:nvSpPr>
        <p:spPr bwMode="auto">
          <a:xfrm>
            <a:off x="180975" y="3871913"/>
            <a:ext cx="4259499" cy="646331"/>
          </a:xfrm>
          <a:prstGeom prst="rect">
            <a:avLst/>
          </a:prstGeom>
          <a:noFill/>
          <a:ln w="9525">
            <a:noFill/>
            <a:miter lim="800000"/>
            <a:headEnd/>
            <a:tailEnd/>
          </a:ln>
        </p:spPr>
        <p:txBody>
          <a:bodyPr wrap="none">
            <a:spAutoFit/>
          </a:bodyPr>
          <a:lstStyle/>
          <a:p>
            <a:pPr algn="l"/>
            <a:r>
              <a:rPr lang="en-US" sz="3600" b="1" dirty="0">
                <a:solidFill>
                  <a:srgbClr val="0070C0"/>
                </a:solidFill>
              </a:rPr>
              <a:t>#1 </a:t>
            </a:r>
            <a:r>
              <a:rPr lang="en-US" sz="2000" b="0" i="1" dirty="0"/>
              <a:t>Customer Satisfaction Rating</a:t>
            </a:r>
            <a:r>
              <a:rPr lang="en-US" sz="1600" b="0" baseline="100000" dirty="0"/>
              <a:t>2</a:t>
            </a:r>
          </a:p>
        </p:txBody>
      </p:sp>
      <p:sp>
        <p:nvSpPr>
          <p:cNvPr id="15368" name="Text Box 12"/>
          <p:cNvSpPr txBox="1">
            <a:spLocks noChangeArrowheads="1"/>
          </p:cNvSpPr>
          <p:nvPr/>
        </p:nvSpPr>
        <p:spPr bwMode="auto">
          <a:xfrm>
            <a:off x="7180263" y="3981450"/>
            <a:ext cx="4637087" cy="1261884"/>
          </a:xfrm>
          <a:prstGeom prst="rect">
            <a:avLst/>
          </a:prstGeom>
          <a:noFill/>
          <a:ln w="9525">
            <a:noFill/>
            <a:miter lim="800000"/>
            <a:headEnd/>
            <a:tailEnd/>
          </a:ln>
        </p:spPr>
        <p:txBody>
          <a:bodyPr>
            <a:spAutoFit/>
          </a:bodyPr>
          <a:lstStyle/>
          <a:p>
            <a:pPr algn="l">
              <a:buFont typeface="Wingdings" pitchFamily="2" charset="2"/>
              <a:buNone/>
            </a:pPr>
            <a:r>
              <a:rPr lang="en-US" sz="3600" b="1" dirty="0">
                <a:solidFill>
                  <a:srgbClr val="0070C0"/>
                </a:solidFill>
              </a:rPr>
              <a:t> #1 </a:t>
            </a:r>
            <a:r>
              <a:rPr lang="en-US" sz="2000" i="1" dirty="0"/>
              <a:t>R</a:t>
            </a:r>
            <a:r>
              <a:rPr lang="en-US" sz="2000" i="1" dirty="0" smtClean="0"/>
              <a:t>anking </a:t>
            </a:r>
            <a:r>
              <a:rPr lang="en-US" sz="2000" i="1" dirty="0"/>
              <a:t>in TBR report in 22 elements across Service, Product and Sales indices:</a:t>
            </a:r>
          </a:p>
        </p:txBody>
      </p:sp>
      <p:pic>
        <p:nvPicPr>
          <p:cNvPr id="15369" name="Picture 15"/>
          <p:cNvPicPr preferRelativeResize="0">
            <a:picLocks noChangeArrowheads="1"/>
          </p:cNvPicPr>
          <p:nvPr/>
        </p:nvPicPr>
        <p:blipFill>
          <a:blip r:embed="rId3" cstate="print"/>
          <a:srcRect/>
          <a:stretch>
            <a:fillRect/>
          </a:stretch>
        </p:blipFill>
        <p:spPr bwMode="auto">
          <a:xfrm>
            <a:off x="8386762" y="5365750"/>
            <a:ext cx="2084387" cy="904875"/>
          </a:xfrm>
          <a:prstGeom prst="rect">
            <a:avLst/>
          </a:prstGeom>
          <a:noFill/>
          <a:ln w="9525">
            <a:noFill/>
            <a:miter lim="800000"/>
            <a:headEnd/>
            <a:tailEnd/>
          </a:ln>
        </p:spPr>
      </p:pic>
      <p:graphicFrame>
        <p:nvGraphicFramePr>
          <p:cNvPr id="1347594" name="Group 10"/>
          <p:cNvGraphicFramePr>
            <a:graphicFrameLocks noGrp="1"/>
          </p:cNvGraphicFramePr>
          <p:nvPr/>
        </p:nvGraphicFramePr>
        <p:xfrm>
          <a:off x="960438" y="4521200"/>
          <a:ext cx="5713412" cy="1737360"/>
        </p:xfrm>
        <a:graphic>
          <a:graphicData uri="http://schemas.openxmlformats.org/drawingml/2006/table">
            <a:tbl>
              <a:tblPr/>
              <a:tblGrid>
                <a:gridCol w="4630737"/>
                <a:gridCol w="1082675"/>
              </a:tblGrid>
              <a:tr h="26828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600" b="1" i="0" u="none" strike="noStrike" cap="none" normalizeH="0" baseline="0" smtClean="0">
                          <a:ln>
                            <a:noFill/>
                          </a:ln>
                          <a:solidFill>
                            <a:schemeClr val="bg1"/>
                          </a:solidFill>
                          <a:effectLst/>
                          <a:latin typeface="Arial" pitchFamily="34" charset="0"/>
                          <a:ea typeface="MS PGothic" pitchFamily="34" charset="-128"/>
                        </a:rPr>
                        <a:t>TBR Satisfaction Indices</a:t>
                      </a:r>
                    </a:p>
                  </a:txBody>
                  <a:tcPr horzOverflow="overflow">
                    <a:lnL cap="flat">
                      <a:noFill/>
                    </a:lnL>
                    <a:lnR w="12700" cap="flat" cmpd="sng" algn="ctr">
                      <a:solidFill>
                        <a:schemeClr val="bg1"/>
                      </a:solidFill>
                      <a:prstDash val="solid"/>
                      <a:round/>
                      <a:headEnd type="none" w="med" len="med"/>
                      <a:tailEnd type="none" w="med" len="med"/>
                    </a:lnR>
                    <a:lnT cap="flat">
                      <a:noFill/>
                    </a:lnT>
                    <a:lnB>
                      <a:noFill/>
                    </a:lnB>
                    <a:lnTlToBr>
                      <a:noFill/>
                    </a:lnTlToBr>
                    <a:lnBlToTr>
                      <a:noFill/>
                    </a:lnBlToTr>
                    <a:solidFill>
                      <a:srgbClr val="00558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0" u="none" strike="noStrike" cap="none" normalizeH="0" baseline="0" smtClean="0">
                          <a:ln>
                            <a:noFill/>
                          </a:ln>
                          <a:solidFill>
                            <a:schemeClr val="bg1"/>
                          </a:solidFill>
                          <a:effectLst/>
                          <a:latin typeface="Arial" pitchFamily="34" charset="0"/>
                          <a:ea typeface="MS PGothic" pitchFamily="34" charset="-128"/>
                        </a:rPr>
                        <a:t>Rank </a:t>
                      </a:r>
                    </a:p>
                  </a:txBody>
                  <a:tcPr horzOverflow="overflow">
                    <a:lnL w="1270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rgbClr val="005581"/>
                    </a:solidFill>
                  </a:tcPr>
                </a:tc>
              </a:tr>
              <a:tr h="344488">
                <a:tc>
                  <a:txBody>
                    <a:bodyPr/>
                    <a:lstStyle/>
                    <a:p>
                      <a:pPr marL="0" marR="0" lvl="0" indent="0" algn="l" defTabSz="914400" rtl="0" eaLnBrk="1" fontAlgn="base" latinLnBrk="0" hangingPunct="1">
                        <a:lnSpc>
                          <a:spcPct val="125000"/>
                        </a:lnSpc>
                        <a:spcBef>
                          <a:spcPct val="20000"/>
                        </a:spcBef>
                        <a:spcAft>
                          <a:spcPct val="0"/>
                        </a:spcAft>
                        <a:buClr>
                          <a:schemeClr val="tx1"/>
                        </a:buClr>
                        <a:buSzTx/>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ea typeface="MS PGothic" pitchFamily="34" charset="-128"/>
                        </a:rPr>
                        <a:t>Overall Customer Satisfaction</a:t>
                      </a:r>
                      <a:endParaRPr kumimoji="0" lang="en-US" sz="1000" b="1" i="0" u="none" strike="noStrike" cap="none" normalizeH="0" baseline="0" smtClean="0">
                        <a:ln>
                          <a:noFill/>
                        </a:ln>
                        <a:solidFill>
                          <a:schemeClr val="tx1"/>
                        </a:solidFill>
                        <a:effectLst/>
                        <a:latin typeface="Arial" pitchFamily="34" charset="0"/>
                        <a:ea typeface="MS PGothic" pitchFamily="34" charset="-128"/>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25000"/>
                        </a:lnSpc>
                        <a:spcBef>
                          <a:spcPct val="20000"/>
                        </a:spcBef>
                        <a:spcAft>
                          <a:spcPct val="0"/>
                        </a:spcAft>
                        <a:buClr>
                          <a:schemeClr val="tx1"/>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#1</a:t>
                      </a: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ea typeface="MS PGothic" pitchFamily="34" charset="-128"/>
                        </a:rPr>
                        <a:t>Service Satisfaction</a:t>
                      </a:r>
                      <a:endParaRPr kumimoji="0" lang="en-US" sz="1200" b="1" i="0" u="none" strike="noStrike" cap="none" normalizeH="0" baseline="0" smtClean="0">
                        <a:ln>
                          <a:noFill/>
                        </a:ln>
                        <a:solidFill>
                          <a:schemeClr val="tx1"/>
                        </a:solidFill>
                        <a:effectLst/>
                        <a:latin typeface="Arial" pitchFamily="34" charset="0"/>
                        <a:ea typeface="MS PGothic" pitchFamily="34" charset="-128"/>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#1</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6828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ea typeface="MS PGothic" pitchFamily="34" charset="-128"/>
                        </a:rPr>
                        <a:t>Product Satisfaction</a:t>
                      </a:r>
                      <a:r>
                        <a:rPr kumimoji="0" lang="en-US" sz="1200" b="1" i="0" u="none" strike="noStrike" cap="none" normalizeH="0" baseline="0" smtClean="0">
                          <a:ln>
                            <a:noFill/>
                          </a:ln>
                          <a:solidFill>
                            <a:schemeClr val="tx1"/>
                          </a:solidFill>
                          <a:effectLst/>
                          <a:latin typeface="Arial" pitchFamily="34" charset="0"/>
                          <a:ea typeface="MS PGothic" pitchFamily="34" charset="-128"/>
                        </a:rPr>
                        <a:t>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#1</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ea typeface="MS PGothic" pitchFamily="34" charset="-128"/>
                        </a:rPr>
                        <a:t>Sales Responsiveness</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#1</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alpha val="50195"/>
                      </a:schemeClr>
                    </a:solidFill>
                  </a:tcPr>
                </a:tc>
              </a:tr>
            </a:tbl>
          </a:graphicData>
        </a:graphic>
      </p:graphicFrame>
      <p:sp>
        <p:nvSpPr>
          <p:cNvPr id="15387" name="Rectangle 41"/>
          <p:cNvSpPr>
            <a:spLocks noGrp="1" noChangeArrowheads="1"/>
          </p:cNvSpPr>
          <p:nvPr>
            <p:ph type="title"/>
          </p:nvPr>
        </p:nvSpPr>
        <p:spPr/>
        <p:txBody>
          <a:bodyPr>
            <a:normAutofit fontScale="90000"/>
          </a:bodyPr>
          <a:lstStyle/>
          <a:p>
            <a:r>
              <a:rPr lang="en-US" dirty="0" smtClean="0"/>
              <a:t>Built-in leadership uptime by design </a:t>
            </a:r>
          </a:p>
        </p:txBody>
      </p:sp>
      <p:sp>
        <p:nvSpPr>
          <p:cNvPr id="15388" name="Text Box 3"/>
          <p:cNvSpPr txBox="1">
            <a:spLocks noChangeArrowheads="1"/>
          </p:cNvSpPr>
          <p:nvPr/>
        </p:nvSpPr>
        <p:spPr bwMode="auto">
          <a:xfrm>
            <a:off x="3748088" y="2670175"/>
            <a:ext cx="1884362" cy="244475"/>
          </a:xfrm>
          <a:prstGeom prst="rect">
            <a:avLst/>
          </a:prstGeom>
          <a:noFill/>
          <a:ln w="9525">
            <a:noFill/>
            <a:miter lim="800000"/>
            <a:headEnd/>
            <a:tailEnd/>
          </a:ln>
        </p:spPr>
        <p:txBody>
          <a:bodyPr>
            <a:spAutoFit/>
          </a:bodyPr>
          <a:lstStyle/>
          <a:p>
            <a:pPr algn="r"/>
            <a:r>
              <a:rPr lang="en-US" sz="1000"/>
              <a:t>HP Integrity</a:t>
            </a:r>
          </a:p>
        </p:txBody>
      </p:sp>
      <p:sp>
        <p:nvSpPr>
          <p:cNvPr id="15389" name="Text Box 3"/>
          <p:cNvSpPr txBox="1">
            <a:spLocks noChangeArrowheads="1"/>
          </p:cNvSpPr>
          <p:nvPr/>
        </p:nvSpPr>
        <p:spPr bwMode="auto">
          <a:xfrm>
            <a:off x="3786188" y="3070225"/>
            <a:ext cx="1846262" cy="244475"/>
          </a:xfrm>
          <a:prstGeom prst="rect">
            <a:avLst/>
          </a:prstGeom>
          <a:noFill/>
          <a:ln w="9525">
            <a:noFill/>
            <a:miter lim="800000"/>
            <a:headEnd/>
            <a:tailEnd/>
          </a:ln>
        </p:spPr>
        <p:txBody>
          <a:bodyPr>
            <a:spAutoFit/>
          </a:bodyPr>
          <a:lstStyle/>
          <a:p>
            <a:pPr algn="r"/>
            <a:r>
              <a:rPr lang="en-US" sz="1000" dirty="0"/>
              <a:t>Fujitsu </a:t>
            </a:r>
            <a:r>
              <a:rPr lang="en-US" sz="1000" dirty="0" err="1"/>
              <a:t>Primergy</a:t>
            </a:r>
            <a:endParaRPr lang="en-US" sz="1000" dirty="0"/>
          </a:p>
        </p:txBody>
      </p:sp>
      <p:sp>
        <p:nvSpPr>
          <p:cNvPr id="15390" name="Text Box 3"/>
          <p:cNvSpPr txBox="1">
            <a:spLocks noChangeArrowheads="1"/>
          </p:cNvSpPr>
          <p:nvPr/>
        </p:nvSpPr>
        <p:spPr bwMode="auto">
          <a:xfrm>
            <a:off x="3795713" y="3270250"/>
            <a:ext cx="1836737" cy="244475"/>
          </a:xfrm>
          <a:prstGeom prst="rect">
            <a:avLst/>
          </a:prstGeom>
          <a:noFill/>
          <a:ln w="9525">
            <a:noFill/>
            <a:miter lim="800000"/>
            <a:headEnd/>
            <a:tailEnd/>
          </a:ln>
        </p:spPr>
        <p:txBody>
          <a:bodyPr>
            <a:spAutoFit/>
          </a:bodyPr>
          <a:lstStyle/>
          <a:p>
            <a:pPr algn="r"/>
            <a:r>
              <a:rPr lang="en-US" sz="1000"/>
              <a:t>IBM Power System i, p</a:t>
            </a:r>
          </a:p>
        </p:txBody>
      </p:sp>
      <p:sp>
        <p:nvSpPr>
          <p:cNvPr id="15391" name="Rectangle 45"/>
          <p:cNvSpPr>
            <a:spLocks noChangeArrowheads="1"/>
          </p:cNvSpPr>
          <p:nvPr/>
        </p:nvSpPr>
        <p:spPr bwMode="auto">
          <a:xfrm>
            <a:off x="4635499" y="3479800"/>
            <a:ext cx="4743995" cy="228600"/>
          </a:xfrm>
          <a:prstGeom prst="rect">
            <a:avLst/>
          </a:prstGeom>
          <a:solidFill>
            <a:schemeClr val="bg1"/>
          </a:solidFill>
          <a:ln w="19050" algn="ctr">
            <a:solidFill>
              <a:schemeClr val="hlink"/>
            </a:solidFill>
            <a:miter lim="800000"/>
            <a:headEnd/>
            <a:tailEnd/>
          </a:ln>
        </p:spPr>
        <p:txBody>
          <a:bodyPr wrap="none" anchor="ctr"/>
          <a:lstStyle/>
          <a:p>
            <a:endParaRPr lang="en-US"/>
          </a:p>
        </p:txBody>
      </p:sp>
      <p:sp>
        <p:nvSpPr>
          <p:cNvPr id="15392" name="Rectangle 46"/>
          <p:cNvSpPr>
            <a:spLocks noChangeArrowheads="1"/>
          </p:cNvSpPr>
          <p:nvPr/>
        </p:nvSpPr>
        <p:spPr bwMode="auto">
          <a:xfrm>
            <a:off x="5643563" y="1336675"/>
            <a:ext cx="3344862" cy="165100"/>
          </a:xfrm>
          <a:prstGeom prst="rect">
            <a:avLst/>
          </a:prstGeom>
          <a:solidFill>
            <a:srgbClr val="969696"/>
          </a:solidFill>
          <a:ln w="19050" algn="ctr">
            <a:noFill/>
            <a:miter lim="800000"/>
            <a:headEnd/>
            <a:tailEnd/>
          </a:ln>
        </p:spPr>
        <p:txBody>
          <a:bodyPr wrap="none" anchor="ctr"/>
          <a:lstStyle/>
          <a:p>
            <a:endParaRPr lang="en-US"/>
          </a:p>
        </p:txBody>
      </p:sp>
      <p:sp>
        <p:nvSpPr>
          <p:cNvPr id="15393" name="Rectangle 47"/>
          <p:cNvSpPr>
            <a:spLocks noChangeArrowheads="1"/>
          </p:cNvSpPr>
          <p:nvPr/>
        </p:nvSpPr>
        <p:spPr bwMode="auto">
          <a:xfrm>
            <a:off x="5643563" y="1533525"/>
            <a:ext cx="2779712" cy="165100"/>
          </a:xfrm>
          <a:prstGeom prst="rect">
            <a:avLst/>
          </a:prstGeom>
          <a:solidFill>
            <a:schemeClr val="hlink"/>
          </a:solidFill>
          <a:ln w="19050" algn="ctr">
            <a:noFill/>
            <a:miter lim="800000"/>
            <a:headEnd/>
            <a:tailEnd/>
          </a:ln>
        </p:spPr>
        <p:txBody>
          <a:bodyPr wrap="none" anchor="ctr"/>
          <a:lstStyle/>
          <a:p>
            <a:endParaRPr lang="en-US"/>
          </a:p>
        </p:txBody>
      </p:sp>
      <p:sp>
        <p:nvSpPr>
          <p:cNvPr id="15394" name="Rectangle 48"/>
          <p:cNvSpPr>
            <a:spLocks noChangeArrowheads="1"/>
          </p:cNvSpPr>
          <p:nvPr/>
        </p:nvSpPr>
        <p:spPr bwMode="auto">
          <a:xfrm>
            <a:off x="5643563" y="1925638"/>
            <a:ext cx="1868487" cy="177800"/>
          </a:xfrm>
          <a:prstGeom prst="rect">
            <a:avLst/>
          </a:prstGeom>
          <a:solidFill>
            <a:schemeClr val="hlink"/>
          </a:solidFill>
          <a:ln w="19050" algn="ctr">
            <a:noFill/>
            <a:miter lim="800000"/>
            <a:headEnd/>
            <a:tailEnd/>
          </a:ln>
        </p:spPr>
        <p:txBody>
          <a:bodyPr wrap="none" anchor="ctr"/>
          <a:lstStyle/>
          <a:p>
            <a:endParaRPr lang="en-US"/>
          </a:p>
        </p:txBody>
      </p:sp>
      <p:sp>
        <p:nvSpPr>
          <p:cNvPr id="15395" name="Rectangle 49"/>
          <p:cNvSpPr>
            <a:spLocks noChangeArrowheads="1"/>
          </p:cNvSpPr>
          <p:nvPr/>
        </p:nvSpPr>
        <p:spPr bwMode="auto">
          <a:xfrm>
            <a:off x="5643563" y="1730375"/>
            <a:ext cx="2287587" cy="177800"/>
          </a:xfrm>
          <a:prstGeom prst="rect">
            <a:avLst/>
          </a:prstGeom>
          <a:solidFill>
            <a:srgbClr val="969696"/>
          </a:solidFill>
          <a:ln w="19050" algn="ctr">
            <a:noFill/>
            <a:miter lim="800000"/>
            <a:headEnd/>
            <a:tailEnd/>
          </a:ln>
        </p:spPr>
        <p:txBody>
          <a:bodyPr wrap="none" anchor="ctr"/>
          <a:lstStyle/>
          <a:p>
            <a:endParaRPr lang="en-US"/>
          </a:p>
        </p:txBody>
      </p:sp>
      <p:sp>
        <p:nvSpPr>
          <p:cNvPr id="15396" name="Rectangle 50"/>
          <p:cNvSpPr>
            <a:spLocks noChangeArrowheads="1"/>
          </p:cNvSpPr>
          <p:nvPr/>
        </p:nvSpPr>
        <p:spPr bwMode="auto">
          <a:xfrm>
            <a:off x="5643563" y="2319338"/>
            <a:ext cx="1655762" cy="165100"/>
          </a:xfrm>
          <a:prstGeom prst="rect">
            <a:avLst/>
          </a:prstGeom>
          <a:solidFill>
            <a:schemeClr val="hlink"/>
          </a:solidFill>
          <a:ln w="19050" algn="ctr">
            <a:noFill/>
            <a:miter lim="800000"/>
            <a:headEnd/>
            <a:tailEnd/>
          </a:ln>
        </p:spPr>
        <p:txBody>
          <a:bodyPr wrap="none" anchor="ctr"/>
          <a:lstStyle/>
          <a:p>
            <a:endParaRPr lang="en-US"/>
          </a:p>
        </p:txBody>
      </p:sp>
      <p:sp>
        <p:nvSpPr>
          <p:cNvPr id="15397" name="Rectangle 51"/>
          <p:cNvSpPr>
            <a:spLocks noChangeArrowheads="1"/>
          </p:cNvSpPr>
          <p:nvPr/>
        </p:nvSpPr>
        <p:spPr bwMode="auto">
          <a:xfrm>
            <a:off x="5643563" y="2122488"/>
            <a:ext cx="1858962" cy="190500"/>
          </a:xfrm>
          <a:prstGeom prst="rect">
            <a:avLst/>
          </a:prstGeom>
          <a:solidFill>
            <a:srgbClr val="969696"/>
          </a:solidFill>
          <a:ln w="19050" algn="ctr">
            <a:noFill/>
            <a:miter lim="800000"/>
            <a:headEnd/>
            <a:tailEnd/>
          </a:ln>
        </p:spPr>
        <p:txBody>
          <a:bodyPr wrap="none" anchor="ctr"/>
          <a:lstStyle/>
          <a:p>
            <a:endParaRPr lang="en-US"/>
          </a:p>
        </p:txBody>
      </p:sp>
      <p:sp>
        <p:nvSpPr>
          <p:cNvPr id="15398" name="Rectangle 52"/>
          <p:cNvSpPr>
            <a:spLocks noChangeArrowheads="1"/>
          </p:cNvSpPr>
          <p:nvPr/>
        </p:nvSpPr>
        <p:spPr bwMode="auto">
          <a:xfrm>
            <a:off x="5643563" y="2706688"/>
            <a:ext cx="1639887" cy="168275"/>
          </a:xfrm>
          <a:prstGeom prst="rect">
            <a:avLst/>
          </a:prstGeom>
          <a:solidFill>
            <a:schemeClr val="hlink"/>
          </a:solidFill>
          <a:ln w="19050" algn="ctr">
            <a:noFill/>
            <a:miter lim="800000"/>
            <a:headEnd/>
            <a:tailEnd/>
          </a:ln>
        </p:spPr>
        <p:txBody>
          <a:bodyPr wrap="none" anchor="ctr"/>
          <a:lstStyle/>
          <a:p>
            <a:endParaRPr lang="en-US"/>
          </a:p>
        </p:txBody>
      </p:sp>
      <p:sp>
        <p:nvSpPr>
          <p:cNvPr id="15399" name="Rectangle 53"/>
          <p:cNvSpPr>
            <a:spLocks noChangeArrowheads="1"/>
          </p:cNvSpPr>
          <p:nvPr/>
        </p:nvSpPr>
        <p:spPr bwMode="auto">
          <a:xfrm>
            <a:off x="5643563" y="2514600"/>
            <a:ext cx="1639887" cy="190500"/>
          </a:xfrm>
          <a:prstGeom prst="rect">
            <a:avLst/>
          </a:prstGeom>
          <a:solidFill>
            <a:srgbClr val="969696"/>
          </a:solidFill>
          <a:ln w="19050" algn="ctr">
            <a:noFill/>
            <a:miter lim="800000"/>
            <a:headEnd/>
            <a:tailEnd/>
          </a:ln>
        </p:spPr>
        <p:txBody>
          <a:bodyPr wrap="none" anchor="ctr"/>
          <a:lstStyle/>
          <a:p>
            <a:endParaRPr lang="en-US"/>
          </a:p>
        </p:txBody>
      </p:sp>
      <p:sp>
        <p:nvSpPr>
          <p:cNvPr id="15400" name="Rectangle 54"/>
          <p:cNvSpPr>
            <a:spLocks noChangeArrowheads="1"/>
          </p:cNvSpPr>
          <p:nvPr/>
        </p:nvSpPr>
        <p:spPr bwMode="auto">
          <a:xfrm>
            <a:off x="5643563" y="3097213"/>
            <a:ext cx="1131887" cy="165100"/>
          </a:xfrm>
          <a:prstGeom prst="rect">
            <a:avLst/>
          </a:prstGeom>
          <a:solidFill>
            <a:schemeClr val="hlink"/>
          </a:solidFill>
          <a:ln w="19050" algn="ctr">
            <a:noFill/>
            <a:miter lim="800000"/>
            <a:headEnd/>
            <a:tailEnd/>
          </a:ln>
        </p:spPr>
        <p:txBody>
          <a:bodyPr wrap="none" anchor="ctr"/>
          <a:lstStyle/>
          <a:p>
            <a:endParaRPr lang="en-US"/>
          </a:p>
        </p:txBody>
      </p:sp>
      <p:sp>
        <p:nvSpPr>
          <p:cNvPr id="15401" name="Rectangle 55"/>
          <p:cNvSpPr>
            <a:spLocks noChangeArrowheads="1"/>
          </p:cNvSpPr>
          <p:nvPr/>
        </p:nvSpPr>
        <p:spPr bwMode="auto">
          <a:xfrm>
            <a:off x="5643563" y="2900363"/>
            <a:ext cx="1131887" cy="165100"/>
          </a:xfrm>
          <a:prstGeom prst="rect">
            <a:avLst/>
          </a:prstGeom>
          <a:solidFill>
            <a:srgbClr val="969696"/>
          </a:solidFill>
          <a:ln w="19050" algn="ctr">
            <a:noFill/>
            <a:miter lim="800000"/>
            <a:headEnd/>
            <a:tailEnd/>
          </a:ln>
        </p:spPr>
        <p:txBody>
          <a:bodyPr wrap="none" anchor="ctr"/>
          <a:lstStyle/>
          <a:p>
            <a:endParaRPr lang="en-US"/>
          </a:p>
        </p:txBody>
      </p:sp>
      <p:sp>
        <p:nvSpPr>
          <p:cNvPr id="15402" name="Rectangle 56"/>
          <p:cNvSpPr>
            <a:spLocks noChangeArrowheads="1"/>
          </p:cNvSpPr>
          <p:nvPr/>
        </p:nvSpPr>
        <p:spPr bwMode="auto">
          <a:xfrm>
            <a:off x="5643563" y="3508375"/>
            <a:ext cx="598487" cy="165100"/>
          </a:xfrm>
          <a:prstGeom prst="rect">
            <a:avLst/>
          </a:prstGeom>
          <a:solidFill>
            <a:schemeClr val="hlink"/>
          </a:solidFill>
          <a:ln w="19050" algn="ctr">
            <a:noFill/>
            <a:miter lim="800000"/>
            <a:headEnd/>
            <a:tailEnd/>
          </a:ln>
        </p:spPr>
        <p:txBody>
          <a:bodyPr wrap="none" anchor="ctr"/>
          <a:lstStyle/>
          <a:p>
            <a:endParaRPr lang="en-US"/>
          </a:p>
        </p:txBody>
      </p:sp>
      <p:sp>
        <p:nvSpPr>
          <p:cNvPr id="15403" name="Rectangle 57"/>
          <p:cNvSpPr>
            <a:spLocks noChangeArrowheads="1"/>
          </p:cNvSpPr>
          <p:nvPr/>
        </p:nvSpPr>
        <p:spPr bwMode="auto">
          <a:xfrm>
            <a:off x="5643563" y="3292475"/>
            <a:ext cx="598487" cy="165100"/>
          </a:xfrm>
          <a:prstGeom prst="rect">
            <a:avLst/>
          </a:prstGeom>
          <a:solidFill>
            <a:srgbClr val="969696"/>
          </a:solidFill>
          <a:ln w="19050" algn="ctr">
            <a:noFill/>
            <a:miter lim="800000"/>
            <a:headEnd/>
            <a:tailEnd/>
          </a:ln>
        </p:spPr>
        <p:txBody>
          <a:bodyPr wrap="none" anchor="ctr"/>
          <a:lstStyle/>
          <a:p>
            <a:endParaRPr lang="en-US"/>
          </a:p>
        </p:txBody>
      </p:sp>
      <p:sp>
        <p:nvSpPr>
          <p:cNvPr id="15404" name="Text Box 3"/>
          <p:cNvSpPr txBox="1">
            <a:spLocks noChangeArrowheads="1"/>
          </p:cNvSpPr>
          <p:nvPr/>
        </p:nvSpPr>
        <p:spPr bwMode="auto">
          <a:xfrm>
            <a:off x="8947150" y="1301750"/>
            <a:ext cx="579438" cy="274638"/>
          </a:xfrm>
          <a:prstGeom prst="rect">
            <a:avLst/>
          </a:prstGeom>
          <a:noFill/>
          <a:ln w="9525">
            <a:noFill/>
            <a:miter lim="800000"/>
            <a:headEnd/>
            <a:tailEnd/>
          </a:ln>
        </p:spPr>
        <p:txBody>
          <a:bodyPr>
            <a:spAutoFit/>
          </a:bodyPr>
          <a:lstStyle/>
          <a:p>
            <a:pPr algn="l"/>
            <a:r>
              <a:rPr lang="en-US" altLang="ja-JP" sz="1200"/>
              <a:t>13%</a:t>
            </a:r>
            <a:endParaRPr lang="en-US" sz="1200"/>
          </a:p>
        </p:txBody>
      </p:sp>
      <p:sp>
        <p:nvSpPr>
          <p:cNvPr id="15405" name="Text Box 3"/>
          <p:cNvSpPr txBox="1">
            <a:spLocks noChangeArrowheads="1"/>
          </p:cNvSpPr>
          <p:nvPr/>
        </p:nvSpPr>
        <p:spPr bwMode="auto">
          <a:xfrm>
            <a:off x="8385175" y="1511300"/>
            <a:ext cx="642938" cy="274638"/>
          </a:xfrm>
          <a:prstGeom prst="rect">
            <a:avLst/>
          </a:prstGeom>
          <a:noFill/>
          <a:ln w="9525">
            <a:noFill/>
            <a:miter lim="800000"/>
            <a:headEnd/>
            <a:tailEnd/>
          </a:ln>
        </p:spPr>
        <p:txBody>
          <a:bodyPr>
            <a:spAutoFit/>
          </a:bodyPr>
          <a:lstStyle/>
          <a:p>
            <a:pPr algn="l"/>
            <a:r>
              <a:rPr lang="en-US" altLang="ja-JP" sz="1200"/>
              <a:t>10%</a:t>
            </a:r>
            <a:endParaRPr lang="en-US" sz="1200"/>
          </a:p>
        </p:txBody>
      </p:sp>
      <p:sp>
        <p:nvSpPr>
          <p:cNvPr id="15406" name="Text Box 3"/>
          <p:cNvSpPr txBox="1">
            <a:spLocks noChangeArrowheads="1"/>
          </p:cNvSpPr>
          <p:nvPr/>
        </p:nvSpPr>
        <p:spPr bwMode="auto">
          <a:xfrm>
            <a:off x="7896225" y="1711325"/>
            <a:ext cx="465138" cy="274638"/>
          </a:xfrm>
          <a:prstGeom prst="rect">
            <a:avLst/>
          </a:prstGeom>
          <a:noFill/>
          <a:ln w="9525">
            <a:noFill/>
            <a:miter lim="800000"/>
            <a:headEnd/>
            <a:tailEnd/>
          </a:ln>
        </p:spPr>
        <p:txBody>
          <a:bodyPr>
            <a:spAutoFit/>
          </a:bodyPr>
          <a:lstStyle/>
          <a:p>
            <a:pPr algn="l"/>
            <a:r>
              <a:rPr lang="en-US" altLang="ja-JP" sz="1200"/>
              <a:t>6%</a:t>
            </a:r>
            <a:endParaRPr lang="en-US" sz="1200"/>
          </a:p>
        </p:txBody>
      </p:sp>
      <p:sp>
        <p:nvSpPr>
          <p:cNvPr id="15407" name="Text Box 3"/>
          <p:cNvSpPr txBox="1">
            <a:spLocks noChangeArrowheads="1"/>
          </p:cNvSpPr>
          <p:nvPr/>
        </p:nvSpPr>
        <p:spPr bwMode="auto">
          <a:xfrm>
            <a:off x="7464425" y="1889125"/>
            <a:ext cx="465138" cy="274638"/>
          </a:xfrm>
          <a:prstGeom prst="rect">
            <a:avLst/>
          </a:prstGeom>
          <a:noFill/>
          <a:ln w="9525">
            <a:noFill/>
            <a:miter lim="800000"/>
            <a:headEnd/>
            <a:tailEnd/>
          </a:ln>
        </p:spPr>
        <p:txBody>
          <a:bodyPr>
            <a:spAutoFit/>
          </a:bodyPr>
          <a:lstStyle/>
          <a:p>
            <a:pPr algn="l"/>
            <a:r>
              <a:rPr lang="en-US" altLang="ja-JP" sz="1200"/>
              <a:t>4%</a:t>
            </a:r>
            <a:endParaRPr lang="en-US" sz="1200"/>
          </a:p>
        </p:txBody>
      </p:sp>
      <p:sp>
        <p:nvSpPr>
          <p:cNvPr id="15408" name="Text Box 3"/>
          <p:cNvSpPr txBox="1">
            <a:spLocks noChangeArrowheads="1"/>
          </p:cNvSpPr>
          <p:nvPr/>
        </p:nvSpPr>
        <p:spPr bwMode="auto">
          <a:xfrm>
            <a:off x="7470775" y="2098675"/>
            <a:ext cx="465138" cy="274638"/>
          </a:xfrm>
          <a:prstGeom prst="rect">
            <a:avLst/>
          </a:prstGeom>
          <a:noFill/>
          <a:ln w="9525">
            <a:noFill/>
            <a:miter lim="800000"/>
            <a:headEnd/>
            <a:tailEnd/>
          </a:ln>
        </p:spPr>
        <p:txBody>
          <a:bodyPr>
            <a:spAutoFit/>
          </a:bodyPr>
          <a:lstStyle/>
          <a:p>
            <a:pPr algn="l"/>
            <a:r>
              <a:rPr lang="en-US" altLang="ja-JP" sz="1200"/>
              <a:t>4%</a:t>
            </a:r>
            <a:endParaRPr lang="en-US" sz="1200"/>
          </a:p>
        </p:txBody>
      </p:sp>
      <p:sp>
        <p:nvSpPr>
          <p:cNvPr id="15409" name="Text Box 3"/>
          <p:cNvSpPr txBox="1">
            <a:spLocks noChangeArrowheads="1"/>
          </p:cNvSpPr>
          <p:nvPr/>
        </p:nvSpPr>
        <p:spPr bwMode="auto">
          <a:xfrm>
            <a:off x="7280275" y="2289175"/>
            <a:ext cx="465138" cy="274638"/>
          </a:xfrm>
          <a:prstGeom prst="rect">
            <a:avLst/>
          </a:prstGeom>
          <a:noFill/>
          <a:ln w="9525">
            <a:noFill/>
            <a:miter lim="800000"/>
            <a:headEnd/>
            <a:tailEnd/>
          </a:ln>
        </p:spPr>
        <p:txBody>
          <a:bodyPr>
            <a:spAutoFit/>
          </a:bodyPr>
          <a:lstStyle/>
          <a:p>
            <a:pPr algn="l"/>
            <a:r>
              <a:rPr lang="en-US" altLang="ja-JP" sz="1200"/>
              <a:t>3%</a:t>
            </a:r>
            <a:endParaRPr lang="en-US" sz="1200"/>
          </a:p>
        </p:txBody>
      </p:sp>
      <p:sp>
        <p:nvSpPr>
          <p:cNvPr id="15410" name="Text Box 3"/>
          <p:cNvSpPr txBox="1">
            <a:spLocks noChangeArrowheads="1"/>
          </p:cNvSpPr>
          <p:nvPr/>
        </p:nvSpPr>
        <p:spPr bwMode="auto">
          <a:xfrm>
            <a:off x="7273925" y="2489200"/>
            <a:ext cx="465138" cy="274638"/>
          </a:xfrm>
          <a:prstGeom prst="rect">
            <a:avLst/>
          </a:prstGeom>
          <a:noFill/>
          <a:ln w="9525">
            <a:noFill/>
            <a:miter lim="800000"/>
            <a:headEnd/>
            <a:tailEnd/>
          </a:ln>
        </p:spPr>
        <p:txBody>
          <a:bodyPr>
            <a:spAutoFit/>
          </a:bodyPr>
          <a:lstStyle/>
          <a:p>
            <a:pPr algn="l"/>
            <a:r>
              <a:rPr lang="en-US" altLang="ja-JP" sz="1200"/>
              <a:t>3%</a:t>
            </a:r>
            <a:endParaRPr lang="en-US" sz="1200"/>
          </a:p>
        </p:txBody>
      </p:sp>
      <p:sp>
        <p:nvSpPr>
          <p:cNvPr id="15411" name="Text Box 3"/>
          <p:cNvSpPr txBox="1">
            <a:spLocks noChangeArrowheads="1"/>
          </p:cNvSpPr>
          <p:nvPr/>
        </p:nvSpPr>
        <p:spPr bwMode="auto">
          <a:xfrm>
            <a:off x="7273925" y="2670175"/>
            <a:ext cx="465138" cy="274638"/>
          </a:xfrm>
          <a:prstGeom prst="rect">
            <a:avLst/>
          </a:prstGeom>
          <a:noFill/>
          <a:ln w="9525">
            <a:noFill/>
            <a:miter lim="800000"/>
            <a:headEnd/>
            <a:tailEnd/>
          </a:ln>
        </p:spPr>
        <p:txBody>
          <a:bodyPr>
            <a:spAutoFit/>
          </a:bodyPr>
          <a:lstStyle/>
          <a:p>
            <a:pPr algn="l"/>
            <a:r>
              <a:rPr lang="en-US" altLang="ja-JP" sz="1200" dirty="0"/>
              <a:t>3%</a:t>
            </a:r>
            <a:endParaRPr lang="en-US" sz="1200" dirty="0"/>
          </a:p>
        </p:txBody>
      </p:sp>
      <p:sp>
        <p:nvSpPr>
          <p:cNvPr id="15412" name="Text Box 3"/>
          <p:cNvSpPr txBox="1">
            <a:spLocks noChangeArrowheads="1"/>
          </p:cNvSpPr>
          <p:nvPr/>
        </p:nvSpPr>
        <p:spPr bwMode="auto">
          <a:xfrm>
            <a:off x="6727825" y="2870200"/>
            <a:ext cx="465138" cy="274638"/>
          </a:xfrm>
          <a:prstGeom prst="rect">
            <a:avLst/>
          </a:prstGeom>
          <a:noFill/>
          <a:ln w="9525">
            <a:noFill/>
            <a:miter lim="800000"/>
            <a:headEnd/>
            <a:tailEnd/>
          </a:ln>
        </p:spPr>
        <p:txBody>
          <a:bodyPr>
            <a:spAutoFit/>
          </a:bodyPr>
          <a:lstStyle/>
          <a:p>
            <a:pPr algn="l"/>
            <a:r>
              <a:rPr lang="en-US" altLang="ja-JP" sz="1200"/>
              <a:t>2%</a:t>
            </a:r>
            <a:endParaRPr lang="en-US" sz="1200"/>
          </a:p>
        </p:txBody>
      </p:sp>
      <p:sp>
        <p:nvSpPr>
          <p:cNvPr id="15413" name="Text Box 3"/>
          <p:cNvSpPr txBox="1">
            <a:spLocks noChangeArrowheads="1"/>
          </p:cNvSpPr>
          <p:nvPr/>
        </p:nvSpPr>
        <p:spPr bwMode="auto">
          <a:xfrm>
            <a:off x="6727825" y="3070225"/>
            <a:ext cx="465138" cy="274638"/>
          </a:xfrm>
          <a:prstGeom prst="rect">
            <a:avLst/>
          </a:prstGeom>
          <a:noFill/>
          <a:ln w="9525">
            <a:noFill/>
            <a:miter lim="800000"/>
            <a:headEnd/>
            <a:tailEnd/>
          </a:ln>
        </p:spPr>
        <p:txBody>
          <a:bodyPr>
            <a:spAutoFit/>
          </a:bodyPr>
          <a:lstStyle/>
          <a:p>
            <a:pPr algn="l"/>
            <a:r>
              <a:rPr lang="en-US" altLang="ja-JP" sz="1200"/>
              <a:t>2%</a:t>
            </a:r>
            <a:endParaRPr lang="en-US" sz="1200"/>
          </a:p>
        </p:txBody>
      </p:sp>
      <p:sp>
        <p:nvSpPr>
          <p:cNvPr id="15414" name="Text Box 3"/>
          <p:cNvSpPr txBox="1">
            <a:spLocks noChangeArrowheads="1"/>
          </p:cNvSpPr>
          <p:nvPr/>
        </p:nvSpPr>
        <p:spPr bwMode="auto">
          <a:xfrm>
            <a:off x="6175375" y="3241675"/>
            <a:ext cx="465138" cy="274638"/>
          </a:xfrm>
          <a:prstGeom prst="rect">
            <a:avLst/>
          </a:prstGeom>
          <a:noFill/>
          <a:ln w="9525">
            <a:noFill/>
            <a:miter lim="800000"/>
            <a:headEnd/>
            <a:tailEnd/>
          </a:ln>
        </p:spPr>
        <p:txBody>
          <a:bodyPr>
            <a:spAutoFit/>
          </a:bodyPr>
          <a:lstStyle/>
          <a:p>
            <a:pPr algn="l"/>
            <a:r>
              <a:rPr lang="en-US" altLang="ja-JP" sz="1200"/>
              <a:t>1%</a:t>
            </a:r>
            <a:endParaRPr lang="en-US" sz="1200"/>
          </a:p>
        </p:txBody>
      </p:sp>
      <p:sp>
        <p:nvSpPr>
          <p:cNvPr id="15415" name="Text Box 3"/>
          <p:cNvSpPr txBox="1">
            <a:spLocks noChangeArrowheads="1"/>
          </p:cNvSpPr>
          <p:nvPr/>
        </p:nvSpPr>
        <p:spPr bwMode="auto">
          <a:xfrm>
            <a:off x="6175375" y="3451225"/>
            <a:ext cx="465138" cy="274638"/>
          </a:xfrm>
          <a:prstGeom prst="rect">
            <a:avLst/>
          </a:prstGeom>
          <a:noFill/>
          <a:ln w="9525">
            <a:noFill/>
            <a:miter lim="800000"/>
            <a:headEnd/>
            <a:tailEnd/>
          </a:ln>
        </p:spPr>
        <p:txBody>
          <a:bodyPr>
            <a:spAutoFit/>
          </a:bodyPr>
          <a:lstStyle/>
          <a:p>
            <a:pPr algn="l"/>
            <a:r>
              <a:rPr lang="en-US" altLang="ja-JP" sz="1200"/>
              <a:t>1%</a:t>
            </a:r>
            <a:endParaRPr lang="en-US" sz="1200"/>
          </a:p>
        </p:txBody>
      </p:sp>
      <p:sp>
        <p:nvSpPr>
          <p:cNvPr id="15416" name="Text Box 3"/>
          <p:cNvSpPr txBox="1">
            <a:spLocks noChangeArrowheads="1"/>
          </p:cNvSpPr>
          <p:nvPr/>
        </p:nvSpPr>
        <p:spPr bwMode="auto">
          <a:xfrm>
            <a:off x="5622925" y="3670300"/>
            <a:ext cx="465138" cy="274638"/>
          </a:xfrm>
          <a:prstGeom prst="rect">
            <a:avLst/>
          </a:prstGeom>
          <a:noFill/>
          <a:ln w="9525">
            <a:noFill/>
            <a:miter lim="800000"/>
            <a:headEnd/>
            <a:tailEnd/>
          </a:ln>
        </p:spPr>
        <p:txBody>
          <a:bodyPr>
            <a:spAutoFit/>
          </a:bodyPr>
          <a:lstStyle/>
          <a:p>
            <a:pPr algn="l"/>
            <a:r>
              <a:rPr lang="en-US" altLang="ja-JP" sz="1200"/>
              <a:t>0%</a:t>
            </a:r>
            <a:endParaRPr lang="en-US" sz="1200"/>
          </a:p>
        </p:txBody>
      </p:sp>
      <p:sp>
        <p:nvSpPr>
          <p:cNvPr id="15417" name="Text Box 3"/>
          <p:cNvSpPr txBox="1">
            <a:spLocks noChangeArrowheads="1"/>
          </p:cNvSpPr>
          <p:nvPr/>
        </p:nvSpPr>
        <p:spPr bwMode="auto">
          <a:xfrm>
            <a:off x="4214813" y="1301750"/>
            <a:ext cx="1417637" cy="244475"/>
          </a:xfrm>
          <a:prstGeom prst="rect">
            <a:avLst/>
          </a:prstGeom>
          <a:noFill/>
          <a:ln w="9525">
            <a:noFill/>
            <a:miter lim="800000"/>
            <a:headEnd/>
            <a:tailEnd/>
          </a:ln>
        </p:spPr>
        <p:txBody>
          <a:bodyPr>
            <a:spAutoFit/>
          </a:bodyPr>
          <a:lstStyle/>
          <a:p>
            <a:pPr algn="r"/>
            <a:r>
              <a:rPr lang="en-US" sz="1000"/>
              <a:t>Dell PowerEdge x86</a:t>
            </a:r>
          </a:p>
        </p:txBody>
      </p:sp>
      <p:sp>
        <p:nvSpPr>
          <p:cNvPr id="15418" name="Text Box 3"/>
          <p:cNvSpPr txBox="1">
            <a:spLocks noChangeArrowheads="1"/>
          </p:cNvSpPr>
          <p:nvPr/>
        </p:nvSpPr>
        <p:spPr bwMode="auto">
          <a:xfrm>
            <a:off x="4214813" y="1511300"/>
            <a:ext cx="1417637" cy="244475"/>
          </a:xfrm>
          <a:prstGeom prst="rect">
            <a:avLst/>
          </a:prstGeom>
          <a:noFill/>
          <a:ln w="9525">
            <a:noFill/>
            <a:miter lim="800000"/>
            <a:headEnd/>
            <a:tailEnd/>
          </a:ln>
        </p:spPr>
        <p:txBody>
          <a:bodyPr>
            <a:spAutoFit/>
          </a:bodyPr>
          <a:lstStyle/>
          <a:p>
            <a:pPr algn="r"/>
            <a:r>
              <a:rPr lang="en-US" sz="1000"/>
              <a:t>HP ProLiant Servers</a:t>
            </a:r>
          </a:p>
        </p:txBody>
      </p:sp>
      <p:sp>
        <p:nvSpPr>
          <p:cNvPr id="15419" name="Text Box 3"/>
          <p:cNvSpPr txBox="1">
            <a:spLocks noChangeArrowheads="1"/>
          </p:cNvSpPr>
          <p:nvPr/>
        </p:nvSpPr>
        <p:spPr bwMode="auto">
          <a:xfrm>
            <a:off x="4214813" y="1711325"/>
            <a:ext cx="1417637" cy="244475"/>
          </a:xfrm>
          <a:prstGeom prst="rect">
            <a:avLst/>
          </a:prstGeom>
          <a:noFill/>
          <a:ln w="9525">
            <a:noFill/>
            <a:miter lim="800000"/>
            <a:headEnd/>
            <a:tailEnd/>
          </a:ln>
        </p:spPr>
        <p:txBody>
          <a:bodyPr>
            <a:spAutoFit/>
          </a:bodyPr>
          <a:lstStyle/>
          <a:p>
            <a:pPr algn="r"/>
            <a:r>
              <a:rPr lang="en-US" sz="1000"/>
              <a:t>Oracle x86</a:t>
            </a:r>
          </a:p>
        </p:txBody>
      </p:sp>
      <p:sp>
        <p:nvSpPr>
          <p:cNvPr id="15420" name="Text Box 3"/>
          <p:cNvSpPr txBox="1">
            <a:spLocks noChangeArrowheads="1"/>
          </p:cNvSpPr>
          <p:nvPr/>
        </p:nvSpPr>
        <p:spPr bwMode="auto">
          <a:xfrm>
            <a:off x="4214813" y="1889125"/>
            <a:ext cx="1417637" cy="244475"/>
          </a:xfrm>
          <a:prstGeom prst="rect">
            <a:avLst/>
          </a:prstGeom>
          <a:noFill/>
          <a:ln w="9525">
            <a:noFill/>
            <a:miter lim="800000"/>
            <a:headEnd/>
            <a:tailEnd/>
          </a:ln>
        </p:spPr>
        <p:txBody>
          <a:bodyPr>
            <a:spAutoFit/>
          </a:bodyPr>
          <a:lstStyle/>
          <a:p>
            <a:pPr algn="r"/>
            <a:r>
              <a:rPr lang="en-US" sz="1000"/>
              <a:t>Oracle SPARC</a:t>
            </a:r>
          </a:p>
        </p:txBody>
      </p:sp>
      <p:sp>
        <p:nvSpPr>
          <p:cNvPr id="15421" name="Text Box 3"/>
          <p:cNvSpPr txBox="1">
            <a:spLocks noChangeArrowheads="1"/>
          </p:cNvSpPr>
          <p:nvPr/>
        </p:nvSpPr>
        <p:spPr bwMode="auto">
          <a:xfrm>
            <a:off x="4214813" y="2098675"/>
            <a:ext cx="1417637" cy="244475"/>
          </a:xfrm>
          <a:prstGeom prst="rect">
            <a:avLst/>
          </a:prstGeom>
          <a:noFill/>
          <a:ln w="9525">
            <a:noFill/>
            <a:miter lim="800000"/>
            <a:headEnd/>
            <a:tailEnd/>
          </a:ln>
        </p:spPr>
        <p:txBody>
          <a:bodyPr>
            <a:spAutoFit/>
          </a:bodyPr>
          <a:lstStyle/>
          <a:p>
            <a:pPr algn="r"/>
            <a:r>
              <a:rPr lang="en-US" sz="1000"/>
              <a:t>Fujitsu SPARC</a:t>
            </a:r>
          </a:p>
        </p:txBody>
      </p:sp>
      <p:sp>
        <p:nvSpPr>
          <p:cNvPr id="15422" name="Text Box 3"/>
          <p:cNvSpPr txBox="1">
            <a:spLocks noChangeArrowheads="1"/>
          </p:cNvSpPr>
          <p:nvPr/>
        </p:nvSpPr>
        <p:spPr bwMode="auto">
          <a:xfrm>
            <a:off x="4214813" y="2289175"/>
            <a:ext cx="1417637" cy="244475"/>
          </a:xfrm>
          <a:prstGeom prst="rect">
            <a:avLst/>
          </a:prstGeom>
          <a:noFill/>
          <a:ln w="9525">
            <a:noFill/>
            <a:miter lim="800000"/>
            <a:headEnd/>
            <a:tailEnd/>
          </a:ln>
        </p:spPr>
        <p:txBody>
          <a:bodyPr>
            <a:spAutoFit/>
          </a:bodyPr>
          <a:lstStyle/>
          <a:p>
            <a:pPr algn="r"/>
            <a:r>
              <a:rPr lang="en-US" sz="1000"/>
              <a:t>Toshiba Magnia</a:t>
            </a:r>
          </a:p>
        </p:txBody>
      </p:sp>
      <p:sp>
        <p:nvSpPr>
          <p:cNvPr id="15423" name="Text Box 3"/>
          <p:cNvSpPr txBox="1">
            <a:spLocks noChangeArrowheads="1"/>
          </p:cNvSpPr>
          <p:nvPr/>
        </p:nvSpPr>
        <p:spPr bwMode="auto">
          <a:xfrm>
            <a:off x="4214813" y="2489200"/>
            <a:ext cx="1417637" cy="244475"/>
          </a:xfrm>
          <a:prstGeom prst="rect">
            <a:avLst/>
          </a:prstGeom>
          <a:noFill/>
          <a:ln w="9525">
            <a:noFill/>
            <a:miter lim="800000"/>
            <a:headEnd/>
            <a:tailEnd/>
          </a:ln>
        </p:spPr>
        <p:txBody>
          <a:bodyPr>
            <a:spAutoFit/>
          </a:bodyPr>
          <a:lstStyle/>
          <a:p>
            <a:pPr algn="r"/>
            <a:r>
              <a:rPr lang="en-US" sz="1000"/>
              <a:t>Fujitsu Primequest</a:t>
            </a:r>
          </a:p>
        </p:txBody>
      </p:sp>
      <p:sp>
        <p:nvSpPr>
          <p:cNvPr id="15424" name="Text Box 3"/>
          <p:cNvSpPr txBox="1">
            <a:spLocks noChangeArrowheads="1"/>
          </p:cNvSpPr>
          <p:nvPr/>
        </p:nvSpPr>
        <p:spPr bwMode="auto">
          <a:xfrm>
            <a:off x="4214813" y="2870200"/>
            <a:ext cx="1417637" cy="244475"/>
          </a:xfrm>
          <a:prstGeom prst="rect">
            <a:avLst/>
          </a:prstGeom>
          <a:noFill/>
          <a:ln w="9525">
            <a:noFill/>
            <a:miter lim="800000"/>
            <a:headEnd/>
            <a:tailEnd/>
          </a:ln>
        </p:spPr>
        <p:txBody>
          <a:bodyPr>
            <a:spAutoFit/>
          </a:bodyPr>
          <a:lstStyle/>
          <a:p>
            <a:pPr algn="r"/>
            <a:r>
              <a:rPr lang="en-US" sz="1000"/>
              <a:t>Cisco UCS</a:t>
            </a:r>
          </a:p>
        </p:txBody>
      </p:sp>
      <p:sp>
        <p:nvSpPr>
          <p:cNvPr id="15425" name="Text Box 3"/>
          <p:cNvSpPr txBox="1">
            <a:spLocks noChangeArrowheads="1"/>
          </p:cNvSpPr>
          <p:nvPr/>
        </p:nvSpPr>
        <p:spPr bwMode="auto">
          <a:xfrm>
            <a:off x="4214813" y="3451225"/>
            <a:ext cx="1417637" cy="244475"/>
          </a:xfrm>
          <a:prstGeom prst="rect">
            <a:avLst/>
          </a:prstGeom>
          <a:noFill/>
          <a:ln w="9525">
            <a:noFill/>
            <a:miter lim="800000"/>
            <a:headEnd/>
            <a:tailEnd/>
          </a:ln>
        </p:spPr>
        <p:txBody>
          <a:bodyPr>
            <a:spAutoFit/>
          </a:bodyPr>
          <a:lstStyle/>
          <a:p>
            <a:pPr algn="r"/>
            <a:r>
              <a:rPr lang="en-US" sz="1000"/>
              <a:t>IBM System x</a:t>
            </a:r>
          </a:p>
        </p:txBody>
      </p:sp>
      <p:sp>
        <p:nvSpPr>
          <p:cNvPr id="15426" name="Text Box 3"/>
          <p:cNvSpPr txBox="1">
            <a:spLocks noChangeArrowheads="1"/>
          </p:cNvSpPr>
          <p:nvPr/>
        </p:nvSpPr>
        <p:spPr bwMode="auto">
          <a:xfrm>
            <a:off x="4214813" y="3670300"/>
            <a:ext cx="1417637" cy="244475"/>
          </a:xfrm>
          <a:prstGeom prst="rect">
            <a:avLst/>
          </a:prstGeom>
          <a:noFill/>
          <a:ln w="9525">
            <a:noFill/>
            <a:miter lim="800000"/>
            <a:headEnd/>
            <a:tailEnd/>
          </a:ln>
        </p:spPr>
        <p:txBody>
          <a:bodyPr>
            <a:spAutoFit/>
          </a:bodyPr>
          <a:lstStyle/>
          <a:p>
            <a:pPr algn="r"/>
            <a:r>
              <a:rPr lang="en-US" sz="1000"/>
              <a:t>IBM System z</a:t>
            </a:r>
          </a:p>
        </p:txBody>
      </p:sp>
      <p:sp>
        <p:nvSpPr>
          <p:cNvPr id="15427" name="Text Box 5"/>
          <p:cNvSpPr txBox="1">
            <a:spLocks noChangeArrowheads="1"/>
          </p:cNvSpPr>
          <p:nvPr/>
        </p:nvSpPr>
        <p:spPr bwMode="auto">
          <a:xfrm>
            <a:off x="6889750" y="3421063"/>
            <a:ext cx="2329484" cy="338554"/>
          </a:xfrm>
          <a:prstGeom prst="rect">
            <a:avLst/>
          </a:prstGeom>
          <a:noFill/>
          <a:ln w="9525">
            <a:noFill/>
            <a:miter lim="800000"/>
            <a:headEnd/>
            <a:tailEnd/>
          </a:ln>
        </p:spPr>
        <p:txBody>
          <a:bodyPr wrap="none">
            <a:spAutoFit/>
          </a:bodyPr>
          <a:lstStyle/>
          <a:p>
            <a:pPr algn="l"/>
            <a:r>
              <a:rPr lang="en-US" sz="1600" dirty="0"/>
              <a:t>#1 </a:t>
            </a:r>
            <a:r>
              <a:rPr lang="en-US" sz="1600" dirty="0" smtClean="0"/>
              <a:t>Reliable x86 </a:t>
            </a:r>
            <a:r>
              <a:rPr lang="en-US" sz="1600" dirty="0"/>
              <a:t>server</a:t>
            </a:r>
          </a:p>
        </p:txBody>
      </p:sp>
      <p:sp>
        <p:nvSpPr>
          <p:cNvPr id="15428" name="Rectangle 82"/>
          <p:cNvSpPr>
            <a:spLocks noChangeArrowheads="1"/>
          </p:cNvSpPr>
          <p:nvPr/>
        </p:nvSpPr>
        <p:spPr bwMode="auto">
          <a:xfrm>
            <a:off x="3768996" y="1020763"/>
            <a:ext cx="8263801" cy="369332"/>
          </a:xfrm>
          <a:prstGeom prst="rect">
            <a:avLst/>
          </a:prstGeom>
          <a:noFill/>
          <a:ln w="12700" algn="ctr">
            <a:noFill/>
            <a:miter lim="800000"/>
            <a:headEnd/>
            <a:tailEnd/>
          </a:ln>
        </p:spPr>
        <p:txBody>
          <a:bodyPr wrap="none">
            <a:spAutoFit/>
          </a:bodyPr>
          <a:lstStyle/>
          <a:p>
            <a:r>
              <a:rPr lang="en-US" sz="1800" dirty="0"/>
              <a:t>Downtime of more than four (4) hours on each server hardware platform (2014)</a:t>
            </a:r>
          </a:p>
        </p:txBody>
      </p:sp>
      <p:sp>
        <p:nvSpPr>
          <p:cNvPr id="15429" name="Text Box 83"/>
          <p:cNvSpPr txBox="1">
            <a:spLocks noChangeArrowheads="1"/>
          </p:cNvSpPr>
          <p:nvPr/>
        </p:nvSpPr>
        <p:spPr bwMode="auto">
          <a:xfrm>
            <a:off x="547688" y="6270625"/>
            <a:ext cx="6424612" cy="581025"/>
          </a:xfrm>
          <a:prstGeom prst="rect">
            <a:avLst/>
          </a:prstGeom>
          <a:noFill/>
          <a:ln w="12700" algn="ctr">
            <a:noFill/>
            <a:miter lim="800000"/>
            <a:headEnd/>
            <a:tailEnd/>
          </a:ln>
        </p:spPr>
        <p:txBody>
          <a:bodyPr wrap="none">
            <a:spAutoFit/>
          </a:bodyPr>
          <a:lstStyle/>
          <a:p>
            <a:pPr algn="l"/>
            <a:r>
              <a:rPr lang="en-US" sz="800" b="0" baseline="30000" dirty="0"/>
              <a:t>1 </a:t>
            </a:r>
            <a:r>
              <a:rPr lang="en-US" sz="800" b="0" dirty="0"/>
              <a:t>ITIC 2014-2015 Reliability Survey, May 2014 -- http://public.dhe.ibm.com/common/ssi/ecm/en/xsl03126usen/XSL03126USEN.PDF</a:t>
            </a:r>
          </a:p>
          <a:p>
            <a:pPr algn="l"/>
            <a:r>
              <a:rPr lang="en-US" sz="800" b="0" baseline="30000" dirty="0"/>
              <a:t>2</a:t>
            </a:r>
            <a:r>
              <a:rPr lang="en-US" sz="800" b="0" dirty="0"/>
              <a:t> TBR Customer Satisfaction Survey, August 2014 -- </a:t>
            </a:r>
            <a:r>
              <a:rPr lang="en-US" sz="800" b="0" dirty="0">
                <a:hlinkClick r:id="rId4"/>
              </a:rPr>
              <a:t>http://public.dhe.ibm.com/common/ssi/ecm/en/xsw03117usen/XSW03117USEN.PDF</a:t>
            </a:r>
            <a:endParaRPr lang="en-US" sz="800" b="0" dirty="0"/>
          </a:p>
          <a:p>
            <a:pPr algn="l"/>
            <a:r>
              <a:rPr lang="en-US" sz="800" b="0" baseline="30000" dirty="0"/>
              <a:t>3</a:t>
            </a:r>
            <a:r>
              <a:rPr lang="en-US" sz="800" b="0" dirty="0"/>
              <a:t> Based on percentage per install population of System x servers versus percentage per install population of HP </a:t>
            </a:r>
            <a:r>
              <a:rPr lang="en-US" sz="800" b="0" dirty="0" err="1"/>
              <a:t>ProLIant</a:t>
            </a:r>
            <a:r>
              <a:rPr lang="en-US" sz="800" b="0" dirty="0"/>
              <a:t> servers</a:t>
            </a:r>
          </a:p>
          <a:p>
            <a:pPr algn="l"/>
            <a:r>
              <a:rPr lang="en-US" sz="800" b="0" baseline="30000" dirty="0"/>
              <a:t>4</a:t>
            </a:r>
            <a:r>
              <a:rPr lang="en-US" sz="800" b="0" dirty="0"/>
              <a:t> Based on percentage per install population of System x servers versus percentage per install population of Dell </a:t>
            </a:r>
            <a:r>
              <a:rPr lang="en-US" sz="800" b="0" dirty="0" err="1"/>
              <a:t>PowerEdge</a:t>
            </a:r>
            <a:r>
              <a:rPr lang="en-US" sz="800" b="0" dirty="0"/>
              <a:t> servers</a:t>
            </a:r>
          </a:p>
        </p:txBody>
      </p:sp>
      <p:sp>
        <p:nvSpPr>
          <p:cNvPr id="15431" name="Line 7"/>
          <p:cNvSpPr>
            <a:spLocks noChangeShapeType="1"/>
          </p:cNvSpPr>
          <p:nvPr/>
        </p:nvSpPr>
        <p:spPr bwMode="auto">
          <a:xfrm flipH="1" flipV="1">
            <a:off x="9356725" y="1441450"/>
            <a:ext cx="695325" cy="1588"/>
          </a:xfrm>
          <a:prstGeom prst="line">
            <a:avLst/>
          </a:prstGeom>
          <a:noFill/>
          <a:ln w="38100">
            <a:solidFill>
              <a:srgbClr val="00547E"/>
            </a:solidFill>
            <a:round/>
            <a:headEnd/>
            <a:tailEnd type="triangle" w="med" len="med"/>
          </a:ln>
        </p:spPr>
        <p:txBody>
          <a:bodyPr/>
          <a:lstStyle/>
          <a:p>
            <a:endParaRPr lang="en-US"/>
          </a:p>
        </p:txBody>
      </p:sp>
      <p:sp>
        <p:nvSpPr>
          <p:cNvPr id="15432" name="Line 7"/>
          <p:cNvSpPr>
            <a:spLocks noChangeShapeType="1"/>
          </p:cNvSpPr>
          <p:nvPr/>
        </p:nvSpPr>
        <p:spPr bwMode="auto">
          <a:xfrm flipH="1" flipV="1">
            <a:off x="8594725" y="1746250"/>
            <a:ext cx="327025" cy="255588"/>
          </a:xfrm>
          <a:prstGeom prst="line">
            <a:avLst/>
          </a:prstGeom>
          <a:noFill/>
          <a:ln w="38100">
            <a:solidFill>
              <a:srgbClr val="00547E"/>
            </a:solidFill>
            <a:round/>
            <a:headEnd/>
            <a:tailEnd type="triangle" w="med" len="med"/>
          </a:ln>
        </p:spPr>
        <p:txBody>
          <a:bodyPr/>
          <a:lstStyle/>
          <a:p>
            <a:endParaRPr lang="en-US"/>
          </a:p>
        </p:txBody>
      </p:sp>
      <p:pic>
        <p:nvPicPr>
          <p:cNvPr id="15433" name="Picture 11" descr="ITIC LOGO MB.png"/>
          <p:cNvPicPr>
            <a:picLocks noChangeAspect="1"/>
          </p:cNvPicPr>
          <p:nvPr/>
        </p:nvPicPr>
        <p:blipFill>
          <a:blip r:embed="rId5" cstate="print"/>
          <a:srcRect/>
          <a:stretch>
            <a:fillRect/>
          </a:stretch>
        </p:blipFill>
        <p:spPr bwMode="auto">
          <a:xfrm>
            <a:off x="1039813" y="2725738"/>
            <a:ext cx="1817687" cy="541337"/>
          </a:xfrm>
          <a:prstGeom prst="rect">
            <a:avLst/>
          </a:prstGeom>
          <a:noFill/>
          <a:ln w="9525">
            <a:noFill/>
            <a:miter lim="800000"/>
            <a:headEnd/>
            <a:tailEnd/>
          </a:ln>
        </p:spPr>
      </p:pic>
      <p:sp>
        <p:nvSpPr>
          <p:cNvPr id="59" name="Text Box 6"/>
          <p:cNvSpPr txBox="1">
            <a:spLocks noChangeArrowheads="1"/>
          </p:cNvSpPr>
          <p:nvPr/>
        </p:nvSpPr>
        <p:spPr bwMode="auto">
          <a:xfrm>
            <a:off x="10030007" y="1353729"/>
            <a:ext cx="1689100" cy="1077218"/>
          </a:xfrm>
          <a:prstGeom prst="rect">
            <a:avLst/>
          </a:prstGeom>
          <a:solidFill>
            <a:srgbClr val="00547E"/>
          </a:solidFill>
          <a:ln w="9525">
            <a:noFill/>
            <a:miter lim="800000"/>
            <a:headEnd/>
            <a:tailEnd/>
          </a:ln>
        </p:spPr>
        <p:txBody>
          <a:bodyPr>
            <a:spAutoFit/>
          </a:bodyPr>
          <a:lstStyle/>
          <a:p>
            <a:pPr lvl="0"/>
            <a:r>
              <a:rPr lang="en-US" sz="1200" dirty="0" smtClean="0">
                <a:solidFill>
                  <a:prstClr val="white"/>
                </a:solidFill>
              </a:rPr>
              <a:t>Dell </a:t>
            </a:r>
            <a:r>
              <a:rPr lang="en-US" sz="1200" dirty="0" err="1" smtClean="0">
                <a:solidFill>
                  <a:prstClr val="white"/>
                </a:solidFill>
              </a:rPr>
              <a:t>PowerEdge</a:t>
            </a:r>
            <a:r>
              <a:rPr lang="en-US" sz="1200" dirty="0" smtClean="0">
                <a:solidFill>
                  <a:prstClr val="white"/>
                </a:solidFill>
              </a:rPr>
              <a:t> has </a:t>
            </a:r>
            <a:endParaRPr lang="en-US" sz="3600" dirty="0" smtClean="0">
              <a:solidFill>
                <a:schemeClr val="bg1"/>
              </a:solidFill>
            </a:endParaRPr>
          </a:p>
          <a:p>
            <a:r>
              <a:rPr lang="en-US" sz="3600" dirty="0" smtClean="0">
                <a:solidFill>
                  <a:schemeClr val="bg1"/>
                </a:solidFill>
              </a:rPr>
              <a:t>13X</a:t>
            </a:r>
          </a:p>
          <a:p>
            <a:r>
              <a:rPr lang="en-US" sz="1600" dirty="0" smtClean="0">
                <a:solidFill>
                  <a:schemeClr val="bg1"/>
                </a:solidFill>
              </a:rPr>
              <a:t>Failure rate</a:t>
            </a:r>
            <a:r>
              <a:rPr lang="en-US" b="0" baseline="30000" dirty="0" smtClean="0">
                <a:solidFill>
                  <a:schemeClr val="bg1"/>
                </a:solidFill>
              </a:rPr>
              <a:t>4</a:t>
            </a:r>
            <a:endParaRPr lang="en-US" sz="1600" b="0" baseline="30000" dirty="0">
              <a:solidFill>
                <a:schemeClr val="bg1"/>
              </a:solidFill>
            </a:endParaRPr>
          </a:p>
        </p:txBody>
      </p:sp>
    </p:spTree>
    <p:extLst>
      <p:ext uri="{BB962C8B-B14F-4D97-AF65-F5344CB8AC3E}">
        <p14:creationId xmlns:p14="http://schemas.microsoft.com/office/powerpoint/2010/main" xmlns="" val="343951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9"/>
          <p:cNvSpPr>
            <a:spLocks noGrp="1" noChangeArrowheads="1"/>
          </p:cNvSpPr>
          <p:nvPr>
            <p:ph type="title"/>
          </p:nvPr>
        </p:nvSpPr>
        <p:spPr>
          <a:xfrm>
            <a:off x="58875" y="363274"/>
            <a:ext cx="12129950" cy="689576"/>
          </a:xfrm>
        </p:spPr>
        <p:txBody>
          <a:bodyPr>
            <a:normAutofit fontScale="90000"/>
          </a:bodyPr>
          <a:lstStyle/>
          <a:p>
            <a:r>
              <a:rPr lang="en-US" dirty="0" smtClean="0"/>
              <a:t>Introducing the new System </a:t>
            </a:r>
            <a:r>
              <a:rPr lang="en-US" dirty="0"/>
              <a:t>x 3500 </a:t>
            </a:r>
            <a:r>
              <a:rPr lang="en-US" dirty="0" smtClean="0"/>
              <a:t>M5       </a:t>
            </a:r>
            <a:r>
              <a:rPr lang="en-US" sz="2000" dirty="0" smtClean="0"/>
              <a:t>(Ann 1/6/15; GA 1/25/15)</a:t>
            </a:r>
            <a:br>
              <a:rPr lang="en-US" sz="2000" dirty="0" smtClean="0"/>
            </a:br>
            <a:endParaRPr lang="en-US" sz="2000" dirty="0" smtClean="0"/>
          </a:p>
        </p:txBody>
      </p:sp>
      <p:grpSp>
        <p:nvGrpSpPr>
          <p:cNvPr id="2" name="Group 30"/>
          <p:cNvGrpSpPr>
            <a:grpSpLocks/>
          </p:cNvGrpSpPr>
          <p:nvPr/>
        </p:nvGrpSpPr>
        <p:grpSpPr bwMode="auto">
          <a:xfrm>
            <a:off x="550862" y="4768850"/>
            <a:ext cx="4184650" cy="893763"/>
            <a:chOff x="265" y="2588"/>
            <a:chExt cx="2636" cy="563"/>
          </a:xfrm>
        </p:grpSpPr>
        <p:grpSp>
          <p:nvGrpSpPr>
            <p:cNvPr id="3" name="Group 31"/>
            <p:cNvGrpSpPr>
              <a:grpSpLocks/>
            </p:cNvGrpSpPr>
            <p:nvPr/>
          </p:nvGrpSpPr>
          <p:grpSpPr bwMode="auto">
            <a:xfrm>
              <a:off x="265" y="2588"/>
              <a:ext cx="1658" cy="154"/>
              <a:chOff x="265" y="2421"/>
              <a:chExt cx="1658" cy="154"/>
            </a:xfrm>
          </p:grpSpPr>
          <p:sp>
            <p:nvSpPr>
              <p:cNvPr id="47136" name="Parallelogram 2"/>
              <p:cNvSpPr>
                <a:spLocks noChangeArrowheads="1"/>
              </p:cNvSpPr>
              <p:nvPr/>
            </p:nvSpPr>
            <p:spPr bwMode="auto">
              <a:xfrm>
                <a:off x="265" y="2421"/>
                <a:ext cx="919" cy="154"/>
              </a:xfrm>
              <a:prstGeom prst="rect">
                <a:avLst/>
              </a:prstGeom>
              <a:solidFill>
                <a:srgbClr val="C00000"/>
              </a:solidFill>
              <a:ln w="9525" algn="ctr">
                <a:noFill/>
                <a:round/>
                <a:headEnd/>
                <a:tailEnd/>
              </a:ln>
            </p:spPr>
            <p:txBody>
              <a:bodyPr wrap="none" anchor="ctr">
                <a:spAutoFit/>
              </a:bodyPr>
              <a:lstStyle/>
              <a:p>
                <a:pPr algn="l" defTabSz="1218987" fontAlgn="auto">
                  <a:lnSpc>
                    <a:spcPct val="90000"/>
                  </a:lnSpc>
                  <a:spcBef>
                    <a:spcPts val="0"/>
                  </a:spcBef>
                  <a:spcAft>
                    <a:spcPts val="0"/>
                  </a:spcAft>
                </a:pPr>
                <a:r>
                  <a:rPr lang="en-US" sz="1100" b="0" dirty="0" smtClean="0">
                    <a:solidFill>
                      <a:prstClr val="white"/>
                    </a:solidFill>
                    <a:latin typeface="Arial"/>
                    <a:ea typeface="+mn-ea"/>
                    <a:cs typeface="Arial" pitchFamily="34" charset="0"/>
                  </a:rPr>
                  <a:t>Retail/Point of Sale</a:t>
                </a:r>
                <a:endParaRPr lang="en-US" sz="1100" b="0" dirty="0">
                  <a:solidFill>
                    <a:prstClr val="white"/>
                  </a:solidFill>
                  <a:latin typeface="Arial"/>
                  <a:ea typeface="+mn-ea"/>
                  <a:cs typeface="Arial" pitchFamily="34" charset="0"/>
                </a:endParaRPr>
              </a:p>
            </p:txBody>
          </p:sp>
          <p:sp>
            <p:nvSpPr>
              <p:cNvPr id="47137" name="Parallelogram 51"/>
              <p:cNvSpPr>
                <a:spLocks noChangeArrowheads="1"/>
              </p:cNvSpPr>
              <p:nvPr/>
            </p:nvSpPr>
            <p:spPr bwMode="auto">
              <a:xfrm>
                <a:off x="1162" y="2421"/>
                <a:ext cx="761" cy="153"/>
              </a:xfrm>
              <a:prstGeom prst="rect">
                <a:avLst/>
              </a:prstGeom>
              <a:solidFill>
                <a:schemeClr val="tx1"/>
              </a:solidFill>
              <a:ln w="9525" algn="ctr">
                <a:noFill/>
                <a:round/>
                <a:headEnd/>
                <a:tailEnd/>
              </a:ln>
            </p:spPr>
            <p:txBody>
              <a:bodyPr wrap="none" anchor="ctr">
                <a:spAutoFit/>
              </a:bodyPr>
              <a:lstStyle/>
              <a:p>
                <a:pPr algn="l" defTabSz="1218987" fontAlgn="auto">
                  <a:lnSpc>
                    <a:spcPct val="90000"/>
                  </a:lnSpc>
                  <a:spcBef>
                    <a:spcPts val="0"/>
                  </a:spcBef>
                  <a:spcAft>
                    <a:spcPts val="0"/>
                  </a:spcAft>
                </a:pPr>
                <a:r>
                  <a:rPr lang="en-US" sz="1100" b="0">
                    <a:solidFill>
                      <a:prstClr val="white"/>
                    </a:solidFill>
                    <a:latin typeface="Arial"/>
                    <a:ea typeface="+mn-ea"/>
                    <a:cs typeface="Arial" pitchFamily="34" charset="0"/>
                  </a:rPr>
                  <a:t>Virtual Desktop</a:t>
                </a:r>
              </a:p>
            </p:txBody>
          </p:sp>
        </p:grpSp>
        <p:grpSp>
          <p:nvGrpSpPr>
            <p:cNvPr id="4" name="Group 35"/>
            <p:cNvGrpSpPr>
              <a:grpSpLocks/>
            </p:cNvGrpSpPr>
            <p:nvPr/>
          </p:nvGrpSpPr>
          <p:grpSpPr bwMode="auto">
            <a:xfrm>
              <a:off x="265" y="2592"/>
              <a:ext cx="2614" cy="305"/>
              <a:chOff x="173" y="2432"/>
              <a:chExt cx="2614" cy="305"/>
            </a:xfrm>
          </p:grpSpPr>
          <p:sp>
            <p:nvSpPr>
              <p:cNvPr id="47133" name="Parallelogram 53"/>
              <p:cNvSpPr>
                <a:spLocks noChangeArrowheads="1"/>
              </p:cNvSpPr>
              <p:nvPr/>
            </p:nvSpPr>
            <p:spPr bwMode="auto">
              <a:xfrm>
                <a:off x="1835" y="2432"/>
                <a:ext cx="952" cy="154"/>
              </a:xfrm>
              <a:prstGeom prst="rect">
                <a:avLst/>
              </a:prstGeom>
              <a:solidFill>
                <a:srgbClr val="C00000"/>
              </a:solidFill>
              <a:ln w="9525" algn="ctr">
                <a:noFill/>
                <a:round/>
                <a:headEnd/>
                <a:tailEnd/>
              </a:ln>
            </p:spPr>
            <p:txBody>
              <a:bodyPr wrap="none" anchor="ctr">
                <a:spAutoFit/>
              </a:bodyPr>
              <a:lstStyle/>
              <a:p>
                <a:pPr algn="l" defTabSz="1218987" fontAlgn="auto">
                  <a:lnSpc>
                    <a:spcPct val="90000"/>
                  </a:lnSpc>
                  <a:spcBef>
                    <a:spcPts val="0"/>
                  </a:spcBef>
                  <a:spcAft>
                    <a:spcPts val="0"/>
                  </a:spcAft>
                </a:pPr>
                <a:r>
                  <a:rPr lang="en-US" sz="1100" b="0" dirty="0" smtClean="0">
                    <a:solidFill>
                      <a:prstClr val="white"/>
                    </a:solidFill>
                    <a:latin typeface="Arial"/>
                    <a:ea typeface="+mn-ea"/>
                    <a:cs typeface="Arial" pitchFamily="34" charset="0"/>
                  </a:rPr>
                  <a:t>Backup &amp; Recovery</a:t>
                </a:r>
                <a:endParaRPr lang="en-US" sz="1100" b="0" dirty="0">
                  <a:solidFill>
                    <a:prstClr val="white"/>
                  </a:solidFill>
                  <a:latin typeface="Arial"/>
                  <a:ea typeface="+mn-ea"/>
                  <a:cs typeface="Arial" pitchFamily="34" charset="0"/>
                </a:endParaRPr>
              </a:p>
            </p:txBody>
          </p:sp>
          <p:sp>
            <p:nvSpPr>
              <p:cNvPr id="47135" name="Parallelogram 56"/>
              <p:cNvSpPr>
                <a:spLocks noChangeArrowheads="1"/>
              </p:cNvSpPr>
              <p:nvPr/>
            </p:nvSpPr>
            <p:spPr bwMode="auto">
              <a:xfrm>
                <a:off x="1758" y="2583"/>
                <a:ext cx="1019" cy="154"/>
              </a:xfrm>
              <a:prstGeom prst="rect">
                <a:avLst/>
              </a:prstGeom>
              <a:solidFill>
                <a:schemeClr val="tx1"/>
              </a:solidFill>
              <a:ln w="9525" algn="ctr">
                <a:noFill/>
                <a:round/>
                <a:headEnd/>
                <a:tailEnd/>
              </a:ln>
            </p:spPr>
            <p:txBody>
              <a:bodyPr wrap="square" anchor="ctr">
                <a:spAutoFit/>
              </a:bodyPr>
              <a:lstStyle/>
              <a:p>
                <a:pPr algn="l" defTabSz="1218987" fontAlgn="auto">
                  <a:lnSpc>
                    <a:spcPct val="90000"/>
                  </a:lnSpc>
                  <a:spcBef>
                    <a:spcPts val="0"/>
                  </a:spcBef>
                  <a:spcAft>
                    <a:spcPts val="0"/>
                  </a:spcAft>
                </a:pPr>
                <a:r>
                  <a:rPr lang="en-US" sz="1100" b="0" dirty="0" smtClean="0">
                    <a:solidFill>
                      <a:prstClr val="white"/>
                    </a:solidFill>
                    <a:latin typeface="Arial"/>
                    <a:ea typeface="+mn-ea"/>
                    <a:cs typeface="Arial" pitchFamily="34" charset="0"/>
                  </a:rPr>
                  <a:t>Cloud/Virtualization</a:t>
                </a:r>
                <a:endParaRPr lang="en-US" sz="1100" b="0" dirty="0">
                  <a:solidFill>
                    <a:prstClr val="white"/>
                  </a:solidFill>
                  <a:latin typeface="Arial"/>
                  <a:ea typeface="+mn-ea"/>
                  <a:cs typeface="Arial" pitchFamily="34" charset="0"/>
                </a:endParaRPr>
              </a:p>
            </p:txBody>
          </p:sp>
          <p:sp>
            <p:nvSpPr>
              <p:cNvPr id="21" name="Parallelogram 56"/>
              <p:cNvSpPr>
                <a:spLocks noChangeArrowheads="1"/>
              </p:cNvSpPr>
              <p:nvPr/>
            </p:nvSpPr>
            <p:spPr bwMode="auto">
              <a:xfrm>
                <a:off x="173" y="2581"/>
                <a:ext cx="869" cy="153"/>
              </a:xfrm>
              <a:prstGeom prst="rect">
                <a:avLst/>
              </a:prstGeom>
              <a:solidFill>
                <a:schemeClr val="tx1"/>
              </a:solidFill>
              <a:ln w="9525" algn="ctr">
                <a:noFill/>
                <a:round/>
                <a:headEnd/>
                <a:tailEnd/>
              </a:ln>
            </p:spPr>
            <p:txBody>
              <a:bodyPr wrap="square" anchor="ctr">
                <a:spAutoFit/>
              </a:bodyPr>
              <a:lstStyle/>
              <a:p>
                <a:pPr algn="l" defTabSz="1218987" fontAlgn="auto">
                  <a:lnSpc>
                    <a:spcPct val="90000"/>
                  </a:lnSpc>
                  <a:spcBef>
                    <a:spcPts val="0"/>
                  </a:spcBef>
                  <a:spcAft>
                    <a:spcPts val="0"/>
                  </a:spcAft>
                </a:pPr>
                <a:r>
                  <a:rPr lang="en-US" sz="1100" b="0" dirty="0" smtClean="0">
                    <a:solidFill>
                      <a:prstClr val="white"/>
                    </a:solidFill>
                    <a:latin typeface="Arial"/>
                    <a:ea typeface="+mn-ea"/>
                    <a:cs typeface="Arial" pitchFamily="34" charset="0"/>
                  </a:rPr>
                  <a:t>Database</a:t>
                </a:r>
                <a:endParaRPr lang="en-US" sz="1100" b="0" dirty="0">
                  <a:solidFill>
                    <a:prstClr val="white"/>
                  </a:solidFill>
                  <a:latin typeface="Arial"/>
                  <a:ea typeface="+mn-ea"/>
                  <a:cs typeface="Arial" pitchFamily="34" charset="0"/>
                </a:endParaRPr>
              </a:p>
            </p:txBody>
          </p:sp>
        </p:grpSp>
        <p:grpSp>
          <p:nvGrpSpPr>
            <p:cNvPr id="5" name="Group 39"/>
            <p:cNvGrpSpPr>
              <a:grpSpLocks/>
            </p:cNvGrpSpPr>
            <p:nvPr/>
          </p:nvGrpSpPr>
          <p:grpSpPr bwMode="auto">
            <a:xfrm>
              <a:off x="1145" y="2740"/>
              <a:ext cx="1756" cy="411"/>
              <a:chOff x="1120" y="2573"/>
              <a:chExt cx="1756" cy="411"/>
            </a:xfrm>
          </p:grpSpPr>
          <p:sp>
            <p:nvSpPr>
              <p:cNvPr id="47130" name="Parallelogram 53"/>
              <p:cNvSpPr>
                <a:spLocks noChangeArrowheads="1"/>
              </p:cNvSpPr>
              <p:nvPr/>
            </p:nvSpPr>
            <p:spPr bwMode="auto">
              <a:xfrm>
                <a:off x="1120" y="2573"/>
                <a:ext cx="693" cy="154"/>
              </a:xfrm>
              <a:prstGeom prst="rect">
                <a:avLst/>
              </a:prstGeom>
              <a:solidFill>
                <a:srgbClr val="C00000"/>
              </a:solidFill>
              <a:ln w="9525" algn="ctr">
                <a:noFill/>
                <a:round/>
                <a:headEnd/>
                <a:tailEnd/>
              </a:ln>
            </p:spPr>
            <p:txBody>
              <a:bodyPr wrap="none" anchor="ctr">
                <a:spAutoFit/>
              </a:bodyPr>
              <a:lstStyle/>
              <a:p>
                <a:pPr algn="l" defTabSz="1218987" fontAlgn="auto">
                  <a:lnSpc>
                    <a:spcPct val="90000"/>
                  </a:lnSpc>
                  <a:spcBef>
                    <a:spcPts val="0"/>
                  </a:spcBef>
                  <a:spcAft>
                    <a:spcPts val="0"/>
                  </a:spcAft>
                </a:pPr>
                <a:r>
                  <a:rPr lang="en-US" sz="1100" b="0" dirty="0" smtClean="0">
                    <a:solidFill>
                      <a:prstClr val="white"/>
                    </a:solidFill>
                    <a:latin typeface="Arial"/>
                    <a:ea typeface="+mn-ea"/>
                    <a:cs typeface="Arial" pitchFamily="34" charset="0"/>
                  </a:rPr>
                  <a:t>Infrastructure</a:t>
                </a:r>
                <a:endParaRPr lang="en-US" sz="1100" b="0" dirty="0">
                  <a:solidFill>
                    <a:prstClr val="white"/>
                  </a:solidFill>
                  <a:latin typeface="Arial"/>
                  <a:ea typeface="+mn-ea"/>
                  <a:cs typeface="Arial" pitchFamily="34" charset="0"/>
                </a:endParaRPr>
              </a:p>
            </p:txBody>
          </p:sp>
          <p:sp>
            <p:nvSpPr>
              <p:cNvPr id="47132" name="Parallelogram 53"/>
              <p:cNvSpPr>
                <a:spLocks noChangeArrowheads="1"/>
              </p:cNvSpPr>
              <p:nvPr/>
            </p:nvSpPr>
            <p:spPr bwMode="auto">
              <a:xfrm>
                <a:off x="2760" y="2831"/>
                <a:ext cx="116" cy="153"/>
              </a:xfrm>
              <a:prstGeom prst="rect">
                <a:avLst/>
              </a:prstGeom>
              <a:noFill/>
              <a:ln w="9525" algn="ctr">
                <a:noFill/>
                <a:round/>
                <a:headEnd/>
                <a:tailEnd/>
              </a:ln>
            </p:spPr>
            <p:txBody>
              <a:bodyPr wrap="none" anchor="ctr">
                <a:spAutoFit/>
              </a:bodyPr>
              <a:lstStyle/>
              <a:p>
                <a:pPr algn="l" defTabSz="1218987" fontAlgn="auto">
                  <a:lnSpc>
                    <a:spcPct val="90000"/>
                  </a:lnSpc>
                  <a:spcBef>
                    <a:spcPts val="0"/>
                  </a:spcBef>
                  <a:spcAft>
                    <a:spcPts val="0"/>
                  </a:spcAft>
                </a:pPr>
                <a:endParaRPr lang="en-US" sz="1100" b="0">
                  <a:solidFill>
                    <a:prstClr val="white"/>
                  </a:solidFill>
                  <a:latin typeface="Arial"/>
                  <a:ea typeface="+mn-ea"/>
                  <a:cs typeface="Arial" pitchFamily="34" charset="0"/>
                </a:endParaRPr>
              </a:p>
            </p:txBody>
          </p:sp>
        </p:grpSp>
      </p:grpSp>
      <p:sp>
        <p:nvSpPr>
          <p:cNvPr id="47109" name="Rectangle 37"/>
          <p:cNvSpPr>
            <a:spLocks noChangeArrowheads="1"/>
          </p:cNvSpPr>
          <p:nvPr/>
        </p:nvSpPr>
        <p:spPr bwMode="auto">
          <a:xfrm>
            <a:off x="5048488" y="1551480"/>
            <a:ext cx="6956552" cy="3826432"/>
          </a:xfrm>
          <a:prstGeom prst="rect">
            <a:avLst/>
          </a:prstGeom>
          <a:noFill/>
          <a:ln w="9525">
            <a:noFill/>
            <a:miter lim="800000"/>
            <a:headEnd/>
            <a:tailEnd/>
          </a:ln>
        </p:spPr>
        <p:txBody>
          <a:bodyPr wrap="square">
            <a:spAutoFit/>
          </a:bodyPr>
          <a:lstStyle/>
          <a:p>
            <a:pPr marL="171450" indent="-171450" algn="l" defTabSz="1218987" eaLnBrk="0" fontAlgn="auto" hangingPunct="0">
              <a:lnSpc>
                <a:spcPct val="95000"/>
              </a:lnSpc>
              <a:spcBef>
                <a:spcPct val="20000"/>
              </a:spcBef>
              <a:spcAft>
                <a:spcPct val="40000"/>
              </a:spcAft>
              <a:buClr>
                <a:srgbClr val="000000"/>
              </a:buClr>
              <a:buFont typeface="Wingdings" pitchFamily="2" charset="2"/>
              <a:buChar char="§"/>
            </a:pPr>
            <a:r>
              <a:rPr lang="en-US" sz="1700" dirty="0" smtClean="0">
                <a:solidFill>
                  <a:srgbClr val="000000"/>
                </a:solidFill>
                <a:latin typeface="Arial"/>
                <a:ea typeface="+mn-ea"/>
                <a:cs typeface="Arial" pitchFamily="34" charset="0"/>
              </a:rPr>
              <a:t>Outstanding performance </a:t>
            </a:r>
            <a:r>
              <a:rPr lang="en-US" sz="1700" b="0" dirty="0" smtClean="0">
                <a:solidFill>
                  <a:srgbClr val="000000"/>
                </a:solidFill>
                <a:latin typeface="Arial"/>
                <a:ea typeface="+mn-ea"/>
                <a:cs typeface="Arial" pitchFamily="34" charset="0"/>
              </a:rPr>
              <a:t>with up </a:t>
            </a:r>
            <a:r>
              <a:rPr lang="en-US" sz="1700" b="0" dirty="0">
                <a:solidFill>
                  <a:srgbClr val="000000"/>
                </a:solidFill>
                <a:latin typeface="Arial"/>
                <a:ea typeface="+mn-ea"/>
                <a:cs typeface="Arial" pitchFamily="34" charset="0"/>
              </a:rPr>
              <a:t>to two </a:t>
            </a:r>
            <a:r>
              <a:rPr lang="en-US" sz="1700" b="0" dirty="0" smtClean="0">
                <a:solidFill>
                  <a:srgbClr val="000000"/>
                </a:solidFill>
                <a:latin typeface="Arial"/>
                <a:ea typeface="+mn-ea"/>
                <a:cs typeface="Arial" pitchFamily="34" charset="0"/>
              </a:rPr>
              <a:t>Xeon E5-2600 </a:t>
            </a:r>
            <a:r>
              <a:rPr lang="en-US" sz="1700" b="0" dirty="0">
                <a:solidFill>
                  <a:srgbClr val="000000"/>
                </a:solidFill>
                <a:latin typeface="Arial"/>
                <a:ea typeface="+mn-ea"/>
                <a:cs typeface="Arial" pitchFamily="34" charset="0"/>
              </a:rPr>
              <a:t>v3 </a:t>
            </a:r>
            <a:r>
              <a:rPr lang="en-US" sz="1700" b="0" dirty="0" smtClean="0">
                <a:solidFill>
                  <a:srgbClr val="000000"/>
                </a:solidFill>
                <a:latin typeface="Arial"/>
                <a:ea typeface="+mn-ea"/>
                <a:cs typeface="Arial" pitchFamily="34" charset="0"/>
              </a:rPr>
              <a:t>processors and up to 1.5 TB with 64GB* TruDDR4 Memory</a:t>
            </a:r>
          </a:p>
          <a:p>
            <a:pPr marL="568325" lvl="2" indent="-285750" algn="l" defTabSz="1218987" eaLnBrk="0" fontAlgn="auto" hangingPunct="0">
              <a:spcBef>
                <a:spcPts val="0"/>
              </a:spcBef>
              <a:spcAft>
                <a:spcPts val="0"/>
              </a:spcAft>
              <a:buClr>
                <a:srgbClr val="000000"/>
              </a:buClr>
              <a:buFont typeface="Arial" pitchFamily="34" charset="0"/>
              <a:buChar char="-"/>
            </a:pPr>
            <a:r>
              <a:rPr lang="en-US" sz="1600" b="0" dirty="0">
                <a:solidFill>
                  <a:srgbClr val="000000"/>
                </a:solidFill>
                <a:latin typeface="Arial"/>
                <a:cs typeface="Arial" pitchFamily="34" charset="0"/>
              </a:rPr>
              <a:t>12Gbps RAID support for enhanced performance &amp; data </a:t>
            </a:r>
            <a:r>
              <a:rPr lang="en-US" sz="1600" b="0" dirty="0" smtClean="0">
                <a:solidFill>
                  <a:srgbClr val="000000"/>
                </a:solidFill>
                <a:latin typeface="Arial"/>
                <a:cs typeface="Arial" pitchFamily="34" charset="0"/>
              </a:rPr>
              <a:t>protection</a:t>
            </a:r>
          </a:p>
          <a:p>
            <a:pPr marL="568325" lvl="2" indent="-285750" algn="l" defTabSz="1218987" eaLnBrk="0" fontAlgn="auto" hangingPunct="0">
              <a:spcBef>
                <a:spcPts val="0"/>
              </a:spcBef>
              <a:spcAft>
                <a:spcPts val="0"/>
              </a:spcAft>
              <a:buClr>
                <a:srgbClr val="000000"/>
              </a:buClr>
              <a:buFont typeface="Arial" pitchFamily="34" charset="0"/>
              <a:buChar char="-"/>
            </a:pPr>
            <a:r>
              <a:rPr lang="en-US" sz="1600" b="0" dirty="0" smtClean="0">
                <a:solidFill>
                  <a:srgbClr val="000000"/>
                </a:solidFill>
                <a:latin typeface="Arial"/>
                <a:cs typeface="Arial" pitchFamily="34" charset="0"/>
              </a:rPr>
              <a:t>Up </a:t>
            </a:r>
            <a:r>
              <a:rPr lang="en-US" sz="1600" b="0" dirty="0">
                <a:solidFill>
                  <a:srgbClr val="000000"/>
                </a:solidFill>
                <a:latin typeface="Arial"/>
                <a:cs typeface="Arial" pitchFamily="34" charset="0"/>
              </a:rPr>
              <a:t>to two optional GPUs for accelerated </a:t>
            </a:r>
            <a:r>
              <a:rPr lang="en-US" sz="1600" b="0" dirty="0" smtClean="0">
                <a:solidFill>
                  <a:srgbClr val="000000"/>
                </a:solidFill>
                <a:latin typeface="Arial"/>
                <a:cs typeface="Arial" pitchFamily="34" charset="0"/>
              </a:rPr>
              <a:t>graphics</a:t>
            </a:r>
            <a:endParaRPr lang="en-US" sz="1600" b="0" dirty="0">
              <a:solidFill>
                <a:srgbClr val="000000"/>
              </a:solidFill>
              <a:latin typeface="Arial"/>
              <a:cs typeface="Arial" pitchFamily="34" charset="0"/>
            </a:endParaRPr>
          </a:p>
          <a:p>
            <a:pPr marL="398463" lvl="2" algn="l" defTabSz="1218987" eaLnBrk="0" fontAlgn="auto" hangingPunct="0">
              <a:spcBef>
                <a:spcPts val="0"/>
              </a:spcBef>
              <a:spcAft>
                <a:spcPts val="0"/>
              </a:spcAft>
              <a:buClr>
                <a:srgbClr val="000000"/>
              </a:buClr>
            </a:pPr>
            <a:endParaRPr lang="en-US" sz="1700" b="0" dirty="0">
              <a:solidFill>
                <a:srgbClr val="000000"/>
              </a:solidFill>
              <a:latin typeface="Arial"/>
              <a:ea typeface="+mn-ea"/>
              <a:cs typeface="Arial" pitchFamily="34" charset="0"/>
            </a:endParaRPr>
          </a:p>
          <a:p>
            <a:pPr marL="171450" indent="-171450" algn="l" defTabSz="1218987" eaLnBrk="0" fontAlgn="auto" hangingPunct="0">
              <a:lnSpc>
                <a:spcPct val="95000"/>
              </a:lnSpc>
              <a:spcBef>
                <a:spcPct val="20000"/>
              </a:spcBef>
              <a:spcAft>
                <a:spcPct val="40000"/>
              </a:spcAft>
              <a:buClr>
                <a:srgbClr val="000000"/>
              </a:buClr>
              <a:buFont typeface="Wingdings" pitchFamily="2" charset="2"/>
              <a:buChar char="§"/>
            </a:pPr>
            <a:r>
              <a:rPr lang="en-US" sz="1700" dirty="0" smtClean="0">
                <a:solidFill>
                  <a:srgbClr val="000000"/>
                </a:solidFill>
                <a:latin typeface="Arial"/>
                <a:ea typeface="+mn-ea"/>
                <a:cs typeface="Arial" pitchFamily="34" charset="0"/>
              </a:rPr>
              <a:t>Flexible storage configurations</a:t>
            </a:r>
            <a:r>
              <a:rPr lang="en-US" sz="1700" b="0" dirty="0" smtClean="0">
                <a:solidFill>
                  <a:srgbClr val="000000"/>
                </a:solidFill>
                <a:latin typeface="Arial"/>
                <a:ea typeface="+mn-ea"/>
                <a:cs typeface="Arial" pitchFamily="34" charset="0"/>
              </a:rPr>
              <a:t>: Up </a:t>
            </a:r>
            <a:r>
              <a:rPr lang="en-US" sz="1700" b="0" dirty="0">
                <a:solidFill>
                  <a:srgbClr val="000000"/>
                </a:solidFill>
                <a:latin typeface="Arial"/>
                <a:ea typeface="+mn-ea"/>
                <a:cs typeface="Arial" pitchFamily="34" charset="0"/>
              </a:rPr>
              <a:t>to 32 x 2.5” or 12 x 3.5” or </a:t>
            </a:r>
            <a:r>
              <a:rPr lang="en-US" sz="1700" b="0" dirty="0" smtClean="0">
                <a:solidFill>
                  <a:srgbClr val="000000"/>
                </a:solidFill>
                <a:latin typeface="Arial"/>
                <a:ea typeface="+mn-ea"/>
                <a:cs typeface="Arial" pitchFamily="34" charset="0"/>
              </a:rPr>
              <a:t>unique intermix of 16 </a:t>
            </a:r>
            <a:r>
              <a:rPr lang="en-US" sz="1700" b="0" dirty="0">
                <a:solidFill>
                  <a:srgbClr val="000000"/>
                </a:solidFill>
                <a:latin typeface="Arial"/>
                <a:ea typeface="+mn-ea"/>
                <a:cs typeface="Arial" pitchFamily="34" charset="0"/>
              </a:rPr>
              <a:t>x 2.5” + 6 x 3.5” </a:t>
            </a:r>
            <a:r>
              <a:rPr lang="en-US" sz="1700" b="0" dirty="0" smtClean="0">
                <a:solidFill>
                  <a:srgbClr val="000000"/>
                </a:solidFill>
                <a:latin typeface="Arial"/>
                <a:ea typeface="+mn-ea"/>
                <a:cs typeface="Arial" pitchFamily="34" charset="0"/>
              </a:rPr>
              <a:t>HDDs/SSDs for tiered storage</a:t>
            </a:r>
            <a:endParaRPr lang="en-US" sz="1700" b="0" dirty="0">
              <a:solidFill>
                <a:srgbClr val="000000"/>
              </a:solidFill>
              <a:latin typeface="Arial"/>
              <a:ea typeface="+mn-ea"/>
              <a:cs typeface="Arial" pitchFamily="34" charset="0"/>
            </a:endParaRPr>
          </a:p>
          <a:p>
            <a:pPr marL="742950" lvl="1" indent="-285750" algn="l" defTabSz="1218987" eaLnBrk="0" fontAlgn="auto" hangingPunct="0">
              <a:lnSpc>
                <a:spcPct val="95000"/>
              </a:lnSpc>
              <a:spcBef>
                <a:spcPct val="20000"/>
              </a:spcBef>
              <a:spcAft>
                <a:spcPct val="40000"/>
              </a:spcAft>
              <a:buClr>
                <a:srgbClr val="000000"/>
              </a:buClr>
              <a:buFont typeface="Arial" pitchFamily="34" charset="0"/>
              <a:buChar char="-"/>
            </a:pPr>
            <a:r>
              <a:rPr lang="en-US" sz="1600" b="0" dirty="0" smtClean="0">
                <a:solidFill>
                  <a:srgbClr val="000000"/>
                </a:solidFill>
                <a:latin typeface="Arial"/>
                <a:ea typeface="+mn-ea"/>
                <a:cs typeface="Arial" pitchFamily="34" charset="0"/>
              </a:rPr>
              <a:t>Massive storage capacity for optimized workloads (up to 72 TB)</a:t>
            </a:r>
            <a:endParaRPr lang="en-US" sz="1600" b="0" dirty="0">
              <a:solidFill>
                <a:srgbClr val="000000"/>
              </a:solidFill>
              <a:latin typeface="Arial"/>
              <a:ea typeface="+mn-ea"/>
              <a:cs typeface="Arial" pitchFamily="34" charset="0"/>
            </a:endParaRPr>
          </a:p>
          <a:p>
            <a:pPr marL="171450" indent="-171450" algn="l" defTabSz="1218987" eaLnBrk="0" fontAlgn="auto" hangingPunct="0">
              <a:lnSpc>
                <a:spcPct val="95000"/>
              </a:lnSpc>
              <a:spcBef>
                <a:spcPct val="20000"/>
              </a:spcBef>
              <a:spcAft>
                <a:spcPct val="40000"/>
              </a:spcAft>
              <a:buClr>
                <a:srgbClr val="000000"/>
              </a:buClr>
              <a:buFont typeface="Wingdings" pitchFamily="2" charset="2"/>
              <a:buChar char="§"/>
            </a:pPr>
            <a:r>
              <a:rPr lang="en-US" sz="1700" dirty="0">
                <a:solidFill>
                  <a:srgbClr val="000000"/>
                </a:solidFill>
                <a:latin typeface="Arial"/>
                <a:cs typeface="Arial" pitchFamily="34" charset="0"/>
              </a:rPr>
              <a:t>#1 Reliability built-in </a:t>
            </a:r>
            <a:r>
              <a:rPr lang="en-US" sz="1700" b="0" dirty="0">
                <a:solidFill>
                  <a:srgbClr val="000000"/>
                </a:solidFill>
                <a:latin typeface="Arial"/>
                <a:cs typeface="Arial" pitchFamily="34" charset="0"/>
              </a:rPr>
              <a:t>for maximized uptime, reduced </a:t>
            </a:r>
            <a:r>
              <a:rPr lang="en-US" sz="1700" b="0" dirty="0" smtClean="0">
                <a:solidFill>
                  <a:srgbClr val="000000"/>
                </a:solidFill>
                <a:latin typeface="Arial"/>
                <a:cs typeface="Arial" pitchFamily="34" charset="0"/>
              </a:rPr>
              <a:t>costs</a:t>
            </a:r>
            <a:endParaRPr lang="en-US" sz="1700" dirty="0" smtClean="0">
              <a:solidFill>
                <a:srgbClr val="000000"/>
              </a:solidFill>
              <a:latin typeface="Arial"/>
              <a:cs typeface="Arial" pitchFamily="34" charset="0"/>
            </a:endParaRPr>
          </a:p>
          <a:p>
            <a:pPr marL="171450" indent="-171450" algn="l" defTabSz="1218987" eaLnBrk="0" fontAlgn="auto" hangingPunct="0">
              <a:lnSpc>
                <a:spcPct val="95000"/>
              </a:lnSpc>
              <a:spcBef>
                <a:spcPct val="20000"/>
              </a:spcBef>
              <a:spcAft>
                <a:spcPct val="40000"/>
              </a:spcAft>
              <a:buClr>
                <a:srgbClr val="000000"/>
              </a:buClr>
              <a:buFont typeface="Wingdings" pitchFamily="2" charset="2"/>
              <a:buChar char="§"/>
            </a:pPr>
            <a:r>
              <a:rPr lang="en-US" sz="1700" dirty="0" smtClean="0">
                <a:solidFill>
                  <a:srgbClr val="000000"/>
                </a:solidFill>
                <a:latin typeface="Arial"/>
                <a:cs typeface="Arial" pitchFamily="34" charset="0"/>
              </a:rPr>
              <a:t>Built-in</a:t>
            </a:r>
            <a:r>
              <a:rPr lang="en-US" sz="1700" dirty="0">
                <a:solidFill>
                  <a:srgbClr val="000000"/>
                </a:solidFill>
                <a:latin typeface="Arial"/>
                <a:cs typeface="Arial" pitchFamily="34" charset="0"/>
              </a:rPr>
              <a:t>, industry-leading System x Trusted Platform Assurance </a:t>
            </a:r>
            <a:r>
              <a:rPr lang="en-US" sz="1700" b="0" dirty="0">
                <a:solidFill>
                  <a:srgbClr val="000000"/>
                </a:solidFill>
                <a:latin typeface="Arial"/>
                <a:cs typeface="Arial" pitchFamily="34" charset="0"/>
              </a:rPr>
              <a:t>security for superior protection of hardware &amp; firmware</a:t>
            </a:r>
          </a:p>
          <a:p>
            <a:pPr lvl="1" algn="l" defTabSz="1218987" eaLnBrk="0" fontAlgn="auto" hangingPunct="0">
              <a:lnSpc>
                <a:spcPct val="95000"/>
              </a:lnSpc>
              <a:spcBef>
                <a:spcPct val="20000"/>
              </a:spcBef>
              <a:spcAft>
                <a:spcPct val="40000"/>
              </a:spcAft>
              <a:buClr>
                <a:srgbClr val="000000"/>
              </a:buClr>
            </a:pPr>
            <a:endParaRPr lang="en-US" sz="1600" b="0" dirty="0" smtClean="0">
              <a:solidFill>
                <a:srgbClr val="000000"/>
              </a:solidFill>
              <a:latin typeface="Arial"/>
              <a:ea typeface="+mn-ea"/>
              <a:cs typeface="Arial" pitchFamily="34" charset="0"/>
            </a:endParaRPr>
          </a:p>
        </p:txBody>
      </p:sp>
      <p:graphicFrame>
        <p:nvGraphicFramePr>
          <p:cNvPr id="1105996" name="Group 76"/>
          <p:cNvGraphicFramePr>
            <a:graphicFrameLocks noGrp="1"/>
          </p:cNvGraphicFramePr>
          <p:nvPr>
            <p:extLst>
              <p:ext uri="{D42A27DB-BD31-4B8C-83A1-F6EECF244321}">
                <p14:modId xmlns:p14="http://schemas.microsoft.com/office/powerpoint/2010/main" xmlns="" val="4262736247"/>
              </p:ext>
            </p:extLst>
          </p:nvPr>
        </p:nvGraphicFramePr>
        <p:xfrm>
          <a:off x="-569184" y="5771213"/>
          <a:ext cx="12188824" cy="781812"/>
        </p:xfrm>
        <a:graphic>
          <a:graphicData uri="http://schemas.openxmlformats.org/drawingml/2006/table">
            <a:tbl>
              <a:tblPr/>
              <a:tblGrid>
                <a:gridCol w="1355882"/>
                <a:gridCol w="1351649"/>
                <a:gridCol w="1353059"/>
                <a:gridCol w="1355882"/>
                <a:gridCol w="1351649"/>
                <a:gridCol w="1355881"/>
                <a:gridCol w="1353060"/>
                <a:gridCol w="1355881"/>
                <a:gridCol w="1355881"/>
              </a:tblGrid>
              <a:tr h="70686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Arial" pitchFamily="34" charset="0"/>
                        <a:ea typeface="MS PGothic" pitchFamily="34" charset="-128"/>
                      </a:endParaRPr>
                    </a:p>
                  </a:txBody>
                  <a:tcPr marL="0" marR="0" marT="0" marB="0"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50</a:t>
                      </a:r>
                      <a:r>
                        <a:rPr kumimoji="0" lang="en-US" sz="1800" b="0"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a:t>
                      </a:r>
                      <a:r>
                        <a:rPr kumimoji="0" lang="en-US" sz="1400" b="0" i="0" u="none" strike="noStrike" cap="none" normalizeH="0" baseline="100000" dirty="0" smtClean="0">
                          <a:ln>
                            <a:noFill/>
                          </a:ln>
                          <a:solidFill>
                            <a:schemeClr val="tx1"/>
                          </a:solidFill>
                          <a:effectLst/>
                          <a:latin typeface="Arial" pitchFamily="34" charset="0"/>
                          <a:ea typeface="MS PGothic" pitchFamily="34" charset="-128"/>
                          <a:cs typeface="Arial" pitchFamily="34" charset="0"/>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More Cores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&amp; Cache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2X</a:t>
                      </a:r>
                      <a:r>
                        <a:rPr kumimoji="0" lang="en-US" sz="1400" b="0" i="0" u="none" strike="noStrike" cap="none" normalizeH="0" baseline="100000" dirty="0" smtClean="0">
                          <a:ln>
                            <a:noFill/>
                          </a:ln>
                          <a:solidFill>
                            <a:schemeClr val="tx1"/>
                          </a:solidFill>
                          <a:effectLst/>
                          <a:latin typeface="Arial" pitchFamily="34" charset="0"/>
                          <a:ea typeface="MS PGothic" pitchFamily="34" charset="-128"/>
                          <a:cs typeface="Arial" pitchFamily="34" charset="0"/>
                        </a:rPr>
                        <a:t>2</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Memory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Capacity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39</a:t>
                      </a:r>
                      <a:r>
                        <a:rPr kumimoji="0" lang="en-US" sz="1800" b="0"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a:t>
                      </a:r>
                      <a:r>
                        <a:rPr kumimoji="0" lang="en-US" sz="1400" b="0" i="0" u="none" strike="noStrike" cap="none" normalizeH="0" baseline="80000" dirty="0" smtClean="0">
                          <a:ln>
                            <a:noFill/>
                          </a:ln>
                          <a:solidFill>
                            <a:schemeClr val="tx1"/>
                          </a:solidFill>
                          <a:effectLst/>
                          <a:latin typeface="Arial" pitchFamily="34" charset="0"/>
                          <a:ea typeface="MS PGothic" pitchFamily="34" charset="-128"/>
                          <a:cs typeface="Arial" pitchFamily="34" charset="0"/>
                        </a:rPr>
                        <a:t>5</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Greater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Computational</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Performance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61</a:t>
                      </a:r>
                      <a:r>
                        <a:rPr kumimoji="0" lang="en-US" sz="1800" b="0"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a:t>
                      </a:r>
                      <a:r>
                        <a:rPr kumimoji="0" lang="en-US" sz="1400" b="0" i="0" u="none" strike="noStrike" cap="none" normalizeH="0" baseline="74000" dirty="0" smtClean="0">
                          <a:ln>
                            <a:noFill/>
                          </a:ln>
                          <a:solidFill>
                            <a:schemeClr val="tx1"/>
                          </a:solidFill>
                          <a:effectLst/>
                          <a:latin typeface="Arial" pitchFamily="34" charset="0"/>
                          <a:ea typeface="MS PGothic" pitchFamily="34" charset="-128"/>
                          <a:cs typeface="Arial" pitchFamily="34" charset="0"/>
                        </a:rPr>
                        <a:t>6</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Greater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Virtualization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Performance</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50</a:t>
                      </a:r>
                      <a:r>
                        <a:rPr kumimoji="0" lang="en-US" sz="1800" b="0"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a:t>
                      </a:r>
                      <a:r>
                        <a:rPr kumimoji="0" lang="en-US" sz="1400" b="0" i="0" u="none" strike="noStrike" cap="none" normalizeH="0" baseline="78000" dirty="0" smtClean="0">
                          <a:ln>
                            <a:noFill/>
                          </a:ln>
                          <a:solidFill>
                            <a:schemeClr val="tx1"/>
                          </a:solidFill>
                          <a:effectLst/>
                          <a:latin typeface="Arial" pitchFamily="34" charset="0"/>
                          <a:ea typeface="MS PGothic" pitchFamily="34" charset="-128"/>
                          <a:cs typeface="Arial" pitchFamily="34" charset="0"/>
                        </a:rPr>
                        <a:t>8</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Increased Memory</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Bandwidth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45</a:t>
                      </a:r>
                      <a:r>
                        <a:rPr kumimoji="0" lang="en-US" sz="1800" b="0"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a:t>
                      </a:r>
                      <a:r>
                        <a:rPr kumimoji="0" lang="en-US" sz="1400" b="0" i="0" u="none" strike="noStrike" cap="none" normalizeH="0" baseline="70000" dirty="0" smtClean="0">
                          <a:ln>
                            <a:noFill/>
                          </a:ln>
                          <a:solidFill>
                            <a:schemeClr val="tx1"/>
                          </a:solidFill>
                          <a:effectLst/>
                          <a:latin typeface="Arial" pitchFamily="34" charset="0"/>
                          <a:ea typeface="MS PGothic" pitchFamily="34" charset="-128"/>
                          <a:cs typeface="Arial" pitchFamily="34" charset="0"/>
                        </a:rPr>
                        <a:t>9</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Memory Power</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Savings</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300" b="0" i="0" u="none" strike="noStrike" cap="none" normalizeH="0" baseline="0" dirty="0" smtClean="0">
                          <a:ln>
                            <a:noFill/>
                          </a:ln>
                          <a:solidFill>
                            <a:srgbClr val="000000"/>
                          </a:solidFill>
                          <a:effectLst/>
                          <a:latin typeface="Arial" pitchFamily="34" charset="0"/>
                          <a:ea typeface="MS PGothic" pitchFamily="34" charset="-128"/>
                        </a:rPr>
                        <a:t>  Approximately</a:t>
                      </a: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300" b="0" i="0" u="none" strike="noStrike" cap="none" normalizeH="0" baseline="0" dirty="0" smtClean="0">
                          <a:ln>
                            <a:noFill/>
                          </a:ln>
                          <a:solidFill>
                            <a:srgbClr val="000000"/>
                          </a:solidFill>
                          <a:effectLst/>
                          <a:latin typeface="Arial" pitchFamily="34" charset="0"/>
                          <a:ea typeface="MS PGothic" pitchFamily="34" charset="-128"/>
                        </a:rPr>
                        <a:t>  </a:t>
                      </a:r>
                      <a:r>
                        <a:rPr kumimoji="0" lang="en-US" sz="1800" b="1"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     2X</a:t>
                      </a:r>
                      <a:r>
                        <a:rPr kumimoji="0" lang="en-US" sz="1400" b="0" i="0" u="none" strike="noStrike" cap="none" normalizeH="0" baseline="70000" dirty="0" smtClean="0">
                          <a:ln>
                            <a:noFill/>
                          </a:ln>
                          <a:solidFill>
                            <a:schemeClr val="tx1"/>
                          </a:solidFill>
                          <a:effectLst/>
                          <a:latin typeface="Arial" pitchFamily="34" charset="0"/>
                          <a:ea typeface="MS PGothic" pitchFamily="34" charset="-128"/>
                          <a:cs typeface="Arial" pitchFamily="34" charset="0"/>
                        </a:rPr>
                        <a:t>13</a:t>
                      </a: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300" b="0" i="0" u="none" strike="noStrike" cap="none" normalizeH="0" baseline="0" dirty="0" smtClean="0">
                          <a:ln>
                            <a:noFill/>
                          </a:ln>
                          <a:solidFill>
                            <a:srgbClr val="000000"/>
                          </a:solidFill>
                          <a:effectLst/>
                          <a:latin typeface="Arial" pitchFamily="34" charset="0"/>
                          <a:ea typeface="MS PGothic" pitchFamily="34" charset="-128"/>
                        </a:rPr>
                        <a:t>     More VMs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2000" b="1" i="0" u="none" strike="noStrike" cap="none" normalizeH="0" baseline="0" dirty="0" smtClean="0">
                          <a:ln>
                            <a:noFill/>
                          </a:ln>
                          <a:solidFill>
                            <a:srgbClr val="B8000D"/>
                          </a:solidFill>
                          <a:effectLst/>
                          <a:latin typeface="Arial" pitchFamily="34" charset="0"/>
                          <a:ea typeface="MS PGothic" pitchFamily="34" charset="-128"/>
                          <a:cs typeface="Arial" pitchFamily="34" charset="0"/>
                        </a:rPr>
                        <a:t>   #1 </a:t>
                      </a: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1300" b="0" i="0" u="none" strike="noStrike" kern="1200" cap="none" normalizeH="0" baseline="0" dirty="0" smtClean="0">
                          <a:ln>
                            <a:noFill/>
                          </a:ln>
                          <a:solidFill>
                            <a:srgbClr val="000000"/>
                          </a:solidFill>
                          <a:effectLst/>
                          <a:latin typeface="Arial" pitchFamily="34" charset="0"/>
                          <a:ea typeface="MS PGothic" pitchFamily="34" charset="-128"/>
                          <a:cs typeface="+mn-cs"/>
                        </a:rPr>
                        <a:t>  </a:t>
                      </a:r>
                      <a:r>
                        <a:rPr kumimoji="0" lang="en-US" sz="1300" b="0" i="0" u="none" strike="noStrike" kern="1200" cap="none" normalizeH="0" baseline="0" dirty="0" err="1" smtClean="0">
                          <a:ln>
                            <a:noFill/>
                          </a:ln>
                          <a:solidFill>
                            <a:srgbClr val="000000"/>
                          </a:solidFill>
                          <a:effectLst/>
                          <a:latin typeface="Arial" pitchFamily="34" charset="0"/>
                          <a:ea typeface="MS PGothic" pitchFamily="34" charset="-128"/>
                          <a:cs typeface="+mn-cs"/>
                        </a:rPr>
                        <a:t>SPECcpu</a:t>
                      </a:r>
                      <a:r>
                        <a:rPr kumimoji="0" lang="en-US" sz="1300" b="0" i="0" u="none" strike="noStrike" kern="1200" cap="none" normalizeH="0" baseline="0" dirty="0" smtClean="0">
                          <a:ln>
                            <a:noFill/>
                          </a:ln>
                          <a:solidFill>
                            <a:srgbClr val="000000"/>
                          </a:solidFill>
                          <a:effectLst/>
                          <a:latin typeface="Arial" pitchFamily="34" charset="0"/>
                          <a:ea typeface="MS PGothic" pitchFamily="34" charset="-128"/>
                          <a:cs typeface="+mn-cs"/>
                        </a:rPr>
                        <a:t>  Score</a:t>
                      </a:r>
                    </a:p>
                  </a:txBody>
                  <a:tcPr marL="0" marR="0" marT="0" marB="0"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bl>
          </a:graphicData>
        </a:graphic>
      </p:graphicFrame>
      <p:pic>
        <p:nvPicPr>
          <p:cNvPr id="47126" name="Picture 77"/>
          <p:cNvPicPr>
            <a:picLocks noChangeAspect="1" noChangeArrowheads="1"/>
          </p:cNvPicPr>
          <p:nvPr/>
        </p:nvPicPr>
        <p:blipFill>
          <a:blip r:embed="rId3" cstate="print"/>
          <a:srcRect/>
          <a:stretch>
            <a:fillRect/>
          </a:stretch>
        </p:blipFill>
        <p:spPr bwMode="auto">
          <a:xfrm>
            <a:off x="824140" y="1323975"/>
            <a:ext cx="3270250" cy="376238"/>
          </a:xfrm>
          <a:prstGeom prst="rect">
            <a:avLst/>
          </a:prstGeom>
          <a:noFill/>
          <a:ln w="12700" algn="ctr">
            <a:noFill/>
            <a:miter lim="800000"/>
            <a:headEnd/>
            <a:tailEnd/>
          </a:ln>
        </p:spPr>
      </p:pic>
      <p:sp>
        <p:nvSpPr>
          <p:cNvPr id="20" name="Rectangle 19"/>
          <p:cNvSpPr/>
          <p:nvPr/>
        </p:nvSpPr>
        <p:spPr>
          <a:xfrm>
            <a:off x="254000" y="906790"/>
            <a:ext cx="10059894" cy="369332"/>
          </a:xfrm>
          <a:prstGeom prst="rect">
            <a:avLst/>
          </a:prstGeom>
        </p:spPr>
        <p:txBody>
          <a:bodyPr wrap="square">
            <a:spAutoFit/>
          </a:bodyPr>
          <a:lstStyle/>
          <a:p>
            <a:pPr algn="l" defTabSz="1218987" fontAlgn="auto">
              <a:spcBef>
                <a:spcPts val="0"/>
              </a:spcBef>
              <a:spcAft>
                <a:spcPts val="0"/>
              </a:spcAft>
            </a:pPr>
            <a:r>
              <a:rPr lang="en-US" sz="1800" i="1" dirty="0" smtClean="0">
                <a:latin typeface="Arial"/>
                <a:ea typeface="+mn-ea"/>
              </a:rPr>
              <a:t>All-in-one two socket tower or 5U rack server for business critical enterprise workloads</a:t>
            </a:r>
            <a:endParaRPr lang="en-US" sz="1800" dirty="0">
              <a:latin typeface="Arial"/>
              <a:ea typeface="+mn-ea"/>
            </a:endParaRPr>
          </a:p>
        </p:txBody>
      </p:sp>
      <p:sp>
        <p:nvSpPr>
          <p:cNvPr id="19"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pPr algn="l" defTabSz="1218987" fontAlgn="auto">
              <a:spcBef>
                <a:spcPts val="0"/>
              </a:spcBef>
              <a:spcAft>
                <a:spcPts val="0"/>
              </a:spcAft>
            </a:pPr>
            <a:r>
              <a:rPr lang="en-US" sz="800" b="0">
                <a:solidFill>
                  <a:srgbClr val="898989"/>
                </a:solidFill>
                <a:latin typeface="Arial"/>
                <a:ea typeface="+mn-ea"/>
              </a:rPr>
              <a:t>2014 LENOVO INTERNAL. ALL RIGHTS RESERVED.</a:t>
            </a:r>
          </a:p>
        </p:txBody>
      </p:sp>
      <p:sp>
        <p:nvSpPr>
          <p:cNvPr id="8" name="TextBox 7"/>
          <p:cNvSpPr txBox="1"/>
          <p:nvPr/>
        </p:nvSpPr>
        <p:spPr>
          <a:xfrm>
            <a:off x="3362065" y="6597670"/>
            <a:ext cx="2874505" cy="253916"/>
          </a:xfrm>
          <a:prstGeom prst="rect">
            <a:avLst/>
          </a:prstGeom>
          <a:noFill/>
        </p:spPr>
        <p:txBody>
          <a:bodyPr wrap="none" rtlCol="0">
            <a:spAutoFit/>
          </a:bodyPr>
          <a:lstStyle/>
          <a:p>
            <a:pPr algn="l" defTabSz="1218987" fontAlgn="auto">
              <a:spcBef>
                <a:spcPts val="0"/>
              </a:spcBef>
              <a:spcAft>
                <a:spcPts val="0"/>
              </a:spcAft>
            </a:pPr>
            <a:r>
              <a:rPr lang="en-US" sz="1050" b="0" dirty="0" smtClean="0">
                <a:solidFill>
                  <a:srgbClr val="000000"/>
                </a:solidFill>
                <a:ea typeface="+mn-ea"/>
                <a:cs typeface="Arial" pitchFamily="34" charset="0"/>
              </a:rPr>
              <a:t>*with 64GB DIMMs - available at a later date </a:t>
            </a: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51536" y="1456016"/>
            <a:ext cx="6498934" cy="3657600"/>
          </a:xfrm>
          <a:prstGeom prst="rect">
            <a:avLst/>
          </a:prstGeom>
        </p:spPr>
      </p:pic>
    </p:spTree>
    <p:extLst>
      <p:ext uri="{BB962C8B-B14F-4D97-AF65-F5344CB8AC3E}">
        <p14:creationId xmlns:p14="http://schemas.microsoft.com/office/powerpoint/2010/main" xmlns="" val="2116230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3725" y="133074"/>
            <a:ext cx="11736977" cy="597132"/>
          </a:xfrm>
        </p:spPr>
        <p:txBody>
          <a:bodyPr lIns="91440" tIns="45720" rIns="91440" bIns="45720"/>
          <a:lstStyle/>
          <a:p>
            <a:r>
              <a:rPr lang="en-US" altLang="zh-TW" sz="2500" dirty="0" smtClean="0"/>
              <a:t>System x3500 M5 Product Overview</a:t>
            </a:r>
          </a:p>
        </p:txBody>
      </p:sp>
      <p:graphicFrame>
        <p:nvGraphicFramePr>
          <p:cNvPr id="1270886" name="Group 102"/>
          <p:cNvGraphicFramePr>
            <a:graphicFrameLocks noGrp="1"/>
          </p:cNvGraphicFramePr>
          <p:nvPr>
            <p:extLst>
              <p:ext uri="{D42A27DB-BD31-4B8C-83A1-F6EECF244321}">
                <p14:modId xmlns:p14="http://schemas.microsoft.com/office/powerpoint/2010/main" xmlns="" val="1291058661"/>
              </p:ext>
            </p:extLst>
          </p:nvPr>
        </p:nvGraphicFramePr>
        <p:xfrm>
          <a:off x="4314667" y="1016397"/>
          <a:ext cx="7677151" cy="5413668"/>
        </p:xfrm>
        <a:graphic>
          <a:graphicData uri="http://schemas.openxmlformats.org/drawingml/2006/table">
            <a:tbl>
              <a:tblPr/>
              <a:tblGrid>
                <a:gridCol w="2488240"/>
                <a:gridCol w="5188911"/>
              </a:tblGrid>
              <a:tr h="0">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dirty="0" smtClean="0">
                          <a:ln>
                            <a:noFill/>
                          </a:ln>
                          <a:solidFill>
                            <a:schemeClr val="bg1"/>
                          </a:solidFill>
                          <a:effectLst/>
                          <a:latin typeface="Arial" pitchFamily="34" charset="0"/>
                          <a:ea typeface="PMingLiU" pitchFamily="18" charset="-120"/>
                        </a:rPr>
                        <a:t>Processors</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Up to 2 Intel E5-2600 v3 series, up to 36 cores per server</a:t>
                      </a: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dirty="0" smtClean="0">
                          <a:ln>
                            <a:noFill/>
                          </a:ln>
                          <a:solidFill>
                            <a:schemeClr val="bg1"/>
                          </a:solidFill>
                          <a:effectLst/>
                          <a:latin typeface="Arial" pitchFamily="34" charset="0"/>
                          <a:ea typeface="PMingLiU" pitchFamily="18" charset="-120"/>
                        </a:rPr>
                        <a:t>Memory Slots</a:t>
                      </a:r>
                    </a:p>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dirty="0" smtClean="0">
                          <a:ln>
                            <a:noFill/>
                          </a:ln>
                          <a:solidFill>
                            <a:schemeClr val="bg1"/>
                          </a:solidFill>
                          <a:effectLst/>
                          <a:latin typeface="Arial" pitchFamily="34" charset="0"/>
                          <a:ea typeface="PMingLiU" pitchFamily="18" charset="-120"/>
                        </a:rPr>
                        <a:t>Max Memory</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24x DDR4 (R/LR) DIMM</a:t>
                      </a:r>
                    </a:p>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Up to 2DPC@2133MHz (LR) &amp; 1.5 TB of memory with 64 GB** TruDDR4 Memory LRDIMMs; System supports RDIMM/LRDIMM</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206375">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Disk Drive type</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SAS/SATA/SSD</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HDD bays</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t" latinLnBrk="0" hangingPunct="0">
                        <a:lnSpc>
                          <a:spcPct val="90000"/>
                        </a:lnSpc>
                        <a:spcBef>
                          <a:spcPct val="0"/>
                        </a:spcBef>
                        <a:spcAft>
                          <a:spcPct val="0"/>
                        </a:spcAft>
                        <a:buClrTx/>
                        <a:buSzTx/>
                        <a:buFontTx/>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32x 2.5” HS SAS/SATA HDDs/SSDs</a:t>
                      </a:r>
                    </a:p>
                    <a:p>
                      <a:pPr marL="0" marR="0" lvl="0" indent="0" algn="l" defTabSz="914400" rtl="0" eaLnBrk="0" fontAlgn="t" latinLnBrk="0" hangingPunct="0">
                        <a:lnSpc>
                          <a:spcPct val="90000"/>
                        </a:lnSpc>
                        <a:spcBef>
                          <a:spcPct val="0"/>
                        </a:spcBef>
                        <a:spcAft>
                          <a:spcPct val="0"/>
                        </a:spcAft>
                        <a:buClrTx/>
                        <a:buSzTx/>
                        <a:buFontTx/>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12x 3.5” HS SAS/SATA HDDs or 6x 3.5” SS SATA HDDs </a:t>
                      </a:r>
                    </a:p>
                    <a:p>
                      <a:pPr marL="0" marR="0" lvl="0" indent="0" algn="l" defTabSz="914400" rtl="0" eaLnBrk="0" fontAlgn="t" latinLnBrk="0" hangingPunct="0">
                        <a:lnSpc>
                          <a:spcPct val="90000"/>
                        </a:lnSpc>
                        <a:spcBef>
                          <a:spcPct val="0"/>
                        </a:spcBef>
                        <a:spcAft>
                          <a:spcPct val="0"/>
                        </a:spcAft>
                        <a:buClrTx/>
                        <a:buSzTx/>
                        <a:buFontTx/>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(CTO only, PCH or RAID supported)</a:t>
                      </a:r>
                    </a:p>
                    <a:p>
                      <a:pPr marL="0" marR="0" lvl="0" indent="0" algn="l" defTabSz="914400" rtl="0" eaLnBrk="0" fontAlgn="t" latinLnBrk="0" hangingPunct="0">
                        <a:lnSpc>
                          <a:spcPct val="90000"/>
                        </a:lnSpc>
                        <a:spcBef>
                          <a:spcPct val="0"/>
                        </a:spcBef>
                        <a:spcAft>
                          <a:spcPct val="0"/>
                        </a:spcAft>
                        <a:buClrTx/>
                        <a:buSzTx/>
                        <a:buFontTx/>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16x 2.5” + 6x 3.5” HS SAS/SATA HDDs/SSDs (Field upgradable) </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RAID</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Dedicated RAID slot (12Gbps)/ Support up to  2 RAID adapters</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NIC / TPM</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1x IMM &amp; 4x 1Gb Std., </a:t>
                      </a: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optional 10GbE/</a:t>
                      </a:r>
                      <a:r>
                        <a:rPr kumimoji="0" lang="en-US" altLang="zh-TW" sz="1100" b="1" i="1" u="none" strike="noStrike" cap="none" normalizeH="0" baseline="0" dirty="0" err="1" smtClean="0">
                          <a:ln>
                            <a:noFill/>
                          </a:ln>
                          <a:solidFill>
                            <a:srgbClr val="0000CC"/>
                          </a:solidFill>
                          <a:effectLst/>
                          <a:latin typeface="Arial" pitchFamily="34" charset="0"/>
                          <a:ea typeface="PMingLiU" pitchFamily="18" charset="-120"/>
                        </a:rPr>
                        <a:t>PCIe</a:t>
                      </a: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 card/</a:t>
                      </a:r>
                      <a:r>
                        <a:rPr kumimoji="0" lang="en-US" altLang="zh-TW" sz="1100" b="1" i="1" u="none" strike="noStrike" cap="none" normalizeH="0" baseline="0" dirty="0" smtClean="0">
                          <a:ln>
                            <a:noFill/>
                          </a:ln>
                          <a:solidFill>
                            <a:schemeClr val="tx1"/>
                          </a:solidFill>
                          <a:effectLst/>
                          <a:latin typeface="Arial" pitchFamily="34" charset="0"/>
                          <a:ea typeface="PMingLiU" pitchFamily="18" charset="-120"/>
                        </a:rPr>
                        <a:t> </a:t>
                      </a: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351964">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PCIe (x16/x8)</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Up to 7 </a:t>
                      </a:r>
                      <a:r>
                        <a:rPr kumimoji="0" lang="en-US" altLang="zh-TW" sz="1100" b="1" i="1" u="none" strike="noStrike" cap="none" normalizeH="0" baseline="0" dirty="0" err="1" smtClean="0">
                          <a:ln>
                            <a:noFill/>
                          </a:ln>
                          <a:solidFill>
                            <a:srgbClr val="0000CC"/>
                          </a:solidFill>
                          <a:effectLst/>
                          <a:latin typeface="Arial" pitchFamily="34" charset="0"/>
                          <a:ea typeface="PMingLiU" pitchFamily="18" charset="-120"/>
                        </a:rPr>
                        <a:t>PCIe</a:t>
                      </a: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 ports ; support up to 2x 300W GPUs </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dirty="0" smtClean="0">
                          <a:ln>
                            <a:noFill/>
                          </a:ln>
                          <a:solidFill>
                            <a:schemeClr val="bg1"/>
                          </a:solidFill>
                          <a:effectLst/>
                          <a:latin typeface="Arial" pitchFamily="34" charset="0"/>
                          <a:ea typeface="PMingLiU" pitchFamily="18" charset="-120"/>
                        </a:rPr>
                        <a:t>Power</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AC 550W/750W/900W platinum and </a:t>
                      </a: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AC 750W Titanium. All PSU support active/standby mode *</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USB ports (model dependent) </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defRPr/>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Up to 2 front </a:t>
                      </a:r>
                      <a:r>
                        <a:rPr kumimoji="0" lang="en-US" altLang="zh-TW" sz="1100" b="0" i="0" u="none" strike="noStrike" cap="none" normalizeH="0" baseline="0" dirty="0" smtClean="0">
                          <a:ln>
                            <a:noFill/>
                          </a:ln>
                          <a:solidFill>
                            <a:srgbClr val="000000"/>
                          </a:solidFill>
                          <a:effectLst/>
                          <a:latin typeface="Arial" pitchFamily="34" charset="0"/>
                          <a:ea typeface="新細明體" pitchFamily="18" charset="-120"/>
                        </a:rPr>
                        <a:t>(2.0)/4 back </a:t>
                      </a:r>
                      <a:r>
                        <a:rPr kumimoji="0" lang="en-US" altLang="zh-TW" sz="1100" b="0" i="0" u="none" strike="noStrike" cap="none" normalizeH="0" baseline="0" dirty="0" smtClean="0">
                          <a:ln>
                            <a:noFill/>
                          </a:ln>
                          <a:solidFill>
                            <a:srgbClr val="0000FF"/>
                          </a:solidFill>
                          <a:effectLst/>
                          <a:latin typeface="Arial" pitchFamily="34" charset="0"/>
                          <a:ea typeface="新細明體" pitchFamily="18" charset="-120"/>
                        </a:rPr>
                        <a:t>(3.0x 2)/</a:t>
                      </a:r>
                      <a:r>
                        <a:rPr kumimoji="0" lang="en-US" altLang="zh-TW" sz="1100" b="0" i="0" u="none" strike="noStrike" cap="none" normalizeH="0" baseline="0" dirty="0" smtClean="0">
                          <a:ln>
                            <a:noFill/>
                          </a:ln>
                          <a:solidFill>
                            <a:srgbClr val="000000"/>
                          </a:solidFill>
                          <a:effectLst/>
                          <a:latin typeface="Arial" pitchFamily="34" charset="0"/>
                          <a:ea typeface="新細明體" pitchFamily="18" charset="-120"/>
                        </a:rPr>
                        <a:t>2 internal </a:t>
                      </a:r>
                      <a:r>
                        <a:rPr kumimoji="0" lang="en-US" altLang="zh-TW" sz="1100" b="0" i="0" u="none" strike="noStrike" cap="none" normalizeH="0" baseline="0" dirty="0" smtClean="0">
                          <a:ln>
                            <a:noFill/>
                          </a:ln>
                          <a:solidFill>
                            <a:srgbClr val="0000FF"/>
                          </a:solidFill>
                          <a:effectLst/>
                          <a:latin typeface="Arial" pitchFamily="34" charset="0"/>
                          <a:ea typeface="新細明體" pitchFamily="18" charset="-120"/>
                        </a:rPr>
                        <a:t>(3.0)</a:t>
                      </a:r>
                      <a:r>
                        <a:rPr kumimoji="0" lang="en-US" altLang="zh-TW" sz="1100" b="0" i="0" u="none" strike="noStrike" cap="none" normalizeH="0" baseline="0" dirty="0" smtClean="0">
                          <a:ln>
                            <a:noFill/>
                          </a:ln>
                          <a:solidFill>
                            <a:srgbClr val="000000"/>
                          </a:solidFill>
                          <a:effectLst/>
                          <a:latin typeface="Arial" pitchFamily="34" charset="0"/>
                          <a:ea typeface="新細明體" pitchFamily="18" charset="-120"/>
                        </a:rPr>
                        <a:t> , </a:t>
                      </a:r>
                      <a:r>
                        <a:rPr kumimoji="0" lang="en-US" altLang="zh-TW" sz="1100" b="0" i="0" u="none" strike="noStrike" cap="none" normalizeH="0" baseline="0" dirty="0" smtClean="0">
                          <a:ln>
                            <a:noFill/>
                          </a:ln>
                          <a:solidFill>
                            <a:srgbClr val="0000FF"/>
                          </a:solidFill>
                          <a:effectLst/>
                          <a:latin typeface="Arial" pitchFamily="34" charset="0"/>
                          <a:ea typeface="新細明體" pitchFamily="18" charset="-120"/>
                        </a:rPr>
                        <a:t>optional +2 HA SD</a:t>
                      </a:r>
                      <a:r>
                        <a:rPr kumimoji="0" lang="en-US" altLang="zh-TW" sz="1100" b="0" i="0" u="none" strike="noStrike" cap="none" normalizeH="0" baseline="0" dirty="0" smtClean="0">
                          <a:ln>
                            <a:noFill/>
                          </a:ln>
                          <a:solidFill>
                            <a:srgbClr val="000000"/>
                          </a:solidFill>
                          <a:effectLst/>
                          <a:latin typeface="Arial" pitchFamily="34" charset="0"/>
                          <a:ea typeface="新細明體" pitchFamily="18" charset="-120"/>
                        </a:rPr>
                        <a:t> **</a:t>
                      </a:r>
                    </a:p>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endParaRPr kumimoji="0" lang="en-US" altLang="zh-TW" sz="1100" b="1" i="1" u="none" strike="noStrike" cap="none" normalizeH="0" baseline="0" dirty="0" smtClean="0">
                        <a:ln>
                          <a:noFill/>
                        </a:ln>
                        <a:solidFill>
                          <a:srgbClr val="0000CC"/>
                        </a:solidFill>
                        <a:effectLst/>
                        <a:latin typeface="Arial" pitchFamily="34" charset="0"/>
                        <a:ea typeface="PMingLiU"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ase" latinLnBrk="0" hangingPunct="0">
                        <a:lnSpc>
                          <a:spcPct val="90000"/>
                        </a:lnSpc>
                        <a:spcBef>
                          <a:spcPct val="0"/>
                        </a:spcBef>
                        <a:spcAft>
                          <a:spcPct val="0"/>
                        </a:spcAft>
                        <a:buClr>
                          <a:schemeClr val="tx1"/>
                        </a:buClr>
                        <a:buSzTx/>
                        <a:buFontTx/>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VGA port</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Tx/>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1 front / 1 back</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141288">
                <a:tc>
                  <a:txBody>
                    <a:bodyPr/>
                    <a:lstStyle/>
                    <a:p>
                      <a:pPr marL="0" marR="0" lvl="0" indent="0" algn="l" defTabSz="914400" rtl="0" eaLnBrk="0" fontAlgn="base" latinLnBrk="0" hangingPunct="0">
                        <a:lnSpc>
                          <a:spcPct val="90000"/>
                        </a:lnSpc>
                        <a:spcBef>
                          <a:spcPct val="0"/>
                        </a:spcBef>
                        <a:spcAft>
                          <a:spcPct val="0"/>
                        </a:spcAft>
                        <a:buClr>
                          <a:schemeClr val="tx1"/>
                        </a:buClr>
                        <a:buSzTx/>
                        <a:buFontTx/>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Fan Design</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Tx/>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4x Hot swap redundant fans N+1 design </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330917">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Light Path</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Basic Light Path (Advanced Optional)</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dirty="0" smtClean="0">
                          <a:ln>
                            <a:noFill/>
                          </a:ln>
                          <a:solidFill>
                            <a:schemeClr val="bg1"/>
                          </a:solidFill>
                          <a:effectLst/>
                          <a:latin typeface="Arial" pitchFamily="34" charset="0"/>
                          <a:ea typeface="PMingLiU" pitchFamily="18" charset="-120"/>
                        </a:rPr>
                        <a:t>System MGMT</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IMM2, One IMM  dedicated port, </a:t>
                      </a:r>
                      <a:r>
                        <a:rPr kumimoji="0" lang="en-US" altLang="zh-TW" sz="1100" b="1" i="1" u="none" strike="noStrike" cap="none" normalizeH="0" baseline="0" dirty="0" err="1" smtClean="0">
                          <a:ln>
                            <a:noFill/>
                          </a:ln>
                          <a:solidFill>
                            <a:srgbClr val="0000CC"/>
                          </a:solidFill>
                          <a:effectLst/>
                          <a:latin typeface="Arial" pitchFamily="34" charset="0"/>
                          <a:ea typeface="PMingLiU" pitchFamily="18" charset="-120"/>
                        </a:rPr>
                        <a:t>FoD</a:t>
                      </a:r>
                      <a:r>
                        <a:rPr kumimoji="0" lang="en-US" altLang="zh-TW" sz="1100" b="1" i="1" u="none" strike="noStrike" cap="none" normalizeH="0" baseline="0" dirty="0" smtClean="0">
                          <a:ln>
                            <a:noFill/>
                          </a:ln>
                          <a:solidFill>
                            <a:srgbClr val="0000CC"/>
                          </a:solidFill>
                          <a:effectLst/>
                          <a:latin typeface="Arial" pitchFamily="34" charset="0"/>
                          <a:ea typeface="PMingLiU" pitchFamily="18" charset="-120"/>
                        </a:rPr>
                        <a:t> upgrade to advanced</a:t>
                      </a:r>
                      <a:r>
                        <a:rPr kumimoji="0" lang="en-US" altLang="zh-TW" sz="1100" b="0" i="0" u="none" strike="noStrike" cap="none" normalizeH="0" baseline="0" dirty="0" smtClean="0">
                          <a:ln>
                            <a:noFill/>
                          </a:ln>
                          <a:solidFill>
                            <a:srgbClr val="0000CC"/>
                          </a:solidFill>
                          <a:effectLst/>
                          <a:latin typeface="Arial" pitchFamily="34" charset="0"/>
                          <a:ea typeface="PMingLiU"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Operating System Support</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VMware, Novell SUSE, Red Hat Linux, Windows Server 2012</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345286">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smtClean="0">
                          <a:ln>
                            <a:noFill/>
                          </a:ln>
                          <a:solidFill>
                            <a:schemeClr val="bg1"/>
                          </a:solidFill>
                          <a:effectLst/>
                          <a:latin typeface="Arial" pitchFamily="34" charset="0"/>
                          <a:ea typeface="PMingLiU" pitchFamily="18" charset="-120"/>
                        </a:rPr>
                        <a:t>Operating temp.</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Up to 40 ℃</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r h="141288">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200" b="1" i="0" u="none" strike="noStrike" cap="none" normalizeH="0" baseline="0" dirty="0" smtClean="0">
                          <a:ln>
                            <a:noFill/>
                          </a:ln>
                          <a:solidFill>
                            <a:schemeClr val="bg1"/>
                          </a:solidFill>
                          <a:effectLst/>
                          <a:latin typeface="Arial" pitchFamily="34" charset="0"/>
                          <a:ea typeface="PMingLiU" pitchFamily="18" charset="-120"/>
                        </a:rPr>
                        <a:t>Warranty</a:t>
                      </a:r>
                    </a:p>
                  </a:txBody>
                  <a:tcPr horzOverflow="overflow">
                    <a:lnL w="12700" cap="flat" cmpd="sng" algn="ctr">
                      <a:solidFill>
                        <a:srgbClr val="B8000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solidFill>
                      <a:srgbClr val="B8000D"/>
                    </a:solidFill>
                  </a:tcPr>
                </a:tc>
                <a:tc>
                  <a:txBody>
                    <a:bodyPr/>
                    <a:lstStyle/>
                    <a:p>
                      <a:pPr marL="0" marR="0" lvl="0" indent="0" algn="l" defTabSz="914400" rtl="0" eaLnBrk="0" fontAlgn="base" latinLnBrk="0" hangingPunct="0">
                        <a:lnSpc>
                          <a:spcPct val="90000"/>
                        </a:lnSpc>
                        <a:spcBef>
                          <a:spcPct val="0"/>
                        </a:spcBef>
                        <a:spcAft>
                          <a:spcPct val="0"/>
                        </a:spcAft>
                        <a:buClr>
                          <a:schemeClr val="tx1"/>
                        </a:buClr>
                        <a:buSzTx/>
                        <a:buFont typeface="Wingdings" pitchFamily="2" charset="2"/>
                        <a:buNone/>
                        <a:tabLst/>
                      </a:pPr>
                      <a:r>
                        <a:rPr kumimoji="0" lang="en-US" altLang="zh-TW" sz="1100" b="0" i="0" u="none" strike="noStrike" cap="none" normalizeH="0" baseline="0" dirty="0" smtClean="0">
                          <a:ln>
                            <a:noFill/>
                          </a:ln>
                          <a:solidFill>
                            <a:schemeClr val="tx1"/>
                          </a:solidFill>
                          <a:effectLst/>
                          <a:latin typeface="Arial" pitchFamily="34" charset="0"/>
                          <a:ea typeface="PMingLiU" pitchFamily="18" charset="-120"/>
                        </a:rPr>
                        <a:t>3 years (parts/labor)</a:t>
                      </a:r>
                    </a:p>
                  </a:txBody>
                  <a:tcPr horzOverflow="overflow">
                    <a:lnL w="12700" cap="flat" cmpd="sng" algn="ctr">
                      <a:solidFill>
                        <a:schemeClr val="tx1"/>
                      </a:solidFill>
                      <a:prstDash val="solid"/>
                      <a:round/>
                      <a:headEnd type="none" w="med" len="med"/>
                      <a:tailEnd type="none" w="med" len="med"/>
                    </a:lnL>
                    <a:lnR w="12700" cap="flat" cmpd="sng" algn="ctr">
                      <a:solidFill>
                        <a:srgbClr val="B8000D"/>
                      </a:solidFill>
                      <a:prstDash val="solid"/>
                      <a:round/>
                      <a:headEnd type="none" w="med" len="med"/>
                      <a:tailEnd type="none" w="med" len="med"/>
                    </a:lnR>
                    <a:lnT w="12700" cap="flat" cmpd="sng" algn="ctr">
                      <a:solidFill>
                        <a:srgbClr val="B8000D"/>
                      </a:solidFill>
                      <a:prstDash val="solid"/>
                      <a:round/>
                      <a:headEnd type="none" w="med" len="med"/>
                      <a:tailEnd type="none" w="med" len="med"/>
                    </a:lnT>
                    <a:lnB w="12700" cap="flat" cmpd="sng" algn="ctr">
                      <a:solidFill>
                        <a:srgbClr val="B8000D"/>
                      </a:solidFill>
                      <a:prstDash val="solid"/>
                      <a:round/>
                      <a:headEnd type="none" w="med" len="med"/>
                      <a:tailEnd type="none" w="med" len="med"/>
                    </a:lnB>
                    <a:lnTlToBr>
                      <a:noFill/>
                    </a:lnTlToBr>
                    <a:lnBlToTr>
                      <a:noFill/>
                    </a:lnBlToTr>
                    <a:noFill/>
                  </a:tcPr>
                </a:tc>
              </a:tr>
            </a:tbl>
          </a:graphicData>
        </a:graphic>
      </p:graphicFrame>
      <p:sp>
        <p:nvSpPr>
          <p:cNvPr id="17487" name="Rectangle 67"/>
          <p:cNvSpPr>
            <a:spLocks noChangeArrowheads="1"/>
          </p:cNvSpPr>
          <p:nvPr/>
        </p:nvSpPr>
        <p:spPr bwMode="auto">
          <a:xfrm>
            <a:off x="306429" y="593725"/>
            <a:ext cx="12018963" cy="304800"/>
          </a:xfrm>
          <a:prstGeom prst="rect">
            <a:avLst/>
          </a:prstGeom>
          <a:noFill/>
          <a:ln w="9525">
            <a:noFill/>
            <a:miter lim="800000"/>
            <a:headEnd/>
            <a:tailEnd/>
          </a:ln>
        </p:spPr>
        <p:txBody>
          <a:bodyPr>
            <a:spAutoFit/>
          </a:bodyPr>
          <a:lstStyle/>
          <a:p>
            <a:pPr algn="l"/>
            <a:r>
              <a:rPr lang="en-US" b="0" i="1" dirty="0" smtClean="0">
                <a:solidFill>
                  <a:prstClr val="white"/>
                </a:solidFill>
                <a:cs typeface="Arial" pitchFamily="34" charset="0"/>
              </a:rPr>
              <a:t>Business critical tower or rack server</a:t>
            </a:r>
            <a:endParaRPr lang="en-US" altLang="zh-TW" b="0" i="1" dirty="0">
              <a:solidFill>
                <a:prstClr val="white"/>
              </a:solidFill>
              <a:cs typeface="Arial" pitchFamily="34" charset="0"/>
            </a:endParaRPr>
          </a:p>
        </p:txBody>
      </p:sp>
      <p:sp>
        <p:nvSpPr>
          <p:cNvPr id="17489" name="Text Box 83"/>
          <p:cNvSpPr txBox="1">
            <a:spLocks noChangeArrowheads="1"/>
          </p:cNvSpPr>
          <p:nvPr/>
        </p:nvSpPr>
        <p:spPr bwMode="auto">
          <a:xfrm>
            <a:off x="2574756" y="6626225"/>
            <a:ext cx="3573415" cy="246221"/>
          </a:xfrm>
          <a:prstGeom prst="rect">
            <a:avLst/>
          </a:prstGeom>
          <a:noFill/>
          <a:ln w="12700" algn="ctr">
            <a:noFill/>
            <a:miter lim="800000"/>
            <a:headEnd/>
            <a:tailEnd/>
          </a:ln>
        </p:spPr>
        <p:txBody>
          <a:bodyPr wrap="none">
            <a:spAutoFit/>
          </a:bodyPr>
          <a:lstStyle/>
          <a:p>
            <a:r>
              <a:rPr lang="en-US" sz="1000" i="1" dirty="0">
                <a:solidFill>
                  <a:srgbClr val="0000CC"/>
                </a:solidFill>
              </a:rPr>
              <a:t>Blue</a:t>
            </a:r>
            <a:r>
              <a:rPr lang="en-US" sz="1000" b="0" i="1" dirty="0">
                <a:solidFill>
                  <a:srgbClr val="0000CC"/>
                </a:solidFill>
              </a:rPr>
              <a:t> </a:t>
            </a:r>
            <a:r>
              <a:rPr lang="en-US" sz="1000" i="1" dirty="0">
                <a:solidFill>
                  <a:srgbClr val="0000CC"/>
                </a:solidFill>
              </a:rPr>
              <a:t>Italics</a:t>
            </a:r>
            <a:r>
              <a:rPr lang="en-US" sz="1000" b="0" i="1" dirty="0">
                <a:solidFill>
                  <a:prstClr val="black"/>
                </a:solidFill>
              </a:rPr>
              <a:t> represent new features versus </a:t>
            </a:r>
            <a:r>
              <a:rPr lang="en-US" sz="1000" b="0" i="1" dirty="0" smtClean="0">
                <a:solidFill>
                  <a:prstClr val="black"/>
                </a:solidFill>
              </a:rPr>
              <a:t>x3500 </a:t>
            </a:r>
            <a:r>
              <a:rPr lang="en-US" sz="1000" b="0" i="1" dirty="0">
                <a:solidFill>
                  <a:prstClr val="black"/>
                </a:solidFill>
              </a:rPr>
              <a:t>M4 family</a:t>
            </a:r>
          </a:p>
        </p:txBody>
      </p:sp>
      <p:sp>
        <p:nvSpPr>
          <p:cNvPr id="17490" name="Text Box 97"/>
          <p:cNvSpPr txBox="1">
            <a:spLocks noChangeArrowheads="1"/>
          </p:cNvSpPr>
          <p:nvPr/>
        </p:nvSpPr>
        <p:spPr bwMode="auto">
          <a:xfrm>
            <a:off x="6315911" y="6530345"/>
            <a:ext cx="1721946" cy="246221"/>
          </a:xfrm>
          <a:prstGeom prst="rect">
            <a:avLst/>
          </a:prstGeom>
          <a:noFill/>
          <a:ln w="12700" algn="ctr">
            <a:noFill/>
            <a:miter lim="800000"/>
            <a:headEnd/>
            <a:tailEnd/>
          </a:ln>
        </p:spPr>
        <p:txBody>
          <a:bodyPr wrap="none">
            <a:spAutoFit/>
          </a:bodyPr>
          <a:lstStyle/>
          <a:p>
            <a:r>
              <a:rPr lang="en-US" sz="1000" i="1" dirty="0">
                <a:solidFill>
                  <a:srgbClr val="0000CC"/>
                </a:solidFill>
                <a:ea typeface="PMingLiU" pitchFamily="18" charset="-120"/>
              </a:rPr>
              <a:t>* Available  at a later date</a:t>
            </a:r>
          </a:p>
        </p:txBody>
      </p:sp>
      <p:sp>
        <p:nvSpPr>
          <p:cNvPr id="8" name="Rectangle 114"/>
          <p:cNvSpPr>
            <a:spLocks noChangeArrowheads="1"/>
          </p:cNvSpPr>
          <p:nvPr/>
        </p:nvSpPr>
        <p:spPr bwMode="auto">
          <a:xfrm>
            <a:off x="156755" y="1004606"/>
            <a:ext cx="4016422" cy="4756150"/>
          </a:xfrm>
          <a:prstGeom prst="rect">
            <a:avLst/>
          </a:prstGeom>
          <a:noFill/>
          <a:ln w="9525">
            <a:noFill/>
            <a:miter lim="800000"/>
            <a:headEnd/>
            <a:tailEnd/>
          </a:ln>
        </p:spPr>
        <p:txBody>
          <a:bodyPr/>
          <a:lstStyle/>
          <a:p>
            <a:pPr marL="119063" indent="-119063" algn="l">
              <a:buClr>
                <a:prstClr val="black"/>
              </a:buClr>
              <a:buFont typeface="Wingdings" pitchFamily="2" charset="2"/>
              <a:buNone/>
            </a:pPr>
            <a:r>
              <a:rPr lang="en-US" altLang="zh-TW" sz="1600" dirty="0">
                <a:solidFill>
                  <a:srgbClr val="000066"/>
                </a:solidFill>
                <a:ea typeface="新細明體"/>
              </a:rPr>
              <a:t>Data Center </a:t>
            </a:r>
            <a:r>
              <a:rPr lang="en-US" altLang="zh-TW" sz="1600" dirty="0" smtClean="0">
                <a:solidFill>
                  <a:srgbClr val="000066"/>
                </a:solidFill>
                <a:ea typeface="新細明體"/>
              </a:rPr>
              <a:t>Leadership</a:t>
            </a:r>
          </a:p>
          <a:p>
            <a:pPr marL="119063" indent="-119063" algn="l">
              <a:buClr>
                <a:prstClr val="black"/>
              </a:buClr>
              <a:buFont typeface="Wingdings" pitchFamily="2" charset="2"/>
              <a:buNone/>
            </a:pPr>
            <a:endParaRPr lang="en-US" altLang="zh-TW" sz="1000" dirty="0">
              <a:solidFill>
                <a:srgbClr val="000066"/>
              </a:solidFill>
              <a:ea typeface="新細明體"/>
            </a:endParaRPr>
          </a:p>
          <a:p>
            <a:pPr marL="169863" indent="-169863" algn="l">
              <a:buClr>
                <a:prstClr val="black"/>
              </a:buClr>
              <a:buFont typeface="Wingdings" pitchFamily="2" charset="2"/>
              <a:buChar char="§"/>
            </a:pPr>
            <a:r>
              <a:rPr lang="en-US" altLang="zh-TW" sz="1600" b="0" dirty="0">
                <a:solidFill>
                  <a:prstClr val="black"/>
                </a:solidFill>
                <a:ea typeface="新細明體"/>
              </a:rPr>
              <a:t>Enterprise class, secure, all-in-one tower or rack server for remote </a:t>
            </a:r>
            <a:r>
              <a:rPr lang="en-US" altLang="zh-TW" sz="1600" b="0" dirty="0" smtClean="0">
                <a:solidFill>
                  <a:prstClr val="black"/>
                </a:solidFill>
                <a:ea typeface="新細明體"/>
              </a:rPr>
              <a:t>office, franchise, </a:t>
            </a:r>
            <a:r>
              <a:rPr lang="en-US" altLang="zh-TW" sz="1600" b="0" dirty="0">
                <a:solidFill>
                  <a:prstClr val="black"/>
                </a:solidFill>
                <a:ea typeface="新細明體"/>
              </a:rPr>
              <a:t>&amp; small </a:t>
            </a:r>
            <a:r>
              <a:rPr lang="en-US" altLang="zh-TW" sz="1600" b="0" dirty="0" smtClean="0">
                <a:solidFill>
                  <a:prstClr val="black"/>
                </a:solidFill>
                <a:ea typeface="新細明體"/>
              </a:rPr>
              <a:t>to medium business</a:t>
            </a:r>
            <a:endParaRPr lang="en-US" altLang="zh-TW" sz="1600" b="0" dirty="0">
              <a:solidFill>
                <a:prstClr val="black"/>
              </a:solidFill>
              <a:ea typeface="新細明體"/>
            </a:endParaRPr>
          </a:p>
          <a:p>
            <a:pPr marL="169863" indent="-169863" algn="l">
              <a:lnSpc>
                <a:spcPct val="150000"/>
              </a:lnSpc>
              <a:buClr>
                <a:prstClr val="black"/>
              </a:buClr>
              <a:buFont typeface="Wingdings" pitchFamily="2" charset="2"/>
              <a:buChar char="§"/>
            </a:pPr>
            <a:r>
              <a:rPr lang="en-US" altLang="zh-TW" sz="1600" b="0" dirty="0">
                <a:solidFill>
                  <a:prstClr val="black"/>
                </a:solidFill>
                <a:ea typeface="新細明體"/>
              </a:rPr>
              <a:t>Flexible networking options and </a:t>
            </a:r>
            <a:r>
              <a:rPr lang="en-US" altLang="zh-TW" sz="1600" b="0" dirty="0" smtClean="0">
                <a:solidFill>
                  <a:prstClr val="black"/>
                </a:solidFill>
                <a:ea typeface="新細明體"/>
              </a:rPr>
              <a:t>RAID</a:t>
            </a:r>
            <a:endParaRPr lang="en-US" altLang="zh-TW" sz="1600" b="0" dirty="0">
              <a:solidFill>
                <a:prstClr val="black"/>
              </a:solidFill>
              <a:ea typeface="新細明體"/>
            </a:endParaRPr>
          </a:p>
          <a:p>
            <a:pPr marL="169863" indent="-169863" algn="l">
              <a:lnSpc>
                <a:spcPct val="150000"/>
              </a:lnSpc>
              <a:buClr>
                <a:prstClr val="black"/>
              </a:buClr>
              <a:buFont typeface="Wingdings" pitchFamily="2" charset="2"/>
              <a:buChar char="§"/>
            </a:pPr>
            <a:r>
              <a:rPr lang="en-US" altLang="zh-TW" sz="1600" b="0" dirty="0" smtClean="0">
                <a:solidFill>
                  <a:prstClr val="black"/>
                </a:solidFill>
                <a:ea typeface="新細明體"/>
              </a:rPr>
              <a:t>Rich remote </a:t>
            </a:r>
            <a:r>
              <a:rPr lang="en-US" altLang="zh-TW" sz="1600" b="0" dirty="0">
                <a:solidFill>
                  <a:prstClr val="black"/>
                </a:solidFill>
                <a:ea typeface="新細明體"/>
              </a:rPr>
              <a:t>experience with IMM2 </a:t>
            </a:r>
          </a:p>
          <a:p>
            <a:pPr marL="169863" indent="-169863" algn="l">
              <a:buClr>
                <a:prstClr val="black"/>
              </a:buClr>
              <a:buFont typeface="Wingdings" pitchFamily="2" charset="2"/>
              <a:buChar char="§"/>
            </a:pPr>
            <a:r>
              <a:rPr lang="en-US" altLang="zh-TW" sz="1600" b="0" dirty="0" smtClean="0">
                <a:solidFill>
                  <a:prstClr val="black"/>
                </a:solidFill>
                <a:ea typeface="新細明體"/>
              </a:rPr>
              <a:t>Innovative Energy Efficient design with 80 </a:t>
            </a:r>
            <a:r>
              <a:rPr lang="en-US" altLang="zh-TW" sz="1600" b="0" dirty="0">
                <a:solidFill>
                  <a:prstClr val="black"/>
                </a:solidFill>
                <a:ea typeface="新細明體"/>
              </a:rPr>
              <a:t>PLUS </a:t>
            </a:r>
            <a:r>
              <a:rPr lang="en-US" altLang="zh-TW" sz="1600" b="0" dirty="0" smtClean="0">
                <a:solidFill>
                  <a:prstClr val="black"/>
                </a:solidFill>
                <a:ea typeface="新細明體"/>
              </a:rPr>
              <a:t>Titanium power, extended operating temperature range</a:t>
            </a:r>
          </a:p>
          <a:p>
            <a:pPr algn="l">
              <a:buClr>
                <a:prstClr val="black"/>
              </a:buClr>
            </a:pPr>
            <a:endParaRPr lang="en-US" altLang="zh-TW" sz="1600" b="0" dirty="0">
              <a:solidFill>
                <a:prstClr val="black"/>
              </a:solidFill>
              <a:ea typeface="新細明體"/>
            </a:endParaRPr>
          </a:p>
          <a:p>
            <a:pPr marL="169863" indent="-169863" algn="l">
              <a:buClr>
                <a:prstClr val="black"/>
              </a:buClr>
              <a:buFont typeface="Wingdings" pitchFamily="2" charset="2"/>
              <a:buChar char="§"/>
            </a:pPr>
            <a:r>
              <a:rPr lang="en-US" altLang="zh-TW" sz="1600" b="0" dirty="0" smtClean="0">
                <a:solidFill>
                  <a:prstClr val="black"/>
                </a:solidFill>
                <a:ea typeface="新細明體"/>
              </a:rPr>
              <a:t>Hot swap </a:t>
            </a:r>
            <a:r>
              <a:rPr lang="en-US" altLang="zh-TW" sz="1600" b="0" dirty="0">
                <a:solidFill>
                  <a:prstClr val="black"/>
                </a:solidFill>
                <a:ea typeface="新細明體"/>
              </a:rPr>
              <a:t>redundant fans and hot swap power </a:t>
            </a:r>
            <a:r>
              <a:rPr lang="en-US" altLang="zh-TW" sz="1600" b="0" dirty="0" smtClean="0">
                <a:solidFill>
                  <a:prstClr val="black"/>
                </a:solidFill>
                <a:ea typeface="新細明體"/>
              </a:rPr>
              <a:t>supplies </a:t>
            </a:r>
            <a:r>
              <a:rPr lang="en-US" altLang="zh-TW" sz="1600" b="0" dirty="0">
                <a:solidFill>
                  <a:prstClr val="black"/>
                </a:solidFill>
                <a:ea typeface="新細明體"/>
              </a:rPr>
              <a:t>to support business critical </a:t>
            </a:r>
            <a:r>
              <a:rPr lang="en-US" altLang="zh-TW" sz="1600" b="0" dirty="0" smtClean="0">
                <a:solidFill>
                  <a:prstClr val="black"/>
                </a:solidFill>
                <a:ea typeface="新細明體"/>
              </a:rPr>
              <a:t>applications</a:t>
            </a:r>
          </a:p>
          <a:p>
            <a:pPr algn="l">
              <a:buClr>
                <a:prstClr val="black"/>
              </a:buClr>
            </a:pPr>
            <a:endParaRPr lang="en-US" altLang="zh-TW" sz="1600" b="0" dirty="0" smtClean="0">
              <a:solidFill>
                <a:prstClr val="black"/>
              </a:solidFill>
              <a:ea typeface="新細明體"/>
            </a:endParaRPr>
          </a:p>
          <a:p>
            <a:pPr marL="169863" indent="-169863" algn="l">
              <a:buClr>
                <a:prstClr val="black"/>
              </a:buClr>
              <a:buFont typeface="Wingdings" pitchFamily="2" charset="2"/>
              <a:buChar char="§"/>
            </a:pPr>
            <a:r>
              <a:rPr lang="en-US" altLang="zh-TW" sz="1600" b="0" dirty="0" smtClean="0">
                <a:solidFill>
                  <a:prstClr val="black"/>
                </a:solidFill>
                <a:ea typeface="新細明體"/>
              </a:rPr>
              <a:t>Industry-leading </a:t>
            </a:r>
            <a:r>
              <a:rPr lang="en-US" altLang="zh-TW" sz="1600" b="0" dirty="0">
                <a:solidFill>
                  <a:prstClr val="black"/>
                </a:solidFill>
                <a:ea typeface="新細明體"/>
              </a:rPr>
              <a:t>h</a:t>
            </a:r>
            <a:r>
              <a:rPr lang="en-US" altLang="zh-TW" sz="1600" b="0" dirty="0" smtClean="0">
                <a:solidFill>
                  <a:prstClr val="black"/>
                </a:solidFill>
                <a:ea typeface="新細明體"/>
              </a:rPr>
              <a:t>ardware and firmware protection with Trusted Platform Assurance</a:t>
            </a:r>
            <a:endParaRPr lang="en-US" altLang="zh-TW" sz="1600" b="0" dirty="0">
              <a:solidFill>
                <a:prstClr val="black"/>
              </a:solidFill>
              <a:ea typeface="新細明體"/>
            </a:endParaRPr>
          </a:p>
          <a:p>
            <a:pPr marL="169863" indent="-169863" algn="l">
              <a:lnSpc>
                <a:spcPct val="150000"/>
              </a:lnSpc>
              <a:buClr>
                <a:prstClr val="black"/>
              </a:buClr>
              <a:buFont typeface="Wingdings" pitchFamily="2" charset="2"/>
              <a:buChar char="§"/>
            </a:pPr>
            <a:r>
              <a:rPr lang="en-US" altLang="zh-TW" sz="1600" b="0" dirty="0">
                <a:solidFill>
                  <a:prstClr val="black"/>
                </a:solidFill>
                <a:ea typeface="新細明體"/>
              </a:rPr>
              <a:t>Physical security with lockable bezels</a:t>
            </a:r>
          </a:p>
          <a:p>
            <a:pPr marL="169863" indent="-169863" algn="l">
              <a:lnSpc>
                <a:spcPct val="150000"/>
              </a:lnSpc>
              <a:buClr>
                <a:prstClr val="black"/>
              </a:buClr>
              <a:buFont typeface="Wingdings" pitchFamily="2" charset="2"/>
              <a:buChar char="§"/>
            </a:pPr>
            <a:r>
              <a:rPr lang="en-US" altLang="zh-TW" sz="1600" b="0" dirty="0">
                <a:solidFill>
                  <a:prstClr val="black"/>
                </a:solidFill>
                <a:ea typeface="新細明體"/>
              </a:rPr>
              <a:t>Fits in a rack</a:t>
            </a:r>
          </a:p>
        </p:txBody>
      </p:sp>
    </p:spTree>
    <p:extLst>
      <p:ext uri="{BB962C8B-B14F-4D97-AF65-F5344CB8AC3E}">
        <p14:creationId xmlns:p14="http://schemas.microsoft.com/office/powerpoint/2010/main" xmlns="" val="33378904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500" dirty="0" smtClean="0"/>
              <a:t>System x3500 M5: Efficiently spanning server requirements in one platform</a:t>
            </a:r>
          </a:p>
        </p:txBody>
      </p:sp>
      <p:pic>
        <p:nvPicPr>
          <p:cNvPr id="24579" name="Picture 3" descr="M5Lubalin"/>
          <p:cNvPicPr>
            <a:picLocks noChangeAspect="1" noChangeArrowheads="1"/>
          </p:cNvPicPr>
          <p:nvPr/>
        </p:nvPicPr>
        <p:blipFill>
          <a:blip r:embed="rId3" cstate="print"/>
          <a:srcRect l="8214" t="66008" r="26329" b="9134"/>
          <a:stretch>
            <a:fillRect/>
          </a:stretch>
        </p:blipFill>
        <p:spPr bwMode="auto">
          <a:xfrm>
            <a:off x="349250" y="21637"/>
            <a:ext cx="1069975" cy="228600"/>
          </a:xfrm>
          <a:prstGeom prst="rect">
            <a:avLst/>
          </a:prstGeom>
          <a:noFill/>
          <a:ln w="9525">
            <a:noFill/>
            <a:miter lim="800000"/>
            <a:headEnd/>
            <a:tailEnd/>
          </a:ln>
        </p:spPr>
      </p:pic>
      <p:sp>
        <p:nvSpPr>
          <p:cNvPr id="24580" name="AutoShape 4"/>
          <p:cNvSpPr>
            <a:spLocks noChangeArrowheads="1"/>
          </p:cNvSpPr>
          <p:nvPr/>
        </p:nvSpPr>
        <p:spPr bwMode="auto">
          <a:xfrm>
            <a:off x="6275388" y="2023539"/>
            <a:ext cx="5618162" cy="3899952"/>
          </a:xfrm>
          <a:prstGeom prst="roundRect">
            <a:avLst>
              <a:gd name="adj" fmla="val 3264"/>
            </a:avLst>
          </a:prstGeom>
          <a:solidFill>
            <a:schemeClr val="bg1"/>
          </a:solidFill>
          <a:ln w="38100" algn="ctr">
            <a:solidFill>
              <a:srgbClr val="B8000D"/>
            </a:solidFill>
            <a:round/>
            <a:headEnd/>
            <a:tailEnd/>
          </a:ln>
        </p:spPr>
        <p:txBody>
          <a:bodyPr anchor="ctr">
            <a:spAutoFit/>
          </a:bodyPr>
          <a:lstStyle/>
          <a:p>
            <a:pPr algn="l">
              <a:lnSpc>
                <a:spcPct val="110000"/>
              </a:lnSpc>
              <a:spcBef>
                <a:spcPct val="15000"/>
              </a:spcBef>
              <a:spcAft>
                <a:spcPct val="15000"/>
              </a:spcAft>
              <a:buFont typeface="Vrinda" pitchFamily="34" charset="0"/>
              <a:buNone/>
            </a:pPr>
            <a:r>
              <a:rPr lang="en-US" sz="1800" b="0" dirty="0" smtClean="0">
                <a:solidFill>
                  <a:prstClr val="black"/>
                </a:solidFill>
              </a:rPr>
              <a:t>All-in-one </a:t>
            </a:r>
            <a:r>
              <a:rPr lang="en-US" sz="1800" dirty="0" smtClean="0">
                <a:solidFill>
                  <a:prstClr val="black"/>
                </a:solidFill>
              </a:rPr>
              <a:t>System x3500 </a:t>
            </a:r>
            <a:r>
              <a:rPr lang="en-US" sz="1800" dirty="0">
                <a:solidFill>
                  <a:prstClr val="black"/>
                </a:solidFill>
              </a:rPr>
              <a:t>M5</a:t>
            </a:r>
            <a:r>
              <a:rPr lang="en-US" sz="1600" b="0" dirty="0">
                <a:solidFill>
                  <a:prstClr val="black"/>
                </a:solidFill>
              </a:rPr>
              <a:t>  server delivers </a:t>
            </a:r>
            <a:r>
              <a:rPr lang="en-US" sz="1600" b="0" dirty="0" smtClean="0">
                <a:solidFill>
                  <a:prstClr val="black"/>
                </a:solidFill>
              </a:rPr>
              <a:t>Server </a:t>
            </a:r>
            <a:r>
              <a:rPr lang="en-US" sz="1600" b="0" dirty="0">
                <a:solidFill>
                  <a:prstClr val="black"/>
                </a:solidFill>
              </a:rPr>
              <a:t>and Storage requirements in </a:t>
            </a:r>
            <a:r>
              <a:rPr lang="en-US" sz="1600" dirty="0">
                <a:solidFill>
                  <a:prstClr val="black"/>
                </a:solidFill>
              </a:rPr>
              <a:t>one platform</a:t>
            </a:r>
            <a:r>
              <a:rPr lang="en-US" sz="1600" b="0" dirty="0">
                <a:solidFill>
                  <a:prstClr val="black"/>
                </a:solidFill>
              </a:rPr>
              <a:t> </a:t>
            </a:r>
          </a:p>
          <a:p>
            <a:pPr marL="176213" indent="-176213" algn="l">
              <a:lnSpc>
                <a:spcPct val="110000"/>
              </a:lnSpc>
              <a:spcBef>
                <a:spcPct val="15000"/>
              </a:spcBef>
              <a:spcAft>
                <a:spcPct val="15000"/>
              </a:spcAft>
              <a:buFont typeface="Wingdings" pitchFamily="2" charset="2"/>
              <a:buChar char="§"/>
            </a:pPr>
            <a:r>
              <a:rPr lang="en-US" sz="1600" b="0" dirty="0">
                <a:solidFill>
                  <a:prstClr val="black"/>
                </a:solidFill>
              </a:rPr>
              <a:t>Test one system to cover all configurations </a:t>
            </a:r>
          </a:p>
          <a:p>
            <a:pPr marL="571500" lvl="1" indent="-114300" algn="l">
              <a:lnSpc>
                <a:spcPct val="110000"/>
              </a:lnSpc>
              <a:spcBef>
                <a:spcPct val="15000"/>
              </a:spcBef>
              <a:spcAft>
                <a:spcPct val="15000"/>
              </a:spcAft>
              <a:buFont typeface="Vrinda" pitchFamily="34" charset="0"/>
              <a:buChar char="-"/>
            </a:pPr>
            <a:r>
              <a:rPr lang="en-US" sz="1600" b="0" dirty="0">
                <a:solidFill>
                  <a:prstClr val="black"/>
                </a:solidFill>
              </a:rPr>
              <a:t> </a:t>
            </a:r>
            <a:r>
              <a:rPr lang="en-US" sz="1600" b="0" dirty="0" smtClean="0">
                <a:solidFill>
                  <a:prstClr val="black"/>
                </a:solidFill>
              </a:rPr>
              <a:t>32x 2.5” HS SAS/SATA HDDs/SSDs</a:t>
            </a:r>
          </a:p>
          <a:p>
            <a:pPr marL="571500" lvl="1" indent="-114300" algn="l">
              <a:lnSpc>
                <a:spcPct val="110000"/>
              </a:lnSpc>
              <a:spcBef>
                <a:spcPct val="15000"/>
              </a:spcBef>
              <a:spcAft>
                <a:spcPct val="15000"/>
              </a:spcAft>
              <a:buFont typeface="Vrinda" pitchFamily="34" charset="0"/>
              <a:buChar char="-"/>
            </a:pPr>
            <a:r>
              <a:rPr lang="en-US" sz="1600" b="0" dirty="0" smtClean="0">
                <a:solidFill>
                  <a:prstClr val="black"/>
                </a:solidFill>
              </a:rPr>
              <a:t>12x 3.5” HS SAS/SATA HDDs or 6x 3.5” SS SATA HDDs (CTO only, PCH or RAID supported)</a:t>
            </a:r>
          </a:p>
          <a:p>
            <a:pPr marL="571500" lvl="1" indent="-114300" algn="l">
              <a:lnSpc>
                <a:spcPct val="110000"/>
              </a:lnSpc>
              <a:spcBef>
                <a:spcPct val="15000"/>
              </a:spcBef>
              <a:spcAft>
                <a:spcPct val="15000"/>
              </a:spcAft>
              <a:buFont typeface="Vrinda" pitchFamily="34" charset="0"/>
              <a:buChar char="-"/>
            </a:pPr>
            <a:r>
              <a:rPr lang="en-US" sz="1600" b="0" dirty="0" smtClean="0">
                <a:solidFill>
                  <a:prstClr val="black"/>
                </a:solidFill>
              </a:rPr>
              <a:t>16x </a:t>
            </a:r>
            <a:r>
              <a:rPr lang="en-US" sz="1600" dirty="0" smtClean="0">
                <a:solidFill>
                  <a:prstClr val="black"/>
                </a:solidFill>
              </a:rPr>
              <a:t>2.5”</a:t>
            </a:r>
            <a:r>
              <a:rPr lang="en-US" sz="1600" b="0" dirty="0" smtClean="0">
                <a:solidFill>
                  <a:prstClr val="black"/>
                </a:solidFill>
              </a:rPr>
              <a:t> + 6x </a:t>
            </a:r>
            <a:r>
              <a:rPr lang="en-US" sz="1600" dirty="0" smtClean="0">
                <a:solidFill>
                  <a:prstClr val="black"/>
                </a:solidFill>
              </a:rPr>
              <a:t>3.5</a:t>
            </a:r>
            <a:r>
              <a:rPr lang="en-US" sz="1600" b="0" dirty="0" smtClean="0">
                <a:solidFill>
                  <a:prstClr val="black"/>
                </a:solidFill>
              </a:rPr>
              <a:t>” HS SAS/SATA HDDs/SSDs </a:t>
            </a:r>
            <a:br>
              <a:rPr lang="en-US" sz="1600" b="0" dirty="0" smtClean="0">
                <a:solidFill>
                  <a:prstClr val="black"/>
                </a:solidFill>
              </a:rPr>
            </a:br>
            <a:r>
              <a:rPr lang="en-US" sz="1600" b="0" dirty="0" smtClean="0">
                <a:solidFill>
                  <a:prstClr val="black"/>
                </a:solidFill>
              </a:rPr>
              <a:t>(Field upgradable)</a:t>
            </a:r>
            <a:endParaRPr lang="en-US" sz="1600" b="0" dirty="0">
              <a:solidFill>
                <a:prstClr val="black"/>
              </a:solidFill>
            </a:endParaRPr>
          </a:p>
          <a:p>
            <a:pPr marL="176213" indent="-176213" algn="l">
              <a:lnSpc>
                <a:spcPct val="110000"/>
              </a:lnSpc>
              <a:spcBef>
                <a:spcPct val="15000"/>
              </a:spcBef>
              <a:spcAft>
                <a:spcPct val="15000"/>
              </a:spcAft>
              <a:buFont typeface="Wingdings" pitchFamily="2" charset="2"/>
              <a:buChar char="§"/>
            </a:pPr>
            <a:r>
              <a:rPr lang="en-US" sz="1800" dirty="0" smtClean="0">
                <a:solidFill>
                  <a:prstClr val="black"/>
                </a:solidFill>
              </a:rPr>
              <a:t>72TB</a:t>
            </a:r>
            <a:r>
              <a:rPr lang="en-US" sz="1600" b="0" dirty="0" smtClean="0">
                <a:solidFill>
                  <a:prstClr val="black"/>
                </a:solidFill>
              </a:rPr>
              <a:t> storage </a:t>
            </a:r>
            <a:r>
              <a:rPr lang="en-US" sz="1600" b="0" dirty="0">
                <a:solidFill>
                  <a:prstClr val="black"/>
                </a:solidFill>
              </a:rPr>
              <a:t>capacity in single </a:t>
            </a:r>
            <a:r>
              <a:rPr lang="en-US" sz="1600" b="0" dirty="0" smtClean="0">
                <a:solidFill>
                  <a:prstClr val="black"/>
                </a:solidFill>
              </a:rPr>
              <a:t>server</a:t>
            </a:r>
          </a:p>
          <a:p>
            <a:pPr marL="176213" indent="-176213" algn="l">
              <a:lnSpc>
                <a:spcPct val="110000"/>
              </a:lnSpc>
              <a:spcBef>
                <a:spcPct val="15000"/>
              </a:spcBef>
              <a:spcAft>
                <a:spcPct val="15000"/>
              </a:spcAft>
              <a:buFont typeface="Wingdings" pitchFamily="2" charset="2"/>
              <a:buChar char="§"/>
            </a:pPr>
            <a:r>
              <a:rPr lang="en-US" sz="1600" b="0" dirty="0" smtClean="0">
                <a:solidFill>
                  <a:prstClr val="black"/>
                </a:solidFill>
              </a:rPr>
              <a:t>Leverage tiered storage with combination of 2.5” SSDs for fast access and 3.5” HDDs for lower cost per terabyte storage for data-at-rest</a:t>
            </a:r>
            <a:endParaRPr lang="en-US" sz="1600" b="0" dirty="0">
              <a:solidFill>
                <a:prstClr val="black"/>
              </a:solidFill>
            </a:endParaRPr>
          </a:p>
        </p:txBody>
      </p:sp>
      <p:sp>
        <p:nvSpPr>
          <p:cNvPr id="24581" name="Rectangle 13"/>
          <p:cNvSpPr>
            <a:spLocks noChangeArrowheads="1"/>
          </p:cNvSpPr>
          <p:nvPr/>
        </p:nvSpPr>
        <p:spPr bwMode="auto">
          <a:xfrm>
            <a:off x="1898650" y="5253038"/>
            <a:ext cx="2513013" cy="287337"/>
          </a:xfrm>
          <a:prstGeom prst="rect">
            <a:avLst/>
          </a:prstGeom>
          <a:noFill/>
          <a:ln w="9525">
            <a:noFill/>
            <a:miter lim="800000"/>
            <a:headEnd/>
            <a:tailEnd/>
          </a:ln>
        </p:spPr>
        <p:txBody>
          <a:bodyPr/>
          <a:lstStyle/>
          <a:p>
            <a:r>
              <a:rPr lang="en-US" altLang="zh-TW" sz="1800" dirty="0" smtClean="0">
                <a:solidFill>
                  <a:prstClr val="black"/>
                </a:solidFill>
                <a:cs typeface="Arial" pitchFamily="34" charset="0"/>
              </a:rPr>
              <a:t>x3500 </a:t>
            </a:r>
            <a:r>
              <a:rPr lang="en-US" altLang="zh-TW" sz="1800" dirty="0">
                <a:solidFill>
                  <a:prstClr val="black"/>
                </a:solidFill>
                <a:cs typeface="Arial" pitchFamily="34" charset="0"/>
              </a:rPr>
              <a:t>M5 Platform</a:t>
            </a:r>
            <a:endParaRPr lang="en-US" altLang="zh-TW" sz="1100" b="0" dirty="0">
              <a:solidFill>
                <a:prstClr val="black"/>
              </a:solidFill>
              <a:cs typeface="Arial" pitchFamily="34" charset="0"/>
            </a:endParaRPr>
          </a:p>
        </p:txBody>
      </p:sp>
      <p:sp>
        <p:nvSpPr>
          <p:cNvPr id="7" name="Footer Placeholder 2"/>
          <p:cNvSpPr txBox="1">
            <a:spLocks noGrp="1"/>
          </p:cNvSpPr>
          <p:nvPr/>
        </p:nvSpPr>
        <p:spPr bwMode="auto">
          <a:xfrm>
            <a:off x="284163" y="6719453"/>
            <a:ext cx="3860800" cy="123111"/>
          </a:xfrm>
          <a:prstGeom prst="rect">
            <a:avLst/>
          </a:prstGeom>
          <a:noFill/>
          <a:ln w="9525">
            <a:noFill/>
            <a:miter lim="800000"/>
            <a:headEnd/>
            <a:tailEnd/>
          </a:ln>
        </p:spPr>
        <p:txBody>
          <a:bodyPr tIns="0" rIns="0" bIns="0" anchor="ctr">
            <a:spAutoFit/>
          </a:bodyPr>
          <a:lstStyle/>
          <a:p>
            <a:r>
              <a:rPr lang="en-US" sz="800">
                <a:solidFill>
                  <a:srgbClr val="898989"/>
                </a:solidFill>
              </a:rPr>
              <a:t>2014 LENOVO INTERNAL. ALL RIGHTS RESERVED.</a:t>
            </a: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54454" y="1664087"/>
            <a:ext cx="6015180" cy="3385343"/>
          </a:xfrm>
          <a:prstGeom prst="rect">
            <a:avLst/>
          </a:prstGeom>
        </p:spPr>
      </p:pic>
    </p:spTree>
    <p:extLst>
      <p:ext uri="{BB962C8B-B14F-4D97-AF65-F5344CB8AC3E}">
        <p14:creationId xmlns:p14="http://schemas.microsoft.com/office/powerpoint/2010/main" xmlns="" val="367864896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HV3500M5SP1001">
  <a:themeElements>
    <a:clrScheme name="System X M5 Template 8.14.14 15">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CC0000"/>
      </a:hlink>
      <a:folHlink>
        <a:srgbClr val="8CC63F"/>
      </a:folHlink>
    </a:clrScheme>
    <a:fontScheme name="Expert_integrated_systems_PureSystems_PPT_template_white_standard_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t_integrated_systems_PureSystems_PPT_template_white_standard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ystem X M5 Template 8.14.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ystem X M5 Template 8.14.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ystem X M5 Template 8.14.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ystem X M5 Template 8.14.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ystem X M5 Template 8.14.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ystem X M5 Template 8.14.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ystem X M5 Template 8.14.1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ystem X M5 Template 8.14.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ystem X M5 Template 8.14.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ystem X M5 Template 8.14.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ystem X M5 Template 8.14.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ystem X M5 Template 8.14.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ystem X M5 Template 8.14.1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99"/>
        </a:hlink>
        <a:folHlink>
          <a:srgbClr val="006699"/>
        </a:folHlink>
      </a:clrScheme>
      <a:clrMap bg1="lt1" tx1="dk1" bg2="lt2" tx2="dk2" accent1="accent1" accent2="accent2" accent3="accent3" accent4="accent4" accent5="accent5" accent6="accent6" hlink="hlink" folHlink="folHlink"/>
    </a:extraClrScheme>
    <a:extraClrScheme>
      <a:clrScheme name="System X M5 Template 8.14.14 14">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8006E"/>
        </a:hlink>
        <a:folHlink>
          <a:srgbClr val="8CC63F"/>
        </a:folHlink>
      </a:clrScheme>
      <a:clrMap bg1="lt1" tx1="dk1" bg2="lt2" tx2="dk2" accent1="accent1" accent2="accent2" accent3="accent3" accent4="accent4" accent5="accent5" accent6="accent6" hlink="hlink" folHlink="folHlink"/>
    </a:extraClrScheme>
    <a:extraClrScheme>
      <a:clrScheme name="System X M5 Template 8.14.14 15">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CC0000"/>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ystem X M5 Template 8.14.14">
  <a:themeElements>
    <a:clrScheme name="1_System X M5 Template 8.14.14 14">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8006E"/>
      </a:hlink>
      <a:folHlink>
        <a:srgbClr val="8CC63F"/>
      </a:folHlink>
    </a:clrScheme>
    <a:fontScheme name="1_System X M5 Template 8.14.14">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ystem X M5 Template 8.14.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ystem X M5 Template 8.14.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ystem X M5 Template 8.14.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ystem X M5 Template 8.14.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ystem X M5 Template 8.14.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ystem X M5 Template 8.14.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ystem X M5 Template 8.14.1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ystem X M5 Template 8.14.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ystem X M5 Template 8.14.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ystem X M5 Template 8.14.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ystem X M5 Template 8.14.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ystem X M5 Template 8.14.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ystem X M5 Template 8.14.1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99"/>
        </a:hlink>
        <a:folHlink>
          <a:srgbClr val="006699"/>
        </a:folHlink>
      </a:clrScheme>
      <a:clrMap bg1="lt1" tx1="dk1" bg2="lt2" tx2="dk2" accent1="accent1" accent2="accent2" accent3="accent3" accent4="accent4" accent5="accent5" accent6="accent6" hlink="hlink" folHlink="folHlink"/>
    </a:extraClrScheme>
    <a:extraClrScheme>
      <a:clrScheme name="1_System X M5 Template 8.14.14 14">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8006E"/>
        </a:hlink>
        <a:folHlink>
          <a:srgbClr val="8CC63F"/>
        </a:folHlink>
      </a:clrScheme>
      <a:clrMap bg1="lt1" tx1="dk1" bg2="lt2" tx2="dk2" accent1="accent1" accent2="accent2" accent3="accent3" accent4="accent4" accent5="accent5" accent6="accent6" hlink="hlink" folHlink="folHlink"/>
    </a:extraClrScheme>
    <a:extraClrScheme>
      <a:clrScheme name="1_System X M5 Template 8.14.14 15">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CC0000"/>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ystem X M5 Template 8.14.14">
  <a:themeElements>
    <a:clrScheme name="2_System X M5 Template 8.14.14 15">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CC0000"/>
      </a:hlink>
      <a:folHlink>
        <a:srgbClr val="8CC63F"/>
      </a:folHlink>
    </a:clrScheme>
    <a:fontScheme name="2_System X M5 Template 8.14.14">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ystem X M5 Template 8.14.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ystem X M5 Template 8.14.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ystem X M5 Template 8.14.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ystem X M5 Template 8.14.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ystem X M5 Template 8.14.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ystem X M5 Template 8.14.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ystem X M5 Template 8.14.1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ystem X M5 Template 8.14.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ystem X M5 Template 8.14.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ystem X M5 Template 8.14.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ystem X M5 Template 8.14.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ystem X M5 Template 8.14.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ystem X M5 Template 8.14.1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99"/>
        </a:hlink>
        <a:folHlink>
          <a:srgbClr val="006699"/>
        </a:folHlink>
      </a:clrScheme>
      <a:clrMap bg1="lt1" tx1="dk1" bg2="lt2" tx2="dk2" accent1="accent1" accent2="accent2" accent3="accent3" accent4="accent4" accent5="accent5" accent6="accent6" hlink="hlink" folHlink="folHlink"/>
    </a:extraClrScheme>
    <a:extraClrScheme>
      <a:clrScheme name="2_System X M5 Template 8.14.14 14">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8006E"/>
        </a:hlink>
        <a:folHlink>
          <a:srgbClr val="8CC63F"/>
        </a:folHlink>
      </a:clrScheme>
      <a:clrMap bg1="lt1" tx1="dk1" bg2="lt2" tx2="dk2" accent1="accent1" accent2="accent2" accent3="accent3" accent4="accent4" accent5="accent5" accent6="accent6" hlink="hlink" folHlink="folHlink"/>
    </a:extraClrScheme>
    <a:extraClrScheme>
      <a:clrScheme name="2_System X M5 Template 8.14.14 15">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CC0000"/>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ystem X M5 Template 8.14.14">
  <a:themeElements>
    <a:clrScheme name="3_System X M5 Template 8.14.14 15">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CC0000"/>
      </a:hlink>
      <a:folHlink>
        <a:srgbClr val="8CC63F"/>
      </a:folHlink>
    </a:clrScheme>
    <a:fontScheme name="3_System X M5 Template 8.14.14">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ystem X M5 Template 8.14.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ystem X M5 Template 8.14.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ystem X M5 Template 8.14.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ystem X M5 Template 8.14.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ystem X M5 Template 8.14.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ystem X M5 Template 8.14.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ystem X M5 Template 8.14.1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ystem X M5 Template 8.14.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ystem X M5 Template 8.14.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ystem X M5 Template 8.14.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ystem X M5 Template 8.14.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ystem X M5 Template 8.14.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System X M5 Template 8.14.1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99"/>
        </a:hlink>
        <a:folHlink>
          <a:srgbClr val="006699"/>
        </a:folHlink>
      </a:clrScheme>
      <a:clrMap bg1="lt1" tx1="dk1" bg2="lt2" tx2="dk2" accent1="accent1" accent2="accent2" accent3="accent3" accent4="accent4" accent5="accent5" accent6="accent6" hlink="hlink" folHlink="folHlink"/>
    </a:extraClrScheme>
    <a:extraClrScheme>
      <a:clrScheme name="3_System X M5 Template 8.14.14 14">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8006E"/>
        </a:hlink>
        <a:folHlink>
          <a:srgbClr val="8CC63F"/>
        </a:folHlink>
      </a:clrScheme>
      <a:clrMap bg1="lt1" tx1="dk1" bg2="lt2" tx2="dk2" accent1="accent1" accent2="accent2" accent3="accent3" accent4="accent4" accent5="accent5" accent6="accent6" hlink="hlink" folHlink="folHlink"/>
    </a:extraClrScheme>
    <a:extraClrScheme>
      <a:clrScheme name="3_System X M5 Template 8.14.14 15">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CC0000"/>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LENOVO">
      <a:dk1>
        <a:srgbClr val="000000"/>
      </a:dk1>
      <a:lt1>
        <a:sysClr val="window" lastClr="FFFFFF"/>
      </a:lt1>
      <a:dk2>
        <a:srgbClr val="C00000"/>
      </a:dk2>
      <a:lt2>
        <a:srgbClr val="000000"/>
      </a:lt2>
      <a:accent1>
        <a:srgbClr val="FF0000"/>
      </a:accent1>
      <a:accent2>
        <a:srgbClr val="939598"/>
      </a:accent2>
      <a:accent3>
        <a:srgbClr val="FFC425"/>
      </a:accent3>
      <a:accent4>
        <a:srgbClr val="64BEDC"/>
      </a:accent4>
      <a:accent5>
        <a:srgbClr val="414042"/>
      </a:accent5>
      <a:accent6>
        <a:srgbClr val="FFFFFF"/>
      </a:accent6>
      <a:hlink>
        <a:srgbClr val="EC2225"/>
      </a:hlink>
      <a:folHlink>
        <a:srgbClr val="64BE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accent2"/>
            </a:solidFill>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1_Lenovo Template">
  <a:themeElements>
    <a:clrScheme name="LENOVO">
      <a:dk1>
        <a:srgbClr val="000000"/>
      </a:dk1>
      <a:lt1>
        <a:sysClr val="window" lastClr="FFFFFF"/>
      </a:lt1>
      <a:dk2>
        <a:srgbClr val="C00000"/>
      </a:dk2>
      <a:lt2>
        <a:srgbClr val="000000"/>
      </a:lt2>
      <a:accent1>
        <a:srgbClr val="FF0000"/>
      </a:accent1>
      <a:accent2>
        <a:srgbClr val="939598"/>
      </a:accent2>
      <a:accent3>
        <a:srgbClr val="FFC425"/>
      </a:accent3>
      <a:accent4>
        <a:srgbClr val="64BEDC"/>
      </a:accent4>
      <a:accent5>
        <a:srgbClr val="414042"/>
      </a:accent5>
      <a:accent6>
        <a:srgbClr val="FFFFFF"/>
      </a:accent6>
      <a:hlink>
        <a:srgbClr val="EC2225"/>
      </a:hlink>
      <a:folHlink>
        <a:srgbClr val="64BE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accent2"/>
            </a:solidFill>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d8e676d-736a-4a32-819a-2ea45dd577a4">14724204113-55-104</_dlc_DocId>
    <_dlc_DocIdUrl xmlns="fd8e676d-736a-4a32-819a-2ea45dd577a4">
      <Url>http://cowork.us.lenovo.com/departments/epgmarketing/HighVolume_site/_layouts/15/DocIdRedir.aspx?ID=14724204113-55-104</Url>
      <Description>14724204113-55-104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4D8C170219FF45A47465DE09C90D83" ma:contentTypeVersion="0" ma:contentTypeDescription="Create a new document." ma:contentTypeScope="" ma:versionID="7e73a6367f0904d053939ee9b7955cd4">
  <xsd:schema xmlns:xsd="http://www.w3.org/2001/XMLSchema" xmlns:xs="http://www.w3.org/2001/XMLSchema" xmlns:p="http://schemas.microsoft.com/office/2006/metadata/properties" xmlns:ns2="fd8e676d-736a-4a32-819a-2ea45dd577a4" targetNamespace="http://schemas.microsoft.com/office/2006/metadata/properties" ma:root="true" ma:fieldsID="c069fe9874e6f988073478b2fc8bc716" ns2:_="">
    <xsd:import namespace="fd8e676d-736a-4a32-819a-2ea45dd577a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e676d-736a-4a32-819a-2ea45dd577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BF257C-84E3-433E-B81E-B44781E272AD}">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fd8e676d-736a-4a32-819a-2ea45dd577a4"/>
    <ds:schemaRef ds:uri="http://purl.org/dc/elements/1.1/"/>
  </ds:schemaRefs>
</ds:datastoreItem>
</file>

<file path=customXml/itemProps2.xml><?xml version="1.0" encoding="utf-8"?>
<ds:datastoreItem xmlns:ds="http://schemas.openxmlformats.org/officeDocument/2006/customXml" ds:itemID="{3A50671D-4A58-4875-B128-3491E472D535}">
  <ds:schemaRefs>
    <ds:schemaRef ds:uri="http://schemas.microsoft.com/sharepoint/v3/contenttype/forms"/>
  </ds:schemaRefs>
</ds:datastoreItem>
</file>

<file path=customXml/itemProps3.xml><?xml version="1.0" encoding="utf-8"?>
<ds:datastoreItem xmlns:ds="http://schemas.openxmlformats.org/officeDocument/2006/customXml" ds:itemID="{D69B24BF-E8F0-427C-A615-8A767192A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8e676d-736a-4a32-819a-2ea45dd57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44820DC-676A-4E5F-99DF-03D4D2BDDD4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HV3500M5SP1001</Template>
  <TotalTime>233</TotalTime>
  <Words>6273</Words>
  <Application>Microsoft Office PowerPoint</Application>
  <PresentationFormat>Custom</PresentationFormat>
  <Paragraphs>710</Paragraphs>
  <Slides>30</Slides>
  <Notes>24</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30</vt:i4>
      </vt:variant>
    </vt:vector>
  </HeadingPairs>
  <TitlesOfParts>
    <vt:vector size="38" baseType="lpstr">
      <vt:lpstr>HV3500M5SP1001</vt:lpstr>
      <vt:lpstr>1_System X M5 Template 8.14.14</vt:lpstr>
      <vt:lpstr>Office Theme</vt:lpstr>
      <vt:lpstr>2_System X M5 Template 8.14.14</vt:lpstr>
      <vt:lpstr>3_System X M5 Template 8.14.14</vt:lpstr>
      <vt:lpstr>Blank</vt:lpstr>
      <vt:lpstr>1_Lenovo Template</vt:lpstr>
      <vt:lpstr>think-cell Slide</vt:lpstr>
      <vt:lpstr>System x3500 M5  Seller Deck   </vt:lpstr>
      <vt:lpstr>Outline</vt:lpstr>
      <vt:lpstr>Data center trends</vt:lpstr>
      <vt:lpstr>Volume Server Portfolio Overview</vt:lpstr>
      <vt:lpstr>System x and ThinkServer Enhanced Tower Portfolio</vt:lpstr>
      <vt:lpstr>Built-in leadership uptime by design </vt:lpstr>
      <vt:lpstr>Introducing the new System x 3500 M5       (Ann 1/6/15; GA 1/25/15) </vt:lpstr>
      <vt:lpstr>System x3500 M5 Product Overview</vt:lpstr>
      <vt:lpstr>System x3500 M5: Efficiently spanning server requirements in one platform</vt:lpstr>
      <vt:lpstr>Leadership power and thermal design for energy efficiency</vt:lpstr>
      <vt:lpstr>System x3500 M5 Optimized for Performance </vt:lpstr>
      <vt:lpstr>TruDDR4 Compute Node Memory - Driving performance</vt:lpstr>
      <vt:lpstr>Slide 13</vt:lpstr>
      <vt:lpstr>Integrated redundancy: Hot swappable components  </vt:lpstr>
      <vt:lpstr>IBM Global Services &amp; Support IBM is a recognized leader in services &amp; support</vt:lpstr>
      <vt:lpstr>Industry-leading security innovation built-in </vt:lpstr>
      <vt:lpstr>Unique System x Trusted Platform Assurance  Two security processes with rigorous ongoing validation built-in</vt:lpstr>
      <vt:lpstr>Centralize, automate and simplify encryption key management with SKLM</vt:lpstr>
      <vt:lpstr>Use Cases for IBM Security Key Lifecycle Manager &amp; MegaRAID SafeStore</vt:lpstr>
      <vt:lpstr>M5 Seller Section</vt:lpstr>
      <vt:lpstr>All-in-one tower or rack server for business critical workloads</vt:lpstr>
      <vt:lpstr>Target Industries: SMB &amp; Distributed Enterprise</vt:lpstr>
      <vt:lpstr>System x3500 M5 Market Segment</vt:lpstr>
      <vt:lpstr>Slide 24</vt:lpstr>
      <vt:lpstr>System x3500 M5 – Answering Client Needs</vt:lpstr>
      <vt:lpstr>System x M5 Servers Give You Flexibility in Ordering</vt:lpstr>
      <vt:lpstr>System x3500 M5 Launch Collateral </vt:lpstr>
      <vt:lpstr>System x3500 M5 Launch Collateral </vt:lpstr>
      <vt:lpstr>Footnotes</vt:lpstr>
      <vt:lpstr>Slide 30</vt:lpstr>
    </vt:vector>
  </TitlesOfParts>
  <Company>Lenovo.com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x3500 M5  Seller Deck</dc:title>
  <dc:creator>ADMINIBM</dc:creator>
  <cp:lastModifiedBy>ADMINIBM</cp:lastModifiedBy>
  <cp:revision>10</cp:revision>
  <dcterms:created xsi:type="dcterms:W3CDTF">2015-01-07T11:08:38Z</dcterms:created>
  <dcterms:modified xsi:type="dcterms:W3CDTF">2015-01-07T15:38:19Z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000800f0550000000000010250300207f8000400038000</vt:lpwstr>
  </property>
  <property fmtid="{D5CDD505-2E9C-101B-9397-08002B2CF9AE}" pid="3" name="TaxKeyword">
    <vt:lpwstr/>
  </property>
  <property fmtid="{D5CDD505-2E9C-101B-9397-08002B2CF9AE}" pid="4" name="_dlc_DocIdItemGuid">
    <vt:lpwstr>b0a61e3c-c4cf-4fd0-b87c-296ed329cdeb</vt:lpwstr>
  </property>
  <property fmtid="{D5CDD505-2E9C-101B-9397-08002B2CF9AE}" pid="5" name="ContentTypeId">
    <vt:lpwstr>0x010100034D8C170219FF45A47465DE09C90D83</vt:lpwstr>
  </property>
</Properties>
</file>