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5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55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56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57.xml" ContentType="application/vnd.openxmlformats-officedocument.presentationml.notesSlide+xml"/>
  <Override PartName="/ppt/charts/chart14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3"/>
  </p:notesMasterIdLst>
  <p:sldIdLst>
    <p:sldId id="440" r:id="rId2"/>
    <p:sldId id="441" r:id="rId3"/>
    <p:sldId id="442" r:id="rId4"/>
    <p:sldId id="462" r:id="rId5"/>
    <p:sldId id="502" r:id="rId6"/>
    <p:sldId id="443" r:id="rId7"/>
    <p:sldId id="444" r:id="rId8"/>
    <p:sldId id="445" r:id="rId9"/>
    <p:sldId id="446" r:id="rId10"/>
    <p:sldId id="463" r:id="rId11"/>
    <p:sldId id="464" r:id="rId12"/>
    <p:sldId id="465" r:id="rId13"/>
    <p:sldId id="466" r:id="rId14"/>
    <p:sldId id="467" r:id="rId15"/>
    <p:sldId id="468" r:id="rId16"/>
    <p:sldId id="469" r:id="rId17"/>
    <p:sldId id="470" r:id="rId18"/>
    <p:sldId id="471" r:id="rId19"/>
    <p:sldId id="472" r:id="rId20"/>
    <p:sldId id="429" r:id="rId21"/>
    <p:sldId id="476" r:id="rId22"/>
    <p:sldId id="477" r:id="rId23"/>
    <p:sldId id="478" r:id="rId24"/>
    <p:sldId id="479" r:id="rId25"/>
    <p:sldId id="481" r:id="rId26"/>
    <p:sldId id="447" r:id="rId27"/>
    <p:sldId id="433" r:id="rId28"/>
    <p:sldId id="474" r:id="rId29"/>
    <p:sldId id="431" r:id="rId30"/>
    <p:sldId id="432" r:id="rId31"/>
    <p:sldId id="473" r:id="rId32"/>
    <p:sldId id="434" r:id="rId33"/>
    <p:sldId id="475" r:id="rId34"/>
    <p:sldId id="435" r:id="rId35"/>
    <p:sldId id="503" r:id="rId36"/>
    <p:sldId id="504" r:id="rId37"/>
    <p:sldId id="505" r:id="rId38"/>
    <p:sldId id="506" r:id="rId39"/>
    <p:sldId id="507" r:id="rId40"/>
    <p:sldId id="508" r:id="rId41"/>
    <p:sldId id="509" r:id="rId42"/>
    <p:sldId id="526" r:id="rId43"/>
    <p:sldId id="510" r:id="rId44"/>
    <p:sldId id="511" r:id="rId45"/>
    <p:sldId id="512" r:id="rId46"/>
    <p:sldId id="513" r:id="rId47"/>
    <p:sldId id="514" r:id="rId48"/>
    <p:sldId id="515" r:id="rId49"/>
    <p:sldId id="516" r:id="rId50"/>
    <p:sldId id="538" r:id="rId51"/>
    <p:sldId id="537" r:id="rId52"/>
    <p:sldId id="517" r:id="rId53"/>
    <p:sldId id="518" r:id="rId54"/>
    <p:sldId id="519" r:id="rId55"/>
    <p:sldId id="549" r:id="rId56"/>
    <p:sldId id="527" r:id="rId57"/>
    <p:sldId id="528" r:id="rId58"/>
    <p:sldId id="529" r:id="rId59"/>
    <p:sldId id="530" r:id="rId60"/>
    <p:sldId id="531" r:id="rId61"/>
    <p:sldId id="532" r:id="rId62"/>
    <p:sldId id="533" r:id="rId63"/>
    <p:sldId id="534" r:id="rId64"/>
    <p:sldId id="535" r:id="rId65"/>
    <p:sldId id="520" r:id="rId66"/>
    <p:sldId id="521" r:id="rId67"/>
    <p:sldId id="522" r:id="rId68"/>
    <p:sldId id="523" r:id="rId69"/>
    <p:sldId id="524" r:id="rId70"/>
    <p:sldId id="525" r:id="rId71"/>
    <p:sldId id="500" r:id="rId72"/>
    <p:sldId id="501" r:id="rId73"/>
    <p:sldId id="539" r:id="rId74"/>
    <p:sldId id="540" r:id="rId75"/>
    <p:sldId id="541" r:id="rId76"/>
    <p:sldId id="542" r:id="rId77"/>
    <p:sldId id="543" r:id="rId78"/>
    <p:sldId id="544" r:id="rId79"/>
    <p:sldId id="545" r:id="rId80"/>
    <p:sldId id="546" r:id="rId81"/>
    <p:sldId id="547" r:id="rId82"/>
    <p:sldId id="398" r:id="rId83"/>
    <p:sldId id="399" r:id="rId84"/>
    <p:sldId id="400" r:id="rId85"/>
    <p:sldId id="401" r:id="rId86"/>
    <p:sldId id="402" r:id="rId87"/>
    <p:sldId id="548" r:id="rId88"/>
    <p:sldId id="403" r:id="rId89"/>
    <p:sldId id="404" r:id="rId90"/>
    <p:sldId id="405" r:id="rId91"/>
    <p:sldId id="406" r:id="rId92"/>
    <p:sldId id="407" r:id="rId93"/>
    <p:sldId id="408" r:id="rId94"/>
    <p:sldId id="409" r:id="rId95"/>
    <p:sldId id="410" r:id="rId96"/>
    <p:sldId id="411" r:id="rId97"/>
    <p:sldId id="412" r:id="rId98"/>
    <p:sldId id="413" r:id="rId99"/>
    <p:sldId id="414" r:id="rId100"/>
    <p:sldId id="415" r:id="rId101"/>
    <p:sldId id="416" r:id="rId102"/>
    <p:sldId id="417" r:id="rId103"/>
    <p:sldId id="418" r:id="rId104"/>
    <p:sldId id="419" r:id="rId105"/>
    <p:sldId id="420" r:id="rId106"/>
    <p:sldId id="426" r:id="rId107"/>
    <p:sldId id="427" r:id="rId108"/>
    <p:sldId id="449" r:id="rId109"/>
    <p:sldId id="423" r:id="rId110"/>
    <p:sldId id="424" r:id="rId111"/>
    <p:sldId id="318" r:id="rId112"/>
    <p:sldId id="319" r:id="rId113"/>
    <p:sldId id="320" r:id="rId114"/>
    <p:sldId id="321" r:id="rId115"/>
    <p:sldId id="322" r:id="rId116"/>
    <p:sldId id="323" r:id="rId117"/>
    <p:sldId id="324" r:id="rId118"/>
    <p:sldId id="325" r:id="rId119"/>
    <p:sldId id="326" r:id="rId120"/>
    <p:sldId id="327" r:id="rId121"/>
    <p:sldId id="328" r:id="rId122"/>
    <p:sldId id="329" r:id="rId123"/>
    <p:sldId id="330" r:id="rId124"/>
    <p:sldId id="331" r:id="rId125"/>
    <p:sldId id="332" r:id="rId126"/>
    <p:sldId id="333" r:id="rId127"/>
    <p:sldId id="334" r:id="rId128"/>
    <p:sldId id="335" r:id="rId129"/>
    <p:sldId id="336" r:id="rId130"/>
    <p:sldId id="263" r:id="rId131"/>
    <p:sldId id="265" r:id="rId1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28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%20Thellier\Dropbox\ENSEIGNEMENT\RICAI\RICAI%202013\CISID%20Europe%202000_2012%20Malaria%20imported%20case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%20Thellier\Dropbox\ENSEIGNEMENT\RICAI\RICAI%202013\CISID%20Europe%202000_2012%20Malaria%20imported%20case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%20Thellier\Dropbox\ENSEIGNEMENT\RICAI\RICAI%202013\CISID%20Europe%202000_2012%20Malaria%20imported%20cases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arc%20Thellier\Dropbox\ENSEIGNEMENT\RICAI\RICAI%202013\CISID%20Europe%202000_2012%20Malaria%20imported%20cases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%20Thellier\Dropbox\ENSEIGNEMENT\RICAI\RICAI%202013\CISID%20Europe%202000_2012%20Malaria%20imported%20cas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%20Thellier\Dropbox\ENSEIGNEMENT\RICAI\RICAI%202013\CISID%20Europe%202000_2012%20Malaria%20imported%20case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%20Thellier\Dropbox\ENSEIGNEMENT\RICAI\RICAI%202013\CISID%20Europe%202000_2012%20Malaria%20imported%20cas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97086576067817E-2"/>
          <c:y val="9.0546112160377237E-2"/>
          <c:w val="0.93724567326794195"/>
          <c:h val="0.7567415348911849"/>
        </c:manualLayout>
      </c:layout>
      <c:barChart>
        <c:barDir val="col"/>
        <c:grouping val="clustered"/>
        <c:varyColors val="0"/>
        <c:ser>
          <c:idx val="0"/>
          <c:order val="0"/>
          <c:tx>
            <c:v>Nombre de cas de paludisme d'importation</c:v>
          </c:tx>
          <c:spPr>
            <a:solidFill>
              <a:schemeClr val="bg1">
                <a:lumMod val="65000"/>
              </a:schemeClr>
            </a:solidFill>
          </c:spPr>
          <c:invertIfNegative val="0"/>
          <c:dPt>
            <c:idx val="11"/>
            <c:invertIfNegative val="0"/>
            <c:bubble3D val="0"/>
            <c:spPr>
              <a:solidFill>
                <a:schemeClr val="bg1"/>
              </a:solidFill>
            </c:spPr>
          </c:dPt>
          <c:dLbls>
            <c:dLbl>
              <c:idx val="1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spPr>
              <a:ln w="38100"/>
            </c:spPr>
            <c:trendlineType val="exp"/>
            <c:dispRSqr val="1"/>
            <c:dispEq val="1"/>
            <c:trendlineLbl>
              <c:layout>
                <c:manualLayout>
                  <c:x val="-0.17546178955633931"/>
                  <c:y val="-0.31817020331074325"/>
                </c:manualLayout>
              </c:layout>
              <c:tx>
                <c:rich>
                  <a:bodyPr/>
                  <a:lstStyle/>
                  <a:p>
                    <a:pPr>
                      <a:defRPr sz="1000" b="1"/>
                    </a:pPr>
                    <a:r>
                      <a:rPr lang="en-US" sz="1400" baseline="0" dirty="0"/>
                      <a:t>y = 870,53e</a:t>
                    </a:r>
                    <a:r>
                      <a:rPr lang="en-US" sz="1400" baseline="30000" dirty="0"/>
                      <a:t>-0,209x</a:t>
                    </a:r>
                    <a:r>
                      <a:rPr lang="en-US" sz="1400" baseline="0" dirty="0"/>
                      <a:t>
R² = 0,8843</a:t>
                    </a:r>
                    <a:endParaRPr lang="en-US" sz="1400" dirty="0"/>
                  </a:p>
                </c:rich>
              </c:tx>
              <c:numFmt formatCode="General" sourceLinked="0"/>
            </c:trendlineLbl>
          </c:trendline>
          <c:cat>
            <c:numRef>
              <c:f>Russie!$B$1:$N$1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Russie!$B$2:$N$2</c:f>
              <c:numCache>
                <c:formatCode>General</c:formatCode>
                <c:ptCount val="13"/>
                <c:pt idx="0">
                  <c:v>752</c:v>
                </c:pt>
                <c:pt idx="1">
                  <c:v>764</c:v>
                </c:pt>
                <c:pt idx="2">
                  <c:v>503</c:v>
                </c:pt>
                <c:pt idx="3">
                  <c:v>461</c:v>
                </c:pt>
                <c:pt idx="4">
                  <c:v>382</c:v>
                </c:pt>
                <c:pt idx="5">
                  <c:v>165</c:v>
                </c:pt>
                <c:pt idx="6">
                  <c:v>132</c:v>
                </c:pt>
                <c:pt idx="7">
                  <c:v>112</c:v>
                </c:pt>
                <c:pt idx="8">
                  <c:v>88</c:v>
                </c:pt>
                <c:pt idx="9">
                  <c:v>107</c:v>
                </c:pt>
                <c:pt idx="10">
                  <c:v>101</c:v>
                </c:pt>
                <c:pt idx="11">
                  <c:v>90</c:v>
                </c:pt>
                <c:pt idx="12">
                  <c:v>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206774672"/>
        <c:axId val="417672152"/>
      </c:barChart>
      <c:catAx>
        <c:axId val="206774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800000"/>
          <a:lstStyle/>
          <a:p>
            <a:pPr>
              <a:defRPr sz="1200" b="1"/>
            </a:pPr>
            <a:endParaRPr lang="fr-FR"/>
          </a:p>
        </c:txPr>
        <c:crossAx val="417672152"/>
        <c:crosses val="autoZero"/>
        <c:auto val="1"/>
        <c:lblAlgn val="ctr"/>
        <c:lblOffset val="100"/>
        <c:noMultiLvlLbl val="0"/>
      </c:catAx>
      <c:valAx>
        <c:axId val="417672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67746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Nombre de cas de paludisme d'importation</c:v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80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spPr>
              <a:ln w="38100"/>
            </c:spPr>
            <c:trendlineType val="linear"/>
            <c:dispRSqr val="1"/>
            <c:dispEq val="1"/>
            <c:trendlineLbl>
              <c:layout>
                <c:manualLayout>
                  <c:x val="-0.49951377952755904"/>
                  <c:y val="-7.8932263858509141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b="1" baseline="0"/>
                      <a:t>y = 6,2308x + 311,85
R² = 0,2557</a:t>
                    </a:r>
                    <a:endParaRPr lang="en-US" sz="1200" b="1"/>
                  </a:p>
                </c:rich>
              </c:tx>
              <c:numFmt formatCode="General" sourceLinked="0"/>
            </c:trendlineLbl>
          </c:trendline>
          <c:cat>
            <c:numRef>
              <c:f>Espagne!$B$1:$N$1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Espagne!$B$2:$N$2</c:f>
              <c:numCache>
                <c:formatCode>General</c:formatCode>
                <c:ptCount val="13"/>
                <c:pt idx="0">
                  <c:v>333</c:v>
                </c:pt>
                <c:pt idx="1">
                  <c:v>346</c:v>
                </c:pt>
                <c:pt idx="2">
                  <c:v>341</c:v>
                </c:pt>
                <c:pt idx="3">
                  <c:v>356</c:v>
                </c:pt>
                <c:pt idx="4">
                  <c:v>351</c:v>
                </c:pt>
                <c:pt idx="5">
                  <c:v>307</c:v>
                </c:pt>
                <c:pt idx="6">
                  <c:v>377</c:v>
                </c:pt>
                <c:pt idx="7">
                  <c:v>319</c:v>
                </c:pt>
                <c:pt idx="8">
                  <c:v>295</c:v>
                </c:pt>
                <c:pt idx="9">
                  <c:v>362</c:v>
                </c:pt>
                <c:pt idx="10">
                  <c:v>346</c:v>
                </c:pt>
                <c:pt idx="11">
                  <c:v>404</c:v>
                </c:pt>
                <c:pt idx="12">
                  <c:v>484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314198888"/>
        <c:axId val="314202808"/>
      </c:barChart>
      <c:catAx>
        <c:axId val="314198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800000"/>
          <a:lstStyle/>
          <a:p>
            <a:pPr>
              <a:defRPr sz="1000" b="1"/>
            </a:pPr>
            <a:endParaRPr lang="fr-FR"/>
          </a:p>
        </c:txPr>
        <c:crossAx val="314202808"/>
        <c:crosses val="autoZero"/>
        <c:auto val="1"/>
        <c:lblAlgn val="ctr"/>
        <c:lblOffset val="100"/>
        <c:noMultiLvlLbl val="0"/>
      </c:catAx>
      <c:valAx>
        <c:axId val="314202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141988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Nombre de cas de paludisme d'importation</c:v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80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spPr>
              <a:ln w="38100"/>
            </c:spPr>
            <c:trendlineType val="linear"/>
            <c:dispRSqr val="1"/>
            <c:dispEq val="1"/>
            <c:trendlineLbl>
              <c:layout>
                <c:manualLayout>
                  <c:x val="-0.48069736389801287"/>
                  <c:y val="6.011241806465948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200" b="1"/>
                  </a:pPr>
                  <a:endParaRPr lang="fr-FR"/>
                </a:p>
              </c:txPr>
            </c:trendlineLbl>
          </c:trendline>
          <c:cat>
            <c:numRef>
              <c:f>Turquie!$B$1:$N$1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Turquie!$B$2:$N$2</c:f>
              <c:numCache>
                <c:formatCode>General</c:formatCode>
                <c:ptCount val="13"/>
                <c:pt idx="0">
                  <c:v>51</c:v>
                </c:pt>
                <c:pt idx="1">
                  <c:v>54</c:v>
                </c:pt>
                <c:pt idx="2">
                  <c:v>40</c:v>
                </c:pt>
                <c:pt idx="3">
                  <c:v>40</c:v>
                </c:pt>
                <c:pt idx="4">
                  <c:v>50</c:v>
                </c:pt>
                <c:pt idx="5">
                  <c:v>48</c:v>
                </c:pt>
                <c:pt idx="6">
                  <c:v>45</c:v>
                </c:pt>
                <c:pt idx="7">
                  <c:v>45</c:v>
                </c:pt>
                <c:pt idx="8">
                  <c:v>49</c:v>
                </c:pt>
                <c:pt idx="9">
                  <c:v>46</c:v>
                </c:pt>
                <c:pt idx="10">
                  <c:v>78</c:v>
                </c:pt>
                <c:pt idx="11">
                  <c:v>132</c:v>
                </c:pt>
                <c:pt idx="12">
                  <c:v>157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314203200"/>
        <c:axId val="314203592"/>
      </c:barChart>
      <c:catAx>
        <c:axId val="314203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800000"/>
          <a:lstStyle/>
          <a:p>
            <a:pPr>
              <a:defRPr sz="1000" b="1"/>
            </a:pPr>
            <a:endParaRPr lang="fr-FR"/>
          </a:p>
        </c:txPr>
        <c:crossAx val="314203592"/>
        <c:crosses val="autoZero"/>
        <c:auto val="1"/>
        <c:lblAlgn val="ctr"/>
        <c:lblOffset val="100"/>
        <c:noMultiLvlLbl val="0"/>
      </c:catAx>
      <c:valAx>
        <c:axId val="3142035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142032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63494326988654E-2"/>
          <c:y val="2.4900522938884034E-2"/>
          <c:w val="0.95155403310806619"/>
          <c:h val="0.82155884952032732"/>
        </c:manualLayout>
      </c:layout>
      <c:barChart>
        <c:barDir val="col"/>
        <c:grouping val="clustered"/>
        <c:varyColors val="0"/>
        <c:ser>
          <c:idx val="0"/>
          <c:order val="0"/>
          <c:tx>
            <c:v>Nombre de cas de paludisme d'importation</c:v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80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spPr>
              <a:ln w="38100"/>
            </c:spPr>
            <c:trendlineType val="linear"/>
            <c:dispRSqr val="1"/>
            <c:dispEq val="1"/>
            <c:trendlineLbl>
              <c:layout>
                <c:manualLayout>
                  <c:x val="-0.1982548496176825"/>
                  <c:y val="-0.12348405732696367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b="1" baseline="0"/>
                      <a:t>y = 1,0091x + 26,036
R² = 0,1492</a:t>
                    </a:r>
                    <a:endParaRPr lang="en-US" sz="1200" b="1"/>
                  </a:p>
                </c:rich>
              </c:tx>
              <c:numFmt formatCode="General" sourceLinked="0"/>
            </c:trendlineLbl>
          </c:trendline>
          <c:cat>
            <c:numRef>
              <c:f>Grèce!$B$1:$L$1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Grèce!$B$2:$L$2</c:f>
              <c:numCache>
                <c:formatCode>General</c:formatCode>
                <c:ptCount val="11"/>
                <c:pt idx="0">
                  <c:v>28</c:v>
                </c:pt>
                <c:pt idx="1">
                  <c:v>30</c:v>
                </c:pt>
                <c:pt idx="2">
                  <c:v>25</c:v>
                </c:pt>
                <c:pt idx="3">
                  <c:v>43</c:v>
                </c:pt>
                <c:pt idx="4">
                  <c:v>34</c:v>
                </c:pt>
                <c:pt idx="5">
                  <c:v>19</c:v>
                </c:pt>
                <c:pt idx="6">
                  <c:v>31</c:v>
                </c:pt>
                <c:pt idx="7">
                  <c:v>21</c:v>
                </c:pt>
                <c:pt idx="8">
                  <c:v>36</c:v>
                </c:pt>
                <c:pt idx="9">
                  <c:v>45</c:v>
                </c:pt>
                <c:pt idx="10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314205160"/>
        <c:axId val="313231128"/>
      </c:barChart>
      <c:catAx>
        <c:axId val="314205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800000"/>
          <a:lstStyle/>
          <a:p>
            <a:pPr>
              <a:defRPr sz="1000" b="1"/>
            </a:pPr>
            <a:endParaRPr lang="fr-FR"/>
          </a:p>
        </c:txPr>
        <c:crossAx val="313231128"/>
        <c:crosses val="autoZero"/>
        <c:auto val="1"/>
        <c:lblAlgn val="ctr"/>
        <c:lblOffset val="100"/>
        <c:noMultiLvlLbl val="0"/>
      </c:catAx>
      <c:valAx>
        <c:axId val="313231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14205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Nombre de cas de paludisme d'importation</c:v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80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spPr>
              <a:ln w="38100">
                <a:solidFill>
                  <a:schemeClr val="tx1">
                    <a:shade val="95000"/>
                    <a:satMod val="105000"/>
                  </a:schemeClr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10782030282117587"/>
                  <c:y val="-0.2590662516962736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b="1" baseline="0"/>
                      <a:t>y = -59,155x + 1001,1
R² = 0,8106</a:t>
                    </a:r>
                    <a:endParaRPr lang="en-US" sz="1200" b="1"/>
                  </a:p>
                </c:rich>
              </c:tx>
              <c:numFmt formatCode="General" sourceLinked="0"/>
            </c:trendlineLbl>
          </c:trendline>
          <c:cat>
            <c:numRef>
              <c:f>Italie!$B$1:$I$1</c:f>
              <c:numCache>
                <c:formatCode>General</c:formatCode>
                <c:ptCount val="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</c:numCache>
            </c:numRef>
          </c:cat>
          <c:val>
            <c:numRef>
              <c:f>Italie!$B$2:$I$2</c:f>
              <c:numCache>
                <c:formatCode>General</c:formatCode>
                <c:ptCount val="8"/>
                <c:pt idx="0">
                  <c:v>986</c:v>
                </c:pt>
                <c:pt idx="1">
                  <c:v>984</c:v>
                </c:pt>
                <c:pt idx="2">
                  <c:v>736</c:v>
                </c:pt>
                <c:pt idx="3">
                  <c:v>672</c:v>
                </c:pt>
                <c:pt idx="4">
                  <c:v>661</c:v>
                </c:pt>
                <c:pt idx="5">
                  <c:v>637</c:v>
                </c:pt>
                <c:pt idx="6">
                  <c:v>630</c:v>
                </c:pt>
                <c:pt idx="7">
                  <c:v>573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3231912"/>
        <c:axId val="313232696"/>
      </c:barChart>
      <c:catAx>
        <c:axId val="313231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800000"/>
          <a:lstStyle/>
          <a:p>
            <a:pPr>
              <a:defRPr sz="1000" b="1"/>
            </a:pPr>
            <a:endParaRPr lang="fr-FR"/>
          </a:p>
        </c:txPr>
        <c:crossAx val="313232696"/>
        <c:crosses val="autoZero"/>
        <c:auto val="1"/>
        <c:lblAlgn val="ctr"/>
        <c:lblOffset val="100"/>
        <c:noMultiLvlLbl val="0"/>
      </c:catAx>
      <c:valAx>
        <c:axId val="313232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132319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v>Nombre de cas de paludisme d'importation</c:v>
          </c:tx>
          <c:spPr>
            <a:solidFill>
              <a:sysClr val="window" lastClr="FFFFFF">
                <a:lumMod val="65000"/>
              </a:sysClr>
            </a:solidFill>
          </c:spPr>
          <c:invertIfNegative val="0"/>
          <c:dLbls>
            <c:spPr>
              <a:solidFill>
                <a:sysClr val="window" lastClr="FFFFFF"/>
              </a:solidFill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spPr>
              <a:ln w="38100"/>
            </c:spPr>
            <c:trendlineType val="linear"/>
            <c:dispRSqr val="1"/>
            <c:dispEq val="1"/>
            <c:trendlineLbl>
              <c:layout>
                <c:manualLayout>
                  <c:x val="-2.4682763363066702E-2"/>
                  <c:y val="-0.23589073150732284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400" b="1" baseline="0"/>
                      <a:t>y = -366,06x + 7933,9
R² = 0,9394</a:t>
                    </a:r>
                    <a:endParaRPr lang="en-US" sz="1400" b="1"/>
                  </a:p>
                </c:rich>
              </c:tx>
              <c:numFmt formatCode="General" sourceLinked="0"/>
            </c:trendlineLbl>
          </c:trendline>
          <c:cat>
            <c:numRef>
              <c:f>France!$B$1:$N$1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France!$B$2:$N$2</c:f>
              <c:numCache>
                <c:formatCode>General</c:formatCode>
                <c:ptCount val="13"/>
                <c:pt idx="0">
                  <c:v>8056</c:v>
                </c:pt>
                <c:pt idx="1">
                  <c:v>7370</c:v>
                </c:pt>
                <c:pt idx="2">
                  <c:v>6846</c:v>
                </c:pt>
                <c:pt idx="3">
                  <c:v>6392</c:v>
                </c:pt>
                <c:pt idx="4">
                  <c:v>6107</c:v>
                </c:pt>
                <c:pt idx="5">
                  <c:v>5300</c:v>
                </c:pt>
                <c:pt idx="6">
                  <c:v>5267</c:v>
                </c:pt>
                <c:pt idx="7">
                  <c:v>4403</c:v>
                </c:pt>
                <c:pt idx="8">
                  <c:v>4286</c:v>
                </c:pt>
                <c:pt idx="9">
                  <c:v>4133</c:v>
                </c:pt>
                <c:pt idx="10">
                  <c:v>4596</c:v>
                </c:pt>
                <c:pt idx="11">
                  <c:v>3559</c:v>
                </c:pt>
                <c:pt idx="12">
                  <c:v>3514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417665096"/>
        <c:axId val="417667448"/>
      </c:barChart>
      <c:catAx>
        <c:axId val="417665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800000"/>
          <a:lstStyle/>
          <a:p>
            <a:pPr>
              <a:defRPr sz="1400" b="1"/>
            </a:pPr>
            <a:endParaRPr lang="fr-FR"/>
          </a:p>
        </c:txPr>
        <c:crossAx val="417667448"/>
        <c:crosses val="autoZero"/>
        <c:auto val="1"/>
        <c:lblAlgn val="ctr"/>
        <c:lblOffset val="100"/>
        <c:noMultiLvlLbl val="0"/>
      </c:catAx>
      <c:valAx>
        <c:axId val="417667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1766509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Nombre de cas de paludisme d'importation</c:v>
          </c:tx>
          <c:spPr>
            <a:solidFill>
              <a:schemeClr val="bg1">
                <a:lumMod val="65000"/>
              </a:schemeClr>
            </a:solidFill>
            <a:ln w="31750"/>
          </c:spPr>
          <c:invertIfNegative val="0"/>
          <c:dLbls>
            <c:spPr>
              <a:solidFill>
                <a:schemeClr val="bg1"/>
              </a:solidFill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spPr>
              <a:ln w="38100"/>
            </c:spPr>
            <c:trendlineType val="linear"/>
            <c:dispRSqr val="1"/>
            <c:dispEq val="1"/>
            <c:trendlineLbl>
              <c:layout>
                <c:manualLayout>
                  <c:x val="1.7984463351477038E-2"/>
                  <c:y val="-0.3162932995079216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400" b="1" baseline="0"/>
                      <a:t>y = -627,07x + 13802
R² = 0,8831</a:t>
                    </a:r>
                    <a:endParaRPr lang="en-US" sz="1400" b="1"/>
                  </a:p>
                </c:rich>
              </c:tx>
              <c:numFmt formatCode="General" sourceLinked="0"/>
            </c:trendlineLbl>
          </c:trendline>
          <c:cat>
            <c:numRef>
              <c:f>Feuil4!$B$23:$L$23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Feuil4!$B$24:$L$24</c:f>
              <c:numCache>
                <c:formatCode>General</c:formatCode>
                <c:ptCount val="11"/>
                <c:pt idx="0">
                  <c:v>13873</c:v>
                </c:pt>
                <c:pt idx="1">
                  <c:v>13323</c:v>
                </c:pt>
                <c:pt idx="2">
                  <c:v>11696</c:v>
                </c:pt>
                <c:pt idx="3">
                  <c:v>10998</c:v>
                </c:pt>
                <c:pt idx="4">
                  <c:v>10365</c:v>
                </c:pt>
                <c:pt idx="5">
                  <c:v>9302</c:v>
                </c:pt>
                <c:pt idx="6">
                  <c:v>9188</c:v>
                </c:pt>
                <c:pt idx="7">
                  <c:v>7873</c:v>
                </c:pt>
                <c:pt idx="8">
                  <c:v>7631</c:v>
                </c:pt>
                <c:pt idx="9">
                  <c:v>7644</c:v>
                </c:pt>
                <c:pt idx="10">
                  <c:v>8545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313964288"/>
        <c:axId val="313964680"/>
      </c:barChart>
      <c:catAx>
        <c:axId val="313964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800000"/>
          <a:lstStyle/>
          <a:p>
            <a:pPr>
              <a:defRPr sz="1400" b="1"/>
            </a:pPr>
            <a:endParaRPr lang="fr-FR"/>
          </a:p>
        </c:txPr>
        <c:crossAx val="313964680"/>
        <c:crosses val="autoZero"/>
        <c:auto val="1"/>
        <c:lblAlgn val="ctr"/>
        <c:lblOffset val="100"/>
        <c:noMultiLvlLbl val="0"/>
      </c:catAx>
      <c:valAx>
        <c:axId val="313964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1396428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Nombre de cas de paludisme d'importation</c:v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80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spPr>
              <a:ln w="38100"/>
            </c:spPr>
            <c:trendlineType val="linear"/>
            <c:dispRSqr val="1"/>
            <c:dispEq val="1"/>
            <c:trendlineLbl>
              <c:layout>
                <c:manualLayout>
                  <c:x val="2.5248188869683236E-4"/>
                  <c:y val="-0.20311703258042554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200" b="1" baseline="0" dirty="0"/>
                      <a:t>y = -5,4341x + 262,19
R² = 0,1235</a:t>
                    </a:r>
                    <a:endParaRPr lang="en-US" sz="1200" b="1" dirty="0"/>
                  </a:p>
                </c:rich>
              </c:tx>
              <c:numFmt formatCode="General" sourceLinked="0"/>
            </c:trendlineLbl>
          </c:trendline>
          <c:cat>
            <c:numRef>
              <c:f>Belgique!$B$1:$N$1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Belgique!$B$2:$N$2</c:f>
              <c:numCache>
                <c:formatCode>General</c:formatCode>
                <c:ptCount val="13"/>
                <c:pt idx="0">
                  <c:v>337</c:v>
                </c:pt>
                <c:pt idx="1">
                  <c:v>327</c:v>
                </c:pt>
                <c:pt idx="2">
                  <c:v>113</c:v>
                </c:pt>
                <c:pt idx="3">
                  <c:v>235</c:v>
                </c:pt>
                <c:pt idx="4">
                  <c:v>212</c:v>
                </c:pt>
                <c:pt idx="5">
                  <c:v>259</c:v>
                </c:pt>
                <c:pt idx="6">
                  <c:v>195</c:v>
                </c:pt>
                <c:pt idx="7">
                  <c:v>193</c:v>
                </c:pt>
                <c:pt idx="8">
                  <c:v>181</c:v>
                </c:pt>
                <c:pt idx="9">
                  <c:v>181</c:v>
                </c:pt>
                <c:pt idx="10">
                  <c:v>213</c:v>
                </c:pt>
                <c:pt idx="11">
                  <c:v>250</c:v>
                </c:pt>
                <c:pt idx="12">
                  <c:v>218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313970168"/>
        <c:axId val="314779232"/>
      </c:barChart>
      <c:catAx>
        <c:axId val="313970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800000"/>
          <a:lstStyle/>
          <a:p>
            <a:pPr>
              <a:defRPr sz="1000" b="1"/>
            </a:pPr>
            <a:endParaRPr lang="fr-FR"/>
          </a:p>
        </c:txPr>
        <c:crossAx val="314779232"/>
        <c:crosses val="autoZero"/>
        <c:auto val="1"/>
        <c:lblAlgn val="ctr"/>
        <c:lblOffset val="100"/>
        <c:noMultiLvlLbl val="0"/>
      </c:catAx>
      <c:valAx>
        <c:axId val="314779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13970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Nombre de cas de paludisme d'importation</c:v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80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spPr>
              <a:ln w="38100"/>
            </c:spPr>
            <c:trendlineType val="linear"/>
            <c:dispRSqr val="1"/>
            <c:dispEq val="1"/>
            <c:trendlineLbl>
              <c:layout>
                <c:manualLayout>
                  <c:x val="-6.7722758900222932E-2"/>
                  <c:y val="-0.2671686123918328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b="1" baseline="0"/>
                      <a:t>y = -9,2527x + 166
R² = 0,7579</a:t>
                    </a:r>
                    <a:endParaRPr lang="en-US" sz="1200" b="1"/>
                  </a:p>
                </c:rich>
              </c:tx>
              <c:numFmt formatCode="General" sourceLinked="0"/>
            </c:trendlineLbl>
          </c:trendline>
          <c:cat>
            <c:numRef>
              <c:f>Danemark!$B$1:$N$1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Danemark!$B$2:$N$2</c:f>
              <c:numCache>
                <c:formatCode>General</c:formatCode>
                <c:ptCount val="13"/>
                <c:pt idx="0">
                  <c:v>202</c:v>
                </c:pt>
                <c:pt idx="1">
                  <c:v>154</c:v>
                </c:pt>
                <c:pt idx="2">
                  <c:v>135</c:v>
                </c:pt>
                <c:pt idx="3">
                  <c:v>103</c:v>
                </c:pt>
                <c:pt idx="4">
                  <c:v>106</c:v>
                </c:pt>
                <c:pt idx="5">
                  <c:v>87</c:v>
                </c:pt>
                <c:pt idx="6">
                  <c:v>101</c:v>
                </c:pt>
                <c:pt idx="7">
                  <c:v>80</c:v>
                </c:pt>
                <c:pt idx="8">
                  <c:v>91</c:v>
                </c:pt>
                <c:pt idx="9">
                  <c:v>54</c:v>
                </c:pt>
                <c:pt idx="10">
                  <c:v>61</c:v>
                </c:pt>
                <c:pt idx="11">
                  <c:v>74</c:v>
                </c:pt>
                <c:pt idx="12">
                  <c:v>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314780800"/>
        <c:axId val="314784720"/>
      </c:barChart>
      <c:catAx>
        <c:axId val="31478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800000"/>
          <a:lstStyle/>
          <a:p>
            <a:pPr>
              <a:defRPr sz="1000" b="1"/>
            </a:pPr>
            <a:endParaRPr lang="fr-FR"/>
          </a:p>
        </c:txPr>
        <c:crossAx val="314784720"/>
        <c:crosses val="autoZero"/>
        <c:auto val="1"/>
        <c:lblAlgn val="ctr"/>
        <c:lblOffset val="100"/>
        <c:noMultiLvlLbl val="0"/>
      </c:catAx>
      <c:valAx>
        <c:axId val="314784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147808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Nombre de cas de paludisme d'importation</c:v>
          </c:tx>
          <c:spPr>
            <a:solidFill>
              <a:schemeClr val="bg1">
                <a:lumMod val="65000"/>
              </a:schemeClr>
            </a:solidFill>
          </c:spPr>
          <c:invertIfNegative val="0"/>
          <c:dPt>
            <c:idx val="10"/>
            <c:invertIfNegative val="0"/>
            <c:bubble3D val="0"/>
            <c:spPr>
              <a:solidFill>
                <a:schemeClr val="bg1"/>
              </a:solidFill>
            </c:spPr>
          </c:dPt>
          <c:dLbls>
            <c:dLbl>
              <c:idx val="10"/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8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80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spPr>
              <a:ln w="38100"/>
            </c:spPr>
            <c:trendlineType val="linear"/>
            <c:dispRSqr val="1"/>
            <c:dispEq val="1"/>
            <c:trendlineLbl>
              <c:layout>
                <c:manualLayout>
                  <c:x val="-9.7070597426661236E-3"/>
                  <c:y val="-0.27229058588545613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b="1" baseline="0"/>
                      <a:t>y = -32,737x + 551,33
R² = 0,6916</a:t>
                    </a:r>
                    <a:endParaRPr lang="en-US" sz="1200" b="1"/>
                  </a:p>
                </c:rich>
              </c:tx>
              <c:numFmt formatCode="General" sourceLinked="0"/>
            </c:trendlineLbl>
          </c:trendline>
          <c:cat>
            <c:numRef>
              <c:f>'Pays-bas'!$B$1:$N$1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'Pays-bas'!$B$2:$N$2</c:f>
              <c:numCache>
                <c:formatCode>General</c:formatCode>
                <c:ptCount val="13"/>
                <c:pt idx="0">
                  <c:v>691</c:v>
                </c:pt>
                <c:pt idx="1">
                  <c:v>568</c:v>
                </c:pt>
                <c:pt idx="2">
                  <c:v>395</c:v>
                </c:pt>
                <c:pt idx="3">
                  <c:v>356</c:v>
                </c:pt>
                <c:pt idx="4">
                  <c:v>307</c:v>
                </c:pt>
                <c:pt idx="5">
                  <c:v>299</c:v>
                </c:pt>
                <c:pt idx="6">
                  <c:v>253</c:v>
                </c:pt>
                <c:pt idx="7">
                  <c:v>214</c:v>
                </c:pt>
                <c:pt idx="8">
                  <c:v>226</c:v>
                </c:pt>
                <c:pt idx="9">
                  <c:v>241</c:v>
                </c:pt>
                <c:pt idx="10">
                  <c:v>244</c:v>
                </c:pt>
                <c:pt idx="11">
                  <c:v>247</c:v>
                </c:pt>
                <c:pt idx="12">
                  <c:v>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314783152"/>
        <c:axId val="314784328"/>
      </c:barChart>
      <c:catAx>
        <c:axId val="314783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800000"/>
          <a:lstStyle/>
          <a:p>
            <a:pPr>
              <a:defRPr sz="1000" b="1"/>
            </a:pPr>
            <a:endParaRPr lang="fr-FR"/>
          </a:p>
        </c:txPr>
        <c:crossAx val="314784328"/>
        <c:crosses val="autoZero"/>
        <c:auto val="1"/>
        <c:lblAlgn val="ctr"/>
        <c:lblOffset val="100"/>
        <c:noMultiLvlLbl val="0"/>
      </c:catAx>
      <c:valAx>
        <c:axId val="314784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147831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Nombre de cas de paludisme d'importation</c:v>
          </c:tx>
          <c:spPr>
            <a:solidFill>
              <a:schemeClr val="bg1">
                <a:lumMod val="65000"/>
              </a:schemeClr>
            </a:solidFill>
            <a:ln w="31750"/>
          </c:spPr>
          <c:invertIfNegative val="0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80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spPr>
              <a:ln w="38100"/>
            </c:spPr>
            <c:trendlineType val="linear"/>
            <c:dispRSqr val="1"/>
            <c:dispEq val="1"/>
            <c:trendlineLbl>
              <c:layout>
                <c:manualLayout>
                  <c:x val="2.3090971872279237E-2"/>
                  <c:y val="-0.22370581076852619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b="1" baseline="0"/>
                      <a:t>y = -31,725x + 890,54
R² = 0,6175</a:t>
                    </a:r>
                    <a:endParaRPr lang="en-US" sz="1200" b="1"/>
                  </a:p>
                </c:rich>
              </c:tx>
              <c:numFmt formatCode="General" sourceLinked="0"/>
            </c:trendlineLbl>
          </c:trendline>
          <c:cat>
            <c:numRef>
              <c:f>Allemagne!$B$1:$N$1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Allemagne!$B$2:$N$2</c:f>
              <c:numCache>
                <c:formatCode>General</c:formatCode>
                <c:ptCount val="13"/>
                <c:pt idx="0">
                  <c:v>732</c:v>
                </c:pt>
                <c:pt idx="1">
                  <c:v>1040</c:v>
                </c:pt>
                <c:pt idx="2">
                  <c:v>861</c:v>
                </c:pt>
                <c:pt idx="3">
                  <c:v>819</c:v>
                </c:pt>
                <c:pt idx="4">
                  <c:v>708</c:v>
                </c:pt>
                <c:pt idx="5">
                  <c:v>628</c:v>
                </c:pt>
                <c:pt idx="6">
                  <c:v>566</c:v>
                </c:pt>
                <c:pt idx="7">
                  <c:v>540</c:v>
                </c:pt>
                <c:pt idx="8">
                  <c:v>547</c:v>
                </c:pt>
                <c:pt idx="9">
                  <c:v>523</c:v>
                </c:pt>
                <c:pt idx="10">
                  <c:v>617</c:v>
                </c:pt>
                <c:pt idx="11">
                  <c:v>562</c:v>
                </c:pt>
                <c:pt idx="12">
                  <c:v>547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314785112"/>
        <c:axId val="314781584"/>
      </c:barChart>
      <c:catAx>
        <c:axId val="314785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800000"/>
          <a:lstStyle/>
          <a:p>
            <a:pPr>
              <a:defRPr sz="1000" b="1"/>
            </a:pPr>
            <a:endParaRPr lang="fr-FR"/>
          </a:p>
        </c:txPr>
        <c:crossAx val="314781584"/>
        <c:crosses val="autoZero"/>
        <c:auto val="1"/>
        <c:lblAlgn val="ctr"/>
        <c:lblOffset val="100"/>
        <c:noMultiLvlLbl val="0"/>
      </c:catAx>
      <c:valAx>
        <c:axId val="314781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147851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Nombre de cas de paludisme d'importation</c:v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00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spPr>
              <a:ln w="38100"/>
            </c:spPr>
            <c:trendlineType val="linear"/>
            <c:dispRSqr val="1"/>
            <c:dispEq val="1"/>
            <c:trendlineLbl>
              <c:layout>
                <c:manualLayout>
                  <c:x val="-0.11799096465585969"/>
                  <c:y val="-0.21876963835263921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 b="1"/>
                  </a:pPr>
                  <a:endParaRPr lang="fr-FR"/>
                </a:p>
              </c:txPr>
            </c:trendlineLbl>
          </c:trendline>
          <c:cat>
            <c:numRef>
              <c:f>UK!$B$1:$N$1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UK!$B$2:$N$2</c:f>
              <c:numCache>
                <c:formatCode>General</c:formatCode>
                <c:ptCount val="13"/>
                <c:pt idx="0">
                  <c:v>2069</c:v>
                </c:pt>
                <c:pt idx="1">
                  <c:v>2050</c:v>
                </c:pt>
                <c:pt idx="2">
                  <c:v>1945</c:v>
                </c:pt>
                <c:pt idx="3">
                  <c:v>1722</c:v>
                </c:pt>
                <c:pt idx="4">
                  <c:v>1660</c:v>
                </c:pt>
                <c:pt idx="5">
                  <c:v>1754</c:v>
                </c:pt>
                <c:pt idx="6">
                  <c:v>1758</c:v>
                </c:pt>
                <c:pt idx="7">
                  <c:v>1548</c:v>
                </c:pt>
                <c:pt idx="8">
                  <c:v>1370</c:v>
                </c:pt>
                <c:pt idx="9">
                  <c:v>1495</c:v>
                </c:pt>
                <c:pt idx="10">
                  <c:v>1761</c:v>
                </c:pt>
                <c:pt idx="11">
                  <c:v>1677</c:v>
                </c:pt>
                <c:pt idx="12">
                  <c:v>1378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314782760"/>
        <c:axId val="314785504"/>
      </c:barChart>
      <c:catAx>
        <c:axId val="314782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800000"/>
          <a:lstStyle/>
          <a:p>
            <a:pPr>
              <a:defRPr sz="1200" b="1"/>
            </a:pPr>
            <a:endParaRPr lang="fr-FR"/>
          </a:p>
        </c:txPr>
        <c:crossAx val="314785504"/>
        <c:crosses val="autoZero"/>
        <c:auto val="1"/>
        <c:lblAlgn val="ctr"/>
        <c:lblOffset val="100"/>
        <c:noMultiLvlLbl val="0"/>
      </c:catAx>
      <c:valAx>
        <c:axId val="314785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147827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Nombre de cas de paludisme d'importation</c:v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80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spPr>
              <a:ln w="38100"/>
            </c:spPr>
            <c:trendlineType val="linear"/>
            <c:dispRSqr val="1"/>
            <c:dispEq val="1"/>
            <c:trendlineLbl>
              <c:layout>
                <c:manualLayout>
                  <c:x val="2.7021783031454572E-2"/>
                  <c:y val="-0.2539201631767600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200" b="1" baseline="0" dirty="0"/>
                      <a:t>y = -9,9448x + 293,13
R² = 0,6114</a:t>
                    </a:r>
                    <a:endParaRPr lang="en-US" sz="1200" b="1" dirty="0"/>
                  </a:p>
                </c:rich>
              </c:tx>
              <c:numFmt formatCode="General" sourceLinked="0"/>
            </c:trendlineLbl>
          </c:trendline>
          <c:cat>
            <c:numRef>
              <c:f>Suisse!$B$1:$N$1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Suisse!$B$2:$N$2</c:f>
              <c:numCache>
                <c:formatCode>General</c:formatCode>
                <c:ptCount val="13"/>
                <c:pt idx="0">
                  <c:v>317</c:v>
                </c:pt>
                <c:pt idx="1">
                  <c:v>322</c:v>
                </c:pt>
                <c:pt idx="2">
                  <c:v>239</c:v>
                </c:pt>
                <c:pt idx="3">
                  <c:v>230</c:v>
                </c:pt>
                <c:pt idx="4">
                  <c:v>229</c:v>
                </c:pt>
                <c:pt idx="5">
                  <c:v>204</c:v>
                </c:pt>
                <c:pt idx="6">
                  <c:v>189</c:v>
                </c:pt>
                <c:pt idx="7">
                  <c:v>188</c:v>
                </c:pt>
                <c:pt idx="8">
                  <c:v>216</c:v>
                </c:pt>
                <c:pt idx="10">
                  <c:v>228</c:v>
                </c:pt>
                <c:pt idx="11">
                  <c:v>203</c:v>
                </c:pt>
                <c:pt idx="12">
                  <c:v>147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314202416"/>
        <c:axId val="314199672"/>
      </c:barChart>
      <c:catAx>
        <c:axId val="314202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800000"/>
          <a:lstStyle/>
          <a:p>
            <a:pPr>
              <a:defRPr sz="1000" b="1"/>
            </a:pPr>
            <a:endParaRPr lang="fr-FR"/>
          </a:p>
        </c:txPr>
        <c:crossAx val="314199672"/>
        <c:crosses val="autoZero"/>
        <c:auto val="1"/>
        <c:lblAlgn val="ctr"/>
        <c:lblOffset val="100"/>
        <c:noMultiLvlLbl val="0"/>
      </c:catAx>
      <c:valAx>
        <c:axId val="3141996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142024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Nombre de cas de paludisme d'importatioin</c:v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80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spPr>
              <a:ln w="38100"/>
            </c:spPr>
            <c:trendlineType val="linear"/>
            <c:dispRSqr val="1"/>
            <c:dispEq val="1"/>
            <c:trendlineLbl>
              <c:layout>
                <c:manualLayout>
                  <c:x val="4.4710390489344436E-2"/>
                  <c:y val="-0.2912787585913860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200" b="1"/>
                  </a:pPr>
                  <a:endParaRPr lang="fr-FR"/>
                </a:p>
              </c:txPr>
            </c:trendlineLbl>
          </c:trendline>
          <c:cat>
            <c:numRef>
              <c:f>Suède!$B$1:$N$1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Suède!$B$2:$N$2</c:f>
              <c:numCache>
                <c:formatCode>General</c:formatCode>
                <c:ptCount val="13"/>
                <c:pt idx="0">
                  <c:v>132</c:v>
                </c:pt>
                <c:pt idx="1">
                  <c:v>143</c:v>
                </c:pt>
                <c:pt idx="2">
                  <c:v>132</c:v>
                </c:pt>
                <c:pt idx="3">
                  <c:v>99</c:v>
                </c:pt>
                <c:pt idx="4">
                  <c:v>102</c:v>
                </c:pt>
                <c:pt idx="5">
                  <c:v>112</c:v>
                </c:pt>
                <c:pt idx="6">
                  <c:v>93</c:v>
                </c:pt>
                <c:pt idx="7">
                  <c:v>88</c:v>
                </c:pt>
                <c:pt idx="8">
                  <c:v>90</c:v>
                </c:pt>
                <c:pt idx="9">
                  <c:v>81</c:v>
                </c:pt>
                <c:pt idx="10">
                  <c:v>115</c:v>
                </c:pt>
                <c:pt idx="11">
                  <c:v>95</c:v>
                </c:pt>
                <c:pt idx="12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314198496"/>
        <c:axId val="314200848"/>
      </c:barChart>
      <c:catAx>
        <c:axId val="31419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800000"/>
          <a:lstStyle/>
          <a:p>
            <a:pPr>
              <a:defRPr b="1"/>
            </a:pPr>
            <a:endParaRPr lang="fr-FR"/>
          </a:p>
        </c:txPr>
        <c:crossAx val="314200848"/>
        <c:crosses val="autoZero"/>
        <c:auto val="1"/>
        <c:lblAlgn val="ctr"/>
        <c:lblOffset val="100"/>
        <c:noMultiLvlLbl val="0"/>
      </c:catAx>
      <c:valAx>
        <c:axId val="314200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141984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0.26689</cdr:x>
      <cdr:y>0.08044</cdr:y>
    </cdr:from>
    <cdr:to>
      <cdr:x>0.73299</cdr:x>
      <cdr:y>0.23599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2267744" y="260648"/>
          <a:ext cx="396044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400" dirty="0" err="1" smtClean="0"/>
            <a:t>Fédération</a:t>
          </a:r>
          <a:r>
            <a:rPr lang="en-US" sz="2400" dirty="0" smtClean="0"/>
            <a:t> de </a:t>
          </a:r>
          <a:r>
            <a:rPr lang="en-US" sz="2400" dirty="0" err="1" smtClean="0"/>
            <a:t>Russie</a:t>
          </a:r>
          <a:endParaRPr lang="en-US" sz="2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0.15833</cdr:x>
      <cdr:y>0.04715</cdr:y>
    </cdr:from>
    <cdr:to>
      <cdr:x>0.84167</cdr:x>
      <cdr:y>0.18135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368152" y="252959"/>
          <a:ext cx="590465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3200" dirty="0" smtClean="0"/>
            <a:t>France </a:t>
          </a:r>
          <a:r>
            <a:rPr lang="en-US" sz="3200" dirty="0" err="1" smtClean="0"/>
            <a:t>métropolitaine</a:t>
          </a:r>
          <a:endParaRPr lang="en-US" sz="3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09330-5FCF-4BC9-8EF6-6F4A955B7F82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847CF-816D-4C3A-B44F-740DD52BB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78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E438A-70B8-4F59-821D-875EA198C79E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151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C071-629B-4A68-83C9-A0368ACDEDF4}" type="slidenum">
              <a:rPr lang="fr-FR"/>
              <a:pPr/>
              <a:t>21</a:t>
            </a:fld>
            <a:endParaRPr lang="fr-FR"/>
          </a:p>
        </p:txBody>
      </p:sp>
      <p:sp>
        <p:nvSpPr>
          <p:cNvPr id="522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smtClean="0"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837032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35701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51103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92470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23850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54562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928741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26159D-B983-4100-90C3-26A13CAFE286}" type="slidenum">
              <a:rPr lang="fr-FR"/>
              <a:pPr/>
              <a:t>131</a:t>
            </a:fld>
            <a:endParaRPr lang="fr-FR"/>
          </a:p>
        </p:txBody>
      </p:sp>
      <p:sp>
        <p:nvSpPr>
          <p:cNvPr id="1280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smtClean="0"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1051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E5297-E741-45BD-8FE6-0005E7D27F51}" type="slidenum">
              <a:rPr lang="fr-FR"/>
              <a:pPr/>
              <a:t>22</a:t>
            </a:fld>
            <a:endParaRPr lang="fr-FR"/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smtClean="0"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3239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A8EDE2-685B-4CD5-8F42-E492EE784E7F}" type="slidenum">
              <a:rPr lang="fr-FR"/>
              <a:pPr/>
              <a:t>23</a:t>
            </a:fld>
            <a:endParaRPr lang="fr-FR"/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smtClean="0"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3094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F71250-D235-4037-8046-2117731C828E}" type="slidenum">
              <a:rPr lang="fr-FR"/>
              <a:pPr/>
              <a:t>24</a:t>
            </a:fld>
            <a:endParaRPr lang="fr-FR"/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smtClean="0"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7557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0949-83E4-43EF-A962-DBE2A33453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16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AF13A-E2A0-4F4B-9357-8D78061058D5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521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0949-83E4-43EF-A962-DBE2A33453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36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0949-83E4-43EF-A962-DBE2A33453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86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0949-83E4-43EF-A962-DBE2A334536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12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0949-83E4-43EF-A962-DBE2A334536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72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  <p:sp>
        <p:nvSpPr>
          <p:cNvPr id="1208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9D5D82-F5DB-43EA-8DDD-CBC4E5C647F1}" type="slidenum">
              <a:rPr lang="fr-FR" smtClean="0"/>
              <a:pPr eaLnBrk="1" hangingPunct="1"/>
              <a:t>2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346700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0949-83E4-43EF-A962-DBE2A334536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6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smtClean="0">
                <a:latin typeface="Arial" pitchFamily="34" charset="0"/>
                <a:cs typeface="Arial" pitchFamily="34" charset="0"/>
              </a:rPr>
              <a:t>Pays endémie : insister sur Afrique et lien avec la France. Environ 100 pays avec paludisme endémique toute l</a:t>
            </a:r>
            <a:r>
              <a:rPr lang="ja-JP" altLang="fr-FR" smtClean="0">
                <a:latin typeface="Arial" pitchFamily="34" charset="0"/>
                <a:cs typeface="Arial" pitchFamily="34" charset="0"/>
              </a:rPr>
              <a:t>’</a:t>
            </a:r>
            <a:r>
              <a:rPr lang="fr-FR" altLang="ja-JP" smtClean="0">
                <a:latin typeface="Arial" pitchFamily="34" charset="0"/>
                <a:cs typeface="Arial" pitchFamily="34" charset="0"/>
              </a:rPr>
              <a:t>année, besoin +++ diagnostic fiable pour alimenter les données +++ essentiel en vue de l</a:t>
            </a:r>
            <a:r>
              <a:rPr lang="ja-JP" altLang="fr-FR" smtClean="0">
                <a:latin typeface="Arial" pitchFamily="34" charset="0"/>
                <a:cs typeface="Arial" pitchFamily="34" charset="0"/>
              </a:rPr>
              <a:t>’</a:t>
            </a:r>
            <a:r>
              <a:rPr lang="fr-FR" altLang="ja-JP" smtClean="0">
                <a:latin typeface="Arial" pitchFamily="34" charset="0"/>
                <a:cs typeface="Arial" pitchFamily="34" charset="0"/>
              </a:rPr>
              <a:t>éradication</a:t>
            </a:r>
          </a:p>
          <a:p>
            <a:r>
              <a:rPr lang="fr-FR" smtClean="0">
                <a:latin typeface="Arial" pitchFamily="34" charset="0"/>
                <a:cs typeface="Arial" pitchFamily="34" charset="0"/>
              </a:rPr>
              <a:t>France premier pays industrialisé pour le nombre de cas de paludisme d</a:t>
            </a:r>
            <a:r>
              <a:rPr lang="ja-JP" altLang="fr-FR" smtClean="0">
                <a:latin typeface="Arial" pitchFamily="34" charset="0"/>
              </a:rPr>
              <a:t>’</a:t>
            </a:r>
            <a:r>
              <a:rPr lang="fr-FR" altLang="ja-JP" smtClean="0">
                <a:latin typeface="Arial" pitchFamily="34" charset="0"/>
              </a:rPr>
              <a:t>importation</a:t>
            </a:r>
            <a:endParaRPr lang="fr-FR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9701" name="Espace réservé du numéro de diapositive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9pPr>
          </a:lstStyle>
          <a:p>
            <a:pPr eaLnBrk="1" hangingPunct="1">
              <a:defRPr/>
            </a:pPr>
            <a:fld id="{7F536B78-AFC4-4E94-8F2B-D33D1A4C444F}" type="slidenum">
              <a:rPr lang="fr-FR" smtClean="0">
                <a:latin typeface="Arial" pitchFamily="34" charset="0"/>
              </a:rPr>
              <a:pPr eaLnBrk="1" hangingPunct="1">
                <a:defRPr/>
              </a:pPr>
              <a:t>35</a:t>
            </a:fld>
            <a:endParaRPr lang="fr-F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166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3324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9003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65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529FD4-E8C3-42F1-8606-4A1C3149150C}" type="slidenum">
              <a:rPr lang="fr-FR"/>
              <a:pPr/>
              <a:t>39</a:t>
            </a:fld>
            <a:endParaRPr lang="fr-FR"/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smtClean="0"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73894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4423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405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4931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73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AF13A-E2A0-4F4B-9357-8D78061058D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2999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349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6060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610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0114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298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0890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6773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7101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6955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97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  <p:sp>
        <p:nvSpPr>
          <p:cNvPr id="1065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3FCB2C-C26C-4373-B1A8-BCC58B7AFAC5}" type="slidenum">
              <a:rPr lang="fr-FR" smtClean="0"/>
              <a:pPr eaLnBrk="1" hangingPunct="1"/>
              <a:t>6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6979779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672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6B415-4A19-4D71-A3F4-D3AB282F83A3}" type="slidenum">
              <a:rPr lang="fr-FR" smtClean="0"/>
              <a:pPr>
                <a:defRPr/>
              </a:pPr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0540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6B415-4A19-4D71-A3F4-D3AB282F83A3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0861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6618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47CF-816D-4C3A-B44F-740DD52BB362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7542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306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9190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7633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46509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412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  <p:sp>
        <p:nvSpPr>
          <p:cNvPr id="1075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DD6FC3-748A-4B57-8234-AB1F99A36E1D}" type="slidenum">
              <a:rPr lang="fr-FR" smtClean="0"/>
              <a:pPr eaLnBrk="1" hangingPunct="1"/>
              <a:t>7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9645674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1198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6824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3674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2665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4038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915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0093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5893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3681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960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  <p:sp>
        <p:nvSpPr>
          <p:cNvPr id="1075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DD6FC3-748A-4B57-8234-AB1F99A36E1D}" type="slidenum">
              <a:rPr lang="fr-FR" smtClean="0"/>
              <a:pPr eaLnBrk="1" hangingPunct="1"/>
              <a:t>8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7279330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1278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11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25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C7E4D4-7DDA-4F40-A90C-0B3527E5AE51}" type="slidenum">
              <a:rPr lang="fr-FR"/>
              <a:pPr/>
              <a:t>87</a:t>
            </a:fld>
            <a:endParaRPr lang="fr-FR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 dirty="0" smtClean="0">
                <a:latin typeface="Arial" charset="0"/>
                <a:ea typeface="ＭＳ Ｐゴシック" pitchFamily="48" charset="-128"/>
              </a:rPr>
              <a:t>1986-2012</a:t>
            </a:r>
            <a:r>
              <a:rPr lang="fr-FR" baseline="0" dirty="0" smtClean="0">
                <a:latin typeface="Arial" charset="0"/>
                <a:ea typeface="ＭＳ Ｐゴシック" pitchFamily="48" charset="-128"/>
              </a:rPr>
              <a:t> ou 2000-2012</a:t>
            </a:r>
            <a:endParaRPr lang="fr-FR" dirty="0" smtClean="0"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25337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3190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8C37D-501C-496D-8BDE-FF861F0E9B25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fr-FR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Ok actualiser</a:t>
            </a:r>
          </a:p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3994680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89292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A0EBB0-1F54-480E-9904-AA93F21EFA26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fr-FR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56723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A0EBB0-1F54-480E-9904-AA93F21EFA26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fr-FR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18565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040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  <p:sp>
        <p:nvSpPr>
          <p:cNvPr id="1085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76409A-775B-4302-ACBD-B03084E5E392}" type="slidenum">
              <a:rPr lang="fr-FR" smtClean="0"/>
              <a:pPr eaLnBrk="1" hangingPunct="1"/>
              <a:t>9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2789775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078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2450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4305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58889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37980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11083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100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035104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101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17049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102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04218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050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  <p:sp>
        <p:nvSpPr>
          <p:cNvPr id="1085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76409A-775B-4302-ACBD-B03084E5E392}" type="slidenum">
              <a:rPr lang="fr-FR" smtClean="0"/>
              <a:pPr eaLnBrk="1" hangingPunct="1"/>
              <a:t>10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419937530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104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80790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21324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3255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2AC9-AAAD-4556-8286-D7243FE74AC3}" type="slidenum">
              <a:rPr lang="fr-FR" smtClean="0"/>
              <a:pPr>
                <a:defRPr/>
              </a:pPr>
              <a:t>107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52424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smtClean="0">
                <a:latin typeface="Arial" pitchFamily="34" charset="0"/>
              </a:rPr>
              <a:t>In conclusion, we observed since five years a dicrease in the number of imported malaria cases in France which reasons are not yet known. It is necessary to survey the evolution in the future.</a:t>
            </a:r>
          </a:p>
          <a:p>
            <a:r>
              <a:rPr lang="fr-FR" smtClean="0">
                <a:latin typeface="Arial" pitchFamily="34" charset="0"/>
              </a:rPr>
              <a:t>There is always a high proportion of african people in the patients who present malaria: certainltly, probably, this population is not receptive to prophylaxis recommandations.</a:t>
            </a:r>
          </a:p>
          <a:p>
            <a:r>
              <a:rPr lang="fr-FR" smtClean="0">
                <a:latin typeface="Arial" pitchFamily="34" charset="0"/>
              </a:rPr>
              <a:t>Suceptibility of P falciparum isolates is correlated with others studies : our work could be a sentinel in the detection of resistance </a:t>
            </a:r>
          </a:p>
          <a:p>
            <a:r>
              <a:rPr lang="fr-FR" smtClean="0">
                <a:latin typeface="Arial" pitchFamily="34" charset="0"/>
              </a:rPr>
              <a:t>Few failures of treatment are reported in relation with bad biodisponibility of the drugs.</a:t>
            </a:r>
          </a:p>
          <a:p>
            <a:r>
              <a:rPr lang="fr-FR" smtClean="0">
                <a:latin typeface="Arial" pitchFamily="34" charset="0"/>
              </a:rPr>
              <a:t>A better followed of prophylaxis recommandations could  decrease the malaria cases.</a:t>
            </a:r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C358FB88-2CD6-473B-8129-95884A6A02ED}" type="slidenum">
              <a:rPr lang="fr-FR">
                <a:solidFill>
                  <a:prstClr val="black"/>
                </a:solidFill>
              </a:rPr>
              <a:pPr eaLnBrk="1" hangingPunct="1">
                <a:defRPr/>
              </a:pPr>
              <a:t>109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547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784DFE-1A49-4DF5-AFEC-934B1DD5FAE8}" type="slidenum">
              <a:rPr lang="fr-FR" smtClean="0"/>
              <a:pPr>
                <a:defRPr/>
              </a:pPr>
              <a:t>110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2534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36139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188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95356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588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0949-83E4-43EF-A962-DBE2A33453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9331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99878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75876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31018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302145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890A69-1B79-43E8-88EC-CD51944C10D0}" type="slidenum">
              <a:rPr lang="fr-FR" smtClean="0"/>
              <a:pPr>
                <a:defRPr/>
              </a:pPr>
              <a:t>119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08271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DBBD9-A3DF-4811-8B52-A10BAE63D709}" type="slidenum">
              <a:rPr lang="fr-FR" smtClean="0"/>
              <a:pPr>
                <a:defRPr/>
              </a:pPr>
              <a:t>120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58788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06330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11488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51475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DC50-365F-4F49-BE8D-6BA33E7C699C}" type="slidenum">
              <a:rPr lang="fr-FR" smtClean="0"/>
              <a:t>124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499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C420-51A5-4BD6-8929-9F517ED85101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EBA7-B31B-4E72-AC5B-54D35A7A19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52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C420-51A5-4BD6-8929-9F517ED85101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EBA7-B31B-4E72-AC5B-54D35A7A19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765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C420-51A5-4BD6-8929-9F517ED85101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EBA7-B31B-4E72-AC5B-54D35A7A19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594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228600"/>
            <a:ext cx="8153400" cy="5867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821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666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C420-51A5-4BD6-8929-9F517ED85101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EBA7-B31B-4E72-AC5B-54D35A7A19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36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C420-51A5-4BD6-8929-9F517ED85101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EBA7-B31B-4E72-AC5B-54D35A7A19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622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C420-51A5-4BD6-8929-9F517ED85101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EBA7-B31B-4E72-AC5B-54D35A7A19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35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C420-51A5-4BD6-8929-9F517ED85101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EBA7-B31B-4E72-AC5B-54D35A7A19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87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C420-51A5-4BD6-8929-9F517ED85101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EBA7-B31B-4E72-AC5B-54D35A7A19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01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C420-51A5-4BD6-8929-9F517ED85101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EBA7-B31B-4E72-AC5B-54D35A7A19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25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C420-51A5-4BD6-8929-9F517ED85101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EBA7-B31B-4E72-AC5B-54D35A7A19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547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C420-51A5-4BD6-8929-9F517ED85101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EBA7-B31B-4E72-AC5B-54D35A7A19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283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CC420-51A5-4BD6-8929-9F517ED85101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1EBA7-B31B-4E72-AC5B-54D35A7A19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85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wmf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emf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7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tiff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4.png"/><Relationship Id="rId7" Type="http://schemas.openxmlformats.org/officeDocument/2006/relationships/image" Target="../media/image15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hyperlink" Target="http://www.sciencedirect.com.gate2.inist.fr/science/article/pii/S0001706X12003440" TargetMode="External"/><Relationship Id="rId4" Type="http://schemas.openxmlformats.org/officeDocument/2006/relationships/hyperlink" Target="http://www.sciencedirect.com.gate2.inist.fr/science?_ob=MiamiCaptionURL&amp;_method=retrieve&amp;_eid=1-s2.0-S0001706X12003440&amp;_image=1-s2.0-S0001706X12003440-gr3.jpg&amp;_ba=&amp;_fmt=full&amp;_orig=na&amp;_issn=0001706X&amp;_pii=S0001706X12003440&amp;_acct=C000058469&amp;_version=1&amp;_urlVersion=0&amp;_userid=2663702&amp;md5=d17d7595aecd17c5c4d1b96b31116ada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19.wdp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9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16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166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3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g"/><Relationship Id="rId4" Type="http://schemas.openxmlformats.org/officeDocument/2006/relationships/image" Target="../media/image41.jpg"/><Relationship Id="rId9" Type="http://schemas.openxmlformats.org/officeDocument/2006/relationships/image" Target="../media/image4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3" Type="http://schemas.openxmlformats.org/officeDocument/2006/relationships/image" Target="../media/image59.tiff"/><Relationship Id="rId7" Type="http://schemas.openxmlformats.org/officeDocument/2006/relationships/image" Target="../media/image63.tiff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tiff"/><Relationship Id="rId11" Type="http://schemas.openxmlformats.org/officeDocument/2006/relationships/image" Target="../media/image67.tif"/><Relationship Id="rId5" Type="http://schemas.openxmlformats.org/officeDocument/2006/relationships/image" Target="../media/image61.png"/><Relationship Id="rId10" Type="http://schemas.openxmlformats.org/officeDocument/2006/relationships/image" Target="../media/image66.tif"/><Relationship Id="rId4" Type="http://schemas.openxmlformats.org/officeDocument/2006/relationships/image" Target="../media/image60.tiff"/><Relationship Id="rId9" Type="http://schemas.openxmlformats.org/officeDocument/2006/relationships/image" Target="../media/image6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72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lo.br/scielo.php?pid=S0074-02762014000500662&amp;script=sci_arttext#B42" TargetMode="Externa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9.tiff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61.png"/><Relationship Id="rId4" Type="http://schemas.openxmlformats.org/officeDocument/2006/relationships/image" Target="../media/image60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16.jpe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francesoir.fr/societe-sante/paludisme-deux-fois-moins-de-morts-quen-2000" TargetMode="Externa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2.png"/><Relationship Id="rId7" Type="http://schemas.openxmlformats.org/officeDocument/2006/relationships/hyperlink" Target="http://www.who.int/malaria/publications/world_malaria_report_2013/report/en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92.png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8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97.png"/><Relationship Id="rId4" Type="http://schemas.microsoft.com/office/2007/relationships/hdphoto" Target="../media/hdphoto8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2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3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5" Type="http://schemas.openxmlformats.org/officeDocument/2006/relationships/image" Target="../media/image105.png"/><Relationship Id="rId4" Type="http://schemas.microsoft.com/office/2007/relationships/hdphoto" Target="../media/hdphoto14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t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"/><Relationship Id="rId2" Type="http://schemas.openxmlformats.org/officeDocument/2006/relationships/image" Target="../media/image108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t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"/><Relationship Id="rId2" Type="http://schemas.openxmlformats.org/officeDocument/2006/relationships/image" Target="../media/image108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tif"/><Relationship Id="rId4" Type="http://schemas.openxmlformats.org/officeDocument/2006/relationships/image" Target="../media/image111.t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"/><Relationship Id="rId2" Type="http://schemas.openxmlformats.org/officeDocument/2006/relationships/image" Target="../media/image108.t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"/><Relationship Id="rId2" Type="http://schemas.openxmlformats.org/officeDocument/2006/relationships/image" Target="../media/image108.t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"/><Relationship Id="rId2" Type="http://schemas.openxmlformats.org/officeDocument/2006/relationships/image" Target="../media/image108.t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tif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g"/><Relationship Id="rId5" Type="http://schemas.openxmlformats.org/officeDocument/2006/relationships/image" Target="../media/image117.gif"/><Relationship Id="rId4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5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t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2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5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8605" y="2534584"/>
            <a:ext cx="8712968" cy="1357313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endParaRPr lang="fr-FR" sz="8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fr-FR" sz="4400" dirty="0">
                <a:latin typeface="Tahoma" pitchFamily="34" charset="0"/>
                <a:ea typeface="Tahoma" pitchFamily="34" charset="0"/>
                <a:cs typeface="Tahoma" pitchFamily="34" charset="0"/>
              </a:rPr>
              <a:t>Paludisme, </a:t>
            </a:r>
            <a:r>
              <a:rPr lang="fr-FR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Epidémiologie</a:t>
            </a:r>
            <a:endParaRPr lang="fr-FR" sz="2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034" name="Groupe 25"/>
          <p:cNvGrpSpPr>
            <a:grpSpLocks/>
          </p:cNvGrpSpPr>
          <p:nvPr/>
        </p:nvGrpSpPr>
        <p:grpSpPr bwMode="auto">
          <a:xfrm>
            <a:off x="0" y="4293096"/>
            <a:ext cx="9144000" cy="2304080"/>
            <a:chOff x="642910" y="4429132"/>
            <a:chExt cx="7858180" cy="1865181"/>
          </a:xfrm>
        </p:grpSpPr>
        <p:sp>
          <p:nvSpPr>
            <p:cNvPr id="1038" name="Text Box 5"/>
            <p:cNvSpPr txBox="1">
              <a:spLocks noChangeArrowheads="1"/>
            </p:cNvSpPr>
            <p:nvPr/>
          </p:nvSpPr>
          <p:spPr bwMode="auto">
            <a:xfrm>
              <a:off x="642910" y="5803490"/>
              <a:ext cx="7858180" cy="4908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fr-FR" sz="1000" dirty="0">
                <a:solidFill>
                  <a:schemeClr val="tx2"/>
                </a:solidFill>
                <a:latin typeface="Arial Narrow" pitchFamily="34" charset="0"/>
              </a:endParaRPr>
            </a:p>
            <a:p>
              <a:pPr algn="ctr">
                <a:spcBef>
                  <a:spcPct val="30000"/>
                </a:spcBef>
                <a:defRPr/>
              </a:pPr>
              <a:r>
                <a:rPr lang="fr-F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itchFamily="34" charset="0"/>
                </a:rPr>
                <a:t>Marc </a:t>
              </a:r>
              <a:r>
                <a:rPr lang="fr-FR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itchFamily="34" charset="0"/>
                </a:rPr>
                <a:t>Thellier</a:t>
              </a:r>
              <a:endPara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endParaRPr>
            </a:p>
          </p:txBody>
        </p:sp>
        <p:grpSp>
          <p:nvGrpSpPr>
            <p:cNvPr id="3" name="Groupe 11"/>
            <p:cNvGrpSpPr>
              <a:grpSpLocks/>
            </p:cNvGrpSpPr>
            <p:nvPr/>
          </p:nvGrpSpPr>
          <p:grpSpPr bwMode="auto">
            <a:xfrm>
              <a:off x="642910" y="4429132"/>
              <a:ext cx="7858180" cy="1387476"/>
              <a:chOff x="1000100" y="1928802"/>
              <a:chExt cx="7575695" cy="1244600"/>
            </a:xfrm>
          </p:grpSpPr>
          <p:pic>
            <p:nvPicPr>
              <p:cNvPr id="1039" name="Picture 15" descr="QBC Po schizont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8729" t="22786" r="24724" b="21263"/>
              <a:stretch>
                <a:fillRect/>
              </a:stretch>
            </p:blipFill>
            <p:spPr bwMode="auto">
              <a:xfrm>
                <a:off x="3529458" y="1928802"/>
                <a:ext cx="1273194" cy="1223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0" name="Picture 12" descr="Now Malaria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57367" y="1957830"/>
                <a:ext cx="968978" cy="1190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1" name="Picture 5" descr="Palu R B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5729986" y="1956698"/>
                <a:ext cx="971409" cy="11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42" name="Groupe 8"/>
              <p:cNvGrpSpPr>
                <a:grpSpLocks/>
              </p:cNvGrpSpPr>
              <p:nvPr/>
            </p:nvGrpSpPr>
            <p:grpSpPr bwMode="auto">
              <a:xfrm>
                <a:off x="1000100" y="1928802"/>
                <a:ext cx="7575695" cy="1244600"/>
                <a:chOff x="1571480" y="5627688"/>
                <a:chExt cx="7575695" cy="1244600"/>
              </a:xfrm>
            </p:grpSpPr>
            <p:pic>
              <p:nvPicPr>
                <p:cNvPr id="1044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4886" t="7469" b="9740"/>
                <a:stretch>
                  <a:fillRect/>
                </a:stretch>
              </p:blipFill>
              <p:spPr bwMode="auto">
                <a:xfrm>
                  <a:off x="7286520" y="5643578"/>
                  <a:ext cx="1856758" cy="12144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5" name="Espace réservé du contenu 5" descr="FSM Pf T x100 Vincent1.tif"/>
                <p:cNvPicPr>
                  <a:picLocks noChangeAspect="1"/>
                </p:cNvPicPr>
                <p:nvPr/>
              </p:nvPicPr>
              <p:blipFill>
                <a:blip r:embed="rId7" cstate="print"/>
                <a:srcRect l="57213" b="35918"/>
                <a:stretch>
                  <a:fillRect/>
                </a:stretch>
              </p:blipFill>
              <p:spPr bwMode="auto">
                <a:xfrm>
                  <a:off x="1571480" y="5627688"/>
                  <a:ext cx="1298838" cy="1244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6" name="Espace réservé du contenu 7" descr="FSM Pf G x100 Souza2.tif"/>
                <p:cNvPicPr>
                  <a:picLocks noChangeAspect="1"/>
                </p:cNvPicPr>
                <p:nvPr/>
              </p:nvPicPr>
              <p:blipFill>
                <a:blip r:embed="rId8" cstate="print"/>
                <a:srcRect l="70125" t="21466" b="29604"/>
                <a:stretch>
                  <a:fillRect/>
                </a:stretch>
              </p:blipFill>
              <p:spPr bwMode="auto">
                <a:xfrm>
                  <a:off x="2810575" y="5627688"/>
                  <a:ext cx="1314340" cy="12231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1" name="Connecteur droit 20"/>
                <p:cNvCxnSpPr/>
                <p:nvPr/>
              </p:nvCxnSpPr>
              <p:spPr bwMode="auto">
                <a:xfrm flipV="1">
                  <a:off x="1571480" y="5629112"/>
                  <a:ext cx="7572634" cy="14236"/>
                </a:xfrm>
                <a:prstGeom prst="line">
                  <a:avLst/>
                </a:prstGeom>
                <a:ln w="76200">
                  <a:solidFill>
                    <a:schemeClr val="accent1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048" name="Picture 7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l="14999" r="14999"/>
                <a:stretch>
                  <a:fillRect/>
                </a:stretch>
              </p:blipFill>
              <p:spPr bwMode="auto">
                <a:xfrm>
                  <a:off x="2500101" y="6000754"/>
                  <a:ext cx="600029" cy="8572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3" name="Connecteur droit 6"/>
                <p:cNvCxnSpPr/>
                <p:nvPr/>
              </p:nvCxnSpPr>
              <p:spPr bwMode="auto">
                <a:xfrm flipV="1">
                  <a:off x="1571480" y="6849133"/>
                  <a:ext cx="7575695" cy="8542"/>
                </a:xfrm>
                <a:prstGeom prst="line">
                  <a:avLst/>
                </a:prstGeom>
                <a:ln w="76200">
                  <a:solidFill>
                    <a:schemeClr val="accent1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050" name="Picture 5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 l="51843" t="14320" r="32603" b="73151"/>
                <a:stretch>
                  <a:fillRect/>
                </a:stretch>
              </p:blipFill>
              <p:spPr bwMode="auto">
                <a:xfrm>
                  <a:off x="7101642" y="6316369"/>
                  <a:ext cx="642891" cy="5000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7" name="Rectangle 16"/>
              <p:cNvSpPr/>
              <p:nvPr/>
            </p:nvSpPr>
            <p:spPr>
              <a:xfrm>
                <a:off x="5586838" y="2357305"/>
                <a:ext cx="142332" cy="6420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grpSp>
        <p:nvGrpSpPr>
          <p:cNvPr id="1031" name="Groupe 27"/>
          <p:cNvGrpSpPr>
            <a:grpSpLocks/>
          </p:cNvGrpSpPr>
          <p:nvPr/>
        </p:nvGrpSpPr>
        <p:grpSpPr bwMode="auto">
          <a:xfrm>
            <a:off x="3563888" y="241480"/>
            <a:ext cx="2284791" cy="2126688"/>
            <a:chOff x="0" y="4635500"/>
            <a:chExt cx="2028825" cy="2222500"/>
          </a:xfrm>
        </p:grpSpPr>
        <p:pic>
          <p:nvPicPr>
            <p:cNvPr id="1032" name="Image 26" descr="j0406372.wmf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0" y="4635500"/>
              <a:ext cx="1585913" cy="222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3" name="Picture 7"/>
            <p:cNvPicPr>
              <a:picLocks noChangeAspect="1" noChangeArrowheads="1"/>
            </p:cNvPicPr>
            <p:nvPr/>
          </p:nvPicPr>
          <p:blipFill>
            <a:blip r:embed="rId12" cstate="print"/>
            <a:srcRect l="14999" r="14999"/>
            <a:stretch>
              <a:fillRect/>
            </a:stretch>
          </p:blipFill>
          <p:spPr bwMode="auto">
            <a:xfrm>
              <a:off x="1428750" y="6000750"/>
              <a:ext cx="600075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7193"/>
            <a:ext cx="503517" cy="747195"/>
          </a:xfrm>
          <a:prstGeom prst="rect">
            <a:avLst/>
          </a:prstGeom>
        </p:spPr>
      </p:pic>
      <p:pic>
        <p:nvPicPr>
          <p:cNvPr id="24" name="Imag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" y="6231254"/>
            <a:ext cx="722313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63" y="6294016"/>
            <a:ext cx="664494" cy="469576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3147"/>
            <a:ext cx="1532526" cy="58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1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2" descr="malaria_Life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2"/>
          <a:stretch>
            <a:fillRect/>
          </a:stretch>
        </p:blipFill>
        <p:spPr bwMode="auto">
          <a:xfrm>
            <a:off x="3714750" y="212725"/>
            <a:ext cx="4643438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Groupe 8"/>
          <p:cNvGrpSpPr>
            <a:grpSpLocks/>
          </p:cNvGrpSpPr>
          <p:nvPr/>
        </p:nvGrpSpPr>
        <p:grpSpPr bwMode="auto">
          <a:xfrm>
            <a:off x="3714750" y="214313"/>
            <a:ext cx="4643438" cy="4429125"/>
            <a:chOff x="3714744" y="214290"/>
            <a:chExt cx="4643470" cy="4429156"/>
          </a:xfrm>
        </p:grpSpPr>
        <p:sp>
          <p:nvSpPr>
            <p:cNvPr id="5" name="Rectangle 4"/>
            <p:cNvSpPr/>
            <p:nvPr/>
          </p:nvSpPr>
          <p:spPr>
            <a:xfrm>
              <a:off x="5286380" y="214290"/>
              <a:ext cx="3071834" cy="1857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86512" y="2071678"/>
              <a:ext cx="1857388" cy="642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14744" y="1000107"/>
              <a:ext cx="1643074" cy="9286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714744" y="1928802"/>
              <a:ext cx="571504" cy="27146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5126" name="ZoneTexte 10"/>
          <p:cNvSpPr txBox="1">
            <a:spLocks noChangeArrowheads="1"/>
          </p:cNvSpPr>
          <p:nvPr/>
        </p:nvSpPr>
        <p:spPr bwMode="auto">
          <a:xfrm>
            <a:off x="62877" y="332656"/>
            <a:ext cx="367240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dirty="0">
                <a:latin typeface="+mn-lt"/>
              </a:rPr>
              <a:t>Schizogonie érythrocytaire</a:t>
            </a:r>
          </a:p>
          <a:p>
            <a:pPr eaLnBrk="1" hangingPunct="1"/>
            <a:endParaRPr lang="fr-FR" sz="2000" dirty="0">
              <a:latin typeface="+mn-lt"/>
            </a:endParaRPr>
          </a:p>
          <a:p>
            <a:pPr eaLnBrk="1" hangingPunct="1"/>
            <a:r>
              <a:rPr lang="fr-FR" sz="2000" dirty="0">
                <a:latin typeface="+mn-lt"/>
              </a:rPr>
              <a:t>Deuxième cycle de reproduction asexuée chez l’homme</a:t>
            </a:r>
          </a:p>
          <a:p>
            <a:pPr eaLnBrk="1" hangingPunct="1"/>
            <a:endParaRPr lang="fr-FR" sz="2000" dirty="0">
              <a:latin typeface="+mn-lt"/>
            </a:endParaRPr>
          </a:p>
          <a:p>
            <a:pPr eaLnBrk="1" hangingPunct="1"/>
            <a:r>
              <a:rPr lang="fr-FR" sz="2000" b="1" dirty="0">
                <a:latin typeface="+mn-lt"/>
              </a:rPr>
              <a:t>Symptômes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r="8012" b="36977"/>
          <a:stretch/>
        </p:blipFill>
        <p:spPr>
          <a:xfrm>
            <a:off x="85569" y="2714625"/>
            <a:ext cx="3649716" cy="3769015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6085580" y="0"/>
            <a:ext cx="3042475" cy="2801996"/>
            <a:chOff x="6085580" y="0"/>
            <a:chExt cx="3042475" cy="280199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2281" y="0"/>
              <a:ext cx="2305774" cy="2587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Flèche droite 1"/>
            <p:cNvSpPr/>
            <p:nvPr/>
          </p:nvSpPr>
          <p:spPr>
            <a:xfrm rot="19444196">
              <a:off x="6085580" y="2317364"/>
              <a:ext cx="9784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Flèche vers le bas 2"/>
          <p:cNvSpPr/>
          <p:nvPr/>
        </p:nvSpPr>
        <p:spPr>
          <a:xfrm rot="4309948">
            <a:off x="4383873" y="3265184"/>
            <a:ext cx="436612" cy="22665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-9190" y="2350621"/>
            <a:ext cx="24929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C00000"/>
                </a:solidFill>
              </a:rPr>
              <a:t>Hémozoïne</a:t>
            </a:r>
            <a:r>
              <a:rPr lang="fr-FR" b="1" dirty="0" smtClean="0">
                <a:solidFill>
                  <a:srgbClr val="C00000"/>
                </a:solidFill>
              </a:rPr>
              <a:t>, GPI*, K+ …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36469" y="6483640"/>
            <a:ext cx="2880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*GPI = </a:t>
            </a:r>
            <a:r>
              <a:rPr lang="fr-FR" sz="1400" dirty="0" err="1" smtClean="0"/>
              <a:t>glycosylphosphatidylinositol</a:t>
            </a:r>
            <a:endParaRPr lang="fr-FR" sz="1400" dirty="0"/>
          </a:p>
        </p:txBody>
      </p:sp>
      <p:sp>
        <p:nvSpPr>
          <p:cNvPr id="10" name="Ellipse 9"/>
          <p:cNvSpPr/>
          <p:nvPr/>
        </p:nvSpPr>
        <p:spPr>
          <a:xfrm>
            <a:off x="323528" y="2924944"/>
            <a:ext cx="45719" cy="1180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75928" y="3077344"/>
            <a:ext cx="45719" cy="1180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628328" y="2852936"/>
            <a:ext cx="45719" cy="1180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</a:t>
            </a:r>
            <a:endParaRPr lang="fr-FR" dirty="0"/>
          </a:p>
        </p:txBody>
      </p:sp>
      <p:sp>
        <p:nvSpPr>
          <p:cNvPr id="20" name="Ellipse 19"/>
          <p:cNvSpPr/>
          <p:nvPr/>
        </p:nvSpPr>
        <p:spPr>
          <a:xfrm>
            <a:off x="780728" y="3022956"/>
            <a:ext cx="45719" cy="1180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 flipH="1">
            <a:off x="467544" y="3356992"/>
            <a:ext cx="45719" cy="9339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475928" y="2924944"/>
            <a:ext cx="45719" cy="1180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628328" y="3077344"/>
            <a:ext cx="45719" cy="1180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780728" y="2852936"/>
            <a:ext cx="45719" cy="1180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</a:t>
            </a:r>
            <a:endParaRPr lang="fr-FR" dirty="0"/>
          </a:p>
        </p:txBody>
      </p:sp>
      <p:sp>
        <p:nvSpPr>
          <p:cNvPr id="25" name="Ellipse 24"/>
          <p:cNvSpPr/>
          <p:nvPr/>
        </p:nvSpPr>
        <p:spPr>
          <a:xfrm>
            <a:off x="933128" y="3022956"/>
            <a:ext cx="45719" cy="1180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 flipH="1">
            <a:off x="619944" y="3356992"/>
            <a:ext cx="45719" cy="9339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251520" y="3077344"/>
            <a:ext cx="45719" cy="1180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403920" y="3229744"/>
            <a:ext cx="45719" cy="1180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556320" y="3077344"/>
            <a:ext cx="45719" cy="1180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</a:t>
            </a:r>
            <a:endParaRPr lang="fr-FR" dirty="0"/>
          </a:p>
        </p:txBody>
      </p:sp>
      <p:sp>
        <p:nvSpPr>
          <p:cNvPr id="30" name="Ellipse 29"/>
          <p:cNvSpPr/>
          <p:nvPr/>
        </p:nvSpPr>
        <p:spPr>
          <a:xfrm>
            <a:off x="708720" y="3175356"/>
            <a:ext cx="45719" cy="1180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 flipH="1">
            <a:off x="395536" y="3509392"/>
            <a:ext cx="45719" cy="9339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27584" y="3140968"/>
            <a:ext cx="45719" cy="1737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237969" y="3212976"/>
            <a:ext cx="45719" cy="1737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390369" y="2852936"/>
            <a:ext cx="45719" cy="1737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542769" y="3068960"/>
            <a:ext cx="45719" cy="1737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84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Évolution de la répartition de l’état clinique selon les années de 2007 à 2013</a:t>
            </a:r>
            <a:endParaRPr 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2659" y="2060848"/>
            <a:ext cx="3961829" cy="4065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/>
              <a:t>Parmi les accès graves, le </a:t>
            </a:r>
            <a:r>
              <a:rPr lang="fr-FR" sz="1800" dirty="0" err="1"/>
              <a:t>sexe-ratio</a:t>
            </a:r>
            <a:r>
              <a:rPr lang="fr-FR" sz="1800" dirty="0"/>
              <a:t> H/F est de 1,97 ; 243 (91,0 %) sont des adultes et 24 des enfants ≤ 15 ans. </a:t>
            </a:r>
            <a:endParaRPr lang="fr-FR" sz="1800" dirty="0" smtClean="0"/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L’espèce </a:t>
            </a:r>
            <a:r>
              <a:rPr lang="fr-FR" sz="1800" dirty="0"/>
              <a:t>plasmodiale en cause est </a:t>
            </a:r>
            <a:r>
              <a:rPr lang="fr-FR" sz="1800" dirty="0" smtClean="0"/>
              <a:t>:</a:t>
            </a:r>
          </a:p>
          <a:p>
            <a:pPr marL="0" indent="0">
              <a:buNone/>
            </a:pPr>
            <a:r>
              <a:rPr lang="fr-FR" sz="1800" i="1" dirty="0" smtClean="0"/>
              <a:t>- P</a:t>
            </a:r>
            <a:r>
              <a:rPr lang="fr-FR" sz="1800" i="1" dirty="0"/>
              <a:t>. falciparum </a:t>
            </a:r>
            <a:r>
              <a:rPr lang="fr-FR" sz="1800" dirty="0"/>
              <a:t>dans 262 cas (98,1 </a:t>
            </a:r>
            <a:r>
              <a:rPr lang="fr-FR" sz="1800" dirty="0" smtClean="0"/>
              <a:t>%) </a:t>
            </a:r>
          </a:p>
          <a:p>
            <a:pPr marL="0" indent="0">
              <a:buNone/>
            </a:pPr>
            <a:r>
              <a:rPr lang="fr-FR" sz="1800" i="1" dirty="0" smtClean="0"/>
              <a:t>- P</a:t>
            </a:r>
            <a:r>
              <a:rPr lang="fr-FR" sz="1800" i="1" dirty="0"/>
              <a:t>. vivax </a:t>
            </a:r>
            <a:r>
              <a:rPr lang="fr-FR" sz="1800" dirty="0"/>
              <a:t>dans 3 cas (1,1 </a:t>
            </a:r>
            <a:r>
              <a:rPr lang="fr-FR" sz="1800" dirty="0" smtClean="0"/>
              <a:t>%)</a:t>
            </a:r>
          </a:p>
          <a:p>
            <a:pPr marL="0" indent="0">
              <a:buNone/>
            </a:pPr>
            <a:r>
              <a:rPr lang="fr-FR" sz="1800" dirty="0" smtClean="0"/>
              <a:t>- Une </a:t>
            </a:r>
            <a:r>
              <a:rPr lang="fr-FR" sz="1800" dirty="0"/>
              <a:t>infection mixte avec </a:t>
            </a:r>
            <a:r>
              <a:rPr lang="fr-FR" sz="1800" i="1" dirty="0"/>
              <a:t>P. </a:t>
            </a:r>
            <a:r>
              <a:rPr lang="fr-FR" sz="1800" i="1" dirty="0" smtClean="0"/>
              <a:t>falciparum-P</a:t>
            </a:r>
            <a:r>
              <a:rPr lang="fr-FR" sz="1800" i="1" dirty="0"/>
              <a:t>. malariae </a:t>
            </a:r>
            <a:r>
              <a:rPr lang="fr-FR" sz="1800" dirty="0" smtClean="0"/>
              <a:t>dans </a:t>
            </a:r>
            <a:r>
              <a:rPr lang="fr-FR" sz="1800" dirty="0"/>
              <a:t>2 cas (0,7 </a:t>
            </a:r>
            <a:r>
              <a:rPr lang="fr-FR" sz="1800" dirty="0" smtClean="0"/>
              <a:t>%)</a:t>
            </a:r>
            <a:endParaRPr lang="en-US" sz="1800" dirty="0"/>
          </a:p>
        </p:txBody>
      </p:sp>
      <p:pic>
        <p:nvPicPr>
          <p:cNvPr id="2050" name="Image 4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764" r="5931" b="3076"/>
          <a:stretch/>
        </p:blipFill>
        <p:spPr bwMode="auto">
          <a:xfrm>
            <a:off x="35496" y="1556792"/>
            <a:ext cx="4994602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9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fr-FR" sz="3200" dirty="0" smtClean="0"/>
              <a:t>Évolution en chiffre et en pourcentage </a:t>
            </a:r>
            <a:r>
              <a:rPr lang="fr-FR" sz="3200" dirty="0"/>
              <a:t>des cas graves de paludisme d’importation en France de 2000 à 2013</a:t>
            </a:r>
            <a:endParaRPr lang="en-US" sz="3200" dirty="0"/>
          </a:p>
        </p:txBody>
      </p:sp>
      <p:pic>
        <p:nvPicPr>
          <p:cNvPr id="3074" name="Image 40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3275" r="1740" b="6418"/>
          <a:stretch/>
        </p:blipFill>
        <p:spPr bwMode="auto">
          <a:xfrm>
            <a:off x="539552" y="1700808"/>
            <a:ext cx="8064896" cy="489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54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Évolution globale et spécifique de la létalité de 2000 à 2013</a:t>
            </a:r>
            <a:endParaRPr lang="en-US" dirty="0"/>
          </a:p>
        </p:txBody>
      </p:sp>
      <p:pic>
        <p:nvPicPr>
          <p:cNvPr id="4098" name="Image 5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214" r="1949" b="9174"/>
          <a:stretch>
            <a:fillRect/>
          </a:stretch>
        </p:blipFill>
        <p:spPr bwMode="auto">
          <a:xfrm>
            <a:off x="683568" y="1268760"/>
            <a:ext cx="7560840" cy="448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5320" y="5758606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10 décès</a:t>
            </a:r>
          </a:p>
          <a:p>
            <a:r>
              <a:rPr lang="fr-FR" dirty="0" smtClean="0"/>
              <a:t>La </a:t>
            </a:r>
            <a:r>
              <a:rPr lang="fr-FR" dirty="0"/>
              <a:t>létalité mesurée pour l’ensemble des cas est ainsi de 0,46 % stable par rapport à 2012 (0,48 %) alors que celle mesurée pour les cas graves est de 3,7 </a:t>
            </a:r>
            <a:r>
              <a:rPr lang="fr-FR" dirty="0" smtClean="0"/>
              <a:t>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47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Évolution globale et spécifique de la létalité de 2000 à 2013</a:t>
            </a:r>
            <a:endParaRPr lang="en-US" dirty="0"/>
          </a:p>
        </p:txBody>
      </p:sp>
      <p:pic>
        <p:nvPicPr>
          <p:cNvPr id="4098" name="Image 5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214" r="1949" b="9174"/>
          <a:stretch>
            <a:fillRect/>
          </a:stretch>
        </p:blipFill>
        <p:spPr bwMode="auto">
          <a:xfrm>
            <a:off x="683568" y="1268760"/>
            <a:ext cx="7560840" cy="448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5320" y="5758606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10 décès / </a:t>
            </a:r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</a:rPr>
              <a:t>10 décès</a:t>
            </a:r>
          </a:p>
          <a:p>
            <a:r>
              <a:rPr lang="fr-FR" dirty="0" smtClean="0"/>
              <a:t>La </a:t>
            </a:r>
            <a:r>
              <a:rPr lang="fr-FR" dirty="0"/>
              <a:t>létalité mesurée pour l’ensemble des cas est ainsi de 0,46 % stable par rapport à 2012 (0,48 %) alors que celle mesurée pour les cas graves est de 3,7 </a:t>
            </a:r>
            <a:r>
              <a:rPr lang="fr-FR" dirty="0" smtClean="0"/>
              <a:t>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3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Evolution du délai diagnostic pour paludisme grave de </a:t>
            </a:r>
            <a:r>
              <a:rPr lang="fr-FR" dirty="0" smtClean="0"/>
              <a:t>2000 </a:t>
            </a:r>
            <a:r>
              <a:rPr lang="fr-FR" dirty="0"/>
              <a:t>à 2013</a:t>
            </a:r>
            <a:endParaRPr lang="en-US" dirty="0"/>
          </a:p>
        </p:txBody>
      </p:sp>
      <p:pic>
        <p:nvPicPr>
          <p:cNvPr id="5122" name="Image 54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1628" r="1462" b="10579"/>
          <a:stretch>
            <a:fillRect/>
          </a:stretch>
        </p:blipFill>
        <p:spPr bwMode="auto">
          <a:xfrm>
            <a:off x="467544" y="1454379"/>
            <a:ext cx="8064896" cy="51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543744" y="4182616"/>
            <a:ext cx="73448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34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Evolution en pourcentage des cas graves </a:t>
            </a:r>
            <a:r>
              <a:rPr lang="fr-FR" sz="3200" dirty="0" smtClean="0"/>
              <a:t>en </a:t>
            </a:r>
            <a:r>
              <a:rPr lang="fr-FR" sz="3200" dirty="0"/>
              <a:t>fonction de l’origine ethnique africaine ou caucasienne </a:t>
            </a:r>
            <a:r>
              <a:rPr lang="fr-FR" sz="3200" dirty="0" smtClean="0"/>
              <a:t>de </a:t>
            </a:r>
            <a:r>
              <a:rPr lang="fr-FR" sz="3200" dirty="0"/>
              <a:t>2000 à 2013</a:t>
            </a:r>
            <a:endParaRPr lang="en-US" sz="3200" dirty="0"/>
          </a:p>
        </p:txBody>
      </p:sp>
      <p:pic>
        <p:nvPicPr>
          <p:cNvPr id="8194" name="Image 5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t="3203" r="2548" b="5089"/>
          <a:stretch>
            <a:fillRect/>
          </a:stretch>
        </p:blipFill>
        <p:spPr bwMode="auto">
          <a:xfrm>
            <a:off x="755576" y="1728787"/>
            <a:ext cx="7632848" cy="492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39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Evolution de la prise de chimioprophylaxie déclarée des cas de paludisme graves et simples de 2000 à 2013</a:t>
            </a:r>
            <a:endParaRPr lang="en-US" sz="3200" dirty="0"/>
          </a:p>
        </p:txBody>
      </p:sp>
      <p:pic>
        <p:nvPicPr>
          <p:cNvPr id="6146" name="Image 5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1157" r="2638" b="9491"/>
          <a:stretch>
            <a:fillRect/>
          </a:stretch>
        </p:blipFill>
        <p:spPr bwMode="auto">
          <a:xfrm>
            <a:off x="395536" y="1882774"/>
            <a:ext cx="8475104" cy="485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3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fr-FR" altLang="en-US" sz="3200" dirty="0" bmk="_Toc385423377">
                <a:latin typeface="Arial" pitchFamily="34" charset="0"/>
                <a:ea typeface="Times New Roman" pitchFamily="18" charset="0"/>
                <a:cs typeface="Arial" pitchFamily="34" charset="0"/>
              </a:rPr>
              <a:t>Évolution de la prise de chimioprophylaxie déclarée des cas de paludisme graves et simples de 2000 à 2012</a:t>
            </a:r>
            <a:endParaRPr lang="en-US" altLang="en-US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844824"/>
          <a:ext cx="8229599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8022"/>
                <a:gridCol w="1868119"/>
                <a:gridCol w="2088672"/>
                <a:gridCol w="2264786"/>
              </a:tblGrid>
              <a:tr h="1905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Année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Grave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Simple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p-value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2000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39,3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48,7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0,06</a:t>
                      </a:r>
                      <a:endParaRPr lang="en-US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2001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46,2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46,0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0,5</a:t>
                      </a:r>
                      <a:endParaRPr lang="en-US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2002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34,6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46,6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C00000"/>
                          </a:solidFill>
                          <a:effectLst/>
                        </a:rPr>
                        <a:t>0,03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2003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41,0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50,6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0,1</a:t>
                      </a:r>
                      <a:endParaRPr lang="en-US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2004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37,3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47,3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C00000"/>
                          </a:solidFill>
                          <a:effectLst/>
                        </a:rPr>
                        <a:t>0,03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2005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40,0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46,3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0,2</a:t>
                      </a:r>
                      <a:endParaRPr lang="en-US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2006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36,5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47,1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0,1</a:t>
                      </a:r>
                      <a:endParaRPr lang="en-US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2007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27,2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47,5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C00000"/>
                          </a:solidFill>
                          <a:effectLst/>
                        </a:rPr>
                        <a:t>0,001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2008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25,7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39,8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C00000"/>
                          </a:solidFill>
                          <a:effectLst/>
                        </a:rPr>
                        <a:t>0,003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2009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27,5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38,3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C00000"/>
                          </a:solidFill>
                          <a:effectLst/>
                        </a:rPr>
                        <a:t>0,007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2010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17,8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32,1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C00000"/>
                          </a:solidFill>
                          <a:effectLst/>
                        </a:rPr>
                        <a:t>&lt;0,001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2011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27,4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27,8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0,9</a:t>
                      </a:r>
                      <a:endParaRPr lang="en-US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2012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26,1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29,5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0,34</a:t>
                      </a:r>
                      <a:endParaRPr lang="en-US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2013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21.9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29.6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C00000"/>
                          </a:solidFill>
                          <a:effectLst/>
                        </a:rPr>
                        <a:t>0,01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005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435280" cy="1143000"/>
          </a:xfrm>
        </p:spPr>
        <p:txBody>
          <a:bodyPr/>
          <a:lstStyle/>
          <a:p>
            <a:r>
              <a:rPr lang="fr-FR" dirty="0" smtClean="0"/>
              <a:t>Décès FDR</a:t>
            </a:r>
            <a:endParaRPr lang="fr-F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11560" y="908720"/>
            <a:ext cx="7938707" cy="121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64"/>
          <a:stretch/>
        </p:blipFill>
        <p:spPr bwMode="auto">
          <a:xfrm>
            <a:off x="514926" y="2204864"/>
            <a:ext cx="801751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16FDD6-6442-4F80-8CA7-F470152D0AB5}" type="datetime1">
              <a:rPr lang="fr-FR" smtClean="0"/>
              <a:t>07/01/2015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Paludisme formation  internes DES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9B8EE-E53A-4FAD-9744-6D1921AD0242}" type="slidenum">
              <a:rPr lang="fr-FR" smtClean="0"/>
              <a:pPr>
                <a:defRPr/>
              </a:pPr>
              <a:t>108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8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fr-FR" sz="4000" smtClean="0"/>
              <a:t>Conclusion</a:t>
            </a:r>
            <a:r>
              <a:rPr lang="fr-FR" smtClean="0"/>
              <a:t> </a:t>
            </a:r>
          </a:p>
        </p:txBody>
      </p:sp>
      <p:sp>
        <p:nvSpPr>
          <p:cNvPr id="33795" name="Espace réservé du contenu 2"/>
          <p:cNvSpPr>
            <a:spLocks noGrp="1"/>
          </p:cNvSpPr>
          <p:nvPr>
            <p:ph idx="1"/>
          </p:nvPr>
        </p:nvSpPr>
        <p:spPr>
          <a:xfrm>
            <a:off x="201613" y="908050"/>
            <a:ext cx="8763000" cy="5329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Augmentation marquée du paludisme d’importation en France 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Augmentation des sujets d’origine africaine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fr-FR" sz="2400" dirty="0" smtClean="0"/>
              <a:t>Tendance forte et persistante, Rôle chimioprophylaxie? Comportement (type de séjour)?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Augmentation des cas graves, stabilité de la létalité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fr-FR" sz="2400" dirty="0" smtClean="0"/>
              <a:t>Plus de sujets d’origine africaine, moins de prémunition?</a:t>
            </a:r>
            <a:endParaRPr lang="fr-FR" dirty="0" smtClean="0"/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La </a:t>
            </a:r>
            <a:r>
              <a:rPr lang="fr-FR" sz="2800" dirty="0" err="1" smtClean="0"/>
              <a:t>Malarone</a:t>
            </a:r>
            <a:r>
              <a:rPr lang="fr-FR" sz="2800" baseline="30000" dirty="0" smtClean="0">
                <a:cs typeface="Arial" pitchFamily="34" charset="0"/>
              </a:rPr>
              <a:t>®</a:t>
            </a:r>
            <a:r>
              <a:rPr lang="fr-FR" sz="2800" dirty="0" smtClean="0"/>
              <a:t> reste le traitement de première intention de l’accès simple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Les cas de paludismes d’importation sont en relation avec un défaut de prophylaxie non imputable aux molécules recommandées</a:t>
            </a:r>
          </a:p>
        </p:txBody>
      </p:sp>
      <p:sp>
        <p:nvSpPr>
          <p:cNvPr id="33796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5BAE34-8C2F-48C6-AC40-5292051AC4B4}" type="slidenum">
              <a:rPr lang="fr-FR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fr-FR" smtClean="0">
              <a:solidFill>
                <a:srgbClr val="000000"/>
              </a:solidFill>
            </a:endParaRPr>
          </a:p>
        </p:txBody>
      </p:sp>
      <p:pic>
        <p:nvPicPr>
          <p:cNvPr id="33797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9" b="12997"/>
          <a:stretch>
            <a:fillRect/>
          </a:stretch>
        </p:blipFill>
        <p:spPr bwMode="auto">
          <a:xfrm>
            <a:off x="1588" y="0"/>
            <a:ext cx="4000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25413"/>
            <a:ext cx="400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3873519-CE9B-410F-8E9F-0B475E1A6905}" type="datetime1">
              <a:rPr lang="fr-FR"/>
              <a:pPr>
                <a:defRPr/>
              </a:pPr>
              <a:t>07/01/2015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20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necteur droit 26"/>
          <p:cNvCxnSpPr/>
          <p:nvPr/>
        </p:nvCxnSpPr>
        <p:spPr>
          <a:xfrm>
            <a:off x="820738" y="4876800"/>
            <a:ext cx="8170862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Connecteur droit 297"/>
          <p:cNvCxnSpPr/>
          <p:nvPr/>
        </p:nvCxnSpPr>
        <p:spPr>
          <a:xfrm>
            <a:off x="814388" y="4114800"/>
            <a:ext cx="817086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Connecteur droit 298"/>
          <p:cNvCxnSpPr/>
          <p:nvPr/>
        </p:nvCxnSpPr>
        <p:spPr>
          <a:xfrm>
            <a:off x="820738" y="3429000"/>
            <a:ext cx="8170862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69" name="Groupe 278"/>
          <p:cNvGrpSpPr>
            <a:grpSpLocks/>
          </p:cNvGrpSpPr>
          <p:nvPr/>
        </p:nvGrpSpPr>
        <p:grpSpPr bwMode="auto">
          <a:xfrm>
            <a:off x="76200" y="1704975"/>
            <a:ext cx="9067800" cy="4956175"/>
            <a:chOff x="76199" y="1705550"/>
            <a:chExt cx="9067801" cy="4956252"/>
          </a:xfrm>
        </p:grpSpPr>
        <p:grpSp>
          <p:nvGrpSpPr>
            <p:cNvPr id="11271" name="Groupe 45"/>
            <p:cNvGrpSpPr>
              <a:grpSpLocks/>
            </p:cNvGrpSpPr>
            <p:nvPr/>
          </p:nvGrpSpPr>
          <p:grpSpPr bwMode="auto">
            <a:xfrm>
              <a:off x="820297" y="3276600"/>
              <a:ext cx="8323703" cy="2590800"/>
              <a:chOff x="820297" y="2743200"/>
              <a:chExt cx="8323703" cy="2590800"/>
            </a:xfrm>
          </p:grpSpPr>
          <p:grpSp>
            <p:nvGrpSpPr>
              <p:cNvPr id="11397" name="Groupe 43"/>
              <p:cNvGrpSpPr>
                <a:grpSpLocks/>
              </p:cNvGrpSpPr>
              <p:nvPr/>
            </p:nvGrpSpPr>
            <p:grpSpPr bwMode="auto">
              <a:xfrm>
                <a:off x="820297" y="2895600"/>
                <a:ext cx="4172844" cy="2438400"/>
                <a:chOff x="820297" y="2895600"/>
                <a:chExt cx="4172844" cy="2438400"/>
              </a:xfrm>
            </p:grpSpPr>
            <p:cxnSp>
              <p:nvCxnSpPr>
                <p:cNvPr id="31" name="Connecteur droit 30"/>
                <p:cNvCxnSpPr/>
                <p:nvPr/>
              </p:nvCxnSpPr>
              <p:spPr>
                <a:xfrm flipV="1">
                  <a:off x="820737" y="2972402"/>
                  <a:ext cx="327025" cy="236223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/>
                <p:cNvCxnSpPr/>
                <p:nvPr/>
              </p:nvCxnSpPr>
              <p:spPr>
                <a:xfrm>
                  <a:off x="1147762" y="2972402"/>
                  <a:ext cx="385762" cy="236223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/>
                <p:cNvCxnSpPr/>
                <p:nvPr/>
              </p:nvCxnSpPr>
              <p:spPr>
                <a:xfrm flipV="1">
                  <a:off x="1533524" y="5182237"/>
                  <a:ext cx="1460500" cy="15240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/>
                <p:cNvCxnSpPr/>
                <p:nvPr/>
              </p:nvCxnSpPr>
              <p:spPr>
                <a:xfrm flipV="1">
                  <a:off x="2994025" y="2896201"/>
                  <a:ext cx="188913" cy="228603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/>
                <p:cNvCxnSpPr/>
                <p:nvPr/>
              </p:nvCxnSpPr>
              <p:spPr>
                <a:xfrm>
                  <a:off x="3200400" y="2896201"/>
                  <a:ext cx="309563" cy="236223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/>
                <p:nvPr/>
              </p:nvCxnSpPr>
              <p:spPr>
                <a:xfrm>
                  <a:off x="3511550" y="5258438"/>
                  <a:ext cx="709613" cy="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/>
                <p:cNvCxnSpPr/>
                <p:nvPr/>
              </p:nvCxnSpPr>
              <p:spPr>
                <a:xfrm flipV="1">
                  <a:off x="4221163" y="5182237"/>
                  <a:ext cx="771525" cy="76201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98" name="Groupe 316"/>
              <p:cNvGrpSpPr>
                <a:grpSpLocks/>
              </p:cNvGrpSpPr>
              <p:nvPr/>
            </p:nvGrpSpPr>
            <p:grpSpPr bwMode="auto">
              <a:xfrm>
                <a:off x="4993141" y="2743200"/>
                <a:ext cx="4150859" cy="2438400"/>
                <a:chOff x="868786" y="2895600"/>
                <a:chExt cx="4150859" cy="2438400"/>
              </a:xfrm>
            </p:grpSpPr>
            <p:cxnSp>
              <p:nvCxnSpPr>
                <p:cNvPr id="318" name="Connecteur droit 317"/>
                <p:cNvCxnSpPr/>
                <p:nvPr/>
              </p:nvCxnSpPr>
              <p:spPr>
                <a:xfrm flipV="1">
                  <a:off x="868333" y="2972400"/>
                  <a:ext cx="277812" cy="236223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Connecteur droit 318"/>
                <p:cNvCxnSpPr/>
                <p:nvPr/>
              </p:nvCxnSpPr>
              <p:spPr>
                <a:xfrm>
                  <a:off x="1146145" y="2972400"/>
                  <a:ext cx="387350" cy="236223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Connecteur droit 319"/>
                <p:cNvCxnSpPr/>
                <p:nvPr/>
              </p:nvCxnSpPr>
              <p:spPr>
                <a:xfrm flipV="1">
                  <a:off x="1533495" y="5182235"/>
                  <a:ext cx="1460500" cy="15240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Connecteur droit 320"/>
                <p:cNvCxnSpPr/>
                <p:nvPr/>
              </p:nvCxnSpPr>
              <p:spPr>
                <a:xfrm flipV="1">
                  <a:off x="2993995" y="2896199"/>
                  <a:ext cx="188913" cy="228603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Connecteur droit 321"/>
                <p:cNvCxnSpPr/>
                <p:nvPr/>
              </p:nvCxnSpPr>
              <p:spPr>
                <a:xfrm>
                  <a:off x="3200370" y="2896199"/>
                  <a:ext cx="309563" cy="236223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Connecteur droit 322"/>
                <p:cNvCxnSpPr/>
                <p:nvPr/>
              </p:nvCxnSpPr>
              <p:spPr>
                <a:xfrm>
                  <a:off x="3538508" y="5258436"/>
                  <a:ext cx="709612" cy="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Connecteur droit 323"/>
                <p:cNvCxnSpPr/>
                <p:nvPr/>
              </p:nvCxnSpPr>
              <p:spPr>
                <a:xfrm flipV="1">
                  <a:off x="4248120" y="5182235"/>
                  <a:ext cx="771525" cy="76201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272" name="Groupe 277"/>
            <p:cNvGrpSpPr>
              <a:grpSpLocks/>
            </p:cNvGrpSpPr>
            <p:nvPr/>
          </p:nvGrpSpPr>
          <p:grpSpPr bwMode="auto">
            <a:xfrm>
              <a:off x="76199" y="1705550"/>
              <a:ext cx="8915401" cy="4956252"/>
              <a:chOff x="76199" y="1440510"/>
              <a:chExt cx="8915401" cy="4956252"/>
            </a:xfrm>
          </p:grpSpPr>
          <p:grpSp>
            <p:nvGrpSpPr>
              <p:cNvPr id="11273" name="Groupe 21"/>
              <p:cNvGrpSpPr>
                <a:grpSpLocks/>
              </p:cNvGrpSpPr>
              <p:nvPr/>
            </p:nvGrpSpPr>
            <p:grpSpPr bwMode="auto">
              <a:xfrm>
                <a:off x="810507" y="2038123"/>
                <a:ext cx="8181093" cy="4358639"/>
                <a:chOff x="512334" y="2038123"/>
                <a:chExt cx="8181093" cy="4358639"/>
              </a:xfrm>
            </p:grpSpPr>
            <p:grpSp>
              <p:nvGrpSpPr>
                <p:cNvPr id="11279" name="Groupe 4"/>
                <p:cNvGrpSpPr>
                  <a:grpSpLocks/>
                </p:cNvGrpSpPr>
                <p:nvPr/>
              </p:nvGrpSpPr>
              <p:grpSpPr bwMode="auto">
                <a:xfrm>
                  <a:off x="573156" y="5853580"/>
                  <a:ext cx="7972776" cy="471020"/>
                  <a:chOff x="468002" y="5853580"/>
                  <a:chExt cx="7972776" cy="471020"/>
                </a:xfrm>
              </p:grpSpPr>
              <p:grpSp>
                <p:nvGrpSpPr>
                  <p:cNvPr id="11297" name="Groupe 1"/>
                  <p:cNvGrpSpPr>
                    <a:grpSpLocks/>
                  </p:cNvGrpSpPr>
                  <p:nvPr/>
                </p:nvGrpSpPr>
                <p:grpSpPr bwMode="auto">
                  <a:xfrm>
                    <a:off x="468002" y="5869736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1373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1394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15" name="Organigramme : Données stockées 14"/>
                      <p:cNvSpPr/>
                      <p:nvPr/>
                    </p:nvSpPr>
                    <p:spPr>
                      <a:xfrm rot="2580000">
                        <a:off x="2554699" y="1010267"/>
                        <a:ext cx="320516" cy="652247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16" name="Rectangle 15"/>
                      <p:cNvSpPr/>
                      <p:nvPr/>
                    </p:nvSpPr>
                    <p:spPr>
                      <a:xfrm>
                        <a:off x="4264104" y="993103"/>
                        <a:ext cx="230112" cy="12959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1374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1392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1" name="Rectangle 20"/>
                      <p:cNvSpPr/>
                      <p:nvPr/>
                    </p:nvSpPr>
                    <p:spPr>
                      <a:xfrm>
                        <a:off x="4943024" y="3963292"/>
                        <a:ext cx="42518" cy="227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1375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1385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1390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3" name="Rectangle 22"/>
                        <p:cNvSpPr/>
                        <p:nvPr/>
                      </p:nvSpPr>
                      <p:spPr>
                        <a:xfrm>
                          <a:off x="5671603" y="3098939"/>
                          <a:ext cx="1901916" cy="15427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1386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25" name="Rectangle 24"/>
                        <p:cNvSpPr/>
                        <p:nvPr/>
                      </p:nvSpPr>
                      <p:spPr>
                        <a:xfrm>
                          <a:off x="7427083" y="3785686"/>
                          <a:ext cx="715182" cy="37798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6" name="Rectangle 25"/>
                        <p:cNvSpPr/>
                        <p:nvPr/>
                      </p:nvSpPr>
                      <p:spPr>
                        <a:xfrm>
                          <a:off x="7693547" y="3567514"/>
                          <a:ext cx="86453" cy="21599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8" name="Organigramme : Données stockées 27"/>
                      <p:cNvSpPr/>
                      <p:nvPr/>
                    </p:nvSpPr>
                    <p:spPr>
                      <a:xfrm rot="3120000">
                        <a:off x="7452472" y="3027556"/>
                        <a:ext cx="169707" cy="408676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1376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1377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1378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1380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1383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3" name="Rectangle 2"/>
                          <p:cNvSpPr/>
                          <p:nvPr/>
                        </p:nvSpPr>
                        <p:spPr>
                          <a:xfrm>
                            <a:off x="1525500" y="2943393"/>
                            <a:ext cx="852829" cy="8530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10" name="Rectangle 9"/>
                        <p:cNvSpPr/>
                        <p:nvPr/>
                      </p:nvSpPr>
                      <p:spPr>
                        <a:xfrm>
                          <a:off x="2078929" y="998433"/>
                          <a:ext cx="299400" cy="98954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11" name="Rectangle 10"/>
                        <p:cNvSpPr/>
                        <p:nvPr/>
                      </p:nvSpPr>
                      <p:spPr>
                        <a:xfrm>
                          <a:off x="1951911" y="998433"/>
                          <a:ext cx="281255" cy="22179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13" name="Organigramme : Données stockées 12"/>
                      <p:cNvSpPr/>
                      <p:nvPr/>
                    </p:nvSpPr>
                    <p:spPr>
                      <a:xfrm rot="1140000" flipH="1" flipV="1">
                        <a:off x="1344047" y="2764249"/>
                        <a:ext cx="154232" cy="230327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1298" name="Groupe 198"/>
                  <p:cNvGrpSpPr>
                    <a:grpSpLocks/>
                  </p:cNvGrpSpPr>
                  <p:nvPr/>
                </p:nvGrpSpPr>
                <p:grpSpPr bwMode="auto">
                  <a:xfrm>
                    <a:off x="2474844" y="5867156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1349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1370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22" name="Organigramme : Données stockées 221"/>
                      <p:cNvSpPr/>
                      <p:nvPr/>
                    </p:nvSpPr>
                    <p:spPr>
                      <a:xfrm rot="2580000">
                        <a:off x="2553446" y="1015630"/>
                        <a:ext cx="320516" cy="643668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23" name="Rectangle 222"/>
                      <p:cNvSpPr/>
                      <p:nvPr/>
                    </p:nvSpPr>
                    <p:spPr>
                      <a:xfrm>
                        <a:off x="4262851" y="998466"/>
                        <a:ext cx="230112" cy="128733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1350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1368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20" name="Rectangle 219"/>
                      <p:cNvSpPr/>
                      <p:nvPr/>
                    </p:nvSpPr>
                    <p:spPr>
                      <a:xfrm>
                        <a:off x="4941944" y="3967873"/>
                        <a:ext cx="42518" cy="2272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1351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1361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1366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18" name="Rectangle 217"/>
                        <p:cNvSpPr/>
                        <p:nvPr/>
                      </p:nvSpPr>
                      <p:spPr>
                        <a:xfrm>
                          <a:off x="5670057" y="3102928"/>
                          <a:ext cx="1901916" cy="1465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1362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215" name="Rectangle 214"/>
                        <p:cNvSpPr/>
                        <p:nvPr/>
                      </p:nvSpPr>
                      <p:spPr>
                        <a:xfrm>
                          <a:off x="7427765" y="3782638"/>
                          <a:ext cx="715182" cy="37798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16" name="Rectangle 215"/>
                        <p:cNvSpPr/>
                        <p:nvPr/>
                      </p:nvSpPr>
                      <p:spPr>
                        <a:xfrm>
                          <a:off x="7692003" y="3571498"/>
                          <a:ext cx="86453" cy="20827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14" name="Organigramme : Données stockées 213"/>
                      <p:cNvSpPr/>
                      <p:nvPr/>
                    </p:nvSpPr>
                    <p:spPr>
                      <a:xfrm rot="3120000">
                        <a:off x="7448699" y="3030865"/>
                        <a:ext cx="169707" cy="408676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1352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1353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1354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1356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1359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11" name="Rectangle 210"/>
                          <p:cNvSpPr/>
                          <p:nvPr/>
                        </p:nvSpPr>
                        <p:spPr>
                          <a:xfrm>
                            <a:off x="1524117" y="2940196"/>
                            <a:ext cx="852829" cy="8530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08" name="Rectangle 207"/>
                        <p:cNvSpPr/>
                        <p:nvPr/>
                      </p:nvSpPr>
                      <p:spPr>
                        <a:xfrm>
                          <a:off x="2077545" y="995236"/>
                          <a:ext cx="299400" cy="98954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9" name="Rectangle 208"/>
                        <p:cNvSpPr/>
                        <p:nvPr/>
                      </p:nvSpPr>
                      <p:spPr>
                        <a:xfrm>
                          <a:off x="1950528" y="995236"/>
                          <a:ext cx="281255" cy="22179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06" name="Organigramme : Données stockées 205"/>
                      <p:cNvSpPr/>
                      <p:nvPr/>
                    </p:nvSpPr>
                    <p:spPr>
                      <a:xfrm rot="1140000" flipH="1" flipV="1">
                        <a:off x="1342664" y="2761052"/>
                        <a:ext cx="154232" cy="230327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1299" name="Groupe 223"/>
                  <p:cNvGrpSpPr>
                    <a:grpSpLocks/>
                  </p:cNvGrpSpPr>
                  <p:nvPr/>
                </p:nvGrpSpPr>
                <p:grpSpPr bwMode="auto">
                  <a:xfrm>
                    <a:off x="4500051" y="5860011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1325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1346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47" name="Organigramme : Données stockées 246"/>
                      <p:cNvSpPr/>
                      <p:nvPr/>
                    </p:nvSpPr>
                    <p:spPr>
                      <a:xfrm rot="2580000">
                        <a:off x="2555744" y="1011349"/>
                        <a:ext cx="320516" cy="652247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48" name="Rectangle 247"/>
                      <p:cNvSpPr/>
                      <p:nvPr/>
                    </p:nvSpPr>
                    <p:spPr>
                      <a:xfrm>
                        <a:off x="4265149" y="994184"/>
                        <a:ext cx="230112" cy="12959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1326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1344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45" name="Rectangle 244"/>
                      <p:cNvSpPr/>
                      <p:nvPr/>
                    </p:nvSpPr>
                    <p:spPr>
                      <a:xfrm>
                        <a:off x="4943926" y="3964216"/>
                        <a:ext cx="42518" cy="227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1327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1337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1342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43" name="Rectangle 242"/>
                        <p:cNvSpPr/>
                        <p:nvPr/>
                      </p:nvSpPr>
                      <p:spPr>
                        <a:xfrm>
                          <a:off x="5671865" y="3100296"/>
                          <a:ext cx="1901916" cy="15427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1338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240" name="Rectangle 239"/>
                        <p:cNvSpPr/>
                        <p:nvPr/>
                      </p:nvSpPr>
                      <p:spPr>
                        <a:xfrm>
                          <a:off x="7427345" y="3787043"/>
                          <a:ext cx="715182" cy="37798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41" name="Rectangle 240"/>
                        <p:cNvSpPr/>
                        <p:nvPr/>
                      </p:nvSpPr>
                      <p:spPr>
                        <a:xfrm>
                          <a:off x="7693810" y="3568871"/>
                          <a:ext cx="86453" cy="21599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39" name="Organigramme : Données stockées 238"/>
                      <p:cNvSpPr/>
                      <p:nvPr/>
                    </p:nvSpPr>
                    <p:spPr>
                      <a:xfrm rot="3120000">
                        <a:off x="7452734" y="3028913"/>
                        <a:ext cx="169707" cy="408676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1328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1329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1330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1332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1335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36" name="Rectangle 235"/>
                          <p:cNvSpPr/>
                          <p:nvPr/>
                        </p:nvSpPr>
                        <p:spPr>
                          <a:xfrm>
                            <a:off x="1526654" y="2944468"/>
                            <a:ext cx="852829" cy="8530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33" name="Rectangle 232"/>
                        <p:cNvSpPr/>
                        <p:nvPr/>
                      </p:nvSpPr>
                      <p:spPr>
                        <a:xfrm>
                          <a:off x="2080083" y="999508"/>
                          <a:ext cx="299400" cy="98954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34" name="Rectangle 233"/>
                        <p:cNvSpPr/>
                        <p:nvPr/>
                      </p:nvSpPr>
                      <p:spPr>
                        <a:xfrm>
                          <a:off x="1953066" y="999508"/>
                          <a:ext cx="281255" cy="22179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31" name="Organigramme : Données stockées 230"/>
                      <p:cNvSpPr/>
                      <p:nvPr/>
                    </p:nvSpPr>
                    <p:spPr>
                      <a:xfrm rot="1140000" flipH="1" flipV="1">
                        <a:off x="1345201" y="2765324"/>
                        <a:ext cx="154232" cy="230327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1300" name="Groupe 248"/>
                  <p:cNvGrpSpPr>
                    <a:grpSpLocks/>
                  </p:cNvGrpSpPr>
                  <p:nvPr/>
                </p:nvGrpSpPr>
                <p:grpSpPr bwMode="auto">
                  <a:xfrm>
                    <a:off x="6470380" y="5853580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1301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1322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72" name="Organigramme : Données stockées 271"/>
                      <p:cNvSpPr/>
                      <p:nvPr/>
                    </p:nvSpPr>
                    <p:spPr>
                      <a:xfrm rot="2580000">
                        <a:off x="2554497" y="1011787"/>
                        <a:ext cx="320511" cy="652247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73" name="Rectangle 272"/>
                      <p:cNvSpPr/>
                      <p:nvPr/>
                    </p:nvSpPr>
                    <p:spPr>
                      <a:xfrm>
                        <a:off x="4263902" y="994622"/>
                        <a:ext cx="230112" cy="12959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1302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1320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70" name="Rectangle 269"/>
                      <p:cNvSpPr/>
                      <p:nvPr/>
                    </p:nvSpPr>
                    <p:spPr>
                      <a:xfrm>
                        <a:off x="4942850" y="3964590"/>
                        <a:ext cx="42518" cy="227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1303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1313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1318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68" name="Rectangle 267"/>
                        <p:cNvSpPr/>
                        <p:nvPr/>
                      </p:nvSpPr>
                      <p:spPr>
                        <a:xfrm>
                          <a:off x="5670651" y="3099954"/>
                          <a:ext cx="1901916" cy="15427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1314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265" name="Rectangle 264"/>
                        <p:cNvSpPr/>
                        <p:nvPr/>
                      </p:nvSpPr>
                      <p:spPr>
                        <a:xfrm>
                          <a:off x="7426131" y="3786703"/>
                          <a:ext cx="715187" cy="37798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66" name="Rectangle 265"/>
                        <p:cNvSpPr/>
                        <p:nvPr/>
                      </p:nvSpPr>
                      <p:spPr>
                        <a:xfrm>
                          <a:off x="7692600" y="3568530"/>
                          <a:ext cx="86448" cy="21599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64" name="Organigramme : Données stockées 263"/>
                      <p:cNvSpPr/>
                      <p:nvPr/>
                    </p:nvSpPr>
                    <p:spPr>
                      <a:xfrm rot="3120000">
                        <a:off x="7451520" y="3028571"/>
                        <a:ext cx="169707" cy="408676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1304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1305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1306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1308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1311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61" name="Rectangle 260"/>
                          <p:cNvSpPr/>
                          <p:nvPr/>
                        </p:nvSpPr>
                        <p:spPr>
                          <a:xfrm>
                            <a:off x="1525271" y="2944903"/>
                            <a:ext cx="852829" cy="8530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58" name="Rectangle 257"/>
                        <p:cNvSpPr/>
                        <p:nvPr/>
                      </p:nvSpPr>
                      <p:spPr>
                        <a:xfrm>
                          <a:off x="2078706" y="999943"/>
                          <a:ext cx="299395" cy="98954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59" name="Rectangle 258"/>
                        <p:cNvSpPr/>
                        <p:nvPr/>
                      </p:nvSpPr>
                      <p:spPr>
                        <a:xfrm>
                          <a:off x="1951689" y="999943"/>
                          <a:ext cx="281249" cy="22179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56" name="Organigramme : Données stockées 255"/>
                      <p:cNvSpPr/>
                      <p:nvPr/>
                    </p:nvSpPr>
                    <p:spPr>
                      <a:xfrm rot="1140000" flipH="1" flipV="1">
                        <a:off x="1343818" y="2765759"/>
                        <a:ext cx="154238" cy="230327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</p:grpSp>
            <p:sp>
              <p:nvSpPr>
                <p:cNvPr id="6" name="Rectangle 5"/>
                <p:cNvSpPr/>
                <p:nvPr/>
              </p:nvSpPr>
              <p:spPr>
                <a:xfrm>
                  <a:off x="513039" y="2589878"/>
                  <a:ext cx="8180388" cy="3794184"/>
                </a:xfrm>
                <a:prstGeom prst="rect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276" name="Rectangle 275"/>
                <p:cNvSpPr/>
                <p:nvPr/>
              </p:nvSpPr>
              <p:spPr>
                <a:xfrm>
                  <a:off x="513039" y="2056469"/>
                  <a:ext cx="8180388" cy="3794184"/>
                </a:xfrm>
                <a:prstGeom prst="rect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" name="ZoneTexte 7"/>
                <p:cNvSpPr txBox="1"/>
                <p:nvPr/>
              </p:nvSpPr>
              <p:spPr>
                <a:xfrm>
                  <a:off x="513039" y="2096158"/>
                  <a:ext cx="1065212" cy="46196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J1</a:t>
                  </a:r>
                </a:p>
              </p:txBody>
            </p:sp>
            <p:cxnSp>
              <p:nvCxnSpPr>
                <p:cNvPr id="14" name="Connecteur droit 13"/>
                <p:cNvCxnSpPr/>
                <p:nvPr/>
              </p:nvCxnSpPr>
              <p:spPr>
                <a:xfrm>
                  <a:off x="1548089" y="2056469"/>
                  <a:ext cx="25400" cy="3773547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Connecteur droit 280"/>
                <p:cNvCxnSpPr/>
                <p:nvPr/>
              </p:nvCxnSpPr>
              <p:spPr>
                <a:xfrm>
                  <a:off x="2549801" y="2050119"/>
                  <a:ext cx="22225" cy="4327593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Connecteur droit 281"/>
                <p:cNvCxnSpPr/>
                <p:nvPr/>
              </p:nvCxnSpPr>
              <p:spPr>
                <a:xfrm>
                  <a:off x="4550051" y="2056469"/>
                  <a:ext cx="22225" cy="4327593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Connecteur droit 283"/>
                <p:cNvCxnSpPr/>
                <p:nvPr/>
              </p:nvCxnSpPr>
              <p:spPr>
                <a:xfrm>
                  <a:off x="3572151" y="2037419"/>
                  <a:ext cx="26988" cy="3773547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Connecteur droit 284"/>
                <p:cNvCxnSpPr/>
                <p:nvPr/>
              </p:nvCxnSpPr>
              <p:spPr>
                <a:xfrm>
                  <a:off x="5569227" y="2075520"/>
                  <a:ext cx="26988" cy="3773547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Connecteur droit 285"/>
                <p:cNvCxnSpPr/>
                <p:nvPr/>
              </p:nvCxnSpPr>
              <p:spPr>
                <a:xfrm>
                  <a:off x="6570940" y="2069169"/>
                  <a:ext cx="22225" cy="4327593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Connecteur droit 286"/>
                <p:cNvCxnSpPr/>
                <p:nvPr/>
              </p:nvCxnSpPr>
              <p:spPr>
                <a:xfrm>
                  <a:off x="7593290" y="2056469"/>
                  <a:ext cx="26987" cy="3773547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8" name="ZoneTexte 287"/>
                <p:cNvSpPr txBox="1"/>
                <p:nvPr/>
              </p:nvSpPr>
              <p:spPr>
                <a:xfrm>
                  <a:off x="2548214" y="2077108"/>
                  <a:ext cx="1066800" cy="46196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J3</a:t>
                  </a:r>
                </a:p>
              </p:txBody>
            </p:sp>
            <p:sp>
              <p:nvSpPr>
                <p:cNvPr id="289" name="ZoneTexte 288"/>
                <p:cNvSpPr txBox="1"/>
                <p:nvPr/>
              </p:nvSpPr>
              <p:spPr>
                <a:xfrm>
                  <a:off x="3537226" y="2085045"/>
                  <a:ext cx="1065213" cy="460382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J4</a:t>
                  </a:r>
                </a:p>
              </p:txBody>
            </p:sp>
            <p:sp>
              <p:nvSpPr>
                <p:cNvPr id="290" name="ZoneTexte 289"/>
                <p:cNvSpPr txBox="1"/>
                <p:nvPr/>
              </p:nvSpPr>
              <p:spPr>
                <a:xfrm>
                  <a:off x="4524651" y="2091395"/>
                  <a:ext cx="1066800" cy="46197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J5</a:t>
                  </a:r>
                </a:p>
              </p:txBody>
            </p:sp>
            <p:sp>
              <p:nvSpPr>
                <p:cNvPr id="291" name="ZoneTexte 290"/>
                <p:cNvSpPr txBox="1"/>
                <p:nvPr/>
              </p:nvSpPr>
              <p:spPr>
                <a:xfrm>
                  <a:off x="5532715" y="2096158"/>
                  <a:ext cx="1065212" cy="46196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J6</a:t>
                  </a:r>
                </a:p>
              </p:txBody>
            </p:sp>
            <p:sp>
              <p:nvSpPr>
                <p:cNvPr id="292" name="ZoneTexte 291"/>
                <p:cNvSpPr txBox="1"/>
                <p:nvPr/>
              </p:nvSpPr>
              <p:spPr>
                <a:xfrm>
                  <a:off x="6524902" y="2091395"/>
                  <a:ext cx="1065213" cy="46197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J7</a:t>
                  </a:r>
                </a:p>
              </p:txBody>
            </p:sp>
            <p:sp>
              <p:nvSpPr>
                <p:cNvPr id="293" name="ZoneTexte 292"/>
                <p:cNvSpPr txBox="1"/>
                <p:nvPr/>
              </p:nvSpPr>
              <p:spPr>
                <a:xfrm>
                  <a:off x="7580590" y="2077108"/>
                  <a:ext cx="1065212" cy="46196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J8</a:t>
                  </a:r>
                </a:p>
              </p:txBody>
            </p:sp>
            <p:sp>
              <p:nvSpPr>
                <p:cNvPr id="294" name="ZoneTexte 293"/>
                <p:cNvSpPr txBox="1"/>
                <p:nvPr/>
              </p:nvSpPr>
              <p:spPr>
                <a:xfrm>
                  <a:off x="1505226" y="2091395"/>
                  <a:ext cx="1066800" cy="46197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J2</a:t>
                  </a:r>
                </a:p>
              </p:txBody>
            </p:sp>
          </p:grpSp>
          <p:sp>
            <p:nvSpPr>
              <p:cNvPr id="11274" name="ZoneTexte 28"/>
              <p:cNvSpPr txBox="1">
                <a:spLocks noChangeArrowheads="1"/>
              </p:cNvSpPr>
              <p:nvPr/>
            </p:nvSpPr>
            <p:spPr bwMode="auto">
              <a:xfrm>
                <a:off x="76200" y="3236844"/>
                <a:ext cx="7343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b="1">
                    <a:solidFill>
                      <a:srgbClr val="C00000"/>
                    </a:solidFill>
                  </a:rPr>
                  <a:t>40°C</a:t>
                </a:r>
              </a:p>
            </p:txBody>
          </p:sp>
          <p:sp>
            <p:nvSpPr>
              <p:cNvPr id="11275" name="ZoneTexte 300"/>
              <p:cNvSpPr txBox="1">
                <a:spLocks noChangeArrowheads="1"/>
              </p:cNvSpPr>
              <p:nvPr/>
            </p:nvSpPr>
            <p:spPr bwMode="auto">
              <a:xfrm>
                <a:off x="76199" y="4692134"/>
                <a:ext cx="7343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b="1">
                    <a:solidFill>
                      <a:srgbClr val="FFC000"/>
                    </a:solidFill>
                  </a:rPr>
                  <a:t>38°C</a:t>
                </a:r>
              </a:p>
            </p:txBody>
          </p:sp>
          <p:sp>
            <p:nvSpPr>
              <p:cNvPr id="48" name="Accolade fermante 47"/>
              <p:cNvSpPr/>
              <p:nvPr/>
            </p:nvSpPr>
            <p:spPr>
              <a:xfrm rot="16200000">
                <a:off x="2011359" y="583263"/>
                <a:ext cx="465145" cy="2179637"/>
              </a:xfrm>
              <a:prstGeom prst="rightBrac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30" name="Accolade fermante 329"/>
              <p:cNvSpPr/>
              <p:nvPr/>
            </p:nvSpPr>
            <p:spPr>
              <a:xfrm rot="16200000">
                <a:off x="4103684" y="702326"/>
                <a:ext cx="465145" cy="1941513"/>
              </a:xfrm>
              <a:prstGeom prst="rightBrac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31" name="Accolade fermante 330"/>
              <p:cNvSpPr/>
              <p:nvPr/>
            </p:nvSpPr>
            <p:spPr>
              <a:xfrm rot="16200000">
                <a:off x="6174577" y="599932"/>
                <a:ext cx="465145" cy="2146300"/>
              </a:xfrm>
              <a:prstGeom prst="rightBrac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sp>
        <p:nvSpPr>
          <p:cNvPr id="11270" name="ZoneTexte 276"/>
          <p:cNvSpPr txBox="1">
            <a:spLocks noChangeArrowheads="1"/>
          </p:cNvSpPr>
          <p:nvPr/>
        </p:nvSpPr>
        <p:spPr bwMode="auto">
          <a:xfrm>
            <a:off x="304800" y="228600"/>
            <a:ext cx="85391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3600" b="1"/>
              <a:t>Fièvre tierce </a:t>
            </a:r>
          </a:p>
          <a:p>
            <a:pPr algn="ctr" eaLnBrk="1" hangingPunct="1"/>
            <a:r>
              <a:rPr lang="fr-FR" sz="2800" i="1"/>
              <a:t>P. falciparum, P. ovale, P. vivax</a:t>
            </a:r>
          </a:p>
        </p:txBody>
      </p:sp>
    </p:spTree>
    <p:extLst>
      <p:ext uri="{BB962C8B-B14F-4D97-AF65-F5344CB8AC3E}">
        <p14:creationId xmlns:p14="http://schemas.microsoft.com/office/powerpoint/2010/main" val="358329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7938"/>
            <a:ext cx="9177338" cy="6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ZoneTexte 1"/>
          <p:cNvSpPr txBox="1">
            <a:spLocks noChangeArrowheads="1"/>
          </p:cNvSpPr>
          <p:nvPr/>
        </p:nvSpPr>
        <p:spPr bwMode="auto">
          <a:xfrm>
            <a:off x="1258888" y="5876925"/>
            <a:ext cx="7561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fr-FR" sz="2800">
                <a:solidFill>
                  <a:schemeClr val="tx2"/>
                </a:solidFill>
                <a:latin typeface="Brush Script Std" pitchFamily="66" charset="0"/>
              </a:rPr>
              <a:t>Merci de votre attention …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2EF0677-17FF-452A-B9E8-5E2B75E0D588}" type="datetime1">
              <a:rPr lang="fr-FR"/>
              <a:pPr>
                <a:defRPr/>
              </a:pPr>
              <a:t>07/01/2015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Paludisme formation  internes garde LBU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15350-13B4-47DA-8958-909FD3620538}" type="slidenum">
              <a:rPr lang="fr-FR" smtClean="0"/>
              <a:pPr>
                <a:defRPr/>
              </a:pPr>
              <a:t>110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67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005064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INFLUENCE DIRECTE DE L’HOMME : </a:t>
            </a:r>
            <a:r>
              <a:rPr lang="en-US" i="1" dirty="0" smtClean="0"/>
              <a:t>PLASMODIUM KNOWLESI</a:t>
            </a:r>
            <a:r>
              <a:rPr lang="en-US" dirty="0" smtClean="0"/>
              <a:t>, UNE ZOONOSE EMERGENTE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4ABE-EC4D-4B99-952B-13708B1509CB}" type="datetime1">
              <a:rPr lang="fr-FR" smtClean="0"/>
              <a:t>07/01/2015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RICAI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111</a:t>
            </a:fld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83568" y="404664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Au-delà des tendances, des surprises !!!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323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97768"/>
            <a:ext cx="8928992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La situation du </a:t>
            </a:r>
            <a:r>
              <a:rPr lang="en-US" sz="3400" dirty="0" err="1" smtClean="0"/>
              <a:t>paludisme</a:t>
            </a:r>
            <a:r>
              <a:rPr lang="en-US" sz="3400" dirty="0" smtClean="0"/>
              <a:t> </a:t>
            </a:r>
            <a:r>
              <a:rPr lang="en-US" sz="3400" dirty="0" err="1" smtClean="0"/>
              <a:t>n’est</a:t>
            </a:r>
            <a:r>
              <a:rPr lang="en-US" sz="3400" dirty="0" smtClean="0"/>
              <a:t> pas un </a:t>
            </a:r>
            <a:r>
              <a:rPr lang="en-US" sz="3400" dirty="0" err="1" smtClean="0"/>
              <a:t>état</a:t>
            </a:r>
            <a:r>
              <a:rPr lang="en-US" sz="3400" dirty="0" smtClean="0"/>
              <a:t> stable</a:t>
            </a:r>
            <a:endParaRPr lang="en-US" sz="3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514850" cy="267652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3528" y="4437112"/>
            <a:ext cx="451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Eradication </a:t>
            </a:r>
            <a:r>
              <a:rPr lang="fr-FR" dirty="0" smtClean="0"/>
              <a:t>du paludisme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37" y="1628800"/>
            <a:ext cx="2376264" cy="178219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3356992"/>
            <a:ext cx="3923928" cy="25593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220073" y="5949280"/>
            <a:ext cx="392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Emergence </a:t>
            </a:r>
            <a:r>
              <a:rPr lang="fr-FR" dirty="0" smtClean="0"/>
              <a:t>du paludisme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23528" y="5085184"/>
            <a:ext cx="4514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Modification des niches </a:t>
            </a:r>
            <a:r>
              <a:rPr lang="en-US" sz="2400" b="1" dirty="0" err="1" smtClean="0"/>
              <a:t>écologiques</a:t>
            </a:r>
            <a:r>
              <a:rPr lang="en-US" sz="2400" b="1" dirty="0" smtClean="0"/>
              <a:t> +++</a:t>
            </a:r>
            <a:endParaRPr lang="en-US" sz="2400" b="1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AF21-B6A7-452A-9B5E-5DC171D08E65}" type="datetime1">
              <a:rPr lang="fr-FR" smtClean="0"/>
              <a:t>07/01/2015</a:t>
            </a:fld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112</a:t>
            </a:fld>
            <a:endParaRPr lang="fr-FR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 dirty="0" smtClean="0"/>
              <a:t>RICAI 2013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499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rs.els-cdn.com/content/image/1-s2.0-S0001706X12003440-gr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/>
          <a:stretch/>
        </p:blipFill>
        <p:spPr bwMode="auto">
          <a:xfrm>
            <a:off x="0" y="2452062"/>
            <a:ext cx="2990336" cy="443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419872" y="4433044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Lt</a:t>
            </a:r>
            <a:r>
              <a:rPr lang="en-US" b="1" dirty="0"/>
              <a:t>.-Col. Robert Knowles (1883–1936)</a:t>
            </a:r>
            <a:r>
              <a:rPr lang="en-US" dirty="0"/>
              <a:t>, the </a:t>
            </a:r>
            <a:r>
              <a:rPr lang="en-US" dirty="0" err="1"/>
              <a:t>malariologist</a:t>
            </a:r>
            <a:r>
              <a:rPr lang="en-US" dirty="0"/>
              <a:t> who described the blood forms of </a:t>
            </a:r>
            <a:r>
              <a:rPr lang="en-US" i="1" dirty="0" err="1" smtClean="0"/>
              <a:t>P.knowlesi</a:t>
            </a:r>
            <a:r>
              <a:rPr lang="en-US" dirty="0"/>
              <a:t> and demonstrated that infected blood monkey can produce human infection.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" r="15973" b="71884"/>
          <a:stretch/>
        </p:blipFill>
        <p:spPr>
          <a:xfrm>
            <a:off x="-12158" y="-1"/>
            <a:ext cx="6132330" cy="2379841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3626960" y="2452062"/>
            <a:ext cx="4905480" cy="1841034"/>
            <a:chOff x="3275856" y="2371324"/>
            <a:chExt cx="4905480" cy="184103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99" b="10220"/>
            <a:stretch/>
          </p:blipFill>
          <p:spPr bwMode="auto">
            <a:xfrm>
              <a:off x="4972022" y="3380768"/>
              <a:ext cx="3209314" cy="831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11" b="45455"/>
            <a:stretch/>
          </p:blipFill>
          <p:spPr bwMode="auto">
            <a:xfrm>
              <a:off x="4960702" y="2371324"/>
              <a:ext cx="3220634" cy="895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262" b="75800"/>
            <a:stretch/>
          </p:blipFill>
          <p:spPr bwMode="auto">
            <a:xfrm>
              <a:off x="3275856" y="3380768"/>
              <a:ext cx="1565384" cy="831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3334848" y="2376264"/>
              <a:ext cx="1566862" cy="890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1" t="6303" r="3583" b="83549"/>
          <a:stretch/>
        </p:blipFill>
        <p:spPr>
          <a:xfrm>
            <a:off x="6639751" y="25550"/>
            <a:ext cx="2180721" cy="2252803"/>
          </a:xfrm>
          <a:prstGeom prst="rect">
            <a:avLst/>
          </a:prstGeom>
        </p:spPr>
      </p:pic>
      <p:sp>
        <p:nvSpPr>
          <p:cNvPr id="11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RICAI 2013</a:t>
            </a:r>
            <a:endParaRPr lang="fr-FR" dirty="0"/>
          </a:p>
        </p:txBody>
      </p:sp>
      <p:sp>
        <p:nvSpPr>
          <p:cNvPr id="12" name="Espace réservé du numéro de diapositive 1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3A59937-B499-46C3-B1AA-E6386AA9583E}" type="slidenum">
              <a:rPr lang="fr-FR" smtClean="0"/>
              <a:t>113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032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5045032" cy="391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15516" y="4221088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Fig. </a:t>
            </a:r>
            <a:r>
              <a:rPr lang="fr-FR" b="1" dirty="0" smtClean="0"/>
              <a:t>Cas de paludisme à</a:t>
            </a:r>
            <a:r>
              <a:rPr lang="fr-FR" b="1" dirty="0"/>
              <a:t> </a:t>
            </a:r>
            <a:r>
              <a:rPr lang="fr-FR" b="1" i="1" dirty="0"/>
              <a:t>P. knowlesi</a:t>
            </a:r>
            <a:r>
              <a:rPr lang="fr-FR" b="1" dirty="0"/>
              <a:t> </a:t>
            </a:r>
            <a:r>
              <a:rPr lang="fr-FR" b="1" dirty="0" smtClean="0"/>
              <a:t>chez les voyageurs (les points rouges indiquent les lieux probables d’acquisition, les drapeaux les pays ou l’infection  a été diagnostiquée) </a:t>
            </a:r>
            <a:r>
              <a:rPr lang="fr-FR" sz="1200" dirty="0"/>
              <a:t>(</a:t>
            </a:r>
            <a:r>
              <a:rPr lang="fr-FR" sz="1200" dirty="0" err="1"/>
              <a:t>references</a:t>
            </a:r>
            <a:r>
              <a:rPr lang="fr-FR" sz="1200" dirty="0"/>
              <a:t>: </a:t>
            </a:r>
            <a:r>
              <a:rPr lang="fr-FR" sz="1200" dirty="0">
                <a:hlinkClick r:id="rId4"/>
              </a:rPr>
              <a:t>Chin et al., 1965</a:t>
            </a:r>
            <a:r>
              <a:rPr lang="fr-FR" sz="1200" dirty="0"/>
              <a:t>,</a:t>
            </a:r>
            <a:r>
              <a:rPr lang="fr-FR" sz="1200" dirty="0">
                <a:hlinkClick r:id="rId4"/>
              </a:rPr>
              <a:t>Kantele et al., 2008</a:t>
            </a:r>
            <a:r>
              <a:rPr lang="fr-FR" sz="1200" dirty="0"/>
              <a:t>, </a:t>
            </a:r>
            <a:r>
              <a:rPr lang="fr-FR" sz="1200" u="sng" dirty="0" err="1">
                <a:hlinkClick r:id="rId4"/>
              </a:rPr>
              <a:t>Bronner</a:t>
            </a:r>
            <a:r>
              <a:rPr lang="fr-FR" sz="1200" u="sng" dirty="0">
                <a:hlinkClick r:id="rId4"/>
              </a:rPr>
              <a:t> et al., 2009</a:t>
            </a:r>
            <a:r>
              <a:rPr lang="fr-FR" sz="1200" dirty="0"/>
              <a:t>, </a:t>
            </a:r>
            <a:r>
              <a:rPr lang="fr-FR" sz="1200" dirty="0" err="1">
                <a:hlinkClick r:id="rId4"/>
              </a:rPr>
              <a:t>Kuo</a:t>
            </a:r>
            <a:r>
              <a:rPr lang="fr-FR" sz="1200" dirty="0">
                <a:hlinkClick r:id="rId4"/>
              </a:rPr>
              <a:t> et al., 2009</a:t>
            </a:r>
            <a:r>
              <a:rPr lang="fr-FR" sz="1200" dirty="0"/>
              <a:t>, </a:t>
            </a:r>
            <a:r>
              <a:rPr lang="fr-FR" sz="1200" dirty="0">
                <a:hlinkClick r:id="rId4"/>
              </a:rPr>
              <a:t>CDC, 2009</a:t>
            </a:r>
            <a:r>
              <a:rPr lang="fr-FR" sz="1200" dirty="0"/>
              <a:t>, </a:t>
            </a:r>
            <a:r>
              <a:rPr lang="fr-FR" sz="1200" dirty="0">
                <a:hlinkClick r:id="rId4"/>
              </a:rPr>
              <a:t>van </a:t>
            </a:r>
            <a:r>
              <a:rPr lang="fr-FR" sz="1200" dirty="0" err="1">
                <a:hlinkClick r:id="rId4"/>
              </a:rPr>
              <a:t>Hellemond</a:t>
            </a:r>
            <a:r>
              <a:rPr lang="fr-FR" sz="1200" dirty="0">
                <a:hlinkClick r:id="rId4"/>
              </a:rPr>
              <a:t> et al., 2009</a:t>
            </a:r>
            <a:r>
              <a:rPr lang="fr-FR" sz="1200" dirty="0"/>
              <a:t>, </a:t>
            </a:r>
            <a:r>
              <a:rPr lang="fr-FR" sz="1200" dirty="0">
                <a:hlinkClick r:id="rId4"/>
              </a:rPr>
              <a:t>Ta et al., 2010</a:t>
            </a:r>
            <a:r>
              <a:rPr lang="fr-FR" sz="1200" dirty="0"/>
              <a:t>, </a:t>
            </a:r>
            <a:r>
              <a:rPr lang="fr-FR" sz="1200" dirty="0" err="1">
                <a:hlinkClick r:id="rId4"/>
              </a:rPr>
              <a:t>Figtree</a:t>
            </a:r>
            <a:r>
              <a:rPr lang="fr-FR" sz="1200" dirty="0">
                <a:hlinkClick r:id="rId4"/>
              </a:rPr>
              <a:t> et al., 2010</a:t>
            </a:r>
            <a:r>
              <a:rPr lang="fr-FR" sz="1200" dirty="0"/>
              <a:t>, </a:t>
            </a:r>
            <a:r>
              <a:rPr lang="fr-FR" sz="1200" dirty="0">
                <a:hlinkClick r:id="rId4"/>
              </a:rPr>
              <a:t>Berry et al., 2011</a:t>
            </a:r>
            <a:r>
              <a:rPr lang="fr-FR" sz="1200" dirty="0"/>
              <a:t>, </a:t>
            </a:r>
            <a:r>
              <a:rPr lang="fr-FR" sz="1200" dirty="0" err="1">
                <a:hlinkClick r:id="rId4"/>
              </a:rPr>
              <a:t>Hoosen</a:t>
            </a:r>
            <a:r>
              <a:rPr lang="fr-FR" sz="1200" dirty="0">
                <a:hlinkClick r:id="rId4"/>
              </a:rPr>
              <a:t> and Shaw, 2011</a:t>
            </a:r>
            <a:r>
              <a:rPr lang="fr-FR" sz="1200" dirty="0"/>
              <a:t> and </a:t>
            </a:r>
            <a:r>
              <a:rPr lang="fr-FR" sz="1200" dirty="0">
                <a:hlinkClick r:id="rId4"/>
              </a:rPr>
              <a:t>Link et al., 2012</a:t>
            </a:r>
            <a:r>
              <a:rPr lang="fr-FR" sz="1200" dirty="0"/>
              <a:t>) </a:t>
            </a:r>
            <a:endParaRPr lang="fr-FR" sz="1200" dirty="0" smtClean="0"/>
          </a:p>
          <a:p>
            <a:r>
              <a:rPr lang="fr-FR" sz="1200" dirty="0" smtClean="0"/>
              <a:t>Nombre des cas d’après :</a:t>
            </a:r>
            <a:r>
              <a:rPr lang="fr-FR" sz="1200" dirty="0"/>
              <a:t> </a:t>
            </a:r>
            <a:r>
              <a:rPr lang="fr-FR" sz="1200" dirty="0">
                <a:hlinkClick r:id="rId5"/>
              </a:rPr>
              <a:t>Singh et al. (2004)</a:t>
            </a:r>
            <a:r>
              <a:rPr lang="fr-FR" sz="1200" dirty="0"/>
              <a:t>, </a:t>
            </a:r>
            <a:r>
              <a:rPr lang="fr-FR" sz="1200" dirty="0" err="1">
                <a:hlinkClick r:id="rId4"/>
              </a:rPr>
              <a:t>Jongwutiwes</a:t>
            </a:r>
            <a:r>
              <a:rPr lang="fr-FR" sz="1200" dirty="0">
                <a:hlinkClick r:id="rId4"/>
              </a:rPr>
              <a:t> et al. (2004)</a:t>
            </a:r>
            <a:r>
              <a:rPr lang="fr-FR" sz="1200" dirty="0"/>
              <a:t>, </a:t>
            </a:r>
            <a:r>
              <a:rPr lang="fr-FR" sz="1200" dirty="0">
                <a:hlinkClick r:id="rId4"/>
              </a:rPr>
              <a:t>Cox-Singh et al. (2008)</a:t>
            </a:r>
            <a:r>
              <a:rPr lang="fr-FR" sz="1200" dirty="0"/>
              <a:t>, </a:t>
            </a:r>
            <a:r>
              <a:rPr lang="fr-FR" sz="1200" dirty="0" err="1">
                <a:hlinkClick r:id="rId4"/>
              </a:rPr>
              <a:t>Luchavez</a:t>
            </a:r>
            <a:r>
              <a:rPr lang="fr-FR" sz="1200" dirty="0">
                <a:hlinkClick r:id="rId4"/>
              </a:rPr>
              <a:t> et al. (2008)</a:t>
            </a:r>
            <a:r>
              <a:rPr lang="fr-FR" sz="1200" dirty="0"/>
              <a:t>, </a:t>
            </a:r>
            <a:r>
              <a:rPr lang="fr-FR" sz="1200" dirty="0" err="1">
                <a:hlinkClick r:id="rId4"/>
              </a:rPr>
              <a:t>Vythilingam</a:t>
            </a:r>
            <a:r>
              <a:rPr lang="fr-FR" sz="1200" dirty="0">
                <a:hlinkClick r:id="rId4"/>
              </a:rPr>
              <a:t> et al. (2008)</a:t>
            </a:r>
            <a:r>
              <a:rPr lang="fr-FR" sz="1200" dirty="0"/>
              <a:t>, </a:t>
            </a:r>
            <a:r>
              <a:rPr lang="fr-FR" sz="1200" dirty="0">
                <a:hlinkClick r:id="rId4"/>
              </a:rPr>
              <a:t>Lee et al., 2009a</a:t>
            </a:r>
            <a:r>
              <a:rPr lang="fr-FR" sz="1200" dirty="0"/>
              <a:t> and </a:t>
            </a:r>
            <a:r>
              <a:rPr lang="fr-FR" sz="1200" dirty="0">
                <a:hlinkClick r:id="rId4"/>
              </a:rPr>
              <a:t>Lee et al., 2009b</a:t>
            </a:r>
            <a:r>
              <a:rPr lang="fr-FR" sz="1200" dirty="0"/>
              <a:t>, </a:t>
            </a:r>
            <a:r>
              <a:rPr lang="fr-FR" sz="1200" dirty="0" err="1">
                <a:hlinkClick r:id="rId4"/>
              </a:rPr>
              <a:t>Nakazawa</a:t>
            </a:r>
            <a:r>
              <a:rPr lang="fr-FR" sz="1200" dirty="0">
                <a:hlinkClick r:id="rId4"/>
              </a:rPr>
              <a:t> et al. (2009)</a:t>
            </a:r>
            <a:r>
              <a:rPr lang="fr-FR" sz="1200" dirty="0"/>
              <a:t>, </a:t>
            </a:r>
            <a:r>
              <a:rPr lang="fr-FR" sz="1200" dirty="0">
                <a:hlinkClick r:id="rId4"/>
              </a:rPr>
              <a:t>Van den </a:t>
            </a:r>
            <a:r>
              <a:rPr lang="fr-FR" sz="1200" dirty="0" err="1">
                <a:hlinkClick r:id="rId4"/>
              </a:rPr>
              <a:t>Eede</a:t>
            </a:r>
            <a:r>
              <a:rPr lang="fr-FR" sz="1200" dirty="0">
                <a:hlinkClick r:id="rId4"/>
              </a:rPr>
              <a:t> et al. (2009)</a:t>
            </a:r>
            <a:r>
              <a:rPr lang="fr-FR" sz="1200" dirty="0"/>
              <a:t>, </a:t>
            </a:r>
            <a:r>
              <a:rPr lang="fr-FR" sz="1200" dirty="0" err="1">
                <a:hlinkClick r:id="rId4"/>
              </a:rPr>
              <a:t>Putaporntip</a:t>
            </a:r>
            <a:r>
              <a:rPr lang="fr-FR" sz="1200" dirty="0">
                <a:hlinkClick r:id="rId4"/>
              </a:rPr>
              <a:t> et al. (2009)</a:t>
            </a:r>
            <a:r>
              <a:rPr lang="fr-FR" sz="1200" dirty="0"/>
              <a:t>, </a:t>
            </a:r>
            <a:r>
              <a:rPr lang="fr-FR" sz="1200" dirty="0" err="1">
                <a:hlinkClick r:id="rId4"/>
              </a:rPr>
              <a:t>Daneshwar</a:t>
            </a:r>
            <a:r>
              <a:rPr lang="fr-FR" sz="1200" dirty="0">
                <a:hlinkClick r:id="rId4"/>
              </a:rPr>
              <a:t> et al. (2009)</a:t>
            </a:r>
            <a:r>
              <a:rPr lang="fr-FR" sz="1200" dirty="0"/>
              <a:t>,</a:t>
            </a:r>
            <a:r>
              <a:rPr lang="fr-FR" sz="1200" dirty="0">
                <a:hlinkClick r:id="rId4"/>
              </a:rPr>
              <a:t>Cox-Singh et al. (2010)</a:t>
            </a:r>
            <a:r>
              <a:rPr lang="fr-FR" sz="1200" dirty="0"/>
              <a:t>, </a:t>
            </a:r>
            <a:r>
              <a:rPr lang="fr-FR" sz="1200" dirty="0" err="1">
                <a:hlinkClick r:id="rId4"/>
              </a:rPr>
              <a:t>Daneshwar</a:t>
            </a:r>
            <a:r>
              <a:rPr lang="fr-FR" sz="1200" dirty="0">
                <a:hlinkClick r:id="rId4"/>
              </a:rPr>
              <a:t> et al. (2010)</a:t>
            </a:r>
            <a:r>
              <a:rPr lang="fr-FR" sz="1200" dirty="0"/>
              <a:t>, </a:t>
            </a:r>
            <a:r>
              <a:rPr lang="fr-FR" sz="1200" dirty="0">
                <a:hlinkClick r:id="rId4"/>
              </a:rPr>
              <a:t>Lee et al. (2010)</a:t>
            </a:r>
            <a:r>
              <a:rPr lang="fr-FR" sz="1200" dirty="0"/>
              <a:t>, </a:t>
            </a:r>
            <a:r>
              <a:rPr lang="fr-FR" sz="1200" dirty="0" err="1">
                <a:hlinkClick r:id="rId4"/>
              </a:rPr>
              <a:t>Figtree</a:t>
            </a:r>
            <a:r>
              <a:rPr lang="fr-FR" sz="1200" dirty="0">
                <a:hlinkClick r:id="rId4"/>
              </a:rPr>
              <a:t> et al. (2010)</a:t>
            </a:r>
            <a:r>
              <a:rPr lang="fr-FR" sz="1200" dirty="0"/>
              <a:t>, </a:t>
            </a:r>
            <a:r>
              <a:rPr lang="fr-FR" sz="1200" dirty="0">
                <a:hlinkClick r:id="rId4"/>
              </a:rPr>
              <a:t>Jiang et al. (2010)</a:t>
            </a:r>
            <a:r>
              <a:rPr lang="fr-FR" sz="1200" dirty="0"/>
              <a:t>, </a:t>
            </a:r>
            <a:r>
              <a:rPr lang="fr-FR" sz="1200" dirty="0">
                <a:hlinkClick r:id="rId4"/>
              </a:rPr>
              <a:t>Barber et al. (2011)</a:t>
            </a:r>
            <a:r>
              <a:rPr lang="fr-FR" sz="1200" dirty="0"/>
              <a:t>, </a:t>
            </a:r>
            <a:r>
              <a:rPr lang="fr-FR" sz="1200" dirty="0">
                <a:hlinkClick r:id="rId4"/>
              </a:rPr>
              <a:t>William et al. (2011)</a:t>
            </a:r>
            <a:r>
              <a:rPr lang="fr-FR" sz="1200" dirty="0"/>
              <a:t>, </a:t>
            </a:r>
            <a:r>
              <a:rPr lang="fr-FR" sz="1200" dirty="0" err="1">
                <a:hlinkClick r:id="rId4"/>
              </a:rPr>
              <a:t>Jongwutiwes</a:t>
            </a:r>
            <a:r>
              <a:rPr lang="fr-FR" sz="1200" dirty="0">
                <a:hlinkClick r:id="rId4"/>
              </a:rPr>
              <a:t> et al. (2011)</a:t>
            </a:r>
            <a:r>
              <a:rPr lang="fr-FR" sz="1200" dirty="0"/>
              <a:t>, </a:t>
            </a:r>
            <a:r>
              <a:rPr lang="fr-FR" sz="1200" dirty="0">
                <a:hlinkClick r:id="rId4"/>
              </a:rPr>
              <a:t>Lau et al. (2011)</a:t>
            </a:r>
            <a:r>
              <a:rPr lang="fr-FR" sz="1200" dirty="0"/>
              <a:t>, </a:t>
            </a:r>
            <a:r>
              <a:rPr lang="fr-FR" sz="1200" dirty="0">
                <a:hlinkClick r:id="rId4"/>
              </a:rPr>
              <a:t>Marchand et al. (2011)</a:t>
            </a:r>
            <a:r>
              <a:rPr lang="fr-FR" sz="1200" dirty="0"/>
              <a:t>, </a:t>
            </a:r>
            <a:r>
              <a:rPr lang="fr-FR" sz="1200" dirty="0" err="1">
                <a:hlinkClick r:id="rId4"/>
              </a:rPr>
              <a:t>Naing</a:t>
            </a:r>
            <a:r>
              <a:rPr lang="fr-FR" sz="1200" dirty="0">
                <a:hlinkClick r:id="rId4"/>
              </a:rPr>
              <a:t> et al. (2011)</a:t>
            </a:r>
            <a:r>
              <a:rPr lang="fr-FR" sz="1200" dirty="0"/>
              <a:t>, </a:t>
            </a:r>
            <a:r>
              <a:rPr lang="fr-FR" sz="1200" dirty="0" err="1">
                <a:hlinkClick r:id="rId4"/>
              </a:rPr>
              <a:t>Khim</a:t>
            </a:r>
            <a:r>
              <a:rPr lang="fr-FR" sz="1200" dirty="0">
                <a:hlinkClick r:id="rId4"/>
              </a:rPr>
              <a:t> et al. (2011)</a:t>
            </a:r>
            <a:r>
              <a:rPr lang="fr-FR" sz="1200" dirty="0"/>
              <a:t>, </a:t>
            </a:r>
            <a:r>
              <a:rPr lang="fr-FR" sz="1200" dirty="0" err="1">
                <a:hlinkClick r:id="rId4"/>
              </a:rPr>
              <a:t>Rajahram</a:t>
            </a:r>
            <a:r>
              <a:rPr lang="fr-FR" sz="1200" dirty="0">
                <a:hlinkClick r:id="rId4"/>
              </a:rPr>
              <a:t> et al. (2012)</a:t>
            </a:r>
            <a:r>
              <a:rPr lang="fr-FR" sz="1200" dirty="0"/>
              <a:t>, </a:t>
            </a:r>
            <a:r>
              <a:rPr lang="fr-FR" sz="1200" dirty="0" err="1">
                <a:hlinkClick r:id="rId4"/>
              </a:rPr>
              <a:t>Sermwittayawong</a:t>
            </a:r>
            <a:r>
              <a:rPr lang="fr-FR" sz="1200" dirty="0">
                <a:hlinkClick r:id="rId4"/>
              </a:rPr>
              <a:t> et al. (2012)</a:t>
            </a:r>
            <a:r>
              <a:rPr lang="fr-FR" sz="1200" dirty="0"/>
              <a:t>, and </a:t>
            </a:r>
            <a:r>
              <a:rPr lang="fr-FR" sz="1200" dirty="0" err="1">
                <a:hlinkClick r:id="rId4"/>
              </a:rPr>
              <a:t>Azira</a:t>
            </a:r>
            <a:r>
              <a:rPr lang="fr-FR" sz="1200" dirty="0">
                <a:hlinkClick r:id="rId4"/>
              </a:rPr>
              <a:t> et al. (2012</a:t>
            </a:r>
            <a:r>
              <a:rPr lang="fr-FR" sz="1200" dirty="0" smtClean="0">
                <a:hlinkClick r:id="rId4"/>
              </a:rPr>
              <a:t>)</a:t>
            </a:r>
            <a:r>
              <a:rPr lang="fr-FR" sz="1200" dirty="0" smtClean="0"/>
              <a:t>.</a:t>
            </a:r>
            <a:endParaRPr lang="fr-FR" sz="1200" dirty="0"/>
          </a:p>
        </p:txBody>
      </p:sp>
      <p:sp>
        <p:nvSpPr>
          <p:cNvPr id="2" name="ZoneTexte 1"/>
          <p:cNvSpPr txBox="1"/>
          <p:nvPr/>
        </p:nvSpPr>
        <p:spPr>
          <a:xfrm>
            <a:off x="5512576" y="2405206"/>
            <a:ext cx="3667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Plasmodium </a:t>
            </a:r>
            <a:r>
              <a:rPr lang="fr-FR" sz="1600" i="1" dirty="0" err="1"/>
              <a:t>k</a:t>
            </a:r>
            <a:r>
              <a:rPr lang="fr-FR" sz="1600" i="1" dirty="0" err="1" smtClean="0"/>
              <a:t>nowlesi</a:t>
            </a:r>
            <a:r>
              <a:rPr lang="fr-FR" sz="1600" i="1" dirty="0" smtClean="0"/>
              <a:t> </a:t>
            </a:r>
            <a:r>
              <a:rPr lang="fr-FR" sz="1600" dirty="0" smtClean="0"/>
              <a:t>n’est plus rare chez l’Homme et il a toutes les caractéristiques d’un pathogène émergent du fait d’un changement brutal de son écosystème, Il concerne principalement les migrants travailleurs frontaliers et les voyageurs internationaux.</a:t>
            </a:r>
            <a:endParaRPr lang="fr-FR" sz="1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6B29-A94B-48FF-A0EB-73F6366ACDFC}" type="datetime1">
              <a:rPr lang="fr-FR" smtClean="0"/>
              <a:t>07/01/2015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RICAI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114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96" y="188639"/>
            <a:ext cx="3311988" cy="2160241"/>
          </a:xfrm>
          <a:prstGeom prst="rect">
            <a:avLst/>
          </a:prstGeom>
        </p:spPr>
      </p:pic>
      <p:pic>
        <p:nvPicPr>
          <p:cNvPr id="9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5349"/>
            <a:ext cx="504056" cy="3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49" y="3068960"/>
            <a:ext cx="1414007" cy="106050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23528" y="931300"/>
            <a:ext cx="43204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00" dirty="0" smtClean="0"/>
              <a:t>2010</a:t>
            </a:r>
            <a:endParaRPr lang="fr-FR" sz="900" dirty="0"/>
          </a:p>
        </p:txBody>
      </p:sp>
      <p:sp>
        <p:nvSpPr>
          <p:cNvPr id="13" name="Ellipse 12"/>
          <p:cNvSpPr/>
          <p:nvPr/>
        </p:nvSpPr>
        <p:spPr>
          <a:xfrm>
            <a:off x="27258" y="474538"/>
            <a:ext cx="1152128" cy="66149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30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smtClean="0"/>
              <a:t>Importance de la distribution géographique du vecteur</a:t>
            </a:r>
            <a:endParaRPr lang="fr-FR" sz="3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ED61-E2CC-4A5F-8FC6-59331FB613A5}" type="datetime1">
              <a:rPr lang="fr-FR" smtClean="0"/>
              <a:t>07/01/2015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RICAI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115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7" t="7447" r="18884" b="33953"/>
          <a:stretch/>
        </p:blipFill>
        <p:spPr>
          <a:xfrm>
            <a:off x="179512" y="1412132"/>
            <a:ext cx="5256584" cy="439313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7504" y="5733256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Carte d’Asie du Sud Est montrant l’aire géographique de distribution du groupe de moustiques </a:t>
            </a:r>
            <a:r>
              <a:rPr lang="fr-FR" b="1" i="1" dirty="0" err="1" smtClean="0"/>
              <a:t>Leucosphyrus</a:t>
            </a:r>
            <a:r>
              <a:rPr lang="fr-FR" b="1" dirty="0" smtClean="0"/>
              <a:t> </a:t>
            </a:r>
            <a:endParaRPr lang="fr-FR" dirty="0"/>
          </a:p>
        </p:txBody>
      </p:sp>
      <p:pic>
        <p:nvPicPr>
          <p:cNvPr id="9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1322801" cy="9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508104" y="3619768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D’après </a:t>
            </a:r>
            <a:r>
              <a:rPr lang="fr-FR" sz="1200" dirty="0" err="1" smtClean="0"/>
              <a:t>Vythilingam</a:t>
            </a:r>
            <a:r>
              <a:rPr lang="fr-FR" sz="1200" i="1" dirty="0" smtClean="0"/>
              <a:t> </a:t>
            </a:r>
            <a:r>
              <a:rPr lang="fr-FR" sz="1200" dirty="0" smtClean="0"/>
              <a:t>dans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frontiers</a:t>
            </a:r>
            <a:r>
              <a:rPr lang="fr-FR" sz="1200" i="1" dirty="0" smtClean="0"/>
              <a:t> in </a:t>
            </a:r>
            <a:r>
              <a:rPr lang="fr-FR" sz="1200" i="1" dirty="0" err="1" smtClean="0"/>
              <a:t>Physiology</a:t>
            </a:r>
            <a:r>
              <a:rPr lang="fr-FR" sz="1200" i="1" dirty="0" smtClean="0"/>
              <a:t> </a:t>
            </a:r>
            <a:r>
              <a:rPr lang="fr-FR" sz="1200" dirty="0" smtClean="0"/>
              <a:t>2012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436096" y="1359823"/>
            <a:ext cx="36358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moustiques vecteurs impliqués appartiennent au groupe </a:t>
            </a:r>
            <a:r>
              <a:rPr lang="fr-FR" i="1" dirty="0" err="1" smtClean="0"/>
              <a:t>Leucosphyrus</a:t>
            </a:r>
            <a:r>
              <a:rPr lang="fr-FR" i="1" dirty="0" smtClean="0"/>
              <a:t> </a:t>
            </a:r>
            <a:r>
              <a:rPr lang="fr-FR" dirty="0" smtClean="0"/>
              <a:t>(Wharton </a:t>
            </a:r>
            <a:r>
              <a:rPr lang="fr-FR" i="1" dirty="0" smtClean="0"/>
              <a:t>et al</a:t>
            </a:r>
            <a:r>
              <a:rPr lang="fr-FR" dirty="0"/>
              <a:t>.,1964</a:t>
            </a:r>
            <a:r>
              <a:rPr lang="fr-FR" dirty="0" smtClean="0"/>
              <a:t>). </a:t>
            </a:r>
            <a:r>
              <a:rPr lang="fr-FR" i="1" dirty="0" smtClean="0"/>
              <a:t>Plasmodium </a:t>
            </a:r>
            <a:r>
              <a:rPr lang="fr-FR" i="1" dirty="0" err="1" smtClean="0"/>
              <a:t>knowlesi</a:t>
            </a:r>
            <a:r>
              <a:rPr lang="fr-FR" i="1" dirty="0" smtClean="0"/>
              <a:t> </a:t>
            </a:r>
            <a:r>
              <a:rPr lang="fr-FR" dirty="0" smtClean="0"/>
              <a:t>se développe très mal dans les espèces du genre  </a:t>
            </a:r>
            <a:r>
              <a:rPr lang="fr-FR" i="1" dirty="0"/>
              <a:t>Anopheles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698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SURPRISE </a:t>
            </a:r>
            <a:r>
              <a:rPr lang="en-US" dirty="0" err="1" smtClean="0"/>
              <a:t>ComoriENNE</a:t>
            </a:r>
            <a:r>
              <a:rPr lang="en-US" dirty="0" smtClean="0"/>
              <a:t> !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F67E-F815-4D12-8B89-D093092D1821}" type="datetime1">
              <a:rPr lang="fr-FR" smtClean="0"/>
              <a:t>07/01/2015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RICAI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4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2011, CNR du Paludisme</a:t>
            </a:r>
            <a:br>
              <a:rPr lang="fr-FR" dirty="0" smtClean="0"/>
            </a:br>
            <a:r>
              <a:rPr lang="fr-FR" sz="2200" dirty="0" smtClean="0"/>
              <a:t>Alerte = diminution drastique du nombre de cas en provenance des Comores</a:t>
            </a:r>
            <a:endParaRPr lang="fr-FR" sz="2200" dirty="0"/>
          </a:p>
        </p:txBody>
      </p:sp>
      <p:sp>
        <p:nvSpPr>
          <p:cNvPr id="3" name="ZoneTexte 2"/>
          <p:cNvSpPr txBox="1"/>
          <p:nvPr/>
        </p:nvSpPr>
        <p:spPr>
          <a:xfrm>
            <a:off x="251519" y="1340768"/>
            <a:ext cx="8766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  <a:ea typeface="+mj-ea"/>
                <a:cs typeface="+mj-cs"/>
              </a:rPr>
              <a:t>Distribution des cas dans les 17 pays les plus fréquemment à l’origine supposée de la contamination </a:t>
            </a:r>
            <a:endParaRPr lang="fr-FR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11981" r="10413" b="6087"/>
          <a:stretch/>
        </p:blipFill>
        <p:spPr bwMode="auto">
          <a:xfrm>
            <a:off x="2571" y="2243774"/>
            <a:ext cx="5937581" cy="411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310036" y="592608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2010, </a:t>
            </a:r>
            <a:r>
              <a:rPr lang="en-US" dirty="0"/>
              <a:t>n = </a:t>
            </a:r>
            <a:r>
              <a:rPr lang="en-US" dirty="0" smtClean="0"/>
              <a:t>2 438</a:t>
            </a:r>
            <a:endParaRPr lang="en-US" dirty="0"/>
          </a:p>
        </p:txBody>
      </p:sp>
      <p:sp>
        <p:nvSpPr>
          <p:cNvPr id="9" name="Flèche droite 8"/>
          <p:cNvSpPr/>
          <p:nvPr/>
        </p:nvSpPr>
        <p:spPr>
          <a:xfrm rot="10800000">
            <a:off x="3572439" y="5332711"/>
            <a:ext cx="574675" cy="14446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03" y="1981200"/>
            <a:ext cx="4114800" cy="289560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EF0BA-157F-4C73-84EE-1C1C9A3D2C8D}" type="datetime1">
              <a:rPr lang="fr-FR" smtClean="0"/>
              <a:t>07/01/2015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RICAI 2013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79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11981" r="10413" b="6087"/>
          <a:stretch/>
        </p:blipFill>
        <p:spPr bwMode="auto">
          <a:xfrm>
            <a:off x="2571" y="2243774"/>
            <a:ext cx="5974751" cy="413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310036" y="592608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2010, </a:t>
            </a:r>
            <a:r>
              <a:rPr lang="en-US" dirty="0"/>
              <a:t>n = </a:t>
            </a:r>
            <a:r>
              <a:rPr lang="en-US" dirty="0" smtClean="0"/>
              <a:t>2 438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11520" r="1474" b="2716"/>
          <a:stretch/>
        </p:blipFill>
        <p:spPr bwMode="auto">
          <a:xfrm>
            <a:off x="3403409" y="2037546"/>
            <a:ext cx="5614880" cy="333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èche droite 6"/>
          <p:cNvSpPr/>
          <p:nvPr/>
        </p:nvSpPr>
        <p:spPr>
          <a:xfrm rot="10800000">
            <a:off x="5923511" y="2780482"/>
            <a:ext cx="574675" cy="14446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7265792" y="393899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2011, n = </a:t>
            </a:r>
            <a:r>
              <a:rPr lang="en-US" dirty="0" smtClean="0"/>
              <a:t>1 867</a:t>
            </a:r>
            <a:endParaRPr lang="en-US" dirty="0"/>
          </a:p>
        </p:txBody>
      </p:sp>
      <p:sp>
        <p:nvSpPr>
          <p:cNvPr id="9" name="Flèche droite 8"/>
          <p:cNvSpPr/>
          <p:nvPr/>
        </p:nvSpPr>
        <p:spPr>
          <a:xfrm rot="10800000">
            <a:off x="3635896" y="5359972"/>
            <a:ext cx="574675" cy="14446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7092280" y="2422629"/>
            <a:ext cx="136815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- 80 %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34DDC-370D-43ED-B0A0-A9B889F474FB}" type="datetime1">
              <a:rPr lang="fr-FR" smtClean="0"/>
              <a:t>07/01/2015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RICAI 2013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118</a:t>
            </a:fld>
            <a:endParaRPr lang="fr-FR"/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2011, CNR du Paludisme</a:t>
            </a:r>
            <a:br>
              <a:rPr lang="fr-FR" dirty="0" smtClean="0"/>
            </a:br>
            <a:r>
              <a:rPr lang="fr-FR" sz="2200" dirty="0" smtClean="0"/>
              <a:t>Alerte = diminution drastique du nombre de cas en provenance des Comores</a:t>
            </a:r>
            <a:endParaRPr lang="fr-FR" sz="2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51519" y="1340768"/>
            <a:ext cx="8766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  <a:ea typeface="+mj-ea"/>
                <a:cs typeface="+mj-cs"/>
              </a:rPr>
              <a:t>Distribution des cas dans les 17 pays les plus fréquemment à l’origine supposée de la contamination </a:t>
            </a:r>
            <a:endParaRPr lang="fr-FR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1748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8901113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ZoneTexte 2"/>
          <p:cNvSpPr txBox="1">
            <a:spLocks noChangeArrowheads="1"/>
          </p:cNvSpPr>
          <p:nvPr/>
        </p:nvSpPr>
        <p:spPr bwMode="auto">
          <a:xfrm>
            <a:off x="107950" y="4941888"/>
            <a:ext cx="87852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/>
              <a:t>Les </a:t>
            </a:r>
            <a:r>
              <a:rPr lang="en-US" dirty="0" err="1" smtClean="0"/>
              <a:t>cas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rétro-validés</a:t>
            </a:r>
            <a:r>
              <a:rPr lang="en-US" dirty="0" smtClean="0"/>
              <a:t> par les </a:t>
            </a:r>
            <a:r>
              <a:rPr lang="en-US" dirty="0" err="1" smtClean="0"/>
              <a:t>principaux</a:t>
            </a:r>
            <a:r>
              <a:rPr lang="en-US" dirty="0" smtClean="0"/>
              <a:t> </a:t>
            </a:r>
            <a:r>
              <a:rPr lang="en-US" dirty="0" err="1" smtClean="0"/>
              <a:t>centre</a:t>
            </a:r>
            <a:r>
              <a:rPr lang="en-US" dirty="0" smtClean="0"/>
              <a:t> </a:t>
            </a:r>
            <a:r>
              <a:rPr lang="en-US" dirty="0" err="1" smtClean="0"/>
              <a:t>correspondants</a:t>
            </a:r>
            <a:r>
              <a:rPr lang="en-US" dirty="0" smtClean="0"/>
              <a:t> à </a:t>
            </a:r>
            <a:r>
              <a:rPr lang="en-US" dirty="0" err="1" smtClean="0"/>
              <a:t>l’origine</a:t>
            </a:r>
            <a:r>
              <a:rPr lang="en-US" dirty="0" smtClean="0"/>
              <a:t> de la </a:t>
            </a:r>
            <a:r>
              <a:rPr lang="en-US" dirty="0" err="1" smtClean="0"/>
              <a:t>déclaration</a:t>
            </a:r>
            <a:r>
              <a:rPr lang="en-US" dirty="0" smtClean="0"/>
              <a:t> des </a:t>
            </a:r>
            <a:r>
              <a:rPr lang="en-US" dirty="0" err="1" smtClean="0"/>
              <a:t>cas</a:t>
            </a:r>
            <a:r>
              <a:rPr lang="en-US" dirty="0" smtClean="0"/>
              <a:t> </a:t>
            </a:r>
            <a:r>
              <a:rPr lang="en-US" dirty="0" err="1" smtClean="0"/>
              <a:t>Comoriens</a:t>
            </a:r>
            <a:r>
              <a:rPr lang="en-US" dirty="0" smtClean="0"/>
              <a:t> :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même</a:t>
            </a:r>
            <a:r>
              <a:rPr lang="en-US" dirty="0" smtClean="0"/>
              <a:t> </a:t>
            </a:r>
            <a:r>
              <a:rPr lang="en-US" dirty="0" err="1" smtClean="0"/>
              <a:t>tendance</a:t>
            </a:r>
            <a:r>
              <a:rPr lang="en-US" dirty="0" smtClean="0"/>
              <a:t> 60-100% de </a:t>
            </a:r>
            <a:r>
              <a:rPr lang="en-US" dirty="0" err="1" smtClean="0"/>
              <a:t>cas</a:t>
            </a:r>
            <a:r>
              <a:rPr lang="en-US" dirty="0" smtClean="0"/>
              <a:t> en </a:t>
            </a:r>
            <a:r>
              <a:rPr lang="en-US" dirty="0" err="1" smtClean="0"/>
              <a:t>moins</a:t>
            </a:r>
            <a:endParaRPr lang="en-US" dirty="0" smtClean="0"/>
          </a:p>
          <a:p>
            <a:pPr eaLnBrk="1" hangingPunct="1"/>
            <a:endParaRPr lang="en-US" sz="800" dirty="0"/>
          </a:p>
          <a:p>
            <a:pPr eaLnBrk="1" hangingPunct="1"/>
            <a:r>
              <a:rPr lang="en-US" dirty="0" err="1" smtClean="0"/>
              <a:t>Ambassade</a:t>
            </a:r>
            <a:r>
              <a:rPr lang="en-US" dirty="0" smtClean="0"/>
              <a:t> de France aux </a:t>
            </a:r>
            <a:r>
              <a:rPr lang="en-US" dirty="0" err="1" smtClean="0"/>
              <a:t>Comores</a:t>
            </a:r>
            <a:r>
              <a:rPr lang="en-US" dirty="0" smtClean="0"/>
              <a:t> : diminution “</a:t>
            </a:r>
            <a:r>
              <a:rPr lang="en-US" dirty="0" err="1" smtClean="0"/>
              <a:t>modérée</a:t>
            </a:r>
            <a:r>
              <a:rPr lang="en-US" dirty="0" smtClean="0"/>
              <a:t>" des </a:t>
            </a:r>
            <a:r>
              <a:rPr lang="en-US" dirty="0" err="1" smtClean="0"/>
              <a:t>cas</a:t>
            </a:r>
            <a:r>
              <a:rPr lang="en-US" dirty="0" smtClean="0"/>
              <a:t> en 2011</a:t>
            </a:r>
          </a:p>
          <a:p>
            <a:pPr eaLnBrk="1" hangingPunct="1"/>
            <a:endParaRPr lang="en-US" sz="800" dirty="0"/>
          </a:p>
          <a:p>
            <a:pPr eaLnBrk="1" hangingPunct="1"/>
            <a:r>
              <a:rPr lang="en-US" dirty="0" smtClean="0"/>
              <a:t>CIRE </a:t>
            </a:r>
            <a:r>
              <a:rPr lang="en-US" dirty="0"/>
              <a:t>Mayotte ...</a:t>
            </a:r>
            <a:endParaRPr lang="fr-FR" dirty="0"/>
          </a:p>
        </p:txBody>
      </p:sp>
      <p:sp>
        <p:nvSpPr>
          <p:cNvPr id="6148" name="ZoneTexte 3"/>
          <p:cNvSpPr txBox="1">
            <a:spLocks noChangeArrowheads="1"/>
          </p:cNvSpPr>
          <p:nvPr/>
        </p:nvSpPr>
        <p:spPr bwMode="auto">
          <a:xfrm>
            <a:off x="395288" y="406400"/>
            <a:ext cx="8065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b="1" dirty="0" smtClean="0"/>
              <a:t>Le paludisme importé des Comores en France </a:t>
            </a:r>
            <a:r>
              <a:rPr lang="fr-FR" b="1" dirty="0" err="1" smtClean="0"/>
              <a:t>metropolitaine</a:t>
            </a:r>
            <a:r>
              <a:rPr lang="fr-FR" b="1" dirty="0" smtClean="0"/>
              <a:t> en 2011 : </a:t>
            </a:r>
          </a:p>
          <a:p>
            <a:pPr eaLnBrk="1" hangingPunct="1"/>
            <a:r>
              <a:rPr lang="fr-FR" b="1" dirty="0" smtClean="0"/>
              <a:t>Une diminution &gt; 80% des cas !  Une surprise totale !</a:t>
            </a:r>
            <a:endParaRPr lang="fr-FR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9293-FA13-4D14-AF52-2AC620403A5D}" type="datetime1">
              <a:rPr lang="fr-FR" smtClean="0"/>
              <a:t>07/01/2015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RICAI 2013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492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necteur droit 26"/>
          <p:cNvCxnSpPr/>
          <p:nvPr/>
        </p:nvCxnSpPr>
        <p:spPr>
          <a:xfrm>
            <a:off x="820738" y="4876800"/>
            <a:ext cx="8170862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Connecteur droit 297"/>
          <p:cNvCxnSpPr/>
          <p:nvPr/>
        </p:nvCxnSpPr>
        <p:spPr>
          <a:xfrm>
            <a:off x="814388" y="4114800"/>
            <a:ext cx="817086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Connecteur droit 298"/>
          <p:cNvCxnSpPr/>
          <p:nvPr/>
        </p:nvCxnSpPr>
        <p:spPr>
          <a:xfrm>
            <a:off x="820738" y="3429000"/>
            <a:ext cx="8170862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93" name="Groupe 45"/>
          <p:cNvGrpSpPr>
            <a:grpSpLocks/>
          </p:cNvGrpSpPr>
          <p:nvPr/>
        </p:nvGrpSpPr>
        <p:grpSpPr bwMode="auto">
          <a:xfrm>
            <a:off x="820738" y="3276600"/>
            <a:ext cx="8323262" cy="2590800"/>
            <a:chOff x="820297" y="2743200"/>
            <a:chExt cx="8323703" cy="2590800"/>
          </a:xfrm>
        </p:grpSpPr>
        <p:grpSp>
          <p:nvGrpSpPr>
            <p:cNvPr id="12424" name="Groupe 43"/>
            <p:cNvGrpSpPr>
              <a:grpSpLocks/>
            </p:cNvGrpSpPr>
            <p:nvPr/>
          </p:nvGrpSpPr>
          <p:grpSpPr bwMode="auto">
            <a:xfrm>
              <a:off x="820297" y="2895600"/>
              <a:ext cx="4172844" cy="2438400"/>
              <a:chOff x="820297" y="2895600"/>
              <a:chExt cx="4172844" cy="2438400"/>
            </a:xfrm>
          </p:grpSpPr>
          <p:cxnSp>
            <p:nvCxnSpPr>
              <p:cNvPr id="31" name="Connecteur droit 30"/>
              <p:cNvCxnSpPr/>
              <p:nvPr/>
            </p:nvCxnSpPr>
            <p:spPr>
              <a:xfrm flipV="1">
                <a:off x="820297" y="2971800"/>
                <a:ext cx="327042" cy="23622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>
              <a:xfrm>
                <a:off x="1147339" y="2971800"/>
                <a:ext cx="385782" cy="23622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 flipV="1">
                <a:off x="1533122" y="5181600"/>
                <a:ext cx="1460577" cy="1524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 flipV="1">
                <a:off x="2993699" y="2895600"/>
                <a:ext cx="188923" cy="22860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/>
              <p:cNvCxnSpPr/>
              <p:nvPr/>
            </p:nvCxnSpPr>
            <p:spPr>
              <a:xfrm>
                <a:off x="3200085" y="2895600"/>
                <a:ext cx="309579" cy="23622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/>
              <p:cNvCxnSpPr/>
              <p:nvPr/>
            </p:nvCxnSpPr>
            <p:spPr>
              <a:xfrm>
                <a:off x="3511252" y="5257800"/>
                <a:ext cx="709651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 flipV="1">
                <a:off x="4220902" y="5181600"/>
                <a:ext cx="771566" cy="762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25" name="Groupe 316"/>
            <p:cNvGrpSpPr>
              <a:grpSpLocks/>
            </p:cNvGrpSpPr>
            <p:nvPr/>
          </p:nvGrpSpPr>
          <p:grpSpPr bwMode="auto">
            <a:xfrm>
              <a:off x="4993141" y="2743200"/>
              <a:ext cx="4150859" cy="2438400"/>
              <a:chOff x="868786" y="2895600"/>
              <a:chExt cx="4150859" cy="2438400"/>
            </a:xfrm>
          </p:grpSpPr>
          <p:cxnSp>
            <p:nvCxnSpPr>
              <p:cNvPr id="318" name="Connecteur droit 317"/>
              <p:cNvCxnSpPr/>
              <p:nvPr/>
            </p:nvCxnSpPr>
            <p:spPr>
              <a:xfrm flipV="1">
                <a:off x="868113" y="2971800"/>
                <a:ext cx="277827" cy="23622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Connecteur droit 318"/>
              <p:cNvCxnSpPr/>
              <p:nvPr/>
            </p:nvCxnSpPr>
            <p:spPr>
              <a:xfrm>
                <a:off x="1145940" y="2971800"/>
                <a:ext cx="387371" cy="23622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Connecteur droit 319"/>
              <p:cNvCxnSpPr/>
              <p:nvPr/>
            </p:nvCxnSpPr>
            <p:spPr>
              <a:xfrm flipV="1">
                <a:off x="1533310" y="5181600"/>
                <a:ext cx="1460577" cy="1524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Connecteur droit 320"/>
              <p:cNvCxnSpPr/>
              <p:nvPr/>
            </p:nvCxnSpPr>
            <p:spPr>
              <a:xfrm flipV="1">
                <a:off x="2993888" y="2895600"/>
                <a:ext cx="188923" cy="22860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Connecteur droit 321"/>
              <p:cNvCxnSpPr/>
              <p:nvPr/>
            </p:nvCxnSpPr>
            <p:spPr>
              <a:xfrm>
                <a:off x="3200274" y="2895600"/>
                <a:ext cx="309579" cy="23622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Connecteur droit 322"/>
              <p:cNvCxnSpPr/>
              <p:nvPr/>
            </p:nvCxnSpPr>
            <p:spPr>
              <a:xfrm>
                <a:off x="3538429" y="5257800"/>
                <a:ext cx="709650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Connecteur droit 323"/>
              <p:cNvCxnSpPr/>
              <p:nvPr/>
            </p:nvCxnSpPr>
            <p:spPr>
              <a:xfrm flipV="1">
                <a:off x="4248079" y="5181600"/>
                <a:ext cx="771566" cy="762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294" name="Groupe 277"/>
          <p:cNvGrpSpPr>
            <a:grpSpLocks/>
          </p:cNvGrpSpPr>
          <p:nvPr/>
        </p:nvGrpSpPr>
        <p:grpSpPr bwMode="auto">
          <a:xfrm>
            <a:off x="76200" y="1704975"/>
            <a:ext cx="8915400" cy="4956175"/>
            <a:chOff x="76199" y="1440510"/>
            <a:chExt cx="8915401" cy="4956252"/>
          </a:xfrm>
        </p:grpSpPr>
        <p:grpSp>
          <p:nvGrpSpPr>
            <p:cNvPr id="12305" name="Groupe 21"/>
            <p:cNvGrpSpPr>
              <a:grpSpLocks/>
            </p:cNvGrpSpPr>
            <p:nvPr/>
          </p:nvGrpSpPr>
          <p:grpSpPr bwMode="auto">
            <a:xfrm>
              <a:off x="810507" y="2050776"/>
              <a:ext cx="8181093" cy="4345986"/>
              <a:chOff x="512334" y="2050776"/>
              <a:chExt cx="8181093" cy="4345986"/>
            </a:xfrm>
          </p:grpSpPr>
          <p:grpSp>
            <p:nvGrpSpPr>
              <p:cNvPr id="12311" name="Groupe 4"/>
              <p:cNvGrpSpPr>
                <a:grpSpLocks/>
              </p:cNvGrpSpPr>
              <p:nvPr/>
            </p:nvGrpSpPr>
            <p:grpSpPr bwMode="auto">
              <a:xfrm>
                <a:off x="573156" y="5853580"/>
                <a:ext cx="7972776" cy="471020"/>
                <a:chOff x="468002" y="5853580"/>
                <a:chExt cx="7972776" cy="471020"/>
              </a:xfrm>
            </p:grpSpPr>
            <p:grpSp>
              <p:nvGrpSpPr>
                <p:cNvPr id="12324" name="Groupe 1"/>
                <p:cNvGrpSpPr>
                  <a:grpSpLocks/>
                </p:cNvGrpSpPr>
                <p:nvPr/>
              </p:nvGrpSpPr>
              <p:grpSpPr bwMode="auto">
                <a:xfrm>
                  <a:off x="468002" y="5869736"/>
                  <a:ext cx="1970398" cy="454864"/>
                  <a:chOff x="1514131" y="4180665"/>
                  <a:chExt cx="6513857" cy="1480694"/>
                </a:xfrm>
              </p:grpSpPr>
              <p:grpSp>
                <p:nvGrpSpPr>
                  <p:cNvPr id="12400" name="Groupe 17"/>
                  <p:cNvGrpSpPr>
                    <a:grpSpLocks/>
                  </p:cNvGrpSpPr>
                  <p:nvPr/>
                </p:nvGrpSpPr>
                <p:grpSpPr bwMode="auto">
                  <a:xfrm>
                    <a:off x="4267318" y="4403265"/>
                    <a:ext cx="1242274" cy="1118197"/>
                    <a:chOff x="2550433" y="993914"/>
                    <a:chExt cx="1945367" cy="1857004"/>
                  </a:xfrm>
                </p:grpSpPr>
                <p:pic>
                  <p:nvPicPr>
                    <p:cNvPr id="12421" name="Image 7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32" t="16676" r="70271" b="27737"/>
                    <a:stretch>
                      <a:fillRect/>
                    </a:stretch>
                  </p:blipFill>
                  <p:spPr bwMode="auto">
                    <a:xfrm>
                      <a:off x="2550433" y="1114795"/>
                      <a:ext cx="1782419" cy="1736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5" name="Organigramme : Données stockées 14"/>
                    <p:cNvSpPr/>
                    <p:nvPr/>
                  </p:nvSpPr>
                  <p:spPr>
                    <a:xfrm rot="2580000">
                      <a:off x="2554699" y="1010267"/>
                      <a:ext cx="320516" cy="652247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16" name="Rectangle 15"/>
                    <p:cNvSpPr/>
                    <p:nvPr/>
                  </p:nvSpPr>
                  <p:spPr>
                    <a:xfrm>
                      <a:off x="4264104" y="993103"/>
                      <a:ext cx="230112" cy="12959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2401" name="Groupe 21"/>
                  <p:cNvGrpSpPr>
                    <a:grpSpLocks/>
                  </p:cNvGrpSpPr>
                  <p:nvPr/>
                </p:nvGrpSpPr>
                <p:grpSpPr bwMode="auto">
                  <a:xfrm>
                    <a:off x="6705600" y="4320255"/>
                    <a:ext cx="1322388" cy="1333500"/>
                    <a:chOff x="3200400" y="3171718"/>
                    <a:chExt cx="1785602" cy="1891834"/>
                  </a:xfrm>
                </p:grpSpPr>
                <p:pic>
                  <p:nvPicPr>
                    <p:cNvPr id="12419" name="Image 4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665" t="15247" r="21323" b="24744"/>
                    <a:stretch>
                      <a:fillRect/>
                    </a:stretch>
                  </p:blipFill>
                  <p:spPr bwMode="auto">
                    <a:xfrm>
                      <a:off x="3200400" y="3171718"/>
                      <a:ext cx="1775793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1" name="Rectangle 20"/>
                    <p:cNvSpPr/>
                    <p:nvPr/>
                  </p:nvSpPr>
                  <p:spPr>
                    <a:xfrm>
                      <a:off x="4943024" y="3963292"/>
                      <a:ext cx="42518" cy="2272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2402" name="Groupe 29"/>
                  <p:cNvGrpSpPr>
                    <a:grpSpLocks/>
                  </p:cNvGrpSpPr>
                  <p:nvPr/>
                </p:nvGrpSpPr>
                <p:grpSpPr bwMode="auto">
                  <a:xfrm rot="-2071253">
                    <a:off x="1514131" y="4180665"/>
                    <a:ext cx="1725613" cy="1308100"/>
                    <a:chOff x="5562600" y="3110948"/>
                    <a:chExt cx="2584172" cy="1952604"/>
                  </a:xfrm>
                </p:grpSpPr>
                <p:grpSp>
                  <p:nvGrpSpPr>
                    <p:cNvPr id="12412" name="Groupe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2600" y="3110948"/>
                      <a:ext cx="2286611" cy="1952604"/>
                      <a:chOff x="5562600" y="3110948"/>
                      <a:chExt cx="2286611" cy="1952604"/>
                    </a:xfrm>
                  </p:grpSpPr>
                  <p:pic>
                    <p:nvPicPr>
                      <p:cNvPr id="12417" name="Image 3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437" t="12724" r="1312" b="26569"/>
                      <a:stretch>
                        <a:fillRect/>
                      </a:stretch>
                    </p:blipFill>
                    <p:spPr bwMode="auto">
                      <a:xfrm>
                        <a:off x="5562600" y="3171718"/>
                        <a:ext cx="2286611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3" name="Rectangle 22"/>
                      <p:cNvSpPr/>
                      <p:nvPr/>
                    </p:nvSpPr>
                    <p:spPr>
                      <a:xfrm>
                        <a:off x="5671603" y="3098939"/>
                        <a:ext cx="1901916" cy="15427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2413" name="Groupe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28199" y="3581400"/>
                      <a:ext cx="718573" cy="596348"/>
                      <a:chOff x="7428199" y="3581400"/>
                      <a:chExt cx="718573" cy="596348"/>
                    </a:xfrm>
                  </p:grpSpPr>
                  <p:sp>
                    <p:nvSpPr>
                      <p:cNvPr id="25" name="Rectangle 24"/>
                      <p:cNvSpPr/>
                      <p:nvPr/>
                    </p:nvSpPr>
                    <p:spPr>
                      <a:xfrm>
                        <a:off x="7427083" y="3785686"/>
                        <a:ext cx="715182" cy="37798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7693547" y="3567514"/>
                        <a:ext cx="86453" cy="21599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28" name="Organigramme : Données stockées 27"/>
                    <p:cNvSpPr/>
                    <p:nvPr/>
                  </p:nvSpPr>
                  <p:spPr>
                    <a:xfrm rot="3120000">
                      <a:off x="7452472" y="3027556"/>
                      <a:ext cx="169707" cy="408676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pic>
                <p:nvPicPr>
                  <p:cNvPr id="12403" name="Image 5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534" t="17816" r="37872" b="26598"/>
                  <a:stretch>
                    <a:fillRect/>
                  </a:stretch>
                </p:blipFill>
                <p:spPr bwMode="auto">
                  <a:xfrm>
                    <a:off x="5463326" y="4403265"/>
                    <a:ext cx="1158875" cy="11779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2404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3017768" y="4431046"/>
                    <a:ext cx="1174750" cy="1230313"/>
                    <a:chOff x="349524" y="993914"/>
                    <a:chExt cx="2030868" cy="2030894"/>
                  </a:xfrm>
                </p:grpSpPr>
                <p:grpSp>
                  <p:nvGrpSpPr>
                    <p:cNvPr id="12405" name="Groupe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grpSp>
                    <p:nvGrpSpPr>
                      <p:cNvPr id="12407" name="Groupe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pic>
                      <p:nvPicPr>
                        <p:cNvPr id="12410" name="Image 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7203" r="84099" b="20538"/>
                        <a:stretch>
                          <a:fillRect/>
                        </a:stretch>
                      </p:blipFill>
                      <p:spPr bwMode="auto">
                        <a:xfrm>
                          <a:off x="349524" y="993914"/>
                          <a:ext cx="2030868" cy="1977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3" name="Rectangle 2"/>
                        <p:cNvSpPr/>
                        <p:nvPr/>
                      </p:nvSpPr>
                      <p:spPr>
                        <a:xfrm>
                          <a:off x="1525500" y="2943393"/>
                          <a:ext cx="852829" cy="8530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10" name="Rectangle 9"/>
                      <p:cNvSpPr/>
                      <p:nvPr/>
                    </p:nvSpPr>
                    <p:spPr>
                      <a:xfrm>
                        <a:off x="2078929" y="998433"/>
                        <a:ext cx="299400" cy="98954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11" name="Rectangle 10"/>
                      <p:cNvSpPr/>
                      <p:nvPr/>
                    </p:nvSpPr>
                    <p:spPr>
                      <a:xfrm>
                        <a:off x="1951911" y="998433"/>
                        <a:ext cx="281255" cy="22179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13" name="Organigramme : Données stockées 12"/>
                    <p:cNvSpPr/>
                    <p:nvPr/>
                  </p:nvSpPr>
                  <p:spPr>
                    <a:xfrm rot="1140000" flipH="1" flipV="1">
                      <a:off x="1344047" y="2764249"/>
                      <a:ext cx="154232" cy="230327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  <p:grpSp>
              <p:nvGrpSpPr>
                <p:cNvPr id="12325" name="Groupe 198"/>
                <p:cNvGrpSpPr>
                  <a:grpSpLocks/>
                </p:cNvGrpSpPr>
                <p:nvPr/>
              </p:nvGrpSpPr>
              <p:grpSpPr bwMode="auto">
                <a:xfrm>
                  <a:off x="2474844" y="5867156"/>
                  <a:ext cx="1970398" cy="454864"/>
                  <a:chOff x="1514131" y="4180665"/>
                  <a:chExt cx="6513857" cy="1480694"/>
                </a:xfrm>
              </p:grpSpPr>
              <p:grpSp>
                <p:nvGrpSpPr>
                  <p:cNvPr id="12376" name="Groupe 17"/>
                  <p:cNvGrpSpPr>
                    <a:grpSpLocks/>
                  </p:cNvGrpSpPr>
                  <p:nvPr/>
                </p:nvGrpSpPr>
                <p:grpSpPr bwMode="auto">
                  <a:xfrm>
                    <a:off x="4267318" y="4403265"/>
                    <a:ext cx="1242274" cy="1118197"/>
                    <a:chOff x="2550433" y="993914"/>
                    <a:chExt cx="1945367" cy="1857004"/>
                  </a:xfrm>
                </p:grpSpPr>
                <p:pic>
                  <p:nvPicPr>
                    <p:cNvPr id="12397" name="Image 7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32" t="16676" r="70271" b="27737"/>
                    <a:stretch>
                      <a:fillRect/>
                    </a:stretch>
                  </p:blipFill>
                  <p:spPr bwMode="auto">
                    <a:xfrm>
                      <a:off x="2550433" y="1114795"/>
                      <a:ext cx="1782419" cy="1736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22" name="Organigramme : Données stockées 221"/>
                    <p:cNvSpPr/>
                    <p:nvPr/>
                  </p:nvSpPr>
                  <p:spPr>
                    <a:xfrm rot="2580000">
                      <a:off x="2553446" y="1015630"/>
                      <a:ext cx="320516" cy="643668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223" name="Rectangle 222"/>
                    <p:cNvSpPr/>
                    <p:nvPr/>
                  </p:nvSpPr>
                  <p:spPr>
                    <a:xfrm>
                      <a:off x="4262851" y="998466"/>
                      <a:ext cx="230112" cy="128733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2377" name="Groupe 21"/>
                  <p:cNvGrpSpPr>
                    <a:grpSpLocks/>
                  </p:cNvGrpSpPr>
                  <p:nvPr/>
                </p:nvGrpSpPr>
                <p:grpSpPr bwMode="auto">
                  <a:xfrm>
                    <a:off x="6705600" y="4320255"/>
                    <a:ext cx="1322388" cy="1333500"/>
                    <a:chOff x="3200400" y="3171718"/>
                    <a:chExt cx="1785602" cy="1891834"/>
                  </a:xfrm>
                </p:grpSpPr>
                <p:pic>
                  <p:nvPicPr>
                    <p:cNvPr id="12395" name="Image 4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665" t="15247" r="21323" b="24744"/>
                    <a:stretch>
                      <a:fillRect/>
                    </a:stretch>
                  </p:blipFill>
                  <p:spPr bwMode="auto">
                    <a:xfrm>
                      <a:off x="3200400" y="3171718"/>
                      <a:ext cx="1775793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20" name="Rectangle 219"/>
                    <p:cNvSpPr/>
                    <p:nvPr/>
                  </p:nvSpPr>
                  <p:spPr>
                    <a:xfrm>
                      <a:off x="4941944" y="3967873"/>
                      <a:ext cx="42518" cy="2272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2378" name="Groupe 29"/>
                  <p:cNvGrpSpPr>
                    <a:grpSpLocks/>
                  </p:cNvGrpSpPr>
                  <p:nvPr/>
                </p:nvGrpSpPr>
                <p:grpSpPr bwMode="auto">
                  <a:xfrm rot="-2071253">
                    <a:off x="1514131" y="4180665"/>
                    <a:ext cx="1725613" cy="1308100"/>
                    <a:chOff x="5562600" y="3110948"/>
                    <a:chExt cx="2584172" cy="1952604"/>
                  </a:xfrm>
                </p:grpSpPr>
                <p:grpSp>
                  <p:nvGrpSpPr>
                    <p:cNvPr id="12388" name="Groupe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2600" y="3110948"/>
                      <a:ext cx="2286611" cy="1952604"/>
                      <a:chOff x="5562600" y="3110948"/>
                      <a:chExt cx="2286611" cy="1952604"/>
                    </a:xfrm>
                  </p:grpSpPr>
                  <p:pic>
                    <p:nvPicPr>
                      <p:cNvPr id="12393" name="Image 3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437" t="12724" r="1312" b="26569"/>
                      <a:stretch>
                        <a:fillRect/>
                      </a:stretch>
                    </p:blipFill>
                    <p:spPr bwMode="auto">
                      <a:xfrm>
                        <a:off x="5562600" y="3171718"/>
                        <a:ext cx="2286611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18" name="Rectangle 217"/>
                      <p:cNvSpPr/>
                      <p:nvPr/>
                    </p:nvSpPr>
                    <p:spPr>
                      <a:xfrm>
                        <a:off x="5670057" y="3102928"/>
                        <a:ext cx="1901916" cy="1465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2389" name="Groupe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28199" y="3581400"/>
                      <a:ext cx="718573" cy="596348"/>
                      <a:chOff x="7428199" y="3581400"/>
                      <a:chExt cx="718573" cy="596348"/>
                    </a:xfrm>
                  </p:grpSpPr>
                  <p:sp>
                    <p:nvSpPr>
                      <p:cNvPr id="215" name="Rectangle 214"/>
                      <p:cNvSpPr/>
                      <p:nvPr/>
                    </p:nvSpPr>
                    <p:spPr>
                      <a:xfrm>
                        <a:off x="7427765" y="3782638"/>
                        <a:ext cx="715182" cy="37798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16" name="Rectangle 215"/>
                      <p:cNvSpPr/>
                      <p:nvPr/>
                    </p:nvSpPr>
                    <p:spPr>
                      <a:xfrm>
                        <a:off x="7692003" y="3571498"/>
                        <a:ext cx="86453" cy="20827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214" name="Organigramme : Données stockées 213"/>
                    <p:cNvSpPr/>
                    <p:nvPr/>
                  </p:nvSpPr>
                  <p:spPr>
                    <a:xfrm rot="3120000">
                      <a:off x="7448699" y="3030865"/>
                      <a:ext cx="169707" cy="408676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pic>
                <p:nvPicPr>
                  <p:cNvPr id="12379" name="Image 5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534" t="17816" r="37872" b="26598"/>
                  <a:stretch>
                    <a:fillRect/>
                  </a:stretch>
                </p:blipFill>
                <p:spPr bwMode="auto">
                  <a:xfrm>
                    <a:off x="5463326" y="4403265"/>
                    <a:ext cx="1158875" cy="11779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2380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3017768" y="4431046"/>
                    <a:ext cx="1174750" cy="1230313"/>
                    <a:chOff x="349524" y="993914"/>
                    <a:chExt cx="2030868" cy="2030894"/>
                  </a:xfrm>
                </p:grpSpPr>
                <p:grpSp>
                  <p:nvGrpSpPr>
                    <p:cNvPr id="12381" name="Groupe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grpSp>
                    <p:nvGrpSpPr>
                      <p:cNvPr id="12383" name="Groupe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pic>
                      <p:nvPicPr>
                        <p:cNvPr id="12386" name="Image 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7203" r="84099" b="20538"/>
                        <a:stretch>
                          <a:fillRect/>
                        </a:stretch>
                      </p:blipFill>
                      <p:spPr bwMode="auto">
                        <a:xfrm>
                          <a:off x="349524" y="993914"/>
                          <a:ext cx="2030868" cy="1977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11" name="Rectangle 210"/>
                        <p:cNvSpPr/>
                        <p:nvPr/>
                      </p:nvSpPr>
                      <p:spPr>
                        <a:xfrm>
                          <a:off x="1524117" y="2940196"/>
                          <a:ext cx="852829" cy="8530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08" name="Rectangle 207"/>
                      <p:cNvSpPr/>
                      <p:nvPr/>
                    </p:nvSpPr>
                    <p:spPr>
                      <a:xfrm>
                        <a:off x="2077545" y="995236"/>
                        <a:ext cx="299400" cy="98954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09" name="Rectangle 208"/>
                      <p:cNvSpPr/>
                      <p:nvPr/>
                    </p:nvSpPr>
                    <p:spPr>
                      <a:xfrm>
                        <a:off x="1950528" y="995236"/>
                        <a:ext cx="281255" cy="22179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206" name="Organigramme : Données stockées 205"/>
                    <p:cNvSpPr/>
                    <p:nvPr/>
                  </p:nvSpPr>
                  <p:spPr>
                    <a:xfrm rot="1140000" flipH="1" flipV="1">
                      <a:off x="1342664" y="2761052"/>
                      <a:ext cx="154232" cy="230327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  <p:grpSp>
              <p:nvGrpSpPr>
                <p:cNvPr id="12326" name="Groupe 223"/>
                <p:cNvGrpSpPr>
                  <a:grpSpLocks/>
                </p:cNvGrpSpPr>
                <p:nvPr/>
              </p:nvGrpSpPr>
              <p:grpSpPr bwMode="auto">
                <a:xfrm>
                  <a:off x="4500051" y="5860011"/>
                  <a:ext cx="1970398" cy="454864"/>
                  <a:chOff x="1514131" y="4180665"/>
                  <a:chExt cx="6513857" cy="1480694"/>
                </a:xfrm>
              </p:grpSpPr>
              <p:grpSp>
                <p:nvGrpSpPr>
                  <p:cNvPr id="12352" name="Groupe 17"/>
                  <p:cNvGrpSpPr>
                    <a:grpSpLocks/>
                  </p:cNvGrpSpPr>
                  <p:nvPr/>
                </p:nvGrpSpPr>
                <p:grpSpPr bwMode="auto">
                  <a:xfrm>
                    <a:off x="4267318" y="4403265"/>
                    <a:ext cx="1242274" cy="1118197"/>
                    <a:chOff x="2550433" y="993914"/>
                    <a:chExt cx="1945367" cy="1857004"/>
                  </a:xfrm>
                </p:grpSpPr>
                <p:pic>
                  <p:nvPicPr>
                    <p:cNvPr id="12373" name="Image 7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32" t="16676" r="70271" b="27737"/>
                    <a:stretch>
                      <a:fillRect/>
                    </a:stretch>
                  </p:blipFill>
                  <p:spPr bwMode="auto">
                    <a:xfrm>
                      <a:off x="2550433" y="1114795"/>
                      <a:ext cx="1782419" cy="1736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47" name="Organigramme : Données stockées 246"/>
                    <p:cNvSpPr/>
                    <p:nvPr/>
                  </p:nvSpPr>
                  <p:spPr>
                    <a:xfrm rot="2580000">
                      <a:off x="2555744" y="1011349"/>
                      <a:ext cx="320516" cy="652247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248" name="Rectangle 247"/>
                    <p:cNvSpPr/>
                    <p:nvPr/>
                  </p:nvSpPr>
                  <p:spPr>
                    <a:xfrm>
                      <a:off x="4265149" y="994184"/>
                      <a:ext cx="230112" cy="12959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2353" name="Groupe 21"/>
                  <p:cNvGrpSpPr>
                    <a:grpSpLocks/>
                  </p:cNvGrpSpPr>
                  <p:nvPr/>
                </p:nvGrpSpPr>
                <p:grpSpPr bwMode="auto">
                  <a:xfrm>
                    <a:off x="6705600" y="4320255"/>
                    <a:ext cx="1322388" cy="1333500"/>
                    <a:chOff x="3200400" y="3171718"/>
                    <a:chExt cx="1785602" cy="1891834"/>
                  </a:xfrm>
                </p:grpSpPr>
                <p:pic>
                  <p:nvPicPr>
                    <p:cNvPr id="12371" name="Image 4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665" t="15247" r="21323" b="24744"/>
                    <a:stretch>
                      <a:fillRect/>
                    </a:stretch>
                  </p:blipFill>
                  <p:spPr bwMode="auto">
                    <a:xfrm>
                      <a:off x="3200400" y="3171718"/>
                      <a:ext cx="1775793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45" name="Rectangle 244"/>
                    <p:cNvSpPr/>
                    <p:nvPr/>
                  </p:nvSpPr>
                  <p:spPr>
                    <a:xfrm>
                      <a:off x="4943926" y="3964216"/>
                      <a:ext cx="42518" cy="2272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2354" name="Groupe 29"/>
                  <p:cNvGrpSpPr>
                    <a:grpSpLocks/>
                  </p:cNvGrpSpPr>
                  <p:nvPr/>
                </p:nvGrpSpPr>
                <p:grpSpPr bwMode="auto">
                  <a:xfrm rot="-2071253">
                    <a:off x="1514131" y="4180665"/>
                    <a:ext cx="1725613" cy="1308100"/>
                    <a:chOff x="5562600" y="3110948"/>
                    <a:chExt cx="2584172" cy="1952604"/>
                  </a:xfrm>
                </p:grpSpPr>
                <p:grpSp>
                  <p:nvGrpSpPr>
                    <p:cNvPr id="12364" name="Groupe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2600" y="3110948"/>
                      <a:ext cx="2286611" cy="1952604"/>
                      <a:chOff x="5562600" y="3110948"/>
                      <a:chExt cx="2286611" cy="1952604"/>
                    </a:xfrm>
                  </p:grpSpPr>
                  <p:pic>
                    <p:nvPicPr>
                      <p:cNvPr id="12369" name="Image 3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437" t="12724" r="1312" b="26569"/>
                      <a:stretch>
                        <a:fillRect/>
                      </a:stretch>
                    </p:blipFill>
                    <p:spPr bwMode="auto">
                      <a:xfrm>
                        <a:off x="5562600" y="3171718"/>
                        <a:ext cx="2286611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43" name="Rectangle 242"/>
                      <p:cNvSpPr/>
                      <p:nvPr/>
                    </p:nvSpPr>
                    <p:spPr>
                      <a:xfrm>
                        <a:off x="5671865" y="3100296"/>
                        <a:ext cx="1901916" cy="15427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2365" name="Groupe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28199" y="3581400"/>
                      <a:ext cx="718573" cy="596348"/>
                      <a:chOff x="7428199" y="3581400"/>
                      <a:chExt cx="718573" cy="596348"/>
                    </a:xfrm>
                  </p:grpSpPr>
                  <p:sp>
                    <p:nvSpPr>
                      <p:cNvPr id="240" name="Rectangle 239"/>
                      <p:cNvSpPr/>
                      <p:nvPr/>
                    </p:nvSpPr>
                    <p:spPr>
                      <a:xfrm>
                        <a:off x="7427345" y="3787043"/>
                        <a:ext cx="715182" cy="37798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41" name="Rectangle 240"/>
                      <p:cNvSpPr/>
                      <p:nvPr/>
                    </p:nvSpPr>
                    <p:spPr>
                      <a:xfrm>
                        <a:off x="7693810" y="3568871"/>
                        <a:ext cx="86453" cy="21599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239" name="Organigramme : Données stockées 238"/>
                    <p:cNvSpPr/>
                    <p:nvPr/>
                  </p:nvSpPr>
                  <p:spPr>
                    <a:xfrm rot="3120000">
                      <a:off x="7452734" y="3028913"/>
                      <a:ext cx="169707" cy="408676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pic>
                <p:nvPicPr>
                  <p:cNvPr id="12355" name="Image 5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534" t="17816" r="37872" b="26598"/>
                  <a:stretch>
                    <a:fillRect/>
                  </a:stretch>
                </p:blipFill>
                <p:spPr bwMode="auto">
                  <a:xfrm>
                    <a:off x="5463326" y="4403265"/>
                    <a:ext cx="1158875" cy="11779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2356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3017768" y="4431046"/>
                    <a:ext cx="1174750" cy="1230313"/>
                    <a:chOff x="349524" y="993914"/>
                    <a:chExt cx="2030868" cy="2030894"/>
                  </a:xfrm>
                </p:grpSpPr>
                <p:grpSp>
                  <p:nvGrpSpPr>
                    <p:cNvPr id="12357" name="Groupe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grpSp>
                    <p:nvGrpSpPr>
                      <p:cNvPr id="12359" name="Groupe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pic>
                      <p:nvPicPr>
                        <p:cNvPr id="12362" name="Image 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7203" r="84099" b="20538"/>
                        <a:stretch>
                          <a:fillRect/>
                        </a:stretch>
                      </p:blipFill>
                      <p:spPr bwMode="auto">
                        <a:xfrm>
                          <a:off x="349524" y="993914"/>
                          <a:ext cx="2030868" cy="1977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36" name="Rectangle 235"/>
                        <p:cNvSpPr/>
                        <p:nvPr/>
                      </p:nvSpPr>
                      <p:spPr>
                        <a:xfrm>
                          <a:off x="1526654" y="2944468"/>
                          <a:ext cx="852829" cy="8530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33" name="Rectangle 232"/>
                      <p:cNvSpPr/>
                      <p:nvPr/>
                    </p:nvSpPr>
                    <p:spPr>
                      <a:xfrm>
                        <a:off x="2080083" y="999508"/>
                        <a:ext cx="299400" cy="98954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34" name="Rectangle 233"/>
                      <p:cNvSpPr/>
                      <p:nvPr/>
                    </p:nvSpPr>
                    <p:spPr>
                      <a:xfrm>
                        <a:off x="1953066" y="999508"/>
                        <a:ext cx="281255" cy="22179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231" name="Organigramme : Données stockées 230"/>
                    <p:cNvSpPr/>
                    <p:nvPr/>
                  </p:nvSpPr>
                  <p:spPr>
                    <a:xfrm rot="1140000" flipH="1" flipV="1">
                      <a:off x="1345201" y="2765324"/>
                      <a:ext cx="154232" cy="230327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  <p:grpSp>
              <p:nvGrpSpPr>
                <p:cNvPr id="12327" name="Groupe 248"/>
                <p:cNvGrpSpPr>
                  <a:grpSpLocks/>
                </p:cNvGrpSpPr>
                <p:nvPr/>
              </p:nvGrpSpPr>
              <p:grpSpPr bwMode="auto">
                <a:xfrm>
                  <a:off x="6470380" y="5853580"/>
                  <a:ext cx="1970398" cy="454864"/>
                  <a:chOff x="1514131" y="4180665"/>
                  <a:chExt cx="6513857" cy="1480694"/>
                </a:xfrm>
              </p:grpSpPr>
              <p:grpSp>
                <p:nvGrpSpPr>
                  <p:cNvPr id="12328" name="Groupe 17"/>
                  <p:cNvGrpSpPr>
                    <a:grpSpLocks/>
                  </p:cNvGrpSpPr>
                  <p:nvPr/>
                </p:nvGrpSpPr>
                <p:grpSpPr bwMode="auto">
                  <a:xfrm>
                    <a:off x="4267318" y="4403265"/>
                    <a:ext cx="1242274" cy="1118197"/>
                    <a:chOff x="2550433" y="993914"/>
                    <a:chExt cx="1945367" cy="1857004"/>
                  </a:xfrm>
                </p:grpSpPr>
                <p:pic>
                  <p:nvPicPr>
                    <p:cNvPr id="12349" name="Image 7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32" t="16676" r="70271" b="27737"/>
                    <a:stretch>
                      <a:fillRect/>
                    </a:stretch>
                  </p:blipFill>
                  <p:spPr bwMode="auto">
                    <a:xfrm>
                      <a:off x="2550433" y="1114795"/>
                      <a:ext cx="1782419" cy="1736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72" name="Organigramme : Données stockées 271"/>
                    <p:cNvSpPr/>
                    <p:nvPr/>
                  </p:nvSpPr>
                  <p:spPr>
                    <a:xfrm rot="2580000">
                      <a:off x="2554497" y="1011787"/>
                      <a:ext cx="320511" cy="652247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273" name="Rectangle 272"/>
                    <p:cNvSpPr/>
                    <p:nvPr/>
                  </p:nvSpPr>
                  <p:spPr>
                    <a:xfrm>
                      <a:off x="4263902" y="994622"/>
                      <a:ext cx="230112" cy="12959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2329" name="Groupe 21"/>
                  <p:cNvGrpSpPr>
                    <a:grpSpLocks/>
                  </p:cNvGrpSpPr>
                  <p:nvPr/>
                </p:nvGrpSpPr>
                <p:grpSpPr bwMode="auto">
                  <a:xfrm>
                    <a:off x="6705600" y="4320255"/>
                    <a:ext cx="1322388" cy="1333500"/>
                    <a:chOff x="3200400" y="3171718"/>
                    <a:chExt cx="1785602" cy="1891834"/>
                  </a:xfrm>
                </p:grpSpPr>
                <p:pic>
                  <p:nvPicPr>
                    <p:cNvPr id="12347" name="Image 4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665" t="15247" r="21323" b="24744"/>
                    <a:stretch>
                      <a:fillRect/>
                    </a:stretch>
                  </p:blipFill>
                  <p:spPr bwMode="auto">
                    <a:xfrm>
                      <a:off x="3200400" y="3171718"/>
                      <a:ext cx="1775793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70" name="Rectangle 269"/>
                    <p:cNvSpPr/>
                    <p:nvPr/>
                  </p:nvSpPr>
                  <p:spPr>
                    <a:xfrm>
                      <a:off x="4942850" y="3964590"/>
                      <a:ext cx="42518" cy="2272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2330" name="Groupe 29"/>
                  <p:cNvGrpSpPr>
                    <a:grpSpLocks/>
                  </p:cNvGrpSpPr>
                  <p:nvPr/>
                </p:nvGrpSpPr>
                <p:grpSpPr bwMode="auto">
                  <a:xfrm rot="-2071253">
                    <a:off x="1514131" y="4180665"/>
                    <a:ext cx="1725613" cy="1308100"/>
                    <a:chOff x="5562600" y="3110948"/>
                    <a:chExt cx="2584172" cy="1952604"/>
                  </a:xfrm>
                </p:grpSpPr>
                <p:grpSp>
                  <p:nvGrpSpPr>
                    <p:cNvPr id="12340" name="Groupe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2600" y="3110948"/>
                      <a:ext cx="2286611" cy="1952604"/>
                      <a:chOff x="5562600" y="3110948"/>
                      <a:chExt cx="2286611" cy="1952604"/>
                    </a:xfrm>
                  </p:grpSpPr>
                  <p:pic>
                    <p:nvPicPr>
                      <p:cNvPr id="12345" name="Image 3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437" t="12724" r="1312" b="26569"/>
                      <a:stretch>
                        <a:fillRect/>
                      </a:stretch>
                    </p:blipFill>
                    <p:spPr bwMode="auto">
                      <a:xfrm>
                        <a:off x="5562600" y="3171718"/>
                        <a:ext cx="2286611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68" name="Rectangle 267"/>
                      <p:cNvSpPr/>
                      <p:nvPr/>
                    </p:nvSpPr>
                    <p:spPr>
                      <a:xfrm>
                        <a:off x="5670651" y="3099954"/>
                        <a:ext cx="1901916" cy="15427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2341" name="Groupe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28199" y="3581400"/>
                      <a:ext cx="718573" cy="596348"/>
                      <a:chOff x="7428199" y="3581400"/>
                      <a:chExt cx="718573" cy="596348"/>
                    </a:xfrm>
                  </p:grpSpPr>
                  <p:sp>
                    <p:nvSpPr>
                      <p:cNvPr id="265" name="Rectangle 264"/>
                      <p:cNvSpPr/>
                      <p:nvPr/>
                    </p:nvSpPr>
                    <p:spPr>
                      <a:xfrm>
                        <a:off x="7426131" y="3786703"/>
                        <a:ext cx="715187" cy="37798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66" name="Rectangle 265"/>
                      <p:cNvSpPr/>
                      <p:nvPr/>
                    </p:nvSpPr>
                    <p:spPr>
                      <a:xfrm>
                        <a:off x="7692600" y="3568530"/>
                        <a:ext cx="86448" cy="21599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264" name="Organigramme : Données stockées 263"/>
                    <p:cNvSpPr/>
                    <p:nvPr/>
                  </p:nvSpPr>
                  <p:spPr>
                    <a:xfrm rot="3120000">
                      <a:off x="7451520" y="3028571"/>
                      <a:ext cx="169707" cy="408676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pic>
                <p:nvPicPr>
                  <p:cNvPr id="12331" name="Image 5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534" t="17816" r="37872" b="26598"/>
                  <a:stretch>
                    <a:fillRect/>
                  </a:stretch>
                </p:blipFill>
                <p:spPr bwMode="auto">
                  <a:xfrm>
                    <a:off x="5463326" y="4403265"/>
                    <a:ext cx="1158875" cy="11779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2332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3017768" y="4431046"/>
                    <a:ext cx="1174750" cy="1230313"/>
                    <a:chOff x="349524" y="993914"/>
                    <a:chExt cx="2030868" cy="2030894"/>
                  </a:xfrm>
                </p:grpSpPr>
                <p:grpSp>
                  <p:nvGrpSpPr>
                    <p:cNvPr id="12333" name="Groupe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grpSp>
                    <p:nvGrpSpPr>
                      <p:cNvPr id="12335" name="Groupe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pic>
                      <p:nvPicPr>
                        <p:cNvPr id="12338" name="Image 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7203" r="84099" b="20538"/>
                        <a:stretch>
                          <a:fillRect/>
                        </a:stretch>
                      </p:blipFill>
                      <p:spPr bwMode="auto">
                        <a:xfrm>
                          <a:off x="349524" y="993914"/>
                          <a:ext cx="2030868" cy="1977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61" name="Rectangle 260"/>
                        <p:cNvSpPr/>
                        <p:nvPr/>
                      </p:nvSpPr>
                      <p:spPr>
                        <a:xfrm>
                          <a:off x="1525271" y="2944903"/>
                          <a:ext cx="852829" cy="8530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58" name="Rectangle 257"/>
                      <p:cNvSpPr/>
                      <p:nvPr/>
                    </p:nvSpPr>
                    <p:spPr>
                      <a:xfrm>
                        <a:off x="2078706" y="999943"/>
                        <a:ext cx="299395" cy="98954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59" name="Rectangle 258"/>
                      <p:cNvSpPr/>
                      <p:nvPr/>
                    </p:nvSpPr>
                    <p:spPr>
                      <a:xfrm>
                        <a:off x="1951689" y="999943"/>
                        <a:ext cx="281249" cy="22179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256" name="Organigramme : Données stockées 255"/>
                    <p:cNvSpPr/>
                    <p:nvPr/>
                  </p:nvSpPr>
                  <p:spPr>
                    <a:xfrm rot="1140000" flipH="1" flipV="1">
                      <a:off x="1343818" y="2765759"/>
                      <a:ext cx="154238" cy="230327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</p:grpSp>
          <p:sp>
            <p:nvSpPr>
              <p:cNvPr id="6" name="Rectangle 5"/>
              <p:cNvSpPr/>
              <p:nvPr/>
            </p:nvSpPr>
            <p:spPr>
              <a:xfrm>
                <a:off x="513039" y="2589877"/>
                <a:ext cx="8180388" cy="3794184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513039" y="2056469"/>
                <a:ext cx="8180388" cy="3794184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659089" y="2096158"/>
                <a:ext cx="546100" cy="46196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2400" dirty="0">
                    <a:latin typeface="+mj-lt"/>
                  </a:rPr>
                  <a:t>J1</a:t>
                </a:r>
              </a:p>
            </p:txBody>
          </p:sp>
          <p:cxnSp>
            <p:nvCxnSpPr>
              <p:cNvPr id="14" name="Connecteur droit 13"/>
              <p:cNvCxnSpPr/>
              <p:nvPr/>
            </p:nvCxnSpPr>
            <p:spPr>
              <a:xfrm>
                <a:off x="1573489" y="2589877"/>
                <a:ext cx="0" cy="3240139"/>
              </a:xfrm>
              <a:prstGeom prst="line">
                <a:avLst/>
              </a:pr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Connecteur droit 280"/>
              <p:cNvCxnSpPr/>
              <p:nvPr/>
            </p:nvCxnSpPr>
            <p:spPr>
              <a:xfrm>
                <a:off x="2549801" y="2050119"/>
                <a:ext cx="22225" cy="432759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Connecteur droit 281"/>
              <p:cNvCxnSpPr/>
              <p:nvPr/>
            </p:nvCxnSpPr>
            <p:spPr>
              <a:xfrm>
                <a:off x="4550051" y="2056469"/>
                <a:ext cx="22225" cy="432759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Connecteur droit 283"/>
              <p:cNvCxnSpPr/>
              <p:nvPr/>
            </p:nvCxnSpPr>
            <p:spPr>
              <a:xfrm>
                <a:off x="3584851" y="2589877"/>
                <a:ext cx="14288" cy="3221088"/>
              </a:xfrm>
              <a:prstGeom prst="line">
                <a:avLst/>
              </a:pr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Connecteur droit 284"/>
              <p:cNvCxnSpPr/>
              <p:nvPr/>
            </p:nvCxnSpPr>
            <p:spPr>
              <a:xfrm>
                <a:off x="5581927" y="2589877"/>
                <a:ext cx="14288" cy="3259189"/>
              </a:xfrm>
              <a:prstGeom prst="line">
                <a:avLst/>
              </a:pr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Connecteur droit 285"/>
              <p:cNvCxnSpPr/>
              <p:nvPr/>
            </p:nvCxnSpPr>
            <p:spPr>
              <a:xfrm>
                <a:off x="6570940" y="2069169"/>
                <a:ext cx="22225" cy="432759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/>
              <p:cNvCxnSpPr/>
              <p:nvPr/>
            </p:nvCxnSpPr>
            <p:spPr>
              <a:xfrm>
                <a:off x="7607577" y="2589877"/>
                <a:ext cx="12700" cy="3240139"/>
              </a:xfrm>
              <a:prstGeom prst="line">
                <a:avLst/>
              </a:pr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8" name="ZoneTexte 287"/>
              <p:cNvSpPr txBox="1"/>
              <p:nvPr/>
            </p:nvSpPr>
            <p:spPr>
              <a:xfrm>
                <a:off x="1835426" y="2099333"/>
                <a:ext cx="627063" cy="46196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2400" dirty="0">
                    <a:latin typeface="+mj-lt"/>
                  </a:rPr>
                  <a:t>J3</a:t>
                </a:r>
              </a:p>
            </p:txBody>
          </p:sp>
          <p:sp>
            <p:nvSpPr>
              <p:cNvPr id="294" name="ZoneTexte 293"/>
              <p:cNvSpPr txBox="1"/>
              <p:nvPr/>
            </p:nvSpPr>
            <p:spPr>
              <a:xfrm>
                <a:off x="1240114" y="2099333"/>
                <a:ext cx="608012" cy="46196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2400" dirty="0">
                    <a:latin typeface="+mj-lt"/>
                  </a:rPr>
                  <a:t>J2</a:t>
                </a:r>
              </a:p>
            </p:txBody>
          </p:sp>
        </p:grpSp>
        <p:sp>
          <p:nvSpPr>
            <p:cNvPr id="12306" name="ZoneTexte 28"/>
            <p:cNvSpPr txBox="1">
              <a:spLocks noChangeArrowheads="1"/>
            </p:cNvSpPr>
            <p:nvPr/>
          </p:nvSpPr>
          <p:spPr bwMode="auto">
            <a:xfrm>
              <a:off x="76200" y="3236844"/>
              <a:ext cx="7343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="1">
                  <a:solidFill>
                    <a:srgbClr val="C00000"/>
                  </a:solidFill>
                </a:rPr>
                <a:t>40°C</a:t>
              </a:r>
            </a:p>
          </p:txBody>
        </p:sp>
        <p:sp>
          <p:nvSpPr>
            <p:cNvPr id="12307" name="ZoneTexte 300"/>
            <p:cNvSpPr txBox="1">
              <a:spLocks noChangeArrowheads="1"/>
            </p:cNvSpPr>
            <p:nvPr/>
          </p:nvSpPr>
          <p:spPr bwMode="auto">
            <a:xfrm>
              <a:off x="76199" y="4692134"/>
              <a:ext cx="7343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="1">
                  <a:solidFill>
                    <a:srgbClr val="FFC000"/>
                  </a:solidFill>
                </a:rPr>
                <a:t>38°C</a:t>
              </a:r>
            </a:p>
          </p:txBody>
        </p:sp>
        <p:sp>
          <p:nvSpPr>
            <p:cNvPr id="48" name="Accolade fermante 47"/>
            <p:cNvSpPr/>
            <p:nvPr/>
          </p:nvSpPr>
          <p:spPr>
            <a:xfrm rot="16200000">
              <a:off x="2011359" y="583263"/>
              <a:ext cx="465145" cy="2179637"/>
            </a:xfrm>
            <a:prstGeom prst="rightBrac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30" name="Accolade fermante 329"/>
            <p:cNvSpPr/>
            <p:nvPr/>
          </p:nvSpPr>
          <p:spPr>
            <a:xfrm rot="16200000">
              <a:off x="4103684" y="702326"/>
              <a:ext cx="465145" cy="1941513"/>
            </a:xfrm>
            <a:prstGeom prst="rightBrac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31" name="Accolade fermante 330"/>
            <p:cNvSpPr/>
            <p:nvPr/>
          </p:nvSpPr>
          <p:spPr>
            <a:xfrm rot="16200000">
              <a:off x="6174577" y="599932"/>
              <a:ext cx="465145" cy="2146300"/>
            </a:xfrm>
            <a:prstGeom prst="rightBrac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12295" name="ZoneTexte 276"/>
          <p:cNvSpPr txBox="1">
            <a:spLocks noChangeArrowheads="1"/>
          </p:cNvSpPr>
          <p:nvPr/>
        </p:nvSpPr>
        <p:spPr bwMode="auto">
          <a:xfrm>
            <a:off x="304800" y="228600"/>
            <a:ext cx="85391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3600" b="1"/>
              <a:t>Fièvre quarte </a:t>
            </a:r>
          </a:p>
          <a:p>
            <a:pPr algn="ctr" eaLnBrk="1" hangingPunct="1"/>
            <a:r>
              <a:rPr lang="fr-FR" sz="2800" i="1"/>
              <a:t>P. malariae</a:t>
            </a:r>
          </a:p>
        </p:txBody>
      </p:sp>
      <p:sp>
        <p:nvSpPr>
          <p:cNvPr id="153" name="ZoneTexte 152"/>
          <p:cNvSpPr txBox="1"/>
          <p:nvPr/>
        </p:nvSpPr>
        <p:spPr>
          <a:xfrm>
            <a:off x="2921000" y="2349500"/>
            <a:ext cx="5461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latin typeface="+mj-lt"/>
              </a:rPr>
              <a:t>J4</a:t>
            </a:r>
          </a:p>
        </p:txBody>
      </p:sp>
      <p:sp>
        <p:nvSpPr>
          <p:cNvPr id="154" name="ZoneTexte 153"/>
          <p:cNvSpPr txBox="1"/>
          <p:nvPr/>
        </p:nvSpPr>
        <p:spPr>
          <a:xfrm>
            <a:off x="4097338" y="2352675"/>
            <a:ext cx="6270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latin typeface="+mj-lt"/>
              </a:rPr>
              <a:t>J6</a:t>
            </a:r>
          </a:p>
        </p:txBody>
      </p:sp>
      <p:sp>
        <p:nvSpPr>
          <p:cNvPr id="155" name="ZoneTexte 154"/>
          <p:cNvSpPr txBox="1"/>
          <p:nvPr/>
        </p:nvSpPr>
        <p:spPr>
          <a:xfrm>
            <a:off x="3502025" y="2351088"/>
            <a:ext cx="6096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latin typeface="+mj-lt"/>
              </a:rPr>
              <a:t>J5</a:t>
            </a:r>
          </a:p>
        </p:txBody>
      </p:sp>
      <p:sp>
        <p:nvSpPr>
          <p:cNvPr id="156" name="ZoneTexte 155"/>
          <p:cNvSpPr txBox="1"/>
          <p:nvPr/>
        </p:nvSpPr>
        <p:spPr>
          <a:xfrm>
            <a:off x="4978400" y="2349500"/>
            <a:ext cx="5461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latin typeface="+mj-lt"/>
              </a:rPr>
              <a:t>J7</a:t>
            </a:r>
          </a:p>
        </p:txBody>
      </p:sp>
      <p:sp>
        <p:nvSpPr>
          <p:cNvPr id="157" name="ZoneTexte 156"/>
          <p:cNvSpPr txBox="1"/>
          <p:nvPr/>
        </p:nvSpPr>
        <p:spPr>
          <a:xfrm>
            <a:off x="6154738" y="2352675"/>
            <a:ext cx="6270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latin typeface="+mj-lt"/>
              </a:rPr>
              <a:t>J9</a:t>
            </a:r>
          </a:p>
        </p:txBody>
      </p:sp>
      <p:sp>
        <p:nvSpPr>
          <p:cNvPr id="158" name="ZoneTexte 157"/>
          <p:cNvSpPr txBox="1"/>
          <p:nvPr/>
        </p:nvSpPr>
        <p:spPr>
          <a:xfrm>
            <a:off x="5559425" y="2351088"/>
            <a:ext cx="6096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latin typeface="+mj-lt"/>
              </a:rPr>
              <a:t>J8</a:t>
            </a:r>
          </a:p>
        </p:txBody>
      </p:sp>
      <p:sp>
        <p:nvSpPr>
          <p:cNvPr id="159" name="ZoneTexte 158"/>
          <p:cNvSpPr txBox="1"/>
          <p:nvPr/>
        </p:nvSpPr>
        <p:spPr>
          <a:xfrm>
            <a:off x="6891338" y="2359025"/>
            <a:ext cx="717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latin typeface="+mj-lt"/>
              </a:rPr>
              <a:t>J10</a:t>
            </a:r>
          </a:p>
        </p:txBody>
      </p:sp>
      <p:sp>
        <p:nvSpPr>
          <p:cNvPr id="160" name="ZoneTexte 159"/>
          <p:cNvSpPr txBox="1"/>
          <p:nvPr/>
        </p:nvSpPr>
        <p:spPr>
          <a:xfrm>
            <a:off x="8135938" y="2362200"/>
            <a:ext cx="8493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latin typeface="+mj-lt"/>
              </a:rPr>
              <a:t>J12</a:t>
            </a:r>
          </a:p>
        </p:txBody>
      </p:sp>
      <p:sp>
        <p:nvSpPr>
          <p:cNvPr id="161" name="ZoneTexte 160"/>
          <p:cNvSpPr txBox="1"/>
          <p:nvPr/>
        </p:nvSpPr>
        <p:spPr>
          <a:xfrm>
            <a:off x="7559675" y="2362200"/>
            <a:ext cx="66992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latin typeface="+mj-lt"/>
              </a:rPr>
              <a:t>J11</a:t>
            </a:r>
          </a:p>
        </p:txBody>
      </p:sp>
    </p:spTree>
    <p:extLst>
      <p:ext uri="{BB962C8B-B14F-4D97-AF65-F5344CB8AC3E}">
        <p14:creationId xmlns:p14="http://schemas.microsoft.com/office/powerpoint/2010/main" val="373691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16306"/>
          <a:stretch/>
        </p:blipFill>
        <p:spPr bwMode="auto">
          <a:xfrm>
            <a:off x="251520" y="116632"/>
            <a:ext cx="8683830" cy="170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62"/>
          <a:stretch/>
        </p:blipFill>
        <p:spPr bwMode="auto">
          <a:xfrm>
            <a:off x="113145" y="1844824"/>
            <a:ext cx="8764587" cy="63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51748" y="2492896"/>
            <a:ext cx="8718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total of </a:t>
            </a:r>
            <a:r>
              <a:rPr lang="en-US" b="1" dirty="0"/>
              <a:t>97 new confirmed </a:t>
            </a:r>
            <a:r>
              <a:rPr lang="en-US" b="1" dirty="0" smtClean="0"/>
              <a:t>malaria cases </a:t>
            </a:r>
            <a:r>
              <a:rPr lang="en-US" dirty="0" smtClean="0"/>
              <a:t>were </a:t>
            </a:r>
            <a:r>
              <a:rPr lang="en-US" dirty="0"/>
              <a:t>reported to the health monitoring </a:t>
            </a:r>
            <a:r>
              <a:rPr lang="en-US" dirty="0" smtClean="0"/>
              <a:t>platform at </a:t>
            </a:r>
            <a:r>
              <a:rPr lang="en-US" dirty="0"/>
              <a:t>the ARS-OI during the year 2011, an annual incidence of 0.5 cases per 1000, much lower than that observed in the previous year (2.1 per 1000 </a:t>
            </a:r>
            <a:r>
              <a:rPr lang="en-US" dirty="0" err="1"/>
              <a:t>inhab</a:t>
            </a:r>
            <a:r>
              <a:rPr lang="en-US" dirty="0"/>
              <a:t>.). </a:t>
            </a:r>
            <a:endParaRPr lang="en-US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Since </a:t>
            </a:r>
            <a:r>
              <a:rPr lang="en-US" b="1" dirty="0">
                <a:solidFill>
                  <a:srgbClr val="C00000"/>
                </a:solidFill>
              </a:rPr>
              <a:t>the establishment of </a:t>
            </a:r>
            <a:r>
              <a:rPr lang="en-US" b="1" dirty="0" smtClean="0">
                <a:solidFill>
                  <a:srgbClr val="C00000"/>
                </a:solidFill>
              </a:rPr>
              <a:t>the monitoring</a:t>
            </a:r>
            <a:r>
              <a:rPr lang="en-US" b="1" dirty="0">
                <a:solidFill>
                  <a:srgbClr val="C00000"/>
                </a:solidFill>
              </a:rPr>
              <a:t>, the number of reported cases has never been so </a:t>
            </a:r>
            <a:r>
              <a:rPr lang="en-US" b="1" dirty="0" smtClean="0">
                <a:solidFill>
                  <a:srgbClr val="C00000"/>
                </a:solidFill>
              </a:rPr>
              <a:t>low.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09839"/>
            <a:ext cx="4725095" cy="254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171752" y="3861048"/>
            <a:ext cx="3792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Of the 97 reported cases of malaria in 2011</a:t>
            </a:r>
            <a:r>
              <a:rPr lang="en-US" dirty="0"/>
              <a:t>, 42 were Aboriginal (43%), 50 were imported (52%) and 5 were not determined (5%).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173815" y="5036983"/>
            <a:ext cx="3892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Among the imported cases </a:t>
            </a:r>
            <a:r>
              <a:rPr lang="en-US" dirty="0" smtClean="0"/>
              <a:t>24 living </a:t>
            </a:r>
            <a:r>
              <a:rPr lang="en-US" dirty="0"/>
              <a:t>in Grande </a:t>
            </a:r>
            <a:r>
              <a:rPr lang="en-US" dirty="0" err="1"/>
              <a:t>Comore</a:t>
            </a:r>
            <a:r>
              <a:rPr lang="en-US" dirty="0"/>
              <a:t> (51%), 17 </a:t>
            </a:r>
            <a:r>
              <a:rPr lang="en-US" dirty="0" smtClean="0"/>
              <a:t>in </a:t>
            </a:r>
            <a:r>
              <a:rPr lang="en-US" dirty="0" err="1"/>
              <a:t>Anjouan</a:t>
            </a:r>
            <a:r>
              <a:rPr lang="en-US" dirty="0"/>
              <a:t> (32%), 5 </a:t>
            </a:r>
            <a:r>
              <a:rPr lang="en-US" dirty="0" smtClean="0"/>
              <a:t>in </a:t>
            </a:r>
            <a:r>
              <a:rPr lang="en-US" dirty="0"/>
              <a:t>Madagascar (11%), 2 </a:t>
            </a:r>
            <a:r>
              <a:rPr lang="en-US" dirty="0" smtClean="0"/>
              <a:t>in </a:t>
            </a:r>
            <a:r>
              <a:rPr lang="en-US" dirty="0" err="1"/>
              <a:t>Moheli</a:t>
            </a:r>
            <a:r>
              <a:rPr lang="en-US" dirty="0"/>
              <a:t> (4% ) and one in Tanzania (2%).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F453B-C81F-46AF-BA92-E612B6CA2F14}" type="datetime1">
              <a:rPr lang="fr-FR" smtClean="0"/>
              <a:t>07/01/2015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RICAI 2013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120</a:t>
            </a:fld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4050691" y="5637147"/>
            <a:ext cx="427494" cy="8402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0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4525223" y="278485"/>
            <a:ext cx="4439265" cy="3078507"/>
            <a:chOff x="4321277" y="206477"/>
            <a:chExt cx="4439265" cy="307850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2" t="3010" r="5694" b="84516"/>
            <a:stretch/>
          </p:blipFill>
          <p:spPr>
            <a:xfrm>
              <a:off x="4321277" y="206477"/>
              <a:ext cx="4439265" cy="855408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7" t="38925" r="6870" b="43225"/>
            <a:stretch/>
          </p:blipFill>
          <p:spPr>
            <a:xfrm>
              <a:off x="4321277" y="1124744"/>
              <a:ext cx="4439265" cy="216024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52120" y="866208"/>
              <a:ext cx="230425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11153" r="2036" b="3136"/>
          <a:stretch>
            <a:fillRect/>
          </a:stretch>
        </p:blipFill>
        <p:spPr bwMode="auto">
          <a:xfrm>
            <a:off x="64359" y="312225"/>
            <a:ext cx="4340919" cy="354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4359" y="118373"/>
            <a:ext cx="43409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CNR du </a:t>
            </a:r>
            <a:r>
              <a:rPr lang="en-US" dirty="0" err="1" smtClean="0"/>
              <a:t>Paludisme</a:t>
            </a:r>
            <a:r>
              <a:rPr lang="en-US" dirty="0" smtClean="0"/>
              <a:t> : </a:t>
            </a:r>
            <a:r>
              <a:rPr lang="en-US" dirty="0" err="1" smtClean="0"/>
              <a:t>Paludisme</a:t>
            </a:r>
            <a:r>
              <a:rPr lang="en-US" dirty="0" smtClean="0"/>
              <a:t> </a:t>
            </a:r>
            <a:r>
              <a:rPr lang="en-US" dirty="0" err="1" smtClean="0"/>
              <a:t>importé</a:t>
            </a:r>
            <a:r>
              <a:rPr lang="en-US" dirty="0" smtClean="0"/>
              <a:t> en France </a:t>
            </a:r>
            <a:r>
              <a:rPr lang="en-US" dirty="0" err="1" smtClean="0"/>
              <a:t>métropolitaine</a:t>
            </a:r>
            <a:r>
              <a:rPr lang="en-US" dirty="0" smtClean="0"/>
              <a:t> en 2012, n = 1 700</a:t>
            </a:r>
            <a:endParaRPr lang="en-US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4860032" y="2420888"/>
            <a:ext cx="295232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884368" y="3068960"/>
            <a:ext cx="72008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6792170" y="1988840"/>
            <a:ext cx="66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3‰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884368" y="2564904"/>
            <a:ext cx="86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0,3‰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" name="Flèche droite 22"/>
          <p:cNvSpPr/>
          <p:nvPr/>
        </p:nvSpPr>
        <p:spPr>
          <a:xfrm rot="10800000">
            <a:off x="1660143" y="1193323"/>
            <a:ext cx="574675" cy="14446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4508514" y="3379992"/>
            <a:ext cx="4738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2011 &amp; 2012 Pas de pic à la </a:t>
            </a:r>
            <a:r>
              <a:rPr lang="en-US" sz="1600" b="1" dirty="0" err="1" smtClean="0">
                <a:solidFill>
                  <a:srgbClr val="C00000"/>
                </a:solidFill>
              </a:rPr>
              <a:t>saison</a:t>
            </a:r>
            <a:r>
              <a:rPr lang="en-US" sz="1600" b="1" dirty="0" smtClean="0">
                <a:solidFill>
                  <a:srgbClr val="C00000"/>
                </a:solidFill>
              </a:rPr>
              <a:t> des </a:t>
            </a:r>
            <a:r>
              <a:rPr lang="en-US" sz="1600" b="1" dirty="0" err="1" smtClean="0">
                <a:solidFill>
                  <a:srgbClr val="C00000"/>
                </a:solidFill>
              </a:rPr>
              <a:t>pluies</a:t>
            </a:r>
            <a:r>
              <a:rPr lang="en-US" sz="1600" b="1" dirty="0" smtClean="0">
                <a:solidFill>
                  <a:srgbClr val="C00000"/>
                </a:solidFill>
              </a:rPr>
              <a:t> !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09008" y="3789040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Mayotte : “ </a:t>
            </a:r>
            <a:r>
              <a:rPr lang="en-US" sz="2000" b="1" dirty="0" err="1" smtClean="0">
                <a:solidFill>
                  <a:srgbClr val="C00000"/>
                </a:solidFill>
              </a:rPr>
              <a:t>Une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densité</a:t>
            </a:r>
            <a:r>
              <a:rPr lang="en-US" sz="2000" b="1" dirty="0" smtClean="0">
                <a:solidFill>
                  <a:srgbClr val="C00000"/>
                </a:solidFill>
              </a:rPr>
              <a:t> de </a:t>
            </a:r>
            <a:r>
              <a:rPr lang="en-US" sz="2000" b="1" dirty="0" err="1" smtClean="0">
                <a:solidFill>
                  <a:srgbClr val="C00000"/>
                </a:solidFill>
              </a:rPr>
              <a:t>moustiques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exceptionellement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basse</a:t>
            </a:r>
            <a:r>
              <a:rPr lang="en-US" sz="2000" b="1" dirty="0" smtClean="0">
                <a:solidFill>
                  <a:srgbClr val="C00000"/>
                </a:solidFill>
              </a:rPr>
              <a:t> ! ”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9B8AC-283E-47D2-A5CA-E7B5A52FD188}" type="datetime1">
              <a:rPr lang="fr-FR" smtClean="0"/>
              <a:t>07/01/2015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RICAI 2013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9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4525223" y="278485"/>
            <a:ext cx="4439265" cy="3078507"/>
            <a:chOff x="4321277" y="206477"/>
            <a:chExt cx="4439265" cy="307850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2" t="3010" r="5694" b="84516"/>
            <a:stretch/>
          </p:blipFill>
          <p:spPr>
            <a:xfrm>
              <a:off x="4321277" y="206477"/>
              <a:ext cx="4439265" cy="855408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7" t="38925" r="6870" b="43225"/>
            <a:stretch/>
          </p:blipFill>
          <p:spPr>
            <a:xfrm>
              <a:off x="4321277" y="1124744"/>
              <a:ext cx="4439265" cy="216024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52120" y="866208"/>
              <a:ext cx="230425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11153" r="2036" b="3136"/>
          <a:stretch>
            <a:fillRect/>
          </a:stretch>
        </p:blipFill>
        <p:spPr bwMode="auto">
          <a:xfrm>
            <a:off x="64359" y="312225"/>
            <a:ext cx="4340919" cy="354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4359" y="118373"/>
            <a:ext cx="43409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CNR du </a:t>
            </a:r>
            <a:r>
              <a:rPr lang="en-US" dirty="0" err="1" smtClean="0"/>
              <a:t>Paludisme</a:t>
            </a:r>
            <a:r>
              <a:rPr lang="en-US" dirty="0" smtClean="0"/>
              <a:t> : </a:t>
            </a:r>
            <a:r>
              <a:rPr lang="en-US" dirty="0" err="1" smtClean="0"/>
              <a:t>Paludisme</a:t>
            </a:r>
            <a:r>
              <a:rPr lang="en-US" dirty="0" smtClean="0"/>
              <a:t> </a:t>
            </a:r>
            <a:r>
              <a:rPr lang="en-US" dirty="0" err="1" smtClean="0"/>
              <a:t>importé</a:t>
            </a:r>
            <a:r>
              <a:rPr lang="en-US" dirty="0" smtClean="0"/>
              <a:t> en France </a:t>
            </a:r>
            <a:r>
              <a:rPr lang="en-US" dirty="0" err="1" smtClean="0"/>
              <a:t>métropolitaine</a:t>
            </a:r>
            <a:r>
              <a:rPr lang="en-US" dirty="0" smtClean="0"/>
              <a:t> en 2012, n = 1 700</a:t>
            </a:r>
            <a:endParaRPr lang="en-US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4860032" y="2420888"/>
            <a:ext cx="295232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884368" y="3068960"/>
            <a:ext cx="72008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6792170" y="1988840"/>
            <a:ext cx="66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3‰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884368" y="2564904"/>
            <a:ext cx="86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0,3‰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" name="Flèche droite 22"/>
          <p:cNvSpPr/>
          <p:nvPr/>
        </p:nvSpPr>
        <p:spPr>
          <a:xfrm rot="10800000">
            <a:off x="1660143" y="1193323"/>
            <a:ext cx="574675" cy="14446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251520" y="4149080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Mayotte &amp; Union des Comores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dirty="0" smtClean="0"/>
              <a:t>Pas de changement du réseau de surveillance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dirty="0" smtClean="0"/>
              <a:t>Pas de diminution du nombre de voyageurs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dirty="0" smtClean="0"/>
              <a:t>Pas de changement climatique exceptionnel</a:t>
            </a:r>
          </a:p>
          <a:p>
            <a:r>
              <a:rPr lang="fr-FR" dirty="0" smtClean="0"/>
              <a:t>MAIS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 smtClean="0"/>
              <a:t>Des  campagnes de traitement par les ACT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 smtClean="0"/>
              <a:t>Des campagnes de contrôle des moustiques vecteurs (virus/paludisme)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 smtClean="0"/>
              <a:t>Des campagnes de distribution de moustiquaires imprégnées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4508514" y="3379992"/>
            <a:ext cx="4738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2011 &amp; 2012 Pas de pic à la </a:t>
            </a:r>
            <a:r>
              <a:rPr lang="en-US" sz="1600" b="1" dirty="0" err="1" smtClean="0">
                <a:solidFill>
                  <a:srgbClr val="C00000"/>
                </a:solidFill>
              </a:rPr>
              <a:t>saison</a:t>
            </a:r>
            <a:r>
              <a:rPr lang="en-US" sz="1600" b="1" dirty="0" smtClean="0">
                <a:solidFill>
                  <a:srgbClr val="C00000"/>
                </a:solidFill>
              </a:rPr>
              <a:t> des </a:t>
            </a:r>
            <a:r>
              <a:rPr lang="en-US" sz="1600" b="1" dirty="0" err="1" smtClean="0">
                <a:solidFill>
                  <a:srgbClr val="C00000"/>
                </a:solidFill>
              </a:rPr>
              <a:t>pluies</a:t>
            </a:r>
            <a:r>
              <a:rPr lang="en-US" sz="1600" b="1" dirty="0" smtClean="0">
                <a:solidFill>
                  <a:srgbClr val="C00000"/>
                </a:solidFill>
              </a:rPr>
              <a:t> !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09008" y="3789040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Mayotte : “ </a:t>
            </a:r>
            <a:r>
              <a:rPr lang="en-US" sz="2000" b="1" dirty="0" err="1" smtClean="0">
                <a:solidFill>
                  <a:srgbClr val="C00000"/>
                </a:solidFill>
              </a:rPr>
              <a:t>Une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densité</a:t>
            </a:r>
            <a:r>
              <a:rPr lang="en-US" sz="2000" b="1" dirty="0" smtClean="0">
                <a:solidFill>
                  <a:srgbClr val="C00000"/>
                </a:solidFill>
              </a:rPr>
              <a:t> de </a:t>
            </a:r>
            <a:r>
              <a:rPr lang="en-US" sz="2000" b="1" dirty="0" err="1" smtClean="0">
                <a:solidFill>
                  <a:srgbClr val="C00000"/>
                </a:solidFill>
              </a:rPr>
              <a:t>moustiques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exceptionellement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basse</a:t>
            </a:r>
            <a:r>
              <a:rPr lang="en-US" sz="2000" b="1" dirty="0" smtClean="0">
                <a:solidFill>
                  <a:srgbClr val="C00000"/>
                </a:solidFill>
              </a:rPr>
              <a:t> ! ”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9B8AC-283E-47D2-A5CA-E7B5A52FD188}" type="datetime1">
              <a:rPr lang="fr-FR" smtClean="0"/>
              <a:t>07/01/2015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RICAI 2013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88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REINTRODUCTION du Paludisme: </a:t>
            </a:r>
            <a:br>
              <a:rPr lang="fr-FR" dirty="0" smtClean="0"/>
            </a:br>
            <a:r>
              <a:rPr lang="fr-FR" dirty="0" smtClean="0"/>
              <a:t>La Grèce encore dans la tempête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2590-85CE-4D37-8DE1-AC67078D13FF}" type="datetime1">
              <a:rPr lang="fr-FR" smtClean="0"/>
              <a:t>07/01/2015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SFP Dijon 2013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32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  <a:defRPr/>
            </a:pPr>
            <a:r>
              <a:rPr lang="fr-FR" sz="2800" b="1" dirty="0" smtClean="0">
                <a:cs typeface="Arial" pitchFamily="34" charset="0"/>
              </a:rPr>
              <a:t>La chronique</a:t>
            </a:r>
          </a:p>
          <a:p>
            <a:pPr marL="0" indent="0">
              <a:buNone/>
              <a:defRPr/>
            </a:pPr>
            <a:r>
              <a:rPr lang="fr-FR" sz="2800" dirty="0" smtClean="0">
                <a:ea typeface="Times New Roman" pitchFamily="18" charset="0"/>
                <a:cs typeface="Calibri" pitchFamily="34" charset="0"/>
              </a:rPr>
              <a:t>La Grèce est déclarée exempte de paludisme en 1974, après un intense programme d’élimination entre 1946-1960</a:t>
            </a:r>
          </a:p>
          <a:p>
            <a:pPr marL="0" indent="0">
              <a:buNone/>
              <a:defRPr/>
            </a:pPr>
            <a:r>
              <a:rPr lang="fr-FR" sz="2800" dirty="0" smtClean="0">
                <a:ea typeface="Times New Roman" pitchFamily="18" charset="0"/>
                <a:cs typeface="Calibri" pitchFamily="34" charset="0"/>
              </a:rPr>
              <a:t>Depuis 30-50 cas d’importation sont reportés chaque année au CDC Grec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fr-FR" sz="2800" b="1" dirty="0" smtClean="0">
                <a:solidFill>
                  <a:srgbClr val="C00000"/>
                </a:solidFill>
                <a:ea typeface="Times New Roman" pitchFamily="18" charset="0"/>
                <a:cs typeface="Calibri" pitchFamily="34" charset="0"/>
              </a:rPr>
              <a:t>Des cas sporadiques de paludisme (tous </a:t>
            </a:r>
            <a:r>
              <a:rPr lang="fr-FR" sz="2800" b="1" i="1" dirty="0" smtClean="0">
                <a:solidFill>
                  <a:srgbClr val="C00000"/>
                </a:solidFill>
                <a:ea typeface="Times New Roman" pitchFamily="18" charset="0"/>
                <a:cs typeface="Calibri" pitchFamily="34" charset="0"/>
              </a:rPr>
              <a:t>P. vivax</a:t>
            </a:r>
            <a:r>
              <a:rPr lang="fr-FR" sz="2800" b="1" dirty="0" smtClean="0">
                <a:solidFill>
                  <a:srgbClr val="C00000"/>
                </a:solidFill>
                <a:ea typeface="Times New Roman" pitchFamily="18" charset="0"/>
                <a:cs typeface="Calibri" pitchFamily="34" charset="0"/>
              </a:rPr>
              <a:t>) sans ATCD de voyage en ZE sont enregistrés en 1991, 1999 et 2000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fr-FR" sz="2800" b="1" dirty="0" smtClean="0">
                <a:solidFill>
                  <a:srgbClr val="C00000"/>
                </a:solidFill>
                <a:ea typeface="Times New Roman" pitchFamily="18" charset="0"/>
                <a:cs typeface="Calibri" pitchFamily="34" charset="0"/>
              </a:rPr>
              <a:t>En 2009 (n=7), 2010 (n=4), 2011 (n=36), 2012 (n=20)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3" y="220241"/>
            <a:ext cx="49625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" t="1699" r="3761" b="3902"/>
          <a:stretch/>
        </p:blipFill>
        <p:spPr>
          <a:xfrm>
            <a:off x="5292080" y="281076"/>
            <a:ext cx="2134426" cy="1419732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2127-AA15-48EF-8BCD-627398C9BA59}" type="datetime1">
              <a:rPr lang="fr-FR" smtClean="0"/>
              <a:t>07/01/2015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SFP Dijon 2013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124</a:t>
            </a:fld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4" t="4939" r="11220" b="38395"/>
          <a:stretch/>
        </p:blipFill>
        <p:spPr bwMode="auto">
          <a:xfrm>
            <a:off x="7456358" y="548680"/>
            <a:ext cx="1687642" cy="89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95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8408" r="24101"/>
          <a:stretch/>
        </p:blipFill>
        <p:spPr bwMode="auto">
          <a:xfrm>
            <a:off x="5192349" y="116632"/>
            <a:ext cx="3805085" cy="344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1" b="21826"/>
          <a:stretch/>
        </p:blipFill>
        <p:spPr bwMode="auto">
          <a:xfrm>
            <a:off x="6936376" y="5117542"/>
            <a:ext cx="2008797" cy="31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51519" y="130025"/>
            <a:ext cx="4702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Place of residence of the malaria cases without reported history of travel to malaria-endemic areas. Greece, 01/01 until 22/10/2012 (n=16) </a:t>
            </a:r>
            <a:endParaRPr lang="en-US" dirty="0"/>
          </a:p>
        </p:txBody>
      </p:sp>
      <p:sp>
        <p:nvSpPr>
          <p:cNvPr id="10" name="Accolade fermante 9"/>
          <p:cNvSpPr/>
          <p:nvPr/>
        </p:nvSpPr>
        <p:spPr>
          <a:xfrm>
            <a:off x="4932040" y="188021"/>
            <a:ext cx="216024" cy="79270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5" y="2109683"/>
            <a:ext cx="4320480" cy="336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15904" y="1196752"/>
            <a:ext cx="4356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Place of residence, nationality and transmission status of malaria cases, Greece, 01.01.2012-22.10.2012 (n=75)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F0F2-4FB3-4222-98A3-E58347901D85}" type="datetime1">
              <a:rPr lang="fr-FR" smtClean="0"/>
              <a:t>07/01/2015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RICAI 2013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125</a:t>
            </a:fld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556573" y="2334250"/>
            <a:ext cx="943419" cy="309574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7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8408" r="24101"/>
          <a:stretch/>
        </p:blipFill>
        <p:spPr bwMode="auto">
          <a:xfrm>
            <a:off x="5192349" y="116632"/>
            <a:ext cx="3805085" cy="344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t="21717" r="5383"/>
          <a:stretch/>
        </p:blipFill>
        <p:spPr bwMode="auto">
          <a:xfrm>
            <a:off x="4954331" y="3633776"/>
            <a:ext cx="4189669" cy="322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336196" y="3789040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Lakonia</a:t>
            </a:r>
            <a:endParaRPr lang="en-US" dirty="0"/>
          </a:p>
        </p:txBody>
      </p:sp>
      <p:sp>
        <p:nvSpPr>
          <p:cNvPr id="6" name="Flèche droite 5"/>
          <p:cNvSpPr/>
          <p:nvPr/>
        </p:nvSpPr>
        <p:spPr>
          <a:xfrm rot="5794091">
            <a:off x="6770271" y="3345168"/>
            <a:ext cx="532949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60232" y="2486992"/>
            <a:ext cx="792088" cy="7209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117542"/>
            <a:ext cx="4229158" cy="39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51519" y="130025"/>
            <a:ext cx="4702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Place of residence of the malaria cases without reported history of travel to malaria-endemic areas. Greece, 01/01 until 22/10/2012 (n=16) 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251520" y="5805264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Place of residence of the malaria cases, </a:t>
            </a:r>
            <a:r>
              <a:rPr lang="en-US" b="1" dirty="0" err="1"/>
              <a:t>Lakonia</a:t>
            </a:r>
            <a:r>
              <a:rPr lang="en-US" b="1" dirty="0"/>
              <a:t>, Greece 01.01.2012 - 22.10.2012 (n=23) </a:t>
            </a:r>
            <a:endParaRPr lang="en-US" dirty="0"/>
          </a:p>
        </p:txBody>
      </p:sp>
      <p:sp>
        <p:nvSpPr>
          <p:cNvPr id="10" name="Accolade fermante 9"/>
          <p:cNvSpPr/>
          <p:nvPr/>
        </p:nvSpPr>
        <p:spPr>
          <a:xfrm>
            <a:off x="4932040" y="188021"/>
            <a:ext cx="216024" cy="79270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colade fermante 10"/>
          <p:cNvSpPr/>
          <p:nvPr/>
        </p:nvSpPr>
        <p:spPr>
          <a:xfrm>
            <a:off x="5076057" y="5805264"/>
            <a:ext cx="162012" cy="64633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5" y="2109683"/>
            <a:ext cx="4320480" cy="336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15904" y="1196752"/>
            <a:ext cx="4356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Place of residence, nationality and transmission status of malaria cases, Greece, 01.01.2012-22.10.2012 (n=75)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F0F2-4FB3-4222-98A3-E58347901D85}" type="datetime1">
              <a:rPr lang="fr-FR" smtClean="0"/>
              <a:t>07/01/2015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RICAI 2013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126</a:t>
            </a:fld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556573" y="2334250"/>
            <a:ext cx="943419" cy="309574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03768" y="2614967"/>
            <a:ext cx="618092" cy="2807714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2771800" y="4293096"/>
            <a:ext cx="1800200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0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Discussion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196752"/>
            <a:ext cx="8496944" cy="53012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dirty="0" smtClean="0"/>
              <a:t>Présence de facteurs prédisposant à la </a:t>
            </a:r>
            <a:r>
              <a:rPr lang="fr-FR" dirty="0" err="1" smtClean="0"/>
              <a:t>ré-implantation</a:t>
            </a:r>
            <a:r>
              <a:rPr lang="fr-FR" dirty="0" smtClean="0"/>
              <a:t> du paludisme en Grèce : </a:t>
            </a:r>
          </a:p>
          <a:p>
            <a:pPr marL="0" indent="0">
              <a:buNone/>
            </a:pPr>
            <a:r>
              <a:rPr lang="fr-FR" dirty="0" smtClean="0"/>
              <a:t>(i) </a:t>
            </a:r>
            <a:r>
              <a:rPr lang="fr-FR" b="1" dirty="0" smtClean="0">
                <a:solidFill>
                  <a:srgbClr val="C00000"/>
                </a:solidFill>
              </a:rPr>
              <a:t>Un nombre important d’immigrants venus de zones endémiques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(ii) </a:t>
            </a:r>
            <a:r>
              <a:rPr lang="fr-FR" b="1" dirty="0" smtClean="0">
                <a:solidFill>
                  <a:srgbClr val="C00000"/>
                </a:solidFill>
              </a:rPr>
              <a:t>La présence de moustiques du genre </a:t>
            </a:r>
            <a:r>
              <a:rPr lang="fr-FR" b="1" i="1" dirty="0" smtClean="0">
                <a:solidFill>
                  <a:srgbClr val="C00000"/>
                </a:solidFill>
              </a:rPr>
              <a:t>Anopheles</a:t>
            </a:r>
            <a:r>
              <a:rPr lang="fr-FR" dirty="0" smtClean="0"/>
              <a:t> </a:t>
            </a:r>
          </a:p>
          <a:p>
            <a:pPr marL="0" indent="0">
              <a:buNone/>
            </a:pPr>
            <a:r>
              <a:rPr lang="fr-FR" dirty="0" smtClean="0"/>
              <a:t>(iii) </a:t>
            </a:r>
            <a:r>
              <a:rPr lang="fr-FR" sz="3100" b="1" dirty="0" smtClean="0">
                <a:solidFill>
                  <a:srgbClr val="C00000"/>
                </a:solidFill>
              </a:rPr>
              <a:t>Des changements climatiques (augmentation de la température) et l’irrigation qui contribuent </a:t>
            </a:r>
            <a:r>
              <a:rPr lang="fr-FR" b="1" dirty="0" smtClean="0">
                <a:solidFill>
                  <a:srgbClr val="C00000"/>
                </a:solidFill>
              </a:rPr>
              <a:t>à augmenter les populations d’</a:t>
            </a:r>
            <a:r>
              <a:rPr lang="fr-FR" b="1" i="1" dirty="0" smtClean="0">
                <a:solidFill>
                  <a:srgbClr val="C00000"/>
                </a:solidFill>
              </a:rPr>
              <a:t>Anopheles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sz="3400" b="1" dirty="0" smtClean="0"/>
              <a:t>Mesures de contrôle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Améliorer le dispositif de surveillance (capture des cas)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Améliorer le diagnostic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Standardiser la prise en charge thérapeutique 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Sensibiliser les professionnels de santé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Communiquer vers la population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Contrôler le vecteur / Surveillance entomologique 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D66AA-F44C-4749-8D2E-4267B9F1F2B2}" type="datetime1">
              <a:rPr lang="fr-FR" smtClean="0"/>
              <a:t>07/01/2015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RICAI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20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smtClean="0"/>
              <a:t>Conseils proposés par les autorités Grecques pour les voyageurs 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Le </a:t>
            </a:r>
            <a:r>
              <a:rPr lang="en-US" b="1" dirty="0" err="1">
                <a:solidFill>
                  <a:srgbClr val="C00000"/>
                </a:solidFill>
              </a:rPr>
              <a:t>risque</a:t>
            </a:r>
            <a:r>
              <a:rPr lang="en-US" b="1" dirty="0">
                <a:solidFill>
                  <a:srgbClr val="C00000"/>
                </a:solidFill>
              </a:rPr>
              <a:t> de </a:t>
            </a:r>
            <a:r>
              <a:rPr lang="en-US" b="1" dirty="0" err="1">
                <a:solidFill>
                  <a:srgbClr val="C00000"/>
                </a:solidFill>
              </a:rPr>
              <a:t>contracter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une</a:t>
            </a:r>
            <a:r>
              <a:rPr lang="en-US" b="1" dirty="0">
                <a:solidFill>
                  <a:srgbClr val="C00000"/>
                </a:solidFill>
              </a:rPr>
              <a:t> infection </a:t>
            </a:r>
            <a:r>
              <a:rPr lang="en-US" b="1" dirty="0" err="1">
                <a:solidFill>
                  <a:srgbClr val="C00000"/>
                </a:solidFill>
              </a:rPr>
              <a:t>palustre</a:t>
            </a:r>
            <a:r>
              <a:rPr lang="en-US" b="1" dirty="0">
                <a:solidFill>
                  <a:srgbClr val="C00000"/>
                </a:solidFill>
              </a:rPr>
              <a:t> pour les voyageurs (</a:t>
            </a:r>
            <a:r>
              <a:rPr lang="en-US" b="1" dirty="0" err="1">
                <a:solidFill>
                  <a:srgbClr val="C00000"/>
                </a:solidFill>
              </a:rPr>
              <a:t>touristes</a:t>
            </a:r>
            <a:r>
              <a:rPr lang="en-US" b="1" dirty="0">
                <a:solidFill>
                  <a:srgbClr val="C00000"/>
                </a:solidFill>
              </a:rPr>
              <a:t>) </a:t>
            </a:r>
            <a:r>
              <a:rPr lang="en-US" b="1" dirty="0" err="1">
                <a:solidFill>
                  <a:srgbClr val="C00000"/>
                </a:solidFill>
              </a:rPr>
              <a:t>étant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minime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/>
              <a:t>La chimioprophylaxie </a:t>
            </a:r>
            <a:r>
              <a:rPr lang="en-US" b="1" dirty="0" err="1"/>
              <a:t>n’est</a:t>
            </a:r>
            <a:r>
              <a:rPr lang="en-US" b="1" dirty="0"/>
              <a:t> pas </a:t>
            </a:r>
            <a:r>
              <a:rPr lang="en-US" b="1" dirty="0" err="1"/>
              <a:t>recommandée</a:t>
            </a:r>
            <a:r>
              <a:rPr lang="en-US" b="1" dirty="0"/>
              <a:t> pour les gens en </a:t>
            </a:r>
            <a:r>
              <a:rPr lang="en-US" b="1" dirty="0" err="1"/>
              <a:t>visite</a:t>
            </a:r>
            <a:r>
              <a:rPr lang="en-US" b="1" dirty="0"/>
              <a:t> </a:t>
            </a:r>
            <a:r>
              <a:rPr lang="en-US" b="1" dirty="0" err="1"/>
              <a:t>dans</a:t>
            </a:r>
            <a:r>
              <a:rPr lang="en-US" b="1" dirty="0"/>
              <a:t> les </a:t>
            </a:r>
            <a:r>
              <a:rPr lang="en-US" b="1" dirty="0" err="1"/>
              <a:t>différentes</a:t>
            </a:r>
            <a:r>
              <a:rPr lang="en-US" b="1" dirty="0"/>
              <a:t> provinces de </a:t>
            </a:r>
            <a:r>
              <a:rPr lang="en-US" b="1" dirty="0" err="1"/>
              <a:t>Grèce</a:t>
            </a:r>
            <a:r>
              <a:rPr lang="en-US" b="1" dirty="0"/>
              <a:t> (</a:t>
            </a:r>
            <a:r>
              <a:rPr lang="en-US" b="1" dirty="0" err="1"/>
              <a:t>Evrotas</a:t>
            </a:r>
            <a:r>
              <a:rPr lang="en-US" b="1" dirty="0"/>
              <a:t> </a:t>
            </a:r>
            <a:r>
              <a:rPr lang="en-US" b="1" dirty="0" smtClean="0"/>
              <a:t>et </a:t>
            </a:r>
            <a:r>
              <a:rPr lang="en-US" b="1" dirty="0" err="1" smtClean="0"/>
              <a:t>Laconie</a:t>
            </a:r>
            <a:r>
              <a:rPr lang="en-US" b="1" dirty="0" smtClean="0"/>
              <a:t> </a:t>
            </a:r>
            <a:r>
              <a:rPr lang="en-US" b="1" dirty="0" err="1" smtClean="0"/>
              <a:t>inclues</a:t>
            </a:r>
            <a:r>
              <a:rPr lang="en-US" b="1" dirty="0" smtClean="0"/>
              <a:t>)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Les </a:t>
            </a:r>
            <a:r>
              <a:rPr lang="en-US" b="1" dirty="0" err="1" smtClean="0"/>
              <a:t>mesures</a:t>
            </a:r>
            <a:r>
              <a:rPr lang="en-US" b="1" dirty="0" smtClean="0"/>
              <a:t> de </a:t>
            </a:r>
            <a:r>
              <a:rPr lang="en-US" b="1" dirty="0" err="1" smtClean="0"/>
              <a:t>prévention</a:t>
            </a:r>
            <a:r>
              <a:rPr lang="en-US" b="1" dirty="0" smtClean="0"/>
              <a:t> </a:t>
            </a:r>
            <a:r>
              <a:rPr lang="en-US" b="1" dirty="0" err="1" smtClean="0"/>
              <a:t>habituelles</a:t>
            </a:r>
            <a:r>
              <a:rPr lang="en-US" b="1" dirty="0" smtClean="0"/>
              <a:t> des </a:t>
            </a:r>
            <a:r>
              <a:rPr lang="en-US" b="1" dirty="0" err="1" smtClean="0"/>
              <a:t>piqures</a:t>
            </a:r>
            <a:r>
              <a:rPr lang="en-US" b="1" dirty="0" smtClean="0"/>
              <a:t> de </a:t>
            </a:r>
            <a:r>
              <a:rPr lang="en-US" b="1" dirty="0" err="1" smtClean="0"/>
              <a:t>moustique</a:t>
            </a:r>
            <a:r>
              <a:rPr lang="en-US" b="1" dirty="0" smtClean="0"/>
              <a:t> </a:t>
            </a:r>
            <a:r>
              <a:rPr lang="en-US" b="1" dirty="0" err="1" smtClean="0"/>
              <a:t>sont</a:t>
            </a:r>
            <a:r>
              <a:rPr lang="en-US" b="1" dirty="0" smtClean="0"/>
              <a:t> </a:t>
            </a:r>
            <a:r>
              <a:rPr lang="en-US" b="1" dirty="0" err="1" smtClean="0"/>
              <a:t>fortement</a:t>
            </a:r>
            <a:r>
              <a:rPr lang="en-US" b="1" dirty="0" smtClean="0"/>
              <a:t> </a:t>
            </a:r>
            <a:r>
              <a:rPr lang="en-US" b="1" dirty="0" err="1" smtClean="0"/>
              <a:t>encouragées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A806-D626-4E60-8D32-57AC0C2168A0}" type="datetime1">
              <a:rPr lang="fr-FR" smtClean="0"/>
              <a:t>07/01/2015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RICAI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128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34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err="1" smtClean="0"/>
              <a:t>Actualités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En 2013 au 16/11/2013</a:t>
            </a:r>
            <a:endParaRPr lang="el-GR" b="1" dirty="0">
              <a:solidFill>
                <a:srgbClr val="C00000"/>
              </a:solidFill>
            </a:endParaRPr>
          </a:p>
          <a:p>
            <a:r>
              <a:rPr lang="en-US" dirty="0" smtClean="0"/>
              <a:t>3 </a:t>
            </a:r>
            <a:r>
              <a:rPr lang="en-US" dirty="0" err="1" smtClean="0"/>
              <a:t>cas</a:t>
            </a:r>
            <a:r>
              <a:rPr lang="en-US" dirty="0" smtClean="0"/>
              <a:t> </a:t>
            </a:r>
            <a:r>
              <a:rPr lang="en-US" dirty="0" err="1" smtClean="0"/>
              <a:t>autochtones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r="8694"/>
          <a:stretch/>
        </p:blipFill>
        <p:spPr bwMode="auto">
          <a:xfrm>
            <a:off x="5652120" y="1117466"/>
            <a:ext cx="3347864" cy="253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t="13424" r="10847" b="35432"/>
          <a:stretch/>
        </p:blipFill>
        <p:spPr>
          <a:xfrm>
            <a:off x="467544" y="2629636"/>
            <a:ext cx="4752528" cy="4255748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1759920" y="2623264"/>
            <a:ext cx="3088736" cy="2233687"/>
            <a:chOff x="1759920" y="2623264"/>
            <a:chExt cx="3088736" cy="2233687"/>
          </a:xfrm>
        </p:grpSpPr>
        <p:sp>
          <p:nvSpPr>
            <p:cNvPr id="5" name="ZoneTexte 4"/>
            <p:cNvSpPr txBox="1"/>
            <p:nvPr/>
          </p:nvSpPr>
          <p:spPr>
            <a:xfrm>
              <a:off x="4246792" y="2657176"/>
              <a:ext cx="5040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solidFill>
                    <a:srgbClr val="C00000"/>
                  </a:solidFill>
                </a:rPr>
                <a:t>.</a:t>
              </a:r>
              <a:endParaRPr lang="en-US" sz="6000" dirty="0">
                <a:solidFill>
                  <a:srgbClr val="C00000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4344600" y="2623264"/>
              <a:ext cx="5040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solidFill>
                    <a:srgbClr val="C00000"/>
                  </a:solidFill>
                </a:rPr>
                <a:t>.</a:t>
              </a:r>
              <a:endParaRPr lang="en-US" sz="6000" dirty="0">
                <a:solidFill>
                  <a:srgbClr val="C00000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759920" y="3841288"/>
              <a:ext cx="5040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solidFill>
                    <a:srgbClr val="C00000"/>
                  </a:solidFill>
                </a:rPr>
                <a:t>.</a:t>
              </a:r>
              <a:endParaRPr lang="en-US" sz="6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72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necteur droit 26"/>
          <p:cNvCxnSpPr/>
          <p:nvPr/>
        </p:nvCxnSpPr>
        <p:spPr>
          <a:xfrm>
            <a:off x="820738" y="4876800"/>
            <a:ext cx="8170862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Connecteur droit 297"/>
          <p:cNvCxnSpPr/>
          <p:nvPr/>
        </p:nvCxnSpPr>
        <p:spPr>
          <a:xfrm>
            <a:off x="814388" y="4114800"/>
            <a:ext cx="817086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Connecteur droit 298"/>
          <p:cNvCxnSpPr/>
          <p:nvPr/>
        </p:nvCxnSpPr>
        <p:spPr>
          <a:xfrm>
            <a:off x="820738" y="3429000"/>
            <a:ext cx="8170862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17" name="Groupe 278"/>
          <p:cNvGrpSpPr>
            <a:grpSpLocks/>
          </p:cNvGrpSpPr>
          <p:nvPr/>
        </p:nvGrpSpPr>
        <p:grpSpPr bwMode="auto">
          <a:xfrm>
            <a:off x="76200" y="1704975"/>
            <a:ext cx="9067800" cy="4956175"/>
            <a:chOff x="76199" y="1705550"/>
            <a:chExt cx="9067801" cy="4956252"/>
          </a:xfrm>
        </p:grpSpPr>
        <p:grpSp>
          <p:nvGrpSpPr>
            <p:cNvPr id="13319" name="Groupe 45"/>
            <p:cNvGrpSpPr>
              <a:grpSpLocks/>
            </p:cNvGrpSpPr>
            <p:nvPr/>
          </p:nvGrpSpPr>
          <p:grpSpPr bwMode="auto">
            <a:xfrm>
              <a:off x="820297" y="3276600"/>
              <a:ext cx="8323703" cy="2590800"/>
              <a:chOff x="820297" y="2743200"/>
              <a:chExt cx="8323703" cy="2590800"/>
            </a:xfrm>
          </p:grpSpPr>
          <p:grpSp>
            <p:nvGrpSpPr>
              <p:cNvPr id="13441" name="Groupe 43"/>
              <p:cNvGrpSpPr>
                <a:grpSpLocks/>
              </p:cNvGrpSpPr>
              <p:nvPr/>
            </p:nvGrpSpPr>
            <p:grpSpPr bwMode="auto">
              <a:xfrm>
                <a:off x="820297" y="2895600"/>
                <a:ext cx="4172844" cy="2438400"/>
                <a:chOff x="820297" y="2895600"/>
                <a:chExt cx="4172844" cy="2438400"/>
              </a:xfrm>
            </p:grpSpPr>
            <p:cxnSp>
              <p:nvCxnSpPr>
                <p:cNvPr id="31" name="Connecteur droit 30"/>
                <p:cNvCxnSpPr/>
                <p:nvPr/>
              </p:nvCxnSpPr>
              <p:spPr>
                <a:xfrm flipV="1">
                  <a:off x="820737" y="2972402"/>
                  <a:ext cx="327025" cy="236223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/>
                <p:cNvCxnSpPr/>
                <p:nvPr/>
              </p:nvCxnSpPr>
              <p:spPr>
                <a:xfrm>
                  <a:off x="1147762" y="2972402"/>
                  <a:ext cx="385762" cy="236223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/>
                <p:cNvCxnSpPr/>
                <p:nvPr/>
              </p:nvCxnSpPr>
              <p:spPr>
                <a:xfrm flipV="1">
                  <a:off x="1533524" y="5182237"/>
                  <a:ext cx="1460500" cy="15240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/>
                <p:cNvCxnSpPr/>
                <p:nvPr/>
              </p:nvCxnSpPr>
              <p:spPr>
                <a:xfrm flipV="1">
                  <a:off x="2994025" y="2896201"/>
                  <a:ext cx="188913" cy="228603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/>
                <p:cNvCxnSpPr/>
                <p:nvPr/>
              </p:nvCxnSpPr>
              <p:spPr>
                <a:xfrm>
                  <a:off x="3200400" y="2896201"/>
                  <a:ext cx="309563" cy="236223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/>
                <p:nvPr/>
              </p:nvCxnSpPr>
              <p:spPr>
                <a:xfrm>
                  <a:off x="3511550" y="5258438"/>
                  <a:ext cx="709613" cy="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/>
                <p:cNvCxnSpPr/>
                <p:nvPr/>
              </p:nvCxnSpPr>
              <p:spPr>
                <a:xfrm flipV="1">
                  <a:off x="4221163" y="5182237"/>
                  <a:ext cx="771525" cy="76201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42" name="Groupe 316"/>
              <p:cNvGrpSpPr>
                <a:grpSpLocks/>
              </p:cNvGrpSpPr>
              <p:nvPr/>
            </p:nvGrpSpPr>
            <p:grpSpPr bwMode="auto">
              <a:xfrm>
                <a:off x="4993141" y="2743200"/>
                <a:ext cx="4150859" cy="2438400"/>
                <a:chOff x="868786" y="2895600"/>
                <a:chExt cx="4150859" cy="2438400"/>
              </a:xfrm>
            </p:grpSpPr>
            <p:cxnSp>
              <p:nvCxnSpPr>
                <p:cNvPr id="318" name="Connecteur droit 317"/>
                <p:cNvCxnSpPr/>
                <p:nvPr/>
              </p:nvCxnSpPr>
              <p:spPr>
                <a:xfrm flipV="1">
                  <a:off x="868333" y="2972400"/>
                  <a:ext cx="277812" cy="236223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Connecteur droit 318"/>
                <p:cNvCxnSpPr/>
                <p:nvPr/>
              </p:nvCxnSpPr>
              <p:spPr>
                <a:xfrm>
                  <a:off x="1146145" y="2972400"/>
                  <a:ext cx="387350" cy="236223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Connecteur droit 319"/>
                <p:cNvCxnSpPr/>
                <p:nvPr/>
              </p:nvCxnSpPr>
              <p:spPr>
                <a:xfrm flipV="1">
                  <a:off x="1533495" y="5182235"/>
                  <a:ext cx="1460500" cy="15240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Connecteur droit 320"/>
                <p:cNvCxnSpPr/>
                <p:nvPr/>
              </p:nvCxnSpPr>
              <p:spPr>
                <a:xfrm flipV="1">
                  <a:off x="2993995" y="2896199"/>
                  <a:ext cx="188913" cy="228603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Connecteur droit 321"/>
                <p:cNvCxnSpPr/>
                <p:nvPr/>
              </p:nvCxnSpPr>
              <p:spPr>
                <a:xfrm>
                  <a:off x="3200370" y="2896199"/>
                  <a:ext cx="309563" cy="236223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Connecteur droit 322"/>
                <p:cNvCxnSpPr/>
                <p:nvPr/>
              </p:nvCxnSpPr>
              <p:spPr>
                <a:xfrm>
                  <a:off x="3538508" y="5258436"/>
                  <a:ext cx="709612" cy="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Connecteur droit 323"/>
                <p:cNvCxnSpPr/>
                <p:nvPr/>
              </p:nvCxnSpPr>
              <p:spPr>
                <a:xfrm flipV="1">
                  <a:off x="4248120" y="5182235"/>
                  <a:ext cx="771525" cy="76201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320" name="Groupe 277"/>
            <p:cNvGrpSpPr>
              <a:grpSpLocks/>
            </p:cNvGrpSpPr>
            <p:nvPr/>
          </p:nvGrpSpPr>
          <p:grpSpPr bwMode="auto">
            <a:xfrm>
              <a:off x="76199" y="1705550"/>
              <a:ext cx="8915401" cy="4956252"/>
              <a:chOff x="76199" y="1440510"/>
              <a:chExt cx="8915401" cy="4956252"/>
            </a:xfrm>
          </p:grpSpPr>
          <p:grpSp>
            <p:nvGrpSpPr>
              <p:cNvPr id="13321" name="Groupe 21"/>
              <p:cNvGrpSpPr>
                <a:grpSpLocks/>
              </p:cNvGrpSpPr>
              <p:nvPr/>
            </p:nvGrpSpPr>
            <p:grpSpPr bwMode="auto">
              <a:xfrm>
                <a:off x="810507" y="2050776"/>
                <a:ext cx="8181093" cy="4345986"/>
                <a:chOff x="512334" y="2050776"/>
                <a:chExt cx="8181093" cy="4345986"/>
              </a:xfrm>
            </p:grpSpPr>
            <p:grpSp>
              <p:nvGrpSpPr>
                <p:cNvPr id="13327" name="Groupe 4"/>
                <p:cNvGrpSpPr>
                  <a:grpSpLocks/>
                </p:cNvGrpSpPr>
                <p:nvPr/>
              </p:nvGrpSpPr>
              <p:grpSpPr bwMode="auto">
                <a:xfrm>
                  <a:off x="573156" y="5853580"/>
                  <a:ext cx="7972776" cy="471020"/>
                  <a:chOff x="468002" y="5853580"/>
                  <a:chExt cx="7972776" cy="471020"/>
                </a:xfrm>
              </p:grpSpPr>
              <p:grpSp>
                <p:nvGrpSpPr>
                  <p:cNvPr id="13341" name="Groupe 1"/>
                  <p:cNvGrpSpPr>
                    <a:grpSpLocks/>
                  </p:cNvGrpSpPr>
                  <p:nvPr/>
                </p:nvGrpSpPr>
                <p:grpSpPr bwMode="auto">
                  <a:xfrm>
                    <a:off x="468002" y="5869736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3417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3438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15" name="Organigramme : Données stockées 14"/>
                      <p:cNvSpPr/>
                      <p:nvPr/>
                    </p:nvSpPr>
                    <p:spPr>
                      <a:xfrm rot="2580000">
                        <a:off x="2554699" y="1010267"/>
                        <a:ext cx="320516" cy="652247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16" name="Rectangle 15"/>
                      <p:cNvSpPr/>
                      <p:nvPr/>
                    </p:nvSpPr>
                    <p:spPr>
                      <a:xfrm>
                        <a:off x="4264104" y="993103"/>
                        <a:ext cx="230112" cy="12959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3418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3436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1" name="Rectangle 20"/>
                      <p:cNvSpPr/>
                      <p:nvPr/>
                    </p:nvSpPr>
                    <p:spPr>
                      <a:xfrm>
                        <a:off x="4943024" y="3963292"/>
                        <a:ext cx="42518" cy="227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3419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3429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3434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3" name="Rectangle 22"/>
                        <p:cNvSpPr/>
                        <p:nvPr/>
                      </p:nvSpPr>
                      <p:spPr>
                        <a:xfrm>
                          <a:off x="5671603" y="3098939"/>
                          <a:ext cx="1901916" cy="15427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3430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25" name="Rectangle 24"/>
                        <p:cNvSpPr/>
                        <p:nvPr/>
                      </p:nvSpPr>
                      <p:spPr>
                        <a:xfrm>
                          <a:off x="7427083" y="3785686"/>
                          <a:ext cx="715182" cy="37798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6" name="Rectangle 25"/>
                        <p:cNvSpPr/>
                        <p:nvPr/>
                      </p:nvSpPr>
                      <p:spPr>
                        <a:xfrm>
                          <a:off x="7693547" y="3567514"/>
                          <a:ext cx="86453" cy="21599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8" name="Organigramme : Données stockées 27"/>
                      <p:cNvSpPr/>
                      <p:nvPr/>
                    </p:nvSpPr>
                    <p:spPr>
                      <a:xfrm rot="3120000">
                        <a:off x="7452472" y="3027556"/>
                        <a:ext cx="169707" cy="408676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3420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3421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3422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3424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3427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3" name="Rectangle 2"/>
                          <p:cNvSpPr/>
                          <p:nvPr/>
                        </p:nvSpPr>
                        <p:spPr>
                          <a:xfrm>
                            <a:off x="1525500" y="2943393"/>
                            <a:ext cx="852829" cy="8530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10" name="Rectangle 9"/>
                        <p:cNvSpPr/>
                        <p:nvPr/>
                      </p:nvSpPr>
                      <p:spPr>
                        <a:xfrm>
                          <a:off x="2078929" y="998433"/>
                          <a:ext cx="299400" cy="98954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11" name="Rectangle 10"/>
                        <p:cNvSpPr/>
                        <p:nvPr/>
                      </p:nvSpPr>
                      <p:spPr>
                        <a:xfrm>
                          <a:off x="1951911" y="998433"/>
                          <a:ext cx="281255" cy="22179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13" name="Organigramme : Données stockées 12"/>
                      <p:cNvSpPr/>
                      <p:nvPr/>
                    </p:nvSpPr>
                    <p:spPr>
                      <a:xfrm rot="1140000" flipH="1" flipV="1">
                        <a:off x="1344047" y="2764249"/>
                        <a:ext cx="154232" cy="230327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3342" name="Groupe 198"/>
                  <p:cNvGrpSpPr>
                    <a:grpSpLocks/>
                  </p:cNvGrpSpPr>
                  <p:nvPr/>
                </p:nvGrpSpPr>
                <p:grpSpPr bwMode="auto">
                  <a:xfrm>
                    <a:off x="2474844" y="5867156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3393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3414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22" name="Organigramme : Données stockées 221"/>
                      <p:cNvSpPr/>
                      <p:nvPr/>
                    </p:nvSpPr>
                    <p:spPr>
                      <a:xfrm rot="2580000">
                        <a:off x="2553446" y="1015630"/>
                        <a:ext cx="320516" cy="643668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23" name="Rectangle 222"/>
                      <p:cNvSpPr/>
                      <p:nvPr/>
                    </p:nvSpPr>
                    <p:spPr>
                      <a:xfrm>
                        <a:off x="4262851" y="998466"/>
                        <a:ext cx="230112" cy="128733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3394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3412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20" name="Rectangle 219"/>
                      <p:cNvSpPr/>
                      <p:nvPr/>
                    </p:nvSpPr>
                    <p:spPr>
                      <a:xfrm>
                        <a:off x="4941944" y="3967873"/>
                        <a:ext cx="42518" cy="2272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3395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3405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3410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18" name="Rectangle 217"/>
                        <p:cNvSpPr/>
                        <p:nvPr/>
                      </p:nvSpPr>
                      <p:spPr>
                        <a:xfrm>
                          <a:off x="5670057" y="3102928"/>
                          <a:ext cx="1901916" cy="1465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3406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215" name="Rectangle 214"/>
                        <p:cNvSpPr/>
                        <p:nvPr/>
                      </p:nvSpPr>
                      <p:spPr>
                        <a:xfrm>
                          <a:off x="7427765" y="3782638"/>
                          <a:ext cx="715182" cy="37798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16" name="Rectangle 215"/>
                        <p:cNvSpPr/>
                        <p:nvPr/>
                      </p:nvSpPr>
                      <p:spPr>
                        <a:xfrm>
                          <a:off x="7692003" y="3571498"/>
                          <a:ext cx="86453" cy="20827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14" name="Organigramme : Données stockées 213"/>
                      <p:cNvSpPr/>
                      <p:nvPr/>
                    </p:nvSpPr>
                    <p:spPr>
                      <a:xfrm rot="3120000">
                        <a:off x="7448699" y="3030865"/>
                        <a:ext cx="169707" cy="408676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3396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3397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3398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3400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3403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11" name="Rectangle 210"/>
                          <p:cNvSpPr/>
                          <p:nvPr/>
                        </p:nvSpPr>
                        <p:spPr>
                          <a:xfrm>
                            <a:off x="1524117" y="2940196"/>
                            <a:ext cx="852829" cy="8530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08" name="Rectangle 207"/>
                        <p:cNvSpPr/>
                        <p:nvPr/>
                      </p:nvSpPr>
                      <p:spPr>
                        <a:xfrm>
                          <a:off x="2077545" y="995236"/>
                          <a:ext cx="299400" cy="98954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9" name="Rectangle 208"/>
                        <p:cNvSpPr/>
                        <p:nvPr/>
                      </p:nvSpPr>
                      <p:spPr>
                        <a:xfrm>
                          <a:off x="1950528" y="995236"/>
                          <a:ext cx="281255" cy="22179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06" name="Organigramme : Données stockées 205"/>
                      <p:cNvSpPr/>
                      <p:nvPr/>
                    </p:nvSpPr>
                    <p:spPr>
                      <a:xfrm rot="1140000" flipH="1" flipV="1">
                        <a:off x="1342664" y="2761052"/>
                        <a:ext cx="154232" cy="230327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3343" name="Groupe 223"/>
                  <p:cNvGrpSpPr>
                    <a:grpSpLocks/>
                  </p:cNvGrpSpPr>
                  <p:nvPr/>
                </p:nvGrpSpPr>
                <p:grpSpPr bwMode="auto">
                  <a:xfrm>
                    <a:off x="4500051" y="5860011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3369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3390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47" name="Organigramme : Données stockées 246"/>
                      <p:cNvSpPr/>
                      <p:nvPr/>
                    </p:nvSpPr>
                    <p:spPr>
                      <a:xfrm rot="2580000">
                        <a:off x="2555744" y="1011349"/>
                        <a:ext cx="320516" cy="652247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48" name="Rectangle 247"/>
                      <p:cNvSpPr/>
                      <p:nvPr/>
                    </p:nvSpPr>
                    <p:spPr>
                      <a:xfrm>
                        <a:off x="4265149" y="994184"/>
                        <a:ext cx="230112" cy="12959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3370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3388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45" name="Rectangle 244"/>
                      <p:cNvSpPr/>
                      <p:nvPr/>
                    </p:nvSpPr>
                    <p:spPr>
                      <a:xfrm>
                        <a:off x="4943926" y="3964216"/>
                        <a:ext cx="42518" cy="227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3371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3381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3386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43" name="Rectangle 242"/>
                        <p:cNvSpPr/>
                        <p:nvPr/>
                      </p:nvSpPr>
                      <p:spPr>
                        <a:xfrm>
                          <a:off x="5671865" y="3100296"/>
                          <a:ext cx="1901916" cy="15427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3382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240" name="Rectangle 239"/>
                        <p:cNvSpPr/>
                        <p:nvPr/>
                      </p:nvSpPr>
                      <p:spPr>
                        <a:xfrm>
                          <a:off x="7427345" y="3787043"/>
                          <a:ext cx="715182" cy="37798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41" name="Rectangle 240"/>
                        <p:cNvSpPr/>
                        <p:nvPr/>
                      </p:nvSpPr>
                      <p:spPr>
                        <a:xfrm>
                          <a:off x="7693810" y="3568871"/>
                          <a:ext cx="86453" cy="21599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39" name="Organigramme : Données stockées 238"/>
                      <p:cNvSpPr/>
                      <p:nvPr/>
                    </p:nvSpPr>
                    <p:spPr>
                      <a:xfrm rot="3120000">
                        <a:off x="7452734" y="3028913"/>
                        <a:ext cx="169707" cy="408676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3372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3373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3374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3376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3379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36" name="Rectangle 235"/>
                          <p:cNvSpPr/>
                          <p:nvPr/>
                        </p:nvSpPr>
                        <p:spPr>
                          <a:xfrm>
                            <a:off x="1526654" y="2944468"/>
                            <a:ext cx="852829" cy="8530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33" name="Rectangle 232"/>
                        <p:cNvSpPr/>
                        <p:nvPr/>
                      </p:nvSpPr>
                      <p:spPr>
                        <a:xfrm>
                          <a:off x="2080083" y="999508"/>
                          <a:ext cx="299400" cy="98954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34" name="Rectangle 233"/>
                        <p:cNvSpPr/>
                        <p:nvPr/>
                      </p:nvSpPr>
                      <p:spPr>
                        <a:xfrm>
                          <a:off x="1953066" y="999508"/>
                          <a:ext cx="281255" cy="22179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31" name="Organigramme : Données stockées 230"/>
                      <p:cNvSpPr/>
                      <p:nvPr/>
                    </p:nvSpPr>
                    <p:spPr>
                      <a:xfrm rot="1140000" flipH="1" flipV="1">
                        <a:off x="1345201" y="2765324"/>
                        <a:ext cx="154232" cy="230327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3344" name="Groupe 248"/>
                  <p:cNvGrpSpPr>
                    <a:grpSpLocks/>
                  </p:cNvGrpSpPr>
                  <p:nvPr/>
                </p:nvGrpSpPr>
                <p:grpSpPr bwMode="auto">
                  <a:xfrm>
                    <a:off x="6470380" y="5853580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3345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3366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72" name="Organigramme : Données stockées 271"/>
                      <p:cNvSpPr/>
                      <p:nvPr/>
                    </p:nvSpPr>
                    <p:spPr>
                      <a:xfrm rot="2580000">
                        <a:off x="2554497" y="1011787"/>
                        <a:ext cx="320511" cy="652247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73" name="Rectangle 272"/>
                      <p:cNvSpPr/>
                      <p:nvPr/>
                    </p:nvSpPr>
                    <p:spPr>
                      <a:xfrm>
                        <a:off x="4263902" y="994622"/>
                        <a:ext cx="230112" cy="12959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3346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3364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70" name="Rectangle 269"/>
                      <p:cNvSpPr/>
                      <p:nvPr/>
                    </p:nvSpPr>
                    <p:spPr>
                      <a:xfrm>
                        <a:off x="4942850" y="3964590"/>
                        <a:ext cx="42518" cy="227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3347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3357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3362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68" name="Rectangle 267"/>
                        <p:cNvSpPr/>
                        <p:nvPr/>
                      </p:nvSpPr>
                      <p:spPr>
                        <a:xfrm>
                          <a:off x="5670651" y="3099954"/>
                          <a:ext cx="1901916" cy="15427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3358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265" name="Rectangle 264"/>
                        <p:cNvSpPr/>
                        <p:nvPr/>
                      </p:nvSpPr>
                      <p:spPr>
                        <a:xfrm>
                          <a:off x="7426131" y="3786703"/>
                          <a:ext cx="715187" cy="37798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66" name="Rectangle 265"/>
                        <p:cNvSpPr/>
                        <p:nvPr/>
                      </p:nvSpPr>
                      <p:spPr>
                        <a:xfrm>
                          <a:off x="7692600" y="3568530"/>
                          <a:ext cx="86448" cy="21599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64" name="Organigramme : Données stockées 263"/>
                      <p:cNvSpPr/>
                      <p:nvPr/>
                    </p:nvSpPr>
                    <p:spPr>
                      <a:xfrm rot="3120000">
                        <a:off x="7451520" y="3028571"/>
                        <a:ext cx="169707" cy="408676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3348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3349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3350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3352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3355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61" name="Rectangle 260"/>
                          <p:cNvSpPr/>
                          <p:nvPr/>
                        </p:nvSpPr>
                        <p:spPr>
                          <a:xfrm>
                            <a:off x="1525271" y="2944903"/>
                            <a:ext cx="852829" cy="8530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58" name="Rectangle 257"/>
                        <p:cNvSpPr/>
                        <p:nvPr/>
                      </p:nvSpPr>
                      <p:spPr>
                        <a:xfrm>
                          <a:off x="2078706" y="999943"/>
                          <a:ext cx="299395" cy="98954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59" name="Rectangle 258"/>
                        <p:cNvSpPr/>
                        <p:nvPr/>
                      </p:nvSpPr>
                      <p:spPr>
                        <a:xfrm>
                          <a:off x="1951689" y="999943"/>
                          <a:ext cx="281249" cy="22179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56" name="Organigramme : Données stockées 255"/>
                      <p:cNvSpPr/>
                      <p:nvPr/>
                    </p:nvSpPr>
                    <p:spPr>
                      <a:xfrm rot="1140000" flipH="1" flipV="1">
                        <a:off x="1343818" y="2765759"/>
                        <a:ext cx="154238" cy="230327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</p:grpSp>
            <p:sp>
              <p:nvSpPr>
                <p:cNvPr id="6" name="Rectangle 5"/>
                <p:cNvSpPr/>
                <p:nvPr/>
              </p:nvSpPr>
              <p:spPr>
                <a:xfrm>
                  <a:off x="513039" y="2589877"/>
                  <a:ext cx="8180388" cy="3794184"/>
                </a:xfrm>
                <a:prstGeom prst="rect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276" name="Rectangle 275"/>
                <p:cNvSpPr/>
                <p:nvPr/>
              </p:nvSpPr>
              <p:spPr>
                <a:xfrm>
                  <a:off x="513039" y="2056469"/>
                  <a:ext cx="8180388" cy="3794184"/>
                </a:xfrm>
                <a:prstGeom prst="rect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" name="ZoneTexte 7"/>
                <p:cNvSpPr txBox="1"/>
                <p:nvPr/>
              </p:nvSpPr>
              <p:spPr>
                <a:xfrm>
                  <a:off x="513039" y="2096158"/>
                  <a:ext cx="2036762" cy="46196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J1</a:t>
                  </a:r>
                </a:p>
              </p:txBody>
            </p:sp>
            <p:cxnSp>
              <p:nvCxnSpPr>
                <p:cNvPr id="14" name="Connecteur droit 13"/>
                <p:cNvCxnSpPr/>
                <p:nvPr/>
              </p:nvCxnSpPr>
              <p:spPr>
                <a:xfrm>
                  <a:off x="1560789" y="2589877"/>
                  <a:ext cx="12700" cy="3240139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Connecteur droit 280"/>
                <p:cNvCxnSpPr/>
                <p:nvPr/>
              </p:nvCxnSpPr>
              <p:spPr>
                <a:xfrm>
                  <a:off x="2549801" y="2050119"/>
                  <a:ext cx="22225" cy="4327593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Connecteur droit 281"/>
                <p:cNvCxnSpPr/>
                <p:nvPr/>
              </p:nvCxnSpPr>
              <p:spPr>
                <a:xfrm>
                  <a:off x="4550051" y="2056469"/>
                  <a:ext cx="22225" cy="4327593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Connecteur droit 283"/>
                <p:cNvCxnSpPr/>
                <p:nvPr/>
              </p:nvCxnSpPr>
              <p:spPr>
                <a:xfrm>
                  <a:off x="3572151" y="2589877"/>
                  <a:ext cx="26988" cy="3221088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Connecteur droit 284"/>
                <p:cNvCxnSpPr/>
                <p:nvPr/>
              </p:nvCxnSpPr>
              <p:spPr>
                <a:xfrm>
                  <a:off x="5581927" y="2589877"/>
                  <a:ext cx="14288" cy="3259189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Connecteur droit 285"/>
                <p:cNvCxnSpPr/>
                <p:nvPr/>
              </p:nvCxnSpPr>
              <p:spPr>
                <a:xfrm>
                  <a:off x="6570940" y="2069169"/>
                  <a:ext cx="22225" cy="4327593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Connecteur droit 286"/>
                <p:cNvCxnSpPr/>
                <p:nvPr/>
              </p:nvCxnSpPr>
              <p:spPr>
                <a:xfrm>
                  <a:off x="7607577" y="2589877"/>
                  <a:ext cx="12700" cy="3240139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8" name="ZoneTexte 287"/>
                <p:cNvSpPr txBox="1"/>
                <p:nvPr/>
              </p:nvSpPr>
              <p:spPr>
                <a:xfrm>
                  <a:off x="2548214" y="2077107"/>
                  <a:ext cx="2012950" cy="46196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J2</a:t>
                  </a:r>
                </a:p>
              </p:txBody>
            </p:sp>
            <p:sp>
              <p:nvSpPr>
                <p:cNvPr id="290" name="ZoneTexte 289"/>
                <p:cNvSpPr txBox="1"/>
                <p:nvPr/>
              </p:nvSpPr>
              <p:spPr>
                <a:xfrm>
                  <a:off x="4524651" y="2091395"/>
                  <a:ext cx="2057400" cy="46197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J3</a:t>
                  </a:r>
                </a:p>
              </p:txBody>
            </p:sp>
            <p:sp>
              <p:nvSpPr>
                <p:cNvPr id="292" name="ZoneTexte 291"/>
                <p:cNvSpPr txBox="1"/>
                <p:nvPr/>
              </p:nvSpPr>
              <p:spPr>
                <a:xfrm>
                  <a:off x="6524902" y="2091395"/>
                  <a:ext cx="2162175" cy="46197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J4</a:t>
                  </a:r>
                </a:p>
              </p:txBody>
            </p:sp>
          </p:grpSp>
          <p:sp>
            <p:nvSpPr>
              <p:cNvPr id="13322" name="ZoneTexte 28"/>
              <p:cNvSpPr txBox="1">
                <a:spLocks noChangeArrowheads="1"/>
              </p:cNvSpPr>
              <p:nvPr/>
            </p:nvSpPr>
            <p:spPr bwMode="auto">
              <a:xfrm>
                <a:off x="76200" y="3236844"/>
                <a:ext cx="7343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b="1">
                    <a:solidFill>
                      <a:srgbClr val="C00000"/>
                    </a:solidFill>
                  </a:rPr>
                  <a:t>40°C</a:t>
                </a:r>
              </a:p>
            </p:txBody>
          </p:sp>
          <p:sp>
            <p:nvSpPr>
              <p:cNvPr id="13323" name="ZoneTexte 300"/>
              <p:cNvSpPr txBox="1">
                <a:spLocks noChangeArrowheads="1"/>
              </p:cNvSpPr>
              <p:nvPr/>
            </p:nvSpPr>
            <p:spPr bwMode="auto">
              <a:xfrm>
                <a:off x="76199" y="4692134"/>
                <a:ext cx="7343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b="1">
                    <a:solidFill>
                      <a:srgbClr val="FFC000"/>
                    </a:solidFill>
                  </a:rPr>
                  <a:t>38°C</a:t>
                </a:r>
              </a:p>
            </p:txBody>
          </p:sp>
          <p:sp>
            <p:nvSpPr>
              <p:cNvPr id="48" name="Accolade fermante 47"/>
              <p:cNvSpPr/>
              <p:nvPr/>
            </p:nvSpPr>
            <p:spPr>
              <a:xfrm rot="16200000">
                <a:off x="2011359" y="583263"/>
                <a:ext cx="465145" cy="2179637"/>
              </a:xfrm>
              <a:prstGeom prst="rightBrac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30" name="Accolade fermante 329"/>
              <p:cNvSpPr/>
              <p:nvPr/>
            </p:nvSpPr>
            <p:spPr>
              <a:xfrm rot="16200000">
                <a:off x="4103684" y="702326"/>
                <a:ext cx="465145" cy="1941513"/>
              </a:xfrm>
              <a:prstGeom prst="rightBrac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31" name="Accolade fermante 330"/>
              <p:cNvSpPr/>
              <p:nvPr/>
            </p:nvSpPr>
            <p:spPr>
              <a:xfrm rot="16200000">
                <a:off x="6174577" y="599932"/>
                <a:ext cx="465145" cy="2146300"/>
              </a:xfrm>
              <a:prstGeom prst="rightBrac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sp>
        <p:nvSpPr>
          <p:cNvPr id="13318" name="ZoneTexte 276"/>
          <p:cNvSpPr txBox="1">
            <a:spLocks noChangeArrowheads="1"/>
          </p:cNvSpPr>
          <p:nvPr/>
        </p:nvSpPr>
        <p:spPr bwMode="auto">
          <a:xfrm>
            <a:off x="304800" y="228600"/>
            <a:ext cx="85391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3600" b="1"/>
              <a:t>Fièvre quotidienne </a:t>
            </a:r>
          </a:p>
          <a:p>
            <a:pPr algn="ctr" eaLnBrk="1" hangingPunct="1"/>
            <a:r>
              <a:rPr lang="fr-FR" sz="2800" i="1"/>
              <a:t>P. knowlesi</a:t>
            </a:r>
          </a:p>
        </p:txBody>
      </p:sp>
    </p:spTree>
    <p:extLst>
      <p:ext uri="{BB962C8B-B14F-4D97-AF65-F5344CB8AC3E}">
        <p14:creationId xmlns:p14="http://schemas.microsoft.com/office/powerpoint/2010/main" val="28947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477838"/>
            <a:ext cx="8610600" cy="5922962"/>
          </a:xfrm>
          <a:noFill/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8445500" y="6553200"/>
            <a:ext cx="7302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>
                <a:solidFill>
                  <a:srgbClr val="000000"/>
                </a:solidFill>
              </a:rPr>
              <a:t>CNR </a:t>
            </a:r>
            <a:r>
              <a:rPr lang="fr-FR" sz="900">
                <a:solidFill>
                  <a:srgbClr val="000000"/>
                </a:solidFill>
              </a:rPr>
              <a:t>Palu</a:t>
            </a:r>
          </a:p>
        </p:txBody>
      </p:sp>
    </p:spTree>
    <p:extLst>
      <p:ext uri="{BB962C8B-B14F-4D97-AF65-F5344CB8AC3E}">
        <p14:creationId xmlns:p14="http://schemas.microsoft.com/office/powerpoint/2010/main" val="306945361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" y="730250"/>
            <a:ext cx="7772400" cy="5243513"/>
          </a:xfrm>
        </p:spPr>
      </p:pic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7162800" y="5715000"/>
            <a:ext cx="13541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000" i="1"/>
              <a:t>Anopheles gambiæ</a:t>
            </a:r>
            <a:endParaRPr lang="fr-FR" sz="1000" b="1" i="1">
              <a:solidFill>
                <a:schemeClr val="bg2"/>
              </a:solidFill>
            </a:endParaRP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8229600" y="6643688"/>
            <a:ext cx="9144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800" b="1"/>
              <a:t>© WHO-TDR</a:t>
            </a:r>
            <a:endParaRPr lang="fr-FR" sz="800">
              <a:latin typeface="Times" pitchFamily="4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mtClean="0"/>
              <a:t>En pratique, la fièvre est continue ou anarchique dans les accès de primo-invasion</a:t>
            </a:r>
          </a:p>
        </p:txBody>
      </p:sp>
      <p:sp>
        <p:nvSpPr>
          <p:cNvPr id="14339" name="Espace réservé du contenu 2"/>
          <p:cNvSpPr>
            <a:spLocks noGrp="1"/>
          </p:cNvSpPr>
          <p:nvPr>
            <p:ph idx="1"/>
          </p:nvPr>
        </p:nvSpPr>
        <p:spPr>
          <a:xfrm>
            <a:off x="2667000" y="4267200"/>
            <a:ext cx="3810000" cy="6858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fr-FR" smtClean="0"/>
              <a:t>Quelle explication ?</a:t>
            </a:r>
          </a:p>
        </p:txBody>
      </p:sp>
    </p:spTree>
    <p:extLst>
      <p:ext uri="{BB962C8B-B14F-4D97-AF65-F5344CB8AC3E}">
        <p14:creationId xmlns:p14="http://schemas.microsoft.com/office/powerpoint/2010/main" val="6966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necteur droit 26"/>
          <p:cNvCxnSpPr/>
          <p:nvPr/>
        </p:nvCxnSpPr>
        <p:spPr>
          <a:xfrm>
            <a:off x="1509713" y="4514850"/>
            <a:ext cx="5992812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Connecteur droit 297"/>
          <p:cNvCxnSpPr>
            <a:stCxn id="6" idx="1"/>
            <a:endCxn id="6" idx="3"/>
          </p:cNvCxnSpPr>
          <p:nvPr/>
        </p:nvCxnSpPr>
        <p:spPr>
          <a:xfrm>
            <a:off x="1487488" y="3998913"/>
            <a:ext cx="600551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Connecteur droit 298"/>
          <p:cNvCxnSpPr/>
          <p:nvPr/>
        </p:nvCxnSpPr>
        <p:spPr>
          <a:xfrm>
            <a:off x="1495425" y="3429000"/>
            <a:ext cx="5989638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89" name="Groupe 278"/>
          <p:cNvGrpSpPr>
            <a:grpSpLocks/>
          </p:cNvGrpSpPr>
          <p:nvPr/>
        </p:nvGrpSpPr>
        <p:grpSpPr bwMode="auto">
          <a:xfrm>
            <a:off x="609600" y="1600200"/>
            <a:ext cx="6994525" cy="3900488"/>
            <a:chOff x="-386603" y="1705550"/>
            <a:chExt cx="9530603" cy="4956252"/>
          </a:xfrm>
        </p:grpSpPr>
        <p:grpSp>
          <p:nvGrpSpPr>
            <p:cNvPr id="16393" name="Groupe 45"/>
            <p:cNvGrpSpPr>
              <a:grpSpLocks/>
            </p:cNvGrpSpPr>
            <p:nvPr/>
          </p:nvGrpSpPr>
          <p:grpSpPr bwMode="auto">
            <a:xfrm>
              <a:off x="820297" y="3276600"/>
              <a:ext cx="8323703" cy="2590800"/>
              <a:chOff x="820297" y="2743200"/>
              <a:chExt cx="8323703" cy="2590800"/>
            </a:xfrm>
          </p:grpSpPr>
          <p:grpSp>
            <p:nvGrpSpPr>
              <p:cNvPr id="16519" name="Groupe 43"/>
              <p:cNvGrpSpPr>
                <a:grpSpLocks/>
              </p:cNvGrpSpPr>
              <p:nvPr/>
            </p:nvGrpSpPr>
            <p:grpSpPr bwMode="auto">
              <a:xfrm>
                <a:off x="820297" y="2895600"/>
                <a:ext cx="4172844" cy="2438400"/>
                <a:chOff x="820297" y="2895600"/>
                <a:chExt cx="4172844" cy="2438400"/>
              </a:xfrm>
            </p:grpSpPr>
            <p:cxnSp>
              <p:nvCxnSpPr>
                <p:cNvPr id="31" name="Connecteur droit 30"/>
                <p:cNvCxnSpPr/>
                <p:nvPr/>
              </p:nvCxnSpPr>
              <p:spPr>
                <a:xfrm flipV="1">
                  <a:off x="820405" y="2973508"/>
                  <a:ext cx="326628" cy="236011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/>
                <p:cNvCxnSpPr/>
                <p:nvPr/>
              </p:nvCxnSpPr>
              <p:spPr>
                <a:xfrm>
                  <a:off x="1147033" y="2973508"/>
                  <a:ext cx="387194" cy="236011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/>
                <p:cNvCxnSpPr/>
                <p:nvPr/>
              </p:nvCxnSpPr>
              <p:spPr>
                <a:xfrm flipV="1">
                  <a:off x="1534226" y="5182336"/>
                  <a:ext cx="1460091" cy="15129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/>
                <p:cNvCxnSpPr/>
                <p:nvPr/>
              </p:nvCxnSpPr>
              <p:spPr>
                <a:xfrm flipV="1">
                  <a:off x="2994317" y="2896854"/>
                  <a:ext cx="188189" cy="228548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/>
                <p:cNvCxnSpPr/>
                <p:nvPr/>
              </p:nvCxnSpPr>
              <p:spPr>
                <a:xfrm>
                  <a:off x="3199811" y="2896854"/>
                  <a:ext cx="311486" cy="236011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/>
                <p:nvPr/>
              </p:nvCxnSpPr>
              <p:spPr>
                <a:xfrm>
                  <a:off x="3511297" y="5256973"/>
                  <a:ext cx="709496" cy="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/>
                <p:cNvCxnSpPr/>
                <p:nvPr/>
              </p:nvCxnSpPr>
              <p:spPr>
                <a:xfrm flipV="1">
                  <a:off x="4220792" y="5182336"/>
                  <a:ext cx="772226" cy="7463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20" name="Groupe 316"/>
              <p:cNvGrpSpPr>
                <a:grpSpLocks/>
              </p:cNvGrpSpPr>
              <p:nvPr/>
            </p:nvGrpSpPr>
            <p:grpSpPr bwMode="auto">
              <a:xfrm>
                <a:off x="4993141" y="2743200"/>
                <a:ext cx="4150859" cy="2438400"/>
                <a:chOff x="868786" y="2895600"/>
                <a:chExt cx="4150859" cy="2438400"/>
              </a:xfrm>
            </p:grpSpPr>
            <p:cxnSp>
              <p:nvCxnSpPr>
                <p:cNvPr id="318" name="Connecteur droit 317"/>
                <p:cNvCxnSpPr/>
                <p:nvPr/>
              </p:nvCxnSpPr>
              <p:spPr>
                <a:xfrm flipV="1">
                  <a:off x="868663" y="2972600"/>
                  <a:ext cx="279039" cy="236011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Connecteur droit 318"/>
                <p:cNvCxnSpPr/>
                <p:nvPr/>
              </p:nvCxnSpPr>
              <p:spPr>
                <a:xfrm>
                  <a:off x="1147702" y="2972600"/>
                  <a:ext cx="385031" cy="236011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Connecteur droit 319"/>
                <p:cNvCxnSpPr/>
                <p:nvPr/>
              </p:nvCxnSpPr>
              <p:spPr>
                <a:xfrm flipV="1">
                  <a:off x="1532733" y="5181429"/>
                  <a:ext cx="1462253" cy="15129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Connecteur droit 320"/>
                <p:cNvCxnSpPr/>
                <p:nvPr/>
              </p:nvCxnSpPr>
              <p:spPr>
                <a:xfrm flipV="1">
                  <a:off x="2994987" y="2895947"/>
                  <a:ext cx="188190" cy="228548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Connecteur droit 321"/>
                <p:cNvCxnSpPr/>
                <p:nvPr/>
              </p:nvCxnSpPr>
              <p:spPr>
                <a:xfrm>
                  <a:off x="3200481" y="2895947"/>
                  <a:ext cx="309322" cy="236011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Connecteur droit 322"/>
                <p:cNvCxnSpPr/>
                <p:nvPr/>
              </p:nvCxnSpPr>
              <p:spPr>
                <a:xfrm>
                  <a:off x="3537925" y="5256066"/>
                  <a:ext cx="709496" cy="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Connecteur droit 323"/>
                <p:cNvCxnSpPr/>
                <p:nvPr/>
              </p:nvCxnSpPr>
              <p:spPr>
                <a:xfrm flipV="1">
                  <a:off x="4247420" y="5181429"/>
                  <a:ext cx="772225" cy="7463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394" name="Groupe 277"/>
            <p:cNvGrpSpPr>
              <a:grpSpLocks/>
            </p:cNvGrpSpPr>
            <p:nvPr/>
          </p:nvGrpSpPr>
          <p:grpSpPr bwMode="auto">
            <a:xfrm>
              <a:off x="-386603" y="1705550"/>
              <a:ext cx="9378203" cy="4956252"/>
              <a:chOff x="-386603" y="1440510"/>
              <a:chExt cx="9378203" cy="4956252"/>
            </a:xfrm>
          </p:grpSpPr>
          <p:grpSp>
            <p:nvGrpSpPr>
              <p:cNvPr id="16395" name="Groupe 21"/>
              <p:cNvGrpSpPr>
                <a:grpSpLocks/>
              </p:cNvGrpSpPr>
              <p:nvPr/>
            </p:nvGrpSpPr>
            <p:grpSpPr bwMode="auto">
              <a:xfrm>
                <a:off x="810507" y="2038123"/>
                <a:ext cx="8181093" cy="4358639"/>
                <a:chOff x="512334" y="2038123"/>
                <a:chExt cx="8181093" cy="4358639"/>
              </a:xfrm>
            </p:grpSpPr>
            <p:grpSp>
              <p:nvGrpSpPr>
                <p:cNvPr id="16401" name="Groupe 4"/>
                <p:cNvGrpSpPr>
                  <a:grpSpLocks/>
                </p:cNvGrpSpPr>
                <p:nvPr/>
              </p:nvGrpSpPr>
              <p:grpSpPr bwMode="auto">
                <a:xfrm>
                  <a:off x="573156" y="5853580"/>
                  <a:ext cx="7972776" cy="471020"/>
                  <a:chOff x="468002" y="5853580"/>
                  <a:chExt cx="7972776" cy="471020"/>
                </a:xfrm>
              </p:grpSpPr>
              <p:grpSp>
                <p:nvGrpSpPr>
                  <p:cNvPr id="16419" name="Groupe 1"/>
                  <p:cNvGrpSpPr>
                    <a:grpSpLocks/>
                  </p:cNvGrpSpPr>
                  <p:nvPr/>
                </p:nvGrpSpPr>
                <p:grpSpPr bwMode="auto">
                  <a:xfrm>
                    <a:off x="468002" y="5869736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6495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6516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15" name="Organigramme : Données stockées 14"/>
                      <p:cNvSpPr/>
                      <p:nvPr/>
                    </p:nvSpPr>
                    <p:spPr>
                      <a:xfrm rot="2580000">
                        <a:off x="2544218" y="1019722"/>
                        <a:ext cx="324749" cy="643401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16" name="Rectangle 15"/>
                      <p:cNvSpPr/>
                      <p:nvPr/>
                    </p:nvSpPr>
                    <p:spPr>
                      <a:xfrm>
                        <a:off x="4257532" y="997912"/>
                        <a:ext cx="235157" cy="12867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6496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6514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1" name="Rectangle 20"/>
                      <p:cNvSpPr/>
                      <p:nvPr/>
                    </p:nvSpPr>
                    <p:spPr>
                      <a:xfrm>
                        <a:off x="4933310" y="3963638"/>
                        <a:ext cx="48276" cy="2235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6497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6507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6512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3" name="Rectangle 22"/>
                        <p:cNvSpPr/>
                        <p:nvPr/>
                      </p:nvSpPr>
                      <p:spPr>
                        <a:xfrm>
                          <a:off x="5662049" y="3077343"/>
                          <a:ext cx="1895444" cy="1568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6508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25" name="Rectangle 24"/>
                        <p:cNvSpPr/>
                        <p:nvPr/>
                      </p:nvSpPr>
                      <p:spPr>
                        <a:xfrm>
                          <a:off x="7408495" y="3781499"/>
                          <a:ext cx="717487" cy="37246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6" name="Rectangle 25"/>
                        <p:cNvSpPr/>
                        <p:nvPr/>
                      </p:nvSpPr>
                      <p:spPr>
                        <a:xfrm>
                          <a:off x="7677042" y="3568373"/>
                          <a:ext cx="85670" cy="2156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8" name="Organigramme : Données stockées 27"/>
                      <p:cNvSpPr/>
                      <p:nvPr/>
                    </p:nvSpPr>
                    <p:spPr>
                      <a:xfrm rot="3120000">
                        <a:off x="7443074" y="3029712"/>
                        <a:ext cx="166634" cy="406932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6498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6499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6500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6502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6505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3" name="Rectangle 2"/>
                          <p:cNvSpPr/>
                          <p:nvPr/>
                        </p:nvSpPr>
                        <p:spPr>
                          <a:xfrm>
                            <a:off x="1513861" y="2935635"/>
                            <a:ext cx="865355" cy="8671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10" name="Rectangle 9"/>
                        <p:cNvSpPr/>
                        <p:nvPr/>
                      </p:nvSpPr>
                      <p:spPr>
                        <a:xfrm>
                          <a:off x="2082523" y="995382"/>
                          <a:ext cx="296693" cy="98638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11" name="Rectangle 10"/>
                        <p:cNvSpPr/>
                        <p:nvPr/>
                      </p:nvSpPr>
                      <p:spPr>
                        <a:xfrm>
                          <a:off x="1946543" y="995382"/>
                          <a:ext cx="284327" cy="22763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13" name="Organigramme : Données stockées 12"/>
                      <p:cNvSpPr/>
                      <p:nvPr/>
                    </p:nvSpPr>
                    <p:spPr>
                      <a:xfrm rot="1140000" flipH="1" flipV="1">
                        <a:off x="1340790" y="2762205"/>
                        <a:ext cx="148347" cy="227624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6420" name="Groupe 198"/>
                  <p:cNvGrpSpPr>
                    <a:grpSpLocks/>
                  </p:cNvGrpSpPr>
                  <p:nvPr/>
                </p:nvGrpSpPr>
                <p:grpSpPr bwMode="auto">
                  <a:xfrm>
                    <a:off x="2474844" y="5867156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6471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6492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22" name="Organigramme : Données stockées 221"/>
                      <p:cNvSpPr/>
                      <p:nvPr/>
                    </p:nvSpPr>
                    <p:spPr>
                      <a:xfrm rot="2580000">
                        <a:off x="2546864" y="1022772"/>
                        <a:ext cx="324749" cy="643394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23" name="Rectangle 222"/>
                      <p:cNvSpPr/>
                      <p:nvPr/>
                    </p:nvSpPr>
                    <p:spPr>
                      <a:xfrm>
                        <a:off x="4260178" y="1000962"/>
                        <a:ext cx="235157" cy="12867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6472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6490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20" name="Rectangle 219"/>
                      <p:cNvSpPr/>
                      <p:nvPr/>
                    </p:nvSpPr>
                    <p:spPr>
                      <a:xfrm>
                        <a:off x="4935591" y="3966243"/>
                        <a:ext cx="48276" cy="2235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6473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6483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6488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18" name="Rectangle 217"/>
                        <p:cNvSpPr/>
                        <p:nvPr/>
                      </p:nvSpPr>
                      <p:spPr>
                        <a:xfrm>
                          <a:off x="5662436" y="3080914"/>
                          <a:ext cx="1895444" cy="1568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6484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215" name="Rectangle 214"/>
                        <p:cNvSpPr/>
                        <p:nvPr/>
                      </p:nvSpPr>
                      <p:spPr>
                        <a:xfrm>
                          <a:off x="7408882" y="3785069"/>
                          <a:ext cx="717487" cy="37246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16" name="Rectangle 215"/>
                        <p:cNvSpPr/>
                        <p:nvPr/>
                      </p:nvSpPr>
                      <p:spPr>
                        <a:xfrm>
                          <a:off x="7677429" y="3571944"/>
                          <a:ext cx="85670" cy="2156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14" name="Organigramme : Données stockées 213"/>
                      <p:cNvSpPr/>
                      <p:nvPr/>
                    </p:nvSpPr>
                    <p:spPr>
                      <a:xfrm rot="3120000">
                        <a:off x="7443464" y="3033278"/>
                        <a:ext cx="166634" cy="406932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6474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6475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6476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6478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6481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11" name="Rectangle 210"/>
                          <p:cNvSpPr/>
                          <p:nvPr/>
                        </p:nvSpPr>
                        <p:spPr>
                          <a:xfrm>
                            <a:off x="1516782" y="2938660"/>
                            <a:ext cx="865355" cy="8671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08" name="Rectangle 207"/>
                        <p:cNvSpPr/>
                        <p:nvPr/>
                      </p:nvSpPr>
                      <p:spPr>
                        <a:xfrm>
                          <a:off x="2085443" y="998414"/>
                          <a:ext cx="296693" cy="9863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9" name="Rectangle 208"/>
                        <p:cNvSpPr/>
                        <p:nvPr/>
                      </p:nvSpPr>
                      <p:spPr>
                        <a:xfrm>
                          <a:off x="1949463" y="998414"/>
                          <a:ext cx="284327" cy="22762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06" name="Organigramme : Données stockées 205"/>
                      <p:cNvSpPr/>
                      <p:nvPr/>
                    </p:nvSpPr>
                    <p:spPr>
                      <a:xfrm rot="1140000" flipH="1" flipV="1">
                        <a:off x="1343711" y="2765230"/>
                        <a:ext cx="148347" cy="227630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6421" name="Groupe 223"/>
                  <p:cNvGrpSpPr>
                    <a:grpSpLocks/>
                  </p:cNvGrpSpPr>
                  <p:nvPr/>
                </p:nvGrpSpPr>
                <p:grpSpPr bwMode="auto">
                  <a:xfrm>
                    <a:off x="4500051" y="5860011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6447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6468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47" name="Organigramme : Données stockées 246"/>
                      <p:cNvSpPr/>
                      <p:nvPr/>
                    </p:nvSpPr>
                    <p:spPr>
                      <a:xfrm rot="2580000">
                        <a:off x="2555230" y="1017778"/>
                        <a:ext cx="324742" cy="643394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48" name="Rectangle 247"/>
                      <p:cNvSpPr/>
                      <p:nvPr/>
                    </p:nvSpPr>
                    <p:spPr>
                      <a:xfrm>
                        <a:off x="4268537" y="995968"/>
                        <a:ext cx="235164" cy="12867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6448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6466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45" name="Rectangle 244"/>
                      <p:cNvSpPr/>
                      <p:nvPr/>
                    </p:nvSpPr>
                    <p:spPr>
                      <a:xfrm>
                        <a:off x="4942799" y="3961977"/>
                        <a:ext cx="48282" cy="2235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6449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6459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6464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43" name="Rectangle 242"/>
                        <p:cNvSpPr/>
                        <p:nvPr/>
                      </p:nvSpPr>
                      <p:spPr>
                        <a:xfrm>
                          <a:off x="5671800" y="3081364"/>
                          <a:ext cx="1895450" cy="1568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6460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240" name="Rectangle 239"/>
                        <p:cNvSpPr/>
                        <p:nvPr/>
                      </p:nvSpPr>
                      <p:spPr>
                        <a:xfrm>
                          <a:off x="7418253" y="3785519"/>
                          <a:ext cx="717480" cy="37246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41" name="Rectangle 240"/>
                        <p:cNvSpPr/>
                        <p:nvPr/>
                      </p:nvSpPr>
                      <p:spPr>
                        <a:xfrm>
                          <a:off x="7686794" y="3572392"/>
                          <a:ext cx="85670" cy="2156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39" name="Organigramme : Données stockées 238"/>
                      <p:cNvSpPr/>
                      <p:nvPr/>
                    </p:nvSpPr>
                    <p:spPr>
                      <a:xfrm rot="3120000">
                        <a:off x="7452835" y="3033728"/>
                        <a:ext cx="166627" cy="406932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6450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6451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6452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6454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6457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36" name="Rectangle 235"/>
                          <p:cNvSpPr/>
                          <p:nvPr/>
                        </p:nvSpPr>
                        <p:spPr>
                          <a:xfrm>
                            <a:off x="1526017" y="2933696"/>
                            <a:ext cx="865355" cy="8671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33" name="Rectangle 232"/>
                        <p:cNvSpPr/>
                        <p:nvPr/>
                      </p:nvSpPr>
                      <p:spPr>
                        <a:xfrm>
                          <a:off x="2094679" y="993450"/>
                          <a:ext cx="296693" cy="9863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34" name="Rectangle 233"/>
                        <p:cNvSpPr/>
                        <p:nvPr/>
                      </p:nvSpPr>
                      <p:spPr>
                        <a:xfrm>
                          <a:off x="1958691" y="993450"/>
                          <a:ext cx="284335" cy="22762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31" name="Organigramme : Données stockées 230"/>
                      <p:cNvSpPr/>
                      <p:nvPr/>
                    </p:nvSpPr>
                    <p:spPr>
                      <a:xfrm rot="1140000" flipH="1" flipV="1">
                        <a:off x="1352946" y="2760266"/>
                        <a:ext cx="148347" cy="227630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6422" name="Groupe 248"/>
                  <p:cNvGrpSpPr>
                    <a:grpSpLocks/>
                  </p:cNvGrpSpPr>
                  <p:nvPr/>
                </p:nvGrpSpPr>
                <p:grpSpPr bwMode="auto">
                  <a:xfrm>
                    <a:off x="6470380" y="5853580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6423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6444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72" name="Organigramme : Données stockées 271"/>
                      <p:cNvSpPr/>
                      <p:nvPr/>
                    </p:nvSpPr>
                    <p:spPr>
                      <a:xfrm rot="2580000">
                        <a:off x="2556528" y="1019825"/>
                        <a:ext cx="324749" cy="643401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73" name="Rectangle 272"/>
                      <p:cNvSpPr/>
                      <p:nvPr/>
                    </p:nvSpPr>
                    <p:spPr>
                      <a:xfrm>
                        <a:off x="4269842" y="998015"/>
                        <a:ext cx="235157" cy="12867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6424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6442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70" name="Rectangle 269"/>
                      <p:cNvSpPr/>
                      <p:nvPr/>
                    </p:nvSpPr>
                    <p:spPr>
                      <a:xfrm>
                        <a:off x="4943924" y="3963726"/>
                        <a:ext cx="48276" cy="2235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6425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6435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6440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68" name="Rectangle 267"/>
                        <p:cNvSpPr/>
                        <p:nvPr/>
                      </p:nvSpPr>
                      <p:spPr>
                        <a:xfrm>
                          <a:off x="5671690" y="3083525"/>
                          <a:ext cx="1895444" cy="1568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6436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265" name="Rectangle 264"/>
                        <p:cNvSpPr/>
                        <p:nvPr/>
                      </p:nvSpPr>
                      <p:spPr>
                        <a:xfrm>
                          <a:off x="7418136" y="3787681"/>
                          <a:ext cx="717487" cy="37246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66" name="Rectangle 265"/>
                        <p:cNvSpPr/>
                        <p:nvPr/>
                      </p:nvSpPr>
                      <p:spPr>
                        <a:xfrm>
                          <a:off x="7686683" y="3574555"/>
                          <a:ext cx="85670" cy="2156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64" name="Organigramme : Données stockées 263"/>
                      <p:cNvSpPr/>
                      <p:nvPr/>
                    </p:nvSpPr>
                    <p:spPr>
                      <a:xfrm rot="3120000">
                        <a:off x="7452715" y="3035894"/>
                        <a:ext cx="166634" cy="406932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6426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6427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6428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6430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6433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61" name="Rectangle 260"/>
                          <p:cNvSpPr/>
                          <p:nvPr/>
                        </p:nvSpPr>
                        <p:spPr>
                          <a:xfrm>
                            <a:off x="1527450" y="2935737"/>
                            <a:ext cx="865355" cy="8671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58" name="Rectangle 257"/>
                        <p:cNvSpPr/>
                        <p:nvPr/>
                      </p:nvSpPr>
                      <p:spPr>
                        <a:xfrm>
                          <a:off x="2096112" y="995484"/>
                          <a:ext cx="296693" cy="98638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59" name="Rectangle 258"/>
                        <p:cNvSpPr/>
                        <p:nvPr/>
                      </p:nvSpPr>
                      <p:spPr>
                        <a:xfrm>
                          <a:off x="1960131" y="995484"/>
                          <a:ext cx="284327" cy="22763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56" name="Organigramme : Données stockées 255"/>
                      <p:cNvSpPr/>
                      <p:nvPr/>
                    </p:nvSpPr>
                    <p:spPr>
                      <a:xfrm rot="1140000" flipH="1" flipV="1">
                        <a:off x="1354379" y="2762307"/>
                        <a:ext cx="148347" cy="227624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</p:grpSp>
            <p:sp>
              <p:nvSpPr>
                <p:cNvPr id="6" name="Rectangle 5"/>
                <p:cNvSpPr/>
                <p:nvPr/>
              </p:nvSpPr>
              <p:spPr>
                <a:xfrm>
                  <a:off x="511417" y="2590311"/>
                  <a:ext cx="8182994" cy="3794347"/>
                </a:xfrm>
                <a:prstGeom prst="rect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276" name="Rectangle 275"/>
                <p:cNvSpPr/>
                <p:nvPr/>
              </p:nvSpPr>
              <p:spPr>
                <a:xfrm>
                  <a:off x="511417" y="2057771"/>
                  <a:ext cx="8182994" cy="3792330"/>
                </a:xfrm>
                <a:prstGeom prst="rect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" name="ZoneTexte 7"/>
                <p:cNvSpPr txBox="1"/>
                <p:nvPr/>
              </p:nvSpPr>
              <p:spPr>
                <a:xfrm>
                  <a:off x="511417" y="2096099"/>
                  <a:ext cx="1066406" cy="46193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J1</a:t>
                  </a:r>
                </a:p>
              </p:txBody>
            </p:sp>
            <p:cxnSp>
              <p:nvCxnSpPr>
                <p:cNvPr id="14" name="Connecteur droit 13"/>
                <p:cNvCxnSpPr/>
                <p:nvPr/>
              </p:nvCxnSpPr>
              <p:spPr>
                <a:xfrm>
                  <a:off x="1547540" y="2057771"/>
                  <a:ext cx="25957" cy="3772158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Connecteur droit 280"/>
                <p:cNvCxnSpPr/>
                <p:nvPr/>
              </p:nvCxnSpPr>
              <p:spPr>
                <a:xfrm>
                  <a:off x="2549054" y="2049703"/>
                  <a:ext cx="21631" cy="4326887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Connecteur droit 281"/>
                <p:cNvCxnSpPr/>
                <p:nvPr/>
              </p:nvCxnSpPr>
              <p:spPr>
                <a:xfrm>
                  <a:off x="4549918" y="2057771"/>
                  <a:ext cx="21631" cy="4326887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Connecteur droit 283"/>
                <p:cNvCxnSpPr/>
                <p:nvPr/>
              </p:nvCxnSpPr>
              <p:spPr>
                <a:xfrm>
                  <a:off x="3572198" y="2037599"/>
                  <a:ext cx="25957" cy="377417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Connecteur droit 284"/>
                <p:cNvCxnSpPr/>
                <p:nvPr/>
              </p:nvCxnSpPr>
              <p:spPr>
                <a:xfrm>
                  <a:off x="5568737" y="2075927"/>
                  <a:ext cx="25957" cy="377417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Connecteur droit 285"/>
                <p:cNvCxnSpPr/>
                <p:nvPr/>
              </p:nvCxnSpPr>
              <p:spPr>
                <a:xfrm>
                  <a:off x="6570250" y="2069875"/>
                  <a:ext cx="23795" cy="4326887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Connecteur droit 286"/>
                <p:cNvCxnSpPr/>
                <p:nvPr/>
              </p:nvCxnSpPr>
              <p:spPr>
                <a:xfrm>
                  <a:off x="7595558" y="2057771"/>
                  <a:ext cx="25957" cy="3772158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8" name="ZoneTexte 287"/>
                <p:cNvSpPr txBox="1"/>
                <p:nvPr/>
              </p:nvSpPr>
              <p:spPr>
                <a:xfrm>
                  <a:off x="2546890" y="2077943"/>
                  <a:ext cx="1066407" cy="46193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J3</a:t>
                  </a:r>
                </a:p>
              </p:txBody>
            </p:sp>
            <p:sp>
              <p:nvSpPr>
                <p:cNvPr id="289" name="ZoneTexte 288"/>
                <p:cNvSpPr txBox="1"/>
                <p:nvPr/>
              </p:nvSpPr>
              <p:spPr>
                <a:xfrm>
                  <a:off x="3537588" y="2083996"/>
                  <a:ext cx="1064244" cy="46193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J4</a:t>
                  </a:r>
                </a:p>
              </p:txBody>
            </p:sp>
            <p:sp>
              <p:nvSpPr>
                <p:cNvPr id="290" name="ZoneTexte 289"/>
                <p:cNvSpPr txBox="1"/>
                <p:nvPr/>
              </p:nvSpPr>
              <p:spPr>
                <a:xfrm>
                  <a:off x="4523961" y="2092064"/>
                  <a:ext cx="1066407" cy="46193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J5</a:t>
                  </a:r>
                </a:p>
              </p:txBody>
            </p:sp>
            <p:sp>
              <p:nvSpPr>
                <p:cNvPr id="291" name="ZoneTexte 290"/>
                <p:cNvSpPr txBox="1"/>
                <p:nvPr/>
              </p:nvSpPr>
              <p:spPr>
                <a:xfrm>
                  <a:off x="5531964" y="2096099"/>
                  <a:ext cx="1066407" cy="46193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J6</a:t>
                  </a:r>
                </a:p>
              </p:txBody>
            </p:sp>
            <p:sp>
              <p:nvSpPr>
                <p:cNvPr id="292" name="ZoneTexte 291"/>
                <p:cNvSpPr txBox="1"/>
                <p:nvPr/>
              </p:nvSpPr>
              <p:spPr>
                <a:xfrm>
                  <a:off x="6524826" y="2092064"/>
                  <a:ext cx="1066406" cy="46193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J7</a:t>
                  </a:r>
                </a:p>
              </p:txBody>
            </p:sp>
            <p:sp>
              <p:nvSpPr>
                <p:cNvPr id="293" name="ZoneTexte 292"/>
                <p:cNvSpPr txBox="1"/>
                <p:nvPr/>
              </p:nvSpPr>
              <p:spPr>
                <a:xfrm>
                  <a:off x="7580417" y="2077943"/>
                  <a:ext cx="1066406" cy="46193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J8</a:t>
                  </a:r>
                </a:p>
              </p:txBody>
            </p:sp>
            <p:sp>
              <p:nvSpPr>
                <p:cNvPr id="294" name="ZoneTexte 293"/>
                <p:cNvSpPr txBox="1"/>
                <p:nvPr/>
              </p:nvSpPr>
              <p:spPr>
                <a:xfrm>
                  <a:off x="1504278" y="2092064"/>
                  <a:ext cx="1066407" cy="46193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J2</a:t>
                  </a:r>
                </a:p>
              </p:txBody>
            </p:sp>
          </p:grpSp>
          <p:sp>
            <p:nvSpPr>
              <p:cNvPr id="16396" name="ZoneTexte 28"/>
              <p:cNvSpPr txBox="1">
                <a:spLocks noChangeArrowheads="1"/>
              </p:cNvSpPr>
              <p:nvPr/>
            </p:nvSpPr>
            <p:spPr bwMode="auto">
              <a:xfrm>
                <a:off x="-386603" y="3488556"/>
                <a:ext cx="1197113" cy="46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b="1">
                    <a:solidFill>
                      <a:srgbClr val="C00000"/>
                    </a:solidFill>
                  </a:rPr>
                  <a:t>40°C</a:t>
                </a:r>
              </a:p>
            </p:txBody>
          </p:sp>
          <p:sp>
            <p:nvSpPr>
              <p:cNvPr id="16397" name="ZoneTexte 300"/>
              <p:cNvSpPr txBox="1">
                <a:spLocks noChangeArrowheads="1"/>
              </p:cNvSpPr>
              <p:nvPr/>
            </p:nvSpPr>
            <p:spPr bwMode="auto">
              <a:xfrm>
                <a:off x="-386602" y="4747217"/>
                <a:ext cx="1197110" cy="46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b="1">
                    <a:solidFill>
                      <a:srgbClr val="FFC000"/>
                    </a:solidFill>
                  </a:rPr>
                  <a:t>38°C</a:t>
                </a:r>
              </a:p>
            </p:txBody>
          </p:sp>
          <p:sp>
            <p:nvSpPr>
              <p:cNvPr id="48" name="Accolade fermante 47"/>
              <p:cNvSpPr/>
              <p:nvPr/>
            </p:nvSpPr>
            <p:spPr>
              <a:xfrm rot="16200000">
                <a:off x="2012826" y="583369"/>
                <a:ext cx="463955" cy="2178238"/>
              </a:xfrm>
              <a:prstGeom prst="rightBrac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30" name="Accolade fermante 329"/>
              <p:cNvSpPr/>
              <p:nvPr/>
            </p:nvSpPr>
            <p:spPr>
              <a:xfrm rot="16200000">
                <a:off x="4104541" y="702339"/>
                <a:ext cx="463955" cy="1940297"/>
              </a:xfrm>
              <a:prstGeom prst="rightBrac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31" name="Accolade fermante 330"/>
              <p:cNvSpPr/>
              <p:nvPr/>
            </p:nvSpPr>
            <p:spPr>
              <a:xfrm rot="16200000">
                <a:off x="6175706" y="599592"/>
                <a:ext cx="463955" cy="2145792"/>
              </a:xfrm>
              <a:prstGeom prst="rightBrac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sp>
        <p:nvSpPr>
          <p:cNvPr id="16390" name="ZoneTexte 276"/>
          <p:cNvSpPr txBox="1">
            <a:spLocks noChangeArrowheads="1"/>
          </p:cNvSpPr>
          <p:nvPr/>
        </p:nvSpPr>
        <p:spPr bwMode="auto">
          <a:xfrm>
            <a:off x="304800" y="228600"/>
            <a:ext cx="85391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3600" b="1" dirty="0">
                <a:latin typeface="+mn-lt"/>
              </a:rPr>
              <a:t>Fièvre continue ou anarchique </a:t>
            </a:r>
          </a:p>
          <a:p>
            <a:pPr algn="ctr" eaLnBrk="1" hangingPunct="1"/>
            <a:r>
              <a:rPr lang="fr-FR" sz="2800" dirty="0">
                <a:latin typeface="+mn-lt"/>
              </a:rPr>
              <a:t>Exemple de </a:t>
            </a:r>
            <a:r>
              <a:rPr lang="fr-FR" sz="2800" i="1" dirty="0">
                <a:latin typeface="+mn-lt"/>
              </a:rPr>
              <a:t>P. falciparum, P. ovale, P. vivax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46150" y="5132388"/>
            <a:ext cx="6619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H0</a:t>
            </a:r>
          </a:p>
        </p:txBody>
      </p:sp>
      <p:sp>
        <p:nvSpPr>
          <p:cNvPr id="7" name="Flèche droite 6"/>
          <p:cNvSpPr/>
          <p:nvPr/>
        </p:nvSpPr>
        <p:spPr>
          <a:xfrm>
            <a:off x="1495425" y="5422900"/>
            <a:ext cx="6316663" cy="16668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35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necteur droit 26"/>
          <p:cNvCxnSpPr/>
          <p:nvPr/>
        </p:nvCxnSpPr>
        <p:spPr>
          <a:xfrm>
            <a:off x="1509713" y="4514850"/>
            <a:ext cx="5992812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Connecteur droit 297"/>
          <p:cNvCxnSpPr>
            <a:stCxn id="6" idx="1"/>
            <a:endCxn id="6" idx="3"/>
          </p:cNvCxnSpPr>
          <p:nvPr/>
        </p:nvCxnSpPr>
        <p:spPr>
          <a:xfrm>
            <a:off x="1487488" y="3594671"/>
            <a:ext cx="600551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Connecteur droit 298"/>
          <p:cNvCxnSpPr/>
          <p:nvPr/>
        </p:nvCxnSpPr>
        <p:spPr>
          <a:xfrm>
            <a:off x="1495425" y="3429000"/>
            <a:ext cx="5989638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13" name="Groupe 278"/>
          <p:cNvGrpSpPr>
            <a:grpSpLocks/>
          </p:cNvGrpSpPr>
          <p:nvPr/>
        </p:nvGrpSpPr>
        <p:grpSpPr bwMode="auto">
          <a:xfrm>
            <a:off x="609600" y="1196752"/>
            <a:ext cx="6994525" cy="3900488"/>
            <a:chOff x="-386603" y="1705550"/>
            <a:chExt cx="9530603" cy="4956252"/>
          </a:xfrm>
        </p:grpSpPr>
        <p:grpSp>
          <p:nvGrpSpPr>
            <p:cNvPr id="17536" name="Groupe 45"/>
            <p:cNvGrpSpPr>
              <a:grpSpLocks/>
            </p:cNvGrpSpPr>
            <p:nvPr/>
          </p:nvGrpSpPr>
          <p:grpSpPr bwMode="auto">
            <a:xfrm>
              <a:off x="820297" y="3276600"/>
              <a:ext cx="8323703" cy="2590800"/>
              <a:chOff x="820297" y="2743200"/>
              <a:chExt cx="8323703" cy="2590800"/>
            </a:xfrm>
          </p:grpSpPr>
          <p:grpSp>
            <p:nvGrpSpPr>
              <p:cNvPr id="17662" name="Groupe 43"/>
              <p:cNvGrpSpPr>
                <a:grpSpLocks/>
              </p:cNvGrpSpPr>
              <p:nvPr/>
            </p:nvGrpSpPr>
            <p:grpSpPr bwMode="auto">
              <a:xfrm>
                <a:off x="820297" y="2895600"/>
                <a:ext cx="4172844" cy="2438400"/>
                <a:chOff x="820297" y="2895600"/>
                <a:chExt cx="4172844" cy="2438400"/>
              </a:xfrm>
            </p:grpSpPr>
            <p:cxnSp>
              <p:nvCxnSpPr>
                <p:cNvPr id="31" name="Connecteur droit 30"/>
                <p:cNvCxnSpPr/>
                <p:nvPr/>
              </p:nvCxnSpPr>
              <p:spPr>
                <a:xfrm flipV="1">
                  <a:off x="820405" y="2973508"/>
                  <a:ext cx="326628" cy="236011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/>
                <p:cNvCxnSpPr/>
                <p:nvPr/>
              </p:nvCxnSpPr>
              <p:spPr>
                <a:xfrm>
                  <a:off x="1147033" y="2973508"/>
                  <a:ext cx="387194" cy="236011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/>
                <p:cNvCxnSpPr/>
                <p:nvPr/>
              </p:nvCxnSpPr>
              <p:spPr>
                <a:xfrm flipV="1">
                  <a:off x="1534226" y="5182336"/>
                  <a:ext cx="1460091" cy="15129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/>
                <p:cNvCxnSpPr/>
                <p:nvPr/>
              </p:nvCxnSpPr>
              <p:spPr>
                <a:xfrm flipV="1">
                  <a:off x="2994317" y="2896854"/>
                  <a:ext cx="188189" cy="228548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/>
                <p:cNvCxnSpPr/>
                <p:nvPr/>
              </p:nvCxnSpPr>
              <p:spPr>
                <a:xfrm>
                  <a:off x="3199811" y="2896854"/>
                  <a:ext cx="311486" cy="236011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/>
                <p:nvPr/>
              </p:nvCxnSpPr>
              <p:spPr>
                <a:xfrm>
                  <a:off x="3511297" y="5256973"/>
                  <a:ext cx="709496" cy="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/>
                <p:cNvCxnSpPr/>
                <p:nvPr/>
              </p:nvCxnSpPr>
              <p:spPr>
                <a:xfrm flipV="1">
                  <a:off x="4220792" y="5182336"/>
                  <a:ext cx="772226" cy="7463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663" name="Groupe 316"/>
              <p:cNvGrpSpPr>
                <a:grpSpLocks/>
              </p:cNvGrpSpPr>
              <p:nvPr/>
            </p:nvGrpSpPr>
            <p:grpSpPr bwMode="auto">
              <a:xfrm>
                <a:off x="4993141" y="2743200"/>
                <a:ext cx="4150859" cy="2438400"/>
                <a:chOff x="868786" y="2895600"/>
                <a:chExt cx="4150859" cy="2438400"/>
              </a:xfrm>
            </p:grpSpPr>
            <p:cxnSp>
              <p:nvCxnSpPr>
                <p:cNvPr id="318" name="Connecteur droit 317"/>
                <p:cNvCxnSpPr/>
                <p:nvPr/>
              </p:nvCxnSpPr>
              <p:spPr>
                <a:xfrm flipV="1">
                  <a:off x="868663" y="2972600"/>
                  <a:ext cx="279039" cy="236011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Connecteur droit 318"/>
                <p:cNvCxnSpPr/>
                <p:nvPr/>
              </p:nvCxnSpPr>
              <p:spPr>
                <a:xfrm>
                  <a:off x="1147702" y="2972600"/>
                  <a:ext cx="385031" cy="236011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Connecteur droit 319"/>
                <p:cNvCxnSpPr/>
                <p:nvPr/>
              </p:nvCxnSpPr>
              <p:spPr>
                <a:xfrm flipV="1">
                  <a:off x="1532733" y="5181429"/>
                  <a:ext cx="1462253" cy="15129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Connecteur droit 320"/>
                <p:cNvCxnSpPr/>
                <p:nvPr/>
              </p:nvCxnSpPr>
              <p:spPr>
                <a:xfrm flipV="1">
                  <a:off x="2994987" y="2895947"/>
                  <a:ext cx="188190" cy="228548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Connecteur droit 321"/>
                <p:cNvCxnSpPr/>
                <p:nvPr/>
              </p:nvCxnSpPr>
              <p:spPr>
                <a:xfrm>
                  <a:off x="3200481" y="2895947"/>
                  <a:ext cx="309322" cy="236011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Connecteur droit 322"/>
                <p:cNvCxnSpPr/>
                <p:nvPr/>
              </p:nvCxnSpPr>
              <p:spPr>
                <a:xfrm>
                  <a:off x="3537925" y="5256066"/>
                  <a:ext cx="709496" cy="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Connecteur droit 323"/>
                <p:cNvCxnSpPr/>
                <p:nvPr/>
              </p:nvCxnSpPr>
              <p:spPr>
                <a:xfrm flipV="1">
                  <a:off x="4247420" y="5181429"/>
                  <a:ext cx="772225" cy="7463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537" name="Groupe 277"/>
            <p:cNvGrpSpPr>
              <a:grpSpLocks/>
            </p:cNvGrpSpPr>
            <p:nvPr/>
          </p:nvGrpSpPr>
          <p:grpSpPr bwMode="auto">
            <a:xfrm>
              <a:off x="-386603" y="1705550"/>
              <a:ext cx="9378203" cy="4956252"/>
              <a:chOff x="-386603" y="1440510"/>
              <a:chExt cx="9378203" cy="4956252"/>
            </a:xfrm>
          </p:grpSpPr>
          <p:grpSp>
            <p:nvGrpSpPr>
              <p:cNvPr id="17538" name="Groupe 21"/>
              <p:cNvGrpSpPr>
                <a:grpSpLocks/>
              </p:cNvGrpSpPr>
              <p:nvPr/>
            </p:nvGrpSpPr>
            <p:grpSpPr bwMode="auto">
              <a:xfrm>
                <a:off x="810507" y="2038123"/>
                <a:ext cx="8181093" cy="4358639"/>
                <a:chOff x="512334" y="2038123"/>
                <a:chExt cx="8181093" cy="4358639"/>
              </a:xfrm>
            </p:grpSpPr>
            <p:grpSp>
              <p:nvGrpSpPr>
                <p:cNvPr id="17544" name="Groupe 4"/>
                <p:cNvGrpSpPr>
                  <a:grpSpLocks/>
                </p:cNvGrpSpPr>
                <p:nvPr/>
              </p:nvGrpSpPr>
              <p:grpSpPr bwMode="auto">
                <a:xfrm>
                  <a:off x="573156" y="5853580"/>
                  <a:ext cx="7972776" cy="471020"/>
                  <a:chOff x="468002" y="5853580"/>
                  <a:chExt cx="7972776" cy="471020"/>
                </a:xfrm>
              </p:grpSpPr>
              <p:grpSp>
                <p:nvGrpSpPr>
                  <p:cNvPr id="17562" name="Groupe 1"/>
                  <p:cNvGrpSpPr>
                    <a:grpSpLocks/>
                  </p:cNvGrpSpPr>
                  <p:nvPr/>
                </p:nvGrpSpPr>
                <p:grpSpPr bwMode="auto">
                  <a:xfrm>
                    <a:off x="468002" y="5869736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7638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7659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15" name="Organigramme : Données stockées 14"/>
                      <p:cNvSpPr/>
                      <p:nvPr/>
                    </p:nvSpPr>
                    <p:spPr>
                      <a:xfrm rot="2580000">
                        <a:off x="2544218" y="1019722"/>
                        <a:ext cx="324749" cy="643401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16" name="Rectangle 15"/>
                      <p:cNvSpPr/>
                      <p:nvPr/>
                    </p:nvSpPr>
                    <p:spPr>
                      <a:xfrm>
                        <a:off x="4257532" y="997912"/>
                        <a:ext cx="235157" cy="12867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7639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7657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1" name="Rectangle 20"/>
                      <p:cNvSpPr/>
                      <p:nvPr/>
                    </p:nvSpPr>
                    <p:spPr>
                      <a:xfrm>
                        <a:off x="4933310" y="3963638"/>
                        <a:ext cx="48276" cy="2235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7640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7650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7655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3" name="Rectangle 22"/>
                        <p:cNvSpPr/>
                        <p:nvPr/>
                      </p:nvSpPr>
                      <p:spPr>
                        <a:xfrm>
                          <a:off x="5662049" y="3077343"/>
                          <a:ext cx="1895444" cy="1568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7651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25" name="Rectangle 24"/>
                        <p:cNvSpPr/>
                        <p:nvPr/>
                      </p:nvSpPr>
                      <p:spPr>
                        <a:xfrm>
                          <a:off x="7408495" y="3781499"/>
                          <a:ext cx="717487" cy="37246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6" name="Rectangle 25"/>
                        <p:cNvSpPr/>
                        <p:nvPr/>
                      </p:nvSpPr>
                      <p:spPr>
                        <a:xfrm>
                          <a:off x="7677042" y="3568373"/>
                          <a:ext cx="85670" cy="2156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8" name="Organigramme : Données stockées 27"/>
                      <p:cNvSpPr/>
                      <p:nvPr/>
                    </p:nvSpPr>
                    <p:spPr>
                      <a:xfrm rot="3120000">
                        <a:off x="7443074" y="3029712"/>
                        <a:ext cx="166634" cy="406932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7641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7642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7643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7645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7648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3" name="Rectangle 2"/>
                          <p:cNvSpPr/>
                          <p:nvPr/>
                        </p:nvSpPr>
                        <p:spPr>
                          <a:xfrm>
                            <a:off x="1513861" y="2935635"/>
                            <a:ext cx="865355" cy="8671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10" name="Rectangle 9"/>
                        <p:cNvSpPr/>
                        <p:nvPr/>
                      </p:nvSpPr>
                      <p:spPr>
                        <a:xfrm>
                          <a:off x="2082523" y="995382"/>
                          <a:ext cx="296693" cy="98638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11" name="Rectangle 10"/>
                        <p:cNvSpPr/>
                        <p:nvPr/>
                      </p:nvSpPr>
                      <p:spPr>
                        <a:xfrm>
                          <a:off x="1946543" y="995382"/>
                          <a:ext cx="284327" cy="22763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13" name="Organigramme : Données stockées 12"/>
                      <p:cNvSpPr/>
                      <p:nvPr/>
                    </p:nvSpPr>
                    <p:spPr>
                      <a:xfrm rot="1140000" flipH="1" flipV="1">
                        <a:off x="1340790" y="2762205"/>
                        <a:ext cx="148347" cy="227624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7563" name="Groupe 198"/>
                  <p:cNvGrpSpPr>
                    <a:grpSpLocks/>
                  </p:cNvGrpSpPr>
                  <p:nvPr/>
                </p:nvGrpSpPr>
                <p:grpSpPr bwMode="auto">
                  <a:xfrm>
                    <a:off x="2474844" y="5867156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7614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7635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22" name="Organigramme : Données stockées 221"/>
                      <p:cNvSpPr/>
                      <p:nvPr/>
                    </p:nvSpPr>
                    <p:spPr>
                      <a:xfrm rot="2580000">
                        <a:off x="2546864" y="1022772"/>
                        <a:ext cx="324749" cy="643394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23" name="Rectangle 222"/>
                      <p:cNvSpPr/>
                      <p:nvPr/>
                    </p:nvSpPr>
                    <p:spPr>
                      <a:xfrm>
                        <a:off x="4260178" y="1000962"/>
                        <a:ext cx="235157" cy="12867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7615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7633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20" name="Rectangle 219"/>
                      <p:cNvSpPr/>
                      <p:nvPr/>
                    </p:nvSpPr>
                    <p:spPr>
                      <a:xfrm>
                        <a:off x="4935591" y="3966243"/>
                        <a:ext cx="48276" cy="2235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7616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7626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7631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18" name="Rectangle 217"/>
                        <p:cNvSpPr/>
                        <p:nvPr/>
                      </p:nvSpPr>
                      <p:spPr>
                        <a:xfrm>
                          <a:off x="5662436" y="3080914"/>
                          <a:ext cx="1895444" cy="1568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7627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215" name="Rectangle 214"/>
                        <p:cNvSpPr/>
                        <p:nvPr/>
                      </p:nvSpPr>
                      <p:spPr>
                        <a:xfrm>
                          <a:off x="7408882" y="3785069"/>
                          <a:ext cx="717487" cy="37246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16" name="Rectangle 215"/>
                        <p:cNvSpPr/>
                        <p:nvPr/>
                      </p:nvSpPr>
                      <p:spPr>
                        <a:xfrm>
                          <a:off x="7677429" y="3571944"/>
                          <a:ext cx="85670" cy="2156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14" name="Organigramme : Données stockées 213"/>
                      <p:cNvSpPr/>
                      <p:nvPr/>
                    </p:nvSpPr>
                    <p:spPr>
                      <a:xfrm rot="3120000">
                        <a:off x="7443464" y="3033278"/>
                        <a:ext cx="166634" cy="406932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7617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7618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7619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7621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7624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11" name="Rectangle 210"/>
                          <p:cNvSpPr/>
                          <p:nvPr/>
                        </p:nvSpPr>
                        <p:spPr>
                          <a:xfrm>
                            <a:off x="1516782" y="2938660"/>
                            <a:ext cx="865355" cy="8671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08" name="Rectangle 207"/>
                        <p:cNvSpPr/>
                        <p:nvPr/>
                      </p:nvSpPr>
                      <p:spPr>
                        <a:xfrm>
                          <a:off x="2085443" y="998414"/>
                          <a:ext cx="296693" cy="9863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9" name="Rectangle 208"/>
                        <p:cNvSpPr/>
                        <p:nvPr/>
                      </p:nvSpPr>
                      <p:spPr>
                        <a:xfrm>
                          <a:off x="1949463" y="998414"/>
                          <a:ext cx="284327" cy="22762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06" name="Organigramme : Données stockées 205"/>
                      <p:cNvSpPr/>
                      <p:nvPr/>
                    </p:nvSpPr>
                    <p:spPr>
                      <a:xfrm rot="1140000" flipH="1" flipV="1">
                        <a:off x="1343711" y="2765230"/>
                        <a:ext cx="148347" cy="227630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7564" name="Groupe 223"/>
                  <p:cNvGrpSpPr>
                    <a:grpSpLocks/>
                  </p:cNvGrpSpPr>
                  <p:nvPr/>
                </p:nvGrpSpPr>
                <p:grpSpPr bwMode="auto">
                  <a:xfrm>
                    <a:off x="4500051" y="5860011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7590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7611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47" name="Organigramme : Données stockées 246"/>
                      <p:cNvSpPr/>
                      <p:nvPr/>
                    </p:nvSpPr>
                    <p:spPr>
                      <a:xfrm rot="2580000">
                        <a:off x="2555230" y="1017778"/>
                        <a:ext cx="324742" cy="643394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48" name="Rectangle 247"/>
                      <p:cNvSpPr/>
                      <p:nvPr/>
                    </p:nvSpPr>
                    <p:spPr>
                      <a:xfrm>
                        <a:off x="4268537" y="995968"/>
                        <a:ext cx="235164" cy="12867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7591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7609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45" name="Rectangle 244"/>
                      <p:cNvSpPr/>
                      <p:nvPr/>
                    </p:nvSpPr>
                    <p:spPr>
                      <a:xfrm>
                        <a:off x="4942799" y="3961977"/>
                        <a:ext cx="48282" cy="2235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7592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7602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7607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43" name="Rectangle 242"/>
                        <p:cNvSpPr/>
                        <p:nvPr/>
                      </p:nvSpPr>
                      <p:spPr>
                        <a:xfrm>
                          <a:off x="5671800" y="3081364"/>
                          <a:ext cx="1895450" cy="1568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7603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240" name="Rectangle 239"/>
                        <p:cNvSpPr/>
                        <p:nvPr/>
                      </p:nvSpPr>
                      <p:spPr>
                        <a:xfrm>
                          <a:off x="7418253" y="3785519"/>
                          <a:ext cx="717480" cy="37246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41" name="Rectangle 240"/>
                        <p:cNvSpPr/>
                        <p:nvPr/>
                      </p:nvSpPr>
                      <p:spPr>
                        <a:xfrm>
                          <a:off x="7686794" y="3572392"/>
                          <a:ext cx="85670" cy="2156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39" name="Organigramme : Données stockées 238"/>
                      <p:cNvSpPr/>
                      <p:nvPr/>
                    </p:nvSpPr>
                    <p:spPr>
                      <a:xfrm rot="3120000">
                        <a:off x="7452835" y="3033728"/>
                        <a:ext cx="166627" cy="406932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7593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7594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7595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7597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7600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36" name="Rectangle 235"/>
                          <p:cNvSpPr/>
                          <p:nvPr/>
                        </p:nvSpPr>
                        <p:spPr>
                          <a:xfrm>
                            <a:off x="1526017" y="2933696"/>
                            <a:ext cx="865355" cy="8671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33" name="Rectangle 232"/>
                        <p:cNvSpPr/>
                        <p:nvPr/>
                      </p:nvSpPr>
                      <p:spPr>
                        <a:xfrm>
                          <a:off x="2094679" y="993450"/>
                          <a:ext cx="296693" cy="9863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34" name="Rectangle 233"/>
                        <p:cNvSpPr/>
                        <p:nvPr/>
                      </p:nvSpPr>
                      <p:spPr>
                        <a:xfrm>
                          <a:off x="1958691" y="993450"/>
                          <a:ext cx="284335" cy="22762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31" name="Organigramme : Données stockées 230"/>
                      <p:cNvSpPr/>
                      <p:nvPr/>
                    </p:nvSpPr>
                    <p:spPr>
                      <a:xfrm rot="1140000" flipH="1" flipV="1">
                        <a:off x="1352946" y="2760266"/>
                        <a:ext cx="148347" cy="227630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7565" name="Groupe 248"/>
                  <p:cNvGrpSpPr>
                    <a:grpSpLocks/>
                  </p:cNvGrpSpPr>
                  <p:nvPr/>
                </p:nvGrpSpPr>
                <p:grpSpPr bwMode="auto">
                  <a:xfrm>
                    <a:off x="6470380" y="5853580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7566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7587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72" name="Organigramme : Données stockées 271"/>
                      <p:cNvSpPr/>
                      <p:nvPr/>
                    </p:nvSpPr>
                    <p:spPr>
                      <a:xfrm rot="2580000">
                        <a:off x="2556528" y="1019825"/>
                        <a:ext cx="324749" cy="643401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73" name="Rectangle 272"/>
                      <p:cNvSpPr/>
                      <p:nvPr/>
                    </p:nvSpPr>
                    <p:spPr>
                      <a:xfrm>
                        <a:off x="4269842" y="998015"/>
                        <a:ext cx="235157" cy="12867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7567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7585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270" name="Rectangle 269"/>
                      <p:cNvSpPr/>
                      <p:nvPr/>
                    </p:nvSpPr>
                    <p:spPr>
                      <a:xfrm>
                        <a:off x="4943924" y="3963726"/>
                        <a:ext cx="48276" cy="2235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7568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7578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7583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68" name="Rectangle 267"/>
                        <p:cNvSpPr/>
                        <p:nvPr/>
                      </p:nvSpPr>
                      <p:spPr>
                        <a:xfrm>
                          <a:off x="5671690" y="3083525"/>
                          <a:ext cx="1895444" cy="1568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7579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265" name="Rectangle 264"/>
                        <p:cNvSpPr/>
                        <p:nvPr/>
                      </p:nvSpPr>
                      <p:spPr>
                        <a:xfrm>
                          <a:off x="7418136" y="3787681"/>
                          <a:ext cx="717487" cy="37246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66" name="Rectangle 265"/>
                        <p:cNvSpPr/>
                        <p:nvPr/>
                      </p:nvSpPr>
                      <p:spPr>
                        <a:xfrm>
                          <a:off x="7686683" y="3574555"/>
                          <a:ext cx="85670" cy="2156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64" name="Organigramme : Données stockées 263"/>
                      <p:cNvSpPr/>
                      <p:nvPr/>
                    </p:nvSpPr>
                    <p:spPr>
                      <a:xfrm rot="3120000">
                        <a:off x="7452715" y="3035894"/>
                        <a:ext cx="166634" cy="406932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7569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7570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7571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7573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7576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61" name="Rectangle 260"/>
                          <p:cNvSpPr/>
                          <p:nvPr/>
                        </p:nvSpPr>
                        <p:spPr>
                          <a:xfrm>
                            <a:off x="1527450" y="2935737"/>
                            <a:ext cx="865355" cy="8671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58" name="Rectangle 257"/>
                        <p:cNvSpPr/>
                        <p:nvPr/>
                      </p:nvSpPr>
                      <p:spPr>
                        <a:xfrm>
                          <a:off x="2096112" y="995484"/>
                          <a:ext cx="296693" cy="98638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59" name="Rectangle 258"/>
                        <p:cNvSpPr/>
                        <p:nvPr/>
                      </p:nvSpPr>
                      <p:spPr>
                        <a:xfrm>
                          <a:off x="1960131" y="995484"/>
                          <a:ext cx="284327" cy="22763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256" name="Organigramme : Données stockées 255"/>
                      <p:cNvSpPr/>
                      <p:nvPr/>
                    </p:nvSpPr>
                    <p:spPr>
                      <a:xfrm rot="1140000" flipH="1" flipV="1">
                        <a:off x="1354379" y="2762307"/>
                        <a:ext cx="148347" cy="227624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</p:grpSp>
            <p:sp>
              <p:nvSpPr>
                <p:cNvPr id="6" name="Rectangle 5"/>
                <p:cNvSpPr/>
                <p:nvPr/>
              </p:nvSpPr>
              <p:spPr>
                <a:xfrm>
                  <a:off x="511417" y="2590311"/>
                  <a:ext cx="8182994" cy="3794347"/>
                </a:xfrm>
                <a:prstGeom prst="rect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276" name="Rectangle 275"/>
                <p:cNvSpPr/>
                <p:nvPr/>
              </p:nvSpPr>
              <p:spPr>
                <a:xfrm>
                  <a:off x="511417" y="2057771"/>
                  <a:ext cx="8182994" cy="3792330"/>
                </a:xfrm>
                <a:prstGeom prst="rect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" name="ZoneTexte 7"/>
                <p:cNvSpPr txBox="1"/>
                <p:nvPr/>
              </p:nvSpPr>
              <p:spPr>
                <a:xfrm>
                  <a:off x="511417" y="2096099"/>
                  <a:ext cx="1066406" cy="46193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J1</a:t>
                  </a:r>
                </a:p>
              </p:txBody>
            </p:sp>
            <p:cxnSp>
              <p:nvCxnSpPr>
                <p:cNvPr id="14" name="Connecteur droit 13"/>
                <p:cNvCxnSpPr/>
                <p:nvPr/>
              </p:nvCxnSpPr>
              <p:spPr>
                <a:xfrm>
                  <a:off x="1547540" y="2057771"/>
                  <a:ext cx="25957" cy="3772158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Connecteur droit 280"/>
                <p:cNvCxnSpPr/>
                <p:nvPr/>
              </p:nvCxnSpPr>
              <p:spPr>
                <a:xfrm>
                  <a:off x="2549054" y="2049703"/>
                  <a:ext cx="21631" cy="4326887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Connecteur droit 281"/>
                <p:cNvCxnSpPr/>
                <p:nvPr/>
              </p:nvCxnSpPr>
              <p:spPr>
                <a:xfrm>
                  <a:off x="4549918" y="2057771"/>
                  <a:ext cx="21631" cy="4326887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Connecteur droit 283"/>
                <p:cNvCxnSpPr/>
                <p:nvPr/>
              </p:nvCxnSpPr>
              <p:spPr>
                <a:xfrm>
                  <a:off x="3572198" y="2037599"/>
                  <a:ext cx="25957" cy="377417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Connecteur droit 284"/>
                <p:cNvCxnSpPr/>
                <p:nvPr/>
              </p:nvCxnSpPr>
              <p:spPr>
                <a:xfrm>
                  <a:off x="5568737" y="2075927"/>
                  <a:ext cx="25957" cy="377417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Connecteur droit 285"/>
                <p:cNvCxnSpPr/>
                <p:nvPr/>
              </p:nvCxnSpPr>
              <p:spPr>
                <a:xfrm>
                  <a:off x="6570250" y="2069875"/>
                  <a:ext cx="23795" cy="4326887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Connecteur droit 286"/>
                <p:cNvCxnSpPr/>
                <p:nvPr/>
              </p:nvCxnSpPr>
              <p:spPr>
                <a:xfrm>
                  <a:off x="7595558" y="2057771"/>
                  <a:ext cx="25957" cy="3772158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8" name="ZoneTexte 287"/>
                <p:cNvSpPr txBox="1"/>
                <p:nvPr/>
              </p:nvSpPr>
              <p:spPr>
                <a:xfrm>
                  <a:off x="2546890" y="2077943"/>
                  <a:ext cx="1066407" cy="46193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J3</a:t>
                  </a:r>
                </a:p>
              </p:txBody>
            </p:sp>
            <p:sp>
              <p:nvSpPr>
                <p:cNvPr id="289" name="ZoneTexte 288"/>
                <p:cNvSpPr txBox="1"/>
                <p:nvPr/>
              </p:nvSpPr>
              <p:spPr>
                <a:xfrm>
                  <a:off x="3537588" y="2083996"/>
                  <a:ext cx="1064244" cy="46193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J4</a:t>
                  </a:r>
                </a:p>
              </p:txBody>
            </p:sp>
            <p:sp>
              <p:nvSpPr>
                <p:cNvPr id="290" name="ZoneTexte 289"/>
                <p:cNvSpPr txBox="1"/>
                <p:nvPr/>
              </p:nvSpPr>
              <p:spPr>
                <a:xfrm>
                  <a:off x="4523961" y="2092064"/>
                  <a:ext cx="1066407" cy="46193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J5</a:t>
                  </a:r>
                </a:p>
              </p:txBody>
            </p:sp>
            <p:sp>
              <p:nvSpPr>
                <p:cNvPr id="291" name="ZoneTexte 290"/>
                <p:cNvSpPr txBox="1"/>
                <p:nvPr/>
              </p:nvSpPr>
              <p:spPr>
                <a:xfrm>
                  <a:off x="5531964" y="2096099"/>
                  <a:ext cx="1066407" cy="46193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J6</a:t>
                  </a:r>
                </a:p>
              </p:txBody>
            </p:sp>
            <p:sp>
              <p:nvSpPr>
                <p:cNvPr id="292" name="ZoneTexte 291"/>
                <p:cNvSpPr txBox="1"/>
                <p:nvPr/>
              </p:nvSpPr>
              <p:spPr>
                <a:xfrm>
                  <a:off x="6524826" y="2092064"/>
                  <a:ext cx="1066406" cy="46193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J7</a:t>
                  </a:r>
                </a:p>
              </p:txBody>
            </p:sp>
            <p:sp>
              <p:nvSpPr>
                <p:cNvPr id="293" name="ZoneTexte 292"/>
                <p:cNvSpPr txBox="1"/>
                <p:nvPr/>
              </p:nvSpPr>
              <p:spPr>
                <a:xfrm>
                  <a:off x="7580417" y="2077943"/>
                  <a:ext cx="1066406" cy="46193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J8</a:t>
                  </a:r>
                </a:p>
              </p:txBody>
            </p:sp>
            <p:sp>
              <p:nvSpPr>
                <p:cNvPr id="294" name="ZoneTexte 293"/>
                <p:cNvSpPr txBox="1"/>
                <p:nvPr/>
              </p:nvSpPr>
              <p:spPr>
                <a:xfrm>
                  <a:off x="1504278" y="2092064"/>
                  <a:ext cx="1066407" cy="46193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fr-FR" sz="2400" dirty="0">
                      <a:latin typeface="+mj-lt"/>
                    </a:rPr>
                    <a:t>J2</a:t>
                  </a:r>
                </a:p>
              </p:txBody>
            </p:sp>
          </p:grpSp>
          <p:sp>
            <p:nvSpPr>
              <p:cNvPr id="17539" name="ZoneTexte 28"/>
              <p:cNvSpPr txBox="1">
                <a:spLocks noChangeArrowheads="1"/>
              </p:cNvSpPr>
              <p:nvPr/>
            </p:nvSpPr>
            <p:spPr bwMode="auto">
              <a:xfrm>
                <a:off x="-386603" y="3488556"/>
                <a:ext cx="1197113" cy="46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b="1">
                    <a:solidFill>
                      <a:srgbClr val="C00000"/>
                    </a:solidFill>
                  </a:rPr>
                  <a:t>40°C</a:t>
                </a:r>
              </a:p>
            </p:txBody>
          </p:sp>
          <p:sp>
            <p:nvSpPr>
              <p:cNvPr id="17540" name="ZoneTexte 300"/>
              <p:cNvSpPr txBox="1">
                <a:spLocks noChangeArrowheads="1"/>
              </p:cNvSpPr>
              <p:nvPr/>
            </p:nvSpPr>
            <p:spPr bwMode="auto">
              <a:xfrm>
                <a:off x="-386602" y="4747217"/>
                <a:ext cx="1197110" cy="46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b="1">
                    <a:solidFill>
                      <a:srgbClr val="FFC000"/>
                    </a:solidFill>
                  </a:rPr>
                  <a:t>38°C</a:t>
                </a:r>
              </a:p>
            </p:txBody>
          </p:sp>
          <p:sp>
            <p:nvSpPr>
              <p:cNvPr id="48" name="Accolade fermante 47"/>
              <p:cNvSpPr/>
              <p:nvPr/>
            </p:nvSpPr>
            <p:spPr>
              <a:xfrm rot="16200000">
                <a:off x="2012826" y="583369"/>
                <a:ext cx="463955" cy="2178238"/>
              </a:xfrm>
              <a:prstGeom prst="rightBrac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30" name="Accolade fermante 329"/>
              <p:cNvSpPr/>
              <p:nvPr/>
            </p:nvSpPr>
            <p:spPr>
              <a:xfrm rot="16200000">
                <a:off x="4104541" y="702339"/>
                <a:ext cx="463955" cy="1940297"/>
              </a:xfrm>
              <a:prstGeom prst="rightBrac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31" name="Accolade fermante 330"/>
              <p:cNvSpPr/>
              <p:nvPr/>
            </p:nvSpPr>
            <p:spPr>
              <a:xfrm rot="16200000">
                <a:off x="6175706" y="599592"/>
                <a:ext cx="463955" cy="2145792"/>
              </a:xfrm>
              <a:prstGeom prst="rightBrac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sp>
        <p:nvSpPr>
          <p:cNvPr id="17414" name="ZoneTexte 276"/>
          <p:cNvSpPr txBox="1">
            <a:spLocks noChangeArrowheads="1"/>
          </p:cNvSpPr>
          <p:nvPr/>
        </p:nvSpPr>
        <p:spPr bwMode="auto">
          <a:xfrm>
            <a:off x="304800" y="44624"/>
            <a:ext cx="85391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3600" b="1" dirty="0">
                <a:latin typeface="+mn-lt"/>
              </a:rPr>
              <a:t>Fièvre continue ou anarchique </a:t>
            </a:r>
          </a:p>
          <a:p>
            <a:pPr algn="ctr" eaLnBrk="1" hangingPunct="1"/>
            <a:r>
              <a:rPr lang="fr-FR" sz="2800" dirty="0">
                <a:latin typeface="+mn-lt"/>
              </a:rPr>
              <a:t>Primo invasion </a:t>
            </a:r>
            <a:r>
              <a:rPr lang="fr-FR" sz="2800" i="1" dirty="0">
                <a:latin typeface="+mn-lt"/>
              </a:rPr>
              <a:t>P. falciparum, P. ovale, P. vivax</a:t>
            </a:r>
          </a:p>
        </p:txBody>
      </p:sp>
      <p:sp>
        <p:nvSpPr>
          <p:cNvPr id="17416" name="ZoneTexte 699"/>
          <p:cNvSpPr txBox="1">
            <a:spLocks noChangeArrowheads="1"/>
          </p:cNvSpPr>
          <p:nvPr/>
        </p:nvSpPr>
        <p:spPr bwMode="auto">
          <a:xfrm>
            <a:off x="1331640" y="5363368"/>
            <a:ext cx="661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660033"/>
                </a:solidFill>
              </a:rPr>
              <a:t>H4</a:t>
            </a:r>
          </a:p>
        </p:txBody>
      </p:sp>
      <p:grpSp>
        <p:nvGrpSpPr>
          <p:cNvPr id="17417" name="Groupe 942"/>
          <p:cNvGrpSpPr>
            <a:grpSpLocks/>
          </p:cNvGrpSpPr>
          <p:nvPr/>
        </p:nvGrpSpPr>
        <p:grpSpPr bwMode="auto">
          <a:xfrm>
            <a:off x="1674813" y="2743200"/>
            <a:ext cx="5929312" cy="2039938"/>
            <a:chOff x="820297" y="2743200"/>
            <a:chExt cx="8079949" cy="2592212"/>
          </a:xfrm>
        </p:grpSpPr>
        <p:grpSp>
          <p:nvGrpSpPr>
            <p:cNvPr id="17421" name="Groupe 943"/>
            <p:cNvGrpSpPr>
              <a:grpSpLocks/>
            </p:cNvGrpSpPr>
            <p:nvPr/>
          </p:nvGrpSpPr>
          <p:grpSpPr bwMode="auto">
            <a:xfrm>
              <a:off x="820297" y="2895600"/>
              <a:ext cx="4172844" cy="2439812"/>
              <a:chOff x="820297" y="2895600"/>
              <a:chExt cx="4172844" cy="2439812"/>
            </a:xfrm>
          </p:grpSpPr>
          <p:cxnSp>
            <p:nvCxnSpPr>
              <p:cNvPr id="953" name="Connecteur droit 952"/>
              <p:cNvCxnSpPr/>
              <p:nvPr/>
            </p:nvCxnSpPr>
            <p:spPr>
              <a:xfrm flipV="1">
                <a:off x="820297" y="2973170"/>
                <a:ext cx="326659" cy="2360224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4" name="Connecteur droit 953"/>
              <p:cNvCxnSpPr/>
              <p:nvPr/>
            </p:nvCxnSpPr>
            <p:spPr>
              <a:xfrm>
                <a:off x="1146956" y="2973170"/>
                <a:ext cx="387232" cy="2362242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5" name="Connecteur droit 954"/>
              <p:cNvCxnSpPr/>
              <p:nvPr/>
            </p:nvCxnSpPr>
            <p:spPr>
              <a:xfrm flipV="1">
                <a:off x="1534188" y="5182098"/>
                <a:ext cx="1460231" cy="151296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6" name="Connecteur droit 955"/>
              <p:cNvCxnSpPr/>
              <p:nvPr/>
            </p:nvCxnSpPr>
            <p:spPr>
              <a:xfrm flipV="1">
                <a:off x="2994419" y="2896514"/>
                <a:ext cx="188208" cy="2285585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7" name="Connecteur droit 956"/>
              <p:cNvCxnSpPr/>
              <p:nvPr/>
            </p:nvCxnSpPr>
            <p:spPr>
              <a:xfrm>
                <a:off x="3199934" y="2896514"/>
                <a:ext cx="311516" cy="2362242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8" name="Connecteur droit 957"/>
              <p:cNvCxnSpPr/>
              <p:nvPr/>
            </p:nvCxnSpPr>
            <p:spPr>
              <a:xfrm>
                <a:off x="3511450" y="5258755"/>
                <a:ext cx="709564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9" name="Connecteur droit 958"/>
              <p:cNvCxnSpPr/>
              <p:nvPr/>
            </p:nvCxnSpPr>
            <p:spPr>
              <a:xfrm flipV="1">
                <a:off x="4221014" y="5182098"/>
                <a:ext cx="772300" cy="76657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22" name="Groupe 944"/>
            <p:cNvGrpSpPr>
              <a:grpSpLocks/>
            </p:cNvGrpSpPr>
            <p:nvPr/>
          </p:nvGrpSpPr>
          <p:grpSpPr bwMode="auto">
            <a:xfrm>
              <a:off x="4993141" y="2743200"/>
              <a:ext cx="3907105" cy="2438400"/>
              <a:chOff x="868786" y="2895600"/>
              <a:chExt cx="3907105" cy="2438400"/>
            </a:xfrm>
          </p:grpSpPr>
          <p:cxnSp>
            <p:nvCxnSpPr>
              <p:cNvPr id="946" name="Connecteur droit 945"/>
              <p:cNvCxnSpPr/>
              <p:nvPr/>
            </p:nvCxnSpPr>
            <p:spPr>
              <a:xfrm flipV="1">
                <a:off x="868959" y="2972257"/>
                <a:ext cx="279067" cy="2362241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7" name="Connecteur droit 946"/>
              <p:cNvCxnSpPr/>
              <p:nvPr/>
            </p:nvCxnSpPr>
            <p:spPr>
              <a:xfrm>
                <a:off x="1148026" y="2972257"/>
                <a:ext cx="385069" cy="2362241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8" name="Connecteur droit 947"/>
              <p:cNvCxnSpPr/>
              <p:nvPr/>
            </p:nvCxnSpPr>
            <p:spPr>
              <a:xfrm flipV="1">
                <a:off x="1533095" y="5181184"/>
                <a:ext cx="1462395" cy="153314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9" name="Connecteur droit 948"/>
              <p:cNvCxnSpPr/>
              <p:nvPr/>
            </p:nvCxnSpPr>
            <p:spPr>
              <a:xfrm flipV="1">
                <a:off x="2995490" y="2895600"/>
                <a:ext cx="188207" cy="2285584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0" name="Connecteur droit 949"/>
              <p:cNvCxnSpPr/>
              <p:nvPr/>
            </p:nvCxnSpPr>
            <p:spPr>
              <a:xfrm>
                <a:off x="3201004" y="2895600"/>
                <a:ext cx="309354" cy="2362241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1" name="Connecteur droit 950"/>
              <p:cNvCxnSpPr/>
              <p:nvPr/>
            </p:nvCxnSpPr>
            <p:spPr>
              <a:xfrm flipV="1">
                <a:off x="3538480" y="5219512"/>
                <a:ext cx="1237411" cy="38329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4" name="ZoneTexte 273"/>
          <p:cNvSpPr txBox="1"/>
          <p:nvPr/>
        </p:nvSpPr>
        <p:spPr>
          <a:xfrm>
            <a:off x="946150" y="4725144"/>
            <a:ext cx="6619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H0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495425" y="5157192"/>
            <a:ext cx="6596063" cy="635000"/>
            <a:chOff x="1495425" y="5422900"/>
            <a:chExt cx="6596063" cy="635000"/>
          </a:xfrm>
        </p:grpSpPr>
        <p:grpSp>
          <p:nvGrpSpPr>
            <p:cNvPr id="17415" name="Groupe 396"/>
            <p:cNvGrpSpPr>
              <a:grpSpLocks/>
            </p:cNvGrpSpPr>
            <p:nvPr/>
          </p:nvGrpSpPr>
          <p:grpSpPr bwMode="auto">
            <a:xfrm>
              <a:off x="1771650" y="5572125"/>
              <a:ext cx="5848350" cy="371475"/>
              <a:chOff x="468002" y="5853580"/>
              <a:chExt cx="7972776" cy="471020"/>
            </a:xfrm>
          </p:grpSpPr>
          <p:grpSp>
            <p:nvGrpSpPr>
              <p:cNvPr id="17436" name="Groupe 397"/>
              <p:cNvGrpSpPr>
                <a:grpSpLocks/>
              </p:cNvGrpSpPr>
              <p:nvPr/>
            </p:nvGrpSpPr>
            <p:grpSpPr bwMode="auto">
              <a:xfrm>
                <a:off x="468002" y="5869736"/>
                <a:ext cx="1970398" cy="454864"/>
                <a:chOff x="1514131" y="4180665"/>
                <a:chExt cx="6513857" cy="1480694"/>
              </a:xfrm>
            </p:grpSpPr>
            <p:grpSp>
              <p:nvGrpSpPr>
                <p:cNvPr id="17512" name="Groupe 17"/>
                <p:cNvGrpSpPr>
                  <a:grpSpLocks/>
                </p:cNvGrpSpPr>
                <p:nvPr/>
              </p:nvGrpSpPr>
              <p:grpSpPr bwMode="auto">
                <a:xfrm>
                  <a:off x="4267318" y="4403265"/>
                  <a:ext cx="1242274" cy="1118197"/>
                  <a:chOff x="2550433" y="993914"/>
                  <a:chExt cx="1945367" cy="1857004"/>
                </a:xfrm>
              </p:grpSpPr>
              <p:pic>
                <p:nvPicPr>
                  <p:cNvPr id="17533" name="Image 7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32" t="16676" r="70271" b="27737"/>
                  <a:stretch>
                    <a:fillRect/>
                  </a:stretch>
                </p:blipFill>
                <p:spPr bwMode="auto">
                  <a:xfrm>
                    <a:off x="2550433" y="1114795"/>
                    <a:ext cx="1782419" cy="1736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96" name="Organigramme : Données stockées 495"/>
                  <p:cNvSpPr/>
                  <p:nvPr/>
                </p:nvSpPr>
                <p:spPr>
                  <a:xfrm rot="2580000">
                    <a:off x="2552416" y="1015698"/>
                    <a:ext cx="313702" cy="642031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497" name="Rectangle 496"/>
                  <p:cNvSpPr/>
                  <p:nvPr/>
                </p:nvSpPr>
                <p:spPr>
                  <a:xfrm>
                    <a:off x="4266568" y="993935"/>
                    <a:ext cx="224073" cy="12949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17513" name="Groupe 21"/>
                <p:cNvGrpSpPr>
                  <a:grpSpLocks/>
                </p:cNvGrpSpPr>
                <p:nvPr/>
              </p:nvGrpSpPr>
              <p:grpSpPr bwMode="auto">
                <a:xfrm>
                  <a:off x="6705600" y="4320255"/>
                  <a:ext cx="1322388" cy="1333500"/>
                  <a:chOff x="3200400" y="3171718"/>
                  <a:chExt cx="1785602" cy="1891834"/>
                </a:xfrm>
              </p:grpSpPr>
              <p:pic>
                <p:nvPicPr>
                  <p:cNvPr id="17531" name="Imag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665" t="15247" r="21323" b="24744"/>
                  <a:stretch>
                    <a:fillRect/>
                  </a:stretch>
                </p:blipFill>
                <p:spPr bwMode="auto">
                  <a:xfrm>
                    <a:off x="3200400" y="3171718"/>
                    <a:ext cx="1775793" cy="1891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94" name="Rectangle 493"/>
                  <p:cNvSpPr/>
                  <p:nvPr/>
                </p:nvSpPr>
                <p:spPr>
                  <a:xfrm>
                    <a:off x="4933193" y="3958815"/>
                    <a:ext cx="48299" cy="23240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17514" name="Groupe 29"/>
                <p:cNvGrpSpPr>
                  <a:grpSpLocks/>
                </p:cNvGrpSpPr>
                <p:nvPr/>
              </p:nvGrpSpPr>
              <p:grpSpPr bwMode="auto">
                <a:xfrm rot="-2071253">
                  <a:off x="1514131" y="4180665"/>
                  <a:ext cx="1725613" cy="1308100"/>
                  <a:chOff x="5562600" y="3110948"/>
                  <a:chExt cx="2584172" cy="1952604"/>
                </a:xfrm>
              </p:grpSpPr>
              <p:grpSp>
                <p:nvGrpSpPr>
                  <p:cNvPr id="17524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5562600" y="3110948"/>
                    <a:ext cx="2286611" cy="1952604"/>
                    <a:chOff x="5562600" y="3110948"/>
                    <a:chExt cx="2286611" cy="1952604"/>
                  </a:xfrm>
                </p:grpSpPr>
                <p:pic>
                  <p:nvPicPr>
                    <p:cNvPr id="17529" name="Imag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0437" t="12724" r="1312" b="26569"/>
                    <a:stretch>
                      <a:fillRect/>
                    </a:stretch>
                  </p:blipFill>
                  <p:spPr bwMode="auto">
                    <a:xfrm>
                      <a:off x="5562600" y="3171718"/>
                      <a:ext cx="2286611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92" name="Rectangle 491"/>
                    <p:cNvSpPr/>
                    <p:nvPr/>
                  </p:nvSpPr>
                  <p:spPr>
                    <a:xfrm>
                      <a:off x="5669832" y="3078758"/>
                      <a:ext cx="1896385" cy="15649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7525" name="Groupe 26"/>
                  <p:cNvGrpSpPr>
                    <a:grpSpLocks/>
                  </p:cNvGrpSpPr>
                  <p:nvPr/>
                </p:nvGrpSpPr>
                <p:grpSpPr bwMode="auto">
                  <a:xfrm>
                    <a:off x="7428199" y="3581400"/>
                    <a:ext cx="718573" cy="596348"/>
                    <a:chOff x="7428199" y="3581400"/>
                    <a:chExt cx="718573" cy="596348"/>
                  </a:xfrm>
                </p:grpSpPr>
                <p:sp>
                  <p:nvSpPr>
                    <p:cNvPr id="489" name="Rectangle 488"/>
                    <p:cNvSpPr/>
                    <p:nvPr/>
                  </p:nvSpPr>
                  <p:spPr>
                    <a:xfrm>
                      <a:off x="7417145" y="3781417"/>
                      <a:ext cx="717837" cy="37167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490" name="Rectangle 489"/>
                    <p:cNvSpPr/>
                    <p:nvPr/>
                  </p:nvSpPr>
                  <p:spPr>
                    <a:xfrm>
                      <a:off x="7685820" y="3568741"/>
                      <a:ext cx="85712" cy="2151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488" name="Organigramme : Données stockées 487"/>
                  <p:cNvSpPr/>
                  <p:nvPr/>
                </p:nvSpPr>
                <p:spPr>
                  <a:xfrm rot="3120000">
                    <a:off x="7451959" y="3030697"/>
                    <a:ext cx="166273" cy="407132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pic>
              <p:nvPicPr>
                <p:cNvPr id="17515" name="Image 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34" t="17816" r="37872" b="26598"/>
                <a:stretch>
                  <a:fillRect/>
                </a:stretch>
              </p:blipFill>
              <p:spPr bwMode="auto">
                <a:xfrm>
                  <a:off x="5463326" y="4403265"/>
                  <a:ext cx="1158875" cy="1177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7516" name="Groupe 13"/>
                <p:cNvGrpSpPr>
                  <a:grpSpLocks/>
                </p:cNvGrpSpPr>
                <p:nvPr/>
              </p:nvGrpSpPr>
              <p:grpSpPr bwMode="auto">
                <a:xfrm>
                  <a:off x="3017768" y="4431046"/>
                  <a:ext cx="1174750" cy="1230313"/>
                  <a:chOff x="349524" y="993914"/>
                  <a:chExt cx="2030868" cy="2030894"/>
                </a:xfrm>
              </p:grpSpPr>
              <p:grpSp>
                <p:nvGrpSpPr>
                  <p:cNvPr id="17517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349524" y="993914"/>
                    <a:ext cx="2030868" cy="2030894"/>
                    <a:chOff x="349524" y="993914"/>
                    <a:chExt cx="2030868" cy="2030894"/>
                  </a:xfrm>
                </p:grpSpPr>
                <p:grpSp>
                  <p:nvGrpSpPr>
                    <p:cNvPr id="17519" name="Groupe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pic>
                    <p:nvPicPr>
                      <p:cNvPr id="17522" name="Image 1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03" r="84099" b="20538"/>
                      <a:stretch>
                        <a:fillRect/>
                      </a:stretch>
                    </p:blipFill>
                    <p:spPr bwMode="auto">
                      <a:xfrm>
                        <a:off x="349524" y="993914"/>
                        <a:ext cx="2030868" cy="197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485" name="Rectangle 484"/>
                      <p:cNvSpPr/>
                      <p:nvPr/>
                    </p:nvSpPr>
                    <p:spPr>
                      <a:xfrm>
                        <a:off x="1522431" y="2938277"/>
                        <a:ext cx="853411" cy="865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482" name="Rectangle 481"/>
                    <p:cNvSpPr/>
                    <p:nvPr/>
                  </p:nvSpPr>
                  <p:spPr>
                    <a:xfrm>
                      <a:off x="2079002" y="991339"/>
                      <a:ext cx="296840" cy="98428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483" name="Rectangle 482"/>
                    <p:cNvSpPr/>
                    <p:nvPr/>
                  </p:nvSpPr>
                  <p:spPr>
                    <a:xfrm>
                      <a:off x="1942954" y="991339"/>
                      <a:ext cx="284468" cy="22714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480" name="Organigramme : Données stockées 479"/>
                  <p:cNvSpPr/>
                  <p:nvPr/>
                </p:nvSpPr>
                <p:spPr>
                  <a:xfrm rot="1140000" flipH="1" flipV="1">
                    <a:off x="1349275" y="2754403"/>
                    <a:ext cx="148420" cy="237959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17437" name="Groupe 398"/>
              <p:cNvGrpSpPr>
                <a:grpSpLocks/>
              </p:cNvGrpSpPr>
              <p:nvPr/>
            </p:nvGrpSpPr>
            <p:grpSpPr bwMode="auto">
              <a:xfrm>
                <a:off x="2474844" y="5867156"/>
                <a:ext cx="1970398" cy="454864"/>
                <a:chOff x="1514131" y="4180665"/>
                <a:chExt cx="6513857" cy="1480694"/>
              </a:xfrm>
            </p:grpSpPr>
            <p:grpSp>
              <p:nvGrpSpPr>
                <p:cNvPr id="17488" name="Groupe 17"/>
                <p:cNvGrpSpPr>
                  <a:grpSpLocks/>
                </p:cNvGrpSpPr>
                <p:nvPr/>
              </p:nvGrpSpPr>
              <p:grpSpPr bwMode="auto">
                <a:xfrm>
                  <a:off x="4267318" y="4403265"/>
                  <a:ext cx="1242274" cy="1118197"/>
                  <a:chOff x="2550433" y="993914"/>
                  <a:chExt cx="1945367" cy="1857004"/>
                </a:xfrm>
              </p:grpSpPr>
              <p:pic>
                <p:nvPicPr>
                  <p:cNvPr id="17509" name="Image 7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32" t="16676" r="70271" b="27737"/>
                  <a:stretch>
                    <a:fillRect/>
                  </a:stretch>
                </p:blipFill>
                <p:spPr bwMode="auto">
                  <a:xfrm>
                    <a:off x="2550433" y="1114795"/>
                    <a:ext cx="1782419" cy="1736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72" name="Organigramme : Données stockées 471"/>
                  <p:cNvSpPr/>
                  <p:nvPr/>
                </p:nvSpPr>
                <p:spPr>
                  <a:xfrm rot="2580000">
                    <a:off x="2548979" y="1018769"/>
                    <a:ext cx="324909" cy="642024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473" name="Rectangle 472"/>
                  <p:cNvSpPr/>
                  <p:nvPr/>
                </p:nvSpPr>
                <p:spPr>
                  <a:xfrm>
                    <a:off x="4263138" y="997005"/>
                    <a:ext cx="235273" cy="129493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17489" name="Groupe 21"/>
                <p:cNvGrpSpPr>
                  <a:grpSpLocks/>
                </p:cNvGrpSpPr>
                <p:nvPr/>
              </p:nvGrpSpPr>
              <p:grpSpPr bwMode="auto">
                <a:xfrm>
                  <a:off x="6705600" y="4320255"/>
                  <a:ext cx="1322388" cy="1333500"/>
                  <a:chOff x="3200400" y="3171718"/>
                  <a:chExt cx="1785602" cy="1891834"/>
                </a:xfrm>
              </p:grpSpPr>
              <p:pic>
                <p:nvPicPr>
                  <p:cNvPr id="17507" name="Imag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665" t="15247" r="21323" b="24744"/>
                  <a:stretch>
                    <a:fillRect/>
                  </a:stretch>
                </p:blipFill>
                <p:spPr bwMode="auto">
                  <a:xfrm>
                    <a:off x="3200400" y="3171718"/>
                    <a:ext cx="1775793" cy="1891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70" name="Rectangle 469"/>
                  <p:cNvSpPr/>
                  <p:nvPr/>
                </p:nvSpPr>
                <p:spPr>
                  <a:xfrm>
                    <a:off x="4939893" y="3961438"/>
                    <a:ext cx="48299" cy="2323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17490" name="Groupe 29"/>
                <p:cNvGrpSpPr>
                  <a:grpSpLocks/>
                </p:cNvGrpSpPr>
                <p:nvPr/>
              </p:nvGrpSpPr>
              <p:grpSpPr bwMode="auto">
                <a:xfrm rot="-2071253">
                  <a:off x="1514131" y="4180665"/>
                  <a:ext cx="1725613" cy="1308100"/>
                  <a:chOff x="5562600" y="3110948"/>
                  <a:chExt cx="2584172" cy="1952604"/>
                </a:xfrm>
              </p:grpSpPr>
              <p:grpSp>
                <p:nvGrpSpPr>
                  <p:cNvPr id="17500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5562600" y="3110948"/>
                    <a:ext cx="2286611" cy="1952604"/>
                    <a:chOff x="5562600" y="3110948"/>
                    <a:chExt cx="2286611" cy="1952604"/>
                  </a:xfrm>
                </p:grpSpPr>
                <p:pic>
                  <p:nvPicPr>
                    <p:cNvPr id="17505" name="Imag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0437" t="12724" r="1312" b="26569"/>
                    <a:stretch>
                      <a:fillRect/>
                    </a:stretch>
                  </p:blipFill>
                  <p:spPr bwMode="auto">
                    <a:xfrm>
                      <a:off x="5562600" y="3171718"/>
                      <a:ext cx="2286611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68" name="Rectangle 467"/>
                    <p:cNvSpPr/>
                    <p:nvPr/>
                  </p:nvSpPr>
                  <p:spPr>
                    <a:xfrm>
                      <a:off x="5665416" y="3079334"/>
                      <a:ext cx="1896378" cy="15649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7501" name="Groupe 26"/>
                  <p:cNvGrpSpPr>
                    <a:grpSpLocks/>
                  </p:cNvGrpSpPr>
                  <p:nvPr/>
                </p:nvGrpSpPr>
                <p:grpSpPr bwMode="auto">
                  <a:xfrm>
                    <a:off x="7428199" y="3581400"/>
                    <a:ext cx="718573" cy="596348"/>
                    <a:chOff x="7428199" y="3581400"/>
                    <a:chExt cx="718573" cy="596348"/>
                  </a:xfrm>
                </p:grpSpPr>
                <p:sp>
                  <p:nvSpPr>
                    <p:cNvPr id="465" name="Rectangle 464"/>
                    <p:cNvSpPr/>
                    <p:nvPr/>
                  </p:nvSpPr>
                  <p:spPr>
                    <a:xfrm>
                      <a:off x="7412722" y="3781993"/>
                      <a:ext cx="717844" cy="37167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466" name="Rectangle 465"/>
                    <p:cNvSpPr/>
                    <p:nvPr/>
                  </p:nvSpPr>
                  <p:spPr>
                    <a:xfrm>
                      <a:off x="7681404" y="3569319"/>
                      <a:ext cx="85712" cy="2151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464" name="Organigramme : Données stockées 463"/>
                  <p:cNvSpPr/>
                  <p:nvPr/>
                </p:nvSpPr>
                <p:spPr>
                  <a:xfrm rot="3120000">
                    <a:off x="7447541" y="3031267"/>
                    <a:ext cx="166279" cy="407132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pic>
              <p:nvPicPr>
                <p:cNvPr id="17491" name="Image 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34" t="17816" r="37872" b="26598"/>
                <a:stretch>
                  <a:fillRect/>
                </a:stretch>
              </p:blipFill>
              <p:spPr bwMode="auto">
                <a:xfrm>
                  <a:off x="5463326" y="4403265"/>
                  <a:ext cx="1158875" cy="1177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7492" name="Groupe 13"/>
                <p:cNvGrpSpPr>
                  <a:grpSpLocks/>
                </p:cNvGrpSpPr>
                <p:nvPr/>
              </p:nvGrpSpPr>
              <p:grpSpPr bwMode="auto">
                <a:xfrm>
                  <a:off x="3017768" y="4431046"/>
                  <a:ext cx="1174750" cy="1230313"/>
                  <a:chOff x="349524" y="993914"/>
                  <a:chExt cx="2030868" cy="2030894"/>
                </a:xfrm>
              </p:grpSpPr>
              <p:grpSp>
                <p:nvGrpSpPr>
                  <p:cNvPr id="17493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349524" y="993914"/>
                    <a:ext cx="2030868" cy="2030894"/>
                    <a:chOff x="349524" y="993914"/>
                    <a:chExt cx="2030868" cy="2030894"/>
                  </a:xfrm>
                </p:grpSpPr>
                <p:grpSp>
                  <p:nvGrpSpPr>
                    <p:cNvPr id="17495" name="Groupe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pic>
                    <p:nvPicPr>
                      <p:cNvPr id="17498" name="Image 1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03" r="84099" b="20538"/>
                      <a:stretch>
                        <a:fillRect/>
                      </a:stretch>
                    </p:blipFill>
                    <p:spPr bwMode="auto">
                      <a:xfrm>
                        <a:off x="349524" y="993914"/>
                        <a:ext cx="2030868" cy="197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461" name="Rectangle 460"/>
                      <p:cNvSpPr/>
                      <p:nvPr/>
                    </p:nvSpPr>
                    <p:spPr>
                      <a:xfrm>
                        <a:off x="1518637" y="2941330"/>
                        <a:ext cx="865783" cy="865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458" name="Rectangle 457"/>
                    <p:cNvSpPr/>
                    <p:nvPr/>
                  </p:nvSpPr>
                  <p:spPr>
                    <a:xfrm>
                      <a:off x="2087580" y="994391"/>
                      <a:ext cx="296840" cy="9842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459" name="Rectangle 458"/>
                    <p:cNvSpPr/>
                    <p:nvPr/>
                  </p:nvSpPr>
                  <p:spPr>
                    <a:xfrm>
                      <a:off x="1951532" y="994391"/>
                      <a:ext cx="284468" cy="2271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456" name="Organigramme : Données stockées 455"/>
                  <p:cNvSpPr/>
                  <p:nvPr/>
                </p:nvSpPr>
                <p:spPr>
                  <a:xfrm rot="1140000" flipH="1" flipV="1">
                    <a:off x="1345480" y="2757449"/>
                    <a:ext cx="148420" cy="237959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17438" name="Groupe 399"/>
              <p:cNvGrpSpPr>
                <a:grpSpLocks/>
              </p:cNvGrpSpPr>
              <p:nvPr/>
            </p:nvGrpSpPr>
            <p:grpSpPr bwMode="auto">
              <a:xfrm>
                <a:off x="4500051" y="5860011"/>
                <a:ext cx="1970398" cy="454864"/>
                <a:chOff x="1514131" y="4180665"/>
                <a:chExt cx="6513857" cy="1480694"/>
              </a:xfrm>
            </p:grpSpPr>
            <p:grpSp>
              <p:nvGrpSpPr>
                <p:cNvPr id="17464" name="Groupe 17"/>
                <p:cNvGrpSpPr>
                  <a:grpSpLocks/>
                </p:cNvGrpSpPr>
                <p:nvPr/>
              </p:nvGrpSpPr>
              <p:grpSpPr bwMode="auto">
                <a:xfrm>
                  <a:off x="4267318" y="4403265"/>
                  <a:ext cx="1242274" cy="1118197"/>
                  <a:chOff x="2550433" y="993914"/>
                  <a:chExt cx="1945367" cy="1857004"/>
                </a:xfrm>
              </p:grpSpPr>
              <p:pic>
                <p:nvPicPr>
                  <p:cNvPr id="17485" name="Image 7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32" t="16676" r="70271" b="27737"/>
                  <a:stretch>
                    <a:fillRect/>
                  </a:stretch>
                </p:blipFill>
                <p:spPr bwMode="auto">
                  <a:xfrm>
                    <a:off x="2550433" y="1114795"/>
                    <a:ext cx="1782419" cy="1736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48" name="Organigramme : Données stockées 447"/>
                  <p:cNvSpPr/>
                  <p:nvPr/>
                </p:nvSpPr>
                <p:spPr>
                  <a:xfrm rot="2580000">
                    <a:off x="2551308" y="1013868"/>
                    <a:ext cx="324909" cy="642024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449" name="Rectangle 448"/>
                  <p:cNvSpPr/>
                  <p:nvPr/>
                </p:nvSpPr>
                <p:spPr>
                  <a:xfrm>
                    <a:off x="4265467" y="992104"/>
                    <a:ext cx="235273" cy="129493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17465" name="Groupe 21"/>
                <p:cNvGrpSpPr>
                  <a:grpSpLocks/>
                </p:cNvGrpSpPr>
                <p:nvPr/>
              </p:nvGrpSpPr>
              <p:grpSpPr bwMode="auto">
                <a:xfrm>
                  <a:off x="6705600" y="4320255"/>
                  <a:ext cx="1322388" cy="1333500"/>
                  <a:chOff x="3200400" y="3171718"/>
                  <a:chExt cx="1785602" cy="1891834"/>
                </a:xfrm>
              </p:grpSpPr>
              <p:pic>
                <p:nvPicPr>
                  <p:cNvPr id="17483" name="Imag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665" t="15247" r="21323" b="24744"/>
                  <a:stretch>
                    <a:fillRect/>
                  </a:stretch>
                </p:blipFill>
                <p:spPr bwMode="auto">
                  <a:xfrm>
                    <a:off x="3200400" y="3171718"/>
                    <a:ext cx="1775793" cy="1891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46" name="Rectangle 445"/>
                  <p:cNvSpPr/>
                  <p:nvPr/>
                </p:nvSpPr>
                <p:spPr>
                  <a:xfrm>
                    <a:off x="4941901" y="3957251"/>
                    <a:ext cx="48299" cy="2323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17466" name="Groupe 29"/>
                <p:cNvGrpSpPr>
                  <a:grpSpLocks/>
                </p:cNvGrpSpPr>
                <p:nvPr/>
              </p:nvGrpSpPr>
              <p:grpSpPr bwMode="auto">
                <a:xfrm rot="-2071253">
                  <a:off x="1514131" y="4180665"/>
                  <a:ext cx="1725613" cy="1308100"/>
                  <a:chOff x="5562600" y="3110948"/>
                  <a:chExt cx="2584172" cy="1952604"/>
                </a:xfrm>
              </p:grpSpPr>
              <p:grpSp>
                <p:nvGrpSpPr>
                  <p:cNvPr id="17476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5562600" y="3110948"/>
                    <a:ext cx="2286611" cy="1952604"/>
                    <a:chOff x="5562600" y="3110948"/>
                    <a:chExt cx="2286611" cy="1952604"/>
                  </a:xfrm>
                </p:grpSpPr>
                <p:pic>
                  <p:nvPicPr>
                    <p:cNvPr id="17481" name="Imag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0437" t="12724" r="1312" b="26569"/>
                    <a:stretch>
                      <a:fillRect/>
                    </a:stretch>
                  </p:blipFill>
                  <p:spPr bwMode="auto">
                    <a:xfrm>
                      <a:off x="5562600" y="3171718"/>
                      <a:ext cx="2286611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44" name="Rectangle 443"/>
                    <p:cNvSpPr/>
                    <p:nvPr/>
                  </p:nvSpPr>
                  <p:spPr>
                    <a:xfrm>
                      <a:off x="5669986" y="3076856"/>
                      <a:ext cx="1896378" cy="15649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7477" name="Groupe 26"/>
                  <p:cNvGrpSpPr>
                    <a:grpSpLocks/>
                  </p:cNvGrpSpPr>
                  <p:nvPr/>
                </p:nvGrpSpPr>
                <p:grpSpPr bwMode="auto">
                  <a:xfrm>
                    <a:off x="7428199" y="3581400"/>
                    <a:ext cx="718573" cy="596348"/>
                    <a:chOff x="7428199" y="3581400"/>
                    <a:chExt cx="718573" cy="596348"/>
                  </a:xfrm>
                </p:grpSpPr>
                <p:sp>
                  <p:nvSpPr>
                    <p:cNvPr id="441" name="Rectangle 440"/>
                    <p:cNvSpPr/>
                    <p:nvPr/>
                  </p:nvSpPr>
                  <p:spPr>
                    <a:xfrm>
                      <a:off x="7417292" y="3779516"/>
                      <a:ext cx="717844" cy="37167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442" name="Rectangle 441"/>
                    <p:cNvSpPr/>
                    <p:nvPr/>
                  </p:nvSpPr>
                  <p:spPr>
                    <a:xfrm>
                      <a:off x="7685973" y="3566841"/>
                      <a:ext cx="85712" cy="2151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440" name="Organigramme : Données stockées 439"/>
                  <p:cNvSpPr/>
                  <p:nvPr/>
                </p:nvSpPr>
                <p:spPr>
                  <a:xfrm rot="3120000">
                    <a:off x="7452111" y="3028790"/>
                    <a:ext cx="166279" cy="407132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pic>
              <p:nvPicPr>
                <p:cNvPr id="17467" name="Image 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34" t="17816" r="37872" b="26598"/>
                <a:stretch>
                  <a:fillRect/>
                </a:stretch>
              </p:blipFill>
              <p:spPr bwMode="auto">
                <a:xfrm>
                  <a:off x="5463326" y="4403265"/>
                  <a:ext cx="1158875" cy="1177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7468" name="Groupe 13"/>
                <p:cNvGrpSpPr>
                  <a:grpSpLocks/>
                </p:cNvGrpSpPr>
                <p:nvPr/>
              </p:nvGrpSpPr>
              <p:grpSpPr bwMode="auto">
                <a:xfrm>
                  <a:off x="3017768" y="4431046"/>
                  <a:ext cx="1174750" cy="1230313"/>
                  <a:chOff x="349524" y="993914"/>
                  <a:chExt cx="2030868" cy="2030894"/>
                </a:xfrm>
              </p:grpSpPr>
              <p:grpSp>
                <p:nvGrpSpPr>
                  <p:cNvPr id="17469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349524" y="993914"/>
                    <a:ext cx="2030868" cy="2030894"/>
                    <a:chOff x="349524" y="993914"/>
                    <a:chExt cx="2030868" cy="2030894"/>
                  </a:xfrm>
                </p:grpSpPr>
                <p:grpSp>
                  <p:nvGrpSpPr>
                    <p:cNvPr id="17471" name="Groupe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pic>
                    <p:nvPicPr>
                      <p:cNvPr id="17474" name="Image 1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03" r="84099" b="20538"/>
                      <a:stretch>
                        <a:fillRect/>
                      </a:stretch>
                    </p:blipFill>
                    <p:spPr bwMode="auto">
                      <a:xfrm>
                        <a:off x="349524" y="993914"/>
                        <a:ext cx="2030868" cy="197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437" name="Rectangle 436"/>
                      <p:cNvSpPr/>
                      <p:nvPr/>
                    </p:nvSpPr>
                    <p:spPr>
                      <a:xfrm>
                        <a:off x="1521208" y="2936458"/>
                        <a:ext cx="865783" cy="865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434" name="Rectangle 433"/>
                    <p:cNvSpPr/>
                    <p:nvPr/>
                  </p:nvSpPr>
                  <p:spPr>
                    <a:xfrm>
                      <a:off x="2090151" y="989519"/>
                      <a:ext cx="296840" cy="9842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435" name="Rectangle 434"/>
                    <p:cNvSpPr/>
                    <p:nvPr/>
                  </p:nvSpPr>
                  <p:spPr>
                    <a:xfrm>
                      <a:off x="1954103" y="989519"/>
                      <a:ext cx="284468" cy="2271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432" name="Organigramme : Données stockées 431"/>
                  <p:cNvSpPr/>
                  <p:nvPr/>
                </p:nvSpPr>
                <p:spPr>
                  <a:xfrm rot="1140000" flipH="1" flipV="1">
                    <a:off x="1348051" y="2752577"/>
                    <a:ext cx="148420" cy="237959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17439" name="Groupe 400"/>
              <p:cNvGrpSpPr>
                <a:grpSpLocks/>
              </p:cNvGrpSpPr>
              <p:nvPr/>
            </p:nvGrpSpPr>
            <p:grpSpPr bwMode="auto">
              <a:xfrm>
                <a:off x="6470380" y="5853580"/>
                <a:ext cx="1970398" cy="454864"/>
                <a:chOff x="1514131" y="4180665"/>
                <a:chExt cx="6513857" cy="1480694"/>
              </a:xfrm>
            </p:grpSpPr>
            <p:grpSp>
              <p:nvGrpSpPr>
                <p:cNvPr id="17440" name="Groupe 17"/>
                <p:cNvGrpSpPr>
                  <a:grpSpLocks/>
                </p:cNvGrpSpPr>
                <p:nvPr/>
              </p:nvGrpSpPr>
              <p:grpSpPr bwMode="auto">
                <a:xfrm>
                  <a:off x="4267318" y="4403265"/>
                  <a:ext cx="1242274" cy="1118197"/>
                  <a:chOff x="2550433" y="993914"/>
                  <a:chExt cx="1945367" cy="1857004"/>
                </a:xfrm>
              </p:grpSpPr>
              <p:pic>
                <p:nvPicPr>
                  <p:cNvPr id="17461" name="Image 7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32" t="16676" r="70271" b="27737"/>
                  <a:stretch>
                    <a:fillRect/>
                  </a:stretch>
                </p:blipFill>
                <p:spPr bwMode="auto">
                  <a:xfrm>
                    <a:off x="2550433" y="1114795"/>
                    <a:ext cx="1782419" cy="1736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24" name="Organigramme : Données stockées 423"/>
                  <p:cNvSpPr/>
                  <p:nvPr/>
                </p:nvSpPr>
                <p:spPr>
                  <a:xfrm rot="2580000">
                    <a:off x="2557646" y="1015986"/>
                    <a:ext cx="313702" cy="642031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425" name="Rectangle 424"/>
                  <p:cNvSpPr/>
                  <p:nvPr/>
                </p:nvSpPr>
                <p:spPr>
                  <a:xfrm>
                    <a:off x="4271798" y="994222"/>
                    <a:ext cx="224073" cy="12949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17441" name="Groupe 21"/>
                <p:cNvGrpSpPr>
                  <a:grpSpLocks/>
                </p:cNvGrpSpPr>
                <p:nvPr/>
              </p:nvGrpSpPr>
              <p:grpSpPr bwMode="auto">
                <a:xfrm>
                  <a:off x="6705600" y="4320255"/>
                  <a:ext cx="1322388" cy="1333500"/>
                  <a:chOff x="3200400" y="3171718"/>
                  <a:chExt cx="1785602" cy="1891834"/>
                </a:xfrm>
              </p:grpSpPr>
              <p:pic>
                <p:nvPicPr>
                  <p:cNvPr id="17459" name="Imag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665" t="15247" r="21323" b="24744"/>
                  <a:stretch>
                    <a:fillRect/>
                  </a:stretch>
                </p:blipFill>
                <p:spPr bwMode="auto">
                  <a:xfrm>
                    <a:off x="3200400" y="3171718"/>
                    <a:ext cx="1775793" cy="1891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22" name="Rectangle 421"/>
                  <p:cNvSpPr/>
                  <p:nvPr/>
                </p:nvSpPr>
                <p:spPr>
                  <a:xfrm>
                    <a:off x="4937703" y="3959061"/>
                    <a:ext cx="48299" cy="23240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17442" name="Groupe 29"/>
                <p:cNvGrpSpPr>
                  <a:grpSpLocks/>
                </p:cNvGrpSpPr>
                <p:nvPr/>
              </p:nvGrpSpPr>
              <p:grpSpPr bwMode="auto">
                <a:xfrm rot="-2071253">
                  <a:off x="1514131" y="4180665"/>
                  <a:ext cx="1725613" cy="1308100"/>
                  <a:chOff x="5562600" y="3110948"/>
                  <a:chExt cx="2584172" cy="1952604"/>
                </a:xfrm>
              </p:grpSpPr>
              <p:grpSp>
                <p:nvGrpSpPr>
                  <p:cNvPr id="17452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5562600" y="3110948"/>
                    <a:ext cx="2286611" cy="1952604"/>
                    <a:chOff x="5562600" y="3110948"/>
                    <a:chExt cx="2286611" cy="1952604"/>
                  </a:xfrm>
                </p:grpSpPr>
                <p:pic>
                  <p:nvPicPr>
                    <p:cNvPr id="17457" name="Imag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0437" t="12724" r="1312" b="26569"/>
                    <a:stretch>
                      <a:fillRect/>
                    </a:stretch>
                  </p:blipFill>
                  <p:spPr bwMode="auto">
                    <a:xfrm>
                      <a:off x="5562600" y="3171718"/>
                      <a:ext cx="2286611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20" name="Rectangle 419"/>
                    <p:cNvSpPr/>
                    <p:nvPr/>
                  </p:nvSpPr>
                  <p:spPr>
                    <a:xfrm>
                      <a:off x="5673791" y="3081559"/>
                      <a:ext cx="1896385" cy="15649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7453" name="Groupe 26"/>
                  <p:cNvGrpSpPr>
                    <a:grpSpLocks/>
                  </p:cNvGrpSpPr>
                  <p:nvPr/>
                </p:nvGrpSpPr>
                <p:grpSpPr bwMode="auto">
                  <a:xfrm>
                    <a:off x="7428199" y="3581400"/>
                    <a:ext cx="718573" cy="596348"/>
                    <a:chOff x="7428199" y="3581400"/>
                    <a:chExt cx="718573" cy="596348"/>
                  </a:xfrm>
                </p:grpSpPr>
                <p:sp>
                  <p:nvSpPr>
                    <p:cNvPr id="417" name="Rectangle 416"/>
                    <p:cNvSpPr/>
                    <p:nvPr/>
                  </p:nvSpPr>
                  <p:spPr>
                    <a:xfrm>
                      <a:off x="7421104" y="3784218"/>
                      <a:ext cx="717837" cy="37167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418" name="Rectangle 417"/>
                    <p:cNvSpPr/>
                    <p:nvPr/>
                  </p:nvSpPr>
                  <p:spPr>
                    <a:xfrm>
                      <a:off x="7689779" y="3571542"/>
                      <a:ext cx="85712" cy="2151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416" name="Organigramme : Données stockées 415"/>
                  <p:cNvSpPr/>
                  <p:nvPr/>
                </p:nvSpPr>
                <p:spPr>
                  <a:xfrm rot="3120000">
                    <a:off x="7455919" y="3033497"/>
                    <a:ext cx="166273" cy="407132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pic>
              <p:nvPicPr>
                <p:cNvPr id="17443" name="Image 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34" t="17816" r="37872" b="26598"/>
                <a:stretch>
                  <a:fillRect/>
                </a:stretch>
              </p:blipFill>
              <p:spPr bwMode="auto">
                <a:xfrm>
                  <a:off x="5463326" y="4403265"/>
                  <a:ext cx="1158875" cy="1177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7444" name="Groupe 13"/>
                <p:cNvGrpSpPr>
                  <a:grpSpLocks/>
                </p:cNvGrpSpPr>
                <p:nvPr/>
              </p:nvGrpSpPr>
              <p:grpSpPr bwMode="auto">
                <a:xfrm>
                  <a:off x="3017768" y="4431046"/>
                  <a:ext cx="1174750" cy="1230313"/>
                  <a:chOff x="349524" y="993914"/>
                  <a:chExt cx="2030868" cy="2030894"/>
                </a:xfrm>
              </p:grpSpPr>
              <p:grpSp>
                <p:nvGrpSpPr>
                  <p:cNvPr id="17445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349524" y="993914"/>
                    <a:ext cx="2030868" cy="2030894"/>
                    <a:chOff x="349524" y="993914"/>
                    <a:chExt cx="2030868" cy="2030894"/>
                  </a:xfrm>
                </p:grpSpPr>
                <p:grpSp>
                  <p:nvGrpSpPr>
                    <p:cNvPr id="17447" name="Groupe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pic>
                    <p:nvPicPr>
                      <p:cNvPr id="17450" name="Image 1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03" r="84099" b="20538"/>
                      <a:stretch>
                        <a:fillRect/>
                      </a:stretch>
                    </p:blipFill>
                    <p:spPr bwMode="auto">
                      <a:xfrm>
                        <a:off x="349524" y="993914"/>
                        <a:ext cx="2030868" cy="197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413" name="Rectangle 412"/>
                      <p:cNvSpPr/>
                      <p:nvPr/>
                    </p:nvSpPr>
                    <p:spPr>
                      <a:xfrm>
                        <a:off x="1528204" y="2938564"/>
                        <a:ext cx="853411" cy="865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410" name="Rectangle 409"/>
                    <p:cNvSpPr/>
                    <p:nvPr/>
                  </p:nvSpPr>
                  <p:spPr>
                    <a:xfrm>
                      <a:off x="2084775" y="991625"/>
                      <a:ext cx="296840" cy="98428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411" name="Rectangle 410"/>
                    <p:cNvSpPr/>
                    <p:nvPr/>
                  </p:nvSpPr>
                  <p:spPr>
                    <a:xfrm>
                      <a:off x="1948728" y="991625"/>
                      <a:ext cx="284468" cy="22714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408" name="Organigramme : Données stockées 407"/>
                  <p:cNvSpPr/>
                  <p:nvPr/>
                </p:nvSpPr>
                <p:spPr>
                  <a:xfrm rot="1140000" flipH="1" flipV="1">
                    <a:off x="1355048" y="2754689"/>
                    <a:ext cx="148420" cy="237959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</p:grpSp>
        <p:sp>
          <p:nvSpPr>
            <p:cNvPr id="275" name="Flèche droite 274"/>
            <p:cNvSpPr/>
            <p:nvPr/>
          </p:nvSpPr>
          <p:spPr>
            <a:xfrm>
              <a:off x="1495425" y="5422900"/>
              <a:ext cx="6316663" cy="166688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80" name="Flèche droite 279"/>
            <p:cNvSpPr/>
            <p:nvPr/>
          </p:nvSpPr>
          <p:spPr>
            <a:xfrm>
              <a:off x="1773238" y="5892800"/>
              <a:ext cx="6318250" cy="165100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1625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necteur droit 26"/>
          <p:cNvCxnSpPr/>
          <p:nvPr/>
        </p:nvCxnSpPr>
        <p:spPr>
          <a:xfrm>
            <a:off x="1509713" y="4514850"/>
            <a:ext cx="5992812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Connecteur droit 297"/>
          <p:cNvCxnSpPr>
            <a:stCxn id="6" idx="1"/>
            <a:endCxn id="6" idx="3"/>
          </p:cNvCxnSpPr>
          <p:nvPr/>
        </p:nvCxnSpPr>
        <p:spPr>
          <a:xfrm>
            <a:off x="1487488" y="3522663"/>
            <a:ext cx="600551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Connecteur droit 298"/>
          <p:cNvCxnSpPr/>
          <p:nvPr/>
        </p:nvCxnSpPr>
        <p:spPr>
          <a:xfrm>
            <a:off x="1495425" y="3429000"/>
            <a:ext cx="5989638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8" name="ZoneTexte 276"/>
          <p:cNvSpPr txBox="1">
            <a:spLocks noChangeArrowheads="1"/>
          </p:cNvSpPr>
          <p:nvPr/>
        </p:nvSpPr>
        <p:spPr bwMode="auto">
          <a:xfrm>
            <a:off x="304800" y="44624"/>
            <a:ext cx="85391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3600" b="1" dirty="0">
                <a:latin typeface="+mn-lt"/>
              </a:rPr>
              <a:t>Fièvre continue ou anarchique </a:t>
            </a:r>
          </a:p>
          <a:p>
            <a:pPr algn="ctr" eaLnBrk="1" hangingPunct="1"/>
            <a:r>
              <a:rPr lang="fr-FR" sz="2800" dirty="0">
                <a:latin typeface="+mn-lt"/>
              </a:rPr>
              <a:t>Primo invasion </a:t>
            </a:r>
            <a:r>
              <a:rPr lang="fr-FR" sz="2800" i="1" dirty="0">
                <a:latin typeface="+mn-lt"/>
              </a:rPr>
              <a:t>P. falciparum, P. ovale, P. vivax</a:t>
            </a:r>
          </a:p>
        </p:txBody>
      </p:sp>
      <p:sp>
        <p:nvSpPr>
          <p:cNvPr id="18440" name="ZoneTexte 699"/>
          <p:cNvSpPr txBox="1">
            <a:spLocks noChangeArrowheads="1"/>
          </p:cNvSpPr>
          <p:nvPr/>
        </p:nvSpPr>
        <p:spPr bwMode="auto">
          <a:xfrm>
            <a:off x="1357313" y="5562600"/>
            <a:ext cx="661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="1">
                <a:solidFill>
                  <a:srgbClr val="660033"/>
                </a:solidFill>
              </a:rPr>
              <a:t>H4</a:t>
            </a:r>
          </a:p>
        </p:txBody>
      </p:sp>
      <p:grpSp>
        <p:nvGrpSpPr>
          <p:cNvPr id="18441" name="Groupe 942"/>
          <p:cNvGrpSpPr>
            <a:grpSpLocks/>
          </p:cNvGrpSpPr>
          <p:nvPr/>
        </p:nvGrpSpPr>
        <p:grpSpPr bwMode="auto">
          <a:xfrm>
            <a:off x="1674813" y="2743200"/>
            <a:ext cx="5929312" cy="2039938"/>
            <a:chOff x="820297" y="2743200"/>
            <a:chExt cx="8079949" cy="2592212"/>
          </a:xfrm>
        </p:grpSpPr>
        <p:grpSp>
          <p:nvGrpSpPr>
            <p:cNvPr id="18565" name="Groupe 943"/>
            <p:cNvGrpSpPr>
              <a:grpSpLocks/>
            </p:cNvGrpSpPr>
            <p:nvPr/>
          </p:nvGrpSpPr>
          <p:grpSpPr bwMode="auto">
            <a:xfrm>
              <a:off x="820297" y="2895600"/>
              <a:ext cx="4172844" cy="2439812"/>
              <a:chOff x="820297" y="2895600"/>
              <a:chExt cx="4172844" cy="2439812"/>
            </a:xfrm>
          </p:grpSpPr>
          <p:cxnSp>
            <p:nvCxnSpPr>
              <p:cNvPr id="953" name="Connecteur droit 952"/>
              <p:cNvCxnSpPr/>
              <p:nvPr/>
            </p:nvCxnSpPr>
            <p:spPr>
              <a:xfrm flipV="1">
                <a:off x="820297" y="2973170"/>
                <a:ext cx="326659" cy="2360224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4" name="Connecteur droit 953"/>
              <p:cNvCxnSpPr/>
              <p:nvPr/>
            </p:nvCxnSpPr>
            <p:spPr>
              <a:xfrm>
                <a:off x="1146956" y="2973170"/>
                <a:ext cx="387232" cy="2362242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5" name="Connecteur droit 954"/>
              <p:cNvCxnSpPr/>
              <p:nvPr/>
            </p:nvCxnSpPr>
            <p:spPr>
              <a:xfrm flipV="1">
                <a:off x="1534188" y="5182098"/>
                <a:ext cx="1460231" cy="151296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6" name="Connecteur droit 955"/>
              <p:cNvCxnSpPr/>
              <p:nvPr/>
            </p:nvCxnSpPr>
            <p:spPr>
              <a:xfrm flipV="1">
                <a:off x="2994419" y="2896514"/>
                <a:ext cx="188208" cy="2285585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7" name="Connecteur droit 956"/>
              <p:cNvCxnSpPr/>
              <p:nvPr/>
            </p:nvCxnSpPr>
            <p:spPr>
              <a:xfrm>
                <a:off x="3199934" y="2896514"/>
                <a:ext cx="311516" cy="2362242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8" name="Connecteur droit 957"/>
              <p:cNvCxnSpPr/>
              <p:nvPr/>
            </p:nvCxnSpPr>
            <p:spPr>
              <a:xfrm>
                <a:off x="3511450" y="5258755"/>
                <a:ext cx="709564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9" name="Connecteur droit 958"/>
              <p:cNvCxnSpPr/>
              <p:nvPr/>
            </p:nvCxnSpPr>
            <p:spPr>
              <a:xfrm flipV="1">
                <a:off x="4221014" y="5182098"/>
                <a:ext cx="772300" cy="76657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66" name="Groupe 944"/>
            <p:cNvGrpSpPr>
              <a:grpSpLocks/>
            </p:cNvGrpSpPr>
            <p:nvPr/>
          </p:nvGrpSpPr>
          <p:grpSpPr bwMode="auto">
            <a:xfrm>
              <a:off x="4993141" y="2743200"/>
              <a:ext cx="3907105" cy="2438400"/>
              <a:chOff x="868786" y="2895600"/>
              <a:chExt cx="3907105" cy="2438400"/>
            </a:xfrm>
          </p:grpSpPr>
          <p:cxnSp>
            <p:nvCxnSpPr>
              <p:cNvPr id="946" name="Connecteur droit 945"/>
              <p:cNvCxnSpPr/>
              <p:nvPr/>
            </p:nvCxnSpPr>
            <p:spPr>
              <a:xfrm flipV="1">
                <a:off x="868959" y="2972257"/>
                <a:ext cx="279067" cy="2362241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7" name="Connecteur droit 946"/>
              <p:cNvCxnSpPr/>
              <p:nvPr/>
            </p:nvCxnSpPr>
            <p:spPr>
              <a:xfrm>
                <a:off x="1148026" y="2972257"/>
                <a:ext cx="385069" cy="2362241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8" name="Connecteur droit 947"/>
              <p:cNvCxnSpPr/>
              <p:nvPr/>
            </p:nvCxnSpPr>
            <p:spPr>
              <a:xfrm flipV="1">
                <a:off x="1533095" y="5181184"/>
                <a:ext cx="1462395" cy="153314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9" name="Connecteur droit 948"/>
              <p:cNvCxnSpPr/>
              <p:nvPr/>
            </p:nvCxnSpPr>
            <p:spPr>
              <a:xfrm flipV="1">
                <a:off x="2995490" y="2895600"/>
                <a:ext cx="188207" cy="2285584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0" name="Connecteur droit 949"/>
              <p:cNvCxnSpPr/>
              <p:nvPr/>
            </p:nvCxnSpPr>
            <p:spPr>
              <a:xfrm>
                <a:off x="3201004" y="2895600"/>
                <a:ext cx="309354" cy="2362241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1" name="Connecteur droit 950"/>
              <p:cNvCxnSpPr/>
              <p:nvPr/>
            </p:nvCxnSpPr>
            <p:spPr>
              <a:xfrm flipV="1">
                <a:off x="3538480" y="5219512"/>
                <a:ext cx="1237411" cy="38329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444" name="Groupe 506"/>
          <p:cNvGrpSpPr>
            <a:grpSpLocks/>
          </p:cNvGrpSpPr>
          <p:nvPr/>
        </p:nvGrpSpPr>
        <p:grpSpPr bwMode="auto">
          <a:xfrm>
            <a:off x="1968500" y="2870200"/>
            <a:ext cx="5651500" cy="2038350"/>
            <a:chOff x="820297" y="2743200"/>
            <a:chExt cx="7700775" cy="2590800"/>
          </a:xfrm>
        </p:grpSpPr>
        <p:grpSp>
          <p:nvGrpSpPr>
            <p:cNvPr id="18450" name="Groupe 507"/>
            <p:cNvGrpSpPr>
              <a:grpSpLocks/>
            </p:cNvGrpSpPr>
            <p:nvPr/>
          </p:nvGrpSpPr>
          <p:grpSpPr bwMode="auto">
            <a:xfrm>
              <a:off x="820297" y="2895600"/>
              <a:ext cx="4172844" cy="2438400"/>
              <a:chOff x="820297" y="2895600"/>
              <a:chExt cx="4172844" cy="2438400"/>
            </a:xfrm>
          </p:grpSpPr>
          <p:cxnSp>
            <p:nvCxnSpPr>
              <p:cNvPr id="517" name="Connecteur droit 516"/>
              <p:cNvCxnSpPr/>
              <p:nvPr/>
            </p:nvCxnSpPr>
            <p:spPr>
              <a:xfrm flipV="1">
                <a:off x="820297" y="2973224"/>
                <a:ext cx="326635" cy="2360776"/>
              </a:xfrm>
              <a:prstGeom prst="line">
                <a:avLst/>
              </a:prstGeom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Connecteur droit 517"/>
              <p:cNvCxnSpPr/>
              <p:nvPr/>
            </p:nvCxnSpPr>
            <p:spPr>
              <a:xfrm>
                <a:off x="1146932" y="2973224"/>
                <a:ext cx="387201" cy="2360776"/>
              </a:xfrm>
              <a:prstGeom prst="line">
                <a:avLst/>
              </a:prstGeom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Connecteur droit 518"/>
              <p:cNvCxnSpPr/>
              <p:nvPr/>
            </p:nvCxnSpPr>
            <p:spPr>
              <a:xfrm flipV="1">
                <a:off x="1534133" y="5182669"/>
                <a:ext cx="1460119" cy="151331"/>
              </a:xfrm>
              <a:prstGeom prst="line">
                <a:avLst/>
              </a:prstGeom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Connecteur droit 519"/>
              <p:cNvCxnSpPr/>
              <p:nvPr/>
            </p:nvCxnSpPr>
            <p:spPr>
              <a:xfrm flipV="1">
                <a:off x="2994252" y="2896549"/>
                <a:ext cx="188192" cy="2286119"/>
              </a:xfrm>
              <a:prstGeom prst="line">
                <a:avLst/>
              </a:prstGeom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Connecteur droit 520"/>
              <p:cNvCxnSpPr/>
              <p:nvPr/>
            </p:nvCxnSpPr>
            <p:spPr>
              <a:xfrm>
                <a:off x="3199750" y="2896549"/>
                <a:ext cx="311492" cy="2360776"/>
              </a:xfrm>
              <a:prstGeom prst="line">
                <a:avLst/>
              </a:prstGeom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Connecteur droit 521"/>
              <p:cNvCxnSpPr/>
              <p:nvPr/>
            </p:nvCxnSpPr>
            <p:spPr>
              <a:xfrm>
                <a:off x="3511242" y="5257325"/>
                <a:ext cx="709510" cy="0"/>
              </a:xfrm>
              <a:prstGeom prst="line">
                <a:avLst/>
              </a:prstGeom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Connecteur droit 522"/>
              <p:cNvCxnSpPr/>
              <p:nvPr/>
            </p:nvCxnSpPr>
            <p:spPr>
              <a:xfrm flipV="1">
                <a:off x="4220751" y="5182669"/>
                <a:ext cx="772241" cy="74656"/>
              </a:xfrm>
              <a:prstGeom prst="line">
                <a:avLst/>
              </a:prstGeom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51" name="Groupe 508"/>
            <p:cNvGrpSpPr>
              <a:grpSpLocks/>
            </p:cNvGrpSpPr>
            <p:nvPr/>
          </p:nvGrpSpPr>
          <p:grpSpPr bwMode="auto">
            <a:xfrm>
              <a:off x="4993141" y="2743200"/>
              <a:ext cx="3527931" cy="2438400"/>
              <a:chOff x="868786" y="2895600"/>
              <a:chExt cx="3527931" cy="2438400"/>
            </a:xfrm>
          </p:grpSpPr>
          <p:cxnSp>
            <p:nvCxnSpPr>
              <p:cNvPr id="510" name="Connecteur droit 509"/>
              <p:cNvCxnSpPr/>
              <p:nvPr/>
            </p:nvCxnSpPr>
            <p:spPr>
              <a:xfrm flipV="1">
                <a:off x="868637" y="2972275"/>
                <a:ext cx="279044" cy="2360776"/>
              </a:xfrm>
              <a:prstGeom prst="line">
                <a:avLst/>
              </a:prstGeom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Connecteur droit 510"/>
              <p:cNvCxnSpPr/>
              <p:nvPr/>
            </p:nvCxnSpPr>
            <p:spPr>
              <a:xfrm>
                <a:off x="1147682" y="2972275"/>
                <a:ext cx="385039" cy="2360776"/>
              </a:xfrm>
              <a:prstGeom prst="line">
                <a:avLst/>
              </a:prstGeom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Connecteur droit 511"/>
              <p:cNvCxnSpPr/>
              <p:nvPr/>
            </p:nvCxnSpPr>
            <p:spPr>
              <a:xfrm flipV="1">
                <a:off x="1532721" y="5181719"/>
                <a:ext cx="1462282" cy="151331"/>
              </a:xfrm>
              <a:prstGeom prst="line">
                <a:avLst/>
              </a:prstGeom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Connecteur droit 512"/>
              <p:cNvCxnSpPr/>
              <p:nvPr/>
            </p:nvCxnSpPr>
            <p:spPr>
              <a:xfrm flipV="1">
                <a:off x="2995003" y="2895600"/>
                <a:ext cx="188194" cy="2286119"/>
              </a:xfrm>
              <a:prstGeom prst="line">
                <a:avLst/>
              </a:prstGeom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Connecteur droit 513"/>
              <p:cNvCxnSpPr/>
              <p:nvPr/>
            </p:nvCxnSpPr>
            <p:spPr>
              <a:xfrm>
                <a:off x="3200502" y="2895600"/>
                <a:ext cx="309328" cy="2360776"/>
              </a:xfrm>
              <a:prstGeom prst="line">
                <a:avLst/>
              </a:prstGeom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Connecteur droit 514"/>
              <p:cNvCxnSpPr/>
              <p:nvPr/>
            </p:nvCxnSpPr>
            <p:spPr>
              <a:xfrm>
                <a:off x="3537951" y="5256376"/>
                <a:ext cx="858766" cy="0"/>
              </a:xfrm>
              <a:prstGeom prst="line">
                <a:avLst/>
              </a:prstGeom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e 8"/>
          <p:cNvGrpSpPr/>
          <p:nvPr/>
        </p:nvGrpSpPr>
        <p:grpSpPr>
          <a:xfrm>
            <a:off x="609600" y="1124744"/>
            <a:ext cx="7923213" cy="4869285"/>
            <a:chOff x="609600" y="1599778"/>
            <a:chExt cx="7923213" cy="4869285"/>
          </a:xfrm>
        </p:grpSpPr>
        <p:grpSp>
          <p:nvGrpSpPr>
            <p:cNvPr id="7" name="Groupe 6"/>
            <p:cNvGrpSpPr/>
            <p:nvPr/>
          </p:nvGrpSpPr>
          <p:grpSpPr>
            <a:xfrm>
              <a:off x="609600" y="1599778"/>
              <a:ext cx="7467600" cy="4781550"/>
              <a:chOff x="609600" y="1600200"/>
              <a:chExt cx="7467600" cy="4781550"/>
            </a:xfrm>
          </p:grpSpPr>
          <p:grpSp>
            <p:nvGrpSpPr>
              <p:cNvPr id="5" name="Groupe 4"/>
              <p:cNvGrpSpPr/>
              <p:nvPr/>
            </p:nvGrpSpPr>
            <p:grpSpPr>
              <a:xfrm>
                <a:off x="1357313" y="5562600"/>
                <a:ext cx="6719887" cy="819150"/>
                <a:chOff x="1357313" y="5562600"/>
                <a:chExt cx="6719887" cy="819150"/>
              </a:xfrm>
            </p:grpSpPr>
            <p:grpSp>
              <p:nvGrpSpPr>
                <p:cNvPr id="18439" name="Groupe 396"/>
                <p:cNvGrpSpPr>
                  <a:grpSpLocks/>
                </p:cNvGrpSpPr>
                <p:nvPr/>
              </p:nvGrpSpPr>
              <p:grpSpPr bwMode="auto">
                <a:xfrm>
                  <a:off x="1771650" y="5572125"/>
                  <a:ext cx="5848350" cy="371475"/>
                  <a:chOff x="468002" y="5853580"/>
                  <a:chExt cx="7972776" cy="471020"/>
                </a:xfrm>
              </p:grpSpPr>
              <p:grpSp>
                <p:nvGrpSpPr>
                  <p:cNvPr id="18580" name="Groupe 397"/>
                  <p:cNvGrpSpPr>
                    <a:grpSpLocks/>
                  </p:cNvGrpSpPr>
                  <p:nvPr/>
                </p:nvGrpSpPr>
                <p:grpSpPr bwMode="auto">
                  <a:xfrm>
                    <a:off x="468002" y="5869736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8656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8677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496" name="Organigramme : Données stockées 495"/>
                      <p:cNvSpPr/>
                      <p:nvPr/>
                    </p:nvSpPr>
                    <p:spPr>
                      <a:xfrm rot="2580000">
                        <a:off x="2552416" y="1015698"/>
                        <a:ext cx="313702" cy="642031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97" name="Rectangle 496"/>
                      <p:cNvSpPr/>
                      <p:nvPr/>
                    </p:nvSpPr>
                    <p:spPr>
                      <a:xfrm>
                        <a:off x="4266568" y="993935"/>
                        <a:ext cx="224073" cy="129494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8657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8675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494" name="Rectangle 493"/>
                      <p:cNvSpPr/>
                      <p:nvPr/>
                    </p:nvSpPr>
                    <p:spPr>
                      <a:xfrm>
                        <a:off x="4933193" y="3958815"/>
                        <a:ext cx="48299" cy="2324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8658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8668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8673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492" name="Rectangle 491"/>
                        <p:cNvSpPr/>
                        <p:nvPr/>
                      </p:nvSpPr>
                      <p:spPr>
                        <a:xfrm>
                          <a:off x="5669832" y="3078758"/>
                          <a:ext cx="1896385" cy="1564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8669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489" name="Rectangle 488"/>
                        <p:cNvSpPr/>
                        <p:nvPr/>
                      </p:nvSpPr>
                      <p:spPr>
                        <a:xfrm>
                          <a:off x="7417145" y="3781417"/>
                          <a:ext cx="717837" cy="37167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490" name="Rectangle 489"/>
                        <p:cNvSpPr/>
                        <p:nvPr/>
                      </p:nvSpPr>
                      <p:spPr>
                        <a:xfrm>
                          <a:off x="7685820" y="3568741"/>
                          <a:ext cx="85712" cy="2151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488" name="Organigramme : Données stockées 487"/>
                      <p:cNvSpPr/>
                      <p:nvPr/>
                    </p:nvSpPr>
                    <p:spPr>
                      <a:xfrm rot="3120000">
                        <a:off x="7451959" y="3030697"/>
                        <a:ext cx="166273" cy="407132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8659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8660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8661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8663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8666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485" name="Rectangle 484"/>
                          <p:cNvSpPr/>
                          <p:nvPr/>
                        </p:nvSpPr>
                        <p:spPr>
                          <a:xfrm>
                            <a:off x="1522431" y="2938277"/>
                            <a:ext cx="853411" cy="86531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482" name="Rectangle 481"/>
                        <p:cNvSpPr/>
                        <p:nvPr/>
                      </p:nvSpPr>
                      <p:spPr>
                        <a:xfrm>
                          <a:off x="2079002" y="991339"/>
                          <a:ext cx="296840" cy="98428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483" name="Rectangle 482"/>
                        <p:cNvSpPr/>
                        <p:nvPr/>
                      </p:nvSpPr>
                      <p:spPr>
                        <a:xfrm>
                          <a:off x="1942954" y="991339"/>
                          <a:ext cx="284468" cy="22714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480" name="Organigramme : Données stockées 479"/>
                      <p:cNvSpPr/>
                      <p:nvPr/>
                    </p:nvSpPr>
                    <p:spPr>
                      <a:xfrm rot="1140000" flipH="1" flipV="1">
                        <a:off x="1349275" y="2754403"/>
                        <a:ext cx="148420" cy="237959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8581" name="Groupe 398"/>
                  <p:cNvGrpSpPr>
                    <a:grpSpLocks/>
                  </p:cNvGrpSpPr>
                  <p:nvPr/>
                </p:nvGrpSpPr>
                <p:grpSpPr bwMode="auto">
                  <a:xfrm>
                    <a:off x="2474844" y="5867156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8632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8653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472" name="Organigramme : Données stockées 471"/>
                      <p:cNvSpPr/>
                      <p:nvPr/>
                    </p:nvSpPr>
                    <p:spPr>
                      <a:xfrm rot="2580000">
                        <a:off x="2548979" y="1018769"/>
                        <a:ext cx="324909" cy="642024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73" name="Rectangle 472"/>
                      <p:cNvSpPr/>
                      <p:nvPr/>
                    </p:nvSpPr>
                    <p:spPr>
                      <a:xfrm>
                        <a:off x="4263138" y="997005"/>
                        <a:ext cx="235273" cy="129493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8633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8651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470" name="Rectangle 469"/>
                      <p:cNvSpPr/>
                      <p:nvPr/>
                    </p:nvSpPr>
                    <p:spPr>
                      <a:xfrm>
                        <a:off x="4939893" y="3961438"/>
                        <a:ext cx="48299" cy="2323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8634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8644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8649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468" name="Rectangle 467"/>
                        <p:cNvSpPr/>
                        <p:nvPr/>
                      </p:nvSpPr>
                      <p:spPr>
                        <a:xfrm>
                          <a:off x="5665416" y="3079334"/>
                          <a:ext cx="1896378" cy="1564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8645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465" name="Rectangle 464"/>
                        <p:cNvSpPr/>
                        <p:nvPr/>
                      </p:nvSpPr>
                      <p:spPr>
                        <a:xfrm>
                          <a:off x="7412722" y="3781993"/>
                          <a:ext cx="717844" cy="37167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466" name="Rectangle 465"/>
                        <p:cNvSpPr/>
                        <p:nvPr/>
                      </p:nvSpPr>
                      <p:spPr>
                        <a:xfrm>
                          <a:off x="7681404" y="3569319"/>
                          <a:ext cx="85712" cy="2151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464" name="Organigramme : Données stockées 463"/>
                      <p:cNvSpPr/>
                      <p:nvPr/>
                    </p:nvSpPr>
                    <p:spPr>
                      <a:xfrm rot="3120000">
                        <a:off x="7447541" y="3031267"/>
                        <a:ext cx="166279" cy="407132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8635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8636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8637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8639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8642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461" name="Rectangle 460"/>
                          <p:cNvSpPr/>
                          <p:nvPr/>
                        </p:nvSpPr>
                        <p:spPr>
                          <a:xfrm>
                            <a:off x="1518637" y="2941330"/>
                            <a:ext cx="865783" cy="86531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458" name="Rectangle 457"/>
                        <p:cNvSpPr/>
                        <p:nvPr/>
                      </p:nvSpPr>
                      <p:spPr>
                        <a:xfrm>
                          <a:off x="2087580" y="994391"/>
                          <a:ext cx="296840" cy="9842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459" name="Rectangle 458"/>
                        <p:cNvSpPr/>
                        <p:nvPr/>
                      </p:nvSpPr>
                      <p:spPr>
                        <a:xfrm>
                          <a:off x="1951532" y="994391"/>
                          <a:ext cx="284468" cy="2271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456" name="Organigramme : Données stockées 455"/>
                      <p:cNvSpPr/>
                      <p:nvPr/>
                    </p:nvSpPr>
                    <p:spPr>
                      <a:xfrm rot="1140000" flipH="1" flipV="1">
                        <a:off x="1345480" y="2757449"/>
                        <a:ext cx="148420" cy="237959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8582" name="Groupe 399"/>
                  <p:cNvGrpSpPr>
                    <a:grpSpLocks/>
                  </p:cNvGrpSpPr>
                  <p:nvPr/>
                </p:nvGrpSpPr>
                <p:grpSpPr bwMode="auto">
                  <a:xfrm>
                    <a:off x="4500051" y="5860011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8608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8629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448" name="Organigramme : Données stockées 447"/>
                      <p:cNvSpPr/>
                      <p:nvPr/>
                    </p:nvSpPr>
                    <p:spPr>
                      <a:xfrm rot="2580000">
                        <a:off x="2551308" y="1013868"/>
                        <a:ext cx="324909" cy="642024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49" name="Rectangle 448"/>
                      <p:cNvSpPr/>
                      <p:nvPr/>
                    </p:nvSpPr>
                    <p:spPr>
                      <a:xfrm>
                        <a:off x="4265467" y="992104"/>
                        <a:ext cx="235273" cy="129493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8609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8627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446" name="Rectangle 445"/>
                      <p:cNvSpPr/>
                      <p:nvPr/>
                    </p:nvSpPr>
                    <p:spPr>
                      <a:xfrm>
                        <a:off x="4941901" y="3957251"/>
                        <a:ext cx="48299" cy="2323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8610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8620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8625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444" name="Rectangle 443"/>
                        <p:cNvSpPr/>
                        <p:nvPr/>
                      </p:nvSpPr>
                      <p:spPr>
                        <a:xfrm>
                          <a:off x="5669986" y="3076856"/>
                          <a:ext cx="1896378" cy="1564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8621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441" name="Rectangle 440"/>
                        <p:cNvSpPr/>
                        <p:nvPr/>
                      </p:nvSpPr>
                      <p:spPr>
                        <a:xfrm>
                          <a:off x="7417292" y="3779516"/>
                          <a:ext cx="717844" cy="37167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442" name="Rectangle 441"/>
                        <p:cNvSpPr/>
                        <p:nvPr/>
                      </p:nvSpPr>
                      <p:spPr>
                        <a:xfrm>
                          <a:off x="7685973" y="3566841"/>
                          <a:ext cx="85712" cy="2151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440" name="Organigramme : Données stockées 439"/>
                      <p:cNvSpPr/>
                      <p:nvPr/>
                    </p:nvSpPr>
                    <p:spPr>
                      <a:xfrm rot="3120000">
                        <a:off x="7452111" y="3028790"/>
                        <a:ext cx="166279" cy="407132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8611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8612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8613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8615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8618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437" name="Rectangle 436"/>
                          <p:cNvSpPr/>
                          <p:nvPr/>
                        </p:nvSpPr>
                        <p:spPr>
                          <a:xfrm>
                            <a:off x="1521208" y="2936458"/>
                            <a:ext cx="865783" cy="86531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434" name="Rectangle 433"/>
                        <p:cNvSpPr/>
                        <p:nvPr/>
                      </p:nvSpPr>
                      <p:spPr>
                        <a:xfrm>
                          <a:off x="2090151" y="989519"/>
                          <a:ext cx="296840" cy="9842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435" name="Rectangle 434"/>
                        <p:cNvSpPr/>
                        <p:nvPr/>
                      </p:nvSpPr>
                      <p:spPr>
                        <a:xfrm>
                          <a:off x="1954103" y="989519"/>
                          <a:ext cx="284468" cy="2271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432" name="Organigramme : Données stockées 431"/>
                      <p:cNvSpPr/>
                      <p:nvPr/>
                    </p:nvSpPr>
                    <p:spPr>
                      <a:xfrm rot="1140000" flipH="1" flipV="1">
                        <a:off x="1348051" y="2752577"/>
                        <a:ext cx="148420" cy="237959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8583" name="Groupe 400"/>
                  <p:cNvGrpSpPr>
                    <a:grpSpLocks/>
                  </p:cNvGrpSpPr>
                  <p:nvPr/>
                </p:nvGrpSpPr>
                <p:grpSpPr bwMode="auto">
                  <a:xfrm>
                    <a:off x="6470380" y="5853580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8584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8605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424" name="Organigramme : Données stockées 423"/>
                      <p:cNvSpPr/>
                      <p:nvPr/>
                    </p:nvSpPr>
                    <p:spPr>
                      <a:xfrm rot="2580000">
                        <a:off x="2557646" y="1015986"/>
                        <a:ext cx="313702" cy="642031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25" name="Rectangle 424"/>
                      <p:cNvSpPr/>
                      <p:nvPr/>
                    </p:nvSpPr>
                    <p:spPr>
                      <a:xfrm>
                        <a:off x="4271798" y="994222"/>
                        <a:ext cx="224073" cy="129494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8585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8603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422" name="Rectangle 421"/>
                      <p:cNvSpPr/>
                      <p:nvPr/>
                    </p:nvSpPr>
                    <p:spPr>
                      <a:xfrm>
                        <a:off x="4937703" y="3959061"/>
                        <a:ext cx="48299" cy="2324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8586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8596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8601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420" name="Rectangle 419"/>
                        <p:cNvSpPr/>
                        <p:nvPr/>
                      </p:nvSpPr>
                      <p:spPr>
                        <a:xfrm>
                          <a:off x="5673791" y="3081559"/>
                          <a:ext cx="1896385" cy="1564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8597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417" name="Rectangle 416"/>
                        <p:cNvSpPr/>
                        <p:nvPr/>
                      </p:nvSpPr>
                      <p:spPr>
                        <a:xfrm>
                          <a:off x="7421104" y="3784218"/>
                          <a:ext cx="717837" cy="37167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418" name="Rectangle 417"/>
                        <p:cNvSpPr/>
                        <p:nvPr/>
                      </p:nvSpPr>
                      <p:spPr>
                        <a:xfrm>
                          <a:off x="7689779" y="3571542"/>
                          <a:ext cx="85712" cy="2151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416" name="Organigramme : Données stockées 415"/>
                      <p:cNvSpPr/>
                      <p:nvPr/>
                    </p:nvSpPr>
                    <p:spPr>
                      <a:xfrm rot="3120000">
                        <a:off x="7455919" y="3033497"/>
                        <a:ext cx="166273" cy="407132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8587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8588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8589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8591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8594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413" name="Rectangle 412"/>
                          <p:cNvSpPr/>
                          <p:nvPr/>
                        </p:nvSpPr>
                        <p:spPr>
                          <a:xfrm>
                            <a:off x="1528204" y="2938564"/>
                            <a:ext cx="853411" cy="86531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410" name="Rectangle 409"/>
                        <p:cNvSpPr/>
                        <p:nvPr/>
                      </p:nvSpPr>
                      <p:spPr>
                        <a:xfrm>
                          <a:off x="2084775" y="991625"/>
                          <a:ext cx="296840" cy="98428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411" name="Rectangle 410"/>
                        <p:cNvSpPr/>
                        <p:nvPr/>
                      </p:nvSpPr>
                      <p:spPr>
                        <a:xfrm>
                          <a:off x="1948728" y="991625"/>
                          <a:ext cx="284468" cy="22714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408" name="Organigramme : Données stockées 407"/>
                      <p:cNvSpPr/>
                      <p:nvPr/>
                    </p:nvSpPr>
                    <p:spPr>
                      <a:xfrm rot="1140000" flipH="1" flipV="1">
                        <a:off x="1355048" y="2754689"/>
                        <a:ext cx="148420" cy="237959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18442" name="Groupe 273"/>
                <p:cNvGrpSpPr>
                  <a:grpSpLocks/>
                </p:cNvGrpSpPr>
                <p:nvPr/>
              </p:nvGrpSpPr>
              <p:grpSpPr bwMode="auto">
                <a:xfrm>
                  <a:off x="2228850" y="5984875"/>
                  <a:ext cx="5848350" cy="371475"/>
                  <a:chOff x="468002" y="5853580"/>
                  <a:chExt cx="7972776" cy="471020"/>
                </a:xfrm>
              </p:grpSpPr>
              <p:grpSp>
                <p:nvGrpSpPr>
                  <p:cNvPr id="18465" name="Groupe 274"/>
                  <p:cNvGrpSpPr>
                    <a:grpSpLocks/>
                  </p:cNvGrpSpPr>
                  <p:nvPr/>
                </p:nvGrpSpPr>
                <p:grpSpPr bwMode="auto">
                  <a:xfrm>
                    <a:off x="468002" y="5869736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8541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8562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504" name="Organigramme : Données stockées 503"/>
                      <p:cNvSpPr/>
                      <p:nvPr/>
                    </p:nvSpPr>
                    <p:spPr>
                      <a:xfrm rot="2580000">
                        <a:off x="2552416" y="1015698"/>
                        <a:ext cx="313702" cy="642031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505" name="Rectangle 504"/>
                      <p:cNvSpPr/>
                      <p:nvPr/>
                    </p:nvSpPr>
                    <p:spPr>
                      <a:xfrm>
                        <a:off x="4266568" y="993935"/>
                        <a:ext cx="224073" cy="129494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8542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8560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502" name="Rectangle 501"/>
                      <p:cNvSpPr/>
                      <p:nvPr/>
                    </p:nvSpPr>
                    <p:spPr>
                      <a:xfrm>
                        <a:off x="4933193" y="3958815"/>
                        <a:ext cx="48299" cy="2324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8543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8553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8558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500" name="Rectangle 499"/>
                        <p:cNvSpPr/>
                        <p:nvPr/>
                      </p:nvSpPr>
                      <p:spPr>
                        <a:xfrm>
                          <a:off x="5669832" y="3078758"/>
                          <a:ext cx="1896385" cy="1564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8554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396" name="Rectangle 395"/>
                        <p:cNvSpPr/>
                        <p:nvPr/>
                      </p:nvSpPr>
                      <p:spPr>
                        <a:xfrm>
                          <a:off x="7417145" y="3781417"/>
                          <a:ext cx="717837" cy="37167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498" name="Rectangle 497"/>
                        <p:cNvSpPr/>
                        <p:nvPr/>
                      </p:nvSpPr>
                      <p:spPr>
                        <a:xfrm>
                          <a:off x="7685820" y="3568741"/>
                          <a:ext cx="85712" cy="2151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395" name="Organigramme : Données stockées 394"/>
                      <p:cNvSpPr/>
                      <p:nvPr/>
                    </p:nvSpPr>
                    <p:spPr>
                      <a:xfrm rot="3120000">
                        <a:off x="7451959" y="3030697"/>
                        <a:ext cx="166273" cy="407132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8544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8545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8546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8548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8551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392" name="Rectangle 391"/>
                          <p:cNvSpPr/>
                          <p:nvPr/>
                        </p:nvSpPr>
                        <p:spPr>
                          <a:xfrm>
                            <a:off x="1522431" y="2938277"/>
                            <a:ext cx="853411" cy="86531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389" name="Rectangle 388"/>
                        <p:cNvSpPr/>
                        <p:nvPr/>
                      </p:nvSpPr>
                      <p:spPr>
                        <a:xfrm>
                          <a:off x="2079002" y="991339"/>
                          <a:ext cx="296840" cy="98428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390" name="Rectangle 389"/>
                        <p:cNvSpPr/>
                        <p:nvPr/>
                      </p:nvSpPr>
                      <p:spPr>
                        <a:xfrm>
                          <a:off x="1942954" y="991339"/>
                          <a:ext cx="284468" cy="22714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387" name="Organigramme : Données stockées 386"/>
                      <p:cNvSpPr/>
                      <p:nvPr/>
                    </p:nvSpPr>
                    <p:spPr>
                      <a:xfrm rot="1140000" flipH="1" flipV="1">
                        <a:off x="1349275" y="2754403"/>
                        <a:ext cx="148420" cy="237959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8466" name="Groupe 279"/>
                  <p:cNvGrpSpPr>
                    <a:grpSpLocks/>
                  </p:cNvGrpSpPr>
                  <p:nvPr/>
                </p:nvGrpSpPr>
                <p:grpSpPr bwMode="auto">
                  <a:xfrm>
                    <a:off x="2474844" y="5867156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8517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8538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379" name="Organigramme : Données stockées 378"/>
                      <p:cNvSpPr/>
                      <p:nvPr/>
                    </p:nvSpPr>
                    <p:spPr>
                      <a:xfrm rot="2580000">
                        <a:off x="2548979" y="1018769"/>
                        <a:ext cx="324909" cy="642024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380" name="Rectangle 379"/>
                      <p:cNvSpPr/>
                      <p:nvPr/>
                    </p:nvSpPr>
                    <p:spPr>
                      <a:xfrm>
                        <a:off x="4263138" y="997005"/>
                        <a:ext cx="235273" cy="129493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8518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8536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377" name="Rectangle 376"/>
                      <p:cNvSpPr/>
                      <p:nvPr/>
                    </p:nvSpPr>
                    <p:spPr>
                      <a:xfrm>
                        <a:off x="4939893" y="3961438"/>
                        <a:ext cx="48299" cy="2323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8519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8529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8534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375" name="Rectangle 374"/>
                        <p:cNvSpPr/>
                        <p:nvPr/>
                      </p:nvSpPr>
                      <p:spPr>
                        <a:xfrm>
                          <a:off x="5665416" y="3079334"/>
                          <a:ext cx="1896378" cy="1564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8530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372" name="Rectangle 371"/>
                        <p:cNvSpPr/>
                        <p:nvPr/>
                      </p:nvSpPr>
                      <p:spPr>
                        <a:xfrm>
                          <a:off x="7412722" y="3781993"/>
                          <a:ext cx="717844" cy="37167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373" name="Rectangle 372"/>
                        <p:cNvSpPr/>
                        <p:nvPr/>
                      </p:nvSpPr>
                      <p:spPr>
                        <a:xfrm>
                          <a:off x="7681404" y="3569319"/>
                          <a:ext cx="85712" cy="2151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371" name="Organigramme : Données stockées 370"/>
                      <p:cNvSpPr/>
                      <p:nvPr/>
                    </p:nvSpPr>
                    <p:spPr>
                      <a:xfrm rot="3120000">
                        <a:off x="7447541" y="3031267"/>
                        <a:ext cx="166279" cy="407132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8520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8521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8522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8524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8527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368" name="Rectangle 367"/>
                          <p:cNvSpPr/>
                          <p:nvPr/>
                        </p:nvSpPr>
                        <p:spPr>
                          <a:xfrm>
                            <a:off x="1518637" y="2941330"/>
                            <a:ext cx="865783" cy="86531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365" name="Rectangle 364"/>
                        <p:cNvSpPr/>
                        <p:nvPr/>
                      </p:nvSpPr>
                      <p:spPr>
                        <a:xfrm>
                          <a:off x="2087580" y="994391"/>
                          <a:ext cx="296840" cy="9842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366" name="Rectangle 365"/>
                        <p:cNvSpPr/>
                        <p:nvPr/>
                      </p:nvSpPr>
                      <p:spPr>
                        <a:xfrm>
                          <a:off x="1951532" y="994391"/>
                          <a:ext cx="284468" cy="2271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363" name="Organigramme : Données stockées 362"/>
                      <p:cNvSpPr/>
                      <p:nvPr/>
                    </p:nvSpPr>
                    <p:spPr>
                      <a:xfrm rot="1140000" flipH="1" flipV="1">
                        <a:off x="1345480" y="2757449"/>
                        <a:ext cx="148420" cy="237959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8467" name="Groupe 282"/>
                  <p:cNvGrpSpPr>
                    <a:grpSpLocks/>
                  </p:cNvGrpSpPr>
                  <p:nvPr/>
                </p:nvGrpSpPr>
                <p:grpSpPr bwMode="auto">
                  <a:xfrm>
                    <a:off x="4500051" y="5860011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8493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8514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355" name="Organigramme : Données stockées 354"/>
                      <p:cNvSpPr/>
                      <p:nvPr/>
                    </p:nvSpPr>
                    <p:spPr>
                      <a:xfrm rot="2580000">
                        <a:off x="2551308" y="1013868"/>
                        <a:ext cx="324909" cy="642024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356" name="Rectangle 355"/>
                      <p:cNvSpPr/>
                      <p:nvPr/>
                    </p:nvSpPr>
                    <p:spPr>
                      <a:xfrm>
                        <a:off x="4265467" y="992104"/>
                        <a:ext cx="235273" cy="129493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8494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8512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353" name="Rectangle 352"/>
                      <p:cNvSpPr/>
                      <p:nvPr/>
                    </p:nvSpPr>
                    <p:spPr>
                      <a:xfrm>
                        <a:off x="4941901" y="3957251"/>
                        <a:ext cx="48299" cy="2323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8495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8505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8510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351" name="Rectangle 350"/>
                        <p:cNvSpPr/>
                        <p:nvPr/>
                      </p:nvSpPr>
                      <p:spPr>
                        <a:xfrm>
                          <a:off x="5669986" y="3076856"/>
                          <a:ext cx="1896378" cy="1564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8506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348" name="Rectangle 347"/>
                        <p:cNvSpPr/>
                        <p:nvPr/>
                      </p:nvSpPr>
                      <p:spPr>
                        <a:xfrm>
                          <a:off x="7417292" y="3779516"/>
                          <a:ext cx="717844" cy="37167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349" name="Rectangle 348"/>
                        <p:cNvSpPr/>
                        <p:nvPr/>
                      </p:nvSpPr>
                      <p:spPr>
                        <a:xfrm>
                          <a:off x="7685973" y="3566841"/>
                          <a:ext cx="85712" cy="2151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347" name="Organigramme : Données stockées 346"/>
                      <p:cNvSpPr/>
                      <p:nvPr/>
                    </p:nvSpPr>
                    <p:spPr>
                      <a:xfrm rot="3120000">
                        <a:off x="7452111" y="3028790"/>
                        <a:ext cx="166279" cy="407132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8496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8497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8498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8500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8503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344" name="Rectangle 343"/>
                          <p:cNvSpPr/>
                          <p:nvPr/>
                        </p:nvSpPr>
                        <p:spPr>
                          <a:xfrm>
                            <a:off x="1521208" y="2936458"/>
                            <a:ext cx="865783" cy="86531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341" name="Rectangle 340"/>
                        <p:cNvSpPr/>
                        <p:nvPr/>
                      </p:nvSpPr>
                      <p:spPr>
                        <a:xfrm>
                          <a:off x="2090151" y="989519"/>
                          <a:ext cx="296840" cy="9842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342" name="Rectangle 341"/>
                        <p:cNvSpPr/>
                        <p:nvPr/>
                      </p:nvSpPr>
                      <p:spPr>
                        <a:xfrm>
                          <a:off x="1954103" y="989519"/>
                          <a:ext cx="284468" cy="2271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339" name="Organigramme : Données stockées 338"/>
                      <p:cNvSpPr/>
                      <p:nvPr/>
                    </p:nvSpPr>
                    <p:spPr>
                      <a:xfrm rot="1140000" flipH="1" flipV="1">
                        <a:off x="1348051" y="2752577"/>
                        <a:ext cx="148420" cy="237959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grpSp>
                <p:nvGrpSpPr>
                  <p:cNvPr id="18468" name="Groupe 294"/>
                  <p:cNvGrpSpPr>
                    <a:grpSpLocks/>
                  </p:cNvGrpSpPr>
                  <p:nvPr/>
                </p:nvGrpSpPr>
                <p:grpSpPr bwMode="auto">
                  <a:xfrm>
                    <a:off x="6470380" y="5853580"/>
                    <a:ext cx="1970398" cy="454864"/>
                    <a:chOff x="1514131" y="4180665"/>
                    <a:chExt cx="6513857" cy="1480694"/>
                  </a:xfrm>
                </p:grpSpPr>
                <p:grpSp>
                  <p:nvGrpSpPr>
                    <p:cNvPr id="18469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67318" y="4403265"/>
                      <a:ext cx="1242274" cy="1118197"/>
                      <a:chOff x="2550433" y="993914"/>
                      <a:chExt cx="1945367" cy="1857004"/>
                    </a:xfrm>
                  </p:grpSpPr>
                  <p:pic>
                    <p:nvPicPr>
                      <p:cNvPr id="18490" name="Image 7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532" t="16676" r="70271" b="27737"/>
                      <a:stretch>
                        <a:fillRect/>
                      </a:stretch>
                    </p:blipFill>
                    <p:spPr bwMode="auto">
                      <a:xfrm>
                        <a:off x="2550433" y="1114795"/>
                        <a:ext cx="1782419" cy="1736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329" name="Organigramme : Données stockées 328"/>
                      <p:cNvSpPr/>
                      <p:nvPr/>
                    </p:nvSpPr>
                    <p:spPr>
                      <a:xfrm rot="2580000">
                        <a:off x="2557646" y="1015986"/>
                        <a:ext cx="313702" cy="642031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332" name="Rectangle 331"/>
                      <p:cNvSpPr/>
                      <p:nvPr/>
                    </p:nvSpPr>
                    <p:spPr>
                      <a:xfrm>
                        <a:off x="4271798" y="994222"/>
                        <a:ext cx="224073" cy="129494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8470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05600" y="4320255"/>
                      <a:ext cx="1322388" cy="1333500"/>
                      <a:chOff x="3200400" y="3171718"/>
                      <a:chExt cx="1785602" cy="1891834"/>
                    </a:xfrm>
                  </p:grpSpPr>
                  <p:pic>
                    <p:nvPicPr>
                      <p:cNvPr id="18488" name="Image 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65" t="15247" r="21323" b="24744"/>
                      <a:stretch>
                        <a:fillRect/>
                      </a:stretch>
                    </p:blipFill>
                    <p:spPr bwMode="auto">
                      <a:xfrm>
                        <a:off x="3200400" y="3171718"/>
                        <a:ext cx="1775793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327" name="Rectangle 326"/>
                      <p:cNvSpPr/>
                      <p:nvPr/>
                    </p:nvSpPr>
                    <p:spPr>
                      <a:xfrm>
                        <a:off x="4937703" y="3959061"/>
                        <a:ext cx="48299" cy="2324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8471" name="Groupe 29"/>
                    <p:cNvGrpSpPr>
                      <a:grpSpLocks/>
                    </p:cNvGrpSpPr>
                    <p:nvPr/>
                  </p:nvGrpSpPr>
                  <p:grpSpPr bwMode="auto">
                    <a:xfrm rot="-2071253">
                      <a:off x="1514131" y="4180665"/>
                      <a:ext cx="1725613" cy="1308100"/>
                      <a:chOff x="5562600" y="3110948"/>
                      <a:chExt cx="2584172" cy="1952604"/>
                    </a:xfrm>
                  </p:grpSpPr>
                  <p:grpSp>
                    <p:nvGrpSpPr>
                      <p:cNvPr id="18481" name="Groupe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62600" y="3110948"/>
                        <a:ext cx="2286611" cy="1952604"/>
                        <a:chOff x="5562600" y="3110948"/>
                        <a:chExt cx="2286611" cy="1952604"/>
                      </a:xfrm>
                    </p:grpSpPr>
                    <p:pic>
                      <p:nvPicPr>
                        <p:cNvPr id="18486" name="Image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0437" t="12724" r="1312" b="26569"/>
                        <a:stretch>
                          <a:fillRect/>
                        </a:stretch>
                      </p:blipFill>
                      <p:spPr bwMode="auto">
                        <a:xfrm>
                          <a:off x="5562600" y="3171718"/>
                          <a:ext cx="2286611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325" name="Rectangle 324"/>
                        <p:cNvSpPr/>
                        <p:nvPr/>
                      </p:nvSpPr>
                      <p:spPr>
                        <a:xfrm>
                          <a:off x="5673791" y="3081559"/>
                          <a:ext cx="1896385" cy="1564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8482" name="Groupe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28199" y="3581400"/>
                        <a:ext cx="718573" cy="596348"/>
                        <a:chOff x="7428199" y="3581400"/>
                        <a:chExt cx="718573" cy="596348"/>
                      </a:xfrm>
                    </p:grpSpPr>
                    <p:sp>
                      <p:nvSpPr>
                        <p:cNvPr id="314" name="Rectangle 313"/>
                        <p:cNvSpPr/>
                        <p:nvPr/>
                      </p:nvSpPr>
                      <p:spPr>
                        <a:xfrm>
                          <a:off x="7421104" y="3784218"/>
                          <a:ext cx="717837" cy="37167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315" name="Rectangle 314"/>
                        <p:cNvSpPr/>
                        <p:nvPr/>
                      </p:nvSpPr>
                      <p:spPr>
                        <a:xfrm>
                          <a:off x="7689779" y="3571542"/>
                          <a:ext cx="85712" cy="2151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313" name="Organigramme : Données stockées 312"/>
                      <p:cNvSpPr/>
                      <p:nvPr/>
                    </p:nvSpPr>
                    <p:spPr>
                      <a:xfrm rot="3120000">
                        <a:off x="7455919" y="3033497"/>
                        <a:ext cx="166273" cy="407132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pic>
                  <p:nvPicPr>
                    <p:cNvPr id="18472" name="Image 5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534" t="17816" r="37872" b="26598"/>
                    <a:stretch>
                      <a:fillRect/>
                    </a:stretch>
                  </p:blipFill>
                  <p:spPr bwMode="auto">
                    <a:xfrm>
                      <a:off x="5463326" y="4403265"/>
                      <a:ext cx="1158875" cy="1177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8473" name="Groupe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17768" y="4431046"/>
                      <a:ext cx="1174750" cy="1230313"/>
                      <a:chOff x="349524" y="993914"/>
                      <a:chExt cx="2030868" cy="2030894"/>
                    </a:xfrm>
                  </p:grpSpPr>
                  <p:grpSp>
                    <p:nvGrpSpPr>
                      <p:cNvPr id="18474" name="Groupe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8476" name="Groupe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pic>
                        <p:nvPicPr>
                          <p:cNvPr id="18479" name="Image 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203" r="84099" b="20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524" y="993914"/>
                            <a:ext cx="2030868" cy="19778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310" name="Rectangle 309"/>
                          <p:cNvSpPr/>
                          <p:nvPr/>
                        </p:nvSpPr>
                        <p:spPr>
                          <a:xfrm>
                            <a:off x="1528204" y="2938564"/>
                            <a:ext cx="853411" cy="86531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307" name="Rectangle 306"/>
                        <p:cNvSpPr/>
                        <p:nvPr/>
                      </p:nvSpPr>
                      <p:spPr>
                        <a:xfrm>
                          <a:off x="2084775" y="991625"/>
                          <a:ext cx="296840" cy="98428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308" name="Rectangle 307"/>
                        <p:cNvSpPr/>
                        <p:nvPr/>
                      </p:nvSpPr>
                      <p:spPr>
                        <a:xfrm>
                          <a:off x="1948728" y="991625"/>
                          <a:ext cx="284468" cy="22714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305" name="Organigramme : Données stockées 304"/>
                      <p:cNvSpPr/>
                      <p:nvPr/>
                    </p:nvSpPr>
                    <p:spPr>
                      <a:xfrm rot="1140000" flipH="1" flipV="1">
                        <a:off x="1355048" y="2754689"/>
                        <a:ext cx="148420" cy="237959"/>
                      </a:xfrm>
                      <a:prstGeom prst="flowChartOnlineStorag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</p:grpSp>
            <p:sp>
              <p:nvSpPr>
                <p:cNvPr id="18443" name="ZoneTexte 505"/>
                <p:cNvSpPr txBox="1">
                  <a:spLocks noChangeArrowheads="1"/>
                </p:cNvSpPr>
                <p:nvPr/>
              </p:nvSpPr>
              <p:spPr bwMode="auto">
                <a:xfrm>
                  <a:off x="1816100" y="6011863"/>
                  <a:ext cx="661988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fr-FR" b="1">
                      <a:solidFill>
                        <a:srgbClr val="FF0066"/>
                      </a:solidFill>
                    </a:rPr>
                    <a:t>H9</a:t>
                  </a:r>
                </a:p>
              </p:txBody>
            </p:sp>
            <p:sp>
              <p:nvSpPr>
                <p:cNvPr id="18445" name="ZoneTexte 515"/>
                <p:cNvSpPr txBox="1">
                  <a:spLocks noChangeArrowheads="1"/>
                </p:cNvSpPr>
                <p:nvPr/>
              </p:nvSpPr>
              <p:spPr bwMode="auto">
                <a:xfrm>
                  <a:off x="1357313" y="5562600"/>
                  <a:ext cx="661987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fr-FR" b="1" dirty="0">
                      <a:solidFill>
                        <a:srgbClr val="7030A0"/>
                      </a:solidFill>
                    </a:rPr>
                    <a:t>H4</a:t>
                  </a:r>
                </a:p>
              </p:txBody>
            </p:sp>
          </p:grpSp>
          <p:grpSp>
            <p:nvGrpSpPr>
              <p:cNvPr id="4" name="Groupe 3"/>
              <p:cNvGrpSpPr/>
              <p:nvPr/>
            </p:nvGrpSpPr>
            <p:grpSpPr>
              <a:xfrm>
                <a:off x="609600" y="1600200"/>
                <a:ext cx="6994525" cy="3902075"/>
                <a:chOff x="609600" y="1600200"/>
                <a:chExt cx="6994525" cy="3902075"/>
              </a:xfrm>
            </p:grpSpPr>
            <p:grpSp>
              <p:nvGrpSpPr>
                <p:cNvPr id="18437" name="Groupe 278"/>
                <p:cNvGrpSpPr>
                  <a:grpSpLocks/>
                </p:cNvGrpSpPr>
                <p:nvPr/>
              </p:nvGrpSpPr>
              <p:grpSpPr bwMode="auto">
                <a:xfrm>
                  <a:off x="609600" y="1600200"/>
                  <a:ext cx="6994525" cy="3900488"/>
                  <a:chOff x="-386603" y="1705550"/>
                  <a:chExt cx="9530603" cy="4956252"/>
                </a:xfrm>
              </p:grpSpPr>
              <p:grpSp>
                <p:nvGrpSpPr>
                  <p:cNvPr id="18680" name="Groupe 45"/>
                  <p:cNvGrpSpPr>
                    <a:grpSpLocks/>
                  </p:cNvGrpSpPr>
                  <p:nvPr/>
                </p:nvGrpSpPr>
                <p:grpSpPr bwMode="auto">
                  <a:xfrm>
                    <a:off x="820297" y="3276600"/>
                    <a:ext cx="8323703" cy="2590800"/>
                    <a:chOff x="820297" y="2743200"/>
                    <a:chExt cx="8323703" cy="2590800"/>
                  </a:xfrm>
                </p:grpSpPr>
                <p:grpSp>
                  <p:nvGrpSpPr>
                    <p:cNvPr id="18806" name="Groupe 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20297" y="2895600"/>
                      <a:ext cx="4172844" cy="2438400"/>
                      <a:chOff x="820297" y="2895600"/>
                      <a:chExt cx="4172844" cy="2438400"/>
                    </a:xfrm>
                  </p:grpSpPr>
                  <p:cxnSp>
                    <p:nvCxnSpPr>
                      <p:cNvPr id="31" name="Connecteur droit 30"/>
                      <p:cNvCxnSpPr/>
                      <p:nvPr/>
                    </p:nvCxnSpPr>
                    <p:spPr>
                      <a:xfrm flipV="1">
                        <a:off x="820405" y="2973508"/>
                        <a:ext cx="326628" cy="2360119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" name="Connecteur droit 32"/>
                      <p:cNvCxnSpPr/>
                      <p:nvPr/>
                    </p:nvCxnSpPr>
                    <p:spPr>
                      <a:xfrm>
                        <a:off x="1147033" y="2973508"/>
                        <a:ext cx="387194" cy="2360119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" name="Connecteur droit 34"/>
                      <p:cNvCxnSpPr/>
                      <p:nvPr/>
                    </p:nvCxnSpPr>
                    <p:spPr>
                      <a:xfrm flipV="1">
                        <a:off x="1534226" y="5182336"/>
                        <a:ext cx="1460091" cy="151290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Connecteur droit 36"/>
                      <p:cNvCxnSpPr/>
                      <p:nvPr/>
                    </p:nvCxnSpPr>
                    <p:spPr>
                      <a:xfrm flipV="1">
                        <a:off x="2994317" y="2896854"/>
                        <a:ext cx="188189" cy="2285482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Connecteur droit 38"/>
                      <p:cNvCxnSpPr/>
                      <p:nvPr/>
                    </p:nvCxnSpPr>
                    <p:spPr>
                      <a:xfrm>
                        <a:off x="3199811" y="2896854"/>
                        <a:ext cx="311486" cy="2360119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Connecteur droit 40"/>
                      <p:cNvCxnSpPr/>
                      <p:nvPr/>
                    </p:nvCxnSpPr>
                    <p:spPr>
                      <a:xfrm>
                        <a:off x="3511297" y="5256973"/>
                        <a:ext cx="709496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Connecteur droit 42"/>
                      <p:cNvCxnSpPr/>
                      <p:nvPr/>
                    </p:nvCxnSpPr>
                    <p:spPr>
                      <a:xfrm flipV="1">
                        <a:off x="4220792" y="5182336"/>
                        <a:ext cx="772226" cy="74637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07" name="Groupe 3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93141" y="2743200"/>
                      <a:ext cx="4150859" cy="2438400"/>
                      <a:chOff x="868786" y="2895600"/>
                      <a:chExt cx="4150859" cy="2438400"/>
                    </a:xfrm>
                  </p:grpSpPr>
                  <p:cxnSp>
                    <p:nvCxnSpPr>
                      <p:cNvPr id="318" name="Connecteur droit 317"/>
                      <p:cNvCxnSpPr/>
                      <p:nvPr/>
                    </p:nvCxnSpPr>
                    <p:spPr>
                      <a:xfrm flipV="1">
                        <a:off x="868663" y="2972600"/>
                        <a:ext cx="279039" cy="2360119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9" name="Connecteur droit 318"/>
                      <p:cNvCxnSpPr/>
                      <p:nvPr/>
                    </p:nvCxnSpPr>
                    <p:spPr>
                      <a:xfrm>
                        <a:off x="1147702" y="2972600"/>
                        <a:ext cx="385031" cy="2360119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0" name="Connecteur droit 319"/>
                      <p:cNvCxnSpPr/>
                      <p:nvPr/>
                    </p:nvCxnSpPr>
                    <p:spPr>
                      <a:xfrm flipV="1">
                        <a:off x="1532733" y="5181429"/>
                        <a:ext cx="1462253" cy="151290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1" name="Connecteur droit 320"/>
                      <p:cNvCxnSpPr/>
                      <p:nvPr/>
                    </p:nvCxnSpPr>
                    <p:spPr>
                      <a:xfrm flipV="1">
                        <a:off x="2994987" y="2895947"/>
                        <a:ext cx="188190" cy="2285482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2" name="Connecteur droit 321"/>
                      <p:cNvCxnSpPr/>
                      <p:nvPr/>
                    </p:nvCxnSpPr>
                    <p:spPr>
                      <a:xfrm>
                        <a:off x="3200481" y="2895947"/>
                        <a:ext cx="309322" cy="2360119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3" name="Connecteur droit 322"/>
                      <p:cNvCxnSpPr/>
                      <p:nvPr/>
                    </p:nvCxnSpPr>
                    <p:spPr>
                      <a:xfrm>
                        <a:off x="3537925" y="5256066"/>
                        <a:ext cx="709496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4" name="Connecteur droit 323"/>
                      <p:cNvCxnSpPr/>
                      <p:nvPr/>
                    </p:nvCxnSpPr>
                    <p:spPr>
                      <a:xfrm flipV="1">
                        <a:off x="4247420" y="5181429"/>
                        <a:ext cx="772225" cy="74637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8681" name="Groupe 277"/>
                  <p:cNvGrpSpPr>
                    <a:grpSpLocks/>
                  </p:cNvGrpSpPr>
                  <p:nvPr/>
                </p:nvGrpSpPr>
                <p:grpSpPr bwMode="auto">
                  <a:xfrm>
                    <a:off x="-386603" y="1705550"/>
                    <a:ext cx="9378203" cy="4956252"/>
                    <a:chOff x="-386603" y="1440510"/>
                    <a:chExt cx="9378203" cy="4956252"/>
                  </a:xfrm>
                </p:grpSpPr>
                <p:grpSp>
                  <p:nvGrpSpPr>
                    <p:cNvPr id="18682" name="Groupe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0507" y="2038123"/>
                      <a:ext cx="8181093" cy="4358639"/>
                      <a:chOff x="512334" y="2038123"/>
                      <a:chExt cx="8181093" cy="4358639"/>
                    </a:xfrm>
                  </p:grpSpPr>
                  <p:grpSp>
                    <p:nvGrpSpPr>
                      <p:cNvPr id="18688" name="Groupe 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73156" y="5853580"/>
                        <a:ext cx="7972776" cy="471020"/>
                        <a:chOff x="468002" y="5853580"/>
                        <a:chExt cx="7972776" cy="471020"/>
                      </a:xfrm>
                    </p:grpSpPr>
                    <p:grpSp>
                      <p:nvGrpSpPr>
                        <p:cNvPr id="18706" name="Groupe 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68002" y="5869736"/>
                          <a:ext cx="1970398" cy="454864"/>
                          <a:chOff x="1514131" y="4180665"/>
                          <a:chExt cx="6513857" cy="1480694"/>
                        </a:xfrm>
                      </p:grpSpPr>
                      <p:grpSp>
                        <p:nvGrpSpPr>
                          <p:cNvPr id="18782" name="Groupe 17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267318" y="4403265"/>
                            <a:ext cx="1242274" cy="1118197"/>
                            <a:chOff x="2550433" y="993914"/>
                            <a:chExt cx="1945367" cy="1857004"/>
                          </a:xfrm>
                        </p:grpSpPr>
                        <p:pic>
                          <p:nvPicPr>
                            <p:cNvPr id="18803" name="Image 7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2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15532" t="16676" r="70271" b="27737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50433" y="1114795"/>
                              <a:ext cx="1782419" cy="173612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15" name="Organigramme : Données stockées 14"/>
                            <p:cNvSpPr/>
                            <p:nvPr/>
                          </p:nvSpPr>
                          <p:spPr>
                            <a:xfrm rot="2580000">
                              <a:off x="2544218" y="1019722"/>
                              <a:ext cx="324749" cy="643401"/>
                            </a:xfrm>
                            <a:prstGeom prst="flowChartOnlineStorag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  <p:sp>
                          <p:nvSpPr>
                            <p:cNvPr id="16" name="Rectangle 15"/>
                            <p:cNvSpPr/>
                            <p:nvPr/>
                          </p:nvSpPr>
                          <p:spPr>
                            <a:xfrm>
                              <a:off x="4257532" y="997912"/>
                              <a:ext cx="235157" cy="1286795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grpSp>
                        <p:nvGrpSpPr>
                          <p:cNvPr id="18783" name="Groupe 2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705600" y="4320255"/>
                            <a:ext cx="1322388" cy="1333500"/>
                            <a:chOff x="3200400" y="3171718"/>
                            <a:chExt cx="1785602" cy="1891834"/>
                          </a:xfrm>
                        </p:grpSpPr>
                        <p:pic>
                          <p:nvPicPr>
                            <p:cNvPr id="18801" name="Image 4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64665" t="15247" r="21323" b="24744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200400" y="3171718"/>
                              <a:ext cx="1775793" cy="189183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21" name="Rectangle 20"/>
                            <p:cNvSpPr/>
                            <p:nvPr/>
                          </p:nvSpPr>
                          <p:spPr>
                            <a:xfrm>
                              <a:off x="4933310" y="3963638"/>
                              <a:ext cx="48276" cy="22358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grpSp>
                        <p:nvGrpSpPr>
                          <p:cNvPr id="18784" name="Groupe 2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-2071253">
                            <a:off x="1514131" y="4180665"/>
                            <a:ext cx="1725613" cy="1308100"/>
                            <a:chOff x="5562600" y="3110948"/>
                            <a:chExt cx="2584172" cy="1952604"/>
                          </a:xfrm>
                        </p:grpSpPr>
                        <p:grpSp>
                          <p:nvGrpSpPr>
                            <p:cNvPr id="18794" name="Groupe 2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5562600" y="3110948"/>
                              <a:ext cx="2286611" cy="1952604"/>
                              <a:chOff x="5562600" y="3110948"/>
                              <a:chExt cx="2286611" cy="1952604"/>
                            </a:xfrm>
                          </p:grpSpPr>
                          <p:pic>
                            <p:nvPicPr>
                              <p:cNvPr id="18799" name="Image 3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0437" t="12724" r="1312" b="26569"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562600" y="3171718"/>
                                <a:ext cx="2286611" cy="1891834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  <p:sp>
                            <p:nvSpPr>
                              <p:cNvPr id="23" name="Rectangle 22"/>
                              <p:cNvSpPr/>
                              <p:nvPr/>
                            </p:nvSpPr>
                            <p:spPr>
                              <a:xfrm>
                                <a:off x="5662049" y="3077343"/>
                                <a:ext cx="1895444" cy="156829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</p:grpSp>
                        <p:grpSp>
                          <p:nvGrpSpPr>
                            <p:cNvPr id="18795" name="Groupe 2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7428199" y="3581400"/>
                              <a:ext cx="718573" cy="596348"/>
                              <a:chOff x="7428199" y="3581400"/>
                              <a:chExt cx="718573" cy="596348"/>
                            </a:xfrm>
                          </p:grpSpPr>
                          <p:sp>
                            <p:nvSpPr>
                              <p:cNvPr id="25" name="Rectangle 24"/>
                              <p:cNvSpPr/>
                              <p:nvPr/>
                            </p:nvSpPr>
                            <p:spPr>
                              <a:xfrm>
                                <a:off x="7408495" y="3781499"/>
                                <a:ext cx="717487" cy="372467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26" name="Rectangle 25"/>
                              <p:cNvSpPr/>
                              <p:nvPr/>
                            </p:nvSpPr>
                            <p:spPr>
                              <a:xfrm>
                                <a:off x="7677042" y="3568373"/>
                                <a:ext cx="85670" cy="215639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28" name="Organigramme : Données stockées 27"/>
                            <p:cNvSpPr/>
                            <p:nvPr/>
                          </p:nvSpPr>
                          <p:spPr>
                            <a:xfrm rot="3120000">
                              <a:off x="7443074" y="3029712"/>
                              <a:ext cx="166634" cy="406932"/>
                            </a:xfrm>
                            <a:prstGeom prst="flowChartOnlineStorag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pic>
                        <p:nvPicPr>
                          <p:cNvPr id="18785" name="Image 5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48534" t="17816" r="37872" b="2659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63326" y="4403265"/>
                            <a:ext cx="1158875" cy="11779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grpSp>
                        <p:nvGrpSpPr>
                          <p:cNvPr id="18786" name="Groupe 1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017768" y="4431046"/>
                            <a:ext cx="1174750" cy="1230313"/>
                            <a:chOff x="349524" y="993914"/>
                            <a:chExt cx="2030868" cy="2030894"/>
                          </a:xfrm>
                        </p:grpSpPr>
                        <p:grpSp>
                          <p:nvGrpSpPr>
                            <p:cNvPr id="18787" name="Groupe 1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49524" y="993914"/>
                              <a:ext cx="2030868" cy="2030894"/>
                              <a:chOff x="349524" y="993914"/>
                              <a:chExt cx="2030868" cy="2030894"/>
                            </a:xfrm>
                          </p:grpSpPr>
                          <p:grpSp>
                            <p:nvGrpSpPr>
                              <p:cNvPr id="18789" name="Groupe 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49524" y="993914"/>
                                <a:ext cx="2030868" cy="2030894"/>
                                <a:chOff x="349524" y="993914"/>
                                <a:chExt cx="2030868" cy="2030894"/>
                              </a:xfrm>
                            </p:grpSpPr>
                            <p:pic>
                              <p:nvPicPr>
                                <p:cNvPr id="18792" name="Image 1"/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>
                                <a:blip r:embed="rId8" cstate="print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t="17203" r="84099" b="20538"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349524" y="993914"/>
                                  <a:ext cx="2030868" cy="1977886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</p:pic>
                            <p:sp>
                              <p:nvSpPr>
                                <p:cNvPr id="3" name="Rectangle 2"/>
                                <p:cNvSpPr/>
                                <p:nvPr/>
                              </p:nvSpPr>
                              <p:spPr>
                                <a:xfrm>
                                  <a:off x="1513861" y="2935635"/>
                                  <a:ext cx="865355" cy="86715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anchor="ctr"/>
                                <a:lstStyle/>
                                <a:p>
                                  <a:pPr algn="ctr">
                                    <a:defRPr/>
                                  </a:pPr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10" name="Rectangle 9"/>
                              <p:cNvSpPr/>
                              <p:nvPr/>
                            </p:nvSpPr>
                            <p:spPr>
                              <a:xfrm>
                                <a:off x="2082523" y="995382"/>
                                <a:ext cx="296693" cy="986387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11" name="Rectangle 10"/>
                              <p:cNvSpPr/>
                              <p:nvPr/>
                            </p:nvSpPr>
                            <p:spPr>
                              <a:xfrm>
                                <a:off x="1946543" y="995382"/>
                                <a:ext cx="284327" cy="22763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13" name="Organigramme : Données stockées 12"/>
                            <p:cNvSpPr/>
                            <p:nvPr/>
                          </p:nvSpPr>
                          <p:spPr>
                            <a:xfrm rot="1140000" flipH="1" flipV="1">
                              <a:off x="1340790" y="2762205"/>
                              <a:ext cx="148347" cy="227624"/>
                            </a:xfrm>
                            <a:prstGeom prst="flowChartOnlineStorag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</p:grpSp>
                    <p:grpSp>
                      <p:nvGrpSpPr>
                        <p:cNvPr id="18707" name="Groupe 19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74844" y="5867156"/>
                          <a:ext cx="1970398" cy="454864"/>
                          <a:chOff x="1514131" y="4180665"/>
                          <a:chExt cx="6513857" cy="1480694"/>
                        </a:xfrm>
                      </p:grpSpPr>
                      <p:grpSp>
                        <p:nvGrpSpPr>
                          <p:cNvPr id="18758" name="Groupe 17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267318" y="4403265"/>
                            <a:ext cx="1242274" cy="1118197"/>
                            <a:chOff x="2550433" y="993914"/>
                            <a:chExt cx="1945367" cy="1857004"/>
                          </a:xfrm>
                        </p:grpSpPr>
                        <p:pic>
                          <p:nvPicPr>
                            <p:cNvPr id="18779" name="Image 7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2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15532" t="16676" r="70271" b="27737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50433" y="1114795"/>
                              <a:ext cx="1782419" cy="173612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222" name="Organigramme : Données stockées 221"/>
                            <p:cNvSpPr/>
                            <p:nvPr/>
                          </p:nvSpPr>
                          <p:spPr>
                            <a:xfrm rot="2580000">
                              <a:off x="2546864" y="1022772"/>
                              <a:ext cx="324749" cy="643394"/>
                            </a:xfrm>
                            <a:prstGeom prst="flowChartOnlineStorag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  <p:sp>
                          <p:nvSpPr>
                            <p:cNvPr id="223" name="Rectangle 222"/>
                            <p:cNvSpPr/>
                            <p:nvPr/>
                          </p:nvSpPr>
                          <p:spPr>
                            <a:xfrm>
                              <a:off x="4260178" y="1000962"/>
                              <a:ext cx="235157" cy="1286795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grpSp>
                        <p:nvGrpSpPr>
                          <p:cNvPr id="18759" name="Groupe 2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705600" y="4320255"/>
                            <a:ext cx="1322388" cy="1333500"/>
                            <a:chOff x="3200400" y="3171718"/>
                            <a:chExt cx="1785602" cy="1891834"/>
                          </a:xfrm>
                        </p:grpSpPr>
                        <p:pic>
                          <p:nvPicPr>
                            <p:cNvPr id="18777" name="Image 4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64665" t="15247" r="21323" b="24744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200400" y="3171718"/>
                              <a:ext cx="1775793" cy="189183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220" name="Rectangle 219"/>
                            <p:cNvSpPr/>
                            <p:nvPr/>
                          </p:nvSpPr>
                          <p:spPr>
                            <a:xfrm>
                              <a:off x="4935591" y="3966243"/>
                              <a:ext cx="48276" cy="22358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grpSp>
                        <p:nvGrpSpPr>
                          <p:cNvPr id="18760" name="Groupe 2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-2071253">
                            <a:off x="1514131" y="4180665"/>
                            <a:ext cx="1725613" cy="1308100"/>
                            <a:chOff x="5562600" y="3110948"/>
                            <a:chExt cx="2584172" cy="1952604"/>
                          </a:xfrm>
                        </p:grpSpPr>
                        <p:grpSp>
                          <p:nvGrpSpPr>
                            <p:cNvPr id="18770" name="Groupe 2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5562600" y="3110948"/>
                              <a:ext cx="2286611" cy="1952604"/>
                              <a:chOff x="5562600" y="3110948"/>
                              <a:chExt cx="2286611" cy="1952604"/>
                            </a:xfrm>
                          </p:grpSpPr>
                          <p:pic>
                            <p:nvPicPr>
                              <p:cNvPr id="18775" name="Image 3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0437" t="12724" r="1312" b="26569"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562600" y="3171718"/>
                                <a:ext cx="2286611" cy="1891834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  <p:sp>
                            <p:nvSpPr>
                              <p:cNvPr id="218" name="Rectangle 217"/>
                              <p:cNvSpPr/>
                              <p:nvPr/>
                            </p:nvSpPr>
                            <p:spPr>
                              <a:xfrm>
                                <a:off x="5662436" y="3080914"/>
                                <a:ext cx="1895444" cy="156829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</p:grpSp>
                        <p:grpSp>
                          <p:nvGrpSpPr>
                            <p:cNvPr id="18771" name="Groupe 2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7428199" y="3581400"/>
                              <a:ext cx="718573" cy="596348"/>
                              <a:chOff x="7428199" y="3581400"/>
                              <a:chExt cx="718573" cy="596348"/>
                            </a:xfrm>
                          </p:grpSpPr>
                          <p:sp>
                            <p:nvSpPr>
                              <p:cNvPr id="215" name="Rectangle 214"/>
                              <p:cNvSpPr/>
                              <p:nvPr/>
                            </p:nvSpPr>
                            <p:spPr>
                              <a:xfrm>
                                <a:off x="7408882" y="3785069"/>
                                <a:ext cx="717487" cy="372467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216" name="Rectangle 215"/>
                              <p:cNvSpPr/>
                              <p:nvPr/>
                            </p:nvSpPr>
                            <p:spPr>
                              <a:xfrm>
                                <a:off x="7677429" y="3571944"/>
                                <a:ext cx="85670" cy="215639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214" name="Organigramme : Données stockées 213"/>
                            <p:cNvSpPr/>
                            <p:nvPr/>
                          </p:nvSpPr>
                          <p:spPr>
                            <a:xfrm rot="3120000">
                              <a:off x="7443464" y="3033278"/>
                              <a:ext cx="166634" cy="406932"/>
                            </a:xfrm>
                            <a:prstGeom prst="flowChartOnlineStorag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pic>
                        <p:nvPicPr>
                          <p:cNvPr id="18761" name="Image 5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48534" t="17816" r="37872" b="2659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63326" y="4403265"/>
                            <a:ext cx="1158875" cy="11779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grpSp>
                        <p:nvGrpSpPr>
                          <p:cNvPr id="18762" name="Groupe 1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017768" y="4431046"/>
                            <a:ext cx="1174750" cy="1230313"/>
                            <a:chOff x="349524" y="993914"/>
                            <a:chExt cx="2030868" cy="2030894"/>
                          </a:xfrm>
                        </p:grpSpPr>
                        <p:grpSp>
                          <p:nvGrpSpPr>
                            <p:cNvPr id="18763" name="Groupe 1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49524" y="993914"/>
                              <a:ext cx="2030868" cy="2030894"/>
                              <a:chOff x="349524" y="993914"/>
                              <a:chExt cx="2030868" cy="2030894"/>
                            </a:xfrm>
                          </p:grpSpPr>
                          <p:grpSp>
                            <p:nvGrpSpPr>
                              <p:cNvPr id="18765" name="Groupe 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49524" y="993914"/>
                                <a:ext cx="2030868" cy="2030894"/>
                                <a:chOff x="349524" y="993914"/>
                                <a:chExt cx="2030868" cy="2030894"/>
                              </a:xfrm>
                            </p:grpSpPr>
                            <p:pic>
                              <p:nvPicPr>
                                <p:cNvPr id="18768" name="Image 1"/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>
                                <a:blip r:embed="rId8" cstate="print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t="17203" r="84099" b="20538"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349524" y="993914"/>
                                  <a:ext cx="2030868" cy="1977886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</p:pic>
                            <p:sp>
                              <p:nvSpPr>
                                <p:cNvPr id="211" name="Rectangle 210"/>
                                <p:cNvSpPr/>
                                <p:nvPr/>
                              </p:nvSpPr>
                              <p:spPr>
                                <a:xfrm>
                                  <a:off x="1516782" y="2938660"/>
                                  <a:ext cx="865355" cy="86715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anchor="ctr"/>
                                <a:lstStyle/>
                                <a:p>
                                  <a:pPr algn="ctr">
                                    <a:defRPr/>
                                  </a:pPr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208" name="Rectangle 207"/>
                              <p:cNvSpPr/>
                              <p:nvPr/>
                            </p:nvSpPr>
                            <p:spPr>
                              <a:xfrm>
                                <a:off x="2085443" y="998414"/>
                                <a:ext cx="296693" cy="98638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209" name="Rectangle 208"/>
                              <p:cNvSpPr/>
                              <p:nvPr/>
                            </p:nvSpPr>
                            <p:spPr>
                              <a:xfrm>
                                <a:off x="1949463" y="998414"/>
                                <a:ext cx="284327" cy="2276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206" name="Organigramme : Données stockées 205"/>
                            <p:cNvSpPr/>
                            <p:nvPr/>
                          </p:nvSpPr>
                          <p:spPr>
                            <a:xfrm rot="1140000" flipH="1" flipV="1">
                              <a:off x="1343711" y="2765230"/>
                              <a:ext cx="148347" cy="227630"/>
                            </a:xfrm>
                            <a:prstGeom prst="flowChartOnlineStorag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</p:grpSp>
                    <p:grpSp>
                      <p:nvGrpSpPr>
                        <p:cNvPr id="18708" name="Groupe 2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500051" y="5860011"/>
                          <a:ext cx="1970398" cy="454864"/>
                          <a:chOff x="1514131" y="4180665"/>
                          <a:chExt cx="6513857" cy="1480694"/>
                        </a:xfrm>
                      </p:grpSpPr>
                      <p:grpSp>
                        <p:nvGrpSpPr>
                          <p:cNvPr id="18734" name="Groupe 17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267318" y="4403265"/>
                            <a:ext cx="1242274" cy="1118197"/>
                            <a:chOff x="2550433" y="993914"/>
                            <a:chExt cx="1945367" cy="1857004"/>
                          </a:xfrm>
                        </p:grpSpPr>
                        <p:pic>
                          <p:nvPicPr>
                            <p:cNvPr id="18755" name="Image 7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2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15532" t="16676" r="70271" b="27737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50433" y="1114795"/>
                              <a:ext cx="1782419" cy="173612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247" name="Organigramme : Données stockées 246"/>
                            <p:cNvSpPr/>
                            <p:nvPr/>
                          </p:nvSpPr>
                          <p:spPr>
                            <a:xfrm rot="2580000">
                              <a:off x="2555230" y="1017778"/>
                              <a:ext cx="324742" cy="643394"/>
                            </a:xfrm>
                            <a:prstGeom prst="flowChartOnlineStorag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  <p:sp>
                          <p:nvSpPr>
                            <p:cNvPr id="248" name="Rectangle 247"/>
                            <p:cNvSpPr/>
                            <p:nvPr/>
                          </p:nvSpPr>
                          <p:spPr>
                            <a:xfrm>
                              <a:off x="4268537" y="995968"/>
                              <a:ext cx="235164" cy="1286795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grpSp>
                        <p:nvGrpSpPr>
                          <p:cNvPr id="18735" name="Groupe 2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705600" y="4320255"/>
                            <a:ext cx="1322388" cy="1333500"/>
                            <a:chOff x="3200400" y="3171718"/>
                            <a:chExt cx="1785602" cy="1891834"/>
                          </a:xfrm>
                        </p:grpSpPr>
                        <p:pic>
                          <p:nvPicPr>
                            <p:cNvPr id="18753" name="Image 4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64665" t="15247" r="21323" b="24744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200400" y="3171718"/>
                              <a:ext cx="1775793" cy="189183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245" name="Rectangle 244"/>
                            <p:cNvSpPr/>
                            <p:nvPr/>
                          </p:nvSpPr>
                          <p:spPr>
                            <a:xfrm>
                              <a:off x="4942799" y="3961977"/>
                              <a:ext cx="48282" cy="22358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grpSp>
                        <p:nvGrpSpPr>
                          <p:cNvPr id="18736" name="Groupe 2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-2071253">
                            <a:off x="1514131" y="4180665"/>
                            <a:ext cx="1725613" cy="1308100"/>
                            <a:chOff x="5562600" y="3110948"/>
                            <a:chExt cx="2584172" cy="1952604"/>
                          </a:xfrm>
                        </p:grpSpPr>
                        <p:grpSp>
                          <p:nvGrpSpPr>
                            <p:cNvPr id="18746" name="Groupe 2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5562600" y="3110948"/>
                              <a:ext cx="2286611" cy="1952604"/>
                              <a:chOff x="5562600" y="3110948"/>
                              <a:chExt cx="2286611" cy="1952604"/>
                            </a:xfrm>
                          </p:grpSpPr>
                          <p:pic>
                            <p:nvPicPr>
                              <p:cNvPr id="18751" name="Image 3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0437" t="12724" r="1312" b="26569"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562600" y="3171718"/>
                                <a:ext cx="2286611" cy="1891834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  <p:sp>
                            <p:nvSpPr>
                              <p:cNvPr id="243" name="Rectangle 242"/>
                              <p:cNvSpPr/>
                              <p:nvPr/>
                            </p:nvSpPr>
                            <p:spPr>
                              <a:xfrm>
                                <a:off x="5671800" y="3081364"/>
                                <a:ext cx="1895450" cy="156829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</p:grpSp>
                        <p:grpSp>
                          <p:nvGrpSpPr>
                            <p:cNvPr id="18747" name="Groupe 2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7428199" y="3581400"/>
                              <a:ext cx="718573" cy="596348"/>
                              <a:chOff x="7428199" y="3581400"/>
                              <a:chExt cx="718573" cy="596348"/>
                            </a:xfrm>
                          </p:grpSpPr>
                          <p:sp>
                            <p:nvSpPr>
                              <p:cNvPr id="240" name="Rectangle 239"/>
                              <p:cNvSpPr/>
                              <p:nvPr/>
                            </p:nvSpPr>
                            <p:spPr>
                              <a:xfrm>
                                <a:off x="7418253" y="3785519"/>
                                <a:ext cx="717480" cy="372467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241" name="Rectangle 240"/>
                              <p:cNvSpPr/>
                              <p:nvPr/>
                            </p:nvSpPr>
                            <p:spPr>
                              <a:xfrm>
                                <a:off x="7686794" y="3572392"/>
                                <a:ext cx="85670" cy="215639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239" name="Organigramme : Données stockées 238"/>
                            <p:cNvSpPr/>
                            <p:nvPr/>
                          </p:nvSpPr>
                          <p:spPr>
                            <a:xfrm rot="3120000">
                              <a:off x="7452835" y="3033728"/>
                              <a:ext cx="166627" cy="406932"/>
                            </a:xfrm>
                            <a:prstGeom prst="flowChartOnlineStorag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pic>
                        <p:nvPicPr>
                          <p:cNvPr id="18737" name="Image 5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48534" t="17816" r="37872" b="2659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63326" y="4403265"/>
                            <a:ext cx="1158875" cy="11779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grpSp>
                        <p:nvGrpSpPr>
                          <p:cNvPr id="18738" name="Groupe 1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017768" y="4431046"/>
                            <a:ext cx="1174750" cy="1230313"/>
                            <a:chOff x="349524" y="993914"/>
                            <a:chExt cx="2030868" cy="2030894"/>
                          </a:xfrm>
                        </p:grpSpPr>
                        <p:grpSp>
                          <p:nvGrpSpPr>
                            <p:cNvPr id="18739" name="Groupe 1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49524" y="993914"/>
                              <a:ext cx="2030868" cy="2030894"/>
                              <a:chOff x="349524" y="993914"/>
                              <a:chExt cx="2030868" cy="2030894"/>
                            </a:xfrm>
                          </p:grpSpPr>
                          <p:grpSp>
                            <p:nvGrpSpPr>
                              <p:cNvPr id="18741" name="Groupe 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49524" y="993914"/>
                                <a:ext cx="2030868" cy="2030894"/>
                                <a:chOff x="349524" y="993914"/>
                                <a:chExt cx="2030868" cy="2030894"/>
                              </a:xfrm>
                            </p:grpSpPr>
                            <p:pic>
                              <p:nvPicPr>
                                <p:cNvPr id="18744" name="Image 1"/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>
                                <a:blip r:embed="rId8" cstate="print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t="17203" r="84099" b="20538"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349524" y="993914"/>
                                  <a:ext cx="2030868" cy="1977886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</p:pic>
                            <p:sp>
                              <p:nvSpPr>
                                <p:cNvPr id="236" name="Rectangle 235"/>
                                <p:cNvSpPr/>
                                <p:nvPr/>
                              </p:nvSpPr>
                              <p:spPr>
                                <a:xfrm>
                                  <a:off x="1526017" y="2933696"/>
                                  <a:ext cx="865355" cy="86715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anchor="ctr"/>
                                <a:lstStyle/>
                                <a:p>
                                  <a:pPr algn="ctr">
                                    <a:defRPr/>
                                  </a:pPr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233" name="Rectangle 232"/>
                              <p:cNvSpPr/>
                              <p:nvPr/>
                            </p:nvSpPr>
                            <p:spPr>
                              <a:xfrm>
                                <a:off x="2094679" y="993450"/>
                                <a:ext cx="296693" cy="98638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234" name="Rectangle 233"/>
                              <p:cNvSpPr/>
                              <p:nvPr/>
                            </p:nvSpPr>
                            <p:spPr>
                              <a:xfrm>
                                <a:off x="1958691" y="993450"/>
                                <a:ext cx="284335" cy="2276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231" name="Organigramme : Données stockées 230"/>
                            <p:cNvSpPr/>
                            <p:nvPr/>
                          </p:nvSpPr>
                          <p:spPr>
                            <a:xfrm rot="1140000" flipH="1" flipV="1">
                              <a:off x="1352946" y="2760266"/>
                              <a:ext cx="148347" cy="227630"/>
                            </a:xfrm>
                            <a:prstGeom prst="flowChartOnlineStorag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</p:grpSp>
                    <p:grpSp>
                      <p:nvGrpSpPr>
                        <p:cNvPr id="18709" name="Groupe 24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470380" y="5853580"/>
                          <a:ext cx="1970398" cy="454864"/>
                          <a:chOff x="1514131" y="4180665"/>
                          <a:chExt cx="6513857" cy="1480694"/>
                        </a:xfrm>
                      </p:grpSpPr>
                      <p:grpSp>
                        <p:nvGrpSpPr>
                          <p:cNvPr id="18710" name="Groupe 17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267318" y="4403265"/>
                            <a:ext cx="1242274" cy="1118197"/>
                            <a:chOff x="2550433" y="993914"/>
                            <a:chExt cx="1945367" cy="1857004"/>
                          </a:xfrm>
                        </p:grpSpPr>
                        <p:pic>
                          <p:nvPicPr>
                            <p:cNvPr id="18731" name="Image 7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2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15532" t="16676" r="70271" b="27737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50433" y="1114795"/>
                              <a:ext cx="1782419" cy="173612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272" name="Organigramme : Données stockées 271"/>
                            <p:cNvSpPr/>
                            <p:nvPr/>
                          </p:nvSpPr>
                          <p:spPr>
                            <a:xfrm rot="2580000">
                              <a:off x="2556528" y="1019825"/>
                              <a:ext cx="324749" cy="643401"/>
                            </a:xfrm>
                            <a:prstGeom prst="flowChartOnlineStorag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  <p:sp>
                          <p:nvSpPr>
                            <p:cNvPr id="273" name="Rectangle 272"/>
                            <p:cNvSpPr/>
                            <p:nvPr/>
                          </p:nvSpPr>
                          <p:spPr>
                            <a:xfrm>
                              <a:off x="4269842" y="998015"/>
                              <a:ext cx="235157" cy="1286795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grpSp>
                        <p:nvGrpSpPr>
                          <p:cNvPr id="18711" name="Groupe 2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705600" y="4320255"/>
                            <a:ext cx="1322388" cy="1333500"/>
                            <a:chOff x="3200400" y="3171718"/>
                            <a:chExt cx="1785602" cy="1891834"/>
                          </a:xfrm>
                        </p:grpSpPr>
                        <p:pic>
                          <p:nvPicPr>
                            <p:cNvPr id="18729" name="Image 4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64665" t="15247" r="21323" b="24744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200400" y="3171718"/>
                              <a:ext cx="1775793" cy="189183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270" name="Rectangle 269"/>
                            <p:cNvSpPr/>
                            <p:nvPr/>
                          </p:nvSpPr>
                          <p:spPr>
                            <a:xfrm>
                              <a:off x="4943924" y="3963726"/>
                              <a:ext cx="48276" cy="22358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grpSp>
                        <p:nvGrpSpPr>
                          <p:cNvPr id="18712" name="Groupe 2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-2071253">
                            <a:off x="1514131" y="4180665"/>
                            <a:ext cx="1725613" cy="1308100"/>
                            <a:chOff x="5562600" y="3110948"/>
                            <a:chExt cx="2584172" cy="1952604"/>
                          </a:xfrm>
                        </p:grpSpPr>
                        <p:grpSp>
                          <p:nvGrpSpPr>
                            <p:cNvPr id="18722" name="Groupe 2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5562600" y="3110948"/>
                              <a:ext cx="2286611" cy="1952604"/>
                              <a:chOff x="5562600" y="3110948"/>
                              <a:chExt cx="2286611" cy="1952604"/>
                            </a:xfrm>
                          </p:grpSpPr>
                          <p:pic>
                            <p:nvPicPr>
                              <p:cNvPr id="18727" name="Image 3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0437" t="12724" r="1312" b="26569"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562600" y="3171718"/>
                                <a:ext cx="2286611" cy="1891834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  <p:sp>
                            <p:nvSpPr>
                              <p:cNvPr id="268" name="Rectangle 267"/>
                              <p:cNvSpPr/>
                              <p:nvPr/>
                            </p:nvSpPr>
                            <p:spPr>
                              <a:xfrm>
                                <a:off x="5671690" y="3083525"/>
                                <a:ext cx="1895444" cy="156829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</p:grpSp>
                        <p:grpSp>
                          <p:nvGrpSpPr>
                            <p:cNvPr id="18723" name="Groupe 2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7428199" y="3581400"/>
                              <a:ext cx="718573" cy="596348"/>
                              <a:chOff x="7428199" y="3581400"/>
                              <a:chExt cx="718573" cy="596348"/>
                            </a:xfrm>
                          </p:grpSpPr>
                          <p:sp>
                            <p:nvSpPr>
                              <p:cNvPr id="265" name="Rectangle 264"/>
                              <p:cNvSpPr/>
                              <p:nvPr/>
                            </p:nvSpPr>
                            <p:spPr>
                              <a:xfrm>
                                <a:off x="7418136" y="3787681"/>
                                <a:ext cx="717487" cy="372467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266" name="Rectangle 265"/>
                              <p:cNvSpPr/>
                              <p:nvPr/>
                            </p:nvSpPr>
                            <p:spPr>
                              <a:xfrm>
                                <a:off x="7686683" y="3574555"/>
                                <a:ext cx="85670" cy="215639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264" name="Organigramme : Données stockées 263"/>
                            <p:cNvSpPr/>
                            <p:nvPr/>
                          </p:nvSpPr>
                          <p:spPr>
                            <a:xfrm rot="3120000">
                              <a:off x="7452715" y="3035894"/>
                              <a:ext cx="166634" cy="406932"/>
                            </a:xfrm>
                            <a:prstGeom prst="flowChartOnlineStorag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pic>
                        <p:nvPicPr>
                          <p:cNvPr id="18713" name="Image 5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48534" t="17816" r="37872" b="2659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63326" y="4403265"/>
                            <a:ext cx="1158875" cy="11779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grpSp>
                        <p:nvGrpSpPr>
                          <p:cNvPr id="18714" name="Groupe 1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017768" y="4431046"/>
                            <a:ext cx="1174750" cy="1230313"/>
                            <a:chOff x="349524" y="993914"/>
                            <a:chExt cx="2030868" cy="2030894"/>
                          </a:xfrm>
                        </p:grpSpPr>
                        <p:grpSp>
                          <p:nvGrpSpPr>
                            <p:cNvPr id="18715" name="Groupe 1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49524" y="993914"/>
                              <a:ext cx="2030868" cy="2030894"/>
                              <a:chOff x="349524" y="993914"/>
                              <a:chExt cx="2030868" cy="2030894"/>
                            </a:xfrm>
                          </p:grpSpPr>
                          <p:grpSp>
                            <p:nvGrpSpPr>
                              <p:cNvPr id="18717" name="Groupe 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49524" y="993914"/>
                                <a:ext cx="2030868" cy="2030894"/>
                                <a:chOff x="349524" y="993914"/>
                                <a:chExt cx="2030868" cy="2030894"/>
                              </a:xfrm>
                            </p:grpSpPr>
                            <p:pic>
                              <p:nvPicPr>
                                <p:cNvPr id="18720" name="Image 1"/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>
                                <a:blip r:embed="rId8" cstate="print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t="17203" r="84099" b="20538"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349524" y="993914"/>
                                  <a:ext cx="2030868" cy="1977886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</p:pic>
                            <p:sp>
                              <p:nvSpPr>
                                <p:cNvPr id="261" name="Rectangle 260"/>
                                <p:cNvSpPr/>
                                <p:nvPr/>
                              </p:nvSpPr>
                              <p:spPr>
                                <a:xfrm>
                                  <a:off x="1527450" y="2935737"/>
                                  <a:ext cx="865355" cy="86715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anchor="ctr"/>
                                <a:lstStyle/>
                                <a:p>
                                  <a:pPr algn="ctr">
                                    <a:defRPr/>
                                  </a:pPr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258" name="Rectangle 257"/>
                              <p:cNvSpPr/>
                              <p:nvPr/>
                            </p:nvSpPr>
                            <p:spPr>
                              <a:xfrm>
                                <a:off x="2096112" y="995484"/>
                                <a:ext cx="296693" cy="986387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259" name="Rectangle 258"/>
                              <p:cNvSpPr/>
                              <p:nvPr/>
                            </p:nvSpPr>
                            <p:spPr>
                              <a:xfrm>
                                <a:off x="1960131" y="995484"/>
                                <a:ext cx="284327" cy="22763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256" name="Organigramme : Données stockées 255"/>
                            <p:cNvSpPr/>
                            <p:nvPr/>
                          </p:nvSpPr>
                          <p:spPr>
                            <a:xfrm rot="1140000" flipH="1" flipV="1">
                              <a:off x="1354379" y="2762307"/>
                              <a:ext cx="148347" cy="227624"/>
                            </a:xfrm>
                            <a:prstGeom prst="flowChartOnlineStorag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</p:grpSp>
                  </p:grpSp>
                  <p:sp>
                    <p:nvSpPr>
                      <p:cNvPr id="6" name="Rectangle 5"/>
                      <p:cNvSpPr/>
                      <p:nvPr/>
                    </p:nvSpPr>
                    <p:spPr>
                      <a:xfrm>
                        <a:off x="511417" y="2590311"/>
                        <a:ext cx="8182994" cy="3794347"/>
                      </a:xfrm>
                      <a:prstGeom prst="rect">
                        <a:avLst/>
                      </a:prstGeom>
                      <a:noFill/>
                      <a:ln w="3810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76" name="Rectangle 275"/>
                      <p:cNvSpPr/>
                      <p:nvPr/>
                    </p:nvSpPr>
                    <p:spPr>
                      <a:xfrm>
                        <a:off x="511417" y="2057771"/>
                        <a:ext cx="8182994" cy="3792330"/>
                      </a:xfrm>
                      <a:prstGeom prst="rect">
                        <a:avLst/>
                      </a:prstGeom>
                      <a:noFill/>
                      <a:ln w="3810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8" name="ZoneTexte 7"/>
                      <p:cNvSpPr txBox="1"/>
                      <p:nvPr/>
                    </p:nvSpPr>
                    <p:spPr>
                      <a:xfrm>
                        <a:off x="511417" y="2096099"/>
                        <a:ext cx="1066406" cy="46193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defRPr/>
                        </a:pPr>
                        <a:r>
                          <a:rPr lang="fr-FR" sz="2400" dirty="0">
                            <a:latin typeface="+mj-lt"/>
                          </a:rPr>
                          <a:t>J1</a:t>
                        </a:r>
                      </a:p>
                    </p:txBody>
                  </p:sp>
                  <p:cxnSp>
                    <p:nvCxnSpPr>
                      <p:cNvPr id="14" name="Connecteur droit 13"/>
                      <p:cNvCxnSpPr/>
                      <p:nvPr/>
                    </p:nvCxnSpPr>
                    <p:spPr>
                      <a:xfrm>
                        <a:off x="1547540" y="2057771"/>
                        <a:ext cx="25957" cy="3772158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1" name="Connecteur droit 280"/>
                      <p:cNvCxnSpPr/>
                      <p:nvPr/>
                    </p:nvCxnSpPr>
                    <p:spPr>
                      <a:xfrm>
                        <a:off x="2549054" y="2049703"/>
                        <a:ext cx="21631" cy="4326887"/>
                      </a:xfrm>
                      <a:prstGeom prst="line">
                        <a:avLst/>
                      </a:prstGeom>
                      <a:ln w="28575">
                        <a:solidFill>
                          <a:srgbClr val="C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2" name="Connecteur droit 281"/>
                      <p:cNvCxnSpPr/>
                      <p:nvPr/>
                    </p:nvCxnSpPr>
                    <p:spPr>
                      <a:xfrm>
                        <a:off x="4549918" y="2057771"/>
                        <a:ext cx="21631" cy="4326887"/>
                      </a:xfrm>
                      <a:prstGeom prst="line">
                        <a:avLst/>
                      </a:prstGeom>
                      <a:ln w="28575">
                        <a:solidFill>
                          <a:srgbClr val="C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4" name="Connecteur droit 283"/>
                      <p:cNvCxnSpPr/>
                      <p:nvPr/>
                    </p:nvCxnSpPr>
                    <p:spPr>
                      <a:xfrm>
                        <a:off x="3572198" y="2037599"/>
                        <a:ext cx="25957" cy="3774176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5" name="Connecteur droit 284"/>
                      <p:cNvCxnSpPr/>
                      <p:nvPr/>
                    </p:nvCxnSpPr>
                    <p:spPr>
                      <a:xfrm>
                        <a:off x="5568737" y="2075927"/>
                        <a:ext cx="25957" cy="3774174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6" name="Connecteur droit 285"/>
                      <p:cNvCxnSpPr/>
                      <p:nvPr/>
                    </p:nvCxnSpPr>
                    <p:spPr>
                      <a:xfrm>
                        <a:off x="6570250" y="2069875"/>
                        <a:ext cx="23795" cy="4326887"/>
                      </a:xfrm>
                      <a:prstGeom prst="line">
                        <a:avLst/>
                      </a:prstGeom>
                      <a:ln w="28575">
                        <a:solidFill>
                          <a:srgbClr val="C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7" name="Connecteur droit 286"/>
                      <p:cNvCxnSpPr/>
                      <p:nvPr/>
                    </p:nvCxnSpPr>
                    <p:spPr>
                      <a:xfrm>
                        <a:off x="7595558" y="2057771"/>
                        <a:ext cx="25957" cy="3772158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88" name="ZoneTexte 287"/>
                      <p:cNvSpPr txBox="1"/>
                      <p:nvPr/>
                    </p:nvSpPr>
                    <p:spPr>
                      <a:xfrm>
                        <a:off x="2546890" y="2077943"/>
                        <a:ext cx="1066407" cy="4619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defRPr/>
                        </a:pPr>
                        <a:r>
                          <a:rPr lang="fr-FR" sz="2400" dirty="0">
                            <a:latin typeface="+mj-lt"/>
                          </a:rPr>
                          <a:t>J3</a:t>
                        </a:r>
                      </a:p>
                    </p:txBody>
                  </p:sp>
                  <p:sp>
                    <p:nvSpPr>
                      <p:cNvPr id="289" name="ZoneTexte 288"/>
                      <p:cNvSpPr txBox="1"/>
                      <p:nvPr/>
                    </p:nvSpPr>
                    <p:spPr>
                      <a:xfrm>
                        <a:off x="3537588" y="2083996"/>
                        <a:ext cx="1064244" cy="46193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defRPr/>
                        </a:pPr>
                        <a:r>
                          <a:rPr lang="fr-FR" sz="2400" dirty="0">
                            <a:latin typeface="+mj-lt"/>
                          </a:rPr>
                          <a:t>J4</a:t>
                        </a:r>
                      </a:p>
                    </p:txBody>
                  </p:sp>
                  <p:sp>
                    <p:nvSpPr>
                      <p:cNvPr id="290" name="ZoneTexte 289"/>
                      <p:cNvSpPr txBox="1"/>
                      <p:nvPr/>
                    </p:nvSpPr>
                    <p:spPr>
                      <a:xfrm>
                        <a:off x="4523961" y="2092064"/>
                        <a:ext cx="1066407" cy="46193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defRPr/>
                        </a:pPr>
                        <a:r>
                          <a:rPr lang="fr-FR" sz="2400" dirty="0">
                            <a:latin typeface="+mj-lt"/>
                          </a:rPr>
                          <a:t>J5</a:t>
                        </a:r>
                      </a:p>
                    </p:txBody>
                  </p:sp>
                  <p:sp>
                    <p:nvSpPr>
                      <p:cNvPr id="291" name="ZoneTexte 290"/>
                      <p:cNvSpPr txBox="1"/>
                      <p:nvPr/>
                    </p:nvSpPr>
                    <p:spPr>
                      <a:xfrm>
                        <a:off x="5531964" y="2096099"/>
                        <a:ext cx="1066407" cy="46193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defRPr/>
                        </a:pPr>
                        <a:r>
                          <a:rPr lang="fr-FR" sz="2400" dirty="0">
                            <a:latin typeface="+mj-lt"/>
                          </a:rPr>
                          <a:t>J6</a:t>
                        </a:r>
                      </a:p>
                    </p:txBody>
                  </p:sp>
                  <p:sp>
                    <p:nvSpPr>
                      <p:cNvPr id="292" name="ZoneTexte 291"/>
                      <p:cNvSpPr txBox="1"/>
                      <p:nvPr/>
                    </p:nvSpPr>
                    <p:spPr>
                      <a:xfrm>
                        <a:off x="6524826" y="2092064"/>
                        <a:ext cx="1066406" cy="46193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defRPr/>
                        </a:pPr>
                        <a:r>
                          <a:rPr lang="fr-FR" sz="2400" dirty="0">
                            <a:latin typeface="+mj-lt"/>
                          </a:rPr>
                          <a:t>J7</a:t>
                        </a:r>
                      </a:p>
                    </p:txBody>
                  </p:sp>
                  <p:sp>
                    <p:nvSpPr>
                      <p:cNvPr id="293" name="ZoneTexte 292"/>
                      <p:cNvSpPr txBox="1"/>
                      <p:nvPr/>
                    </p:nvSpPr>
                    <p:spPr>
                      <a:xfrm>
                        <a:off x="7580417" y="2077943"/>
                        <a:ext cx="1066406" cy="4619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defRPr/>
                        </a:pPr>
                        <a:r>
                          <a:rPr lang="fr-FR" sz="2400" dirty="0">
                            <a:latin typeface="+mj-lt"/>
                          </a:rPr>
                          <a:t>J8</a:t>
                        </a:r>
                      </a:p>
                    </p:txBody>
                  </p:sp>
                  <p:sp>
                    <p:nvSpPr>
                      <p:cNvPr id="294" name="ZoneTexte 293"/>
                      <p:cNvSpPr txBox="1"/>
                      <p:nvPr/>
                    </p:nvSpPr>
                    <p:spPr>
                      <a:xfrm>
                        <a:off x="1504278" y="2092064"/>
                        <a:ext cx="1066407" cy="46193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 algn="ctr">
                          <a:defRPr/>
                        </a:pPr>
                        <a:r>
                          <a:rPr lang="fr-FR" sz="2400" dirty="0">
                            <a:latin typeface="+mj-lt"/>
                          </a:rPr>
                          <a:t>J2</a:t>
                        </a:r>
                      </a:p>
                    </p:txBody>
                  </p:sp>
                </p:grpSp>
                <p:sp>
                  <p:nvSpPr>
                    <p:cNvPr id="18683" name="ZoneTexte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386603" y="3488556"/>
                      <a:ext cx="1197113" cy="4692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fr-FR" b="1">
                          <a:solidFill>
                            <a:srgbClr val="C00000"/>
                          </a:solidFill>
                        </a:rPr>
                        <a:t>40°C</a:t>
                      </a:r>
                    </a:p>
                  </p:txBody>
                </p:sp>
                <p:sp>
                  <p:nvSpPr>
                    <p:cNvPr id="18684" name="ZoneTexte 30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386602" y="4747217"/>
                      <a:ext cx="1197110" cy="4692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fr-FR" b="1">
                          <a:solidFill>
                            <a:srgbClr val="FFC000"/>
                          </a:solidFill>
                        </a:rPr>
                        <a:t>38°C</a:t>
                      </a:r>
                    </a:p>
                  </p:txBody>
                </p:sp>
                <p:sp>
                  <p:nvSpPr>
                    <p:cNvPr id="48" name="Accolade fermante 47"/>
                    <p:cNvSpPr/>
                    <p:nvPr/>
                  </p:nvSpPr>
                  <p:spPr>
                    <a:xfrm rot="16200000">
                      <a:off x="2012826" y="583369"/>
                      <a:ext cx="463955" cy="2178238"/>
                    </a:xfrm>
                    <a:prstGeom prst="rightBrace">
                      <a:avLst/>
                    </a:prstGeom>
                    <a:ln w="28575"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330" name="Accolade fermante 329"/>
                    <p:cNvSpPr/>
                    <p:nvPr/>
                  </p:nvSpPr>
                  <p:spPr>
                    <a:xfrm rot="16200000">
                      <a:off x="4104541" y="702339"/>
                      <a:ext cx="463955" cy="1940297"/>
                    </a:xfrm>
                    <a:prstGeom prst="rightBrace">
                      <a:avLst/>
                    </a:prstGeom>
                    <a:ln w="28575"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331" name="Accolade fermante 330"/>
                    <p:cNvSpPr/>
                    <p:nvPr/>
                  </p:nvSpPr>
                  <p:spPr>
                    <a:xfrm rot="16200000">
                      <a:off x="6175706" y="599592"/>
                      <a:ext cx="463955" cy="2145792"/>
                    </a:xfrm>
                    <a:prstGeom prst="rightBrace">
                      <a:avLst/>
                    </a:prstGeom>
                    <a:ln w="28575"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  <p:sp>
              <p:nvSpPr>
                <p:cNvPr id="524" name="ZoneTexte 523"/>
                <p:cNvSpPr txBox="1"/>
                <p:nvPr/>
              </p:nvSpPr>
              <p:spPr>
                <a:xfrm>
                  <a:off x="946150" y="5132388"/>
                  <a:ext cx="661988" cy="36988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b="1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H0</a:t>
                  </a:r>
                </a:p>
              </p:txBody>
            </p:sp>
          </p:grpSp>
        </p:grpSp>
        <p:sp>
          <p:nvSpPr>
            <p:cNvPr id="525" name="Flèche droite 524"/>
            <p:cNvSpPr/>
            <p:nvPr/>
          </p:nvSpPr>
          <p:spPr>
            <a:xfrm>
              <a:off x="1495425" y="5422900"/>
              <a:ext cx="6316663" cy="166688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26" name="Flèche droite 525"/>
            <p:cNvSpPr/>
            <p:nvPr/>
          </p:nvSpPr>
          <p:spPr>
            <a:xfrm>
              <a:off x="1773238" y="5892800"/>
              <a:ext cx="6318250" cy="16510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27" name="Flèche droite 526"/>
            <p:cNvSpPr/>
            <p:nvPr/>
          </p:nvSpPr>
          <p:spPr>
            <a:xfrm>
              <a:off x="2216150" y="6303963"/>
              <a:ext cx="6316663" cy="165100"/>
            </a:xfrm>
            <a:prstGeom prst="right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4409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ZoneTexte 276"/>
          <p:cNvSpPr txBox="1">
            <a:spLocks noChangeArrowheads="1"/>
          </p:cNvSpPr>
          <p:nvPr/>
        </p:nvSpPr>
        <p:spPr bwMode="auto">
          <a:xfrm>
            <a:off x="304800" y="44624"/>
            <a:ext cx="85391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3600" b="1" dirty="0"/>
              <a:t>Fièvre continue ou anarchique </a:t>
            </a:r>
          </a:p>
          <a:p>
            <a:pPr algn="ctr" eaLnBrk="1" hangingPunct="1"/>
            <a:r>
              <a:rPr lang="fr-FR" sz="2800" dirty="0"/>
              <a:t>Primo invasion </a:t>
            </a:r>
            <a:r>
              <a:rPr lang="fr-FR" sz="2800" i="1" dirty="0"/>
              <a:t>P. falciparum, P. ovale, P. vivax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609600" y="1124744"/>
            <a:ext cx="8139113" cy="5284788"/>
            <a:chOff x="609600" y="1600200"/>
            <a:chExt cx="8139113" cy="5284788"/>
          </a:xfrm>
        </p:grpSpPr>
        <p:grpSp>
          <p:nvGrpSpPr>
            <p:cNvPr id="19461" name="Groupe 278"/>
            <p:cNvGrpSpPr>
              <a:grpSpLocks/>
            </p:cNvGrpSpPr>
            <p:nvPr/>
          </p:nvGrpSpPr>
          <p:grpSpPr bwMode="auto">
            <a:xfrm>
              <a:off x="609600" y="1600200"/>
              <a:ext cx="6994525" cy="3900488"/>
              <a:chOff x="-386603" y="1705550"/>
              <a:chExt cx="9530603" cy="4956252"/>
            </a:xfrm>
          </p:grpSpPr>
          <p:grpSp>
            <p:nvGrpSpPr>
              <p:cNvPr id="19823" name="Groupe 45"/>
              <p:cNvGrpSpPr>
                <a:grpSpLocks/>
              </p:cNvGrpSpPr>
              <p:nvPr/>
            </p:nvGrpSpPr>
            <p:grpSpPr bwMode="auto">
              <a:xfrm>
                <a:off x="820297" y="3276600"/>
                <a:ext cx="8323703" cy="2590800"/>
                <a:chOff x="820297" y="2743200"/>
                <a:chExt cx="8323703" cy="2590800"/>
              </a:xfrm>
            </p:grpSpPr>
            <p:grpSp>
              <p:nvGrpSpPr>
                <p:cNvPr id="19949" name="Groupe 43"/>
                <p:cNvGrpSpPr>
                  <a:grpSpLocks/>
                </p:cNvGrpSpPr>
                <p:nvPr/>
              </p:nvGrpSpPr>
              <p:grpSpPr bwMode="auto">
                <a:xfrm>
                  <a:off x="820297" y="2895600"/>
                  <a:ext cx="4172844" cy="2438400"/>
                  <a:chOff x="820297" y="2895600"/>
                  <a:chExt cx="4172844" cy="2438400"/>
                </a:xfrm>
              </p:grpSpPr>
              <p:cxnSp>
                <p:nvCxnSpPr>
                  <p:cNvPr id="31" name="Connecteur droit 30"/>
                  <p:cNvCxnSpPr/>
                  <p:nvPr/>
                </p:nvCxnSpPr>
                <p:spPr>
                  <a:xfrm flipV="1">
                    <a:off x="820405" y="2973508"/>
                    <a:ext cx="326628" cy="2360119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necteur droit 32"/>
                  <p:cNvCxnSpPr/>
                  <p:nvPr/>
                </p:nvCxnSpPr>
                <p:spPr>
                  <a:xfrm>
                    <a:off x="1147033" y="2973508"/>
                    <a:ext cx="387194" cy="2360119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Connecteur droit 34"/>
                  <p:cNvCxnSpPr/>
                  <p:nvPr/>
                </p:nvCxnSpPr>
                <p:spPr>
                  <a:xfrm flipV="1">
                    <a:off x="1534226" y="5182336"/>
                    <a:ext cx="1460091" cy="151290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Connecteur droit 36"/>
                  <p:cNvCxnSpPr/>
                  <p:nvPr/>
                </p:nvCxnSpPr>
                <p:spPr>
                  <a:xfrm flipV="1">
                    <a:off x="2994317" y="2896854"/>
                    <a:ext cx="188189" cy="2285482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Connecteur droit 38"/>
                  <p:cNvCxnSpPr/>
                  <p:nvPr/>
                </p:nvCxnSpPr>
                <p:spPr>
                  <a:xfrm>
                    <a:off x="3199811" y="2896854"/>
                    <a:ext cx="311486" cy="2360119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Connecteur droit 40"/>
                  <p:cNvCxnSpPr/>
                  <p:nvPr/>
                </p:nvCxnSpPr>
                <p:spPr>
                  <a:xfrm>
                    <a:off x="3511297" y="5256973"/>
                    <a:ext cx="709496" cy="0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Connecteur droit 42"/>
                  <p:cNvCxnSpPr/>
                  <p:nvPr/>
                </p:nvCxnSpPr>
                <p:spPr>
                  <a:xfrm flipV="1">
                    <a:off x="4220792" y="5182336"/>
                    <a:ext cx="772226" cy="74637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950" name="Groupe 316"/>
                <p:cNvGrpSpPr>
                  <a:grpSpLocks/>
                </p:cNvGrpSpPr>
                <p:nvPr/>
              </p:nvGrpSpPr>
              <p:grpSpPr bwMode="auto">
                <a:xfrm>
                  <a:off x="4993141" y="2743200"/>
                  <a:ext cx="4150859" cy="2438400"/>
                  <a:chOff x="868786" y="2895600"/>
                  <a:chExt cx="4150859" cy="2438400"/>
                </a:xfrm>
              </p:grpSpPr>
              <p:cxnSp>
                <p:nvCxnSpPr>
                  <p:cNvPr id="318" name="Connecteur droit 317"/>
                  <p:cNvCxnSpPr/>
                  <p:nvPr/>
                </p:nvCxnSpPr>
                <p:spPr>
                  <a:xfrm flipV="1">
                    <a:off x="868663" y="2972600"/>
                    <a:ext cx="279039" cy="2360119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9" name="Connecteur droit 318"/>
                  <p:cNvCxnSpPr/>
                  <p:nvPr/>
                </p:nvCxnSpPr>
                <p:spPr>
                  <a:xfrm>
                    <a:off x="1147702" y="2972600"/>
                    <a:ext cx="385031" cy="2360119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0" name="Connecteur droit 319"/>
                  <p:cNvCxnSpPr/>
                  <p:nvPr/>
                </p:nvCxnSpPr>
                <p:spPr>
                  <a:xfrm flipV="1">
                    <a:off x="1532733" y="5181429"/>
                    <a:ext cx="1462253" cy="151290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1" name="Connecteur droit 320"/>
                  <p:cNvCxnSpPr/>
                  <p:nvPr/>
                </p:nvCxnSpPr>
                <p:spPr>
                  <a:xfrm flipV="1">
                    <a:off x="2994987" y="2895947"/>
                    <a:ext cx="188190" cy="2285482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2" name="Connecteur droit 321"/>
                  <p:cNvCxnSpPr/>
                  <p:nvPr/>
                </p:nvCxnSpPr>
                <p:spPr>
                  <a:xfrm>
                    <a:off x="3200481" y="2895947"/>
                    <a:ext cx="309322" cy="2360119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3" name="Connecteur droit 322"/>
                  <p:cNvCxnSpPr/>
                  <p:nvPr/>
                </p:nvCxnSpPr>
                <p:spPr>
                  <a:xfrm>
                    <a:off x="3537925" y="5256066"/>
                    <a:ext cx="709496" cy="0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Connecteur droit 323"/>
                  <p:cNvCxnSpPr/>
                  <p:nvPr/>
                </p:nvCxnSpPr>
                <p:spPr>
                  <a:xfrm flipV="1">
                    <a:off x="4247420" y="5181429"/>
                    <a:ext cx="772225" cy="74637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824" name="Groupe 277"/>
              <p:cNvGrpSpPr>
                <a:grpSpLocks/>
              </p:cNvGrpSpPr>
              <p:nvPr/>
            </p:nvGrpSpPr>
            <p:grpSpPr bwMode="auto">
              <a:xfrm>
                <a:off x="-386603" y="1705550"/>
                <a:ext cx="9378203" cy="4956252"/>
                <a:chOff x="-386603" y="1440510"/>
                <a:chExt cx="9378203" cy="4956252"/>
              </a:xfrm>
            </p:grpSpPr>
            <p:grpSp>
              <p:nvGrpSpPr>
                <p:cNvPr id="19825" name="Groupe 21"/>
                <p:cNvGrpSpPr>
                  <a:grpSpLocks/>
                </p:cNvGrpSpPr>
                <p:nvPr/>
              </p:nvGrpSpPr>
              <p:grpSpPr bwMode="auto">
                <a:xfrm>
                  <a:off x="810507" y="2038123"/>
                  <a:ext cx="8181093" cy="4358639"/>
                  <a:chOff x="512334" y="2038123"/>
                  <a:chExt cx="8181093" cy="4358639"/>
                </a:xfrm>
              </p:grpSpPr>
              <p:grpSp>
                <p:nvGrpSpPr>
                  <p:cNvPr id="19831" name="Groupe 4"/>
                  <p:cNvGrpSpPr>
                    <a:grpSpLocks/>
                  </p:cNvGrpSpPr>
                  <p:nvPr/>
                </p:nvGrpSpPr>
                <p:grpSpPr bwMode="auto">
                  <a:xfrm>
                    <a:off x="573156" y="5853580"/>
                    <a:ext cx="7972776" cy="471020"/>
                    <a:chOff x="468002" y="5853580"/>
                    <a:chExt cx="7972776" cy="471020"/>
                  </a:xfrm>
                </p:grpSpPr>
                <p:grpSp>
                  <p:nvGrpSpPr>
                    <p:cNvPr id="19849" name="Groupe 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8002" y="5869736"/>
                      <a:ext cx="1970398" cy="454864"/>
                      <a:chOff x="1514131" y="4180665"/>
                      <a:chExt cx="6513857" cy="1480694"/>
                    </a:xfrm>
                  </p:grpSpPr>
                  <p:grpSp>
                    <p:nvGrpSpPr>
                      <p:cNvPr id="19925" name="Groupe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67318" y="4403265"/>
                        <a:ext cx="1242274" cy="1118197"/>
                        <a:chOff x="2550433" y="993914"/>
                        <a:chExt cx="1945367" cy="1857004"/>
                      </a:xfrm>
                    </p:grpSpPr>
                    <p:pic>
                      <p:nvPicPr>
                        <p:cNvPr id="19946" name="Image 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5532" t="16676" r="70271" b="27737"/>
                        <a:stretch>
                          <a:fillRect/>
                        </a:stretch>
                      </p:blipFill>
                      <p:spPr bwMode="auto">
                        <a:xfrm>
                          <a:off x="2550433" y="1114795"/>
                          <a:ext cx="1782419" cy="1736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15" name="Organigramme : Données stockées 14"/>
                        <p:cNvSpPr/>
                        <p:nvPr/>
                      </p:nvSpPr>
                      <p:spPr>
                        <a:xfrm rot="2580000">
                          <a:off x="2544218" y="1019722"/>
                          <a:ext cx="324749" cy="643401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16" name="Rectangle 15"/>
                        <p:cNvSpPr/>
                        <p:nvPr/>
                      </p:nvSpPr>
                      <p:spPr>
                        <a:xfrm>
                          <a:off x="4257532" y="997912"/>
                          <a:ext cx="235157" cy="12867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9926" name="Groupe 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705600" y="4320255"/>
                        <a:ext cx="1322388" cy="1333500"/>
                        <a:chOff x="3200400" y="3171718"/>
                        <a:chExt cx="1785602" cy="1891834"/>
                      </a:xfrm>
                    </p:grpSpPr>
                    <p:pic>
                      <p:nvPicPr>
                        <p:cNvPr id="19944" name="Image 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4665" t="15247" r="21323" b="24744"/>
                        <a:stretch>
                          <a:fillRect/>
                        </a:stretch>
                      </p:blipFill>
                      <p:spPr bwMode="auto">
                        <a:xfrm>
                          <a:off x="3200400" y="3171718"/>
                          <a:ext cx="1775793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1" name="Rectangle 20"/>
                        <p:cNvSpPr/>
                        <p:nvPr/>
                      </p:nvSpPr>
                      <p:spPr>
                        <a:xfrm>
                          <a:off x="4933310" y="3963638"/>
                          <a:ext cx="48276" cy="2235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9927" name="Groupe 29"/>
                      <p:cNvGrpSpPr>
                        <a:grpSpLocks/>
                      </p:cNvGrpSpPr>
                      <p:nvPr/>
                    </p:nvGrpSpPr>
                    <p:grpSpPr bwMode="auto">
                      <a:xfrm rot="-2071253">
                        <a:off x="1514131" y="4180665"/>
                        <a:ext cx="1725613" cy="1308100"/>
                        <a:chOff x="5562600" y="3110948"/>
                        <a:chExt cx="2584172" cy="1952604"/>
                      </a:xfrm>
                    </p:grpSpPr>
                    <p:grpSp>
                      <p:nvGrpSpPr>
                        <p:cNvPr id="19937" name="Groupe 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562600" y="3110948"/>
                          <a:ext cx="2286611" cy="1952604"/>
                          <a:chOff x="5562600" y="3110948"/>
                          <a:chExt cx="2286611" cy="1952604"/>
                        </a:xfrm>
                      </p:grpSpPr>
                      <p:pic>
                        <p:nvPicPr>
                          <p:cNvPr id="19942" name="Image 3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80437" t="12724" r="1312" b="2656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62600" y="3171718"/>
                            <a:ext cx="2286611" cy="18918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3" name="Rectangle 22"/>
                          <p:cNvSpPr/>
                          <p:nvPr/>
                        </p:nvSpPr>
                        <p:spPr>
                          <a:xfrm>
                            <a:off x="5662049" y="3077343"/>
                            <a:ext cx="1895444" cy="15682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19938" name="Groupe 2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428199" y="3581400"/>
                          <a:ext cx="718573" cy="596348"/>
                          <a:chOff x="7428199" y="3581400"/>
                          <a:chExt cx="718573" cy="596348"/>
                        </a:xfrm>
                      </p:grpSpPr>
                      <p:sp>
                        <p:nvSpPr>
                          <p:cNvPr id="25" name="Rectangle 24"/>
                          <p:cNvSpPr/>
                          <p:nvPr/>
                        </p:nvSpPr>
                        <p:spPr>
                          <a:xfrm>
                            <a:off x="7408495" y="3781499"/>
                            <a:ext cx="717487" cy="37246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  <p:sp>
                        <p:nvSpPr>
                          <p:cNvPr id="26" name="Rectangle 25"/>
                          <p:cNvSpPr/>
                          <p:nvPr/>
                        </p:nvSpPr>
                        <p:spPr>
                          <a:xfrm>
                            <a:off x="7677042" y="3568373"/>
                            <a:ext cx="85670" cy="21563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8" name="Organigramme : Données stockées 27"/>
                        <p:cNvSpPr/>
                        <p:nvPr/>
                      </p:nvSpPr>
                      <p:spPr>
                        <a:xfrm rot="3120000">
                          <a:off x="7443074" y="3029712"/>
                          <a:ext cx="166634" cy="406932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pic>
                    <p:nvPicPr>
                      <p:cNvPr id="19928" name="Image 5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34" t="17816" r="37872" b="26598"/>
                      <a:stretch>
                        <a:fillRect/>
                      </a:stretch>
                    </p:blipFill>
                    <p:spPr bwMode="auto">
                      <a:xfrm>
                        <a:off x="5463326" y="4403265"/>
                        <a:ext cx="1158875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19929" name="Groupe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17768" y="4431046"/>
                        <a:ext cx="1174750" cy="1230313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9930" name="Groupe 1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grpSp>
                        <p:nvGrpSpPr>
                          <p:cNvPr id="19932" name="Groupe 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49524" y="993914"/>
                            <a:ext cx="2030868" cy="2030894"/>
                            <a:chOff x="349524" y="993914"/>
                            <a:chExt cx="2030868" cy="2030894"/>
                          </a:xfrm>
                        </p:grpSpPr>
                        <p:pic>
                          <p:nvPicPr>
                            <p:cNvPr id="19935" name="Image 1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6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t="17203" r="84099" b="20538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9524" y="993914"/>
                              <a:ext cx="2030868" cy="197788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3" name="Rectangle 2"/>
                            <p:cNvSpPr/>
                            <p:nvPr/>
                          </p:nvSpPr>
                          <p:spPr>
                            <a:xfrm>
                              <a:off x="1513861" y="2935635"/>
                              <a:ext cx="865355" cy="86715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10" name="Rectangle 9"/>
                          <p:cNvSpPr/>
                          <p:nvPr/>
                        </p:nvSpPr>
                        <p:spPr>
                          <a:xfrm>
                            <a:off x="2082523" y="995382"/>
                            <a:ext cx="296693" cy="98638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  <p:sp>
                        <p:nvSpPr>
                          <p:cNvPr id="11" name="Rectangle 10"/>
                          <p:cNvSpPr/>
                          <p:nvPr/>
                        </p:nvSpPr>
                        <p:spPr>
                          <a:xfrm>
                            <a:off x="1946543" y="995382"/>
                            <a:ext cx="284327" cy="22763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13" name="Organigramme : Données stockées 12"/>
                        <p:cNvSpPr/>
                        <p:nvPr/>
                      </p:nvSpPr>
                      <p:spPr>
                        <a:xfrm rot="1140000" flipH="1" flipV="1">
                          <a:off x="1340790" y="2762205"/>
                          <a:ext cx="148347" cy="227624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</p:grpSp>
                <p:grpSp>
                  <p:nvGrpSpPr>
                    <p:cNvPr id="19850" name="Groupe 1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74844" y="5867156"/>
                      <a:ext cx="1970398" cy="454864"/>
                      <a:chOff x="1514131" y="4180665"/>
                      <a:chExt cx="6513857" cy="1480694"/>
                    </a:xfrm>
                  </p:grpSpPr>
                  <p:grpSp>
                    <p:nvGrpSpPr>
                      <p:cNvPr id="19901" name="Groupe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67318" y="4403265"/>
                        <a:ext cx="1242274" cy="1118197"/>
                        <a:chOff x="2550433" y="993914"/>
                        <a:chExt cx="1945367" cy="1857004"/>
                      </a:xfrm>
                    </p:grpSpPr>
                    <p:pic>
                      <p:nvPicPr>
                        <p:cNvPr id="19922" name="Image 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5532" t="16676" r="70271" b="27737"/>
                        <a:stretch>
                          <a:fillRect/>
                        </a:stretch>
                      </p:blipFill>
                      <p:spPr bwMode="auto">
                        <a:xfrm>
                          <a:off x="2550433" y="1114795"/>
                          <a:ext cx="1782419" cy="1736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22" name="Organigramme : Données stockées 221"/>
                        <p:cNvSpPr/>
                        <p:nvPr/>
                      </p:nvSpPr>
                      <p:spPr>
                        <a:xfrm rot="2580000">
                          <a:off x="2546864" y="1022772"/>
                          <a:ext cx="324749" cy="643394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23" name="Rectangle 222"/>
                        <p:cNvSpPr/>
                        <p:nvPr/>
                      </p:nvSpPr>
                      <p:spPr>
                        <a:xfrm>
                          <a:off x="4260178" y="1000962"/>
                          <a:ext cx="235157" cy="12867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9902" name="Groupe 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705600" y="4320255"/>
                        <a:ext cx="1322388" cy="1333500"/>
                        <a:chOff x="3200400" y="3171718"/>
                        <a:chExt cx="1785602" cy="1891834"/>
                      </a:xfrm>
                    </p:grpSpPr>
                    <p:pic>
                      <p:nvPicPr>
                        <p:cNvPr id="19920" name="Image 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4665" t="15247" r="21323" b="24744"/>
                        <a:stretch>
                          <a:fillRect/>
                        </a:stretch>
                      </p:blipFill>
                      <p:spPr bwMode="auto">
                        <a:xfrm>
                          <a:off x="3200400" y="3171718"/>
                          <a:ext cx="1775793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20" name="Rectangle 219"/>
                        <p:cNvSpPr/>
                        <p:nvPr/>
                      </p:nvSpPr>
                      <p:spPr>
                        <a:xfrm>
                          <a:off x="4935591" y="3966243"/>
                          <a:ext cx="48276" cy="2235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9903" name="Groupe 29"/>
                      <p:cNvGrpSpPr>
                        <a:grpSpLocks/>
                      </p:cNvGrpSpPr>
                      <p:nvPr/>
                    </p:nvGrpSpPr>
                    <p:grpSpPr bwMode="auto">
                      <a:xfrm rot="-2071253">
                        <a:off x="1514131" y="4180665"/>
                        <a:ext cx="1725613" cy="1308100"/>
                        <a:chOff x="5562600" y="3110948"/>
                        <a:chExt cx="2584172" cy="1952604"/>
                      </a:xfrm>
                    </p:grpSpPr>
                    <p:grpSp>
                      <p:nvGrpSpPr>
                        <p:cNvPr id="19913" name="Groupe 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562600" y="3110948"/>
                          <a:ext cx="2286611" cy="1952604"/>
                          <a:chOff x="5562600" y="3110948"/>
                          <a:chExt cx="2286611" cy="1952604"/>
                        </a:xfrm>
                      </p:grpSpPr>
                      <p:pic>
                        <p:nvPicPr>
                          <p:cNvPr id="19918" name="Image 3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80437" t="12724" r="1312" b="2656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62600" y="3171718"/>
                            <a:ext cx="2286611" cy="18918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18" name="Rectangle 217"/>
                          <p:cNvSpPr/>
                          <p:nvPr/>
                        </p:nvSpPr>
                        <p:spPr>
                          <a:xfrm>
                            <a:off x="5662436" y="3080914"/>
                            <a:ext cx="1895444" cy="15682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19914" name="Groupe 2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428199" y="3581400"/>
                          <a:ext cx="718573" cy="596348"/>
                          <a:chOff x="7428199" y="3581400"/>
                          <a:chExt cx="718573" cy="596348"/>
                        </a:xfrm>
                      </p:grpSpPr>
                      <p:sp>
                        <p:nvSpPr>
                          <p:cNvPr id="215" name="Rectangle 214"/>
                          <p:cNvSpPr/>
                          <p:nvPr/>
                        </p:nvSpPr>
                        <p:spPr>
                          <a:xfrm>
                            <a:off x="7408882" y="3785069"/>
                            <a:ext cx="717487" cy="37246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  <p:sp>
                        <p:nvSpPr>
                          <p:cNvPr id="216" name="Rectangle 215"/>
                          <p:cNvSpPr/>
                          <p:nvPr/>
                        </p:nvSpPr>
                        <p:spPr>
                          <a:xfrm>
                            <a:off x="7677429" y="3571944"/>
                            <a:ext cx="85670" cy="21563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14" name="Organigramme : Données stockées 213"/>
                        <p:cNvSpPr/>
                        <p:nvPr/>
                      </p:nvSpPr>
                      <p:spPr>
                        <a:xfrm rot="3120000">
                          <a:off x="7443464" y="3033278"/>
                          <a:ext cx="166634" cy="406932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pic>
                    <p:nvPicPr>
                      <p:cNvPr id="19904" name="Image 5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34" t="17816" r="37872" b="26598"/>
                      <a:stretch>
                        <a:fillRect/>
                      </a:stretch>
                    </p:blipFill>
                    <p:spPr bwMode="auto">
                      <a:xfrm>
                        <a:off x="5463326" y="4403265"/>
                        <a:ext cx="1158875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19905" name="Groupe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17768" y="4431046"/>
                        <a:ext cx="1174750" cy="1230313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9906" name="Groupe 1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grpSp>
                        <p:nvGrpSpPr>
                          <p:cNvPr id="19908" name="Groupe 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49524" y="993914"/>
                            <a:ext cx="2030868" cy="2030894"/>
                            <a:chOff x="349524" y="993914"/>
                            <a:chExt cx="2030868" cy="2030894"/>
                          </a:xfrm>
                        </p:grpSpPr>
                        <p:pic>
                          <p:nvPicPr>
                            <p:cNvPr id="19911" name="Image 1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6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t="17203" r="84099" b="20538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9524" y="993914"/>
                              <a:ext cx="2030868" cy="197788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211" name="Rectangle 210"/>
                            <p:cNvSpPr/>
                            <p:nvPr/>
                          </p:nvSpPr>
                          <p:spPr>
                            <a:xfrm>
                              <a:off x="1516782" y="2938660"/>
                              <a:ext cx="865355" cy="86715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208" name="Rectangle 207"/>
                          <p:cNvSpPr/>
                          <p:nvPr/>
                        </p:nvSpPr>
                        <p:spPr>
                          <a:xfrm>
                            <a:off x="2085443" y="998414"/>
                            <a:ext cx="296693" cy="98638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  <p:sp>
                        <p:nvSpPr>
                          <p:cNvPr id="209" name="Rectangle 208"/>
                          <p:cNvSpPr/>
                          <p:nvPr/>
                        </p:nvSpPr>
                        <p:spPr>
                          <a:xfrm>
                            <a:off x="1949463" y="998414"/>
                            <a:ext cx="284327" cy="227624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06" name="Organigramme : Données stockées 205"/>
                        <p:cNvSpPr/>
                        <p:nvPr/>
                      </p:nvSpPr>
                      <p:spPr>
                        <a:xfrm rot="1140000" flipH="1" flipV="1">
                          <a:off x="1343711" y="2765230"/>
                          <a:ext cx="148347" cy="227630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</p:grpSp>
                <p:grpSp>
                  <p:nvGrpSpPr>
                    <p:cNvPr id="19851" name="Groupe 2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00051" y="5860011"/>
                      <a:ext cx="1970398" cy="454864"/>
                      <a:chOff x="1514131" y="4180665"/>
                      <a:chExt cx="6513857" cy="1480694"/>
                    </a:xfrm>
                  </p:grpSpPr>
                  <p:grpSp>
                    <p:nvGrpSpPr>
                      <p:cNvPr id="19877" name="Groupe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67318" y="4403265"/>
                        <a:ext cx="1242274" cy="1118197"/>
                        <a:chOff x="2550433" y="993914"/>
                        <a:chExt cx="1945367" cy="1857004"/>
                      </a:xfrm>
                    </p:grpSpPr>
                    <p:pic>
                      <p:nvPicPr>
                        <p:cNvPr id="19898" name="Image 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5532" t="16676" r="70271" b="27737"/>
                        <a:stretch>
                          <a:fillRect/>
                        </a:stretch>
                      </p:blipFill>
                      <p:spPr bwMode="auto">
                        <a:xfrm>
                          <a:off x="2550433" y="1114795"/>
                          <a:ext cx="1782419" cy="1736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47" name="Organigramme : Données stockées 246"/>
                        <p:cNvSpPr/>
                        <p:nvPr/>
                      </p:nvSpPr>
                      <p:spPr>
                        <a:xfrm rot="2580000">
                          <a:off x="2555230" y="1017778"/>
                          <a:ext cx="324742" cy="643394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48" name="Rectangle 247"/>
                        <p:cNvSpPr/>
                        <p:nvPr/>
                      </p:nvSpPr>
                      <p:spPr>
                        <a:xfrm>
                          <a:off x="4268537" y="995968"/>
                          <a:ext cx="235164" cy="12867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9878" name="Groupe 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705600" y="4320255"/>
                        <a:ext cx="1322388" cy="1333500"/>
                        <a:chOff x="3200400" y="3171718"/>
                        <a:chExt cx="1785602" cy="1891834"/>
                      </a:xfrm>
                    </p:grpSpPr>
                    <p:pic>
                      <p:nvPicPr>
                        <p:cNvPr id="19896" name="Image 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4665" t="15247" r="21323" b="24744"/>
                        <a:stretch>
                          <a:fillRect/>
                        </a:stretch>
                      </p:blipFill>
                      <p:spPr bwMode="auto">
                        <a:xfrm>
                          <a:off x="3200400" y="3171718"/>
                          <a:ext cx="1775793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45" name="Rectangle 244"/>
                        <p:cNvSpPr/>
                        <p:nvPr/>
                      </p:nvSpPr>
                      <p:spPr>
                        <a:xfrm>
                          <a:off x="4942799" y="3961977"/>
                          <a:ext cx="48282" cy="2235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9879" name="Groupe 29"/>
                      <p:cNvGrpSpPr>
                        <a:grpSpLocks/>
                      </p:cNvGrpSpPr>
                      <p:nvPr/>
                    </p:nvGrpSpPr>
                    <p:grpSpPr bwMode="auto">
                      <a:xfrm rot="-2071253">
                        <a:off x="1514131" y="4180665"/>
                        <a:ext cx="1725613" cy="1308100"/>
                        <a:chOff x="5562600" y="3110948"/>
                        <a:chExt cx="2584172" cy="1952604"/>
                      </a:xfrm>
                    </p:grpSpPr>
                    <p:grpSp>
                      <p:nvGrpSpPr>
                        <p:cNvPr id="19889" name="Groupe 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562600" y="3110948"/>
                          <a:ext cx="2286611" cy="1952604"/>
                          <a:chOff x="5562600" y="3110948"/>
                          <a:chExt cx="2286611" cy="1952604"/>
                        </a:xfrm>
                      </p:grpSpPr>
                      <p:pic>
                        <p:nvPicPr>
                          <p:cNvPr id="19894" name="Image 3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80437" t="12724" r="1312" b="2656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62600" y="3171718"/>
                            <a:ext cx="2286611" cy="18918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43" name="Rectangle 242"/>
                          <p:cNvSpPr/>
                          <p:nvPr/>
                        </p:nvSpPr>
                        <p:spPr>
                          <a:xfrm>
                            <a:off x="5671800" y="3081364"/>
                            <a:ext cx="1895450" cy="15682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19890" name="Groupe 2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428199" y="3581400"/>
                          <a:ext cx="718573" cy="596348"/>
                          <a:chOff x="7428199" y="3581400"/>
                          <a:chExt cx="718573" cy="596348"/>
                        </a:xfrm>
                      </p:grpSpPr>
                      <p:sp>
                        <p:nvSpPr>
                          <p:cNvPr id="240" name="Rectangle 239"/>
                          <p:cNvSpPr/>
                          <p:nvPr/>
                        </p:nvSpPr>
                        <p:spPr>
                          <a:xfrm>
                            <a:off x="7418253" y="3785519"/>
                            <a:ext cx="717480" cy="37246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  <p:sp>
                        <p:nvSpPr>
                          <p:cNvPr id="241" name="Rectangle 240"/>
                          <p:cNvSpPr/>
                          <p:nvPr/>
                        </p:nvSpPr>
                        <p:spPr>
                          <a:xfrm>
                            <a:off x="7686794" y="3572392"/>
                            <a:ext cx="85670" cy="21563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39" name="Organigramme : Données stockées 238"/>
                        <p:cNvSpPr/>
                        <p:nvPr/>
                      </p:nvSpPr>
                      <p:spPr>
                        <a:xfrm rot="3120000">
                          <a:off x="7452835" y="3033728"/>
                          <a:ext cx="166627" cy="406932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pic>
                    <p:nvPicPr>
                      <p:cNvPr id="19880" name="Image 5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34" t="17816" r="37872" b="26598"/>
                      <a:stretch>
                        <a:fillRect/>
                      </a:stretch>
                    </p:blipFill>
                    <p:spPr bwMode="auto">
                      <a:xfrm>
                        <a:off x="5463326" y="4403265"/>
                        <a:ext cx="1158875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19881" name="Groupe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17768" y="4431046"/>
                        <a:ext cx="1174750" cy="1230313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9882" name="Groupe 1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grpSp>
                        <p:nvGrpSpPr>
                          <p:cNvPr id="19884" name="Groupe 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49524" y="993914"/>
                            <a:ext cx="2030868" cy="2030894"/>
                            <a:chOff x="349524" y="993914"/>
                            <a:chExt cx="2030868" cy="2030894"/>
                          </a:xfrm>
                        </p:grpSpPr>
                        <p:pic>
                          <p:nvPicPr>
                            <p:cNvPr id="19887" name="Image 1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6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t="17203" r="84099" b="20538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9524" y="993914"/>
                              <a:ext cx="2030868" cy="197788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236" name="Rectangle 235"/>
                            <p:cNvSpPr/>
                            <p:nvPr/>
                          </p:nvSpPr>
                          <p:spPr>
                            <a:xfrm>
                              <a:off x="1526017" y="2933696"/>
                              <a:ext cx="865355" cy="86715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233" name="Rectangle 232"/>
                          <p:cNvSpPr/>
                          <p:nvPr/>
                        </p:nvSpPr>
                        <p:spPr>
                          <a:xfrm>
                            <a:off x="2094679" y="993450"/>
                            <a:ext cx="296693" cy="98638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  <p:sp>
                        <p:nvSpPr>
                          <p:cNvPr id="234" name="Rectangle 233"/>
                          <p:cNvSpPr/>
                          <p:nvPr/>
                        </p:nvSpPr>
                        <p:spPr>
                          <a:xfrm>
                            <a:off x="1958691" y="993450"/>
                            <a:ext cx="284335" cy="227624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31" name="Organigramme : Données stockées 230"/>
                        <p:cNvSpPr/>
                        <p:nvPr/>
                      </p:nvSpPr>
                      <p:spPr>
                        <a:xfrm rot="1140000" flipH="1" flipV="1">
                          <a:off x="1352946" y="2760266"/>
                          <a:ext cx="148347" cy="227630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</p:grpSp>
                <p:grpSp>
                  <p:nvGrpSpPr>
                    <p:cNvPr id="19852" name="Groupe 2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70380" y="5853580"/>
                      <a:ext cx="1970398" cy="454864"/>
                      <a:chOff x="1514131" y="4180665"/>
                      <a:chExt cx="6513857" cy="1480694"/>
                    </a:xfrm>
                  </p:grpSpPr>
                  <p:grpSp>
                    <p:nvGrpSpPr>
                      <p:cNvPr id="19853" name="Groupe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67318" y="4403265"/>
                        <a:ext cx="1242274" cy="1118197"/>
                        <a:chOff x="2550433" y="993914"/>
                        <a:chExt cx="1945367" cy="1857004"/>
                      </a:xfrm>
                    </p:grpSpPr>
                    <p:pic>
                      <p:nvPicPr>
                        <p:cNvPr id="19874" name="Image 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5532" t="16676" r="70271" b="27737"/>
                        <a:stretch>
                          <a:fillRect/>
                        </a:stretch>
                      </p:blipFill>
                      <p:spPr bwMode="auto">
                        <a:xfrm>
                          <a:off x="2550433" y="1114795"/>
                          <a:ext cx="1782419" cy="1736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72" name="Organigramme : Données stockées 271"/>
                        <p:cNvSpPr/>
                        <p:nvPr/>
                      </p:nvSpPr>
                      <p:spPr>
                        <a:xfrm rot="2580000">
                          <a:off x="2556528" y="1019825"/>
                          <a:ext cx="324749" cy="643401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73" name="Rectangle 272"/>
                        <p:cNvSpPr/>
                        <p:nvPr/>
                      </p:nvSpPr>
                      <p:spPr>
                        <a:xfrm>
                          <a:off x="4269842" y="998015"/>
                          <a:ext cx="235157" cy="12867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9854" name="Groupe 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705600" y="4320255"/>
                        <a:ext cx="1322388" cy="1333500"/>
                        <a:chOff x="3200400" y="3171718"/>
                        <a:chExt cx="1785602" cy="1891834"/>
                      </a:xfrm>
                    </p:grpSpPr>
                    <p:pic>
                      <p:nvPicPr>
                        <p:cNvPr id="19872" name="Image 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4665" t="15247" r="21323" b="24744"/>
                        <a:stretch>
                          <a:fillRect/>
                        </a:stretch>
                      </p:blipFill>
                      <p:spPr bwMode="auto">
                        <a:xfrm>
                          <a:off x="3200400" y="3171718"/>
                          <a:ext cx="1775793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70" name="Rectangle 269"/>
                        <p:cNvSpPr/>
                        <p:nvPr/>
                      </p:nvSpPr>
                      <p:spPr>
                        <a:xfrm>
                          <a:off x="4943924" y="3963726"/>
                          <a:ext cx="48276" cy="2235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19855" name="Groupe 29"/>
                      <p:cNvGrpSpPr>
                        <a:grpSpLocks/>
                      </p:cNvGrpSpPr>
                      <p:nvPr/>
                    </p:nvGrpSpPr>
                    <p:grpSpPr bwMode="auto">
                      <a:xfrm rot="-2071253">
                        <a:off x="1514131" y="4180665"/>
                        <a:ext cx="1725613" cy="1308100"/>
                        <a:chOff x="5562600" y="3110948"/>
                        <a:chExt cx="2584172" cy="1952604"/>
                      </a:xfrm>
                    </p:grpSpPr>
                    <p:grpSp>
                      <p:nvGrpSpPr>
                        <p:cNvPr id="19865" name="Groupe 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562600" y="3110948"/>
                          <a:ext cx="2286611" cy="1952604"/>
                          <a:chOff x="5562600" y="3110948"/>
                          <a:chExt cx="2286611" cy="1952604"/>
                        </a:xfrm>
                      </p:grpSpPr>
                      <p:pic>
                        <p:nvPicPr>
                          <p:cNvPr id="19870" name="Image 3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80437" t="12724" r="1312" b="2656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62600" y="3171718"/>
                            <a:ext cx="2286611" cy="18918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68" name="Rectangle 267"/>
                          <p:cNvSpPr/>
                          <p:nvPr/>
                        </p:nvSpPr>
                        <p:spPr>
                          <a:xfrm>
                            <a:off x="5671690" y="3083525"/>
                            <a:ext cx="1895444" cy="15682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19866" name="Groupe 2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428199" y="3581400"/>
                          <a:ext cx="718573" cy="596348"/>
                          <a:chOff x="7428199" y="3581400"/>
                          <a:chExt cx="718573" cy="596348"/>
                        </a:xfrm>
                      </p:grpSpPr>
                      <p:sp>
                        <p:nvSpPr>
                          <p:cNvPr id="265" name="Rectangle 264"/>
                          <p:cNvSpPr/>
                          <p:nvPr/>
                        </p:nvSpPr>
                        <p:spPr>
                          <a:xfrm>
                            <a:off x="7418136" y="3787681"/>
                            <a:ext cx="717487" cy="37246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  <p:sp>
                        <p:nvSpPr>
                          <p:cNvPr id="266" name="Rectangle 265"/>
                          <p:cNvSpPr/>
                          <p:nvPr/>
                        </p:nvSpPr>
                        <p:spPr>
                          <a:xfrm>
                            <a:off x="7686683" y="3574555"/>
                            <a:ext cx="85670" cy="21563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64" name="Organigramme : Données stockées 263"/>
                        <p:cNvSpPr/>
                        <p:nvPr/>
                      </p:nvSpPr>
                      <p:spPr>
                        <a:xfrm rot="3120000">
                          <a:off x="7452715" y="3035894"/>
                          <a:ext cx="166634" cy="406932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pic>
                    <p:nvPicPr>
                      <p:cNvPr id="19856" name="Image 5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34" t="17816" r="37872" b="26598"/>
                      <a:stretch>
                        <a:fillRect/>
                      </a:stretch>
                    </p:blipFill>
                    <p:spPr bwMode="auto">
                      <a:xfrm>
                        <a:off x="5463326" y="4403265"/>
                        <a:ext cx="1158875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19857" name="Groupe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17768" y="4431046"/>
                        <a:ext cx="1174750" cy="1230313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19858" name="Groupe 1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grpSp>
                        <p:nvGrpSpPr>
                          <p:cNvPr id="19860" name="Groupe 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49524" y="993914"/>
                            <a:ext cx="2030868" cy="2030894"/>
                            <a:chOff x="349524" y="993914"/>
                            <a:chExt cx="2030868" cy="2030894"/>
                          </a:xfrm>
                        </p:grpSpPr>
                        <p:pic>
                          <p:nvPicPr>
                            <p:cNvPr id="19863" name="Image 1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6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t="17203" r="84099" b="20538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9524" y="993914"/>
                              <a:ext cx="2030868" cy="197788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261" name="Rectangle 260"/>
                            <p:cNvSpPr/>
                            <p:nvPr/>
                          </p:nvSpPr>
                          <p:spPr>
                            <a:xfrm>
                              <a:off x="1527450" y="2935737"/>
                              <a:ext cx="865355" cy="86715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258" name="Rectangle 257"/>
                          <p:cNvSpPr/>
                          <p:nvPr/>
                        </p:nvSpPr>
                        <p:spPr>
                          <a:xfrm>
                            <a:off x="2096112" y="995484"/>
                            <a:ext cx="296693" cy="98638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  <p:sp>
                        <p:nvSpPr>
                          <p:cNvPr id="259" name="Rectangle 258"/>
                          <p:cNvSpPr/>
                          <p:nvPr/>
                        </p:nvSpPr>
                        <p:spPr>
                          <a:xfrm>
                            <a:off x="1960131" y="995484"/>
                            <a:ext cx="284327" cy="22763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56" name="Organigramme : Données stockées 255"/>
                        <p:cNvSpPr/>
                        <p:nvPr/>
                      </p:nvSpPr>
                      <p:spPr>
                        <a:xfrm rot="1140000" flipH="1" flipV="1">
                          <a:off x="1354379" y="2762307"/>
                          <a:ext cx="148347" cy="227624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</p:grpSp>
              </p:grpSp>
              <p:sp>
                <p:nvSpPr>
                  <p:cNvPr id="6" name="Rectangle 5"/>
                  <p:cNvSpPr/>
                  <p:nvPr/>
                </p:nvSpPr>
                <p:spPr>
                  <a:xfrm>
                    <a:off x="511417" y="2590311"/>
                    <a:ext cx="8182994" cy="3794347"/>
                  </a:xfrm>
                  <a:prstGeom prst="rect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276" name="Rectangle 275"/>
                  <p:cNvSpPr/>
                  <p:nvPr/>
                </p:nvSpPr>
                <p:spPr>
                  <a:xfrm>
                    <a:off x="511417" y="2057771"/>
                    <a:ext cx="8182994" cy="3792330"/>
                  </a:xfrm>
                  <a:prstGeom prst="rect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8" name="ZoneTexte 7"/>
                  <p:cNvSpPr txBox="1"/>
                  <p:nvPr/>
                </p:nvSpPr>
                <p:spPr>
                  <a:xfrm>
                    <a:off x="511417" y="2096099"/>
                    <a:ext cx="1066406" cy="461937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400" dirty="0">
                        <a:latin typeface="+mj-lt"/>
                      </a:rPr>
                      <a:t>J1</a:t>
                    </a:r>
                  </a:p>
                </p:txBody>
              </p:sp>
              <p:cxnSp>
                <p:nvCxnSpPr>
                  <p:cNvPr id="14" name="Connecteur droit 13"/>
                  <p:cNvCxnSpPr/>
                  <p:nvPr/>
                </p:nvCxnSpPr>
                <p:spPr>
                  <a:xfrm>
                    <a:off x="1547540" y="2057771"/>
                    <a:ext cx="25957" cy="3772158"/>
                  </a:xfrm>
                  <a:prstGeom prst="line">
                    <a:avLst/>
                  </a:prstGeom>
                  <a:ln w="1905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1" name="Connecteur droit 280"/>
                  <p:cNvCxnSpPr/>
                  <p:nvPr/>
                </p:nvCxnSpPr>
                <p:spPr>
                  <a:xfrm>
                    <a:off x="2549054" y="2049703"/>
                    <a:ext cx="21631" cy="4326887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Connecteur droit 281"/>
                  <p:cNvCxnSpPr/>
                  <p:nvPr/>
                </p:nvCxnSpPr>
                <p:spPr>
                  <a:xfrm>
                    <a:off x="4549918" y="2057771"/>
                    <a:ext cx="21631" cy="4326887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4" name="Connecteur droit 283"/>
                  <p:cNvCxnSpPr/>
                  <p:nvPr/>
                </p:nvCxnSpPr>
                <p:spPr>
                  <a:xfrm>
                    <a:off x="3572198" y="2037599"/>
                    <a:ext cx="25957" cy="3774176"/>
                  </a:xfrm>
                  <a:prstGeom prst="line">
                    <a:avLst/>
                  </a:prstGeom>
                  <a:ln w="1905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Connecteur droit 284"/>
                  <p:cNvCxnSpPr/>
                  <p:nvPr/>
                </p:nvCxnSpPr>
                <p:spPr>
                  <a:xfrm>
                    <a:off x="5568737" y="2075927"/>
                    <a:ext cx="25957" cy="3774174"/>
                  </a:xfrm>
                  <a:prstGeom prst="line">
                    <a:avLst/>
                  </a:prstGeom>
                  <a:ln w="1905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Connecteur droit 285"/>
                  <p:cNvCxnSpPr/>
                  <p:nvPr/>
                </p:nvCxnSpPr>
                <p:spPr>
                  <a:xfrm>
                    <a:off x="6570250" y="2069875"/>
                    <a:ext cx="23795" cy="4326887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Connecteur droit 286"/>
                  <p:cNvCxnSpPr/>
                  <p:nvPr/>
                </p:nvCxnSpPr>
                <p:spPr>
                  <a:xfrm>
                    <a:off x="7595558" y="2057771"/>
                    <a:ext cx="25957" cy="3772158"/>
                  </a:xfrm>
                  <a:prstGeom prst="line">
                    <a:avLst/>
                  </a:prstGeom>
                  <a:ln w="1905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8" name="ZoneTexte 287"/>
                  <p:cNvSpPr txBox="1"/>
                  <p:nvPr/>
                </p:nvSpPr>
                <p:spPr>
                  <a:xfrm>
                    <a:off x="2546890" y="2077943"/>
                    <a:ext cx="1066407" cy="461939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400" dirty="0">
                        <a:latin typeface="+mj-lt"/>
                      </a:rPr>
                      <a:t>J3</a:t>
                    </a:r>
                  </a:p>
                </p:txBody>
              </p:sp>
              <p:sp>
                <p:nvSpPr>
                  <p:cNvPr id="289" name="ZoneTexte 288"/>
                  <p:cNvSpPr txBox="1"/>
                  <p:nvPr/>
                </p:nvSpPr>
                <p:spPr>
                  <a:xfrm>
                    <a:off x="3537588" y="2083996"/>
                    <a:ext cx="1064244" cy="461937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400" dirty="0">
                        <a:latin typeface="+mj-lt"/>
                      </a:rPr>
                      <a:t>J4</a:t>
                    </a:r>
                  </a:p>
                </p:txBody>
              </p:sp>
              <p:sp>
                <p:nvSpPr>
                  <p:cNvPr id="290" name="ZoneTexte 289"/>
                  <p:cNvSpPr txBox="1"/>
                  <p:nvPr/>
                </p:nvSpPr>
                <p:spPr>
                  <a:xfrm>
                    <a:off x="4523961" y="2092064"/>
                    <a:ext cx="1066407" cy="461937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400" dirty="0">
                        <a:latin typeface="+mj-lt"/>
                      </a:rPr>
                      <a:t>J5</a:t>
                    </a:r>
                  </a:p>
                </p:txBody>
              </p:sp>
              <p:sp>
                <p:nvSpPr>
                  <p:cNvPr id="291" name="ZoneTexte 290"/>
                  <p:cNvSpPr txBox="1"/>
                  <p:nvPr/>
                </p:nvSpPr>
                <p:spPr>
                  <a:xfrm>
                    <a:off x="5531964" y="2096099"/>
                    <a:ext cx="1066407" cy="461937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400" dirty="0">
                        <a:latin typeface="+mj-lt"/>
                      </a:rPr>
                      <a:t>J6</a:t>
                    </a:r>
                  </a:p>
                </p:txBody>
              </p:sp>
              <p:sp>
                <p:nvSpPr>
                  <p:cNvPr id="292" name="ZoneTexte 291"/>
                  <p:cNvSpPr txBox="1"/>
                  <p:nvPr/>
                </p:nvSpPr>
                <p:spPr>
                  <a:xfrm>
                    <a:off x="6524826" y="2092064"/>
                    <a:ext cx="1066406" cy="461937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400" dirty="0">
                        <a:latin typeface="+mj-lt"/>
                      </a:rPr>
                      <a:t>J7</a:t>
                    </a:r>
                  </a:p>
                </p:txBody>
              </p:sp>
              <p:sp>
                <p:nvSpPr>
                  <p:cNvPr id="293" name="ZoneTexte 292"/>
                  <p:cNvSpPr txBox="1"/>
                  <p:nvPr/>
                </p:nvSpPr>
                <p:spPr>
                  <a:xfrm>
                    <a:off x="7580417" y="2077943"/>
                    <a:ext cx="1066406" cy="461939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400" dirty="0">
                        <a:latin typeface="+mj-lt"/>
                      </a:rPr>
                      <a:t>J8</a:t>
                    </a:r>
                  </a:p>
                </p:txBody>
              </p:sp>
              <p:sp>
                <p:nvSpPr>
                  <p:cNvPr id="294" name="ZoneTexte 293"/>
                  <p:cNvSpPr txBox="1"/>
                  <p:nvPr/>
                </p:nvSpPr>
                <p:spPr>
                  <a:xfrm>
                    <a:off x="1504278" y="2092064"/>
                    <a:ext cx="1066407" cy="461937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400" dirty="0">
                        <a:latin typeface="+mj-lt"/>
                      </a:rPr>
                      <a:t>J2</a:t>
                    </a:r>
                  </a:p>
                </p:txBody>
              </p:sp>
            </p:grpSp>
            <p:sp>
              <p:nvSpPr>
                <p:cNvPr id="19826" name="ZoneTexte 28"/>
                <p:cNvSpPr txBox="1">
                  <a:spLocks noChangeArrowheads="1"/>
                </p:cNvSpPr>
                <p:nvPr/>
              </p:nvSpPr>
              <p:spPr bwMode="auto">
                <a:xfrm>
                  <a:off x="-386603" y="3488556"/>
                  <a:ext cx="1197113" cy="469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fr-FR" b="1">
                      <a:solidFill>
                        <a:srgbClr val="C00000"/>
                      </a:solidFill>
                    </a:rPr>
                    <a:t>40°C</a:t>
                  </a:r>
                </a:p>
              </p:txBody>
            </p:sp>
            <p:sp>
              <p:nvSpPr>
                <p:cNvPr id="19827" name="ZoneTexte 300"/>
                <p:cNvSpPr txBox="1">
                  <a:spLocks noChangeArrowheads="1"/>
                </p:cNvSpPr>
                <p:nvPr/>
              </p:nvSpPr>
              <p:spPr bwMode="auto">
                <a:xfrm>
                  <a:off x="-386602" y="4747217"/>
                  <a:ext cx="1197110" cy="469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fr-FR" b="1">
                      <a:solidFill>
                        <a:srgbClr val="FFC000"/>
                      </a:solidFill>
                    </a:rPr>
                    <a:t>38°C</a:t>
                  </a:r>
                </a:p>
              </p:txBody>
            </p:sp>
            <p:sp>
              <p:nvSpPr>
                <p:cNvPr id="48" name="Accolade fermante 47"/>
                <p:cNvSpPr/>
                <p:nvPr/>
              </p:nvSpPr>
              <p:spPr>
                <a:xfrm rot="16200000">
                  <a:off x="2012826" y="583369"/>
                  <a:ext cx="463955" cy="2178238"/>
                </a:xfrm>
                <a:prstGeom prst="rightBrace">
                  <a:avLst/>
                </a:prstGeom>
                <a:ln w="285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330" name="Accolade fermante 329"/>
                <p:cNvSpPr/>
                <p:nvPr/>
              </p:nvSpPr>
              <p:spPr>
                <a:xfrm rot="16200000">
                  <a:off x="4104541" y="702339"/>
                  <a:ext cx="463955" cy="1940297"/>
                </a:xfrm>
                <a:prstGeom prst="rightBrace">
                  <a:avLst/>
                </a:prstGeom>
                <a:ln w="285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331" name="Accolade fermante 330"/>
                <p:cNvSpPr/>
                <p:nvPr/>
              </p:nvSpPr>
              <p:spPr>
                <a:xfrm rot="16200000">
                  <a:off x="6175706" y="599592"/>
                  <a:ext cx="463955" cy="2145792"/>
                </a:xfrm>
                <a:prstGeom prst="rightBrace">
                  <a:avLst/>
                </a:prstGeom>
                <a:ln w="285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</p:grpSp>
        </p:grpSp>
        <p:grpSp>
          <p:nvGrpSpPr>
            <p:cNvPr id="4" name="Groupe 3"/>
            <p:cNvGrpSpPr/>
            <p:nvPr/>
          </p:nvGrpSpPr>
          <p:grpSpPr>
            <a:xfrm>
              <a:off x="946150" y="2736850"/>
              <a:ext cx="7802563" cy="4148138"/>
              <a:chOff x="946150" y="2736850"/>
              <a:chExt cx="7802563" cy="4148138"/>
            </a:xfrm>
          </p:grpSpPr>
          <p:cxnSp>
            <p:nvCxnSpPr>
              <p:cNvPr id="27" name="Connecteur droit 26"/>
              <p:cNvCxnSpPr/>
              <p:nvPr/>
            </p:nvCxnSpPr>
            <p:spPr>
              <a:xfrm>
                <a:off x="1509713" y="4514850"/>
                <a:ext cx="5992812" cy="0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necteur droit 297"/>
              <p:cNvCxnSpPr>
                <a:stCxn id="6" idx="1"/>
                <a:endCxn id="6" idx="3"/>
              </p:cNvCxnSpPr>
              <p:nvPr/>
            </p:nvCxnSpPr>
            <p:spPr>
              <a:xfrm>
                <a:off x="1487488" y="3998913"/>
                <a:ext cx="6005512" cy="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Connecteur droit 298"/>
              <p:cNvCxnSpPr/>
              <p:nvPr/>
            </p:nvCxnSpPr>
            <p:spPr>
              <a:xfrm>
                <a:off x="1495425" y="3429000"/>
                <a:ext cx="5989638" cy="0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463" name="Groupe 396"/>
              <p:cNvGrpSpPr>
                <a:grpSpLocks/>
              </p:cNvGrpSpPr>
              <p:nvPr/>
            </p:nvGrpSpPr>
            <p:grpSpPr bwMode="auto">
              <a:xfrm>
                <a:off x="1771650" y="5572125"/>
                <a:ext cx="5848350" cy="371475"/>
                <a:chOff x="468002" y="5853580"/>
                <a:chExt cx="7972776" cy="471020"/>
              </a:xfrm>
            </p:grpSpPr>
            <p:grpSp>
              <p:nvGrpSpPr>
                <p:cNvPr id="19723" name="Groupe 397"/>
                <p:cNvGrpSpPr>
                  <a:grpSpLocks/>
                </p:cNvGrpSpPr>
                <p:nvPr/>
              </p:nvGrpSpPr>
              <p:grpSpPr bwMode="auto">
                <a:xfrm>
                  <a:off x="468002" y="5869736"/>
                  <a:ext cx="1970398" cy="454864"/>
                  <a:chOff x="1514131" y="4180665"/>
                  <a:chExt cx="6513857" cy="1480694"/>
                </a:xfrm>
              </p:grpSpPr>
              <p:grpSp>
                <p:nvGrpSpPr>
                  <p:cNvPr id="19799" name="Groupe 17"/>
                  <p:cNvGrpSpPr>
                    <a:grpSpLocks/>
                  </p:cNvGrpSpPr>
                  <p:nvPr/>
                </p:nvGrpSpPr>
                <p:grpSpPr bwMode="auto">
                  <a:xfrm>
                    <a:off x="4267318" y="4403265"/>
                    <a:ext cx="1242274" cy="1118197"/>
                    <a:chOff x="2550433" y="993914"/>
                    <a:chExt cx="1945367" cy="1857004"/>
                  </a:xfrm>
                </p:grpSpPr>
                <p:pic>
                  <p:nvPicPr>
                    <p:cNvPr id="19820" name="Image 7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32" t="16676" r="70271" b="27737"/>
                    <a:stretch>
                      <a:fillRect/>
                    </a:stretch>
                  </p:blipFill>
                  <p:spPr bwMode="auto">
                    <a:xfrm>
                      <a:off x="2550433" y="1114795"/>
                      <a:ext cx="1782419" cy="1736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96" name="Organigramme : Données stockées 495"/>
                    <p:cNvSpPr/>
                    <p:nvPr/>
                  </p:nvSpPr>
                  <p:spPr>
                    <a:xfrm rot="2580000">
                      <a:off x="2552416" y="1015698"/>
                      <a:ext cx="313702" cy="642031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497" name="Rectangle 496"/>
                    <p:cNvSpPr/>
                    <p:nvPr/>
                  </p:nvSpPr>
                  <p:spPr>
                    <a:xfrm>
                      <a:off x="4266568" y="993935"/>
                      <a:ext cx="224073" cy="12949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800" name="Groupe 21"/>
                  <p:cNvGrpSpPr>
                    <a:grpSpLocks/>
                  </p:cNvGrpSpPr>
                  <p:nvPr/>
                </p:nvGrpSpPr>
                <p:grpSpPr bwMode="auto">
                  <a:xfrm>
                    <a:off x="6705600" y="4320255"/>
                    <a:ext cx="1322388" cy="1333500"/>
                    <a:chOff x="3200400" y="3171718"/>
                    <a:chExt cx="1785602" cy="1891834"/>
                  </a:xfrm>
                </p:grpSpPr>
                <p:pic>
                  <p:nvPicPr>
                    <p:cNvPr id="19818" name="Image 4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665" t="15247" r="21323" b="24744"/>
                    <a:stretch>
                      <a:fillRect/>
                    </a:stretch>
                  </p:blipFill>
                  <p:spPr bwMode="auto">
                    <a:xfrm>
                      <a:off x="3200400" y="3171718"/>
                      <a:ext cx="1775793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94" name="Rectangle 493"/>
                    <p:cNvSpPr/>
                    <p:nvPr/>
                  </p:nvSpPr>
                  <p:spPr>
                    <a:xfrm>
                      <a:off x="4933193" y="3958815"/>
                      <a:ext cx="48299" cy="23240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801" name="Groupe 29"/>
                  <p:cNvGrpSpPr>
                    <a:grpSpLocks/>
                  </p:cNvGrpSpPr>
                  <p:nvPr/>
                </p:nvGrpSpPr>
                <p:grpSpPr bwMode="auto">
                  <a:xfrm rot="-2071253">
                    <a:off x="1514131" y="4180665"/>
                    <a:ext cx="1725613" cy="1308100"/>
                    <a:chOff x="5562600" y="3110948"/>
                    <a:chExt cx="2584172" cy="1952604"/>
                  </a:xfrm>
                </p:grpSpPr>
                <p:grpSp>
                  <p:nvGrpSpPr>
                    <p:cNvPr id="19811" name="Groupe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2600" y="3110948"/>
                      <a:ext cx="2286611" cy="1952604"/>
                      <a:chOff x="5562600" y="3110948"/>
                      <a:chExt cx="2286611" cy="1952604"/>
                    </a:xfrm>
                  </p:grpSpPr>
                  <p:pic>
                    <p:nvPicPr>
                      <p:cNvPr id="19816" name="Image 3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437" t="12724" r="1312" b="26569"/>
                      <a:stretch>
                        <a:fillRect/>
                      </a:stretch>
                    </p:blipFill>
                    <p:spPr bwMode="auto">
                      <a:xfrm>
                        <a:off x="5562600" y="3171718"/>
                        <a:ext cx="2286611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492" name="Rectangle 491"/>
                      <p:cNvSpPr/>
                      <p:nvPr/>
                    </p:nvSpPr>
                    <p:spPr>
                      <a:xfrm>
                        <a:off x="5669832" y="3078758"/>
                        <a:ext cx="1896385" cy="1564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9812" name="Groupe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28199" y="3581400"/>
                      <a:ext cx="718573" cy="596348"/>
                      <a:chOff x="7428199" y="3581400"/>
                      <a:chExt cx="718573" cy="596348"/>
                    </a:xfrm>
                  </p:grpSpPr>
                  <p:sp>
                    <p:nvSpPr>
                      <p:cNvPr id="489" name="Rectangle 488"/>
                      <p:cNvSpPr/>
                      <p:nvPr/>
                    </p:nvSpPr>
                    <p:spPr>
                      <a:xfrm>
                        <a:off x="7417145" y="3781417"/>
                        <a:ext cx="717837" cy="37167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90" name="Rectangle 489"/>
                      <p:cNvSpPr/>
                      <p:nvPr/>
                    </p:nvSpPr>
                    <p:spPr>
                      <a:xfrm>
                        <a:off x="7685820" y="3568741"/>
                        <a:ext cx="85712" cy="2151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488" name="Organigramme : Données stockées 487"/>
                    <p:cNvSpPr/>
                    <p:nvPr/>
                  </p:nvSpPr>
                  <p:spPr>
                    <a:xfrm rot="3120000">
                      <a:off x="7451959" y="3030697"/>
                      <a:ext cx="166273" cy="407132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pic>
                <p:nvPicPr>
                  <p:cNvPr id="19802" name="Image 5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534" t="17816" r="37872" b="26598"/>
                  <a:stretch>
                    <a:fillRect/>
                  </a:stretch>
                </p:blipFill>
                <p:spPr bwMode="auto">
                  <a:xfrm>
                    <a:off x="5463326" y="4403265"/>
                    <a:ext cx="1158875" cy="11779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9803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3017768" y="4431046"/>
                    <a:ext cx="1174750" cy="1230313"/>
                    <a:chOff x="349524" y="993914"/>
                    <a:chExt cx="2030868" cy="2030894"/>
                  </a:xfrm>
                </p:grpSpPr>
                <p:grpSp>
                  <p:nvGrpSpPr>
                    <p:cNvPr id="19804" name="Groupe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grpSp>
                    <p:nvGrpSpPr>
                      <p:cNvPr id="19806" name="Groupe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pic>
                      <p:nvPicPr>
                        <p:cNvPr id="19809" name="Image 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7203" r="84099" b="20538"/>
                        <a:stretch>
                          <a:fillRect/>
                        </a:stretch>
                      </p:blipFill>
                      <p:spPr bwMode="auto">
                        <a:xfrm>
                          <a:off x="349524" y="993914"/>
                          <a:ext cx="2030868" cy="1977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485" name="Rectangle 484"/>
                        <p:cNvSpPr/>
                        <p:nvPr/>
                      </p:nvSpPr>
                      <p:spPr>
                        <a:xfrm>
                          <a:off x="1522431" y="2938277"/>
                          <a:ext cx="853411" cy="8653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482" name="Rectangle 481"/>
                      <p:cNvSpPr/>
                      <p:nvPr/>
                    </p:nvSpPr>
                    <p:spPr>
                      <a:xfrm>
                        <a:off x="2079002" y="991339"/>
                        <a:ext cx="296840" cy="9842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83" name="Rectangle 482"/>
                      <p:cNvSpPr/>
                      <p:nvPr/>
                    </p:nvSpPr>
                    <p:spPr>
                      <a:xfrm>
                        <a:off x="1942954" y="991339"/>
                        <a:ext cx="284468" cy="2271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480" name="Organigramme : Données stockées 479"/>
                    <p:cNvSpPr/>
                    <p:nvPr/>
                  </p:nvSpPr>
                  <p:spPr>
                    <a:xfrm rot="1140000" flipH="1" flipV="1">
                      <a:off x="1349275" y="2754403"/>
                      <a:ext cx="148420" cy="237959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  <p:grpSp>
              <p:nvGrpSpPr>
                <p:cNvPr id="19724" name="Groupe 398"/>
                <p:cNvGrpSpPr>
                  <a:grpSpLocks/>
                </p:cNvGrpSpPr>
                <p:nvPr/>
              </p:nvGrpSpPr>
              <p:grpSpPr bwMode="auto">
                <a:xfrm>
                  <a:off x="2474844" y="5867156"/>
                  <a:ext cx="1970398" cy="454864"/>
                  <a:chOff x="1514131" y="4180665"/>
                  <a:chExt cx="6513857" cy="1480694"/>
                </a:xfrm>
              </p:grpSpPr>
              <p:grpSp>
                <p:nvGrpSpPr>
                  <p:cNvPr id="19775" name="Groupe 17"/>
                  <p:cNvGrpSpPr>
                    <a:grpSpLocks/>
                  </p:cNvGrpSpPr>
                  <p:nvPr/>
                </p:nvGrpSpPr>
                <p:grpSpPr bwMode="auto">
                  <a:xfrm>
                    <a:off x="4267318" y="4403265"/>
                    <a:ext cx="1242274" cy="1118197"/>
                    <a:chOff x="2550433" y="993914"/>
                    <a:chExt cx="1945367" cy="1857004"/>
                  </a:xfrm>
                </p:grpSpPr>
                <p:pic>
                  <p:nvPicPr>
                    <p:cNvPr id="19796" name="Image 7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32" t="16676" r="70271" b="27737"/>
                    <a:stretch>
                      <a:fillRect/>
                    </a:stretch>
                  </p:blipFill>
                  <p:spPr bwMode="auto">
                    <a:xfrm>
                      <a:off x="2550433" y="1114795"/>
                      <a:ext cx="1782419" cy="1736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72" name="Organigramme : Données stockées 471"/>
                    <p:cNvSpPr/>
                    <p:nvPr/>
                  </p:nvSpPr>
                  <p:spPr>
                    <a:xfrm rot="2580000">
                      <a:off x="2548979" y="1018769"/>
                      <a:ext cx="324909" cy="642024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473" name="Rectangle 472"/>
                    <p:cNvSpPr/>
                    <p:nvPr/>
                  </p:nvSpPr>
                  <p:spPr>
                    <a:xfrm>
                      <a:off x="4263138" y="997005"/>
                      <a:ext cx="235273" cy="129493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776" name="Groupe 21"/>
                  <p:cNvGrpSpPr>
                    <a:grpSpLocks/>
                  </p:cNvGrpSpPr>
                  <p:nvPr/>
                </p:nvGrpSpPr>
                <p:grpSpPr bwMode="auto">
                  <a:xfrm>
                    <a:off x="6705600" y="4320255"/>
                    <a:ext cx="1322388" cy="1333500"/>
                    <a:chOff x="3200400" y="3171718"/>
                    <a:chExt cx="1785602" cy="1891834"/>
                  </a:xfrm>
                </p:grpSpPr>
                <p:pic>
                  <p:nvPicPr>
                    <p:cNvPr id="19794" name="Image 4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665" t="15247" r="21323" b="24744"/>
                    <a:stretch>
                      <a:fillRect/>
                    </a:stretch>
                  </p:blipFill>
                  <p:spPr bwMode="auto">
                    <a:xfrm>
                      <a:off x="3200400" y="3171718"/>
                      <a:ext cx="1775793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70" name="Rectangle 469"/>
                    <p:cNvSpPr/>
                    <p:nvPr/>
                  </p:nvSpPr>
                  <p:spPr>
                    <a:xfrm>
                      <a:off x="4939893" y="3961438"/>
                      <a:ext cx="48299" cy="2323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777" name="Groupe 29"/>
                  <p:cNvGrpSpPr>
                    <a:grpSpLocks/>
                  </p:cNvGrpSpPr>
                  <p:nvPr/>
                </p:nvGrpSpPr>
                <p:grpSpPr bwMode="auto">
                  <a:xfrm rot="-2071253">
                    <a:off x="1514131" y="4180665"/>
                    <a:ext cx="1725613" cy="1308100"/>
                    <a:chOff x="5562600" y="3110948"/>
                    <a:chExt cx="2584172" cy="1952604"/>
                  </a:xfrm>
                </p:grpSpPr>
                <p:grpSp>
                  <p:nvGrpSpPr>
                    <p:cNvPr id="19787" name="Groupe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2600" y="3110948"/>
                      <a:ext cx="2286611" cy="1952604"/>
                      <a:chOff x="5562600" y="3110948"/>
                      <a:chExt cx="2286611" cy="1952604"/>
                    </a:xfrm>
                  </p:grpSpPr>
                  <p:pic>
                    <p:nvPicPr>
                      <p:cNvPr id="19792" name="Image 3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437" t="12724" r="1312" b="26569"/>
                      <a:stretch>
                        <a:fillRect/>
                      </a:stretch>
                    </p:blipFill>
                    <p:spPr bwMode="auto">
                      <a:xfrm>
                        <a:off x="5562600" y="3171718"/>
                        <a:ext cx="2286611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468" name="Rectangle 467"/>
                      <p:cNvSpPr/>
                      <p:nvPr/>
                    </p:nvSpPr>
                    <p:spPr>
                      <a:xfrm>
                        <a:off x="5665416" y="3079334"/>
                        <a:ext cx="1896378" cy="1564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9788" name="Groupe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28199" y="3581400"/>
                      <a:ext cx="718573" cy="596348"/>
                      <a:chOff x="7428199" y="3581400"/>
                      <a:chExt cx="718573" cy="596348"/>
                    </a:xfrm>
                  </p:grpSpPr>
                  <p:sp>
                    <p:nvSpPr>
                      <p:cNvPr id="465" name="Rectangle 464"/>
                      <p:cNvSpPr/>
                      <p:nvPr/>
                    </p:nvSpPr>
                    <p:spPr>
                      <a:xfrm>
                        <a:off x="7412722" y="3781993"/>
                        <a:ext cx="717844" cy="37167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66" name="Rectangle 465"/>
                      <p:cNvSpPr/>
                      <p:nvPr/>
                    </p:nvSpPr>
                    <p:spPr>
                      <a:xfrm>
                        <a:off x="7681404" y="3569319"/>
                        <a:ext cx="85712" cy="2151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464" name="Organigramme : Données stockées 463"/>
                    <p:cNvSpPr/>
                    <p:nvPr/>
                  </p:nvSpPr>
                  <p:spPr>
                    <a:xfrm rot="3120000">
                      <a:off x="7447541" y="3031267"/>
                      <a:ext cx="166279" cy="407132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pic>
                <p:nvPicPr>
                  <p:cNvPr id="19778" name="Image 5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534" t="17816" r="37872" b="26598"/>
                  <a:stretch>
                    <a:fillRect/>
                  </a:stretch>
                </p:blipFill>
                <p:spPr bwMode="auto">
                  <a:xfrm>
                    <a:off x="5463326" y="4403265"/>
                    <a:ext cx="1158875" cy="11779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9779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3017768" y="4431046"/>
                    <a:ext cx="1174750" cy="1230313"/>
                    <a:chOff x="349524" y="993914"/>
                    <a:chExt cx="2030868" cy="2030894"/>
                  </a:xfrm>
                </p:grpSpPr>
                <p:grpSp>
                  <p:nvGrpSpPr>
                    <p:cNvPr id="19780" name="Groupe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grpSp>
                    <p:nvGrpSpPr>
                      <p:cNvPr id="19782" name="Groupe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pic>
                      <p:nvPicPr>
                        <p:cNvPr id="19785" name="Image 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7203" r="84099" b="20538"/>
                        <a:stretch>
                          <a:fillRect/>
                        </a:stretch>
                      </p:blipFill>
                      <p:spPr bwMode="auto">
                        <a:xfrm>
                          <a:off x="349524" y="993914"/>
                          <a:ext cx="2030868" cy="1977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461" name="Rectangle 460"/>
                        <p:cNvSpPr/>
                        <p:nvPr/>
                      </p:nvSpPr>
                      <p:spPr>
                        <a:xfrm>
                          <a:off x="1518637" y="2941330"/>
                          <a:ext cx="865783" cy="8653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458" name="Rectangle 457"/>
                      <p:cNvSpPr/>
                      <p:nvPr/>
                    </p:nvSpPr>
                    <p:spPr>
                      <a:xfrm>
                        <a:off x="2087580" y="994391"/>
                        <a:ext cx="296840" cy="9842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59" name="Rectangle 458"/>
                      <p:cNvSpPr/>
                      <p:nvPr/>
                    </p:nvSpPr>
                    <p:spPr>
                      <a:xfrm>
                        <a:off x="1951532" y="994391"/>
                        <a:ext cx="284468" cy="2271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456" name="Organigramme : Données stockées 455"/>
                    <p:cNvSpPr/>
                    <p:nvPr/>
                  </p:nvSpPr>
                  <p:spPr>
                    <a:xfrm rot="1140000" flipH="1" flipV="1">
                      <a:off x="1345480" y="2757449"/>
                      <a:ext cx="148420" cy="237959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  <p:grpSp>
              <p:nvGrpSpPr>
                <p:cNvPr id="19725" name="Groupe 399"/>
                <p:cNvGrpSpPr>
                  <a:grpSpLocks/>
                </p:cNvGrpSpPr>
                <p:nvPr/>
              </p:nvGrpSpPr>
              <p:grpSpPr bwMode="auto">
                <a:xfrm>
                  <a:off x="4500051" y="5860011"/>
                  <a:ext cx="1970398" cy="454864"/>
                  <a:chOff x="1514131" y="4180665"/>
                  <a:chExt cx="6513857" cy="1480694"/>
                </a:xfrm>
              </p:grpSpPr>
              <p:grpSp>
                <p:nvGrpSpPr>
                  <p:cNvPr id="19751" name="Groupe 17"/>
                  <p:cNvGrpSpPr>
                    <a:grpSpLocks/>
                  </p:cNvGrpSpPr>
                  <p:nvPr/>
                </p:nvGrpSpPr>
                <p:grpSpPr bwMode="auto">
                  <a:xfrm>
                    <a:off x="4267318" y="4403265"/>
                    <a:ext cx="1242274" cy="1118197"/>
                    <a:chOff x="2550433" y="993914"/>
                    <a:chExt cx="1945367" cy="1857004"/>
                  </a:xfrm>
                </p:grpSpPr>
                <p:pic>
                  <p:nvPicPr>
                    <p:cNvPr id="19772" name="Image 7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32" t="16676" r="70271" b="27737"/>
                    <a:stretch>
                      <a:fillRect/>
                    </a:stretch>
                  </p:blipFill>
                  <p:spPr bwMode="auto">
                    <a:xfrm>
                      <a:off x="2550433" y="1114795"/>
                      <a:ext cx="1782419" cy="1736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48" name="Organigramme : Données stockées 447"/>
                    <p:cNvSpPr/>
                    <p:nvPr/>
                  </p:nvSpPr>
                  <p:spPr>
                    <a:xfrm rot="2580000">
                      <a:off x="2551308" y="1013868"/>
                      <a:ext cx="324909" cy="642024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449" name="Rectangle 448"/>
                    <p:cNvSpPr/>
                    <p:nvPr/>
                  </p:nvSpPr>
                  <p:spPr>
                    <a:xfrm>
                      <a:off x="4265467" y="992104"/>
                      <a:ext cx="235273" cy="129493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752" name="Groupe 21"/>
                  <p:cNvGrpSpPr>
                    <a:grpSpLocks/>
                  </p:cNvGrpSpPr>
                  <p:nvPr/>
                </p:nvGrpSpPr>
                <p:grpSpPr bwMode="auto">
                  <a:xfrm>
                    <a:off x="6705600" y="4320255"/>
                    <a:ext cx="1322388" cy="1333500"/>
                    <a:chOff x="3200400" y="3171718"/>
                    <a:chExt cx="1785602" cy="1891834"/>
                  </a:xfrm>
                </p:grpSpPr>
                <p:pic>
                  <p:nvPicPr>
                    <p:cNvPr id="19770" name="Image 4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665" t="15247" r="21323" b="24744"/>
                    <a:stretch>
                      <a:fillRect/>
                    </a:stretch>
                  </p:blipFill>
                  <p:spPr bwMode="auto">
                    <a:xfrm>
                      <a:off x="3200400" y="3171718"/>
                      <a:ext cx="1775793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46" name="Rectangle 445"/>
                    <p:cNvSpPr/>
                    <p:nvPr/>
                  </p:nvSpPr>
                  <p:spPr>
                    <a:xfrm>
                      <a:off x="4941901" y="3957251"/>
                      <a:ext cx="48299" cy="2323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753" name="Groupe 29"/>
                  <p:cNvGrpSpPr>
                    <a:grpSpLocks/>
                  </p:cNvGrpSpPr>
                  <p:nvPr/>
                </p:nvGrpSpPr>
                <p:grpSpPr bwMode="auto">
                  <a:xfrm rot="-2071253">
                    <a:off x="1514131" y="4180665"/>
                    <a:ext cx="1725613" cy="1308100"/>
                    <a:chOff x="5562600" y="3110948"/>
                    <a:chExt cx="2584172" cy="1952604"/>
                  </a:xfrm>
                </p:grpSpPr>
                <p:grpSp>
                  <p:nvGrpSpPr>
                    <p:cNvPr id="19763" name="Groupe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2600" y="3110948"/>
                      <a:ext cx="2286611" cy="1952604"/>
                      <a:chOff x="5562600" y="3110948"/>
                      <a:chExt cx="2286611" cy="1952604"/>
                    </a:xfrm>
                  </p:grpSpPr>
                  <p:pic>
                    <p:nvPicPr>
                      <p:cNvPr id="19768" name="Image 3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437" t="12724" r="1312" b="26569"/>
                      <a:stretch>
                        <a:fillRect/>
                      </a:stretch>
                    </p:blipFill>
                    <p:spPr bwMode="auto">
                      <a:xfrm>
                        <a:off x="5562600" y="3171718"/>
                        <a:ext cx="2286611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444" name="Rectangle 443"/>
                      <p:cNvSpPr/>
                      <p:nvPr/>
                    </p:nvSpPr>
                    <p:spPr>
                      <a:xfrm>
                        <a:off x="5669986" y="3076856"/>
                        <a:ext cx="1896378" cy="1564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9764" name="Groupe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28199" y="3581400"/>
                      <a:ext cx="718573" cy="596348"/>
                      <a:chOff x="7428199" y="3581400"/>
                      <a:chExt cx="718573" cy="596348"/>
                    </a:xfrm>
                  </p:grpSpPr>
                  <p:sp>
                    <p:nvSpPr>
                      <p:cNvPr id="441" name="Rectangle 440"/>
                      <p:cNvSpPr/>
                      <p:nvPr/>
                    </p:nvSpPr>
                    <p:spPr>
                      <a:xfrm>
                        <a:off x="7417292" y="3779516"/>
                        <a:ext cx="717844" cy="37167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42" name="Rectangle 441"/>
                      <p:cNvSpPr/>
                      <p:nvPr/>
                    </p:nvSpPr>
                    <p:spPr>
                      <a:xfrm>
                        <a:off x="7685973" y="3566841"/>
                        <a:ext cx="85712" cy="2151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440" name="Organigramme : Données stockées 439"/>
                    <p:cNvSpPr/>
                    <p:nvPr/>
                  </p:nvSpPr>
                  <p:spPr>
                    <a:xfrm rot="3120000">
                      <a:off x="7452111" y="3028790"/>
                      <a:ext cx="166279" cy="407132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pic>
                <p:nvPicPr>
                  <p:cNvPr id="19754" name="Image 5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534" t="17816" r="37872" b="26598"/>
                  <a:stretch>
                    <a:fillRect/>
                  </a:stretch>
                </p:blipFill>
                <p:spPr bwMode="auto">
                  <a:xfrm>
                    <a:off x="5463326" y="4403265"/>
                    <a:ext cx="1158875" cy="11779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9755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3017768" y="4431046"/>
                    <a:ext cx="1174750" cy="1230313"/>
                    <a:chOff x="349524" y="993914"/>
                    <a:chExt cx="2030868" cy="2030894"/>
                  </a:xfrm>
                </p:grpSpPr>
                <p:grpSp>
                  <p:nvGrpSpPr>
                    <p:cNvPr id="19756" name="Groupe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grpSp>
                    <p:nvGrpSpPr>
                      <p:cNvPr id="19758" name="Groupe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pic>
                      <p:nvPicPr>
                        <p:cNvPr id="19761" name="Image 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7203" r="84099" b="20538"/>
                        <a:stretch>
                          <a:fillRect/>
                        </a:stretch>
                      </p:blipFill>
                      <p:spPr bwMode="auto">
                        <a:xfrm>
                          <a:off x="349524" y="993914"/>
                          <a:ext cx="2030868" cy="1977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437" name="Rectangle 436"/>
                        <p:cNvSpPr/>
                        <p:nvPr/>
                      </p:nvSpPr>
                      <p:spPr>
                        <a:xfrm>
                          <a:off x="1521208" y="2936458"/>
                          <a:ext cx="865783" cy="8653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434" name="Rectangle 433"/>
                      <p:cNvSpPr/>
                      <p:nvPr/>
                    </p:nvSpPr>
                    <p:spPr>
                      <a:xfrm>
                        <a:off x="2090151" y="989519"/>
                        <a:ext cx="296840" cy="9842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35" name="Rectangle 434"/>
                      <p:cNvSpPr/>
                      <p:nvPr/>
                    </p:nvSpPr>
                    <p:spPr>
                      <a:xfrm>
                        <a:off x="1954103" y="989519"/>
                        <a:ext cx="284468" cy="2271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432" name="Organigramme : Données stockées 431"/>
                    <p:cNvSpPr/>
                    <p:nvPr/>
                  </p:nvSpPr>
                  <p:spPr>
                    <a:xfrm rot="1140000" flipH="1" flipV="1">
                      <a:off x="1348051" y="2752577"/>
                      <a:ext cx="148420" cy="237959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  <p:grpSp>
              <p:nvGrpSpPr>
                <p:cNvPr id="19726" name="Groupe 400"/>
                <p:cNvGrpSpPr>
                  <a:grpSpLocks/>
                </p:cNvGrpSpPr>
                <p:nvPr/>
              </p:nvGrpSpPr>
              <p:grpSpPr bwMode="auto">
                <a:xfrm>
                  <a:off x="6470380" y="5853580"/>
                  <a:ext cx="1970398" cy="454864"/>
                  <a:chOff x="1514131" y="4180665"/>
                  <a:chExt cx="6513857" cy="1480694"/>
                </a:xfrm>
              </p:grpSpPr>
              <p:grpSp>
                <p:nvGrpSpPr>
                  <p:cNvPr id="19727" name="Groupe 17"/>
                  <p:cNvGrpSpPr>
                    <a:grpSpLocks/>
                  </p:cNvGrpSpPr>
                  <p:nvPr/>
                </p:nvGrpSpPr>
                <p:grpSpPr bwMode="auto">
                  <a:xfrm>
                    <a:off x="4267318" y="4403265"/>
                    <a:ext cx="1242274" cy="1118197"/>
                    <a:chOff x="2550433" y="993914"/>
                    <a:chExt cx="1945367" cy="1857004"/>
                  </a:xfrm>
                </p:grpSpPr>
                <p:pic>
                  <p:nvPicPr>
                    <p:cNvPr id="19748" name="Image 7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32" t="16676" r="70271" b="27737"/>
                    <a:stretch>
                      <a:fillRect/>
                    </a:stretch>
                  </p:blipFill>
                  <p:spPr bwMode="auto">
                    <a:xfrm>
                      <a:off x="2550433" y="1114795"/>
                      <a:ext cx="1782419" cy="1736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24" name="Organigramme : Données stockées 423"/>
                    <p:cNvSpPr/>
                    <p:nvPr/>
                  </p:nvSpPr>
                  <p:spPr>
                    <a:xfrm rot="2580000">
                      <a:off x="2557646" y="1015986"/>
                      <a:ext cx="313702" cy="642031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425" name="Rectangle 424"/>
                    <p:cNvSpPr/>
                    <p:nvPr/>
                  </p:nvSpPr>
                  <p:spPr>
                    <a:xfrm>
                      <a:off x="4271798" y="994222"/>
                      <a:ext cx="224073" cy="12949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728" name="Groupe 21"/>
                  <p:cNvGrpSpPr>
                    <a:grpSpLocks/>
                  </p:cNvGrpSpPr>
                  <p:nvPr/>
                </p:nvGrpSpPr>
                <p:grpSpPr bwMode="auto">
                  <a:xfrm>
                    <a:off x="6705600" y="4320255"/>
                    <a:ext cx="1322388" cy="1333500"/>
                    <a:chOff x="3200400" y="3171718"/>
                    <a:chExt cx="1785602" cy="1891834"/>
                  </a:xfrm>
                </p:grpSpPr>
                <p:pic>
                  <p:nvPicPr>
                    <p:cNvPr id="19746" name="Image 4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665" t="15247" r="21323" b="24744"/>
                    <a:stretch>
                      <a:fillRect/>
                    </a:stretch>
                  </p:blipFill>
                  <p:spPr bwMode="auto">
                    <a:xfrm>
                      <a:off x="3200400" y="3171718"/>
                      <a:ext cx="1775793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22" name="Rectangle 421"/>
                    <p:cNvSpPr/>
                    <p:nvPr/>
                  </p:nvSpPr>
                  <p:spPr>
                    <a:xfrm>
                      <a:off x="4937703" y="3959061"/>
                      <a:ext cx="48299" cy="23240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729" name="Groupe 29"/>
                  <p:cNvGrpSpPr>
                    <a:grpSpLocks/>
                  </p:cNvGrpSpPr>
                  <p:nvPr/>
                </p:nvGrpSpPr>
                <p:grpSpPr bwMode="auto">
                  <a:xfrm rot="-2071253">
                    <a:off x="1514131" y="4180665"/>
                    <a:ext cx="1725613" cy="1308100"/>
                    <a:chOff x="5562600" y="3110948"/>
                    <a:chExt cx="2584172" cy="1952604"/>
                  </a:xfrm>
                </p:grpSpPr>
                <p:grpSp>
                  <p:nvGrpSpPr>
                    <p:cNvPr id="19739" name="Groupe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2600" y="3110948"/>
                      <a:ext cx="2286611" cy="1952604"/>
                      <a:chOff x="5562600" y="3110948"/>
                      <a:chExt cx="2286611" cy="1952604"/>
                    </a:xfrm>
                  </p:grpSpPr>
                  <p:pic>
                    <p:nvPicPr>
                      <p:cNvPr id="19744" name="Image 3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437" t="12724" r="1312" b="26569"/>
                      <a:stretch>
                        <a:fillRect/>
                      </a:stretch>
                    </p:blipFill>
                    <p:spPr bwMode="auto">
                      <a:xfrm>
                        <a:off x="5562600" y="3171718"/>
                        <a:ext cx="2286611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420" name="Rectangle 419"/>
                      <p:cNvSpPr/>
                      <p:nvPr/>
                    </p:nvSpPr>
                    <p:spPr>
                      <a:xfrm>
                        <a:off x="5673791" y="3081559"/>
                        <a:ext cx="1896385" cy="1564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9740" name="Groupe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28199" y="3581400"/>
                      <a:ext cx="718573" cy="596348"/>
                      <a:chOff x="7428199" y="3581400"/>
                      <a:chExt cx="718573" cy="596348"/>
                    </a:xfrm>
                  </p:grpSpPr>
                  <p:sp>
                    <p:nvSpPr>
                      <p:cNvPr id="417" name="Rectangle 416"/>
                      <p:cNvSpPr/>
                      <p:nvPr/>
                    </p:nvSpPr>
                    <p:spPr>
                      <a:xfrm>
                        <a:off x="7421104" y="3784218"/>
                        <a:ext cx="717837" cy="37167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18" name="Rectangle 417"/>
                      <p:cNvSpPr/>
                      <p:nvPr/>
                    </p:nvSpPr>
                    <p:spPr>
                      <a:xfrm>
                        <a:off x="7689779" y="3571542"/>
                        <a:ext cx="85712" cy="2151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416" name="Organigramme : Données stockées 415"/>
                    <p:cNvSpPr/>
                    <p:nvPr/>
                  </p:nvSpPr>
                  <p:spPr>
                    <a:xfrm rot="3120000">
                      <a:off x="7455919" y="3033497"/>
                      <a:ext cx="166273" cy="407132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pic>
                <p:nvPicPr>
                  <p:cNvPr id="19730" name="Image 5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534" t="17816" r="37872" b="26598"/>
                  <a:stretch>
                    <a:fillRect/>
                  </a:stretch>
                </p:blipFill>
                <p:spPr bwMode="auto">
                  <a:xfrm>
                    <a:off x="5463326" y="4403265"/>
                    <a:ext cx="1158875" cy="11779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9731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3017768" y="4431046"/>
                    <a:ext cx="1174750" cy="1230313"/>
                    <a:chOff x="349524" y="993914"/>
                    <a:chExt cx="2030868" cy="2030894"/>
                  </a:xfrm>
                </p:grpSpPr>
                <p:grpSp>
                  <p:nvGrpSpPr>
                    <p:cNvPr id="19732" name="Groupe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grpSp>
                    <p:nvGrpSpPr>
                      <p:cNvPr id="19734" name="Groupe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pic>
                      <p:nvPicPr>
                        <p:cNvPr id="19737" name="Image 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7203" r="84099" b="20538"/>
                        <a:stretch>
                          <a:fillRect/>
                        </a:stretch>
                      </p:blipFill>
                      <p:spPr bwMode="auto">
                        <a:xfrm>
                          <a:off x="349524" y="993914"/>
                          <a:ext cx="2030868" cy="1977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413" name="Rectangle 412"/>
                        <p:cNvSpPr/>
                        <p:nvPr/>
                      </p:nvSpPr>
                      <p:spPr>
                        <a:xfrm>
                          <a:off x="1528204" y="2938564"/>
                          <a:ext cx="853411" cy="8653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410" name="Rectangle 409"/>
                      <p:cNvSpPr/>
                      <p:nvPr/>
                    </p:nvSpPr>
                    <p:spPr>
                      <a:xfrm>
                        <a:off x="2084775" y="991625"/>
                        <a:ext cx="296840" cy="9842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11" name="Rectangle 410"/>
                      <p:cNvSpPr/>
                      <p:nvPr/>
                    </p:nvSpPr>
                    <p:spPr>
                      <a:xfrm>
                        <a:off x="1948728" y="991625"/>
                        <a:ext cx="284468" cy="2271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408" name="Organigramme : Données stockées 407"/>
                    <p:cNvSpPr/>
                    <p:nvPr/>
                  </p:nvSpPr>
                  <p:spPr>
                    <a:xfrm rot="1140000" flipH="1" flipV="1">
                      <a:off x="1355048" y="2754689"/>
                      <a:ext cx="148420" cy="237959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</p:grpSp>
          <p:sp>
            <p:nvSpPr>
              <p:cNvPr id="19464" name="ZoneTexte 699"/>
              <p:cNvSpPr txBox="1">
                <a:spLocks noChangeArrowheads="1"/>
              </p:cNvSpPr>
              <p:nvPr/>
            </p:nvSpPr>
            <p:spPr bwMode="auto">
              <a:xfrm>
                <a:off x="1357313" y="5562600"/>
                <a:ext cx="661987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b="1">
                    <a:solidFill>
                      <a:srgbClr val="660033"/>
                    </a:solidFill>
                  </a:rPr>
                  <a:t>H4</a:t>
                </a:r>
              </a:p>
            </p:txBody>
          </p:sp>
          <p:grpSp>
            <p:nvGrpSpPr>
              <p:cNvPr id="19465" name="Groupe 942"/>
              <p:cNvGrpSpPr>
                <a:grpSpLocks/>
              </p:cNvGrpSpPr>
              <p:nvPr/>
            </p:nvGrpSpPr>
            <p:grpSpPr bwMode="auto">
              <a:xfrm>
                <a:off x="1674813" y="2743200"/>
                <a:ext cx="5929312" cy="2039938"/>
                <a:chOff x="820297" y="2743200"/>
                <a:chExt cx="8079949" cy="2592212"/>
              </a:xfrm>
            </p:grpSpPr>
            <p:grpSp>
              <p:nvGrpSpPr>
                <p:cNvPr id="19708" name="Groupe 943"/>
                <p:cNvGrpSpPr>
                  <a:grpSpLocks/>
                </p:cNvGrpSpPr>
                <p:nvPr/>
              </p:nvGrpSpPr>
              <p:grpSpPr bwMode="auto">
                <a:xfrm>
                  <a:off x="820297" y="2895600"/>
                  <a:ext cx="4172844" cy="2439812"/>
                  <a:chOff x="820297" y="2895600"/>
                  <a:chExt cx="4172844" cy="2439812"/>
                </a:xfrm>
              </p:grpSpPr>
              <p:cxnSp>
                <p:nvCxnSpPr>
                  <p:cNvPr id="953" name="Connecteur droit 952"/>
                  <p:cNvCxnSpPr/>
                  <p:nvPr/>
                </p:nvCxnSpPr>
                <p:spPr>
                  <a:xfrm flipV="1">
                    <a:off x="820297" y="2973170"/>
                    <a:ext cx="326659" cy="2360224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4" name="Connecteur droit 953"/>
                  <p:cNvCxnSpPr/>
                  <p:nvPr/>
                </p:nvCxnSpPr>
                <p:spPr>
                  <a:xfrm>
                    <a:off x="1146956" y="2973170"/>
                    <a:ext cx="387232" cy="2362242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5" name="Connecteur droit 954"/>
                  <p:cNvCxnSpPr/>
                  <p:nvPr/>
                </p:nvCxnSpPr>
                <p:spPr>
                  <a:xfrm flipV="1">
                    <a:off x="1534188" y="5182098"/>
                    <a:ext cx="1460231" cy="151296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6" name="Connecteur droit 955"/>
                  <p:cNvCxnSpPr/>
                  <p:nvPr/>
                </p:nvCxnSpPr>
                <p:spPr>
                  <a:xfrm flipV="1">
                    <a:off x="2994419" y="2896514"/>
                    <a:ext cx="188208" cy="2285585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7" name="Connecteur droit 956"/>
                  <p:cNvCxnSpPr/>
                  <p:nvPr/>
                </p:nvCxnSpPr>
                <p:spPr>
                  <a:xfrm>
                    <a:off x="3199934" y="2896514"/>
                    <a:ext cx="311516" cy="2362242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8" name="Connecteur droit 957"/>
                  <p:cNvCxnSpPr/>
                  <p:nvPr/>
                </p:nvCxnSpPr>
                <p:spPr>
                  <a:xfrm>
                    <a:off x="3511450" y="5258755"/>
                    <a:ext cx="70956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9" name="Connecteur droit 958"/>
                  <p:cNvCxnSpPr/>
                  <p:nvPr/>
                </p:nvCxnSpPr>
                <p:spPr>
                  <a:xfrm flipV="1">
                    <a:off x="4221014" y="5182098"/>
                    <a:ext cx="772300" cy="76657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709" name="Groupe 944"/>
                <p:cNvGrpSpPr>
                  <a:grpSpLocks/>
                </p:cNvGrpSpPr>
                <p:nvPr/>
              </p:nvGrpSpPr>
              <p:grpSpPr bwMode="auto">
                <a:xfrm>
                  <a:off x="4993141" y="2743200"/>
                  <a:ext cx="3907105" cy="2438400"/>
                  <a:chOff x="868786" y="2895600"/>
                  <a:chExt cx="3907105" cy="2438400"/>
                </a:xfrm>
              </p:grpSpPr>
              <p:cxnSp>
                <p:nvCxnSpPr>
                  <p:cNvPr id="946" name="Connecteur droit 945"/>
                  <p:cNvCxnSpPr/>
                  <p:nvPr/>
                </p:nvCxnSpPr>
                <p:spPr>
                  <a:xfrm flipV="1">
                    <a:off x="868959" y="2972257"/>
                    <a:ext cx="279067" cy="2362241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" name="Connecteur droit 946"/>
                  <p:cNvCxnSpPr/>
                  <p:nvPr/>
                </p:nvCxnSpPr>
                <p:spPr>
                  <a:xfrm>
                    <a:off x="1148026" y="2972257"/>
                    <a:ext cx="385069" cy="2362241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8" name="Connecteur droit 947"/>
                  <p:cNvCxnSpPr/>
                  <p:nvPr/>
                </p:nvCxnSpPr>
                <p:spPr>
                  <a:xfrm flipV="1">
                    <a:off x="1533095" y="5181184"/>
                    <a:ext cx="1462395" cy="153314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9" name="Connecteur droit 948"/>
                  <p:cNvCxnSpPr/>
                  <p:nvPr/>
                </p:nvCxnSpPr>
                <p:spPr>
                  <a:xfrm flipV="1">
                    <a:off x="2995490" y="2895600"/>
                    <a:ext cx="188207" cy="2285584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0" name="Connecteur droit 949"/>
                  <p:cNvCxnSpPr/>
                  <p:nvPr/>
                </p:nvCxnSpPr>
                <p:spPr>
                  <a:xfrm>
                    <a:off x="3201004" y="2895600"/>
                    <a:ext cx="309354" cy="2362241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1" name="Connecteur droit 950"/>
                  <p:cNvCxnSpPr/>
                  <p:nvPr/>
                </p:nvCxnSpPr>
                <p:spPr>
                  <a:xfrm flipV="1">
                    <a:off x="3538480" y="5219512"/>
                    <a:ext cx="1237411" cy="3832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466" name="Groupe 273"/>
              <p:cNvGrpSpPr>
                <a:grpSpLocks/>
              </p:cNvGrpSpPr>
              <p:nvPr/>
            </p:nvGrpSpPr>
            <p:grpSpPr bwMode="auto">
              <a:xfrm>
                <a:off x="2228850" y="5953125"/>
                <a:ext cx="5848350" cy="371475"/>
                <a:chOff x="468002" y="5853580"/>
                <a:chExt cx="7972776" cy="471020"/>
              </a:xfrm>
            </p:grpSpPr>
            <p:grpSp>
              <p:nvGrpSpPr>
                <p:cNvPr id="19608" name="Groupe 274"/>
                <p:cNvGrpSpPr>
                  <a:grpSpLocks/>
                </p:cNvGrpSpPr>
                <p:nvPr/>
              </p:nvGrpSpPr>
              <p:grpSpPr bwMode="auto">
                <a:xfrm>
                  <a:off x="468002" y="5869736"/>
                  <a:ext cx="1970398" cy="454864"/>
                  <a:chOff x="1514131" y="4180665"/>
                  <a:chExt cx="6513857" cy="1480694"/>
                </a:xfrm>
              </p:grpSpPr>
              <p:grpSp>
                <p:nvGrpSpPr>
                  <p:cNvPr id="19684" name="Groupe 17"/>
                  <p:cNvGrpSpPr>
                    <a:grpSpLocks/>
                  </p:cNvGrpSpPr>
                  <p:nvPr/>
                </p:nvGrpSpPr>
                <p:grpSpPr bwMode="auto">
                  <a:xfrm>
                    <a:off x="4267318" y="4403265"/>
                    <a:ext cx="1242274" cy="1118197"/>
                    <a:chOff x="2550433" y="993914"/>
                    <a:chExt cx="1945367" cy="1857004"/>
                  </a:xfrm>
                </p:grpSpPr>
                <p:pic>
                  <p:nvPicPr>
                    <p:cNvPr id="19705" name="Image 7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32" t="16676" r="70271" b="27737"/>
                    <a:stretch>
                      <a:fillRect/>
                    </a:stretch>
                  </p:blipFill>
                  <p:spPr bwMode="auto">
                    <a:xfrm>
                      <a:off x="2550433" y="1114795"/>
                      <a:ext cx="1782419" cy="1736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504" name="Organigramme : Données stockées 503"/>
                    <p:cNvSpPr/>
                    <p:nvPr/>
                  </p:nvSpPr>
                  <p:spPr>
                    <a:xfrm rot="2580000">
                      <a:off x="2552416" y="1015698"/>
                      <a:ext cx="313702" cy="642031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505" name="Rectangle 504"/>
                    <p:cNvSpPr/>
                    <p:nvPr/>
                  </p:nvSpPr>
                  <p:spPr>
                    <a:xfrm>
                      <a:off x="4266568" y="993935"/>
                      <a:ext cx="224073" cy="12949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685" name="Groupe 21"/>
                  <p:cNvGrpSpPr>
                    <a:grpSpLocks/>
                  </p:cNvGrpSpPr>
                  <p:nvPr/>
                </p:nvGrpSpPr>
                <p:grpSpPr bwMode="auto">
                  <a:xfrm>
                    <a:off x="6705600" y="4320255"/>
                    <a:ext cx="1322388" cy="1333500"/>
                    <a:chOff x="3200400" y="3171718"/>
                    <a:chExt cx="1785602" cy="1891834"/>
                  </a:xfrm>
                </p:grpSpPr>
                <p:pic>
                  <p:nvPicPr>
                    <p:cNvPr id="19703" name="Image 4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665" t="15247" r="21323" b="24744"/>
                    <a:stretch>
                      <a:fillRect/>
                    </a:stretch>
                  </p:blipFill>
                  <p:spPr bwMode="auto">
                    <a:xfrm>
                      <a:off x="3200400" y="3171718"/>
                      <a:ext cx="1775793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502" name="Rectangle 501"/>
                    <p:cNvSpPr/>
                    <p:nvPr/>
                  </p:nvSpPr>
                  <p:spPr>
                    <a:xfrm>
                      <a:off x="4933193" y="3958815"/>
                      <a:ext cx="48299" cy="23240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686" name="Groupe 29"/>
                  <p:cNvGrpSpPr>
                    <a:grpSpLocks/>
                  </p:cNvGrpSpPr>
                  <p:nvPr/>
                </p:nvGrpSpPr>
                <p:grpSpPr bwMode="auto">
                  <a:xfrm rot="-2071253">
                    <a:off x="1514131" y="4180665"/>
                    <a:ext cx="1725613" cy="1308100"/>
                    <a:chOff x="5562600" y="3110948"/>
                    <a:chExt cx="2584172" cy="1952604"/>
                  </a:xfrm>
                </p:grpSpPr>
                <p:grpSp>
                  <p:nvGrpSpPr>
                    <p:cNvPr id="19696" name="Groupe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2600" y="3110948"/>
                      <a:ext cx="2286611" cy="1952604"/>
                      <a:chOff x="5562600" y="3110948"/>
                      <a:chExt cx="2286611" cy="1952604"/>
                    </a:xfrm>
                  </p:grpSpPr>
                  <p:pic>
                    <p:nvPicPr>
                      <p:cNvPr id="19701" name="Image 3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437" t="12724" r="1312" b="26569"/>
                      <a:stretch>
                        <a:fillRect/>
                      </a:stretch>
                    </p:blipFill>
                    <p:spPr bwMode="auto">
                      <a:xfrm>
                        <a:off x="5562600" y="3171718"/>
                        <a:ext cx="2286611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500" name="Rectangle 499"/>
                      <p:cNvSpPr/>
                      <p:nvPr/>
                    </p:nvSpPr>
                    <p:spPr>
                      <a:xfrm>
                        <a:off x="5669832" y="3078758"/>
                        <a:ext cx="1896385" cy="1564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9697" name="Groupe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28199" y="3581400"/>
                      <a:ext cx="718573" cy="596348"/>
                      <a:chOff x="7428199" y="3581400"/>
                      <a:chExt cx="718573" cy="596348"/>
                    </a:xfrm>
                  </p:grpSpPr>
                  <p:sp>
                    <p:nvSpPr>
                      <p:cNvPr id="396" name="Rectangle 395"/>
                      <p:cNvSpPr/>
                      <p:nvPr/>
                    </p:nvSpPr>
                    <p:spPr>
                      <a:xfrm>
                        <a:off x="7417145" y="3781417"/>
                        <a:ext cx="717837" cy="37167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98" name="Rectangle 497"/>
                      <p:cNvSpPr/>
                      <p:nvPr/>
                    </p:nvSpPr>
                    <p:spPr>
                      <a:xfrm>
                        <a:off x="7685820" y="3568741"/>
                        <a:ext cx="85712" cy="2151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395" name="Organigramme : Données stockées 394"/>
                    <p:cNvSpPr/>
                    <p:nvPr/>
                  </p:nvSpPr>
                  <p:spPr>
                    <a:xfrm rot="3120000">
                      <a:off x="7451959" y="3030697"/>
                      <a:ext cx="166273" cy="407132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pic>
                <p:nvPicPr>
                  <p:cNvPr id="19687" name="Image 5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534" t="17816" r="37872" b="26598"/>
                  <a:stretch>
                    <a:fillRect/>
                  </a:stretch>
                </p:blipFill>
                <p:spPr bwMode="auto">
                  <a:xfrm>
                    <a:off x="5463326" y="4403265"/>
                    <a:ext cx="1158875" cy="11779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9688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3017768" y="4431046"/>
                    <a:ext cx="1174750" cy="1230313"/>
                    <a:chOff x="349524" y="993914"/>
                    <a:chExt cx="2030868" cy="2030894"/>
                  </a:xfrm>
                </p:grpSpPr>
                <p:grpSp>
                  <p:nvGrpSpPr>
                    <p:cNvPr id="19689" name="Groupe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grpSp>
                    <p:nvGrpSpPr>
                      <p:cNvPr id="19691" name="Groupe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pic>
                      <p:nvPicPr>
                        <p:cNvPr id="19694" name="Image 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7203" r="84099" b="20538"/>
                        <a:stretch>
                          <a:fillRect/>
                        </a:stretch>
                      </p:blipFill>
                      <p:spPr bwMode="auto">
                        <a:xfrm>
                          <a:off x="349524" y="993914"/>
                          <a:ext cx="2030868" cy="1977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392" name="Rectangle 391"/>
                        <p:cNvSpPr/>
                        <p:nvPr/>
                      </p:nvSpPr>
                      <p:spPr>
                        <a:xfrm>
                          <a:off x="1522431" y="2938277"/>
                          <a:ext cx="853411" cy="8653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389" name="Rectangle 388"/>
                      <p:cNvSpPr/>
                      <p:nvPr/>
                    </p:nvSpPr>
                    <p:spPr>
                      <a:xfrm>
                        <a:off x="2079002" y="991339"/>
                        <a:ext cx="296840" cy="9842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390" name="Rectangle 389"/>
                      <p:cNvSpPr/>
                      <p:nvPr/>
                    </p:nvSpPr>
                    <p:spPr>
                      <a:xfrm>
                        <a:off x="1942954" y="991339"/>
                        <a:ext cx="284468" cy="2271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387" name="Organigramme : Données stockées 386"/>
                    <p:cNvSpPr/>
                    <p:nvPr/>
                  </p:nvSpPr>
                  <p:spPr>
                    <a:xfrm rot="1140000" flipH="1" flipV="1">
                      <a:off x="1349275" y="2754403"/>
                      <a:ext cx="148420" cy="237959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  <p:grpSp>
              <p:nvGrpSpPr>
                <p:cNvPr id="19609" name="Groupe 279"/>
                <p:cNvGrpSpPr>
                  <a:grpSpLocks/>
                </p:cNvGrpSpPr>
                <p:nvPr/>
              </p:nvGrpSpPr>
              <p:grpSpPr bwMode="auto">
                <a:xfrm>
                  <a:off x="2474844" y="5867156"/>
                  <a:ext cx="1970398" cy="454864"/>
                  <a:chOff x="1514131" y="4180665"/>
                  <a:chExt cx="6513857" cy="1480694"/>
                </a:xfrm>
              </p:grpSpPr>
              <p:grpSp>
                <p:nvGrpSpPr>
                  <p:cNvPr id="19660" name="Groupe 17"/>
                  <p:cNvGrpSpPr>
                    <a:grpSpLocks/>
                  </p:cNvGrpSpPr>
                  <p:nvPr/>
                </p:nvGrpSpPr>
                <p:grpSpPr bwMode="auto">
                  <a:xfrm>
                    <a:off x="4267318" y="4403265"/>
                    <a:ext cx="1242274" cy="1118197"/>
                    <a:chOff x="2550433" y="993914"/>
                    <a:chExt cx="1945367" cy="1857004"/>
                  </a:xfrm>
                </p:grpSpPr>
                <p:pic>
                  <p:nvPicPr>
                    <p:cNvPr id="19681" name="Image 7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32" t="16676" r="70271" b="27737"/>
                    <a:stretch>
                      <a:fillRect/>
                    </a:stretch>
                  </p:blipFill>
                  <p:spPr bwMode="auto">
                    <a:xfrm>
                      <a:off x="2550433" y="1114795"/>
                      <a:ext cx="1782419" cy="1736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79" name="Organigramme : Données stockées 378"/>
                    <p:cNvSpPr/>
                    <p:nvPr/>
                  </p:nvSpPr>
                  <p:spPr>
                    <a:xfrm rot="2580000">
                      <a:off x="2548979" y="1018769"/>
                      <a:ext cx="324909" cy="642024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380" name="Rectangle 379"/>
                    <p:cNvSpPr/>
                    <p:nvPr/>
                  </p:nvSpPr>
                  <p:spPr>
                    <a:xfrm>
                      <a:off x="4263138" y="997005"/>
                      <a:ext cx="235273" cy="129493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661" name="Groupe 21"/>
                  <p:cNvGrpSpPr>
                    <a:grpSpLocks/>
                  </p:cNvGrpSpPr>
                  <p:nvPr/>
                </p:nvGrpSpPr>
                <p:grpSpPr bwMode="auto">
                  <a:xfrm>
                    <a:off x="6705600" y="4320255"/>
                    <a:ext cx="1322388" cy="1333500"/>
                    <a:chOff x="3200400" y="3171718"/>
                    <a:chExt cx="1785602" cy="1891834"/>
                  </a:xfrm>
                </p:grpSpPr>
                <p:pic>
                  <p:nvPicPr>
                    <p:cNvPr id="19679" name="Image 4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665" t="15247" r="21323" b="24744"/>
                    <a:stretch>
                      <a:fillRect/>
                    </a:stretch>
                  </p:blipFill>
                  <p:spPr bwMode="auto">
                    <a:xfrm>
                      <a:off x="3200400" y="3171718"/>
                      <a:ext cx="1775793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77" name="Rectangle 376"/>
                    <p:cNvSpPr/>
                    <p:nvPr/>
                  </p:nvSpPr>
                  <p:spPr>
                    <a:xfrm>
                      <a:off x="4939893" y="3961438"/>
                      <a:ext cx="48299" cy="2323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662" name="Groupe 29"/>
                  <p:cNvGrpSpPr>
                    <a:grpSpLocks/>
                  </p:cNvGrpSpPr>
                  <p:nvPr/>
                </p:nvGrpSpPr>
                <p:grpSpPr bwMode="auto">
                  <a:xfrm rot="-2071253">
                    <a:off x="1514131" y="4180665"/>
                    <a:ext cx="1725613" cy="1308100"/>
                    <a:chOff x="5562600" y="3110948"/>
                    <a:chExt cx="2584172" cy="1952604"/>
                  </a:xfrm>
                </p:grpSpPr>
                <p:grpSp>
                  <p:nvGrpSpPr>
                    <p:cNvPr id="19672" name="Groupe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2600" y="3110948"/>
                      <a:ext cx="2286611" cy="1952604"/>
                      <a:chOff x="5562600" y="3110948"/>
                      <a:chExt cx="2286611" cy="1952604"/>
                    </a:xfrm>
                  </p:grpSpPr>
                  <p:pic>
                    <p:nvPicPr>
                      <p:cNvPr id="19677" name="Image 3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437" t="12724" r="1312" b="26569"/>
                      <a:stretch>
                        <a:fillRect/>
                      </a:stretch>
                    </p:blipFill>
                    <p:spPr bwMode="auto">
                      <a:xfrm>
                        <a:off x="5562600" y="3171718"/>
                        <a:ext cx="2286611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375" name="Rectangle 374"/>
                      <p:cNvSpPr/>
                      <p:nvPr/>
                    </p:nvSpPr>
                    <p:spPr>
                      <a:xfrm>
                        <a:off x="5665416" y="3079334"/>
                        <a:ext cx="1896378" cy="1564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9673" name="Groupe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28199" y="3581400"/>
                      <a:ext cx="718573" cy="596348"/>
                      <a:chOff x="7428199" y="3581400"/>
                      <a:chExt cx="718573" cy="596348"/>
                    </a:xfrm>
                  </p:grpSpPr>
                  <p:sp>
                    <p:nvSpPr>
                      <p:cNvPr id="372" name="Rectangle 371"/>
                      <p:cNvSpPr/>
                      <p:nvPr/>
                    </p:nvSpPr>
                    <p:spPr>
                      <a:xfrm>
                        <a:off x="7412722" y="3781993"/>
                        <a:ext cx="717844" cy="37167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373" name="Rectangle 372"/>
                      <p:cNvSpPr/>
                      <p:nvPr/>
                    </p:nvSpPr>
                    <p:spPr>
                      <a:xfrm>
                        <a:off x="7681404" y="3569319"/>
                        <a:ext cx="85712" cy="2151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371" name="Organigramme : Données stockées 370"/>
                    <p:cNvSpPr/>
                    <p:nvPr/>
                  </p:nvSpPr>
                  <p:spPr>
                    <a:xfrm rot="3120000">
                      <a:off x="7447541" y="3031267"/>
                      <a:ext cx="166279" cy="407132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pic>
                <p:nvPicPr>
                  <p:cNvPr id="19663" name="Image 5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534" t="17816" r="37872" b="26598"/>
                  <a:stretch>
                    <a:fillRect/>
                  </a:stretch>
                </p:blipFill>
                <p:spPr bwMode="auto">
                  <a:xfrm>
                    <a:off x="5463326" y="4403265"/>
                    <a:ext cx="1158875" cy="11779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9664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3017768" y="4431046"/>
                    <a:ext cx="1174750" cy="1230313"/>
                    <a:chOff x="349524" y="993914"/>
                    <a:chExt cx="2030868" cy="2030894"/>
                  </a:xfrm>
                </p:grpSpPr>
                <p:grpSp>
                  <p:nvGrpSpPr>
                    <p:cNvPr id="19665" name="Groupe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grpSp>
                    <p:nvGrpSpPr>
                      <p:cNvPr id="19667" name="Groupe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pic>
                      <p:nvPicPr>
                        <p:cNvPr id="19670" name="Image 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7203" r="84099" b="20538"/>
                        <a:stretch>
                          <a:fillRect/>
                        </a:stretch>
                      </p:blipFill>
                      <p:spPr bwMode="auto">
                        <a:xfrm>
                          <a:off x="349524" y="993914"/>
                          <a:ext cx="2030868" cy="1977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368" name="Rectangle 367"/>
                        <p:cNvSpPr/>
                        <p:nvPr/>
                      </p:nvSpPr>
                      <p:spPr>
                        <a:xfrm>
                          <a:off x="1518637" y="2941330"/>
                          <a:ext cx="865783" cy="8653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365" name="Rectangle 364"/>
                      <p:cNvSpPr/>
                      <p:nvPr/>
                    </p:nvSpPr>
                    <p:spPr>
                      <a:xfrm>
                        <a:off x="2087580" y="994391"/>
                        <a:ext cx="296840" cy="9842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366" name="Rectangle 365"/>
                      <p:cNvSpPr/>
                      <p:nvPr/>
                    </p:nvSpPr>
                    <p:spPr>
                      <a:xfrm>
                        <a:off x="1951532" y="994391"/>
                        <a:ext cx="284468" cy="2271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363" name="Organigramme : Données stockées 362"/>
                    <p:cNvSpPr/>
                    <p:nvPr/>
                  </p:nvSpPr>
                  <p:spPr>
                    <a:xfrm rot="1140000" flipH="1" flipV="1">
                      <a:off x="1345480" y="2757449"/>
                      <a:ext cx="148420" cy="237959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  <p:grpSp>
              <p:nvGrpSpPr>
                <p:cNvPr id="19610" name="Groupe 282"/>
                <p:cNvGrpSpPr>
                  <a:grpSpLocks/>
                </p:cNvGrpSpPr>
                <p:nvPr/>
              </p:nvGrpSpPr>
              <p:grpSpPr bwMode="auto">
                <a:xfrm>
                  <a:off x="4500051" y="5860011"/>
                  <a:ext cx="1970398" cy="454864"/>
                  <a:chOff x="1514131" y="4180665"/>
                  <a:chExt cx="6513857" cy="1480694"/>
                </a:xfrm>
              </p:grpSpPr>
              <p:grpSp>
                <p:nvGrpSpPr>
                  <p:cNvPr id="19636" name="Groupe 17"/>
                  <p:cNvGrpSpPr>
                    <a:grpSpLocks/>
                  </p:cNvGrpSpPr>
                  <p:nvPr/>
                </p:nvGrpSpPr>
                <p:grpSpPr bwMode="auto">
                  <a:xfrm>
                    <a:off x="4267318" y="4403265"/>
                    <a:ext cx="1242274" cy="1118197"/>
                    <a:chOff x="2550433" y="993914"/>
                    <a:chExt cx="1945367" cy="1857004"/>
                  </a:xfrm>
                </p:grpSpPr>
                <p:pic>
                  <p:nvPicPr>
                    <p:cNvPr id="19657" name="Image 7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32" t="16676" r="70271" b="27737"/>
                    <a:stretch>
                      <a:fillRect/>
                    </a:stretch>
                  </p:blipFill>
                  <p:spPr bwMode="auto">
                    <a:xfrm>
                      <a:off x="2550433" y="1114795"/>
                      <a:ext cx="1782419" cy="1736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55" name="Organigramme : Données stockées 354"/>
                    <p:cNvSpPr/>
                    <p:nvPr/>
                  </p:nvSpPr>
                  <p:spPr>
                    <a:xfrm rot="2580000">
                      <a:off x="2551308" y="1013868"/>
                      <a:ext cx="324909" cy="642024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356" name="Rectangle 355"/>
                    <p:cNvSpPr/>
                    <p:nvPr/>
                  </p:nvSpPr>
                  <p:spPr>
                    <a:xfrm>
                      <a:off x="4265467" y="992104"/>
                      <a:ext cx="235273" cy="129493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637" name="Groupe 21"/>
                  <p:cNvGrpSpPr>
                    <a:grpSpLocks/>
                  </p:cNvGrpSpPr>
                  <p:nvPr/>
                </p:nvGrpSpPr>
                <p:grpSpPr bwMode="auto">
                  <a:xfrm>
                    <a:off x="6705600" y="4320255"/>
                    <a:ext cx="1322388" cy="1333500"/>
                    <a:chOff x="3200400" y="3171718"/>
                    <a:chExt cx="1785602" cy="1891834"/>
                  </a:xfrm>
                </p:grpSpPr>
                <p:pic>
                  <p:nvPicPr>
                    <p:cNvPr id="19655" name="Image 4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665" t="15247" r="21323" b="24744"/>
                    <a:stretch>
                      <a:fillRect/>
                    </a:stretch>
                  </p:blipFill>
                  <p:spPr bwMode="auto">
                    <a:xfrm>
                      <a:off x="3200400" y="3171718"/>
                      <a:ext cx="1775793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53" name="Rectangle 352"/>
                    <p:cNvSpPr/>
                    <p:nvPr/>
                  </p:nvSpPr>
                  <p:spPr>
                    <a:xfrm>
                      <a:off x="4941901" y="3957251"/>
                      <a:ext cx="48299" cy="2323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638" name="Groupe 29"/>
                  <p:cNvGrpSpPr>
                    <a:grpSpLocks/>
                  </p:cNvGrpSpPr>
                  <p:nvPr/>
                </p:nvGrpSpPr>
                <p:grpSpPr bwMode="auto">
                  <a:xfrm rot="-2071253">
                    <a:off x="1514131" y="4180665"/>
                    <a:ext cx="1725613" cy="1308100"/>
                    <a:chOff x="5562600" y="3110948"/>
                    <a:chExt cx="2584172" cy="1952604"/>
                  </a:xfrm>
                </p:grpSpPr>
                <p:grpSp>
                  <p:nvGrpSpPr>
                    <p:cNvPr id="19648" name="Groupe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2600" y="3110948"/>
                      <a:ext cx="2286611" cy="1952604"/>
                      <a:chOff x="5562600" y="3110948"/>
                      <a:chExt cx="2286611" cy="1952604"/>
                    </a:xfrm>
                  </p:grpSpPr>
                  <p:pic>
                    <p:nvPicPr>
                      <p:cNvPr id="19653" name="Image 3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437" t="12724" r="1312" b="26569"/>
                      <a:stretch>
                        <a:fillRect/>
                      </a:stretch>
                    </p:blipFill>
                    <p:spPr bwMode="auto">
                      <a:xfrm>
                        <a:off x="5562600" y="3171718"/>
                        <a:ext cx="2286611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351" name="Rectangle 350"/>
                      <p:cNvSpPr/>
                      <p:nvPr/>
                    </p:nvSpPr>
                    <p:spPr>
                      <a:xfrm>
                        <a:off x="5669986" y="3076856"/>
                        <a:ext cx="1896378" cy="1564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9649" name="Groupe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28199" y="3581400"/>
                      <a:ext cx="718573" cy="596348"/>
                      <a:chOff x="7428199" y="3581400"/>
                      <a:chExt cx="718573" cy="596348"/>
                    </a:xfrm>
                  </p:grpSpPr>
                  <p:sp>
                    <p:nvSpPr>
                      <p:cNvPr id="348" name="Rectangle 347"/>
                      <p:cNvSpPr/>
                      <p:nvPr/>
                    </p:nvSpPr>
                    <p:spPr>
                      <a:xfrm>
                        <a:off x="7417292" y="3779516"/>
                        <a:ext cx="717844" cy="37167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349" name="Rectangle 348"/>
                      <p:cNvSpPr/>
                      <p:nvPr/>
                    </p:nvSpPr>
                    <p:spPr>
                      <a:xfrm>
                        <a:off x="7685973" y="3566841"/>
                        <a:ext cx="85712" cy="2151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347" name="Organigramme : Données stockées 346"/>
                    <p:cNvSpPr/>
                    <p:nvPr/>
                  </p:nvSpPr>
                  <p:spPr>
                    <a:xfrm rot="3120000">
                      <a:off x="7452111" y="3028790"/>
                      <a:ext cx="166279" cy="407132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pic>
                <p:nvPicPr>
                  <p:cNvPr id="19639" name="Image 5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534" t="17816" r="37872" b="26598"/>
                  <a:stretch>
                    <a:fillRect/>
                  </a:stretch>
                </p:blipFill>
                <p:spPr bwMode="auto">
                  <a:xfrm>
                    <a:off x="5463326" y="4403265"/>
                    <a:ext cx="1158875" cy="11779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9640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3017768" y="4431046"/>
                    <a:ext cx="1174750" cy="1230313"/>
                    <a:chOff x="349524" y="993914"/>
                    <a:chExt cx="2030868" cy="2030894"/>
                  </a:xfrm>
                </p:grpSpPr>
                <p:grpSp>
                  <p:nvGrpSpPr>
                    <p:cNvPr id="19641" name="Groupe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grpSp>
                    <p:nvGrpSpPr>
                      <p:cNvPr id="19643" name="Groupe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pic>
                      <p:nvPicPr>
                        <p:cNvPr id="19646" name="Image 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7203" r="84099" b="20538"/>
                        <a:stretch>
                          <a:fillRect/>
                        </a:stretch>
                      </p:blipFill>
                      <p:spPr bwMode="auto">
                        <a:xfrm>
                          <a:off x="349524" y="993914"/>
                          <a:ext cx="2030868" cy="1977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344" name="Rectangle 343"/>
                        <p:cNvSpPr/>
                        <p:nvPr/>
                      </p:nvSpPr>
                      <p:spPr>
                        <a:xfrm>
                          <a:off x="1521208" y="2936458"/>
                          <a:ext cx="865783" cy="8653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341" name="Rectangle 340"/>
                      <p:cNvSpPr/>
                      <p:nvPr/>
                    </p:nvSpPr>
                    <p:spPr>
                      <a:xfrm>
                        <a:off x="2090151" y="989519"/>
                        <a:ext cx="296840" cy="9842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342" name="Rectangle 341"/>
                      <p:cNvSpPr/>
                      <p:nvPr/>
                    </p:nvSpPr>
                    <p:spPr>
                      <a:xfrm>
                        <a:off x="1954103" y="989519"/>
                        <a:ext cx="284468" cy="2271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339" name="Organigramme : Données stockées 338"/>
                    <p:cNvSpPr/>
                    <p:nvPr/>
                  </p:nvSpPr>
                  <p:spPr>
                    <a:xfrm rot="1140000" flipH="1" flipV="1">
                      <a:off x="1348051" y="2752577"/>
                      <a:ext cx="148420" cy="237959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  <p:grpSp>
              <p:nvGrpSpPr>
                <p:cNvPr id="19611" name="Groupe 294"/>
                <p:cNvGrpSpPr>
                  <a:grpSpLocks/>
                </p:cNvGrpSpPr>
                <p:nvPr/>
              </p:nvGrpSpPr>
              <p:grpSpPr bwMode="auto">
                <a:xfrm>
                  <a:off x="6470380" y="5853580"/>
                  <a:ext cx="1970398" cy="454864"/>
                  <a:chOff x="1514131" y="4180665"/>
                  <a:chExt cx="6513857" cy="1480694"/>
                </a:xfrm>
              </p:grpSpPr>
              <p:grpSp>
                <p:nvGrpSpPr>
                  <p:cNvPr id="19612" name="Groupe 17"/>
                  <p:cNvGrpSpPr>
                    <a:grpSpLocks/>
                  </p:cNvGrpSpPr>
                  <p:nvPr/>
                </p:nvGrpSpPr>
                <p:grpSpPr bwMode="auto">
                  <a:xfrm>
                    <a:off x="4267318" y="4403265"/>
                    <a:ext cx="1242274" cy="1118197"/>
                    <a:chOff x="2550433" y="993914"/>
                    <a:chExt cx="1945367" cy="1857004"/>
                  </a:xfrm>
                </p:grpSpPr>
                <p:pic>
                  <p:nvPicPr>
                    <p:cNvPr id="19633" name="Image 7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32" t="16676" r="70271" b="27737"/>
                    <a:stretch>
                      <a:fillRect/>
                    </a:stretch>
                  </p:blipFill>
                  <p:spPr bwMode="auto">
                    <a:xfrm>
                      <a:off x="2550433" y="1114795"/>
                      <a:ext cx="1782419" cy="1736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29" name="Organigramme : Données stockées 328"/>
                    <p:cNvSpPr/>
                    <p:nvPr/>
                  </p:nvSpPr>
                  <p:spPr>
                    <a:xfrm rot="2580000">
                      <a:off x="2557646" y="1015986"/>
                      <a:ext cx="313702" cy="642031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332" name="Rectangle 331"/>
                    <p:cNvSpPr/>
                    <p:nvPr/>
                  </p:nvSpPr>
                  <p:spPr>
                    <a:xfrm>
                      <a:off x="4271798" y="994222"/>
                      <a:ext cx="224073" cy="12949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613" name="Groupe 21"/>
                  <p:cNvGrpSpPr>
                    <a:grpSpLocks/>
                  </p:cNvGrpSpPr>
                  <p:nvPr/>
                </p:nvGrpSpPr>
                <p:grpSpPr bwMode="auto">
                  <a:xfrm>
                    <a:off x="6705600" y="4320255"/>
                    <a:ext cx="1322388" cy="1333500"/>
                    <a:chOff x="3200400" y="3171718"/>
                    <a:chExt cx="1785602" cy="1891834"/>
                  </a:xfrm>
                </p:grpSpPr>
                <p:pic>
                  <p:nvPicPr>
                    <p:cNvPr id="19631" name="Image 4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665" t="15247" r="21323" b="24744"/>
                    <a:stretch>
                      <a:fillRect/>
                    </a:stretch>
                  </p:blipFill>
                  <p:spPr bwMode="auto">
                    <a:xfrm>
                      <a:off x="3200400" y="3171718"/>
                      <a:ext cx="1775793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27" name="Rectangle 326"/>
                    <p:cNvSpPr/>
                    <p:nvPr/>
                  </p:nvSpPr>
                  <p:spPr>
                    <a:xfrm>
                      <a:off x="4937703" y="3959061"/>
                      <a:ext cx="48299" cy="23240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614" name="Groupe 29"/>
                  <p:cNvGrpSpPr>
                    <a:grpSpLocks/>
                  </p:cNvGrpSpPr>
                  <p:nvPr/>
                </p:nvGrpSpPr>
                <p:grpSpPr bwMode="auto">
                  <a:xfrm rot="-2071253">
                    <a:off x="1514131" y="4180665"/>
                    <a:ext cx="1725613" cy="1308100"/>
                    <a:chOff x="5562600" y="3110948"/>
                    <a:chExt cx="2584172" cy="1952604"/>
                  </a:xfrm>
                </p:grpSpPr>
                <p:grpSp>
                  <p:nvGrpSpPr>
                    <p:cNvPr id="19624" name="Groupe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2600" y="3110948"/>
                      <a:ext cx="2286611" cy="1952604"/>
                      <a:chOff x="5562600" y="3110948"/>
                      <a:chExt cx="2286611" cy="1952604"/>
                    </a:xfrm>
                  </p:grpSpPr>
                  <p:pic>
                    <p:nvPicPr>
                      <p:cNvPr id="19629" name="Image 3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437" t="12724" r="1312" b="26569"/>
                      <a:stretch>
                        <a:fillRect/>
                      </a:stretch>
                    </p:blipFill>
                    <p:spPr bwMode="auto">
                      <a:xfrm>
                        <a:off x="5562600" y="3171718"/>
                        <a:ext cx="2286611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325" name="Rectangle 324"/>
                      <p:cNvSpPr/>
                      <p:nvPr/>
                    </p:nvSpPr>
                    <p:spPr>
                      <a:xfrm>
                        <a:off x="5673791" y="3081559"/>
                        <a:ext cx="1896385" cy="1564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9625" name="Groupe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28199" y="3581400"/>
                      <a:ext cx="718573" cy="596348"/>
                      <a:chOff x="7428199" y="3581400"/>
                      <a:chExt cx="718573" cy="596348"/>
                    </a:xfrm>
                  </p:grpSpPr>
                  <p:sp>
                    <p:nvSpPr>
                      <p:cNvPr id="314" name="Rectangle 313"/>
                      <p:cNvSpPr/>
                      <p:nvPr/>
                    </p:nvSpPr>
                    <p:spPr>
                      <a:xfrm>
                        <a:off x="7421104" y="3784218"/>
                        <a:ext cx="717837" cy="37167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315" name="Rectangle 314"/>
                      <p:cNvSpPr/>
                      <p:nvPr/>
                    </p:nvSpPr>
                    <p:spPr>
                      <a:xfrm>
                        <a:off x="7689779" y="3571542"/>
                        <a:ext cx="85712" cy="2151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313" name="Organigramme : Données stockées 312"/>
                    <p:cNvSpPr/>
                    <p:nvPr/>
                  </p:nvSpPr>
                  <p:spPr>
                    <a:xfrm rot="3120000">
                      <a:off x="7455919" y="3033497"/>
                      <a:ext cx="166273" cy="407132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pic>
                <p:nvPicPr>
                  <p:cNvPr id="19615" name="Image 5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534" t="17816" r="37872" b="26598"/>
                  <a:stretch>
                    <a:fillRect/>
                  </a:stretch>
                </p:blipFill>
                <p:spPr bwMode="auto">
                  <a:xfrm>
                    <a:off x="5463326" y="4403265"/>
                    <a:ext cx="1158875" cy="11779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9616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3017768" y="4431046"/>
                    <a:ext cx="1174750" cy="1230313"/>
                    <a:chOff x="349524" y="993914"/>
                    <a:chExt cx="2030868" cy="2030894"/>
                  </a:xfrm>
                </p:grpSpPr>
                <p:grpSp>
                  <p:nvGrpSpPr>
                    <p:cNvPr id="19617" name="Groupe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grpSp>
                    <p:nvGrpSpPr>
                      <p:cNvPr id="19619" name="Groupe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pic>
                      <p:nvPicPr>
                        <p:cNvPr id="19622" name="Image 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7203" r="84099" b="20538"/>
                        <a:stretch>
                          <a:fillRect/>
                        </a:stretch>
                      </p:blipFill>
                      <p:spPr bwMode="auto">
                        <a:xfrm>
                          <a:off x="349524" y="993914"/>
                          <a:ext cx="2030868" cy="1977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310" name="Rectangle 309"/>
                        <p:cNvSpPr/>
                        <p:nvPr/>
                      </p:nvSpPr>
                      <p:spPr>
                        <a:xfrm>
                          <a:off x="1528204" y="2938564"/>
                          <a:ext cx="853411" cy="8653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307" name="Rectangle 306"/>
                      <p:cNvSpPr/>
                      <p:nvPr/>
                    </p:nvSpPr>
                    <p:spPr>
                      <a:xfrm>
                        <a:off x="2084775" y="991625"/>
                        <a:ext cx="296840" cy="9842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308" name="Rectangle 307"/>
                      <p:cNvSpPr/>
                      <p:nvPr/>
                    </p:nvSpPr>
                    <p:spPr>
                      <a:xfrm>
                        <a:off x="1948728" y="991625"/>
                        <a:ext cx="284468" cy="2271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305" name="Organigramme : Données stockées 304"/>
                    <p:cNvSpPr/>
                    <p:nvPr/>
                  </p:nvSpPr>
                  <p:spPr>
                    <a:xfrm rot="1140000" flipH="1" flipV="1">
                      <a:off x="1355048" y="2754689"/>
                      <a:ext cx="148420" cy="237959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</p:grpSp>
          <p:grpSp>
            <p:nvGrpSpPr>
              <p:cNvPr id="19467" name="Groupe 506"/>
              <p:cNvGrpSpPr>
                <a:grpSpLocks/>
              </p:cNvGrpSpPr>
              <p:nvPr/>
            </p:nvGrpSpPr>
            <p:grpSpPr bwMode="auto">
              <a:xfrm>
                <a:off x="1968500" y="2870200"/>
                <a:ext cx="5651500" cy="2038350"/>
                <a:chOff x="820297" y="2743200"/>
                <a:chExt cx="7700775" cy="2590800"/>
              </a:xfrm>
            </p:grpSpPr>
            <p:grpSp>
              <p:nvGrpSpPr>
                <p:cNvPr id="19593" name="Groupe 507"/>
                <p:cNvGrpSpPr>
                  <a:grpSpLocks/>
                </p:cNvGrpSpPr>
                <p:nvPr/>
              </p:nvGrpSpPr>
              <p:grpSpPr bwMode="auto">
                <a:xfrm>
                  <a:off x="820297" y="2895600"/>
                  <a:ext cx="4172844" cy="2438400"/>
                  <a:chOff x="820297" y="2895600"/>
                  <a:chExt cx="4172844" cy="2438400"/>
                </a:xfrm>
              </p:grpSpPr>
              <p:cxnSp>
                <p:nvCxnSpPr>
                  <p:cNvPr id="517" name="Connecteur droit 516"/>
                  <p:cNvCxnSpPr/>
                  <p:nvPr/>
                </p:nvCxnSpPr>
                <p:spPr>
                  <a:xfrm flipV="1">
                    <a:off x="820297" y="2973224"/>
                    <a:ext cx="326635" cy="2360776"/>
                  </a:xfrm>
                  <a:prstGeom prst="line">
                    <a:avLst/>
                  </a:prstGeom>
                  <a:ln w="28575">
                    <a:solidFill>
                      <a:srgbClr val="FF00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8" name="Connecteur droit 517"/>
                  <p:cNvCxnSpPr/>
                  <p:nvPr/>
                </p:nvCxnSpPr>
                <p:spPr>
                  <a:xfrm>
                    <a:off x="1146932" y="2973224"/>
                    <a:ext cx="387201" cy="2360776"/>
                  </a:xfrm>
                  <a:prstGeom prst="line">
                    <a:avLst/>
                  </a:prstGeom>
                  <a:ln w="28575">
                    <a:solidFill>
                      <a:srgbClr val="FF00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9" name="Connecteur droit 518"/>
                  <p:cNvCxnSpPr/>
                  <p:nvPr/>
                </p:nvCxnSpPr>
                <p:spPr>
                  <a:xfrm flipV="1">
                    <a:off x="1534133" y="5182669"/>
                    <a:ext cx="1460119" cy="151331"/>
                  </a:xfrm>
                  <a:prstGeom prst="line">
                    <a:avLst/>
                  </a:prstGeom>
                  <a:ln w="28575">
                    <a:solidFill>
                      <a:srgbClr val="FF00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0" name="Connecteur droit 519"/>
                  <p:cNvCxnSpPr/>
                  <p:nvPr/>
                </p:nvCxnSpPr>
                <p:spPr>
                  <a:xfrm flipV="1">
                    <a:off x="2994252" y="2896549"/>
                    <a:ext cx="188192" cy="2286119"/>
                  </a:xfrm>
                  <a:prstGeom prst="line">
                    <a:avLst/>
                  </a:prstGeom>
                  <a:ln w="28575">
                    <a:solidFill>
                      <a:srgbClr val="FF00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1" name="Connecteur droit 520"/>
                  <p:cNvCxnSpPr/>
                  <p:nvPr/>
                </p:nvCxnSpPr>
                <p:spPr>
                  <a:xfrm>
                    <a:off x="3199750" y="2896549"/>
                    <a:ext cx="311492" cy="2360776"/>
                  </a:xfrm>
                  <a:prstGeom prst="line">
                    <a:avLst/>
                  </a:prstGeom>
                  <a:ln w="28575">
                    <a:solidFill>
                      <a:srgbClr val="FF00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2" name="Connecteur droit 521"/>
                  <p:cNvCxnSpPr/>
                  <p:nvPr/>
                </p:nvCxnSpPr>
                <p:spPr>
                  <a:xfrm>
                    <a:off x="3511242" y="5257325"/>
                    <a:ext cx="709510" cy="0"/>
                  </a:xfrm>
                  <a:prstGeom prst="line">
                    <a:avLst/>
                  </a:prstGeom>
                  <a:ln w="28575">
                    <a:solidFill>
                      <a:srgbClr val="FF00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3" name="Connecteur droit 522"/>
                  <p:cNvCxnSpPr/>
                  <p:nvPr/>
                </p:nvCxnSpPr>
                <p:spPr>
                  <a:xfrm flipV="1">
                    <a:off x="4220751" y="5182669"/>
                    <a:ext cx="772241" cy="74656"/>
                  </a:xfrm>
                  <a:prstGeom prst="line">
                    <a:avLst/>
                  </a:prstGeom>
                  <a:ln w="28575">
                    <a:solidFill>
                      <a:srgbClr val="FF00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594" name="Groupe 508"/>
                <p:cNvGrpSpPr>
                  <a:grpSpLocks/>
                </p:cNvGrpSpPr>
                <p:nvPr/>
              </p:nvGrpSpPr>
              <p:grpSpPr bwMode="auto">
                <a:xfrm>
                  <a:off x="4993141" y="2743200"/>
                  <a:ext cx="3527931" cy="2438400"/>
                  <a:chOff x="868786" y="2895600"/>
                  <a:chExt cx="3527931" cy="2438400"/>
                </a:xfrm>
              </p:grpSpPr>
              <p:cxnSp>
                <p:nvCxnSpPr>
                  <p:cNvPr id="510" name="Connecteur droit 509"/>
                  <p:cNvCxnSpPr/>
                  <p:nvPr/>
                </p:nvCxnSpPr>
                <p:spPr>
                  <a:xfrm flipV="1">
                    <a:off x="868637" y="2972275"/>
                    <a:ext cx="279044" cy="2360776"/>
                  </a:xfrm>
                  <a:prstGeom prst="line">
                    <a:avLst/>
                  </a:prstGeom>
                  <a:ln w="28575">
                    <a:solidFill>
                      <a:srgbClr val="FF00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1" name="Connecteur droit 510"/>
                  <p:cNvCxnSpPr/>
                  <p:nvPr/>
                </p:nvCxnSpPr>
                <p:spPr>
                  <a:xfrm>
                    <a:off x="1147682" y="2972275"/>
                    <a:ext cx="385039" cy="2360776"/>
                  </a:xfrm>
                  <a:prstGeom prst="line">
                    <a:avLst/>
                  </a:prstGeom>
                  <a:ln w="28575">
                    <a:solidFill>
                      <a:srgbClr val="FF00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2" name="Connecteur droit 511"/>
                  <p:cNvCxnSpPr/>
                  <p:nvPr/>
                </p:nvCxnSpPr>
                <p:spPr>
                  <a:xfrm flipV="1">
                    <a:off x="1532721" y="5181719"/>
                    <a:ext cx="1462282" cy="151331"/>
                  </a:xfrm>
                  <a:prstGeom prst="line">
                    <a:avLst/>
                  </a:prstGeom>
                  <a:ln w="28575">
                    <a:solidFill>
                      <a:srgbClr val="FF00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3" name="Connecteur droit 512"/>
                  <p:cNvCxnSpPr/>
                  <p:nvPr/>
                </p:nvCxnSpPr>
                <p:spPr>
                  <a:xfrm flipV="1">
                    <a:off x="2995003" y="2895600"/>
                    <a:ext cx="188194" cy="2286119"/>
                  </a:xfrm>
                  <a:prstGeom prst="line">
                    <a:avLst/>
                  </a:prstGeom>
                  <a:ln w="28575">
                    <a:solidFill>
                      <a:srgbClr val="FF00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4" name="Connecteur droit 513"/>
                  <p:cNvCxnSpPr/>
                  <p:nvPr/>
                </p:nvCxnSpPr>
                <p:spPr>
                  <a:xfrm>
                    <a:off x="3200502" y="2895600"/>
                    <a:ext cx="309328" cy="2360776"/>
                  </a:xfrm>
                  <a:prstGeom prst="line">
                    <a:avLst/>
                  </a:prstGeom>
                  <a:ln w="28575">
                    <a:solidFill>
                      <a:srgbClr val="FF00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5" name="Connecteur droit 514"/>
                  <p:cNvCxnSpPr/>
                  <p:nvPr/>
                </p:nvCxnSpPr>
                <p:spPr>
                  <a:xfrm>
                    <a:off x="3537951" y="5256376"/>
                    <a:ext cx="858766" cy="0"/>
                  </a:xfrm>
                  <a:prstGeom prst="line">
                    <a:avLst/>
                  </a:prstGeom>
                  <a:ln w="28575">
                    <a:solidFill>
                      <a:srgbClr val="FF00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468" name="Groupe 515"/>
              <p:cNvGrpSpPr>
                <a:grpSpLocks/>
              </p:cNvGrpSpPr>
              <p:nvPr/>
            </p:nvGrpSpPr>
            <p:grpSpPr bwMode="auto">
              <a:xfrm>
                <a:off x="2736850" y="6391275"/>
                <a:ext cx="5849938" cy="369888"/>
                <a:chOff x="468002" y="5853580"/>
                <a:chExt cx="7972776" cy="471020"/>
              </a:xfrm>
            </p:grpSpPr>
            <p:grpSp>
              <p:nvGrpSpPr>
                <p:cNvPr id="19493" name="Groupe 523"/>
                <p:cNvGrpSpPr>
                  <a:grpSpLocks/>
                </p:cNvGrpSpPr>
                <p:nvPr/>
              </p:nvGrpSpPr>
              <p:grpSpPr bwMode="auto">
                <a:xfrm>
                  <a:off x="468002" y="5869736"/>
                  <a:ext cx="1970398" cy="454864"/>
                  <a:chOff x="1514131" y="4180665"/>
                  <a:chExt cx="6513857" cy="1480694"/>
                </a:xfrm>
              </p:grpSpPr>
              <p:grpSp>
                <p:nvGrpSpPr>
                  <p:cNvPr id="19569" name="Groupe 17"/>
                  <p:cNvGrpSpPr>
                    <a:grpSpLocks/>
                  </p:cNvGrpSpPr>
                  <p:nvPr/>
                </p:nvGrpSpPr>
                <p:grpSpPr bwMode="auto">
                  <a:xfrm>
                    <a:off x="4267318" y="4403265"/>
                    <a:ext cx="1242274" cy="1118197"/>
                    <a:chOff x="2550433" y="993914"/>
                    <a:chExt cx="1945367" cy="1857004"/>
                  </a:xfrm>
                </p:grpSpPr>
                <p:pic>
                  <p:nvPicPr>
                    <p:cNvPr id="19590" name="Image 7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32" t="16676" r="70271" b="27737"/>
                    <a:stretch>
                      <a:fillRect/>
                    </a:stretch>
                  </p:blipFill>
                  <p:spPr bwMode="auto">
                    <a:xfrm>
                      <a:off x="2550433" y="1114795"/>
                      <a:ext cx="1782419" cy="1736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622" name="Organigramme : Données stockées 621"/>
                    <p:cNvSpPr/>
                    <p:nvPr/>
                  </p:nvSpPr>
                  <p:spPr>
                    <a:xfrm rot="2580000">
                      <a:off x="2551244" y="1017754"/>
                      <a:ext cx="324813" cy="644785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623" name="Rectangle 622"/>
                    <p:cNvSpPr/>
                    <p:nvPr/>
                  </p:nvSpPr>
                  <p:spPr>
                    <a:xfrm>
                      <a:off x="4264930" y="995897"/>
                      <a:ext cx="235216" cy="128956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570" name="Groupe 21"/>
                  <p:cNvGrpSpPr>
                    <a:grpSpLocks/>
                  </p:cNvGrpSpPr>
                  <p:nvPr/>
                </p:nvGrpSpPr>
                <p:grpSpPr bwMode="auto">
                  <a:xfrm>
                    <a:off x="6705600" y="4320255"/>
                    <a:ext cx="1322388" cy="1333500"/>
                    <a:chOff x="3200400" y="3171718"/>
                    <a:chExt cx="1785602" cy="1891834"/>
                  </a:xfrm>
                </p:grpSpPr>
                <p:pic>
                  <p:nvPicPr>
                    <p:cNvPr id="19588" name="Image 4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665" t="15247" r="21323" b="24744"/>
                    <a:stretch>
                      <a:fillRect/>
                    </a:stretch>
                  </p:blipFill>
                  <p:spPr bwMode="auto">
                    <a:xfrm>
                      <a:off x="3200400" y="3171718"/>
                      <a:ext cx="1775793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620" name="Rectangle 619"/>
                    <p:cNvSpPr/>
                    <p:nvPr/>
                  </p:nvSpPr>
                  <p:spPr>
                    <a:xfrm>
                      <a:off x="4940478" y="3963362"/>
                      <a:ext cx="48292" cy="22406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571" name="Groupe 29"/>
                  <p:cNvGrpSpPr>
                    <a:grpSpLocks/>
                  </p:cNvGrpSpPr>
                  <p:nvPr/>
                </p:nvGrpSpPr>
                <p:grpSpPr bwMode="auto">
                  <a:xfrm rot="-2071253">
                    <a:off x="1514131" y="4180665"/>
                    <a:ext cx="1725613" cy="1308100"/>
                    <a:chOff x="5562600" y="3110948"/>
                    <a:chExt cx="2584172" cy="1952604"/>
                  </a:xfrm>
                </p:grpSpPr>
                <p:grpSp>
                  <p:nvGrpSpPr>
                    <p:cNvPr id="19581" name="Groupe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2600" y="3110948"/>
                      <a:ext cx="2286611" cy="1952604"/>
                      <a:chOff x="5562600" y="3110948"/>
                      <a:chExt cx="2286611" cy="1952604"/>
                    </a:xfrm>
                  </p:grpSpPr>
                  <p:pic>
                    <p:nvPicPr>
                      <p:cNvPr id="19586" name="Image 3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437" t="12724" r="1312" b="26569"/>
                      <a:stretch>
                        <a:fillRect/>
                      </a:stretch>
                    </p:blipFill>
                    <p:spPr bwMode="auto">
                      <a:xfrm>
                        <a:off x="5562600" y="3171718"/>
                        <a:ext cx="2286611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618" name="Rectangle 617"/>
                      <p:cNvSpPr/>
                      <p:nvPr/>
                    </p:nvSpPr>
                    <p:spPr>
                      <a:xfrm>
                        <a:off x="5667066" y="3077983"/>
                        <a:ext cx="1895870" cy="15716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9582" name="Groupe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28199" y="3581400"/>
                      <a:ext cx="718573" cy="596348"/>
                      <a:chOff x="7428199" y="3581400"/>
                      <a:chExt cx="718573" cy="596348"/>
                    </a:xfrm>
                  </p:grpSpPr>
                  <p:sp>
                    <p:nvSpPr>
                      <p:cNvPr id="615" name="Rectangle 614"/>
                      <p:cNvSpPr/>
                      <p:nvPr/>
                    </p:nvSpPr>
                    <p:spPr>
                      <a:xfrm>
                        <a:off x="7413905" y="3783655"/>
                        <a:ext cx="717642" cy="37327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616" name="Rectangle 615"/>
                      <p:cNvSpPr/>
                      <p:nvPr/>
                    </p:nvSpPr>
                    <p:spPr>
                      <a:xfrm>
                        <a:off x="7682507" y="3570067"/>
                        <a:ext cx="85689" cy="2161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614" name="Organigramme : Données stockées 613"/>
                    <p:cNvSpPr/>
                    <p:nvPr/>
                  </p:nvSpPr>
                  <p:spPr>
                    <a:xfrm rot="3120000">
                      <a:off x="7448332" y="3030642"/>
                      <a:ext cx="166986" cy="407022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pic>
                <p:nvPicPr>
                  <p:cNvPr id="19572" name="Image 5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534" t="17816" r="37872" b="26598"/>
                  <a:stretch>
                    <a:fillRect/>
                  </a:stretch>
                </p:blipFill>
                <p:spPr bwMode="auto">
                  <a:xfrm>
                    <a:off x="5463326" y="4403265"/>
                    <a:ext cx="1158875" cy="11779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9573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3017768" y="4431046"/>
                    <a:ext cx="1174750" cy="1230313"/>
                    <a:chOff x="349524" y="993914"/>
                    <a:chExt cx="2030868" cy="2030894"/>
                  </a:xfrm>
                </p:grpSpPr>
                <p:grpSp>
                  <p:nvGrpSpPr>
                    <p:cNvPr id="19574" name="Groupe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grpSp>
                    <p:nvGrpSpPr>
                      <p:cNvPr id="19576" name="Groupe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pic>
                      <p:nvPicPr>
                        <p:cNvPr id="19579" name="Image 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7203" r="84099" b="20538"/>
                        <a:stretch>
                          <a:fillRect/>
                        </a:stretch>
                      </p:blipFill>
                      <p:spPr bwMode="auto">
                        <a:xfrm>
                          <a:off x="349524" y="993914"/>
                          <a:ext cx="2030868" cy="1977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611" name="Rectangle 610"/>
                        <p:cNvSpPr/>
                        <p:nvPr/>
                      </p:nvSpPr>
                      <p:spPr>
                        <a:xfrm>
                          <a:off x="1521403" y="2937906"/>
                          <a:ext cx="865547" cy="8690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608" name="Rectangle 607"/>
                      <p:cNvSpPr/>
                      <p:nvPr/>
                    </p:nvSpPr>
                    <p:spPr>
                      <a:xfrm>
                        <a:off x="2090191" y="993476"/>
                        <a:ext cx="296759" cy="9885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609" name="Rectangle 608"/>
                      <p:cNvSpPr/>
                      <p:nvPr/>
                    </p:nvSpPr>
                    <p:spPr>
                      <a:xfrm>
                        <a:off x="1954173" y="993476"/>
                        <a:ext cx="284398" cy="22812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606" name="Organigramme : Données stockées 605"/>
                    <p:cNvSpPr/>
                    <p:nvPr/>
                  </p:nvSpPr>
                  <p:spPr>
                    <a:xfrm rot="1140000" flipH="1" flipV="1">
                      <a:off x="1348294" y="2764103"/>
                      <a:ext cx="148380" cy="228114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  <p:grpSp>
              <p:nvGrpSpPr>
                <p:cNvPr id="19494" name="Groupe 524"/>
                <p:cNvGrpSpPr>
                  <a:grpSpLocks/>
                </p:cNvGrpSpPr>
                <p:nvPr/>
              </p:nvGrpSpPr>
              <p:grpSpPr bwMode="auto">
                <a:xfrm>
                  <a:off x="2474844" y="5867156"/>
                  <a:ext cx="1970398" cy="454864"/>
                  <a:chOff x="1514131" y="4180665"/>
                  <a:chExt cx="6513857" cy="1480694"/>
                </a:xfrm>
              </p:grpSpPr>
              <p:grpSp>
                <p:nvGrpSpPr>
                  <p:cNvPr id="19545" name="Groupe 17"/>
                  <p:cNvGrpSpPr>
                    <a:grpSpLocks/>
                  </p:cNvGrpSpPr>
                  <p:nvPr/>
                </p:nvGrpSpPr>
                <p:grpSpPr bwMode="auto">
                  <a:xfrm>
                    <a:off x="4267318" y="4403265"/>
                    <a:ext cx="1242274" cy="1118197"/>
                    <a:chOff x="2550433" y="993914"/>
                    <a:chExt cx="1945367" cy="1857004"/>
                  </a:xfrm>
                </p:grpSpPr>
                <p:pic>
                  <p:nvPicPr>
                    <p:cNvPr id="19566" name="Image 7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32" t="16676" r="70271" b="27737"/>
                    <a:stretch>
                      <a:fillRect/>
                    </a:stretch>
                  </p:blipFill>
                  <p:spPr bwMode="auto">
                    <a:xfrm>
                      <a:off x="2550433" y="1114795"/>
                      <a:ext cx="1782419" cy="1736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598" name="Organigramme : Données stockées 597"/>
                    <p:cNvSpPr/>
                    <p:nvPr/>
                  </p:nvSpPr>
                  <p:spPr>
                    <a:xfrm rot="2580000">
                      <a:off x="2556190" y="1020776"/>
                      <a:ext cx="313616" cy="644778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599" name="Rectangle 598"/>
                    <p:cNvSpPr/>
                    <p:nvPr/>
                  </p:nvSpPr>
                  <p:spPr>
                    <a:xfrm>
                      <a:off x="4269876" y="998919"/>
                      <a:ext cx="224012" cy="128956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546" name="Groupe 21"/>
                  <p:cNvGrpSpPr>
                    <a:grpSpLocks/>
                  </p:cNvGrpSpPr>
                  <p:nvPr/>
                </p:nvGrpSpPr>
                <p:grpSpPr bwMode="auto">
                  <a:xfrm>
                    <a:off x="6705600" y="4320255"/>
                    <a:ext cx="1322388" cy="1333500"/>
                    <a:chOff x="3200400" y="3171718"/>
                    <a:chExt cx="1785602" cy="1891834"/>
                  </a:xfrm>
                </p:grpSpPr>
                <p:pic>
                  <p:nvPicPr>
                    <p:cNvPr id="19564" name="Image 4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665" t="15247" r="21323" b="24744"/>
                    <a:stretch>
                      <a:fillRect/>
                    </a:stretch>
                  </p:blipFill>
                  <p:spPr bwMode="auto">
                    <a:xfrm>
                      <a:off x="3200400" y="3171718"/>
                      <a:ext cx="1775793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596" name="Rectangle 595"/>
                    <p:cNvSpPr/>
                    <p:nvPr/>
                  </p:nvSpPr>
                  <p:spPr>
                    <a:xfrm>
                      <a:off x="4935088" y="3965943"/>
                      <a:ext cx="48286" cy="22406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547" name="Groupe 29"/>
                  <p:cNvGrpSpPr>
                    <a:grpSpLocks/>
                  </p:cNvGrpSpPr>
                  <p:nvPr/>
                </p:nvGrpSpPr>
                <p:grpSpPr bwMode="auto">
                  <a:xfrm rot="-2071253">
                    <a:off x="1514131" y="4180665"/>
                    <a:ext cx="1725613" cy="1308100"/>
                    <a:chOff x="5562600" y="3110948"/>
                    <a:chExt cx="2584172" cy="1952604"/>
                  </a:xfrm>
                </p:grpSpPr>
                <p:grpSp>
                  <p:nvGrpSpPr>
                    <p:cNvPr id="19557" name="Groupe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2600" y="3110948"/>
                      <a:ext cx="2286611" cy="1952604"/>
                      <a:chOff x="5562600" y="3110948"/>
                      <a:chExt cx="2286611" cy="1952604"/>
                    </a:xfrm>
                  </p:grpSpPr>
                  <p:pic>
                    <p:nvPicPr>
                      <p:cNvPr id="19562" name="Image 3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437" t="12724" r="1312" b="26569"/>
                      <a:stretch>
                        <a:fillRect/>
                      </a:stretch>
                    </p:blipFill>
                    <p:spPr bwMode="auto">
                      <a:xfrm>
                        <a:off x="5562600" y="3171718"/>
                        <a:ext cx="2286611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594" name="Rectangle 593"/>
                      <p:cNvSpPr/>
                      <p:nvPr/>
                    </p:nvSpPr>
                    <p:spPr>
                      <a:xfrm>
                        <a:off x="5669285" y="3082680"/>
                        <a:ext cx="1895870" cy="15716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9558" name="Groupe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28199" y="3581400"/>
                      <a:ext cx="718573" cy="596348"/>
                      <a:chOff x="7428199" y="3581400"/>
                      <a:chExt cx="718573" cy="596348"/>
                    </a:xfrm>
                  </p:grpSpPr>
                  <p:sp>
                    <p:nvSpPr>
                      <p:cNvPr id="591" name="Rectangle 590"/>
                      <p:cNvSpPr/>
                      <p:nvPr/>
                    </p:nvSpPr>
                    <p:spPr>
                      <a:xfrm>
                        <a:off x="7416123" y="3788351"/>
                        <a:ext cx="717642" cy="37327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592" name="Rectangle 591"/>
                      <p:cNvSpPr/>
                      <p:nvPr/>
                    </p:nvSpPr>
                    <p:spPr>
                      <a:xfrm>
                        <a:off x="7684725" y="3574763"/>
                        <a:ext cx="85689" cy="2161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590" name="Organigramme : Données stockées 589"/>
                    <p:cNvSpPr/>
                    <p:nvPr/>
                  </p:nvSpPr>
                  <p:spPr>
                    <a:xfrm rot="3120000">
                      <a:off x="7450554" y="3035333"/>
                      <a:ext cx="166986" cy="407022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pic>
                <p:nvPicPr>
                  <p:cNvPr id="19548" name="Image 5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534" t="17816" r="37872" b="26598"/>
                  <a:stretch>
                    <a:fillRect/>
                  </a:stretch>
                </p:blipFill>
                <p:spPr bwMode="auto">
                  <a:xfrm>
                    <a:off x="5463326" y="4403265"/>
                    <a:ext cx="1158875" cy="11779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9549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3017768" y="4431046"/>
                    <a:ext cx="1174750" cy="1230313"/>
                    <a:chOff x="349524" y="993914"/>
                    <a:chExt cx="2030868" cy="2030894"/>
                  </a:xfrm>
                </p:grpSpPr>
                <p:grpSp>
                  <p:nvGrpSpPr>
                    <p:cNvPr id="19550" name="Groupe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grpSp>
                    <p:nvGrpSpPr>
                      <p:cNvPr id="19552" name="Groupe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pic>
                      <p:nvPicPr>
                        <p:cNvPr id="19555" name="Image 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7203" r="84099" b="20538"/>
                        <a:stretch>
                          <a:fillRect/>
                        </a:stretch>
                      </p:blipFill>
                      <p:spPr bwMode="auto">
                        <a:xfrm>
                          <a:off x="349524" y="993914"/>
                          <a:ext cx="2030868" cy="1977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587" name="Rectangle 586"/>
                        <p:cNvSpPr/>
                        <p:nvPr/>
                      </p:nvSpPr>
                      <p:spPr>
                        <a:xfrm>
                          <a:off x="1526863" y="2940903"/>
                          <a:ext cx="853178" cy="8690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584" name="Rectangle 583"/>
                      <p:cNvSpPr/>
                      <p:nvPr/>
                    </p:nvSpPr>
                    <p:spPr>
                      <a:xfrm>
                        <a:off x="2083282" y="996480"/>
                        <a:ext cx="296759" cy="9885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585" name="Rectangle 584"/>
                      <p:cNvSpPr/>
                      <p:nvPr/>
                    </p:nvSpPr>
                    <p:spPr>
                      <a:xfrm>
                        <a:off x="1947272" y="996480"/>
                        <a:ext cx="284390" cy="22811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582" name="Organigramme : Données stockées 581"/>
                    <p:cNvSpPr/>
                    <p:nvPr/>
                  </p:nvSpPr>
                  <p:spPr>
                    <a:xfrm rot="1140000" flipH="1" flipV="1">
                      <a:off x="1353754" y="2767100"/>
                      <a:ext cx="148380" cy="228121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  <p:grpSp>
              <p:nvGrpSpPr>
                <p:cNvPr id="19495" name="Groupe 525"/>
                <p:cNvGrpSpPr>
                  <a:grpSpLocks/>
                </p:cNvGrpSpPr>
                <p:nvPr/>
              </p:nvGrpSpPr>
              <p:grpSpPr bwMode="auto">
                <a:xfrm>
                  <a:off x="4500051" y="5860011"/>
                  <a:ext cx="1970398" cy="454864"/>
                  <a:chOff x="1514131" y="4180665"/>
                  <a:chExt cx="6513857" cy="1480694"/>
                </a:xfrm>
              </p:grpSpPr>
              <p:grpSp>
                <p:nvGrpSpPr>
                  <p:cNvPr id="19521" name="Groupe 17"/>
                  <p:cNvGrpSpPr>
                    <a:grpSpLocks/>
                  </p:cNvGrpSpPr>
                  <p:nvPr/>
                </p:nvGrpSpPr>
                <p:grpSpPr bwMode="auto">
                  <a:xfrm>
                    <a:off x="4267318" y="4403265"/>
                    <a:ext cx="1242274" cy="1118197"/>
                    <a:chOff x="2550433" y="993914"/>
                    <a:chExt cx="1945367" cy="1857004"/>
                  </a:xfrm>
                </p:grpSpPr>
                <p:pic>
                  <p:nvPicPr>
                    <p:cNvPr id="19542" name="Image 7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32" t="16676" r="70271" b="27737"/>
                    <a:stretch>
                      <a:fillRect/>
                    </a:stretch>
                  </p:blipFill>
                  <p:spPr bwMode="auto">
                    <a:xfrm>
                      <a:off x="2550433" y="1114795"/>
                      <a:ext cx="1782419" cy="1736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574" name="Organigramme : Données stockées 573"/>
                    <p:cNvSpPr/>
                    <p:nvPr/>
                  </p:nvSpPr>
                  <p:spPr>
                    <a:xfrm rot="2580000">
                      <a:off x="2555675" y="1015688"/>
                      <a:ext cx="313616" cy="644778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575" name="Rectangle 574"/>
                    <p:cNvSpPr/>
                    <p:nvPr/>
                  </p:nvSpPr>
                  <p:spPr>
                    <a:xfrm>
                      <a:off x="4269361" y="993831"/>
                      <a:ext cx="224012" cy="128956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522" name="Groupe 21"/>
                  <p:cNvGrpSpPr>
                    <a:grpSpLocks/>
                  </p:cNvGrpSpPr>
                  <p:nvPr/>
                </p:nvGrpSpPr>
                <p:grpSpPr bwMode="auto">
                  <a:xfrm>
                    <a:off x="6705600" y="4320255"/>
                    <a:ext cx="1322388" cy="1333500"/>
                    <a:chOff x="3200400" y="3171718"/>
                    <a:chExt cx="1785602" cy="1891834"/>
                  </a:xfrm>
                </p:grpSpPr>
                <p:pic>
                  <p:nvPicPr>
                    <p:cNvPr id="19540" name="Image 4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665" t="15247" r="21323" b="24744"/>
                    <a:stretch>
                      <a:fillRect/>
                    </a:stretch>
                  </p:blipFill>
                  <p:spPr bwMode="auto">
                    <a:xfrm>
                      <a:off x="3200400" y="3171718"/>
                      <a:ext cx="1775793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572" name="Rectangle 571"/>
                    <p:cNvSpPr/>
                    <p:nvPr/>
                  </p:nvSpPr>
                  <p:spPr>
                    <a:xfrm>
                      <a:off x="4934643" y="3961597"/>
                      <a:ext cx="48286" cy="22406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523" name="Groupe 29"/>
                  <p:cNvGrpSpPr>
                    <a:grpSpLocks/>
                  </p:cNvGrpSpPr>
                  <p:nvPr/>
                </p:nvGrpSpPr>
                <p:grpSpPr bwMode="auto">
                  <a:xfrm rot="-2071253">
                    <a:off x="1514131" y="4180665"/>
                    <a:ext cx="1725613" cy="1308100"/>
                    <a:chOff x="5562600" y="3110948"/>
                    <a:chExt cx="2584172" cy="1952604"/>
                  </a:xfrm>
                </p:grpSpPr>
                <p:grpSp>
                  <p:nvGrpSpPr>
                    <p:cNvPr id="19533" name="Groupe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2600" y="3110948"/>
                      <a:ext cx="2286611" cy="1952604"/>
                      <a:chOff x="5562600" y="3110948"/>
                      <a:chExt cx="2286611" cy="1952604"/>
                    </a:xfrm>
                  </p:grpSpPr>
                  <p:pic>
                    <p:nvPicPr>
                      <p:cNvPr id="19538" name="Image 3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437" t="12724" r="1312" b="26569"/>
                      <a:stretch>
                        <a:fillRect/>
                      </a:stretch>
                    </p:blipFill>
                    <p:spPr bwMode="auto">
                      <a:xfrm>
                        <a:off x="5562600" y="3171718"/>
                        <a:ext cx="2286611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570" name="Rectangle 569"/>
                      <p:cNvSpPr/>
                      <p:nvPr/>
                    </p:nvSpPr>
                    <p:spPr>
                      <a:xfrm>
                        <a:off x="5671704" y="3078656"/>
                        <a:ext cx="1895870" cy="15716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9534" name="Groupe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28199" y="3581400"/>
                      <a:ext cx="718573" cy="596348"/>
                      <a:chOff x="7428199" y="3581400"/>
                      <a:chExt cx="718573" cy="596348"/>
                    </a:xfrm>
                  </p:grpSpPr>
                  <p:sp>
                    <p:nvSpPr>
                      <p:cNvPr id="567" name="Rectangle 566"/>
                      <p:cNvSpPr/>
                      <p:nvPr/>
                    </p:nvSpPr>
                    <p:spPr>
                      <a:xfrm>
                        <a:off x="7418543" y="3784327"/>
                        <a:ext cx="717642" cy="37327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568" name="Rectangle 567"/>
                      <p:cNvSpPr/>
                      <p:nvPr/>
                    </p:nvSpPr>
                    <p:spPr>
                      <a:xfrm>
                        <a:off x="7687145" y="3570740"/>
                        <a:ext cx="85689" cy="2161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566" name="Organigramme : Données stockées 565"/>
                    <p:cNvSpPr/>
                    <p:nvPr/>
                  </p:nvSpPr>
                  <p:spPr>
                    <a:xfrm rot="3120000">
                      <a:off x="7452974" y="3031309"/>
                      <a:ext cx="166986" cy="407022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pic>
                <p:nvPicPr>
                  <p:cNvPr id="19524" name="Image 5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534" t="17816" r="37872" b="26598"/>
                  <a:stretch>
                    <a:fillRect/>
                  </a:stretch>
                </p:blipFill>
                <p:spPr bwMode="auto">
                  <a:xfrm>
                    <a:off x="5463326" y="4403265"/>
                    <a:ext cx="1158875" cy="11779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9525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3017768" y="4431046"/>
                    <a:ext cx="1174750" cy="1230313"/>
                    <a:chOff x="349524" y="993914"/>
                    <a:chExt cx="2030868" cy="2030894"/>
                  </a:xfrm>
                </p:grpSpPr>
                <p:grpSp>
                  <p:nvGrpSpPr>
                    <p:cNvPr id="19526" name="Groupe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grpSp>
                    <p:nvGrpSpPr>
                      <p:cNvPr id="19528" name="Groupe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pic>
                      <p:nvPicPr>
                        <p:cNvPr id="19531" name="Image 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7203" r="84099" b="20538"/>
                        <a:stretch>
                          <a:fillRect/>
                        </a:stretch>
                      </p:blipFill>
                      <p:spPr bwMode="auto">
                        <a:xfrm>
                          <a:off x="349524" y="993914"/>
                          <a:ext cx="2030868" cy="1977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563" name="Rectangle 562"/>
                        <p:cNvSpPr/>
                        <p:nvPr/>
                      </p:nvSpPr>
                      <p:spPr>
                        <a:xfrm>
                          <a:off x="1526294" y="2935847"/>
                          <a:ext cx="853178" cy="8690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560" name="Rectangle 559"/>
                      <p:cNvSpPr/>
                      <p:nvPr/>
                    </p:nvSpPr>
                    <p:spPr>
                      <a:xfrm>
                        <a:off x="2082714" y="991423"/>
                        <a:ext cx="296759" cy="9885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561" name="Rectangle 560"/>
                      <p:cNvSpPr/>
                      <p:nvPr/>
                    </p:nvSpPr>
                    <p:spPr>
                      <a:xfrm>
                        <a:off x="1946703" y="991423"/>
                        <a:ext cx="284390" cy="22811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558" name="Organigramme : Données stockées 557"/>
                    <p:cNvSpPr/>
                    <p:nvPr/>
                  </p:nvSpPr>
                  <p:spPr>
                    <a:xfrm rot="1140000" flipH="1" flipV="1">
                      <a:off x="1353185" y="2762043"/>
                      <a:ext cx="148380" cy="228121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  <p:grpSp>
              <p:nvGrpSpPr>
                <p:cNvPr id="19496" name="Groupe 526"/>
                <p:cNvGrpSpPr>
                  <a:grpSpLocks/>
                </p:cNvGrpSpPr>
                <p:nvPr/>
              </p:nvGrpSpPr>
              <p:grpSpPr bwMode="auto">
                <a:xfrm>
                  <a:off x="6470380" y="5853580"/>
                  <a:ext cx="1970398" cy="454864"/>
                  <a:chOff x="1514131" y="4180665"/>
                  <a:chExt cx="6513857" cy="1480694"/>
                </a:xfrm>
              </p:grpSpPr>
              <p:grpSp>
                <p:nvGrpSpPr>
                  <p:cNvPr id="19497" name="Groupe 17"/>
                  <p:cNvGrpSpPr>
                    <a:grpSpLocks/>
                  </p:cNvGrpSpPr>
                  <p:nvPr/>
                </p:nvGrpSpPr>
                <p:grpSpPr bwMode="auto">
                  <a:xfrm>
                    <a:off x="4267318" y="4403265"/>
                    <a:ext cx="1242274" cy="1118197"/>
                    <a:chOff x="2550433" y="993914"/>
                    <a:chExt cx="1945367" cy="1857004"/>
                  </a:xfrm>
                </p:grpSpPr>
                <p:pic>
                  <p:nvPicPr>
                    <p:cNvPr id="19518" name="Image 7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32" t="16676" r="70271" b="27737"/>
                    <a:stretch>
                      <a:fillRect/>
                    </a:stretch>
                  </p:blipFill>
                  <p:spPr bwMode="auto">
                    <a:xfrm>
                      <a:off x="2550433" y="1114795"/>
                      <a:ext cx="1782419" cy="1736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550" name="Organigramme : Données stockées 549"/>
                    <p:cNvSpPr/>
                    <p:nvPr/>
                  </p:nvSpPr>
                  <p:spPr>
                    <a:xfrm rot="2580000">
                      <a:off x="2548034" y="1017664"/>
                      <a:ext cx="324813" cy="644785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551" name="Rectangle 550"/>
                    <p:cNvSpPr/>
                    <p:nvPr/>
                  </p:nvSpPr>
                  <p:spPr>
                    <a:xfrm>
                      <a:off x="4261720" y="995807"/>
                      <a:ext cx="235216" cy="128956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498" name="Groupe 21"/>
                  <p:cNvGrpSpPr>
                    <a:grpSpLocks/>
                  </p:cNvGrpSpPr>
                  <p:nvPr/>
                </p:nvGrpSpPr>
                <p:grpSpPr bwMode="auto">
                  <a:xfrm>
                    <a:off x="6705600" y="4320255"/>
                    <a:ext cx="1322388" cy="1333500"/>
                    <a:chOff x="3200400" y="3171718"/>
                    <a:chExt cx="1785602" cy="1891834"/>
                  </a:xfrm>
                </p:grpSpPr>
                <p:pic>
                  <p:nvPicPr>
                    <p:cNvPr id="19516" name="Image 4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665" t="15247" r="21323" b="24744"/>
                    <a:stretch>
                      <a:fillRect/>
                    </a:stretch>
                  </p:blipFill>
                  <p:spPr bwMode="auto">
                    <a:xfrm>
                      <a:off x="3200400" y="3171718"/>
                      <a:ext cx="1775793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548" name="Rectangle 547"/>
                    <p:cNvSpPr/>
                    <p:nvPr/>
                  </p:nvSpPr>
                  <p:spPr>
                    <a:xfrm>
                      <a:off x="4937710" y="3963285"/>
                      <a:ext cx="48292" cy="22406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19499" name="Groupe 29"/>
                  <p:cNvGrpSpPr>
                    <a:grpSpLocks/>
                  </p:cNvGrpSpPr>
                  <p:nvPr/>
                </p:nvGrpSpPr>
                <p:grpSpPr bwMode="auto">
                  <a:xfrm rot="-2071253">
                    <a:off x="1514131" y="4180665"/>
                    <a:ext cx="1725613" cy="1308100"/>
                    <a:chOff x="5562600" y="3110948"/>
                    <a:chExt cx="2584172" cy="1952604"/>
                  </a:xfrm>
                </p:grpSpPr>
                <p:grpSp>
                  <p:nvGrpSpPr>
                    <p:cNvPr id="19509" name="Groupe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2600" y="3110948"/>
                      <a:ext cx="2286611" cy="1952604"/>
                      <a:chOff x="5562600" y="3110948"/>
                      <a:chExt cx="2286611" cy="1952604"/>
                    </a:xfrm>
                  </p:grpSpPr>
                  <p:pic>
                    <p:nvPicPr>
                      <p:cNvPr id="19514" name="Image 3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437" t="12724" r="1312" b="26569"/>
                      <a:stretch>
                        <a:fillRect/>
                      </a:stretch>
                    </p:blipFill>
                    <p:spPr bwMode="auto">
                      <a:xfrm>
                        <a:off x="5562600" y="3171718"/>
                        <a:ext cx="2286611" cy="1891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546" name="Rectangle 545"/>
                      <p:cNvSpPr/>
                      <p:nvPr/>
                    </p:nvSpPr>
                    <p:spPr>
                      <a:xfrm>
                        <a:off x="5664586" y="3076322"/>
                        <a:ext cx="1895870" cy="15716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grpSp>
                  <p:nvGrpSpPr>
                    <p:cNvPr id="19510" name="Groupe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28199" y="3581400"/>
                      <a:ext cx="718573" cy="596348"/>
                      <a:chOff x="7428199" y="3581400"/>
                      <a:chExt cx="718573" cy="596348"/>
                    </a:xfrm>
                  </p:grpSpPr>
                  <p:sp>
                    <p:nvSpPr>
                      <p:cNvPr id="543" name="Rectangle 542"/>
                      <p:cNvSpPr/>
                      <p:nvPr/>
                    </p:nvSpPr>
                    <p:spPr>
                      <a:xfrm>
                        <a:off x="7411425" y="3781993"/>
                        <a:ext cx="717642" cy="37327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544" name="Rectangle 543"/>
                      <p:cNvSpPr/>
                      <p:nvPr/>
                    </p:nvSpPr>
                    <p:spPr>
                      <a:xfrm>
                        <a:off x="7680027" y="3568405"/>
                        <a:ext cx="85689" cy="2161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542" name="Organigramme : Données stockées 541"/>
                    <p:cNvSpPr/>
                    <p:nvPr/>
                  </p:nvSpPr>
                  <p:spPr>
                    <a:xfrm rot="3120000">
                      <a:off x="7445852" y="3028980"/>
                      <a:ext cx="166986" cy="407022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pic>
                <p:nvPicPr>
                  <p:cNvPr id="19500" name="Image 5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534" t="17816" r="37872" b="26598"/>
                  <a:stretch>
                    <a:fillRect/>
                  </a:stretch>
                </p:blipFill>
                <p:spPr bwMode="auto">
                  <a:xfrm>
                    <a:off x="5463326" y="4403265"/>
                    <a:ext cx="1158875" cy="11779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9501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3017768" y="4431046"/>
                    <a:ext cx="1174750" cy="1230313"/>
                    <a:chOff x="349524" y="993914"/>
                    <a:chExt cx="2030868" cy="2030894"/>
                  </a:xfrm>
                </p:grpSpPr>
                <p:grpSp>
                  <p:nvGrpSpPr>
                    <p:cNvPr id="19502" name="Groupe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grpSp>
                    <p:nvGrpSpPr>
                      <p:cNvPr id="19504" name="Groupe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9524" y="993914"/>
                        <a:ext cx="2030868" cy="2030894"/>
                        <a:chOff x="349524" y="993914"/>
                        <a:chExt cx="2030868" cy="2030894"/>
                      </a:xfrm>
                    </p:grpSpPr>
                    <p:pic>
                      <p:nvPicPr>
                        <p:cNvPr id="19507" name="Image 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7203" r="84099" b="20538"/>
                        <a:stretch>
                          <a:fillRect/>
                        </a:stretch>
                      </p:blipFill>
                      <p:spPr bwMode="auto">
                        <a:xfrm>
                          <a:off x="349524" y="993914"/>
                          <a:ext cx="2030868" cy="1977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539" name="Rectangle 538"/>
                        <p:cNvSpPr/>
                        <p:nvPr/>
                      </p:nvSpPr>
                      <p:spPr>
                        <a:xfrm>
                          <a:off x="1517859" y="2937817"/>
                          <a:ext cx="865547" cy="8690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536" name="Rectangle 535"/>
                      <p:cNvSpPr/>
                      <p:nvPr/>
                    </p:nvSpPr>
                    <p:spPr>
                      <a:xfrm>
                        <a:off x="2086647" y="993387"/>
                        <a:ext cx="296759" cy="9885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537" name="Rectangle 536"/>
                      <p:cNvSpPr/>
                      <p:nvPr/>
                    </p:nvSpPr>
                    <p:spPr>
                      <a:xfrm>
                        <a:off x="1950629" y="993387"/>
                        <a:ext cx="284398" cy="22812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534" name="Organigramme : Données stockées 533"/>
                    <p:cNvSpPr/>
                    <p:nvPr/>
                  </p:nvSpPr>
                  <p:spPr>
                    <a:xfrm rot="1140000" flipH="1" flipV="1">
                      <a:off x="1344750" y="2764014"/>
                      <a:ext cx="148380" cy="228114"/>
                    </a:xfrm>
                    <a:prstGeom prst="flowChartOnlineStorag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</p:grpSp>
          </p:grpSp>
          <p:sp>
            <p:nvSpPr>
              <p:cNvPr id="19469" name="ZoneTexte 623"/>
              <p:cNvSpPr txBox="1">
                <a:spLocks noChangeArrowheads="1"/>
              </p:cNvSpPr>
              <p:nvPr/>
            </p:nvSpPr>
            <p:spPr bwMode="auto">
              <a:xfrm>
                <a:off x="2087563" y="6462713"/>
                <a:ext cx="66198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b="1">
                    <a:solidFill>
                      <a:srgbClr val="008000"/>
                    </a:solidFill>
                  </a:rPr>
                  <a:t>H14</a:t>
                </a:r>
              </a:p>
            </p:txBody>
          </p:sp>
          <p:grpSp>
            <p:nvGrpSpPr>
              <p:cNvPr id="19470" name="Groupe 624"/>
              <p:cNvGrpSpPr>
                <a:grpSpLocks/>
              </p:cNvGrpSpPr>
              <p:nvPr/>
            </p:nvGrpSpPr>
            <p:grpSpPr bwMode="auto">
              <a:xfrm>
                <a:off x="2270125" y="2736850"/>
                <a:ext cx="5543550" cy="2039938"/>
                <a:chOff x="820297" y="2743200"/>
                <a:chExt cx="7552110" cy="2590800"/>
              </a:xfrm>
            </p:grpSpPr>
            <p:grpSp>
              <p:nvGrpSpPr>
                <p:cNvPr id="19478" name="Groupe 625"/>
                <p:cNvGrpSpPr>
                  <a:grpSpLocks/>
                </p:cNvGrpSpPr>
                <p:nvPr/>
              </p:nvGrpSpPr>
              <p:grpSpPr bwMode="auto">
                <a:xfrm>
                  <a:off x="820297" y="2895600"/>
                  <a:ext cx="4172844" cy="2438400"/>
                  <a:chOff x="820297" y="2895600"/>
                  <a:chExt cx="4172844" cy="2438400"/>
                </a:xfrm>
              </p:grpSpPr>
              <p:cxnSp>
                <p:nvCxnSpPr>
                  <p:cNvPr id="635" name="Connecteur droit 634"/>
                  <p:cNvCxnSpPr/>
                  <p:nvPr/>
                </p:nvCxnSpPr>
                <p:spPr>
                  <a:xfrm flipV="1">
                    <a:off x="820297" y="2973046"/>
                    <a:ext cx="326567" cy="2360954"/>
                  </a:xfrm>
                  <a:prstGeom prst="line">
                    <a:avLst/>
                  </a:prstGeom>
                  <a:ln w="28575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6" name="Connecteur droit 635"/>
                  <p:cNvCxnSpPr/>
                  <p:nvPr/>
                </p:nvCxnSpPr>
                <p:spPr>
                  <a:xfrm>
                    <a:off x="1146864" y="2973046"/>
                    <a:ext cx="387121" cy="2360954"/>
                  </a:xfrm>
                  <a:prstGeom prst="line">
                    <a:avLst/>
                  </a:prstGeom>
                  <a:ln w="28575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7" name="Connecteur droit 636"/>
                  <p:cNvCxnSpPr/>
                  <p:nvPr/>
                </p:nvCxnSpPr>
                <p:spPr>
                  <a:xfrm flipV="1">
                    <a:off x="1533984" y="5180770"/>
                    <a:ext cx="1459816" cy="153230"/>
                  </a:xfrm>
                  <a:prstGeom prst="line">
                    <a:avLst/>
                  </a:prstGeom>
                  <a:ln w="28575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8" name="Connecteur droit 637"/>
                  <p:cNvCxnSpPr/>
                  <p:nvPr/>
                </p:nvCxnSpPr>
                <p:spPr>
                  <a:xfrm flipV="1">
                    <a:off x="2993800" y="2896431"/>
                    <a:ext cx="188153" cy="2284339"/>
                  </a:xfrm>
                  <a:prstGeom prst="line">
                    <a:avLst/>
                  </a:prstGeom>
                  <a:ln w="28575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9" name="Connecteur droit 638"/>
                  <p:cNvCxnSpPr/>
                  <p:nvPr/>
                </p:nvCxnSpPr>
                <p:spPr>
                  <a:xfrm>
                    <a:off x="3199255" y="2896431"/>
                    <a:ext cx="311427" cy="2360954"/>
                  </a:xfrm>
                  <a:prstGeom prst="line">
                    <a:avLst/>
                  </a:prstGeom>
                  <a:ln w="28575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0" name="Connecteur droit 639"/>
                  <p:cNvCxnSpPr/>
                  <p:nvPr/>
                </p:nvCxnSpPr>
                <p:spPr>
                  <a:xfrm>
                    <a:off x="3510682" y="5257385"/>
                    <a:ext cx="709362" cy="0"/>
                  </a:xfrm>
                  <a:prstGeom prst="line">
                    <a:avLst/>
                  </a:prstGeom>
                  <a:ln w="28575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1" name="Connecteur droit 640"/>
                  <p:cNvCxnSpPr/>
                  <p:nvPr/>
                </p:nvCxnSpPr>
                <p:spPr>
                  <a:xfrm flipV="1">
                    <a:off x="4220044" y="5180770"/>
                    <a:ext cx="772081" cy="76615"/>
                  </a:xfrm>
                  <a:prstGeom prst="line">
                    <a:avLst/>
                  </a:prstGeom>
                  <a:ln w="28575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479" name="Groupe 626"/>
                <p:cNvGrpSpPr>
                  <a:grpSpLocks/>
                </p:cNvGrpSpPr>
                <p:nvPr/>
              </p:nvGrpSpPr>
              <p:grpSpPr bwMode="auto">
                <a:xfrm>
                  <a:off x="4993141" y="2743200"/>
                  <a:ext cx="3379266" cy="2438400"/>
                  <a:chOff x="868786" y="2895600"/>
                  <a:chExt cx="3379266" cy="2438400"/>
                </a:xfrm>
              </p:grpSpPr>
              <p:cxnSp>
                <p:nvCxnSpPr>
                  <p:cNvPr id="628" name="Connecteur droit 627"/>
                  <p:cNvCxnSpPr/>
                  <p:nvPr/>
                </p:nvCxnSpPr>
                <p:spPr>
                  <a:xfrm flipV="1">
                    <a:off x="867770" y="2972215"/>
                    <a:ext cx="278986" cy="2360954"/>
                  </a:xfrm>
                  <a:prstGeom prst="line">
                    <a:avLst/>
                  </a:prstGeom>
                  <a:ln w="28575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9" name="Connecteur droit 628"/>
                  <p:cNvCxnSpPr/>
                  <p:nvPr/>
                </p:nvCxnSpPr>
                <p:spPr>
                  <a:xfrm>
                    <a:off x="1146756" y="2972215"/>
                    <a:ext cx="384959" cy="2360954"/>
                  </a:xfrm>
                  <a:prstGeom prst="line">
                    <a:avLst/>
                  </a:prstGeom>
                  <a:ln w="28575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0" name="Connecteur droit 629"/>
                  <p:cNvCxnSpPr/>
                  <p:nvPr/>
                </p:nvCxnSpPr>
                <p:spPr>
                  <a:xfrm flipV="1">
                    <a:off x="1531715" y="5179939"/>
                    <a:ext cx="1461978" cy="153230"/>
                  </a:xfrm>
                  <a:prstGeom prst="line">
                    <a:avLst/>
                  </a:prstGeom>
                  <a:ln w="28575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1" name="Connecteur droit 630"/>
                  <p:cNvCxnSpPr/>
                  <p:nvPr/>
                </p:nvCxnSpPr>
                <p:spPr>
                  <a:xfrm flipV="1">
                    <a:off x="2993692" y="2895600"/>
                    <a:ext cx="188155" cy="2284339"/>
                  </a:xfrm>
                  <a:prstGeom prst="line">
                    <a:avLst/>
                  </a:prstGeom>
                  <a:ln w="28575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2" name="Connecteur droit 631"/>
                  <p:cNvCxnSpPr/>
                  <p:nvPr/>
                </p:nvCxnSpPr>
                <p:spPr>
                  <a:xfrm>
                    <a:off x="3199148" y="2895600"/>
                    <a:ext cx="311427" cy="2360954"/>
                  </a:xfrm>
                  <a:prstGeom prst="line">
                    <a:avLst/>
                  </a:prstGeom>
                  <a:ln w="28575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3" name="Connecteur droit 632"/>
                  <p:cNvCxnSpPr/>
                  <p:nvPr/>
                </p:nvCxnSpPr>
                <p:spPr>
                  <a:xfrm>
                    <a:off x="3538690" y="5256554"/>
                    <a:ext cx="709362" cy="0"/>
                  </a:xfrm>
                  <a:prstGeom prst="line">
                    <a:avLst/>
                  </a:prstGeom>
                  <a:ln w="28575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9471" name="ZoneTexte 633"/>
              <p:cNvSpPr txBox="1">
                <a:spLocks noChangeArrowheads="1"/>
              </p:cNvSpPr>
              <p:nvPr/>
            </p:nvSpPr>
            <p:spPr bwMode="auto">
              <a:xfrm>
                <a:off x="1816100" y="6011863"/>
                <a:ext cx="66198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b="1">
                    <a:solidFill>
                      <a:srgbClr val="FF0066"/>
                    </a:solidFill>
                  </a:rPr>
                  <a:t>H9</a:t>
                </a:r>
              </a:p>
            </p:txBody>
          </p:sp>
          <p:sp>
            <p:nvSpPr>
              <p:cNvPr id="19472" name="ZoneTexte 641"/>
              <p:cNvSpPr txBox="1">
                <a:spLocks noChangeArrowheads="1"/>
              </p:cNvSpPr>
              <p:nvPr/>
            </p:nvSpPr>
            <p:spPr bwMode="auto">
              <a:xfrm>
                <a:off x="1357313" y="5562600"/>
                <a:ext cx="661987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b="1">
                    <a:solidFill>
                      <a:srgbClr val="7030A0"/>
                    </a:solidFill>
                  </a:rPr>
                  <a:t>H4</a:t>
                </a:r>
              </a:p>
            </p:txBody>
          </p:sp>
          <p:sp>
            <p:nvSpPr>
              <p:cNvPr id="643" name="ZoneTexte 642"/>
              <p:cNvSpPr txBox="1"/>
              <p:nvPr/>
            </p:nvSpPr>
            <p:spPr>
              <a:xfrm>
                <a:off x="946150" y="5132388"/>
                <a:ext cx="661988" cy="36988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b="1" dirty="0">
                    <a:solidFill>
                      <a:schemeClr val="accent6">
                        <a:lumMod val="75000"/>
                      </a:schemeClr>
                    </a:solidFill>
                  </a:rPr>
                  <a:t>H0</a:t>
                </a:r>
              </a:p>
            </p:txBody>
          </p:sp>
          <p:sp>
            <p:nvSpPr>
              <p:cNvPr id="644" name="Flèche droite 643"/>
              <p:cNvSpPr/>
              <p:nvPr/>
            </p:nvSpPr>
            <p:spPr>
              <a:xfrm>
                <a:off x="1495425" y="5422900"/>
                <a:ext cx="6316663" cy="166688"/>
              </a:xfrm>
              <a:prstGeom prst="rightArrow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45" name="Flèche droite 644"/>
              <p:cNvSpPr/>
              <p:nvPr/>
            </p:nvSpPr>
            <p:spPr>
              <a:xfrm>
                <a:off x="1773238" y="5892800"/>
                <a:ext cx="6318250" cy="165100"/>
              </a:xfrm>
              <a:prstGeom prst="rightArrow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46" name="Flèche droite 645"/>
              <p:cNvSpPr/>
              <p:nvPr/>
            </p:nvSpPr>
            <p:spPr>
              <a:xfrm>
                <a:off x="2216150" y="6303963"/>
                <a:ext cx="6316663" cy="165100"/>
              </a:xfrm>
              <a:prstGeom prst="rightArrow">
                <a:avLst/>
              </a:pr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47" name="Flèche droite 646"/>
              <p:cNvSpPr/>
              <p:nvPr/>
            </p:nvSpPr>
            <p:spPr>
              <a:xfrm>
                <a:off x="2730500" y="6731000"/>
                <a:ext cx="6018213" cy="153988"/>
              </a:xfrm>
              <a:prstGeom prst="rightArrow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886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ZoneTexte 276"/>
          <p:cNvSpPr txBox="1">
            <a:spLocks noChangeArrowheads="1"/>
          </p:cNvSpPr>
          <p:nvPr/>
        </p:nvSpPr>
        <p:spPr bwMode="auto">
          <a:xfrm>
            <a:off x="304800" y="46831"/>
            <a:ext cx="85391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3600" b="1" dirty="0">
                <a:latin typeface="+mn-lt"/>
              </a:rPr>
              <a:t>Fièvre continue ou anarchique </a:t>
            </a:r>
          </a:p>
          <a:p>
            <a:pPr algn="ctr" eaLnBrk="1" hangingPunct="1"/>
            <a:r>
              <a:rPr lang="fr-FR" sz="2800" dirty="0">
                <a:latin typeface="+mn-lt"/>
              </a:rPr>
              <a:t>Primo invasion </a:t>
            </a:r>
            <a:r>
              <a:rPr lang="fr-FR" sz="2800" i="1" dirty="0">
                <a:latin typeface="+mn-lt"/>
              </a:rPr>
              <a:t>P. falciparum, P. ovale, P. vivax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609600" y="1124744"/>
            <a:ext cx="8139113" cy="5284788"/>
            <a:chOff x="609600" y="1600200"/>
            <a:chExt cx="8139113" cy="5284788"/>
          </a:xfrm>
        </p:grpSpPr>
        <p:cxnSp>
          <p:nvCxnSpPr>
            <p:cNvPr id="27" name="Connecteur droit 26"/>
            <p:cNvCxnSpPr/>
            <p:nvPr/>
          </p:nvCxnSpPr>
          <p:spPr>
            <a:xfrm>
              <a:off x="1509713" y="4514850"/>
              <a:ext cx="5992812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Connecteur droit 297"/>
            <p:cNvCxnSpPr>
              <a:stCxn id="6" idx="1"/>
              <a:endCxn id="6" idx="3"/>
            </p:cNvCxnSpPr>
            <p:nvPr/>
          </p:nvCxnSpPr>
          <p:spPr>
            <a:xfrm>
              <a:off x="1487488" y="3998913"/>
              <a:ext cx="6005512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onnecteur droit 298"/>
            <p:cNvCxnSpPr/>
            <p:nvPr/>
          </p:nvCxnSpPr>
          <p:spPr>
            <a:xfrm>
              <a:off x="1495425" y="3429000"/>
              <a:ext cx="5989638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485" name="Groupe 278"/>
            <p:cNvGrpSpPr>
              <a:grpSpLocks/>
            </p:cNvGrpSpPr>
            <p:nvPr/>
          </p:nvGrpSpPr>
          <p:grpSpPr bwMode="auto">
            <a:xfrm>
              <a:off x="609600" y="1600200"/>
              <a:ext cx="6994525" cy="3900488"/>
              <a:chOff x="-386603" y="1705550"/>
              <a:chExt cx="9530603" cy="4956252"/>
            </a:xfrm>
          </p:grpSpPr>
          <p:grpSp>
            <p:nvGrpSpPr>
              <p:cNvPr id="20847" name="Groupe 45"/>
              <p:cNvGrpSpPr>
                <a:grpSpLocks/>
              </p:cNvGrpSpPr>
              <p:nvPr/>
            </p:nvGrpSpPr>
            <p:grpSpPr bwMode="auto">
              <a:xfrm>
                <a:off x="820297" y="3276600"/>
                <a:ext cx="8323703" cy="2590800"/>
                <a:chOff x="820297" y="2743200"/>
                <a:chExt cx="8323703" cy="2590800"/>
              </a:xfrm>
            </p:grpSpPr>
            <p:grpSp>
              <p:nvGrpSpPr>
                <p:cNvPr id="20973" name="Groupe 43"/>
                <p:cNvGrpSpPr>
                  <a:grpSpLocks/>
                </p:cNvGrpSpPr>
                <p:nvPr/>
              </p:nvGrpSpPr>
              <p:grpSpPr bwMode="auto">
                <a:xfrm>
                  <a:off x="820297" y="2895600"/>
                  <a:ext cx="4172844" cy="2438400"/>
                  <a:chOff x="820297" y="2895600"/>
                  <a:chExt cx="4172844" cy="2438400"/>
                </a:xfrm>
              </p:grpSpPr>
              <p:cxnSp>
                <p:nvCxnSpPr>
                  <p:cNvPr id="31" name="Connecteur droit 30"/>
                  <p:cNvCxnSpPr/>
                  <p:nvPr/>
                </p:nvCxnSpPr>
                <p:spPr>
                  <a:xfrm flipV="1">
                    <a:off x="820405" y="2973508"/>
                    <a:ext cx="326628" cy="2360119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necteur droit 32"/>
                  <p:cNvCxnSpPr/>
                  <p:nvPr/>
                </p:nvCxnSpPr>
                <p:spPr>
                  <a:xfrm>
                    <a:off x="1147033" y="2973508"/>
                    <a:ext cx="387194" cy="2360119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Connecteur droit 34"/>
                  <p:cNvCxnSpPr/>
                  <p:nvPr/>
                </p:nvCxnSpPr>
                <p:spPr>
                  <a:xfrm flipV="1">
                    <a:off x="1534226" y="5182336"/>
                    <a:ext cx="1460091" cy="151290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Connecteur droit 36"/>
                  <p:cNvCxnSpPr/>
                  <p:nvPr/>
                </p:nvCxnSpPr>
                <p:spPr>
                  <a:xfrm flipV="1">
                    <a:off x="2994317" y="2896854"/>
                    <a:ext cx="188189" cy="2285482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Connecteur droit 38"/>
                  <p:cNvCxnSpPr/>
                  <p:nvPr/>
                </p:nvCxnSpPr>
                <p:spPr>
                  <a:xfrm>
                    <a:off x="3199811" y="2896854"/>
                    <a:ext cx="311486" cy="2360119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Connecteur droit 40"/>
                  <p:cNvCxnSpPr/>
                  <p:nvPr/>
                </p:nvCxnSpPr>
                <p:spPr>
                  <a:xfrm>
                    <a:off x="3511297" y="5256973"/>
                    <a:ext cx="709496" cy="0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Connecteur droit 42"/>
                  <p:cNvCxnSpPr/>
                  <p:nvPr/>
                </p:nvCxnSpPr>
                <p:spPr>
                  <a:xfrm flipV="1">
                    <a:off x="4220792" y="5182336"/>
                    <a:ext cx="772226" cy="74637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974" name="Groupe 316"/>
                <p:cNvGrpSpPr>
                  <a:grpSpLocks/>
                </p:cNvGrpSpPr>
                <p:nvPr/>
              </p:nvGrpSpPr>
              <p:grpSpPr bwMode="auto">
                <a:xfrm>
                  <a:off x="4993141" y="2743200"/>
                  <a:ext cx="4150859" cy="2438400"/>
                  <a:chOff x="868786" y="2895600"/>
                  <a:chExt cx="4150859" cy="2438400"/>
                </a:xfrm>
              </p:grpSpPr>
              <p:cxnSp>
                <p:nvCxnSpPr>
                  <p:cNvPr id="318" name="Connecteur droit 317"/>
                  <p:cNvCxnSpPr/>
                  <p:nvPr/>
                </p:nvCxnSpPr>
                <p:spPr>
                  <a:xfrm flipV="1">
                    <a:off x="868663" y="2972600"/>
                    <a:ext cx="279039" cy="2360119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9" name="Connecteur droit 318"/>
                  <p:cNvCxnSpPr/>
                  <p:nvPr/>
                </p:nvCxnSpPr>
                <p:spPr>
                  <a:xfrm>
                    <a:off x="1147702" y="2972600"/>
                    <a:ext cx="385031" cy="2360119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0" name="Connecteur droit 319"/>
                  <p:cNvCxnSpPr/>
                  <p:nvPr/>
                </p:nvCxnSpPr>
                <p:spPr>
                  <a:xfrm flipV="1">
                    <a:off x="1532733" y="5181429"/>
                    <a:ext cx="1462253" cy="151290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1" name="Connecteur droit 320"/>
                  <p:cNvCxnSpPr/>
                  <p:nvPr/>
                </p:nvCxnSpPr>
                <p:spPr>
                  <a:xfrm flipV="1">
                    <a:off x="2994987" y="2895947"/>
                    <a:ext cx="188190" cy="2285482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2" name="Connecteur droit 321"/>
                  <p:cNvCxnSpPr/>
                  <p:nvPr/>
                </p:nvCxnSpPr>
                <p:spPr>
                  <a:xfrm>
                    <a:off x="3200481" y="2895947"/>
                    <a:ext cx="309322" cy="2360119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3" name="Connecteur droit 322"/>
                  <p:cNvCxnSpPr/>
                  <p:nvPr/>
                </p:nvCxnSpPr>
                <p:spPr>
                  <a:xfrm>
                    <a:off x="3537925" y="5256066"/>
                    <a:ext cx="709496" cy="0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Connecteur droit 323"/>
                  <p:cNvCxnSpPr/>
                  <p:nvPr/>
                </p:nvCxnSpPr>
                <p:spPr>
                  <a:xfrm flipV="1">
                    <a:off x="4247420" y="5181429"/>
                    <a:ext cx="772225" cy="74637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0848" name="Groupe 277"/>
              <p:cNvGrpSpPr>
                <a:grpSpLocks/>
              </p:cNvGrpSpPr>
              <p:nvPr/>
            </p:nvGrpSpPr>
            <p:grpSpPr bwMode="auto">
              <a:xfrm>
                <a:off x="-386603" y="1705550"/>
                <a:ext cx="9378203" cy="4956252"/>
                <a:chOff x="-386603" y="1440510"/>
                <a:chExt cx="9378203" cy="4956252"/>
              </a:xfrm>
            </p:grpSpPr>
            <p:grpSp>
              <p:nvGrpSpPr>
                <p:cNvPr id="20849" name="Groupe 21"/>
                <p:cNvGrpSpPr>
                  <a:grpSpLocks/>
                </p:cNvGrpSpPr>
                <p:nvPr/>
              </p:nvGrpSpPr>
              <p:grpSpPr bwMode="auto">
                <a:xfrm>
                  <a:off x="810507" y="2038123"/>
                  <a:ext cx="8181093" cy="4358639"/>
                  <a:chOff x="512334" y="2038123"/>
                  <a:chExt cx="8181093" cy="4358639"/>
                </a:xfrm>
              </p:grpSpPr>
              <p:grpSp>
                <p:nvGrpSpPr>
                  <p:cNvPr id="20855" name="Groupe 4"/>
                  <p:cNvGrpSpPr>
                    <a:grpSpLocks/>
                  </p:cNvGrpSpPr>
                  <p:nvPr/>
                </p:nvGrpSpPr>
                <p:grpSpPr bwMode="auto">
                  <a:xfrm>
                    <a:off x="573156" y="5853580"/>
                    <a:ext cx="7972776" cy="471020"/>
                    <a:chOff x="468002" y="5853580"/>
                    <a:chExt cx="7972776" cy="471020"/>
                  </a:xfrm>
                </p:grpSpPr>
                <p:grpSp>
                  <p:nvGrpSpPr>
                    <p:cNvPr id="20873" name="Groupe 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8002" y="5869736"/>
                      <a:ext cx="1970398" cy="454864"/>
                      <a:chOff x="1514131" y="4180665"/>
                      <a:chExt cx="6513857" cy="1480694"/>
                    </a:xfrm>
                  </p:grpSpPr>
                  <p:grpSp>
                    <p:nvGrpSpPr>
                      <p:cNvPr id="20949" name="Groupe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67318" y="4403265"/>
                        <a:ext cx="1242274" cy="1118197"/>
                        <a:chOff x="2550433" y="993914"/>
                        <a:chExt cx="1945367" cy="1857004"/>
                      </a:xfrm>
                    </p:grpSpPr>
                    <p:pic>
                      <p:nvPicPr>
                        <p:cNvPr id="20970" name="Image 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5532" t="16676" r="70271" b="27737"/>
                        <a:stretch>
                          <a:fillRect/>
                        </a:stretch>
                      </p:blipFill>
                      <p:spPr bwMode="auto">
                        <a:xfrm>
                          <a:off x="2550433" y="1114795"/>
                          <a:ext cx="1782419" cy="1736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15" name="Organigramme : Données stockées 14"/>
                        <p:cNvSpPr/>
                        <p:nvPr/>
                      </p:nvSpPr>
                      <p:spPr>
                        <a:xfrm rot="2580000">
                          <a:off x="2544218" y="1019722"/>
                          <a:ext cx="324749" cy="643401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16" name="Rectangle 15"/>
                        <p:cNvSpPr/>
                        <p:nvPr/>
                      </p:nvSpPr>
                      <p:spPr>
                        <a:xfrm>
                          <a:off x="4257532" y="997912"/>
                          <a:ext cx="235157" cy="12867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20950" name="Groupe 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705600" y="4320255"/>
                        <a:ext cx="1322388" cy="1333500"/>
                        <a:chOff x="3200400" y="3171718"/>
                        <a:chExt cx="1785602" cy="1891834"/>
                      </a:xfrm>
                    </p:grpSpPr>
                    <p:pic>
                      <p:nvPicPr>
                        <p:cNvPr id="20968" name="Image 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4665" t="15247" r="21323" b="24744"/>
                        <a:stretch>
                          <a:fillRect/>
                        </a:stretch>
                      </p:blipFill>
                      <p:spPr bwMode="auto">
                        <a:xfrm>
                          <a:off x="3200400" y="3171718"/>
                          <a:ext cx="1775793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1" name="Rectangle 20"/>
                        <p:cNvSpPr/>
                        <p:nvPr/>
                      </p:nvSpPr>
                      <p:spPr>
                        <a:xfrm>
                          <a:off x="4933310" y="3963638"/>
                          <a:ext cx="48276" cy="2235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20951" name="Groupe 29"/>
                      <p:cNvGrpSpPr>
                        <a:grpSpLocks/>
                      </p:cNvGrpSpPr>
                      <p:nvPr/>
                    </p:nvGrpSpPr>
                    <p:grpSpPr bwMode="auto">
                      <a:xfrm rot="-2071253">
                        <a:off x="1514131" y="4180665"/>
                        <a:ext cx="1725613" cy="1308100"/>
                        <a:chOff x="5562600" y="3110948"/>
                        <a:chExt cx="2584172" cy="1952604"/>
                      </a:xfrm>
                    </p:grpSpPr>
                    <p:grpSp>
                      <p:nvGrpSpPr>
                        <p:cNvPr id="20961" name="Groupe 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562600" y="3110948"/>
                          <a:ext cx="2286611" cy="1952604"/>
                          <a:chOff x="5562600" y="3110948"/>
                          <a:chExt cx="2286611" cy="1952604"/>
                        </a:xfrm>
                      </p:grpSpPr>
                      <p:pic>
                        <p:nvPicPr>
                          <p:cNvPr id="20966" name="Image 3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80437" t="12724" r="1312" b="2656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62600" y="3171718"/>
                            <a:ext cx="2286611" cy="18918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3" name="Rectangle 22"/>
                          <p:cNvSpPr/>
                          <p:nvPr/>
                        </p:nvSpPr>
                        <p:spPr>
                          <a:xfrm>
                            <a:off x="5662049" y="3077343"/>
                            <a:ext cx="1895444" cy="15682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20962" name="Groupe 2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428199" y="3581400"/>
                          <a:ext cx="718573" cy="596348"/>
                          <a:chOff x="7428199" y="3581400"/>
                          <a:chExt cx="718573" cy="596348"/>
                        </a:xfrm>
                      </p:grpSpPr>
                      <p:sp>
                        <p:nvSpPr>
                          <p:cNvPr id="25" name="Rectangle 24"/>
                          <p:cNvSpPr/>
                          <p:nvPr/>
                        </p:nvSpPr>
                        <p:spPr>
                          <a:xfrm>
                            <a:off x="7408495" y="3781499"/>
                            <a:ext cx="717487" cy="37246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  <p:sp>
                        <p:nvSpPr>
                          <p:cNvPr id="26" name="Rectangle 25"/>
                          <p:cNvSpPr/>
                          <p:nvPr/>
                        </p:nvSpPr>
                        <p:spPr>
                          <a:xfrm>
                            <a:off x="7677042" y="3568373"/>
                            <a:ext cx="85670" cy="21563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8" name="Organigramme : Données stockées 27"/>
                        <p:cNvSpPr/>
                        <p:nvPr/>
                      </p:nvSpPr>
                      <p:spPr>
                        <a:xfrm rot="3120000">
                          <a:off x="7443074" y="3029712"/>
                          <a:ext cx="166634" cy="406932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pic>
                    <p:nvPicPr>
                      <p:cNvPr id="20952" name="Image 5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34" t="17816" r="37872" b="26598"/>
                      <a:stretch>
                        <a:fillRect/>
                      </a:stretch>
                    </p:blipFill>
                    <p:spPr bwMode="auto">
                      <a:xfrm>
                        <a:off x="5463326" y="4403265"/>
                        <a:ext cx="1158875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20953" name="Groupe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17768" y="4431046"/>
                        <a:ext cx="1174750" cy="1230313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20954" name="Groupe 1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grpSp>
                        <p:nvGrpSpPr>
                          <p:cNvPr id="20956" name="Groupe 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49524" y="993914"/>
                            <a:ext cx="2030868" cy="2030894"/>
                            <a:chOff x="349524" y="993914"/>
                            <a:chExt cx="2030868" cy="2030894"/>
                          </a:xfrm>
                        </p:grpSpPr>
                        <p:pic>
                          <p:nvPicPr>
                            <p:cNvPr id="20959" name="Image 1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6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t="17203" r="84099" b="20538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9524" y="993914"/>
                              <a:ext cx="2030868" cy="197788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3" name="Rectangle 2"/>
                            <p:cNvSpPr/>
                            <p:nvPr/>
                          </p:nvSpPr>
                          <p:spPr>
                            <a:xfrm>
                              <a:off x="1513861" y="2935635"/>
                              <a:ext cx="865355" cy="86715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10" name="Rectangle 9"/>
                          <p:cNvSpPr/>
                          <p:nvPr/>
                        </p:nvSpPr>
                        <p:spPr>
                          <a:xfrm>
                            <a:off x="2082523" y="995382"/>
                            <a:ext cx="296693" cy="98638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  <p:sp>
                        <p:nvSpPr>
                          <p:cNvPr id="11" name="Rectangle 10"/>
                          <p:cNvSpPr/>
                          <p:nvPr/>
                        </p:nvSpPr>
                        <p:spPr>
                          <a:xfrm>
                            <a:off x="1946543" y="995382"/>
                            <a:ext cx="284327" cy="22763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13" name="Organigramme : Données stockées 12"/>
                        <p:cNvSpPr/>
                        <p:nvPr/>
                      </p:nvSpPr>
                      <p:spPr>
                        <a:xfrm rot="1140000" flipH="1" flipV="1">
                          <a:off x="1340790" y="2762205"/>
                          <a:ext cx="148347" cy="227624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</p:grpSp>
                <p:grpSp>
                  <p:nvGrpSpPr>
                    <p:cNvPr id="20874" name="Groupe 1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74844" y="5867156"/>
                      <a:ext cx="1970398" cy="454864"/>
                      <a:chOff x="1514131" y="4180665"/>
                      <a:chExt cx="6513857" cy="1480694"/>
                    </a:xfrm>
                  </p:grpSpPr>
                  <p:grpSp>
                    <p:nvGrpSpPr>
                      <p:cNvPr id="20925" name="Groupe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67318" y="4403265"/>
                        <a:ext cx="1242274" cy="1118197"/>
                        <a:chOff x="2550433" y="993914"/>
                        <a:chExt cx="1945367" cy="1857004"/>
                      </a:xfrm>
                    </p:grpSpPr>
                    <p:pic>
                      <p:nvPicPr>
                        <p:cNvPr id="20946" name="Image 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5532" t="16676" r="70271" b="27737"/>
                        <a:stretch>
                          <a:fillRect/>
                        </a:stretch>
                      </p:blipFill>
                      <p:spPr bwMode="auto">
                        <a:xfrm>
                          <a:off x="2550433" y="1114795"/>
                          <a:ext cx="1782419" cy="1736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22" name="Organigramme : Données stockées 221"/>
                        <p:cNvSpPr/>
                        <p:nvPr/>
                      </p:nvSpPr>
                      <p:spPr>
                        <a:xfrm rot="2580000">
                          <a:off x="2546864" y="1022772"/>
                          <a:ext cx="324749" cy="643394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23" name="Rectangle 222"/>
                        <p:cNvSpPr/>
                        <p:nvPr/>
                      </p:nvSpPr>
                      <p:spPr>
                        <a:xfrm>
                          <a:off x="4260178" y="1000962"/>
                          <a:ext cx="235157" cy="12867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20926" name="Groupe 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705600" y="4320255"/>
                        <a:ext cx="1322388" cy="1333500"/>
                        <a:chOff x="3200400" y="3171718"/>
                        <a:chExt cx="1785602" cy="1891834"/>
                      </a:xfrm>
                    </p:grpSpPr>
                    <p:pic>
                      <p:nvPicPr>
                        <p:cNvPr id="20944" name="Image 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4665" t="15247" r="21323" b="24744"/>
                        <a:stretch>
                          <a:fillRect/>
                        </a:stretch>
                      </p:blipFill>
                      <p:spPr bwMode="auto">
                        <a:xfrm>
                          <a:off x="3200400" y="3171718"/>
                          <a:ext cx="1775793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20" name="Rectangle 219"/>
                        <p:cNvSpPr/>
                        <p:nvPr/>
                      </p:nvSpPr>
                      <p:spPr>
                        <a:xfrm>
                          <a:off x="4935591" y="3966243"/>
                          <a:ext cx="48276" cy="2235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20927" name="Groupe 29"/>
                      <p:cNvGrpSpPr>
                        <a:grpSpLocks/>
                      </p:cNvGrpSpPr>
                      <p:nvPr/>
                    </p:nvGrpSpPr>
                    <p:grpSpPr bwMode="auto">
                      <a:xfrm rot="-2071253">
                        <a:off x="1514131" y="4180665"/>
                        <a:ext cx="1725613" cy="1308100"/>
                        <a:chOff x="5562600" y="3110948"/>
                        <a:chExt cx="2584172" cy="1952604"/>
                      </a:xfrm>
                    </p:grpSpPr>
                    <p:grpSp>
                      <p:nvGrpSpPr>
                        <p:cNvPr id="20937" name="Groupe 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562600" y="3110948"/>
                          <a:ext cx="2286611" cy="1952604"/>
                          <a:chOff x="5562600" y="3110948"/>
                          <a:chExt cx="2286611" cy="1952604"/>
                        </a:xfrm>
                      </p:grpSpPr>
                      <p:pic>
                        <p:nvPicPr>
                          <p:cNvPr id="20942" name="Image 3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80437" t="12724" r="1312" b="2656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62600" y="3171718"/>
                            <a:ext cx="2286611" cy="18918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18" name="Rectangle 217"/>
                          <p:cNvSpPr/>
                          <p:nvPr/>
                        </p:nvSpPr>
                        <p:spPr>
                          <a:xfrm>
                            <a:off x="5662436" y="3080914"/>
                            <a:ext cx="1895444" cy="15682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20938" name="Groupe 2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428199" y="3581400"/>
                          <a:ext cx="718573" cy="596348"/>
                          <a:chOff x="7428199" y="3581400"/>
                          <a:chExt cx="718573" cy="596348"/>
                        </a:xfrm>
                      </p:grpSpPr>
                      <p:sp>
                        <p:nvSpPr>
                          <p:cNvPr id="215" name="Rectangle 214"/>
                          <p:cNvSpPr/>
                          <p:nvPr/>
                        </p:nvSpPr>
                        <p:spPr>
                          <a:xfrm>
                            <a:off x="7408882" y="3785069"/>
                            <a:ext cx="717487" cy="37246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  <p:sp>
                        <p:nvSpPr>
                          <p:cNvPr id="216" name="Rectangle 215"/>
                          <p:cNvSpPr/>
                          <p:nvPr/>
                        </p:nvSpPr>
                        <p:spPr>
                          <a:xfrm>
                            <a:off x="7677429" y="3571944"/>
                            <a:ext cx="85670" cy="21563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14" name="Organigramme : Données stockées 213"/>
                        <p:cNvSpPr/>
                        <p:nvPr/>
                      </p:nvSpPr>
                      <p:spPr>
                        <a:xfrm rot="3120000">
                          <a:off x="7443464" y="3033278"/>
                          <a:ext cx="166634" cy="406932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pic>
                    <p:nvPicPr>
                      <p:cNvPr id="20928" name="Image 5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34" t="17816" r="37872" b="26598"/>
                      <a:stretch>
                        <a:fillRect/>
                      </a:stretch>
                    </p:blipFill>
                    <p:spPr bwMode="auto">
                      <a:xfrm>
                        <a:off x="5463326" y="4403265"/>
                        <a:ext cx="1158875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20929" name="Groupe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17768" y="4431046"/>
                        <a:ext cx="1174750" cy="1230313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20930" name="Groupe 1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grpSp>
                        <p:nvGrpSpPr>
                          <p:cNvPr id="20932" name="Groupe 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49524" y="993914"/>
                            <a:ext cx="2030868" cy="2030894"/>
                            <a:chOff x="349524" y="993914"/>
                            <a:chExt cx="2030868" cy="2030894"/>
                          </a:xfrm>
                        </p:grpSpPr>
                        <p:pic>
                          <p:nvPicPr>
                            <p:cNvPr id="20935" name="Image 1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6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t="17203" r="84099" b="20538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9524" y="993914"/>
                              <a:ext cx="2030868" cy="197788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211" name="Rectangle 210"/>
                            <p:cNvSpPr/>
                            <p:nvPr/>
                          </p:nvSpPr>
                          <p:spPr>
                            <a:xfrm>
                              <a:off x="1516782" y="2938660"/>
                              <a:ext cx="865355" cy="86715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208" name="Rectangle 207"/>
                          <p:cNvSpPr/>
                          <p:nvPr/>
                        </p:nvSpPr>
                        <p:spPr>
                          <a:xfrm>
                            <a:off x="2085443" y="998414"/>
                            <a:ext cx="296693" cy="98638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  <p:sp>
                        <p:nvSpPr>
                          <p:cNvPr id="209" name="Rectangle 208"/>
                          <p:cNvSpPr/>
                          <p:nvPr/>
                        </p:nvSpPr>
                        <p:spPr>
                          <a:xfrm>
                            <a:off x="1949463" y="998414"/>
                            <a:ext cx="284327" cy="227624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06" name="Organigramme : Données stockées 205"/>
                        <p:cNvSpPr/>
                        <p:nvPr/>
                      </p:nvSpPr>
                      <p:spPr>
                        <a:xfrm rot="1140000" flipH="1" flipV="1">
                          <a:off x="1343711" y="2765230"/>
                          <a:ext cx="148347" cy="227630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</p:grpSp>
                <p:grpSp>
                  <p:nvGrpSpPr>
                    <p:cNvPr id="20875" name="Groupe 2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00051" y="5860011"/>
                      <a:ext cx="1970398" cy="454864"/>
                      <a:chOff x="1514131" y="4180665"/>
                      <a:chExt cx="6513857" cy="1480694"/>
                    </a:xfrm>
                  </p:grpSpPr>
                  <p:grpSp>
                    <p:nvGrpSpPr>
                      <p:cNvPr id="20901" name="Groupe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67318" y="4403265"/>
                        <a:ext cx="1242274" cy="1118197"/>
                        <a:chOff x="2550433" y="993914"/>
                        <a:chExt cx="1945367" cy="1857004"/>
                      </a:xfrm>
                    </p:grpSpPr>
                    <p:pic>
                      <p:nvPicPr>
                        <p:cNvPr id="20922" name="Image 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5532" t="16676" r="70271" b="27737"/>
                        <a:stretch>
                          <a:fillRect/>
                        </a:stretch>
                      </p:blipFill>
                      <p:spPr bwMode="auto">
                        <a:xfrm>
                          <a:off x="2550433" y="1114795"/>
                          <a:ext cx="1782419" cy="1736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47" name="Organigramme : Données stockées 246"/>
                        <p:cNvSpPr/>
                        <p:nvPr/>
                      </p:nvSpPr>
                      <p:spPr>
                        <a:xfrm rot="2580000">
                          <a:off x="2555230" y="1017778"/>
                          <a:ext cx="324742" cy="643394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48" name="Rectangle 247"/>
                        <p:cNvSpPr/>
                        <p:nvPr/>
                      </p:nvSpPr>
                      <p:spPr>
                        <a:xfrm>
                          <a:off x="4268537" y="995968"/>
                          <a:ext cx="235164" cy="12867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20902" name="Groupe 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705600" y="4320255"/>
                        <a:ext cx="1322388" cy="1333500"/>
                        <a:chOff x="3200400" y="3171718"/>
                        <a:chExt cx="1785602" cy="1891834"/>
                      </a:xfrm>
                    </p:grpSpPr>
                    <p:pic>
                      <p:nvPicPr>
                        <p:cNvPr id="20920" name="Image 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4665" t="15247" r="21323" b="24744"/>
                        <a:stretch>
                          <a:fillRect/>
                        </a:stretch>
                      </p:blipFill>
                      <p:spPr bwMode="auto">
                        <a:xfrm>
                          <a:off x="3200400" y="3171718"/>
                          <a:ext cx="1775793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45" name="Rectangle 244"/>
                        <p:cNvSpPr/>
                        <p:nvPr/>
                      </p:nvSpPr>
                      <p:spPr>
                        <a:xfrm>
                          <a:off x="4942799" y="3961977"/>
                          <a:ext cx="48282" cy="2235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20903" name="Groupe 29"/>
                      <p:cNvGrpSpPr>
                        <a:grpSpLocks/>
                      </p:cNvGrpSpPr>
                      <p:nvPr/>
                    </p:nvGrpSpPr>
                    <p:grpSpPr bwMode="auto">
                      <a:xfrm rot="-2071253">
                        <a:off x="1514131" y="4180665"/>
                        <a:ext cx="1725613" cy="1308100"/>
                        <a:chOff x="5562600" y="3110948"/>
                        <a:chExt cx="2584172" cy="1952604"/>
                      </a:xfrm>
                    </p:grpSpPr>
                    <p:grpSp>
                      <p:nvGrpSpPr>
                        <p:cNvPr id="20913" name="Groupe 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562600" y="3110948"/>
                          <a:ext cx="2286611" cy="1952604"/>
                          <a:chOff x="5562600" y="3110948"/>
                          <a:chExt cx="2286611" cy="1952604"/>
                        </a:xfrm>
                      </p:grpSpPr>
                      <p:pic>
                        <p:nvPicPr>
                          <p:cNvPr id="20918" name="Image 3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80437" t="12724" r="1312" b="2656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62600" y="3171718"/>
                            <a:ext cx="2286611" cy="18918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43" name="Rectangle 242"/>
                          <p:cNvSpPr/>
                          <p:nvPr/>
                        </p:nvSpPr>
                        <p:spPr>
                          <a:xfrm>
                            <a:off x="5671800" y="3081364"/>
                            <a:ext cx="1895450" cy="15682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20914" name="Groupe 2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428199" y="3581400"/>
                          <a:ext cx="718573" cy="596348"/>
                          <a:chOff x="7428199" y="3581400"/>
                          <a:chExt cx="718573" cy="596348"/>
                        </a:xfrm>
                      </p:grpSpPr>
                      <p:sp>
                        <p:nvSpPr>
                          <p:cNvPr id="240" name="Rectangle 239"/>
                          <p:cNvSpPr/>
                          <p:nvPr/>
                        </p:nvSpPr>
                        <p:spPr>
                          <a:xfrm>
                            <a:off x="7418253" y="3785519"/>
                            <a:ext cx="717480" cy="37246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  <p:sp>
                        <p:nvSpPr>
                          <p:cNvPr id="241" name="Rectangle 240"/>
                          <p:cNvSpPr/>
                          <p:nvPr/>
                        </p:nvSpPr>
                        <p:spPr>
                          <a:xfrm>
                            <a:off x="7686794" y="3572392"/>
                            <a:ext cx="85670" cy="21563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39" name="Organigramme : Données stockées 238"/>
                        <p:cNvSpPr/>
                        <p:nvPr/>
                      </p:nvSpPr>
                      <p:spPr>
                        <a:xfrm rot="3120000">
                          <a:off x="7452835" y="3033728"/>
                          <a:ext cx="166627" cy="406932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pic>
                    <p:nvPicPr>
                      <p:cNvPr id="20904" name="Image 5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34" t="17816" r="37872" b="26598"/>
                      <a:stretch>
                        <a:fillRect/>
                      </a:stretch>
                    </p:blipFill>
                    <p:spPr bwMode="auto">
                      <a:xfrm>
                        <a:off x="5463326" y="4403265"/>
                        <a:ext cx="1158875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20905" name="Groupe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17768" y="4431046"/>
                        <a:ext cx="1174750" cy="1230313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20906" name="Groupe 1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grpSp>
                        <p:nvGrpSpPr>
                          <p:cNvPr id="20908" name="Groupe 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49524" y="993914"/>
                            <a:ext cx="2030868" cy="2030894"/>
                            <a:chOff x="349524" y="993914"/>
                            <a:chExt cx="2030868" cy="2030894"/>
                          </a:xfrm>
                        </p:grpSpPr>
                        <p:pic>
                          <p:nvPicPr>
                            <p:cNvPr id="20911" name="Image 1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6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t="17203" r="84099" b="20538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9524" y="993914"/>
                              <a:ext cx="2030868" cy="197788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236" name="Rectangle 235"/>
                            <p:cNvSpPr/>
                            <p:nvPr/>
                          </p:nvSpPr>
                          <p:spPr>
                            <a:xfrm>
                              <a:off x="1526017" y="2933696"/>
                              <a:ext cx="865355" cy="86715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233" name="Rectangle 232"/>
                          <p:cNvSpPr/>
                          <p:nvPr/>
                        </p:nvSpPr>
                        <p:spPr>
                          <a:xfrm>
                            <a:off x="2094679" y="993450"/>
                            <a:ext cx="296693" cy="98638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  <p:sp>
                        <p:nvSpPr>
                          <p:cNvPr id="234" name="Rectangle 233"/>
                          <p:cNvSpPr/>
                          <p:nvPr/>
                        </p:nvSpPr>
                        <p:spPr>
                          <a:xfrm>
                            <a:off x="1958691" y="993450"/>
                            <a:ext cx="284335" cy="227624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31" name="Organigramme : Données stockées 230"/>
                        <p:cNvSpPr/>
                        <p:nvPr/>
                      </p:nvSpPr>
                      <p:spPr>
                        <a:xfrm rot="1140000" flipH="1" flipV="1">
                          <a:off x="1352946" y="2760266"/>
                          <a:ext cx="148347" cy="227630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</p:grpSp>
                <p:grpSp>
                  <p:nvGrpSpPr>
                    <p:cNvPr id="20876" name="Groupe 2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70380" y="5853580"/>
                      <a:ext cx="1970398" cy="454864"/>
                      <a:chOff x="1514131" y="4180665"/>
                      <a:chExt cx="6513857" cy="1480694"/>
                    </a:xfrm>
                  </p:grpSpPr>
                  <p:grpSp>
                    <p:nvGrpSpPr>
                      <p:cNvPr id="20877" name="Groupe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67318" y="4403265"/>
                        <a:ext cx="1242274" cy="1118197"/>
                        <a:chOff x="2550433" y="993914"/>
                        <a:chExt cx="1945367" cy="1857004"/>
                      </a:xfrm>
                    </p:grpSpPr>
                    <p:pic>
                      <p:nvPicPr>
                        <p:cNvPr id="20898" name="Image 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5532" t="16676" r="70271" b="27737"/>
                        <a:stretch>
                          <a:fillRect/>
                        </a:stretch>
                      </p:blipFill>
                      <p:spPr bwMode="auto">
                        <a:xfrm>
                          <a:off x="2550433" y="1114795"/>
                          <a:ext cx="1782419" cy="1736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72" name="Organigramme : Données stockées 271"/>
                        <p:cNvSpPr/>
                        <p:nvPr/>
                      </p:nvSpPr>
                      <p:spPr>
                        <a:xfrm rot="2580000">
                          <a:off x="2556528" y="1019825"/>
                          <a:ext cx="324749" cy="643401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73" name="Rectangle 272"/>
                        <p:cNvSpPr/>
                        <p:nvPr/>
                      </p:nvSpPr>
                      <p:spPr>
                        <a:xfrm>
                          <a:off x="4269842" y="998015"/>
                          <a:ext cx="235157" cy="12867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20878" name="Groupe 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705600" y="4320255"/>
                        <a:ext cx="1322388" cy="1333500"/>
                        <a:chOff x="3200400" y="3171718"/>
                        <a:chExt cx="1785602" cy="1891834"/>
                      </a:xfrm>
                    </p:grpSpPr>
                    <p:pic>
                      <p:nvPicPr>
                        <p:cNvPr id="20896" name="Image 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4665" t="15247" r="21323" b="24744"/>
                        <a:stretch>
                          <a:fillRect/>
                        </a:stretch>
                      </p:blipFill>
                      <p:spPr bwMode="auto">
                        <a:xfrm>
                          <a:off x="3200400" y="3171718"/>
                          <a:ext cx="1775793" cy="189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70" name="Rectangle 269"/>
                        <p:cNvSpPr/>
                        <p:nvPr/>
                      </p:nvSpPr>
                      <p:spPr>
                        <a:xfrm>
                          <a:off x="4943924" y="3963726"/>
                          <a:ext cx="48276" cy="2235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20879" name="Groupe 29"/>
                      <p:cNvGrpSpPr>
                        <a:grpSpLocks/>
                      </p:cNvGrpSpPr>
                      <p:nvPr/>
                    </p:nvGrpSpPr>
                    <p:grpSpPr bwMode="auto">
                      <a:xfrm rot="-2071253">
                        <a:off x="1514131" y="4180665"/>
                        <a:ext cx="1725613" cy="1308100"/>
                        <a:chOff x="5562600" y="3110948"/>
                        <a:chExt cx="2584172" cy="1952604"/>
                      </a:xfrm>
                    </p:grpSpPr>
                    <p:grpSp>
                      <p:nvGrpSpPr>
                        <p:cNvPr id="20889" name="Groupe 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562600" y="3110948"/>
                          <a:ext cx="2286611" cy="1952604"/>
                          <a:chOff x="5562600" y="3110948"/>
                          <a:chExt cx="2286611" cy="1952604"/>
                        </a:xfrm>
                      </p:grpSpPr>
                      <p:pic>
                        <p:nvPicPr>
                          <p:cNvPr id="20894" name="Image 3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80437" t="12724" r="1312" b="2656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62600" y="3171718"/>
                            <a:ext cx="2286611" cy="18918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68" name="Rectangle 267"/>
                          <p:cNvSpPr/>
                          <p:nvPr/>
                        </p:nvSpPr>
                        <p:spPr>
                          <a:xfrm>
                            <a:off x="5671690" y="3083525"/>
                            <a:ext cx="1895444" cy="15682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20890" name="Groupe 2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428199" y="3581400"/>
                          <a:ext cx="718573" cy="596348"/>
                          <a:chOff x="7428199" y="3581400"/>
                          <a:chExt cx="718573" cy="596348"/>
                        </a:xfrm>
                      </p:grpSpPr>
                      <p:sp>
                        <p:nvSpPr>
                          <p:cNvPr id="265" name="Rectangle 264"/>
                          <p:cNvSpPr/>
                          <p:nvPr/>
                        </p:nvSpPr>
                        <p:spPr>
                          <a:xfrm>
                            <a:off x="7418136" y="3787681"/>
                            <a:ext cx="717487" cy="37246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  <p:sp>
                        <p:nvSpPr>
                          <p:cNvPr id="266" name="Rectangle 265"/>
                          <p:cNvSpPr/>
                          <p:nvPr/>
                        </p:nvSpPr>
                        <p:spPr>
                          <a:xfrm>
                            <a:off x="7686683" y="3574555"/>
                            <a:ext cx="85670" cy="21563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64" name="Organigramme : Données stockées 263"/>
                        <p:cNvSpPr/>
                        <p:nvPr/>
                      </p:nvSpPr>
                      <p:spPr>
                        <a:xfrm rot="3120000">
                          <a:off x="7452715" y="3035894"/>
                          <a:ext cx="166634" cy="406932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pic>
                    <p:nvPicPr>
                      <p:cNvPr id="20880" name="Image 5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34" t="17816" r="37872" b="26598"/>
                      <a:stretch>
                        <a:fillRect/>
                      </a:stretch>
                    </p:blipFill>
                    <p:spPr bwMode="auto">
                      <a:xfrm>
                        <a:off x="5463326" y="4403265"/>
                        <a:ext cx="1158875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20881" name="Groupe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17768" y="4431046"/>
                        <a:ext cx="1174750" cy="1230313"/>
                        <a:chOff x="349524" y="993914"/>
                        <a:chExt cx="2030868" cy="2030894"/>
                      </a:xfrm>
                    </p:grpSpPr>
                    <p:grpSp>
                      <p:nvGrpSpPr>
                        <p:cNvPr id="20882" name="Groupe 1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9524" y="993914"/>
                          <a:ext cx="2030868" cy="2030894"/>
                          <a:chOff x="349524" y="993914"/>
                          <a:chExt cx="2030868" cy="2030894"/>
                        </a:xfrm>
                      </p:grpSpPr>
                      <p:grpSp>
                        <p:nvGrpSpPr>
                          <p:cNvPr id="20884" name="Groupe 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49524" y="993914"/>
                            <a:ext cx="2030868" cy="2030894"/>
                            <a:chOff x="349524" y="993914"/>
                            <a:chExt cx="2030868" cy="2030894"/>
                          </a:xfrm>
                        </p:grpSpPr>
                        <p:pic>
                          <p:nvPicPr>
                            <p:cNvPr id="20887" name="Image 1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6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t="17203" r="84099" b="20538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9524" y="993914"/>
                              <a:ext cx="2030868" cy="197788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261" name="Rectangle 260"/>
                            <p:cNvSpPr/>
                            <p:nvPr/>
                          </p:nvSpPr>
                          <p:spPr>
                            <a:xfrm>
                              <a:off x="1527450" y="2935737"/>
                              <a:ext cx="865355" cy="86715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258" name="Rectangle 257"/>
                          <p:cNvSpPr/>
                          <p:nvPr/>
                        </p:nvSpPr>
                        <p:spPr>
                          <a:xfrm>
                            <a:off x="2096112" y="995484"/>
                            <a:ext cx="296693" cy="98638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  <p:sp>
                        <p:nvSpPr>
                          <p:cNvPr id="259" name="Rectangle 258"/>
                          <p:cNvSpPr/>
                          <p:nvPr/>
                        </p:nvSpPr>
                        <p:spPr>
                          <a:xfrm>
                            <a:off x="1960131" y="995484"/>
                            <a:ext cx="284327" cy="22763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56" name="Organigramme : Données stockées 255"/>
                        <p:cNvSpPr/>
                        <p:nvPr/>
                      </p:nvSpPr>
                      <p:spPr>
                        <a:xfrm rot="1140000" flipH="1" flipV="1">
                          <a:off x="1354379" y="2762307"/>
                          <a:ext cx="148347" cy="227624"/>
                        </a:xfrm>
                        <a:prstGeom prst="flowChartOnlineStorag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</p:grpSp>
              </p:grpSp>
              <p:sp>
                <p:nvSpPr>
                  <p:cNvPr id="6" name="Rectangle 5"/>
                  <p:cNvSpPr/>
                  <p:nvPr/>
                </p:nvSpPr>
                <p:spPr>
                  <a:xfrm>
                    <a:off x="511417" y="2590311"/>
                    <a:ext cx="8182994" cy="3794347"/>
                  </a:xfrm>
                  <a:prstGeom prst="rect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276" name="Rectangle 275"/>
                  <p:cNvSpPr/>
                  <p:nvPr/>
                </p:nvSpPr>
                <p:spPr>
                  <a:xfrm>
                    <a:off x="511417" y="2057771"/>
                    <a:ext cx="8182994" cy="3792330"/>
                  </a:xfrm>
                  <a:prstGeom prst="rect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8" name="ZoneTexte 7"/>
                  <p:cNvSpPr txBox="1"/>
                  <p:nvPr/>
                </p:nvSpPr>
                <p:spPr>
                  <a:xfrm>
                    <a:off x="511417" y="2096099"/>
                    <a:ext cx="1066406" cy="461937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400" dirty="0">
                        <a:latin typeface="+mj-lt"/>
                      </a:rPr>
                      <a:t>J1</a:t>
                    </a:r>
                  </a:p>
                </p:txBody>
              </p:sp>
              <p:cxnSp>
                <p:nvCxnSpPr>
                  <p:cNvPr id="14" name="Connecteur droit 13"/>
                  <p:cNvCxnSpPr/>
                  <p:nvPr/>
                </p:nvCxnSpPr>
                <p:spPr>
                  <a:xfrm>
                    <a:off x="1547540" y="2057771"/>
                    <a:ext cx="25957" cy="3772158"/>
                  </a:xfrm>
                  <a:prstGeom prst="line">
                    <a:avLst/>
                  </a:prstGeom>
                  <a:ln w="1905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1" name="Connecteur droit 280"/>
                  <p:cNvCxnSpPr/>
                  <p:nvPr/>
                </p:nvCxnSpPr>
                <p:spPr>
                  <a:xfrm>
                    <a:off x="2549054" y="2049703"/>
                    <a:ext cx="21631" cy="4326887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Connecteur droit 281"/>
                  <p:cNvCxnSpPr/>
                  <p:nvPr/>
                </p:nvCxnSpPr>
                <p:spPr>
                  <a:xfrm>
                    <a:off x="4549918" y="2057771"/>
                    <a:ext cx="21631" cy="4326887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4" name="Connecteur droit 283"/>
                  <p:cNvCxnSpPr/>
                  <p:nvPr/>
                </p:nvCxnSpPr>
                <p:spPr>
                  <a:xfrm>
                    <a:off x="3572198" y="2037599"/>
                    <a:ext cx="25957" cy="3774176"/>
                  </a:xfrm>
                  <a:prstGeom prst="line">
                    <a:avLst/>
                  </a:prstGeom>
                  <a:ln w="1905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Connecteur droit 284"/>
                  <p:cNvCxnSpPr/>
                  <p:nvPr/>
                </p:nvCxnSpPr>
                <p:spPr>
                  <a:xfrm>
                    <a:off x="5568737" y="2075927"/>
                    <a:ext cx="25957" cy="3774174"/>
                  </a:xfrm>
                  <a:prstGeom prst="line">
                    <a:avLst/>
                  </a:prstGeom>
                  <a:ln w="1905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Connecteur droit 285"/>
                  <p:cNvCxnSpPr/>
                  <p:nvPr/>
                </p:nvCxnSpPr>
                <p:spPr>
                  <a:xfrm>
                    <a:off x="6570250" y="2069875"/>
                    <a:ext cx="23795" cy="4326887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Connecteur droit 286"/>
                  <p:cNvCxnSpPr/>
                  <p:nvPr/>
                </p:nvCxnSpPr>
                <p:spPr>
                  <a:xfrm>
                    <a:off x="7595558" y="2057771"/>
                    <a:ext cx="25957" cy="3772158"/>
                  </a:xfrm>
                  <a:prstGeom prst="line">
                    <a:avLst/>
                  </a:prstGeom>
                  <a:ln w="1905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8" name="ZoneTexte 287"/>
                  <p:cNvSpPr txBox="1"/>
                  <p:nvPr/>
                </p:nvSpPr>
                <p:spPr>
                  <a:xfrm>
                    <a:off x="2546890" y="2077943"/>
                    <a:ext cx="1066407" cy="461939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400" dirty="0">
                        <a:latin typeface="+mj-lt"/>
                      </a:rPr>
                      <a:t>J3</a:t>
                    </a:r>
                  </a:p>
                </p:txBody>
              </p:sp>
              <p:sp>
                <p:nvSpPr>
                  <p:cNvPr id="289" name="ZoneTexte 288"/>
                  <p:cNvSpPr txBox="1"/>
                  <p:nvPr/>
                </p:nvSpPr>
                <p:spPr>
                  <a:xfrm>
                    <a:off x="3537588" y="2083996"/>
                    <a:ext cx="1064244" cy="461937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400" dirty="0">
                        <a:latin typeface="+mj-lt"/>
                      </a:rPr>
                      <a:t>J4</a:t>
                    </a:r>
                  </a:p>
                </p:txBody>
              </p:sp>
              <p:sp>
                <p:nvSpPr>
                  <p:cNvPr id="290" name="ZoneTexte 289"/>
                  <p:cNvSpPr txBox="1"/>
                  <p:nvPr/>
                </p:nvSpPr>
                <p:spPr>
                  <a:xfrm>
                    <a:off x="4523961" y="2092064"/>
                    <a:ext cx="1066407" cy="461937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400" dirty="0">
                        <a:latin typeface="+mj-lt"/>
                      </a:rPr>
                      <a:t>J5</a:t>
                    </a:r>
                  </a:p>
                </p:txBody>
              </p:sp>
              <p:sp>
                <p:nvSpPr>
                  <p:cNvPr id="291" name="ZoneTexte 290"/>
                  <p:cNvSpPr txBox="1"/>
                  <p:nvPr/>
                </p:nvSpPr>
                <p:spPr>
                  <a:xfrm>
                    <a:off x="5531964" y="2096099"/>
                    <a:ext cx="1066407" cy="461937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400" dirty="0">
                        <a:latin typeface="+mj-lt"/>
                      </a:rPr>
                      <a:t>J6</a:t>
                    </a:r>
                  </a:p>
                </p:txBody>
              </p:sp>
              <p:sp>
                <p:nvSpPr>
                  <p:cNvPr id="292" name="ZoneTexte 291"/>
                  <p:cNvSpPr txBox="1"/>
                  <p:nvPr/>
                </p:nvSpPr>
                <p:spPr>
                  <a:xfrm>
                    <a:off x="6524826" y="2092064"/>
                    <a:ext cx="1066406" cy="461937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400" dirty="0">
                        <a:latin typeface="+mj-lt"/>
                      </a:rPr>
                      <a:t>J7</a:t>
                    </a:r>
                  </a:p>
                </p:txBody>
              </p:sp>
              <p:sp>
                <p:nvSpPr>
                  <p:cNvPr id="293" name="ZoneTexte 292"/>
                  <p:cNvSpPr txBox="1"/>
                  <p:nvPr/>
                </p:nvSpPr>
                <p:spPr>
                  <a:xfrm>
                    <a:off x="7580417" y="2077943"/>
                    <a:ext cx="1066406" cy="461939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400" dirty="0">
                        <a:latin typeface="+mj-lt"/>
                      </a:rPr>
                      <a:t>J8</a:t>
                    </a:r>
                  </a:p>
                </p:txBody>
              </p:sp>
              <p:sp>
                <p:nvSpPr>
                  <p:cNvPr id="294" name="ZoneTexte 293"/>
                  <p:cNvSpPr txBox="1"/>
                  <p:nvPr/>
                </p:nvSpPr>
                <p:spPr>
                  <a:xfrm>
                    <a:off x="1504278" y="2092064"/>
                    <a:ext cx="1066407" cy="461937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400" dirty="0">
                        <a:latin typeface="+mj-lt"/>
                      </a:rPr>
                      <a:t>J2</a:t>
                    </a:r>
                  </a:p>
                </p:txBody>
              </p:sp>
            </p:grpSp>
            <p:sp>
              <p:nvSpPr>
                <p:cNvPr id="20850" name="ZoneTexte 28"/>
                <p:cNvSpPr txBox="1">
                  <a:spLocks noChangeArrowheads="1"/>
                </p:cNvSpPr>
                <p:nvPr/>
              </p:nvSpPr>
              <p:spPr bwMode="auto">
                <a:xfrm>
                  <a:off x="-386603" y="3488556"/>
                  <a:ext cx="1197113" cy="469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fr-FR" b="1">
                      <a:solidFill>
                        <a:srgbClr val="C00000"/>
                      </a:solidFill>
                    </a:rPr>
                    <a:t>40°C</a:t>
                  </a:r>
                </a:p>
              </p:txBody>
            </p:sp>
            <p:sp>
              <p:nvSpPr>
                <p:cNvPr id="20851" name="ZoneTexte 300"/>
                <p:cNvSpPr txBox="1">
                  <a:spLocks noChangeArrowheads="1"/>
                </p:cNvSpPr>
                <p:nvPr/>
              </p:nvSpPr>
              <p:spPr bwMode="auto">
                <a:xfrm>
                  <a:off x="-386602" y="4747217"/>
                  <a:ext cx="1197110" cy="469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fr-FR" b="1">
                      <a:solidFill>
                        <a:srgbClr val="FFC000"/>
                      </a:solidFill>
                    </a:rPr>
                    <a:t>38°C</a:t>
                  </a:r>
                </a:p>
              </p:txBody>
            </p:sp>
            <p:sp>
              <p:nvSpPr>
                <p:cNvPr id="48" name="Accolade fermante 47"/>
                <p:cNvSpPr/>
                <p:nvPr/>
              </p:nvSpPr>
              <p:spPr>
                <a:xfrm rot="16200000">
                  <a:off x="2012826" y="583369"/>
                  <a:ext cx="463955" cy="2178238"/>
                </a:xfrm>
                <a:prstGeom prst="rightBrace">
                  <a:avLst/>
                </a:prstGeom>
                <a:ln w="285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330" name="Accolade fermante 329"/>
                <p:cNvSpPr/>
                <p:nvPr/>
              </p:nvSpPr>
              <p:spPr>
                <a:xfrm rot="16200000">
                  <a:off x="4104541" y="702339"/>
                  <a:ext cx="463955" cy="1940297"/>
                </a:xfrm>
                <a:prstGeom prst="rightBrace">
                  <a:avLst/>
                </a:prstGeom>
                <a:ln w="285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331" name="Accolade fermante 330"/>
                <p:cNvSpPr/>
                <p:nvPr/>
              </p:nvSpPr>
              <p:spPr>
                <a:xfrm rot="16200000">
                  <a:off x="6175706" y="599592"/>
                  <a:ext cx="463955" cy="2145792"/>
                </a:xfrm>
                <a:prstGeom prst="rightBrace">
                  <a:avLst/>
                </a:prstGeom>
                <a:ln w="285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</p:grpSp>
        </p:grpSp>
        <p:grpSp>
          <p:nvGrpSpPr>
            <p:cNvPr id="20487" name="Groupe 942"/>
            <p:cNvGrpSpPr>
              <a:grpSpLocks/>
            </p:cNvGrpSpPr>
            <p:nvPr/>
          </p:nvGrpSpPr>
          <p:grpSpPr bwMode="auto">
            <a:xfrm>
              <a:off x="1674813" y="2743200"/>
              <a:ext cx="5929312" cy="2039938"/>
              <a:chOff x="820297" y="2743200"/>
              <a:chExt cx="8079949" cy="2592212"/>
            </a:xfrm>
          </p:grpSpPr>
          <p:grpSp>
            <p:nvGrpSpPr>
              <p:cNvPr id="20832" name="Groupe 943"/>
              <p:cNvGrpSpPr>
                <a:grpSpLocks/>
              </p:cNvGrpSpPr>
              <p:nvPr/>
            </p:nvGrpSpPr>
            <p:grpSpPr bwMode="auto">
              <a:xfrm>
                <a:off x="820297" y="2895600"/>
                <a:ext cx="4172844" cy="2439812"/>
                <a:chOff x="820297" y="2895600"/>
                <a:chExt cx="4172844" cy="2439812"/>
              </a:xfrm>
            </p:grpSpPr>
            <p:cxnSp>
              <p:nvCxnSpPr>
                <p:cNvPr id="953" name="Connecteur droit 952"/>
                <p:cNvCxnSpPr/>
                <p:nvPr/>
              </p:nvCxnSpPr>
              <p:spPr>
                <a:xfrm flipV="1">
                  <a:off x="820297" y="2973170"/>
                  <a:ext cx="326659" cy="2360224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4" name="Connecteur droit 953"/>
                <p:cNvCxnSpPr/>
                <p:nvPr/>
              </p:nvCxnSpPr>
              <p:spPr>
                <a:xfrm>
                  <a:off x="1146956" y="2973170"/>
                  <a:ext cx="387232" cy="2362242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5" name="Connecteur droit 954"/>
                <p:cNvCxnSpPr/>
                <p:nvPr/>
              </p:nvCxnSpPr>
              <p:spPr>
                <a:xfrm flipV="1">
                  <a:off x="1534188" y="5182098"/>
                  <a:ext cx="1460231" cy="151296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6" name="Connecteur droit 955"/>
                <p:cNvCxnSpPr/>
                <p:nvPr/>
              </p:nvCxnSpPr>
              <p:spPr>
                <a:xfrm flipV="1">
                  <a:off x="2994419" y="2896514"/>
                  <a:ext cx="188208" cy="2285585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7" name="Connecteur droit 956"/>
                <p:cNvCxnSpPr/>
                <p:nvPr/>
              </p:nvCxnSpPr>
              <p:spPr>
                <a:xfrm>
                  <a:off x="3199934" y="2896514"/>
                  <a:ext cx="311516" cy="2362242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8" name="Connecteur droit 957"/>
                <p:cNvCxnSpPr/>
                <p:nvPr/>
              </p:nvCxnSpPr>
              <p:spPr>
                <a:xfrm>
                  <a:off x="3511450" y="5258755"/>
                  <a:ext cx="70956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9" name="Connecteur droit 958"/>
                <p:cNvCxnSpPr/>
                <p:nvPr/>
              </p:nvCxnSpPr>
              <p:spPr>
                <a:xfrm flipV="1">
                  <a:off x="4221014" y="5182098"/>
                  <a:ext cx="772300" cy="76657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33" name="Groupe 944"/>
              <p:cNvGrpSpPr>
                <a:grpSpLocks/>
              </p:cNvGrpSpPr>
              <p:nvPr/>
            </p:nvGrpSpPr>
            <p:grpSpPr bwMode="auto">
              <a:xfrm>
                <a:off x="4993141" y="2743200"/>
                <a:ext cx="3907105" cy="2438400"/>
                <a:chOff x="868786" y="2895600"/>
                <a:chExt cx="3907105" cy="2438400"/>
              </a:xfrm>
            </p:grpSpPr>
            <p:cxnSp>
              <p:nvCxnSpPr>
                <p:cNvPr id="946" name="Connecteur droit 945"/>
                <p:cNvCxnSpPr/>
                <p:nvPr/>
              </p:nvCxnSpPr>
              <p:spPr>
                <a:xfrm flipV="1">
                  <a:off x="868959" y="2972257"/>
                  <a:ext cx="279067" cy="2362241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7" name="Connecteur droit 946"/>
                <p:cNvCxnSpPr/>
                <p:nvPr/>
              </p:nvCxnSpPr>
              <p:spPr>
                <a:xfrm>
                  <a:off x="1148026" y="2972257"/>
                  <a:ext cx="385069" cy="2362241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8" name="Connecteur droit 947"/>
                <p:cNvCxnSpPr/>
                <p:nvPr/>
              </p:nvCxnSpPr>
              <p:spPr>
                <a:xfrm flipV="1">
                  <a:off x="1533095" y="5181184"/>
                  <a:ext cx="1462395" cy="153314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9" name="Connecteur droit 948"/>
                <p:cNvCxnSpPr/>
                <p:nvPr/>
              </p:nvCxnSpPr>
              <p:spPr>
                <a:xfrm flipV="1">
                  <a:off x="2995490" y="2895600"/>
                  <a:ext cx="188207" cy="2285584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0" name="Connecteur droit 949"/>
                <p:cNvCxnSpPr/>
                <p:nvPr/>
              </p:nvCxnSpPr>
              <p:spPr>
                <a:xfrm>
                  <a:off x="3201004" y="2895600"/>
                  <a:ext cx="309354" cy="2362241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1" name="Connecteur droit 950"/>
                <p:cNvCxnSpPr/>
                <p:nvPr/>
              </p:nvCxnSpPr>
              <p:spPr>
                <a:xfrm flipV="1">
                  <a:off x="3538480" y="5219512"/>
                  <a:ext cx="1237411" cy="3832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488" name="Groupe 506"/>
            <p:cNvGrpSpPr>
              <a:grpSpLocks/>
            </p:cNvGrpSpPr>
            <p:nvPr/>
          </p:nvGrpSpPr>
          <p:grpSpPr bwMode="auto">
            <a:xfrm>
              <a:off x="1968500" y="2870200"/>
              <a:ext cx="5651500" cy="2038350"/>
              <a:chOff x="820297" y="2743200"/>
              <a:chExt cx="7700775" cy="2590800"/>
            </a:xfrm>
          </p:grpSpPr>
          <p:grpSp>
            <p:nvGrpSpPr>
              <p:cNvPr id="20817" name="Groupe 507"/>
              <p:cNvGrpSpPr>
                <a:grpSpLocks/>
              </p:cNvGrpSpPr>
              <p:nvPr/>
            </p:nvGrpSpPr>
            <p:grpSpPr bwMode="auto">
              <a:xfrm>
                <a:off x="820297" y="2895600"/>
                <a:ext cx="4172844" cy="2438400"/>
                <a:chOff x="820297" y="2895600"/>
                <a:chExt cx="4172844" cy="2438400"/>
              </a:xfrm>
            </p:grpSpPr>
            <p:cxnSp>
              <p:nvCxnSpPr>
                <p:cNvPr id="517" name="Connecteur droit 516"/>
                <p:cNvCxnSpPr/>
                <p:nvPr/>
              </p:nvCxnSpPr>
              <p:spPr>
                <a:xfrm flipV="1">
                  <a:off x="820297" y="2973224"/>
                  <a:ext cx="326635" cy="2360776"/>
                </a:xfrm>
                <a:prstGeom prst="line">
                  <a:avLst/>
                </a:prstGeom>
                <a:ln w="28575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8" name="Connecteur droit 517"/>
                <p:cNvCxnSpPr/>
                <p:nvPr/>
              </p:nvCxnSpPr>
              <p:spPr>
                <a:xfrm>
                  <a:off x="1146932" y="2973224"/>
                  <a:ext cx="387201" cy="2360776"/>
                </a:xfrm>
                <a:prstGeom prst="line">
                  <a:avLst/>
                </a:prstGeom>
                <a:ln w="28575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9" name="Connecteur droit 518"/>
                <p:cNvCxnSpPr/>
                <p:nvPr/>
              </p:nvCxnSpPr>
              <p:spPr>
                <a:xfrm flipV="1">
                  <a:off x="1534133" y="5182669"/>
                  <a:ext cx="1460119" cy="151331"/>
                </a:xfrm>
                <a:prstGeom prst="line">
                  <a:avLst/>
                </a:prstGeom>
                <a:ln w="28575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0" name="Connecteur droit 519"/>
                <p:cNvCxnSpPr/>
                <p:nvPr/>
              </p:nvCxnSpPr>
              <p:spPr>
                <a:xfrm flipV="1">
                  <a:off x="2994252" y="2896549"/>
                  <a:ext cx="188192" cy="2286119"/>
                </a:xfrm>
                <a:prstGeom prst="line">
                  <a:avLst/>
                </a:prstGeom>
                <a:ln w="28575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1" name="Connecteur droit 520"/>
                <p:cNvCxnSpPr/>
                <p:nvPr/>
              </p:nvCxnSpPr>
              <p:spPr>
                <a:xfrm>
                  <a:off x="3199750" y="2896549"/>
                  <a:ext cx="311492" cy="2360776"/>
                </a:xfrm>
                <a:prstGeom prst="line">
                  <a:avLst/>
                </a:prstGeom>
                <a:ln w="28575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2" name="Connecteur droit 521"/>
                <p:cNvCxnSpPr/>
                <p:nvPr/>
              </p:nvCxnSpPr>
              <p:spPr>
                <a:xfrm>
                  <a:off x="3511242" y="5257325"/>
                  <a:ext cx="709510" cy="0"/>
                </a:xfrm>
                <a:prstGeom prst="line">
                  <a:avLst/>
                </a:prstGeom>
                <a:ln w="28575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3" name="Connecteur droit 522"/>
                <p:cNvCxnSpPr/>
                <p:nvPr/>
              </p:nvCxnSpPr>
              <p:spPr>
                <a:xfrm flipV="1">
                  <a:off x="4220751" y="5182669"/>
                  <a:ext cx="772241" cy="74656"/>
                </a:xfrm>
                <a:prstGeom prst="line">
                  <a:avLst/>
                </a:prstGeom>
                <a:ln w="28575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18" name="Groupe 508"/>
              <p:cNvGrpSpPr>
                <a:grpSpLocks/>
              </p:cNvGrpSpPr>
              <p:nvPr/>
            </p:nvGrpSpPr>
            <p:grpSpPr bwMode="auto">
              <a:xfrm>
                <a:off x="4993141" y="2743200"/>
                <a:ext cx="3527931" cy="2438400"/>
                <a:chOff x="868786" y="2895600"/>
                <a:chExt cx="3527931" cy="2438400"/>
              </a:xfrm>
            </p:grpSpPr>
            <p:cxnSp>
              <p:nvCxnSpPr>
                <p:cNvPr id="510" name="Connecteur droit 509"/>
                <p:cNvCxnSpPr/>
                <p:nvPr/>
              </p:nvCxnSpPr>
              <p:spPr>
                <a:xfrm flipV="1">
                  <a:off x="868637" y="2972275"/>
                  <a:ext cx="279044" cy="2360776"/>
                </a:xfrm>
                <a:prstGeom prst="line">
                  <a:avLst/>
                </a:prstGeom>
                <a:ln w="28575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1" name="Connecteur droit 510"/>
                <p:cNvCxnSpPr/>
                <p:nvPr/>
              </p:nvCxnSpPr>
              <p:spPr>
                <a:xfrm>
                  <a:off x="1147682" y="2972275"/>
                  <a:ext cx="385039" cy="2360776"/>
                </a:xfrm>
                <a:prstGeom prst="line">
                  <a:avLst/>
                </a:prstGeom>
                <a:ln w="28575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" name="Connecteur droit 511"/>
                <p:cNvCxnSpPr/>
                <p:nvPr/>
              </p:nvCxnSpPr>
              <p:spPr>
                <a:xfrm flipV="1">
                  <a:off x="1532721" y="5181719"/>
                  <a:ext cx="1462282" cy="151331"/>
                </a:xfrm>
                <a:prstGeom prst="line">
                  <a:avLst/>
                </a:prstGeom>
                <a:ln w="28575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" name="Connecteur droit 512"/>
                <p:cNvCxnSpPr/>
                <p:nvPr/>
              </p:nvCxnSpPr>
              <p:spPr>
                <a:xfrm flipV="1">
                  <a:off x="2995003" y="2895600"/>
                  <a:ext cx="188194" cy="2286119"/>
                </a:xfrm>
                <a:prstGeom prst="line">
                  <a:avLst/>
                </a:prstGeom>
                <a:ln w="28575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Connecteur droit 513"/>
                <p:cNvCxnSpPr/>
                <p:nvPr/>
              </p:nvCxnSpPr>
              <p:spPr>
                <a:xfrm>
                  <a:off x="3200502" y="2895600"/>
                  <a:ext cx="309328" cy="2360776"/>
                </a:xfrm>
                <a:prstGeom prst="line">
                  <a:avLst/>
                </a:prstGeom>
                <a:ln w="28575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5" name="Connecteur droit 514"/>
                <p:cNvCxnSpPr/>
                <p:nvPr/>
              </p:nvCxnSpPr>
              <p:spPr>
                <a:xfrm>
                  <a:off x="3537951" y="5256376"/>
                  <a:ext cx="858766" cy="0"/>
                </a:xfrm>
                <a:prstGeom prst="line">
                  <a:avLst/>
                </a:prstGeom>
                <a:ln w="28575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489" name="Groupe 624"/>
            <p:cNvGrpSpPr>
              <a:grpSpLocks/>
            </p:cNvGrpSpPr>
            <p:nvPr/>
          </p:nvGrpSpPr>
          <p:grpSpPr bwMode="auto">
            <a:xfrm>
              <a:off x="2270125" y="2736850"/>
              <a:ext cx="5543550" cy="2039938"/>
              <a:chOff x="820297" y="2743200"/>
              <a:chExt cx="7552110" cy="2590800"/>
            </a:xfrm>
          </p:grpSpPr>
          <p:grpSp>
            <p:nvGrpSpPr>
              <p:cNvPr id="20802" name="Groupe 625"/>
              <p:cNvGrpSpPr>
                <a:grpSpLocks/>
              </p:cNvGrpSpPr>
              <p:nvPr/>
            </p:nvGrpSpPr>
            <p:grpSpPr bwMode="auto">
              <a:xfrm>
                <a:off x="820297" y="2895600"/>
                <a:ext cx="4172844" cy="2438400"/>
                <a:chOff x="820297" y="2895600"/>
                <a:chExt cx="4172844" cy="2438400"/>
              </a:xfrm>
            </p:grpSpPr>
            <p:cxnSp>
              <p:nvCxnSpPr>
                <p:cNvPr id="635" name="Connecteur droit 634"/>
                <p:cNvCxnSpPr/>
                <p:nvPr/>
              </p:nvCxnSpPr>
              <p:spPr>
                <a:xfrm flipV="1">
                  <a:off x="820297" y="2973046"/>
                  <a:ext cx="326567" cy="2360954"/>
                </a:xfrm>
                <a:prstGeom prst="line">
                  <a:avLst/>
                </a:prstGeom>
                <a:ln w="28575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6" name="Connecteur droit 635"/>
                <p:cNvCxnSpPr/>
                <p:nvPr/>
              </p:nvCxnSpPr>
              <p:spPr>
                <a:xfrm>
                  <a:off x="1146864" y="2973046"/>
                  <a:ext cx="387121" cy="2360954"/>
                </a:xfrm>
                <a:prstGeom prst="line">
                  <a:avLst/>
                </a:prstGeom>
                <a:ln w="28575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7" name="Connecteur droit 636"/>
                <p:cNvCxnSpPr/>
                <p:nvPr/>
              </p:nvCxnSpPr>
              <p:spPr>
                <a:xfrm flipV="1">
                  <a:off x="1533984" y="5180770"/>
                  <a:ext cx="1459816" cy="153230"/>
                </a:xfrm>
                <a:prstGeom prst="line">
                  <a:avLst/>
                </a:prstGeom>
                <a:ln w="28575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" name="Connecteur droit 637"/>
                <p:cNvCxnSpPr/>
                <p:nvPr/>
              </p:nvCxnSpPr>
              <p:spPr>
                <a:xfrm flipV="1">
                  <a:off x="2993800" y="2896431"/>
                  <a:ext cx="188153" cy="2284339"/>
                </a:xfrm>
                <a:prstGeom prst="line">
                  <a:avLst/>
                </a:prstGeom>
                <a:ln w="28575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9" name="Connecteur droit 638"/>
                <p:cNvCxnSpPr/>
                <p:nvPr/>
              </p:nvCxnSpPr>
              <p:spPr>
                <a:xfrm>
                  <a:off x="3199255" y="2896431"/>
                  <a:ext cx="311427" cy="2360954"/>
                </a:xfrm>
                <a:prstGeom prst="line">
                  <a:avLst/>
                </a:prstGeom>
                <a:ln w="28575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0" name="Connecteur droit 639"/>
                <p:cNvCxnSpPr/>
                <p:nvPr/>
              </p:nvCxnSpPr>
              <p:spPr>
                <a:xfrm>
                  <a:off x="3510682" y="5257385"/>
                  <a:ext cx="709362" cy="0"/>
                </a:xfrm>
                <a:prstGeom prst="line">
                  <a:avLst/>
                </a:prstGeom>
                <a:ln w="28575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1" name="Connecteur droit 640"/>
                <p:cNvCxnSpPr/>
                <p:nvPr/>
              </p:nvCxnSpPr>
              <p:spPr>
                <a:xfrm flipV="1">
                  <a:off x="4220044" y="5180770"/>
                  <a:ext cx="772081" cy="76615"/>
                </a:xfrm>
                <a:prstGeom prst="line">
                  <a:avLst/>
                </a:prstGeom>
                <a:ln w="28575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03" name="Groupe 626"/>
              <p:cNvGrpSpPr>
                <a:grpSpLocks/>
              </p:cNvGrpSpPr>
              <p:nvPr/>
            </p:nvGrpSpPr>
            <p:grpSpPr bwMode="auto">
              <a:xfrm>
                <a:off x="4993141" y="2743200"/>
                <a:ext cx="3379266" cy="2438400"/>
                <a:chOff x="868786" y="2895600"/>
                <a:chExt cx="3379266" cy="2438400"/>
              </a:xfrm>
            </p:grpSpPr>
            <p:cxnSp>
              <p:nvCxnSpPr>
                <p:cNvPr id="628" name="Connecteur droit 627"/>
                <p:cNvCxnSpPr/>
                <p:nvPr/>
              </p:nvCxnSpPr>
              <p:spPr>
                <a:xfrm flipV="1">
                  <a:off x="867770" y="2972215"/>
                  <a:ext cx="278986" cy="2360954"/>
                </a:xfrm>
                <a:prstGeom prst="line">
                  <a:avLst/>
                </a:prstGeom>
                <a:ln w="28575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9" name="Connecteur droit 628"/>
                <p:cNvCxnSpPr/>
                <p:nvPr/>
              </p:nvCxnSpPr>
              <p:spPr>
                <a:xfrm>
                  <a:off x="1146756" y="2972215"/>
                  <a:ext cx="384959" cy="2360954"/>
                </a:xfrm>
                <a:prstGeom prst="line">
                  <a:avLst/>
                </a:prstGeom>
                <a:ln w="28575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0" name="Connecteur droit 629"/>
                <p:cNvCxnSpPr/>
                <p:nvPr/>
              </p:nvCxnSpPr>
              <p:spPr>
                <a:xfrm flipV="1">
                  <a:off x="1531715" y="5179939"/>
                  <a:ext cx="1461978" cy="153230"/>
                </a:xfrm>
                <a:prstGeom prst="line">
                  <a:avLst/>
                </a:prstGeom>
                <a:ln w="28575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1" name="Connecteur droit 630"/>
                <p:cNvCxnSpPr/>
                <p:nvPr/>
              </p:nvCxnSpPr>
              <p:spPr>
                <a:xfrm flipV="1">
                  <a:off x="2993692" y="2895600"/>
                  <a:ext cx="188155" cy="2284339"/>
                </a:xfrm>
                <a:prstGeom prst="line">
                  <a:avLst/>
                </a:prstGeom>
                <a:ln w="28575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2" name="Connecteur droit 631"/>
                <p:cNvCxnSpPr/>
                <p:nvPr/>
              </p:nvCxnSpPr>
              <p:spPr>
                <a:xfrm>
                  <a:off x="3199148" y="2895600"/>
                  <a:ext cx="311427" cy="2360954"/>
                </a:xfrm>
                <a:prstGeom prst="line">
                  <a:avLst/>
                </a:prstGeom>
                <a:ln w="28575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3" name="Connecteur droit 632"/>
                <p:cNvCxnSpPr/>
                <p:nvPr/>
              </p:nvCxnSpPr>
              <p:spPr>
                <a:xfrm>
                  <a:off x="3538690" y="5256554"/>
                  <a:ext cx="709362" cy="0"/>
                </a:xfrm>
                <a:prstGeom prst="line">
                  <a:avLst/>
                </a:prstGeom>
                <a:ln w="28575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Forme libre 6"/>
            <p:cNvSpPr/>
            <p:nvPr/>
          </p:nvSpPr>
          <p:spPr>
            <a:xfrm>
              <a:off x="1471613" y="2633663"/>
              <a:ext cx="6116637" cy="454025"/>
            </a:xfrm>
            <a:custGeom>
              <a:avLst/>
              <a:gdLst>
                <a:gd name="connsiteX0" fmla="*/ 0 w 6116983"/>
                <a:gd name="connsiteY0" fmla="*/ 241484 h 454035"/>
                <a:gd name="connsiteX1" fmla="*/ 583096 w 6116983"/>
                <a:gd name="connsiteY1" fmla="*/ 108962 h 454035"/>
                <a:gd name="connsiteX2" fmla="*/ 1086679 w 6116983"/>
                <a:gd name="connsiteY2" fmla="*/ 135466 h 454035"/>
                <a:gd name="connsiteX3" fmla="*/ 1497496 w 6116983"/>
                <a:gd name="connsiteY3" fmla="*/ 374005 h 454035"/>
                <a:gd name="connsiteX4" fmla="*/ 1908313 w 6116983"/>
                <a:gd name="connsiteY4" fmla="*/ 175223 h 454035"/>
                <a:gd name="connsiteX5" fmla="*/ 2292626 w 6116983"/>
                <a:gd name="connsiteY5" fmla="*/ 188475 h 454035"/>
                <a:gd name="connsiteX6" fmla="*/ 2557670 w 6116983"/>
                <a:gd name="connsiteY6" fmla="*/ 82458 h 454035"/>
                <a:gd name="connsiteX7" fmla="*/ 2994992 w 6116983"/>
                <a:gd name="connsiteY7" fmla="*/ 453518 h 454035"/>
                <a:gd name="connsiteX8" fmla="*/ 3352800 w 6116983"/>
                <a:gd name="connsiteY8" fmla="*/ 161971 h 454035"/>
                <a:gd name="connsiteX9" fmla="*/ 3564835 w 6116983"/>
                <a:gd name="connsiteY9" fmla="*/ 95710 h 454035"/>
                <a:gd name="connsiteX10" fmla="*/ 3776870 w 6116983"/>
                <a:gd name="connsiteY10" fmla="*/ 148718 h 454035"/>
                <a:gd name="connsiteX11" fmla="*/ 4108174 w 6116983"/>
                <a:gd name="connsiteY11" fmla="*/ 29449 h 454035"/>
                <a:gd name="connsiteX12" fmla="*/ 4518992 w 6116983"/>
                <a:gd name="connsiteY12" fmla="*/ 241484 h 454035"/>
                <a:gd name="connsiteX13" fmla="*/ 4704522 w 6116983"/>
                <a:gd name="connsiteY13" fmla="*/ 122214 h 454035"/>
                <a:gd name="connsiteX14" fmla="*/ 5035826 w 6116983"/>
                <a:gd name="connsiteY14" fmla="*/ 29449 h 454035"/>
                <a:gd name="connsiteX15" fmla="*/ 5168348 w 6116983"/>
                <a:gd name="connsiteY15" fmla="*/ 175223 h 454035"/>
                <a:gd name="connsiteX16" fmla="*/ 5565913 w 6116983"/>
                <a:gd name="connsiteY16" fmla="*/ 122214 h 454035"/>
                <a:gd name="connsiteX17" fmla="*/ 5883966 w 6116983"/>
                <a:gd name="connsiteY17" fmla="*/ 42701 h 454035"/>
                <a:gd name="connsiteX18" fmla="*/ 6096000 w 6116983"/>
                <a:gd name="connsiteY18" fmla="*/ 2944 h 454035"/>
                <a:gd name="connsiteX19" fmla="*/ 6109252 w 6116983"/>
                <a:gd name="connsiteY19" fmla="*/ 2944 h 454035"/>
                <a:gd name="connsiteX20" fmla="*/ 6082748 w 6116983"/>
                <a:gd name="connsiteY20" fmla="*/ 2944 h 454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16983" h="454035">
                  <a:moveTo>
                    <a:pt x="0" y="241484"/>
                  </a:moveTo>
                  <a:cubicBezTo>
                    <a:pt x="200991" y="184058"/>
                    <a:pt x="401983" y="126632"/>
                    <a:pt x="583096" y="108962"/>
                  </a:cubicBezTo>
                  <a:cubicBezTo>
                    <a:pt x="764209" y="91292"/>
                    <a:pt x="934279" y="91292"/>
                    <a:pt x="1086679" y="135466"/>
                  </a:cubicBezTo>
                  <a:cubicBezTo>
                    <a:pt x="1239079" y="179640"/>
                    <a:pt x="1360557" y="367379"/>
                    <a:pt x="1497496" y="374005"/>
                  </a:cubicBezTo>
                  <a:cubicBezTo>
                    <a:pt x="1634435" y="380631"/>
                    <a:pt x="1775791" y="206145"/>
                    <a:pt x="1908313" y="175223"/>
                  </a:cubicBezTo>
                  <a:cubicBezTo>
                    <a:pt x="2040835" y="144301"/>
                    <a:pt x="2184400" y="203936"/>
                    <a:pt x="2292626" y="188475"/>
                  </a:cubicBezTo>
                  <a:cubicBezTo>
                    <a:pt x="2400852" y="173014"/>
                    <a:pt x="2440609" y="38284"/>
                    <a:pt x="2557670" y="82458"/>
                  </a:cubicBezTo>
                  <a:cubicBezTo>
                    <a:pt x="2674731" y="126632"/>
                    <a:pt x="2862470" y="440266"/>
                    <a:pt x="2994992" y="453518"/>
                  </a:cubicBezTo>
                  <a:cubicBezTo>
                    <a:pt x="3127514" y="466770"/>
                    <a:pt x="3257826" y="221606"/>
                    <a:pt x="3352800" y="161971"/>
                  </a:cubicBezTo>
                  <a:cubicBezTo>
                    <a:pt x="3447774" y="102336"/>
                    <a:pt x="3494157" y="97919"/>
                    <a:pt x="3564835" y="95710"/>
                  </a:cubicBezTo>
                  <a:cubicBezTo>
                    <a:pt x="3635513" y="93501"/>
                    <a:pt x="3686314" y="159761"/>
                    <a:pt x="3776870" y="148718"/>
                  </a:cubicBezTo>
                  <a:cubicBezTo>
                    <a:pt x="3867426" y="137675"/>
                    <a:pt x="3984487" y="13988"/>
                    <a:pt x="4108174" y="29449"/>
                  </a:cubicBezTo>
                  <a:cubicBezTo>
                    <a:pt x="4231861" y="44910"/>
                    <a:pt x="4419601" y="226023"/>
                    <a:pt x="4518992" y="241484"/>
                  </a:cubicBezTo>
                  <a:cubicBezTo>
                    <a:pt x="4618383" y="256945"/>
                    <a:pt x="4618383" y="157553"/>
                    <a:pt x="4704522" y="122214"/>
                  </a:cubicBezTo>
                  <a:cubicBezTo>
                    <a:pt x="4790661" y="86875"/>
                    <a:pt x="4958522" y="20614"/>
                    <a:pt x="5035826" y="29449"/>
                  </a:cubicBezTo>
                  <a:cubicBezTo>
                    <a:pt x="5113130" y="38284"/>
                    <a:pt x="5080000" y="159762"/>
                    <a:pt x="5168348" y="175223"/>
                  </a:cubicBezTo>
                  <a:cubicBezTo>
                    <a:pt x="5256696" y="190684"/>
                    <a:pt x="5446643" y="144301"/>
                    <a:pt x="5565913" y="122214"/>
                  </a:cubicBezTo>
                  <a:cubicBezTo>
                    <a:pt x="5685183" y="100127"/>
                    <a:pt x="5795618" y="62579"/>
                    <a:pt x="5883966" y="42701"/>
                  </a:cubicBezTo>
                  <a:cubicBezTo>
                    <a:pt x="5972314" y="22823"/>
                    <a:pt x="6058452" y="9570"/>
                    <a:pt x="6096000" y="2944"/>
                  </a:cubicBezTo>
                  <a:cubicBezTo>
                    <a:pt x="6133548" y="-3682"/>
                    <a:pt x="6109252" y="2944"/>
                    <a:pt x="6109252" y="2944"/>
                  </a:cubicBezTo>
                  <a:lnTo>
                    <a:pt x="6082748" y="2944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20491" name="Groupe 633"/>
            <p:cNvGrpSpPr>
              <a:grpSpLocks/>
            </p:cNvGrpSpPr>
            <p:nvPr/>
          </p:nvGrpSpPr>
          <p:grpSpPr bwMode="auto">
            <a:xfrm>
              <a:off x="1771650" y="5572125"/>
              <a:ext cx="5848350" cy="371475"/>
              <a:chOff x="468002" y="5853580"/>
              <a:chExt cx="7972776" cy="471020"/>
            </a:xfrm>
          </p:grpSpPr>
          <p:grpSp>
            <p:nvGrpSpPr>
              <p:cNvPr id="20702" name="Groupe 641"/>
              <p:cNvGrpSpPr>
                <a:grpSpLocks/>
              </p:cNvGrpSpPr>
              <p:nvPr/>
            </p:nvGrpSpPr>
            <p:grpSpPr bwMode="auto">
              <a:xfrm>
                <a:off x="468002" y="5869736"/>
                <a:ext cx="1970398" cy="454864"/>
                <a:chOff x="1514131" y="4180665"/>
                <a:chExt cx="6513857" cy="1480694"/>
              </a:xfrm>
            </p:grpSpPr>
            <p:grpSp>
              <p:nvGrpSpPr>
                <p:cNvPr id="20778" name="Groupe 17"/>
                <p:cNvGrpSpPr>
                  <a:grpSpLocks/>
                </p:cNvGrpSpPr>
                <p:nvPr/>
              </p:nvGrpSpPr>
              <p:grpSpPr bwMode="auto">
                <a:xfrm>
                  <a:off x="4267318" y="4403265"/>
                  <a:ext cx="1242274" cy="1118197"/>
                  <a:chOff x="2550433" y="993914"/>
                  <a:chExt cx="1945367" cy="1857004"/>
                </a:xfrm>
              </p:grpSpPr>
              <p:pic>
                <p:nvPicPr>
                  <p:cNvPr id="20799" name="Image 7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32" t="16676" r="70271" b="27737"/>
                  <a:stretch>
                    <a:fillRect/>
                  </a:stretch>
                </p:blipFill>
                <p:spPr bwMode="auto">
                  <a:xfrm>
                    <a:off x="2550433" y="1114795"/>
                    <a:ext cx="1782419" cy="1736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41" name="Organigramme : Données stockées 740"/>
                  <p:cNvSpPr/>
                  <p:nvPr/>
                </p:nvSpPr>
                <p:spPr>
                  <a:xfrm rot="2580000">
                    <a:off x="2552416" y="1015698"/>
                    <a:ext cx="313702" cy="642031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742" name="Rectangle 741"/>
                  <p:cNvSpPr/>
                  <p:nvPr/>
                </p:nvSpPr>
                <p:spPr>
                  <a:xfrm>
                    <a:off x="4266568" y="993935"/>
                    <a:ext cx="224073" cy="12949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779" name="Groupe 21"/>
                <p:cNvGrpSpPr>
                  <a:grpSpLocks/>
                </p:cNvGrpSpPr>
                <p:nvPr/>
              </p:nvGrpSpPr>
              <p:grpSpPr bwMode="auto">
                <a:xfrm>
                  <a:off x="6705600" y="4320255"/>
                  <a:ext cx="1322388" cy="1333500"/>
                  <a:chOff x="3200400" y="3171718"/>
                  <a:chExt cx="1785602" cy="1891834"/>
                </a:xfrm>
              </p:grpSpPr>
              <p:pic>
                <p:nvPicPr>
                  <p:cNvPr id="20797" name="Imag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665" t="15247" r="21323" b="24744"/>
                  <a:stretch>
                    <a:fillRect/>
                  </a:stretch>
                </p:blipFill>
                <p:spPr bwMode="auto">
                  <a:xfrm>
                    <a:off x="3200400" y="3171718"/>
                    <a:ext cx="1775793" cy="1891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39" name="Rectangle 738"/>
                  <p:cNvSpPr/>
                  <p:nvPr/>
                </p:nvSpPr>
                <p:spPr>
                  <a:xfrm>
                    <a:off x="4933193" y="3958815"/>
                    <a:ext cx="48299" cy="23240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780" name="Groupe 29"/>
                <p:cNvGrpSpPr>
                  <a:grpSpLocks/>
                </p:cNvGrpSpPr>
                <p:nvPr/>
              </p:nvGrpSpPr>
              <p:grpSpPr bwMode="auto">
                <a:xfrm rot="-2071253">
                  <a:off x="1514131" y="4180665"/>
                  <a:ext cx="1725613" cy="1308100"/>
                  <a:chOff x="5562600" y="3110948"/>
                  <a:chExt cx="2584172" cy="1952604"/>
                </a:xfrm>
              </p:grpSpPr>
              <p:grpSp>
                <p:nvGrpSpPr>
                  <p:cNvPr id="20790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5562600" y="3110948"/>
                    <a:ext cx="2286611" cy="1952604"/>
                    <a:chOff x="5562600" y="3110948"/>
                    <a:chExt cx="2286611" cy="1952604"/>
                  </a:xfrm>
                </p:grpSpPr>
                <p:pic>
                  <p:nvPicPr>
                    <p:cNvPr id="20795" name="Imag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0437" t="12724" r="1312" b="26569"/>
                    <a:stretch>
                      <a:fillRect/>
                    </a:stretch>
                  </p:blipFill>
                  <p:spPr bwMode="auto">
                    <a:xfrm>
                      <a:off x="5562600" y="3171718"/>
                      <a:ext cx="2286611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737" name="Rectangle 736"/>
                    <p:cNvSpPr/>
                    <p:nvPr/>
                  </p:nvSpPr>
                  <p:spPr>
                    <a:xfrm>
                      <a:off x="5669832" y="3078758"/>
                      <a:ext cx="1896385" cy="15649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20791" name="Groupe 26"/>
                  <p:cNvGrpSpPr>
                    <a:grpSpLocks/>
                  </p:cNvGrpSpPr>
                  <p:nvPr/>
                </p:nvGrpSpPr>
                <p:grpSpPr bwMode="auto">
                  <a:xfrm>
                    <a:off x="7428199" y="3581400"/>
                    <a:ext cx="718573" cy="596348"/>
                    <a:chOff x="7428199" y="3581400"/>
                    <a:chExt cx="718573" cy="596348"/>
                  </a:xfrm>
                </p:grpSpPr>
                <p:sp>
                  <p:nvSpPr>
                    <p:cNvPr id="734" name="Rectangle 733"/>
                    <p:cNvSpPr/>
                    <p:nvPr/>
                  </p:nvSpPr>
                  <p:spPr>
                    <a:xfrm>
                      <a:off x="7417145" y="3781417"/>
                      <a:ext cx="717837" cy="37167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735" name="Rectangle 734"/>
                    <p:cNvSpPr/>
                    <p:nvPr/>
                  </p:nvSpPr>
                  <p:spPr>
                    <a:xfrm>
                      <a:off x="7685820" y="3568741"/>
                      <a:ext cx="85712" cy="2151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733" name="Organigramme : Données stockées 732"/>
                  <p:cNvSpPr/>
                  <p:nvPr/>
                </p:nvSpPr>
                <p:spPr>
                  <a:xfrm rot="3120000">
                    <a:off x="7451959" y="3030697"/>
                    <a:ext cx="166273" cy="407132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pic>
              <p:nvPicPr>
                <p:cNvPr id="20781" name="Image 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34" t="17816" r="37872" b="26598"/>
                <a:stretch>
                  <a:fillRect/>
                </a:stretch>
              </p:blipFill>
              <p:spPr bwMode="auto">
                <a:xfrm>
                  <a:off x="5463326" y="4403265"/>
                  <a:ext cx="1158875" cy="1177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0782" name="Groupe 13"/>
                <p:cNvGrpSpPr>
                  <a:grpSpLocks/>
                </p:cNvGrpSpPr>
                <p:nvPr/>
              </p:nvGrpSpPr>
              <p:grpSpPr bwMode="auto">
                <a:xfrm>
                  <a:off x="3017768" y="4431046"/>
                  <a:ext cx="1174750" cy="1230313"/>
                  <a:chOff x="349524" y="993914"/>
                  <a:chExt cx="2030868" cy="2030894"/>
                </a:xfrm>
              </p:grpSpPr>
              <p:grpSp>
                <p:nvGrpSpPr>
                  <p:cNvPr id="20783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349524" y="993914"/>
                    <a:ext cx="2030868" cy="2030894"/>
                    <a:chOff x="349524" y="993914"/>
                    <a:chExt cx="2030868" cy="2030894"/>
                  </a:xfrm>
                </p:grpSpPr>
                <p:grpSp>
                  <p:nvGrpSpPr>
                    <p:cNvPr id="20785" name="Groupe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pic>
                    <p:nvPicPr>
                      <p:cNvPr id="20788" name="Image 1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03" r="84099" b="20538"/>
                      <a:stretch>
                        <a:fillRect/>
                      </a:stretch>
                    </p:blipFill>
                    <p:spPr bwMode="auto">
                      <a:xfrm>
                        <a:off x="349524" y="993914"/>
                        <a:ext cx="2030868" cy="197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730" name="Rectangle 729"/>
                      <p:cNvSpPr/>
                      <p:nvPr/>
                    </p:nvSpPr>
                    <p:spPr>
                      <a:xfrm>
                        <a:off x="1522431" y="2938277"/>
                        <a:ext cx="853411" cy="865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727" name="Rectangle 726"/>
                    <p:cNvSpPr/>
                    <p:nvPr/>
                  </p:nvSpPr>
                  <p:spPr>
                    <a:xfrm>
                      <a:off x="2079002" y="991339"/>
                      <a:ext cx="296840" cy="98428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728" name="Rectangle 727"/>
                    <p:cNvSpPr/>
                    <p:nvPr/>
                  </p:nvSpPr>
                  <p:spPr>
                    <a:xfrm>
                      <a:off x="1942954" y="991339"/>
                      <a:ext cx="284468" cy="22714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725" name="Organigramme : Données stockées 724"/>
                  <p:cNvSpPr/>
                  <p:nvPr/>
                </p:nvSpPr>
                <p:spPr>
                  <a:xfrm rot="1140000" flipH="1" flipV="1">
                    <a:off x="1349275" y="2754403"/>
                    <a:ext cx="148420" cy="237959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20703" name="Groupe 642"/>
              <p:cNvGrpSpPr>
                <a:grpSpLocks/>
              </p:cNvGrpSpPr>
              <p:nvPr/>
            </p:nvGrpSpPr>
            <p:grpSpPr bwMode="auto">
              <a:xfrm>
                <a:off x="2474844" y="5867156"/>
                <a:ext cx="1970398" cy="454864"/>
                <a:chOff x="1514131" y="4180665"/>
                <a:chExt cx="6513857" cy="1480694"/>
              </a:xfrm>
            </p:grpSpPr>
            <p:grpSp>
              <p:nvGrpSpPr>
                <p:cNvPr id="20754" name="Groupe 17"/>
                <p:cNvGrpSpPr>
                  <a:grpSpLocks/>
                </p:cNvGrpSpPr>
                <p:nvPr/>
              </p:nvGrpSpPr>
              <p:grpSpPr bwMode="auto">
                <a:xfrm>
                  <a:off x="4267318" y="4403265"/>
                  <a:ext cx="1242274" cy="1118197"/>
                  <a:chOff x="2550433" y="993914"/>
                  <a:chExt cx="1945367" cy="1857004"/>
                </a:xfrm>
              </p:grpSpPr>
              <p:pic>
                <p:nvPicPr>
                  <p:cNvPr id="20775" name="Image 7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32" t="16676" r="70271" b="27737"/>
                  <a:stretch>
                    <a:fillRect/>
                  </a:stretch>
                </p:blipFill>
                <p:spPr bwMode="auto">
                  <a:xfrm>
                    <a:off x="2550433" y="1114795"/>
                    <a:ext cx="1782419" cy="1736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17" name="Organigramme : Données stockées 716"/>
                  <p:cNvSpPr/>
                  <p:nvPr/>
                </p:nvSpPr>
                <p:spPr>
                  <a:xfrm rot="2580000">
                    <a:off x="2548979" y="1018769"/>
                    <a:ext cx="324909" cy="642024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718" name="Rectangle 717"/>
                  <p:cNvSpPr/>
                  <p:nvPr/>
                </p:nvSpPr>
                <p:spPr>
                  <a:xfrm>
                    <a:off x="4263138" y="997005"/>
                    <a:ext cx="235273" cy="129493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755" name="Groupe 21"/>
                <p:cNvGrpSpPr>
                  <a:grpSpLocks/>
                </p:cNvGrpSpPr>
                <p:nvPr/>
              </p:nvGrpSpPr>
              <p:grpSpPr bwMode="auto">
                <a:xfrm>
                  <a:off x="6705600" y="4320255"/>
                  <a:ext cx="1322388" cy="1333500"/>
                  <a:chOff x="3200400" y="3171718"/>
                  <a:chExt cx="1785602" cy="1891834"/>
                </a:xfrm>
              </p:grpSpPr>
              <p:pic>
                <p:nvPicPr>
                  <p:cNvPr id="20773" name="Imag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665" t="15247" r="21323" b="24744"/>
                  <a:stretch>
                    <a:fillRect/>
                  </a:stretch>
                </p:blipFill>
                <p:spPr bwMode="auto">
                  <a:xfrm>
                    <a:off x="3200400" y="3171718"/>
                    <a:ext cx="1775793" cy="1891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15" name="Rectangle 714"/>
                  <p:cNvSpPr/>
                  <p:nvPr/>
                </p:nvSpPr>
                <p:spPr>
                  <a:xfrm>
                    <a:off x="4939893" y="3961438"/>
                    <a:ext cx="48299" cy="2323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756" name="Groupe 29"/>
                <p:cNvGrpSpPr>
                  <a:grpSpLocks/>
                </p:cNvGrpSpPr>
                <p:nvPr/>
              </p:nvGrpSpPr>
              <p:grpSpPr bwMode="auto">
                <a:xfrm rot="-2071253">
                  <a:off x="1514131" y="4180665"/>
                  <a:ext cx="1725613" cy="1308100"/>
                  <a:chOff x="5562600" y="3110948"/>
                  <a:chExt cx="2584172" cy="1952604"/>
                </a:xfrm>
              </p:grpSpPr>
              <p:grpSp>
                <p:nvGrpSpPr>
                  <p:cNvPr id="20766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5562600" y="3110948"/>
                    <a:ext cx="2286611" cy="1952604"/>
                    <a:chOff x="5562600" y="3110948"/>
                    <a:chExt cx="2286611" cy="1952604"/>
                  </a:xfrm>
                </p:grpSpPr>
                <p:pic>
                  <p:nvPicPr>
                    <p:cNvPr id="20771" name="Imag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0437" t="12724" r="1312" b="26569"/>
                    <a:stretch>
                      <a:fillRect/>
                    </a:stretch>
                  </p:blipFill>
                  <p:spPr bwMode="auto">
                    <a:xfrm>
                      <a:off x="5562600" y="3171718"/>
                      <a:ext cx="2286611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713" name="Rectangle 712"/>
                    <p:cNvSpPr/>
                    <p:nvPr/>
                  </p:nvSpPr>
                  <p:spPr>
                    <a:xfrm>
                      <a:off x="5665416" y="3079334"/>
                      <a:ext cx="1896378" cy="15649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20767" name="Groupe 26"/>
                  <p:cNvGrpSpPr>
                    <a:grpSpLocks/>
                  </p:cNvGrpSpPr>
                  <p:nvPr/>
                </p:nvGrpSpPr>
                <p:grpSpPr bwMode="auto">
                  <a:xfrm>
                    <a:off x="7428199" y="3581400"/>
                    <a:ext cx="718573" cy="596348"/>
                    <a:chOff x="7428199" y="3581400"/>
                    <a:chExt cx="718573" cy="596348"/>
                  </a:xfrm>
                </p:grpSpPr>
                <p:sp>
                  <p:nvSpPr>
                    <p:cNvPr id="710" name="Rectangle 709"/>
                    <p:cNvSpPr/>
                    <p:nvPr/>
                  </p:nvSpPr>
                  <p:spPr>
                    <a:xfrm>
                      <a:off x="7412722" y="3781993"/>
                      <a:ext cx="717844" cy="37167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711" name="Rectangle 710"/>
                    <p:cNvSpPr/>
                    <p:nvPr/>
                  </p:nvSpPr>
                  <p:spPr>
                    <a:xfrm>
                      <a:off x="7681404" y="3569319"/>
                      <a:ext cx="85712" cy="2151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709" name="Organigramme : Données stockées 708"/>
                  <p:cNvSpPr/>
                  <p:nvPr/>
                </p:nvSpPr>
                <p:spPr>
                  <a:xfrm rot="3120000">
                    <a:off x="7447541" y="3031267"/>
                    <a:ext cx="166279" cy="407132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pic>
              <p:nvPicPr>
                <p:cNvPr id="20757" name="Image 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34" t="17816" r="37872" b="26598"/>
                <a:stretch>
                  <a:fillRect/>
                </a:stretch>
              </p:blipFill>
              <p:spPr bwMode="auto">
                <a:xfrm>
                  <a:off x="5463326" y="4403265"/>
                  <a:ext cx="1158875" cy="1177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0758" name="Groupe 13"/>
                <p:cNvGrpSpPr>
                  <a:grpSpLocks/>
                </p:cNvGrpSpPr>
                <p:nvPr/>
              </p:nvGrpSpPr>
              <p:grpSpPr bwMode="auto">
                <a:xfrm>
                  <a:off x="3017768" y="4431046"/>
                  <a:ext cx="1174750" cy="1230313"/>
                  <a:chOff x="349524" y="993914"/>
                  <a:chExt cx="2030868" cy="2030894"/>
                </a:xfrm>
              </p:grpSpPr>
              <p:grpSp>
                <p:nvGrpSpPr>
                  <p:cNvPr id="20759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349524" y="993914"/>
                    <a:ext cx="2030868" cy="2030894"/>
                    <a:chOff x="349524" y="993914"/>
                    <a:chExt cx="2030868" cy="2030894"/>
                  </a:xfrm>
                </p:grpSpPr>
                <p:grpSp>
                  <p:nvGrpSpPr>
                    <p:cNvPr id="20761" name="Groupe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pic>
                    <p:nvPicPr>
                      <p:cNvPr id="20764" name="Image 1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03" r="84099" b="20538"/>
                      <a:stretch>
                        <a:fillRect/>
                      </a:stretch>
                    </p:blipFill>
                    <p:spPr bwMode="auto">
                      <a:xfrm>
                        <a:off x="349524" y="993914"/>
                        <a:ext cx="2030868" cy="197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706" name="Rectangle 705"/>
                      <p:cNvSpPr/>
                      <p:nvPr/>
                    </p:nvSpPr>
                    <p:spPr>
                      <a:xfrm>
                        <a:off x="1518637" y="2941330"/>
                        <a:ext cx="865783" cy="865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703" name="Rectangle 702"/>
                    <p:cNvSpPr/>
                    <p:nvPr/>
                  </p:nvSpPr>
                  <p:spPr>
                    <a:xfrm>
                      <a:off x="2087580" y="994391"/>
                      <a:ext cx="296840" cy="9842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704" name="Rectangle 703"/>
                    <p:cNvSpPr/>
                    <p:nvPr/>
                  </p:nvSpPr>
                  <p:spPr>
                    <a:xfrm>
                      <a:off x="1951532" y="994391"/>
                      <a:ext cx="284468" cy="2271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701" name="Organigramme : Données stockées 700"/>
                  <p:cNvSpPr/>
                  <p:nvPr/>
                </p:nvSpPr>
                <p:spPr>
                  <a:xfrm rot="1140000" flipH="1" flipV="1">
                    <a:off x="1345480" y="2757449"/>
                    <a:ext cx="148420" cy="237959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20704" name="Groupe 643"/>
              <p:cNvGrpSpPr>
                <a:grpSpLocks/>
              </p:cNvGrpSpPr>
              <p:nvPr/>
            </p:nvGrpSpPr>
            <p:grpSpPr bwMode="auto">
              <a:xfrm>
                <a:off x="4500051" y="5860011"/>
                <a:ext cx="1970398" cy="454864"/>
                <a:chOff x="1514131" y="4180665"/>
                <a:chExt cx="6513857" cy="1480694"/>
              </a:xfrm>
            </p:grpSpPr>
            <p:grpSp>
              <p:nvGrpSpPr>
                <p:cNvPr id="20730" name="Groupe 17"/>
                <p:cNvGrpSpPr>
                  <a:grpSpLocks/>
                </p:cNvGrpSpPr>
                <p:nvPr/>
              </p:nvGrpSpPr>
              <p:grpSpPr bwMode="auto">
                <a:xfrm>
                  <a:off x="4267318" y="4403265"/>
                  <a:ext cx="1242274" cy="1118197"/>
                  <a:chOff x="2550433" y="993914"/>
                  <a:chExt cx="1945367" cy="1857004"/>
                </a:xfrm>
              </p:grpSpPr>
              <p:pic>
                <p:nvPicPr>
                  <p:cNvPr id="20751" name="Image 7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32" t="16676" r="70271" b="27737"/>
                  <a:stretch>
                    <a:fillRect/>
                  </a:stretch>
                </p:blipFill>
                <p:spPr bwMode="auto">
                  <a:xfrm>
                    <a:off x="2550433" y="1114795"/>
                    <a:ext cx="1782419" cy="1736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92" name="Organigramme : Données stockées 691"/>
                  <p:cNvSpPr/>
                  <p:nvPr/>
                </p:nvSpPr>
                <p:spPr>
                  <a:xfrm rot="2580000">
                    <a:off x="2551308" y="1013868"/>
                    <a:ext cx="324909" cy="642024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693" name="Rectangle 692"/>
                  <p:cNvSpPr/>
                  <p:nvPr/>
                </p:nvSpPr>
                <p:spPr>
                  <a:xfrm>
                    <a:off x="4265467" y="992104"/>
                    <a:ext cx="235273" cy="129493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731" name="Groupe 21"/>
                <p:cNvGrpSpPr>
                  <a:grpSpLocks/>
                </p:cNvGrpSpPr>
                <p:nvPr/>
              </p:nvGrpSpPr>
              <p:grpSpPr bwMode="auto">
                <a:xfrm>
                  <a:off x="6705600" y="4320255"/>
                  <a:ext cx="1322388" cy="1333500"/>
                  <a:chOff x="3200400" y="3171718"/>
                  <a:chExt cx="1785602" cy="1891834"/>
                </a:xfrm>
              </p:grpSpPr>
              <p:pic>
                <p:nvPicPr>
                  <p:cNvPr id="20749" name="Imag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665" t="15247" r="21323" b="24744"/>
                  <a:stretch>
                    <a:fillRect/>
                  </a:stretch>
                </p:blipFill>
                <p:spPr bwMode="auto">
                  <a:xfrm>
                    <a:off x="3200400" y="3171718"/>
                    <a:ext cx="1775793" cy="1891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90" name="Rectangle 689"/>
                  <p:cNvSpPr/>
                  <p:nvPr/>
                </p:nvSpPr>
                <p:spPr>
                  <a:xfrm>
                    <a:off x="4941901" y="3957251"/>
                    <a:ext cx="48299" cy="2323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732" name="Groupe 29"/>
                <p:cNvGrpSpPr>
                  <a:grpSpLocks/>
                </p:cNvGrpSpPr>
                <p:nvPr/>
              </p:nvGrpSpPr>
              <p:grpSpPr bwMode="auto">
                <a:xfrm rot="-2071253">
                  <a:off x="1514131" y="4180665"/>
                  <a:ext cx="1725613" cy="1308100"/>
                  <a:chOff x="5562600" y="3110948"/>
                  <a:chExt cx="2584172" cy="1952604"/>
                </a:xfrm>
              </p:grpSpPr>
              <p:grpSp>
                <p:nvGrpSpPr>
                  <p:cNvPr id="20742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5562600" y="3110948"/>
                    <a:ext cx="2286611" cy="1952604"/>
                    <a:chOff x="5562600" y="3110948"/>
                    <a:chExt cx="2286611" cy="1952604"/>
                  </a:xfrm>
                </p:grpSpPr>
                <p:pic>
                  <p:nvPicPr>
                    <p:cNvPr id="20747" name="Imag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0437" t="12724" r="1312" b="26569"/>
                    <a:stretch>
                      <a:fillRect/>
                    </a:stretch>
                  </p:blipFill>
                  <p:spPr bwMode="auto">
                    <a:xfrm>
                      <a:off x="5562600" y="3171718"/>
                      <a:ext cx="2286611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688" name="Rectangle 687"/>
                    <p:cNvSpPr/>
                    <p:nvPr/>
                  </p:nvSpPr>
                  <p:spPr>
                    <a:xfrm>
                      <a:off x="5669986" y="3076856"/>
                      <a:ext cx="1896378" cy="15649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20743" name="Groupe 26"/>
                  <p:cNvGrpSpPr>
                    <a:grpSpLocks/>
                  </p:cNvGrpSpPr>
                  <p:nvPr/>
                </p:nvGrpSpPr>
                <p:grpSpPr bwMode="auto">
                  <a:xfrm>
                    <a:off x="7428199" y="3581400"/>
                    <a:ext cx="718573" cy="596348"/>
                    <a:chOff x="7428199" y="3581400"/>
                    <a:chExt cx="718573" cy="596348"/>
                  </a:xfrm>
                </p:grpSpPr>
                <p:sp>
                  <p:nvSpPr>
                    <p:cNvPr id="685" name="Rectangle 684"/>
                    <p:cNvSpPr/>
                    <p:nvPr/>
                  </p:nvSpPr>
                  <p:spPr>
                    <a:xfrm>
                      <a:off x="7417292" y="3779516"/>
                      <a:ext cx="717844" cy="37167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686" name="Rectangle 685"/>
                    <p:cNvSpPr/>
                    <p:nvPr/>
                  </p:nvSpPr>
                  <p:spPr>
                    <a:xfrm>
                      <a:off x="7685973" y="3566841"/>
                      <a:ext cx="85712" cy="2151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684" name="Organigramme : Données stockées 683"/>
                  <p:cNvSpPr/>
                  <p:nvPr/>
                </p:nvSpPr>
                <p:spPr>
                  <a:xfrm rot="3120000">
                    <a:off x="7452111" y="3028790"/>
                    <a:ext cx="166279" cy="407132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pic>
              <p:nvPicPr>
                <p:cNvPr id="20733" name="Image 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34" t="17816" r="37872" b="26598"/>
                <a:stretch>
                  <a:fillRect/>
                </a:stretch>
              </p:blipFill>
              <p:spPr bwMode="auto">
                <a:xfrm>
                  <a:off x="5463326" y="4403265"/>
                  <a:ext cx="1158875" cy="1177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0734" name="Groupe 13"/>
                <p:cNvGrpSpPr>
                  <a:grpSpLocks/>
                </p:cNvGrpSpPr>
                <p:nvPr/>
              </p:nvGrpSpPr>
              <p:grpSpPr bwMode="auto">
                <a:xfrm>
                  <a:off x="3017768" y="4431046"/>
                  <a:ext cx="1174750" cy="1230313"/>
                  <a:chOff x="349524" y="993914"/>
                  <a:chExt cx="2030868" cy="2030894"/>
                </a:xfrm>
              </p:grpSpPr>
              <p:grpSp>
                <p:nvGrpSpPr>
                  <p:cNvPr id="20735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349524" y="993914"/>
                    <a:ext cx="2030868" cy="2030894"/>
                    <a:chOff x="349524" y="993914"/>
                    <a:chExt cx="2030868" cy="2030894"/>
                  </a:xfrm>
                </p:grpSpPr>
                <p:grpSp>
                  <p:nvGrpSpPr>
                    <p:cNvPr id="20737" name="Groupe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pic>
                    <p:nvPicPr>
                      <p:cNvPr id="20740" name="Image 1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03" r="84099" b="20538"/>
                      <a:stretch>
                        <a:fillRect/>
                      </a:stretch>
                    </p:blipFill>
                    <p:spPr bwMode="auto">
                      <a:xfrm>
                        <a:off x="349524" y="993914"/>
                        <a:ext cx="2030868" cy="197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681" name="Rectangle 680"/>
                      <p:cNvSpPr/>
                      <p:nvPr/>
                    </p:nvSpPr>
                    <p:spPr>
                      <a:xfrm>
                        <a:off x="1521208" y="2936458"/>
                        <a:ext cx="865783" cy="865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678" name="Rectangle 677"/>
                    <p:cNvSpPr/>
                    <p:nvPr/>
                  </p:nvSpPr>
                  <p:spPr>
                    <a:xfrm>
                      <a:off x="2090151" y="989519"/>
                      <a:ext cx="296840" cy="9842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679" name="Rectangle 678"/>
                    <p:cNvSpPr/>
                    <p:nvPr/>
                  </p:nvSpPr>
                  <p:spPr>
                    <a:xfrm>
                      <a:off x="1954103" y="989519"/>
                      <a:ext cx="284468" cy="2271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676" name="Organigramme : Données stockées 675"/>
                  <p:cNvSpPr/>
                  <p:nvPr/>
                </p:nvSpPr>
                <p:spPr>
                  <a:xfrm rot="1140000" flipH="1" flipV="1">
                    <a:off x="1348051" y="2752577"/>
                    <a:ext cx="148420" cy="237959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20705" name="Groupe 644"/>
              <p:cNvGrpSpPr>
                <a:grpSpLocks/>
              </p:cNvGrpSpPr>
              <p:nvPr/>
            </p:nvGrpSpPr>
            <p:grpSpPr bwMode="auto">
              <a:xfrm>
                <a:off x="6470380" y="5853580"/>
                <a:ext cx="1970398" cy="454864"/>
                <a:chOff x="1514131" y="4180665"/>
                <a:chExt cx="6513857" cy="1480694"/>
              </a:xfrm>
            </p:grpSpPr>
            <p:grpSp>
              <p:nvGrpSpPr>
                <p:cNvPr id="20706" name="Groupe 17"/>
                <p:cNvGrpSpPr>
                  <a:grpSpLocks/>
                </p:cNvGrpSpPr>
                <p:nvPr/>
              </p:nvGrpSpPr>
              <p:grpSpPr bwMode="auto">
                <a:xfrm>
                  <a:off x="4267318" y="4403265"/>
                  <a:ext cx="1242274" cy="1118197"/>
                  <a:chOff x="2550433" y="993914"/>
                  <a:chExt cx="1945367" cy="1857004"/>
                </a:xfrm>
              </p:grpSpPr>
              <p:pic>
                <p:nvPicPr>
                  <p:cNvPr id="20727" name="Image 7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32" t="16676" r="70271" b="27737"/>
                  <a:stretch>
                    <a:fillRect/>
                  </a:stretch>
                </p:blipFill>
                <p:spPr bwMode="auto">
                  <a:xfrm>
                    <a:off x="2550433" y="1114795"/>
                    <a:ext cx="1782419" cy="1736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68" name="Organigramme : Données stockées 667"/>
                  <p:cNvSpPr/>
                  <p:nvPr/>
                </p:nvSpPr>
                <p:spPr>
                  <a:xfrm rot="2580000">
                    <a:off x="2557646" y="1015986"/>
                    <a:ext cx="313702" cy="642031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669" name="Rectangle 668"/>
                  <p:cNvSpPr/>
                  <p:nvPr/>
                </p:nvSpPr>
                <p:spPr>
                  <a:xfrm>
                    <a:off x="4271798" y="994222"/>
                    <a:ext cx="224073" cy="12949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707" name="Groupe 21"/>
                <p:cNvGrpSpPr>
                  <a:grpSpLocks/>
                </p:cNvGrpSpPr>
                <p:nvPr/>
              </p:nvGrpSpPr>
              <p:grpSpPr bwMode="auto">
                <a:xfrm>
                  <a:off x="6705600" y="4320255"/>
                  <a:ext cx="1322388" cy="1333500"/>
                  <a:chOff x="3200400" y="3171718"/>
                  <a:chExt cx="1785602" cy="1891834"/>
                </a:xfrm>
              </p:grpSpPr>
              <p:pic>
                <p:nvPicPr>
                  <p:cNvPr id="20725" name="Imag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665" t="15247" r="21323" b="24744"/>
                  <a:stretch>
                    <a:fillRect/>
                  </a:stretch>
                </p:blipFill>
                <p:spPr bwMode="auto">
                  <a:xfrm>
                    <a:off x="3200400" y="3171718"/>
                    <a:ext cx="1775793" cy="1891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66" name="Rectangle 665"/>
                  <p:cNvSpPr/>
                  <p:nvPr/>
                </p:nvSpPr>
                <p:spPr>
                  <a:xfrm>
                    <a:off x="4937703" y="3959061"/>
                    <a:ext cx="48299" cy="23240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708" name="Groupe 29"/>
                <p:cNvGrpSpPr>
                  <a:grpSpLocks/>
                </p:cNvGrpSpPr>
                <p:nvPr/>
              </p:nvGrpSpPr>
              <p:grpSpPr bwMode="auto">
                <a:xfrm rot="-2071253">
                  <a:off x="1514131" y="4180665"/>
                  <a:ext cx="1725613" cy="1308100"/>
                  <a:chOff x="5562600" y="3110948"/>
                  <a:chExt cx="2584172" cy="1952604"/>
                </a:xfrm>
              </p:grpSpPr>
              <p:grpSp>
                <p:nvGrpSpPr>
                  <p:cNvPr id="20718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5562600" y="3110948"/>
                    <a:ext cx="2286611" cy="1952604"/>
                    <a:chOff x="5562600" y="3110948"/>
                    <a:chExt cx="2286611" cy="1952604"/>
                  </a:xfrm>
                </p:grpSpPr>
                <p:pic>
                  <p:nvPicPr>
                    <p:cNvPr id="20723" name="Imag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0437" t="12724" r="1312" b="26569"/>
                    <a:stretch>
                      <a:fillRect/>
                    </a:stretch>
                  </p:blipFill>
                  <p:spPr bwMode="auto">
                    <a:xfrm>
                      <a:off x="5562600" y="3171718"/>
                      <a:ext cx="2286611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664" name="Rectangle 663"/>
                    <p:cNvSpPr/>
                    <p:nvPr/>
                  </p:nvSpPr>
                  <p:spPr>
                    <a:xfrm>
                      <a:off x="5673791" y="3081559"/>
                      <a:ext cx="1896385" cy="15649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20719" name="Groupe 26"/>
                  <p:cNvGrpSpPr>
                    <a:grpSpLocks/>
                  </p:cNvGrpSpPr>
                  <p:nvPr/>
                </p:nvGrpSpPr>
                <p:grpSpPr bwMode="auto">
                  <a:xfrm>
                    <a:off x="7428199" y="3581400"/>
                    <a:ext cx="718573" cy="596348"/>
                    <a:chOff x="7428199" y="3581400"/>
                    <a:chExt cx="718573" cy="596348"/>
                  </a:xfrm>
                </p:grpSpPr>
                <p:sp>
                  <p:nvSpPr>
                    <p:cNvPr id="661" name="Rectangle 660"/>
                    <p:cNvSpPr/>
                    <p:nvPr/>
                  </p:nvSpPr>
                  <p:spPr>
                    <a:xfrm>
                      <a:off x="7421104" y="3784218"/>
                      <a:ext cx="717837" cy="37167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662" name="Rectangle 661"/>
                    <p:cNvSpPr/>
                    <p:nvPr/>
                  </p:nvSpPr>
                  <p:spPr>
                    <a:xfrm>
                      <a:off x="7689779" y="3571542"/>
                      <a:ext cx="85712" cy="2151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660" name="Organigramme : Données stockées 659"/>
                  <p:cNvSpPr/>
                  <p:nvPr/>
                </p:nvSpPr>
                <p:spPr>
                  <a:xfrm rot="3120000">
                    <a:off x="7455919" y="3033497"/>
                    <a:ext cx="166273" cy="407132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pic>
              <p:nvPicPr>
                <p:cNvPr id="20709" name="Image 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34" t="17816" r="37872" b="26598"/>
                <a:stretch>
                  <a:fillRect/>
                </a:stretch>
              </p:blipFill>
              <p:spPr bwMode="auto">
                <a:xfrm>
                  <a:off x="5463326" y="4403265"/>
                  <a:ext cx="1158875" cy="1177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0710" name="Groupe 13"/>
                <p:cNvGrpSpPr>
                  <a:grpSpLocks/>
                </p:cNvGrpSpPr>
                <p:nvPr/>
              </p:nvGrpSpPr>
              <p:grpSpPr bwMode="auto">
                <a:xfrm>
                  <a:off x="3017768" y="4431046"/>
                  <a:ext cx="1174750" cy="1230313"/>
                  <a:chOff x="349524" y="993914"/>
                  <a:chExt cx="2030868" cy="2030894"/>
                </a:xfrm>
              </p:grpSpPr>
              <p:grpSp>
                <p:nvGrpSpPr>
                  <p:cNvPr id="20711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349524" y="993914"/>
                    <a:ext cx="2030868" cy="2030894"/>
                    <a:chOff x="349524" y="993914"/>
                    <a:chExt cx="2030868" cy="2030894"/>
                  </a:xfrm>
                </p:grpSpPr>
                <p:grpSp>
                  <p:nvGrpSpPr>
                    <p:cNvPr id="20713" name="Groupe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pic>
                    <p:nvPicPr>
                      <p:cNvPr id="20716" name="Image 1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03" r="84099" b="20538"/>
                      <a:stretch>
                        <a:fillRect/>
                      </a:stretch>
                    </p:blipFill>
                    <p:spPr bwMode="auto">
                      <a:xfrm>
                        <a:off x="349524" y="993914"/>
                        <a:ext cx="2030868" cy="197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657" name="Rectangle 656"/>
                      <p:cNvSpPr/>
                      <p:nvPr/>
                    </p:nvSpPr>
                    <p:spPr>
                      <a:xfrm>
                        <a:off x="1528204" y="2938564"/>
                        <a:ext cx="853411" cy="865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654" name="Rectangle 653"/>
                    <p:cNvSpPr/>
                    <p:nvPr/>
                  </p:nvSpPr>
                  <p:spPr>
                    <a:xfrm>
                      <a:off x="2084775" y="991625"/>
                      <a:ext cx="296840" cy="98428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655" name="Rectangle 654"/>
                    <p:cNvSpPr/>
                    <p:nvPr/>
                  </p:nvSpPr>
                  <p:spPr>
                    <a:xfrm>
                      <a:off x="1948728" y="991625"/>
                      <a:ext cx="284468" cy="22714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652" name="Organigramme : Données stockées 651"/>
                  <p:cNvSpPr/>
                  <p:nvPr/>
                </p:nvSpPr>
                <p:spPr>
                  <a:xfrm rot="1140000" flipH="1" flipV="1">
                    <a:off x="1355048" y="2754689"/>
                    <a:ext cx="148420" cy="237959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</p:grpSp>
        <p:grpSp>
          <p:nvGrpSpPr>
            <p:cNvPr id="20492" name="Groupe 742"/>
            <p:cNvGrpSpPr>
              <a:grpSpLocks/>
            </p:cNvGrpSpPr>
            <p:nvPr/>
          </p:nvGrpSpPr>
          <p:grpSpPr bwMode="auto">
            <a:xfrm>
              <a:off x="2228850" y="5953125"/>
              <a:ext cx="5848350" cy="371475"/>
              <a:chOff x="468002" y="5853580"/>
              <a:chExt cx="7972776" cy="471020"/>
            </a:xfrm>
          </p:grpSpPr>
          <p:grpSp>
            <p:nvGrpSpPr>
              <p:cNvPr id="20602" name="Groupe 743"/>
              <p:cNvGrpSpPr>
                <a:grpSpLocks/>
              </p:cNvGrpSpPr>
              <p:nvPr/>
            </p:nvGrpSpPr>
            <p:grpSpPr bwMode="auto">
              <a:xfrm>
                <a:off x="468002" y="5869736"/>
                <a:ext cx="1970398" cy="454864"/>
                <a:chOff x="1514131" y="4180665"/>
                <a:chExt cx="6513857" cy="1480694"/>
              </a:xfrm>
            </p:grpSpPr>
            <p:grpSp>
              <p:nvGrpSpPr>
                <p:cNvPr id="20678" name="Groupe 17"/>
                <p:cNvGrpSpPr>
                  <a:grpSpLocks/>
                </p:cNvGrpSpPr>
                <p:nvPr/>
              </p:nvGrpSpPr>
              <p:grpSpPr bwMode="auto">
                <a:xfrm>
                  <a:off x="4267318" y="4403265"/>
                  <a:ext cx="1242274" cy="1118197"/>
                  <a:chOff x="2550433" y="993914"/>
                  <a:chExt cx="1945367" cy="1857004"/>
                </a:xfrm>
              </p:grpSpPr>
              <p:pic>
                <p:nvPicPr>
                  <p:cNvPr id="20699" name="Image 7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32" t="16676" r="70271" b="27737"/>
                  <a:stretch>
                    <a:fillRect/>
                  </a:stretch>
                </p:blipFill>
                <p:spPr bwMode="auto">
                  <a:xfrm>
                    <a:off x="2550433" y="1114795"/>
                    <a:ext cx="1782419" cy="1736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42" name="Organigramme : Données stockées 841"/>
                  <p:cNvSpPr/>
                  <p:nvPr/>
                </p:nvSpPr>
                <p:spPr>
                  <a:xfrm rot="2580000">
                    <a:off x="2552416" y="1015698"/>
                    <a:ext cx="313702" cy="642031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843" name="Rectangle 842"/>
                  <p:cNvSpPr/>
                  <p:nvPr/>
                </p:nvSpPr>
                <p:spPr>
                  <a:xfrm>
                    <a:off x="4266568" y="993935"/>
                    <a:ext cx="224073" cy="12949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679" name="Groupe 21"/>
                <p:cNvGrpSpPr>
                  <a:grpSpLocks/>
                </p:cNvGrpSpPr>
                <p:nvPr/>
              </p:nvGrpSpPr>
              <p:grpSpPr bwMode="auto">
                <a:xfrm>
                  <a:off x="6705600" y="4320255"/>
                  <a:ext cx="1322388" cy="1333500"/>
                  <a:chOff x="3200400" y="3171718"/>
                  <a:chExt cx="1785602" cy="1891834"/>
                </a:xfrm>
              </p:grpSpPr>
              <p:pic>
                <p:nvPicPr>
                  <p:cNvPr id="20697" name="Imag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665" t="15247" r="21323" b="24744"/>
                  <a:stretch>
                    <a:fillRect/>
                  </a:stretch>
                </p:blipFill>
                <p:spPr bwMode="auto">
                  <a:xfrm>
                    <a:off x="3200400" y="3171718"/>
                    <a:ext cx="1775793" cy="1891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40" name="Rectangle 839"/>
                  <p:cNvSpPr/>
                  <p:nvPr/>
                </p:nvSpPr>
                <p:spPr>
                  <a:xfrm>
                    <a:off x="4933193" y="3958815"/>
                    <a:ext cx="48299" cy="23240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680" name="Groupe 29"/>
                <p:cNvGrpSpPr>
                  <a:grpSpLocks/>
                </p:cNvGrpSpPr>
                <p:nvPr/>
              </p:nvGrpSpPr>
              <p:grpSpPr bwMode="auto">
                <a:xfrm rot="-2071253">
                  <a:off x="1514131" y="4180665"/>
                  <a:ext cx="1725613" cy="1308100"/>
                  <a:chOff x="5562600" y="3110948"/>
                  <a:chExt cx="2584172" cy="1952604"/>
                </a:xfrm>
              </p:grpSpPr>
              <p:grpSp>
                <p:nvGrpSpPr>
                  <p:cNvPr id="20690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5562600" y="3110948"/>
                    <a:ext cx="2286611" cy="1952604"/>
                    <a:chOff x="5562600" y="3110948"/>
                    <a:chExt cx="2286611" cy="1952604"/>
                  </a:xfrm>
                </p:grpSpPr>
                <p:pic>
                  <p:nvPicPr>
                    <p:cNvPr id="20695" name="Imag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0437" t="12724" r="1312" b="26569"/>
                    <a:stretch>
                      <a:fillRect/>
                    </a:stretch>
                  </p:blipFill>
                  <p:spPr bwMode="auto">
                    <a:xfrm>
                      <a:off x="5562600" y="3171718"/>
                      <a:ext cx="2286611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838" name="Rectangle 837"/>
                    <p:cNvSpPr/>
                    <p:nvPr/>
                  </p:nvSpPr>
                  <p:spPr>
                    <a:xfrm>
                      <a:off x="5669832" y="3078758"/>
                      <a:ext cx="1896385" cy="15649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20691" name="Groupe 26"/>
                  <p:cNvGrpSpPr>
                    <a:grpSpLocks/>
                  </p:cNvGrpSpPr>
                  <p:nvPr/>
                </p:nvGrpSpPr>
                <p:grpSpPr bwMode="auto">
                  <a:xfrm>
                    <a:off x="7428199" y="3581400"/>
                    <a:ext cx="718573" cy="596348"/>
                    <a:chOff x="7428199" y="3581400"/>
                    <a:chExt cx="718573" cy="596348"/>
                  </a:xfrm>
                </p:grpSpPr>
                <p:sp>
                  <p:nvSpPr>
                    <p:cNvPr id="835" name="Rectangle 834"/>
                    <p:cNvSpPr/>
                    <p:nvPr/>
                  </p:nvSpPr>
                  <p:spPr>
                    <a:xfrm>
                      <a:off x="7417145" y="3781417"/>
                      <a:ext cx="717837" cy="37167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36" name="Rectangle 835"/>
                    <p:cNvSpPr/>
                    <p:nvPr/>
                  </p:nvSpPr>
                  <p:spPr>
                    <a:xfrm>
                      <a:off x="7685820" y="3568741"/>
                      <a:ext cx="85712" cy="2151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834" name="Organigramme : Données stockées 833"/>
                  <p:cNvSpPr/>
                  <p:nvPr/>
                </p:nvSpPr>
                <p:spPr>
                  <a:xfrm rot="3120000">
                    <a:off x="7451959" y="3030697"/>
                    <a:ext cx="166273" cy="407132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pic>
              <p:nvPicPr>
                <p:cNvPr id="20681" name="Image 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34" t="17816" r="37872" b="26598"/>
                <a:stretch>
                  <a:fillRect/>
                </a:stretch>
              </p:blipFill>
              <p:spPr bwMode="auto">
                <a:xfrm>
                  <a:off x="5463326" y="4403265"/>
                  <a:ext cx="1158875" cy="1177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0682" name="Groupe 13"/>
                <p:cNvGrpSpPr>
                  <a:grpSpLocks/>
                </p:cNvGrpSpPr>
                <p:nvPr/>
              </p:nvGrpSpPr>
              <p:grpSpPr bwMode="auto">
                <a:xfrm>
                  <a:off x="3017768" y="4431046"/>
                  <a:ext cx="1174750" cy="1230313"/>
                  <a:chOff x="349524" y="993914"/>
                  <a:chExt cx="2030868" cy="2030894"/>
                </a:xfrm>
              </p:grpSpPr>
              <p:grpSp>
                <p:nvGrpSpPr>
                  <p:cNvPr id="20683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349524" y="993914"/>
                    <a:ext cx="2030868" cy="2030894"/>
                    <a:chOff x="349524" y="993914"/>
                    <a:chExt cx="2030868" cy="2030894"/>
                  </a:xfrm>
                </p:grpSpPr>
                <p:grpSp>
                  <p:nvGrpSpPr>
                    <p:cNvPr id="20685" name="Groupe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pic>
                    <p:nvPicPr>
                      <p:cNvPr id="20688" name="Image 1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03" r="84099" b="20538"/>
                      <a:stretch>
                        <a:fillRect/>
                      </a:stretch>
                    </p:blipFill>
                    <p:spPr bwMode="auto">
                      <a:xfrm>
                        <a:off x="349524" y="993914"/>
                        <a:ext cx="2030868" cy="197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831" name="Rectangle 830"/>
                      <p:cNvSpPr/>
                      <p:nvPr/>
                    </p:nvSpPr>
                    <p:spPr>
                      <a:xfrm>
                        <a:off x="1522431" y="2938277"/>
                        <a:ext cx="853411" cy="865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828" name="Rectangle 827"/>
                    <p:cNvSpPr/>
                    <p:nvPr/>
                  </p:nvSpPr>
                  <p:spPr>
                    <a:xfrm>
                      <a:off x="2079002" y="991339"/>
                      <a:ext cx="296840" cy="98428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29" name="Rectangle 828"/>
                    <p:cNvSpPr/>
                    <p:nvPr/>
                  </p:nvSpPr>
                  <p:spPr>
                    <a:xfrm>
                      <a:off x="1942954" y="991339"/>
                      <a:ext cx="284468" cy="22714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826" name="Organigramme : Données stockées 825"/>
                  <p:cNvSpPr/>
                  <p:nvPr/>
                </p:nvSpPr>
                <p:spPr>
                  <a:xfrm rot="1140000" flipH="1" flipV="1">
                    <a:off x="1349275" y="2754403"/>
                    <a:ext cx="148420" cy="237959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20603" name="Groupe 744"/>
              <p:cNvGrpSpPr>
                <a:grpSpLocks/>
              </p:cNvGrpSpPr>
              <p:nvPr/>
            </p:nvGrpSpPr>
            <p:grpSpPr bwMode="auto">
              <a:xfrm>
                <a:off x="2474844" y="5867156"/>
                <a:ext cx="1970398" cy="454864"/>
                <a:chOff x="1514131" y="4180665"/>
                <a:chExt cx="6513857" cy="1480694"/>
              </a:xfrm>
            </p:grpSpPr>
            <p:grpSp>
              <p:nvGrpSpPr>
                <p:cNvPr id="20654" name="Groupe 17"/>
                <p:cNvGrpSpPr>
                  <a:grpSpLocks/>
                </p:cNvGrpSpPr>
                <p:nvPr/>
              </p:nvGrpSpPr>
              <p:grpSpPr bwMode="auto">
                <a:xfrm>
                  <a:off x="4267318" y="4403265"/>
                  <a:ext cx="1242274" cy="1118197"/>
                  <a:chOff x="2550433" y="993914"/>
                  <a:chExt cx="1945367" cy="1857004"/>
                </a:xfrm>
              </p:grpSpPr>
              <p:pic>
                <p:nvPicPr>
                  <p:cNvPr id="20675" name="Image 7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32" t="16676" r="70271" b="27737"/>
                  <a:stretch>
                    <a:fillRect/>
                  </a:stretch>
                </p:blipFill>
                <p:spPr bwMode="auto">
                  <a:xfrm>
                    <a:off x="2550433" y="1114795"/>
                    <a:ext cx="1782419" cy="1736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18" name="Organigramme : Données stockées 817"/>
                  <p:cNvSpPr/>
                  <p:nvPr/>
                </p:nvSpPr>
                <p:spPr>
                  <a:xfrm rot="2580000">
                    <a:off x="2548979" y="1018769"/>
                    <a:ext cx="324909" cy="642024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819" name="Rectangle 818"/>
                  <p:cNvSpPr/>
                  <p:nvPr/>
                </p:nvSpPr>
                <p:spPr>
                  <a:xfrm>
                    <a:off x="4263138" y="997005"/>
                    <a:ext cx="235273" cy="129493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655" name="Groupe 21"/>
                <p:cNvGrpSpPr>
                  <a:grpSpLocks/>
                </p:cNvGrpSpPr>
                <p:nvPr/>
              </p:nvGrpSpPr>
              <p:grpSpPr bwMode="auto">
                <a:xfrm>
                  <a:off x="6705600" y="4320255"/>
                  <a:ext cx="1322388" cy="1333500"/>
                  <a:chOff x="3200400" y="3171718"/>
                  <a:chExt cx="1785602" cy="1891834"/>
                </a:xfrm>
              </p:grpSpPr>
              <p:pic>
                <p:nvPicPr>
                  <p:cNvPr id="20673" name="Imag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665" t="15247" r="21323" b="24744"/>
                  <a:stretch>
                    <a:fillRect/>
                  </a:stretch>
                </p:blipFill>
                <p:spPr bwMode="auto">
                  <a:xfrm>
                    <a:off x="3200400" y="3171718"/>
                    <a:ext cx="1775793" cy="1891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16" name="Rectangle 815"/>
                  <p:cNvSpPr/>
                  <p:nvPr/>
                </p:nvSpPr>
                <p:spPr>
                  <a:xfrm>
                    <a:off x="4939893" y="3961438"/>
                    <a:ext cx="48299" cy="2323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656" name="Groupe 29"/>
                <p:cNvGrpSpPr>
                  <a:grpSpLocks/>
                </p:cNvGrpSpPr>
                <p:nvPr/>
              </p:nvGrpSpPr>
              <p:grpSpPr bwMode="auto">
                <a:xfrm rot="-2071253">
                  <a:off x="1514131" y="4180665"/>
                  <a:ext cx="1725613" cy="1308100"/>
                  <a:chOff x="5562600" y="3110948"/>
                  <a:chExt cx="2584172" cy="1952604"/>
                </a:xfrm>
              </p:grpSpPr>
              <p:grpSp>
                <p:nvGrpSpPr>
                  <p:cNvPr id="20666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5562600" y="3110948"/>
                    <a:ext cx="2286611" cy="1952604"/>
                    <a:chOff x="5562600" y="3110948"/>
                    <a:chExt cx="2286611" cy="1952604"/>
                  </a:xfrm>
                </p:grpSpPr>
                <p:pic>
                  <p:nvPicPr>
                    <p:cNvPr id="20671" name="Imag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0437" t="12724" r="1312" b="26569"/>
                    <a:stretch>
                      <a:fillRect/>
                    </a:stretch>
                  </p:blipFill>
                  <p:spPr bwMode="auto">
                    <a:xfrm>
                      <a:off x="5562600" y="3171718"/>
                      <a:ext cx="2286611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814" name="Rectangle 813"/>
                    <p:cNvSpPr/>
                    <p:nvPr/>
                  </p:nvSpPr>
                  <p:spPr>
                    <a:xfrm>
                      <a:off x="5665416" y="3079334"/>
                      <a:ext cx="1896378" cy="15649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20667" name="Groupe 26"/>
                  <p:cNvGrpSpPr>
                    <a:grpSpLocks/>
                  </p:cNvGrpSpPr>
                  <p:nvPr/>
                </p:nvGrpSpPr>
                <p:grpSpPr bwMode="auto">
                  <a:xfrm>
                    <a:off x="7428199" y="3581400"/>
                    <a:ext cx="718573" cy="596348"/>
                    <a:chOff x="7428199" y="3581400"/>
                    <a:chExt cx="718573" cy="596348"/>
                  </a:xfrm>
                </p:grpSpPr>
                <p:sp>
                  <p:nvSpPr>
                    <p:cNvPr id="811" name="Rectangle 810"/>
                    <p:cNvSpPr/>
                    <p:nvPr/>
                  </p:nvSpPr>
                  <p:spPr>
                    <a:xfrm>
                      <a:off x="7412722" y="3781993"/>
                      <a:ext cx="717844" cy="37167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12" name="Rectangle 811"/>
                    <p:cNvSpPr/>
                    <p:nvPr/>
                  </p:nvSpPr>
                  <p:spPr>
                    <a:xfrm>
                      <a:off x="7681404" y="3569319"/>
                      <a:ext cx="85712" cy="2151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810" name="Organigramme : Données stockées 809"/>
                  <p:cNvSpPr/>
                  <p:nvPr/>
                </p:nvSpPr>
                <p:spPr>
                  <a:xfrm rot="3120000">
                    <a:off x="7447541" y="3031267"/>
                    <a:ext cx="166279" cy="407132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pic>
              <p:nvPicPr>
                <p:cNvPr id="20657" name="Image 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34" t="17816" r="37872" b="26598"/>
                <a:stretch>
                  <a:fillRect/>
                </a:stretch>
              </p:blipFill>
              <p:spPr bwMode="auto">
                <a:xfrm>
                  <a:off x="5463326" y="4403265"/>
                  <a:ext cx="1158875" cy="1177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0658" name="Groupe 13"/>
                <p:cNvGrpSpPr>
                  <a:grpSpLocks/>
                </p:cNvGrpSpPr>
                <p:nvPr/>
              </p:nvGrpSpPr>
              <p:grpSpPr bwMode="auto">
                <a:xfrm>
                  <a:off x="3017768" y="4431046"/>
                  <a:ext cx="1174750" cy="1230313"/>
                  <a:chOff x="349524" y="993914"/>
                  <a:chExt cx="2030868" cy="2030894"/>
                </a:xfrm>
              </p:grpSpPr>
              <p:grpSp>
                <p:nvGrpSpPr>
                  <p:cNvPr id="20659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349524" y="993914"/>
                    <a:ext cx="2030868" cy="2030894"/>
                    <a:chOff x="349524" y="993914"/>
                    <a:chExt cx="2030868" cy="2030894"/>
                  </a:xfrm>
                </p:grpSpPr>
                <p:grpSp>
                  <p:nvGrpSpPr>
                    <p:cNvPr id="20661" name="Groupe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pic>
                    <p:nvPicPr>
                      <p:cNvPr id="20664" name="Image 1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03" r="84099" b="20538"/>
                      <a:stretch>
                        <a:fillRect/>
                      </a:stretch>
                    </p:blipFill>
                    <p:spPr bwMode="auto">
                      <a:xfrm>
                        <a:off x="349524" y="993914"/>
                        <a:ext cx="2030868" cy="197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807" name="Rectangle 806"/>
                      <p:cNvSpPr/>
                      <p:nvPr/>
                    </p:nvSpPr>
                    <p:spPr>
                      <a:xfrm>
                        <a:off x="1518637" y="2941330"/>
                        <a:ext cx="865783" cy="865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804" name="Rectangle 803"/>
                    <p:cNvSpPr/>
                    <p:nvPr/>
                  </p:nvSpPr>
                  <p:spPr>
                    <a:xfrm>
                      <a:off x="2087580" y="994391"/>
                      <a:ext cx="296840" cy="9842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05" name="Rectangle 804"/>
                    <p:cNvSpPr/>
                    <p:nvPr/>
                  </p:nvSpPr>
                  <p:spPr>
                    <a:xfrm>
                      <a:off x="1951532" y="994391"/>
                      <a:ext cx="284468" cy="2271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802" name="Organigramme : Données stockées 801"/>
                  <p:cNvSpPr/>
                  <p:nvPr/>
                </p:nvSpPr>
                <p:spPr>
                  <a:xfrm rot="1140000" flipH="1" flipV="1">
                    <a:off x="1345480" y="2757449"/>
                    <a:ext cx="148420" cy="237959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20604" name="Groupe 745"/>
              <p:cNvGrpSpPr>
                <a:grpSpLocks/>
              </p:cNvGrpSpPr>
              <p:nvPr/>
            </p:nvGrpSpPr>
            <p:grpSpPr bwMode="auto">
              <a:xfrm>
                <a:off x="4500051" y="5860011"/>
                <a:ext cx="1970398" cy="454864"/>
                <a:chOff x="1514131" y="4180665"/>
                <a:chExt cx="6513857" cy="1480694"/>
              </a:xfrm>
            </p:grpSpPr>
            <p:grpSp>
              <p:nvGrpSpPr>
                <p:cNvPr id="20630" name="Groupe 17"/>
                <p:cNvGrpSpPr>
                  <a:grpSpLocks/>
                </p:cNvGrpSpPr>
                <p:nvPr/>
              </p:nvGrpSpPr>
              <p:grpSpPr bwMode="auto">
                <a:xfrm>
                  <a:off x="4267318" y="4403265"/>
                  <a:ext cx="1242274" cy="1118197"/>
                  <a:chOff x="2550433" y="993914"/>
                  <a:chExt cx="1945367" cy="1857004"/>
                </a:xfrm>
              </p:grpSpPr>
              <p:pic>
                <p:nvPicPr>
                  <p:cNvPr id="20651" name="Image 7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32" t="16676" r="70271" b="27737"/>
                  <a:stretch>
                    <a:fillRect/>
                  </a:stretch>
                </p:blipFill>
                <p:spPr bwMode="auto">
                  <a:xfrm>
                    <a:off x="2550433" y="1114795"/>
                    <a:ext cx="1782419" cy="1736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94" name="Organigramme : Données stockées 793"/>
                  <p:cNvSpPr/>
                  <p:nvPr/>
                </p:nvSpPr>
                <p:spPr>
                  <a:xfrm rot="2580000">
                    <a:off x="2551308" y="1013868"/>
                    <a:ext cx="324909" cy="642024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795" name="Rectangle 794"/>
                  <p:cNvSpPr/>
                  <p:nvPr/>
                </p:nvSpPr>
                <p:spPr>
                  <a:xfrm>
                    <a:off x="4265467" y="992104"/>
                    <a:ext cx="235273" cy="129493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631" name="Groupe 21"/>
                <p:cNvGrpSpPr>
                  <a:grpSpLocks/>
                </p:cNvGrpSpPr>
                <p:nvPr/>
              </p:nvGrpSpPr>
              <p:grpSpPr bwMode="auto">
                <a:xfrm>
                  <a:off x="6705600" y="4320255"/>
                  <a:ext cx="1322388" cy="1333500"/>
                  <a:chOff x="3200400" y="3171718"/>
                  <a:chExt cx="1785602" cy="1891834"/>
                </a:xfrm>
              </p:grpSpPr>
              <p:pic>
                <p:nvPicPr>
                  <p:cNvPr id="20649" name="Imag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665" t="15247" r="21323" b="24744"/>
                  <a:stretch>
                    <a:fillRect/>
                  </a:stretch>
                </p:blipFill>
                <p:spPr bwMode="auto">
                  <a:xfrm>
                    <a:off x="3200400" y="3171718"/>
                    <a:ext cx="1775793" cy="1891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92" name="Rectangle 791"/>
                  <p:cNvSpPr/>
                  <p:nvPr/>
                </p:nvSpPr>
                <p:spPr>
                  <a:xfrm>
                    <a:off x="4941901" y="3957251"/>
                    <a:ext cx="48299" cy="2323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632" name="Groupe 29"/>
                <p:cNvGrpSpPr>
                  <a:grpSpLocks/>
                </p:cNvGrpSpPr>
                <p:nvPr/>
              </p:nvGrpSpPr>
              <p:grpSpPr bwMode="auto">
                <a:xfrm rot="-2071253">
                  <a:off x="1514131" y="4180665"/>
                  <a:ext cx="1725613" cy="1308100"/>
                  <a:chOff x="5562600" y="3110948"/>
                  <a:chExt cx="2584172" cy="1952604"/>
                </a:xfrm>
              </p:grpSpPr>
              <p:grpSp>
                <p:nvGrpSpPr>
                  <p:cNvPr id="20642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5562600" y="3110948"/>
                    <a:ext cx="2286611" cy="1952604"/>
                    <a:chOff x="5562600" y="3110948"/>
                    <a:chExt cx="2286611" cy="1952604"/>
                  </a:xfrm>
                </p:grpSpPr>
                <p:pic>
                  <p:nvPicPr>
                    <p:cNvPr id="20647" name="Imag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0437" t="12724" r="1312" b="26569"/>
                    <a:stretch>
                      <a:fillRect/>
                    </a:stretch>
                  </p:blipFill>
                  <p:spPr bwMode="auto">
                    <a:xfrm>
                      <a:off x="5562600" y="3171718"/>
                      <a:ext cx="2286611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790" name="Rectangle 789"/>
                    <p:cNvSpPr/>
                    <p:nvPr/>
                  </p:nvSpPr>
                  <p:spPr>
                    <a:xfrm>
                      <a:off x="5669986" y="3076856"/>
                      <a:ext cx="1896378" cy="15649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20643" name="Groupe 26"/>
                  <p:cNvGrpSpPr>
                    <a:grpSpLocks/>
                  </p:cNvGrpSpPr>
                  <p:nvPr/>
                </p:nvGrpSpPr>
                <p:grpSpPr bwMode="auto">
                  <a:xfrm>
                    <a:off x="7428199" y="3581400"/>
                    <a:ext cx="718573" cy="596348"/>
                    <a:chOff x="7428199" y="3581400"/>
                    <a:chExt cx="718573" cy="596348"/>
                  </a:xfrm>
                </p:grpSpPr>
                <p:sp>
                  <p:nvSpPr>
                    <p:cNvPr id="787" name="Rectangle 786"/>
                    <p:cNvSpPr/>
                    <p:nvPr/>
                  </p:nvSpPr>
                  <p:spPr>
                    <a:xfrm>
                      <a:off x="7417292" y="3779516"/>
                      <a:ext cx="717844" cy="37167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788" name="Rectangle 787"/>
                    <p:cNvSpPr/>
                    <p:nvPr/>
                  </p:nvSpPr>
                  <p:spPr>
                    <a:xfrm>
                      <a:off x="7685973" y="3566841"/>
                      <a:ext cx="85712" cy="2151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786" name="Organigramme : Données stockées 785"/>
                  <p:cNvSpPr/>
                  <p:nvPr/>
                </p:nvSpPr>
                <p:spPr>
                  <a:xfrm rot="3120000">
                    <a:off x="7452111" y="3028790"/>
                    <a:ext cx="166279" cy="407132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pic>
              <p:nvPicPr>
                <p:cNvPr id="20633" name="Image 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34" t="17816" r="37872" b="26598"/>
                <a:stretch>
                  <a:fillRect/>
                </a:stretch>
              </p:blipFill>
              <p:spPr bwMode="auto">
                <a:xfrm>
                  <a:off x="5463326" y="4403265"/>
                  <a:ext cx="1158875" cy="1177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0634" name="Groupe 13"/>
                <p:cNvGrpSpPr>
                  <a:grpSpLocks/>
                </p:cNvGrpSpPr>
                <p:nvPr/>
              </p:nvGrpSpPr>
              <p:grpSpPr bwMode="auto">
                <a:xfrm>
                  <a:off x="3017768" y="4431046"/>
                  <a:ext cx="1174750" cy="1230313"/>
                  <a:chOff x="349524" y="993914"/>
                  <a:chExt cx="2030868" cy="2030894"/>
                </a:xfrm>
              </p:grpSpPr>
              <p:grpSp>
                <p:nvGrpSpPr>
                  <p:cNvPr id="20635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349524" y="993914"/>
                    <a:ext cx="2030868" cy="2030894"/>
                    <a:chOff x="349524" y="993914"/>
                    <a:chExt cx="2030868" cy="2030894"/>
                  </a:xfrm>
                </p:grpSpPr>
                <p:grpSp>
                  <p:nvGrpSpPr>
                    <p:cNvPr id="20637" name="Groupe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pic>
                    <p:nvPicPr>
                      <p:cNvPr id="20640" name="Image 1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03" r="84099" b="20538"/>
                      <a:stretch>
                        <a:fillRect/>
                      </a:stretch>
                    </p:blipFill>
                    <p:spPr bwMode="auto">
                      <a:xfrm>
                        <a:off x="349524" y="993914"/>
                        <a:ext cx="2030868" cy="197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783" name="Rectangle 782"/>
                      <p:cNvSpPr/>
                      <p:nvPr/>
                    </p:nvSpPr>
                    <p:spPr>
                      <a:xfrm>
                        <a:off x="1521208" y="2936458"/>
                        <a:ext cx="865783" cy="865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780" name="Rectangle 779"/>
                    <p:cNvSpPr/>
                    <p:nvPr/>
                  </p:nvSpPr>
                  <p:spPr>
                    <a:xfrm>
                      <a:off x="2090151" y="989519"/>
                      <a:ext cx="296840" cy="9842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781" name="Rectangle 780"/>
                    <p:cNvSpPr/>
                    <p:nvPr/>
                  </p:nvSpPr>
                  <p:spPr>
                    <a:xfrm>
                      <a:off x="1954103" y="989519"/>
                      <a:ext cx="284468" cy="2271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778" name="Organigramme : Données stockées 777"/>
                  <p:cNvSpPr/>
                  <p:nvPr/>
                </p:nvSpPr>
                <p:spPr>
                  <a:xfrm rot="1140000" flipH="1" flipV="1">
                    <a:off x="1348051" y="2752577"/>
                    <a:ext cx="148420" cy="237959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20605" name="Groupe 746"/>
              <p:cNvGrpSpPr>
                <a:grpSpLocks/>
              </p:cNvGrpSpPr>
              <p:nvPr/>
            </p:nvGrpSpPr>
            <p:grpSpPr bwMode="auto">
              <a:xfrm>
                <a:off x="6470380" y="5853580"/>
                <a:ext cx="1970398" cy="454864"/>
                <a:chOff x="1514131" y="4180665"/>
                <a:chExt cx="6513857" cy="1480694"/>
              </a:xfrm>
            </p:grpSpPr>
            <p:grpSp>
              <p:nvGrpSpPr>
                <p:cNvPr id="20606" name="Groupe 17"/>
                <p:cNvGrpSpPr>
                  <a:grpSpLocks/>
                </p:cNvGrpSpPr>
                <p:nvPr/>
              </p:nvGrpSpPr>
              <p:grpSpPr bwMode="auto">
                <a:xfrm>
                  <a:off x="4267318" y="4403265"/>
                  <a:ext cx="1242274" cy="1118197"/>
                  <a:chOff x="2550433" y="993914"/>
                  <a:chExt cx="1945367" cy="1857004"/>
                </a:xfrm>
              </p:grpSpPr>
              <p:pic>
                <p:nvPicPr>
                  <p:cNvPr id="20627" name="Image 7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32" t="16676" r="70271" b="27737"/>
                  <a:stretch>
                    <a:fillRect/>
                  </a:stretch>
                </p:blipFill>
                <p:spPr bwMode="auto">
                  <a:xfrm>
                    <a:off x="2550433" y="1114795"/>
                    <a:ext cx="1782419" cy="1736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70" name="Organigramme : Données stockées 769"/>
                  <p:cNvSpPr/>
                  <p:nvPr/>
                </p:nvSpPr>
                <p:spPr>
                  <a:xfrm rot="2580000">
                    <a:off x="2557646" y="1015986"/>
                    <a:ext cx="313702" cy="642031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771" name="Rectangle 770"/>
                  <p:cNvSpPr/>
                  <p:nvPr/>
                </p:nvSpPr>
                <p:spPr>
                  <a:xfrm>
                    <a:off x="4271798" y="994222"/>
                    <a:ext cx="224073" cy="12949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607" name="Groupe 21"/>
                <p:cNvGrpSpPr>
                  <a:grpSpLocks/>
                </p:cNvGrpSpPr>
                <p:nvPr/>
              </p:nvGrpSpPr>
              <p:grpSpPr bwMode="auto">
                <a:xfrm>
                  <a:off x="6705600" y="4320255"/>
                  <a:ext cx="1322388" cy="1333500"/>
                  <a:chOff x="3200400" y="3171718"/>
                  <a:chExt cx="1785602" cy="1891834"/>
                </a:xfrm>
              </p:grpSpPr>
              <p:pic>
                <p:nvPicPr>
                  <p:cNvPr id="20625" name="Imag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665" t="15247" r="21323" b="24744"/>
                  <a:stretch>
                    <a:fillRect/>
                  </a:stretch>
                </p:blipFill>
                <p:spPr bwMode="auto">
                  <a:xfrm>
                    <a:off x="3200400" y="3171718"/>
                    <a:ext cx="1775793" cy="1891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68" name="Rectangle 767"/>
                  <p:cNvSpPr/>
                  <p:nvPr/>
                </p:nvSpPr>
                <p:spPr>
                  <a:xfrm>
                    <a:off x="4937703" y="3959061"/>
                    <a:ext cx="48299" cy="23240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608" name="Groupe 29"/>
                <p:cNvGrpSpPr>
                  <a:grpSpLocks/>
                </p:cNvGrpSpPr>
                <p:nvPr/>
              </p:nvGrpSpPr>
              <p:grpSpPr bwMode="auto">
                <a:xfrm rot="-2071253">
                  <a:off x="1514131" y="4180665"/>
                  <a:ext cx="1725613" cy="1308100"/>
                  <a:chOff x="5562600" y="3110948"/>
                  <a:chExt cx="2584172" cy="1952604"/>
                </a:xfrm>
              </p:grpSpPr>
              <p:grpSp>
                <p:nvGrpSpPr>
                  <p:cNvPr id="20618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5562600" y="3110948"/>
                    <a:ext cx="2286611" cy="1952604"/>
                    <a:chOff x="5562600" y="3110948"/>
                    <a:chExt cx="2286611" cy="1952604"/>
                  </a:xfrm>
                </p:grpSpPr>
                <p:pic>
                  <p:nvPicPr>
                    <p:cNvPr id="20623" name="Imag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0437" t="12724" r="1312" b="26569"/>
                    <a:stretch>
                      <a:fillRect/>
                    </a:stretch>
                  </p:blipFill>
                  <p:spPr bwMode="auto">
                    <a:xfrm>
                      <a:off x="5562600" y="3171718"/>
                      <a:ext cx="2286611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766" name="Rectangle 765"/>
                    <p:cNvSpPr/>
                    <p:nvPr/>
                  </p:nvSpPr>
                  <p:spPr>
                    <a:xfrm>
                      <a:off x="5673791" y="3081559"/>
                      <a:ext cx="1896385" cy="15649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20619" name="Groupe 26"/>
                  <p:cNvGrpSpPr>
                    <a:grpSpLocks/>
                  </p:cNvGrpSpPr>
                  <p:nvPr/>
                </p:nvGrpSpPr>
                <p:grpSpPr bwMode="auto">
                  <a:xfrm>
                    <a:off x="7428199" y="3581400"/>
                    <a:ext cx="718573" cy="596348"/>
                    <a:chOff x="7428199" y="3581400"/>
                    <a:chExt cx="718573" cy="596348"/>
                  </a:xfrm>
                </p:grpSpPr>
                <p:sp>
                  <p:nvSpPr>
                    <p:cNvPr id="763" name="Rectangle 762"/>
                    <p:cNvSpPr/>
                    <p:nvPr/>
                  </p:nvSpPr>
                  <p:spPr>
                    <a:xfrm>
                      <a:off x="7421104" y="3784218"/>
                      <a:ext cx="717837" cy="37167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764" name="Rectangle 763"/>
                    <p:cNvSpPr/>
                    <p:nvPr/>
                  </p:nvSpPr>
                  <p:spPr>
                    <a:xfrm>
                      <a:off x="7689779" y="3571542"/>
                      <a:ext cx="85712" cy="2151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762" name="Organigramme : Données stockées 761"/>
                  <p:cNvSpPr/>
                  <p:nvPr/>
                </p:nvSpPr>
                <p:spPr>
                  <a:xfrm rot="3120000">
                    <a:off x="7455919" y="3033497"/>
                    <a:ext cx="166273" cy="407132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pic>
              <p:nvPicPr>
                <p:cNvPr id="20609" name="Image 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34" t="17816" r="37872" b="26598"/>
                <a:stretch>
                  <a:fillRect/>
                </a:stretch>
              </p:blipFill>
              <p:spPr bwMode="auto">
                <a:xfrm>
                  <a:off x="5463326" y="4403265"/>
                  <a:ext cx="1158875" cy="1177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0610" name="Groupe 13"/>
                <p:cNvGrpSpPr>
                  <a:grpSpLocks/>
                </p:cNvGrpSpPr>
                <p:nvPr/>
              </p:nvGrpSpPr>
              <p:grpSpPr bwMode="auto">
                <a:xfrm>
                  <a:off x="3017768" y="4431046"/>
                  <a:ext cx="1174750" cy="1230313"/>
                  <a:chOff x="349524" y="993914"/>
                  <a:chExt cx="2030868" cy="2030894"/>
                </a:xfrm>
              </p:grpSpPr>
              <p:grpSp>
                <p:nvGrpSpPr>
                  <p:cNvPr id="20611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349524" y="993914"/>
                    <a:ext cx="2030868" cy="2030894"/>
                    <a:chOff x="349524" y="993914"/>
                    <a:chExt cx="2030868" cy="2030894"/>
                  </a:xfrm>
                </p:grpSpPr>
                <p:grpSp>
                  <p:nvGrpSpPr>
                    <p:cNvPr id="20613" name="Groupe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pic>
                    <p:nvPicPr>
                      <p:cNvPr id="20616" name="Image 1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03" r="84099" b="20538"/>
                      <a:stretch>
                        <a:fillRect/>
                      </a:stretch>
                    </p:blipFill>
                    <p:spPr bwMode="auto">
                      <a:xfrm>
                        <a:off x="349524" y="993914"/>
                        <a:ext cx="2030868" cy="197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759" name="Rectangle 758"/>
                      <p:cNvSpPr/>
                      <p:nvPr/>
                    </p:nvSpPr>
                    <p:spPr>
                      <a:xfrm>
                        <a:off x="1528204" y="2938564"/>
                        <a:ext cx="853411" cy="865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756" name="Rectangle 755"/>
                    <p:cNvSpPr/>
                    <p:nvPr/>
                  </p:nvSpPr>
                  <p:spPr>
                    <a:xfrm>
                      <a:off x="2084775" y="991625"/>
                      <a:ext cx="296840" cy="98428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757" name="Rectangle 756"/>
                    <p:cNvSpPr/>
                    <p:nvPr/>
                  </p:nvSpPr>
                  <p:spPr>
                    <a:xfrm>
                      <a:off x="1948728" y="991625"/>
                      <a:ext cx="284468" cy="22714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754" name="Organigramme : Données stockées 753"/>
                  <p:cNvSpPr/>
                  <p:nvPr/>
                </p:nvSpPr>
                <p:spPr>
                  <a:xfrm rot="1140000" flipH="1" flipV="1">
                    <a:off x="1355048" y="2754689"/>
                    <a:ext cx="148420" cy="237959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</p:grpSp>
        <p:grpSp>
          <p:nvGrpSpPr>
            <p:cNvPr id="20493" name="Groupe 843"/>
            <p:cNvGrpSpPr>
              <a:grpSpLocks/>
            </p:cNvGrpSpPr>
            <p:nvPr/>
          </p:nvGrpSpPr>
          <p:grpSpPr bwMode="auto">
            <a:xfrm>
              <a:off x="2736850" y="6391275"/>
              <a:ext cx="5849938" cy="369888"/>
              <a:chOff x="468002" y="5853580"/>
              <a:chExt cx="7972776" cy="471020"/>
            </a:xfrm>
          </p:grpSpPr>
          <p:grpSp>
            <p:nvGrpSpPr>
              <p:cNvPr id="20502" name="Groupe 844"/>
              <p:cNvGrpSpPr>
                <a:grpSpLocks/>
              </p:cNvGrpSpPr>
              <p:nvPr/>
            </p:nvGrpSpPr>
            <p:grpSpPr bwMode="auto">
              <a:xfrm>
                <a:off x="468002" y="5869736"/>
                <a:ext cx="1970398" cy="454864"/>
                <a:chOff x="1514131" y="4180665"/>
                <a:chExt cx="6513857" cy="1480694"/>
              </a:xfrm>
            </p:grpSpPr>
            <p:grpSp>
              <p:nvGrpSpPr>
                <p:cNvPr id="20578" name="Groupe 17"/>
                <p:cNvGrpSpPr>
                  <a:grpSpLocks/>
                </p:cNvGrpSpPr>
                <p:nvPr/>
              </p:nvGrpSpPr>
              <p:grpSpPr bwMode="auto">
                <a:xfrm>
                  <a:off x="4267318" y="4403265"/>
                  <a:ext cx="1242274" cy="1118197"/>
                  <a:chOff x="2550433" y="993914"/>
                  <a:chExt cx="1945367" cy="1857004"/>
                </a:xfrm>
              </p:grpSpPr>
              <p:pic>
                <p:nvPicPr>
                  <p:cNvPr id="20599" name="Image 7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32" t="16676" r="70271" b="27737"/>
                  <a:stretch>
                    <a:fillRect/>
                  </a:stretch>
                </p:blipFill>
                <p:spPr bwMode="auto">
                  <a:xfrm>
                    <a:off x="2550433" y="1114795"/>
                    <a:ext cx="1782419" cy="1736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52" name="Organigramme : Données stockées 951"/>
                  <p:cNvSpPr/>
                  <p:nvPr/>
                </p:nvSpPr>
                <p:spPr>
                  <a:xfrm rot="2580000">
                    <a:off x="2551244" y="1017754"/>
                    <a:ext cx="324813" cy="644785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960" name="Rectangle 959"/>
                  <p:cNvSpPr/>
                  <p:nvPr/>
                </p:nvSpPr>
                <p:spPr>
                  <a:xfrm>
                    <a:off x="4264930" y="995897"/>
                    <a:ext cx="235216" cy="12895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579" name="Groupe 21"/>
                <p:cNvGrpSpPr>
                  <a:grpSpLocks/>
                </p:cNvGrpSpPr>
                <p:nvPr/>
              </p:nvGrpSpPr>
              <p:grpSpPr bwMode="auto">
                <a:xfrm>
                  <a:off x="6705600" y="4320255"/>
                  <a:ext cx="1322388" cy="1333500"/>
                  <a:chOff x="3200400" y="3171718"/>
                  <a:chExt cx="1785602" cy="1891834"/>
                </a:xfrm>
              </p:grpSpPr>
              <p:pic>
                <p:nvPicPr>
                  <p:cNvPr id="20597" name="Imag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665" t="15247" r="21323" b="24744"/>
                  <a:stretch>
                    <a:fillRect/>
                  </a:stretch>
                </p:blipFill>
                <p:spPr bwMode="auto">
                  <a:xfrm>
                    <a:off x="3200400" y="3171718"/>
                    <a:ext cx="1775793" cy="1891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41" name="Rectangle 940"/>
                  <p:cNvSpPr/>
                  <p:nvPr/>
                </p:nvSpPr>
                <p:spPr>
                  <a:xfrm>
                    <a:off x="4940478" y="3963362"/>
                    <a:ext cx="48292" cy="2240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580" name="Groupe 29"/>
                <p:cNvGrpSpPr>
                  <a:grpSpLocks/>
                </p:cNvGrpSpPr>
                <p:nvPr/>
              </p:nvGrpSpPr>
              <p:grpSpPr bwMode="auto">
                <a:xfrm rot="-2071253">
                  <a:off x="1514131" y="4180665"/>
                  <a:ext cx="1725613" cy="1308100"/>
                  <a:chOff x="5562600" y="3110948"/>
                  <a:chExt cx="2584172" cy="1952604"/>
                </a:xfrm>
              </p:grpSpPr>
              <p:grpSp>
                <p:nvGrpSpPr>
                  <p:cNvPr id="20590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5562600" y="3110948"/>
                    <a:ext cx="2286611" cy="1952604"/>
                    <a:chOff x="5562600" y="3110948"/>
                    <a:chExt cx="2286611" cy="1952604"/>
                  </a:xfrm>
                </p:grpSpPr>
                <p:pic>
                  <p:nvPicPr>
                    <p:cNvPr id="20595" name="Imag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0437" t="12724" r="1312" b="26569"/>
                    <a:stretch>
                      <a:fillRect/>
                    </a:stretch>
                  </p:blipFill>
                  <p:spPr bwMode="auto">
                    <a:xfrm>
                      <a:off x="5562600" y="3171718"/>
                      <a:ext cx="2286611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939" name="Rectangle 938"/>
                    <p:cNvSpPr/>
                    <p:nvPr/>
                  </p:nvSpPr>
                  <p:spPr>
                    <a:xfrm>
                      <a:off x="5667066" y="3077983"/>
                      <a:ext cx="1895870" cy="1571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20591" name="Groupe 26"/>
                  <p:cNvGrpSpPr>
                    <a:grpSpLocks/>
                  </p:cNvGrpSpPr>
                  <p:nvPr/>
                </p:nvGrpSpPr>
                <p:grpSpPr bwMode="auto">
                  <a:xfrm>
                    <a:off x="7428199" y="3581400"/>
                    <a:ext cx="718573" cy="596348"/>
                    <a:chOff x="7428199" y="3581400"/>
                    <a:chExt cx="718573" cy="596348"/>
                  </a:xfrm>
                </p:grpSpPr>
                <p:sp>
                  <p:nvSpPr>
                    <p:cNvPr id="936" name="Rectangle 935"/>
                    <p:cNvSpPr/>
                    <p:nvPr/>
                  </p:nvSpPr>
                  <p:spPr>
                    <a:xfrm>
                      <a:off x="7413905" y="3783655"/>
                      <a:ext cx="717642" cy="37327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37" name="Rectangle 936"/>
                    <p:cNvSpPr/>
                    <p:nvPr/>
                  </p:nvSpPr>
                  <p:spPr>
                    <a:xfrm>
                      <a:off x="7682507" y="3570067"/>
                      <a:ext cx="85689" cy="21610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935" name="Organigramme : Données stockées 934"/>
                  <p:cNvSpPr/>
                  <p:nvPr/>
                </p:nvSpPr>
                <p:spPr>
                  <a:xfrm rot="3120000">
                    <a:off x="7448332" y="3030642"/>
                    <a:ext cx="166986" cy="407022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pic>
              <p:nvPicPr>
                <p:cNvPr id="20581" name="Image 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34" t="17816" r="37872" b="26598"/>
                <a:stretch>
                  <a:fillRect/>
                </a:stretch>
              </p:blipFill>
              <p:spPr bwMode="auto">
                <a:xfrm>
                  <a:off x="5463326" y="4403265"/>
                  <a:ext cx="1158875" cy="1177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0582" name="Groupe 13"/>
                <p:cNvGrpSpPr>
                  <a:grpSpLocks/>
                </p:cNvGrpSpPr>
                <p:nvPr/>
              </p:nvGrpSpPr>
              <p:grpSpPr bwMode="auto">
                <a:xfrm>
                  <a:off x="3017768" y="4431046"/>
                  <a:ext cx="1174750" cy="1230313"/>
                  <a:chOff x="349524" y="993914"/>
                  <a:chExt cx="2030868" cy="2030894"/>
                </a:xfrm>
              </p:grpSpPr>
              <p:grpSp>
                <p:nvGrpSpPr>
                  <p:cNvPr id="20583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349524" y="993914"/>
                    <a:ext cx="2030868" cy="2030894"/>
                    <a:chOff x="349524" y="993914"/>
                    <a:chExt cx="2030868" cy="2030894"/>
                  </a:xfrm>
                </p:grpSpPr>
                <p:grpSp>
                  <p:nvGrpSpPr>
                    <p:cNvPr id="20585" name="Groupe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pic>
                    <p:nvPicPr>
                      <p:cNvPr id="20588" name="Image 1"/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03" r="84099" b="20538"/>
                      <a:stretch>
                        <a:fillRect/>
                      </a:stretch>
                    </p:blipFill>
                    <p:spPr bwMode="auto">
                      <a:xfrm>
                        <a:off x="349524" y="993914"/>
                        <a:ext cx="2030868" cy="197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932" name="Rectangle 931"/>
                      <p:cNvSpPr/>
                      <p:nvPr/>
                    </p:nvSpPr>
                    <p:spPr>
                      <a:xfrm>
                        <a:off x="1521403" y="2937906"/>
                        <a:ext cx="865547" cy="869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929" name="Rectangle 928"/>
                    <p:cNvSpPr/>
                    <p:nvPr/>
                  </p:nvSpPr>
                  <p:spPr>
                    <a:xfrm>
                      <a:off x="2090191" y="993476"/>
                      <a:ext cx="296759" cy="98851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30" name="Rectangle 929"/>
                    <p:cNvSpPr/>
                    <p:nvPr/>
                  </p:nvSpPr>
                  <p:spPr>
                    <a:xfrm>
                      <a:off x="1954173" y="993476"/>
                      <a:ext cx="284398" cy="2281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927" name="Organigramme : Données stockées 926"/>
                  <p:cNvSpPr/>
                  <p:nvPr/>
                </p:nvSpPr>
                <p:spPr>
                  <a:xfrm rot="1140000" flipH="1" flipV="1">
                    <a:off x="1348294" y="2764103"/>
                    <a:ext cx="148380" cy="228114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20503" name="Groupe 845"/>
              <p:cNvGrpSpPr>
                <a:grpSpLocks/>
              </p:cNvGrpSpPr>
              <p:nvPr/>
            </p:nvGrpSpPr>
            <p:grpSpPr bwMode="auto">
              <a:xfrm>
                <a:off x="2474844" y="5867156"/>
                <a:ext cx="1970398" cy="454864"/>
                <a:chOff x="1514131" y="4180665"/>
                <a:chExt cx="6513857" cy="1480694"/>
              </a:xfrm>
            </p:grpSpPr>
            <p:grpSp>
              <p:nvGrpSpPr>
                <p:cNvPr id="20554" name="Groupe 17"/>
                <p:cNvGrpSpPr>
                  <a:grpSpLocks/>
                </p:cNvGrpSpPr>
                <p:nvPr/>
              </p:nvGrpSpPr>
              <p:grpSpPr bwMode="auto">
                <a:xfrm>
                  <a:off x="4267318" y="4403265"/>
                  <a:ext cx="1242274" cy="1118197"/>
                  <a:chOff x="2550433" y="993914"/>
                  <a:chExt cx="1945367" cy="1857004"/>
                </a:xfrm>
              </p:grpSpPr>
              <p:pic>
                <p:nvPicPr>
                  <p:cNvPr id="20575" name="Image 7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32" t="16676" r="70271" b="27737"/>
                  <a:stretch>
                    <a:fillRect/>
                  </a:stretch>
                </p:blipFill>
                <p:spPr bwMode="auto">
                  <a:xfrm>
                    <a:off x="2550433" y="1114795"/>
                    <a:ext cx="1782419" cy="1736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19" name="Organigramme : Données stockées 918"/>
                  <p:cNvSpPr/>
                  <p:nvPr/>
                </p:nvSpPr>
                <p:spPr>
                  <a:xfrm rot="2580000">
                    <a:off x="2556190" y="1020776"/>
                    <a:ext cx="313616" cy="644778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920" name="Rectangle 919"/>
                  <p:cNvSpPr/>
                  <p:nvPr/>
                </p:nvSpPr>
                <p:spPr>
                  <a:xfrm>
                    <a:off x="4269876" y="998919"/>
                    <a:ext cx="224012" cy="12895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555" name="Groupe 21"/>
                <p:cNvGrpSpPr>
                  <a:grpSpLocks/>
                </p:cNvGrpSpPr>
                <p:nvPr/>
              </p:nvGrpSpPr>
              <p:grpSpPr bwMode="auto">
                <a:xfrm>
                  <a:off x="6705600" y="4320255"/>
                  <a:ext cx="1322388" cy="1333500"/>
                  <a:chOff x="3200400" y="3171718"/>
                  <a:chExt cx="1785602" cy="1891834"/>
                </a:xfrm>
              </p:grpSpPr>
              <p:pic>
                <p:nvPicPr>
                  <p:cNvPr id="20573" name="Imag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665" t="15247" r="21323" b="24744"/>
                  <a:stretch>
                    <a:fillRect/>
                  </a:stretch>
                </p:blipFill>
                <p:spPr bwMode="auto">
                  <a:xfrm>
                    <a:off x="3200400" y="3171718"/>
                    <a:ext cx="1775793" cy="1891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17" name="Rectangle 916"/>
                  <p:cNvSpPr/>
                  <p:nvPr/>
                </p:nvSpPr>
                <p:spPr>
                  <a:xfrm>
                    <a:off x="4935088" y="3965943"/>
                    <a:ext cx="48286" cy="2240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556" name="Groupe 29"/>
                <p:cNvGrpSpPr>
                  <a:grpSpLocks/>
                </p:cNvGrpSpPr>
                <p:nvPr/>
              </p:nvGrpSpPr>
              <p:grpSpPr bwMode="auto">
                <a:xfrm rot="-2071253">
                  <a:off x="1514131" y="4180665"/>
                  <a:ext cx="1725613" cy="1308100"/>
                  <a:chOff x="5562600" y="3110948"/>
                  <a:chExt cx="2584172" cy="1952604"/>
                </a:xfrm>
              </p:grpSpPr>
              <p:grpSp>
                <p:nvGrpSpPr>
                  <p:cNvPr id="20566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5562600" y="3110948"/>
                    <a:ext cx="2286611" cy="1952604"/>
                    <a:chOff x="5562600" y="3110948"/>
                    <a:chExt cx="2286611" cy="1952604"/>
                  </a:xfrm>
                </p:grpSpPr>
                <p:pic>
                  <p:nvPicPr>
                    <p:cNvPr id="20571" name="Imag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0437" t="12724" r="1312" b="26569"/>
                    <a:stretch>
                      <a:fillRect/>
                    </a:stretch>
                  </p:blipFill>
                  <p:spPr bwMode="auto">
                    <a:xfrm>
                      <a:off x="5562600" y="3171718"/>
                      <a:ext cx="2286611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915" name="Rectangle 914"/>
                    <p:cNvSpPr/>
                    <p:nvPr/>
                  </p:nvSpPr>
                  <p:spPr>
                    <a:xfrm>
                      <a:off x="5669285" y="3082680"/>
                      <a:ext cx="1895870" cy="1571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20567" name="Groupe 26"/>
                  <p:cNvGrpSpPr>
                    <a:grpSpLocks/>
                  </p:cNvGrpSpPr>
                  <p:nvPr/>
                </p:nvGrpSpPr>
                <p:grpSpPr bwMode="auto">
                  <a:xfrm>
                    <a:off x="7428199" y="3581400"/>
                    <a:ext cx="718573" cy="596348"/>
                    <a:chOff x="7428199" y="3581400"/>
                    <a:chExt cx="718573" cy="596348"/>
                  </a:xfrm>
                </p:grpSpPr>
                <p:sp>
                  <p:nvSpPr>
                    <p:cNvPr id="912" name="Rectangle 911"/>
                    <p:cNvSpPr/>
                    <p:nvPr/>
                  </p:nvSpPr>
                  <p:spPr>
                    <a:xfrm>
                      <a:off x="7416123" y="3788351"/>
                      <a:ext cx="717642" cy="37327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13" name="Rectangle 912"/>
                    <p:cNvSpPr/>
                    <p:nvPr/>
                  </p:nvSpPr>
                  <p:spPr>
                    <a:xfrm>
                      <a:off x="7684725" y="3574763"/>
                      <a:ext cx="85689" cy="21610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911" name="Organigramme : Données stockées 910"/>
                  <p:cNvSpPr/>
                  <p:nvPr/>
                </p:nvSpPr>
                <p:spPr>
                  <a:xfrm rot="3120000">
                    <a:off x="7450554" y="3035333"/>
                    <a:ext cx="166986" cy="407022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pic>
              <p:nvPicPr>
                <p:cNvPr id="20557" name="Image 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34" t="17816" r="37872" b="26598"/>
                <a:stretch>
                  <a:fillRect/>
                </a:stretch>
              </p:blipFill>
              <p:spPr bwMode="auto">
                <a:xfrm>
                  <a:off x="5463326" y="4403265"/>
                  <a:ext cx="1158875" cy="1177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0558" name="Groupe 13"/>
                <p:cNvGrpSpPr>
                  <a:grpSpLocks/>
                </p:cNvGrpSpPr>
                <p:nvPr/>
              </p:nvGrpSpPr>
              <p:grpSpPr bwMode="auto">
                <a:xfrm>
                  <a:off x="3017768" y="4431046"/>
                  <a:ext cx="1174750" cy="1230313"/>
                  <a:chOff x="349524" y="993914"/>
                  <a:chExt cx="2030868" cy="2030894"/>
                </a:xfrm>
              </p:grpSpPr>
              <p:grpSp>
                <p:nvGrpSpPr>
                  <p:cNvPr id="20559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349524" y="993914"/>
                    <a:ext cx="2030868" cy="2030894"/>
                    <a:chOff x="349524" y="993914"/>
                    <a:chExt cx="2030868" cy="2030894"/>
                  </a:xfrm>
                </p:grpSpPr>
                <p:grpSp>
                  <p:nvGrpSpPr>
                    <p:cNvPr id="20561" name="Groupe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pic>
                    <p:nvPicPr>
                      <p:cNvPr id="20564" name="Image 1"/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03" r="84099" b="20538"/>
                      <a:stretch>
                        <a:fillRect/>
                      </a:stretch>
                    </p:blipFill>
                    <p:spPr bwMode="auto">
                      <a:xfrm>
                        <a:off x="349524" y="993914"/>
                        <a:ext cx="2030868" cy="197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908" name="Rectangle 907"/>
                      <p:cNvSpPr/>
                      <p:nvPr/>
                    </p:nvSpPr>
                    <p:spPr>
                      <a:xfrm>
                        <a:off x="1526863" y="2940903"/>
                        <a:ext cx="853178" cy="869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905" name="Rectangle 904"/>
                    <p:cNvSpPr/>
                    <p:nvPr/>
                  </p:nvSpPr>
                  <p:spPr>
                    <a:xfrm>
                      <a:off x="2083282" y="996480"/>
                      <a:ext cx="296759" cy="98850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06" name="Rectangle 905"/>
                    <p:cNvSpPr/>
                    <p:nvPr/>
                  </p:nvSpPr>
                  <p:spPr>
                    <a:xfrm>
                      <a:off x="1947272" y="996480"/>
                      <a:ext cx="284390" cy="22811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903" name="Organigramme : Données stockées 902"/>
                  <p:cNvSpPr/>
                  <p:nvPr/>
                </p:nvSpPr>
                <p:spPr>
                  <a:xfrm rot="1140000" flipH="1" flipV="1">
                    <a:off x="1353754" y="2767100"/>
                    <a:ext cx="148380" cy="228121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20504" name="Groupe 846"/>
              <p:cNvGrpSpPr>
                <a:grpSpLocks/>
              </p:cNvGrpSpPr>
              <p:nvPr/>
            </p:nvGrpSpPr>
            <p:grpSpPr bwMode="auto">
              <a:xfrm>
                <a:off x="4500051" y="5860011"/>
                <a:ext cx="1970398" cy="454864"/>
                <a:chOff x="1514131" y="4180665"/>
                <a:chExt cx="6513857" cy="1480694"/>
              </a:xfrm>
            </p:grpSpPr>
            <p:grpSp>
              <p:nvGrpSpPr>
                <p:cNvPr id="20530" name="Groupe 17"/>
                <p:cNvGrpSpPr>
                  <a:grpSpLocks/>
                </p:cNvGrpSpPr>
                <p:nvPr/>
              </p:nvGrpSpPr>
              <p:grpSpPr bwMode="auto">
                <a:xfrm>
                  <a:off x="4267318" y="4403265"/>
                  <a:ext cx="1242274" cy="1118197"/>
                  <a:chOff x="2550433" y="993914"/>
                  <a:chExt cx="1945367" cy="1857004"/>
                </a:xfrm>
              </p:grpSpPr>
              <p:pic>
                <p:nvPicPr>
                  <p:cNvPr id="20551" name="Image 7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32" t="16676" r="70271" b="27737"/>
                  <a:stretch>
                    <a:fillRect/>
                  </a:stretch>
                </p:blipFill>
                <p:spPr bwMode="auto">
                  <a:xfrm>
                    <a:off x="2550433" y="1114795"/>
                    <a:ext cx="1782419" cy="1736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95" name="Organigramme : Données stockées 894"/>
                  <p:cNvSpPr/>
                  <p:nvPr/>
                </p:nvSpPr>
                <p:spPr>
                  <a:xfrm rot="2580000">
                    <a:off x="2555675" y="1015688"/>
                    <a:ext cx="313616" cy="644778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896" name="Rectangle 895"/>
                  <p:cNvSpPr/>
                  <p:nvPr/>
                </p:nvSpPr>
                <p:spPr>
                  <a:xfrm>
                    <a:off x="4269361" y="993831"/>
                    <a:ext cx="224012" cy="12895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531" name="Groupe 21"/>
                <p:cNvGrpSpPr>
                  <a:grpSpLocks/>
                </p:cNvGrpSpPr>
                <p:nvPr/>
              </p:nvGrpSpPr>
              <p:grpSpPr bwMode="auto">
                <a:xfrm>
                  <a:off x="6705600" y="4320255"/>
                  <a:ext cx="1322388" cy="1333500"/>
                  <a:chOff x="3200400" y="3171718"/>
                  <a:chExt cx="1785602" cy="1891834"/>
                </a:xfrm>
              </p:grpSpPr>
              <p:pic>
                <p:nvPicPr>
                  <p:cNvPr id="20549" name="Imag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665" t="15247" r="21323" b="24744"/>
                  <a:stretch>
                    <a:fillRect/>
                  </a:stretch>
                </p:blipFill>
                <p:spPr bwMode="auto">
                  <a:xfrm>
                    <a:off x="3200400" y="3171718"/>
                    <a:ext cx="1775793" cy="1891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93" name="Rectangle 892"/>
                  <p:cNvSpPr/>
                  <p:nvPr/>
                </p:nvSpPr>
                <p:spPr>
                  <a:xfrm>
                    <a:off x="4934643" y="3961597"/>
                    <a:ext cx="48286" cy="2240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532" name="Groupe 29"/>
                <p:cNvGrpSpPr>
                  <a:grpSpLocks/>
                </p:cNvGrpSpPr>
                <p:nvPr/>
              </p:nvGrpSpPr>
              <p:grpSpPr bwMode="auto">
                <a:xfrm rot="-2071253">
                  <a:off x="1514131" y="4180665"/>
                  <a:ext cx="1725613" cy="1308100"/>
                  <a:chOff x="5562600" y="3110948"/>
                  <a:chExt cx="2584172" cy="1952604"/>
                </a:xfrm>
              </p:grpSpPr>
              <p:grpSp>
                <p:nvGrpSpPr>
                  <p:cNvPr id="20542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5562600" y="3110948"/>
                    <a:ext cx="2286611" cy="1952604"/>
                    <a:chOff x="5562600" y="3110948"/>
                    <a:chExt cx="2286611" cy="1952604"/>
                  </a:xfrm>
                </p:grpSpPr>
                <p:pic>
                  <p:nvPicPr>
                    <p:cNvPr id="20547" name="Imag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0437" t="12724" r="1312" b="26569"/>
                    <a:stretch>
                      <a:fillRect/>
                    </a:stretch>
                  </p:blipFill>
                  <p:spPr bwMode="auto">
                    <a:xfrm>
                      <a:off x="5562600" y="3171718"/>
                      <a:ext cx="2286611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891" name="Rectangle 890"/>
                    <p:cNvSpPr/>
                    <p:nvPr/>
                  </p:nvSpPr>
                  <p:spPr>
                    <a:xfrm>
                      <a:off x="5671704" y="3078656"/>
                      <a:ext cx="1895870" cy="1571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20543" name="Groupe 26"/>
                  <p:cNvGrpSpPr>
                    <a:grpSpLocks/>
                  </p:cNvGrpSpPr>
                  <p:nvPr/>
                </p:nvGrpSpPr>
                <p:grpSpPr bwMode="auto">
                  <a:xfrm>
                    <a:off x="7428199" y="3581400"/>
                    <a:ext cx="718573" cy="596348"/>
                    <a:chOff x="7428199" y="3581400"/>
                    <a:chExt cx="718573" cy="596348"/>
                  </a:xfrm>
                </p:grpSpPr>
                <p:sp>
                  <p:nvSpPr>
                    <p:cNvPr id="888" name="Rectangle 887"/>
                    <p:cNvSpPr/>
                    <p:nvPr/>
                  </p:nvSpPr>
                  <p:spPr>
                    <a:xfrm>
                      <a:off x="7418543" y="3784327"/>
                      <a:ext cx="717642" cy="37327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89" name="Rectangle 888"/>
                    <p:cNvSpPr/>
                    <p:nvPr/>
                  </p:nvSpPr>
                  <p:spPr>
                    <a:xfrm>
                      <a:off x="7687145" y="3570740"/>
                      <a:ext cx="85689" cy="21610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887" name="Organigramme : Données stockées 886"/>
                  <p:cNvSpPr/>
                  <p:nvPr/>
                </p:nvSpPr>
                <p:spPr>
                  <a:xfrm rot="3120000">
                    <a:off x="7452974" y="3031309"/>
                    <a:ext cx="166986" cy="407022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pic>
              <p:nvPicPr>
                <p:cNvPr id="20533" name="Image 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34" t="17816" r="37872" b="26598"/>
                <a:stretch>
                  <a:fillRect/>
                </a:stretch>
              </p:blipFill>
              <p:spPr bwMode="auto">
                <a:xfrm>
                  <a:off x="5463326" y="4403265"/>
                  <a:ext cx="1158875" cy="1177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0534" name="Groupe 13"/>
                <p:cNvGrpSpPr>
                  <a:grpSpLocks/>
                </p:cNvGrpSpPr>
                <p:nvPr/>
              </p:nvGrpSpPr>
              <p:grpSpPr bwMode="auto">
                <a:xfrm>
                  <a:off x="3017768" y="4431046"/>
                  <a:ext cx="1174750" cy="1230313"/>
                  <a:chOff x="349524" y="993914"/>
                  <a:chExt cx="2030868" cy="2030894"/>
                </a:xfrm>
              </p:grpSpPr>
              <p:grpSp>
                <p:nvGrpSpPr>
                  <p:cNvPr id="20535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349524" y="993914"/>
                    <a:ext cx="2030868" cy="2030894"/>
                    <a:chOff x="349524" y="993914"/>
                    <a:chExt cx="2030868" cy="2030894"/>
                  </a:xfrm>
                </p:grpSpPr>
                <p:grpSp>
                  <p:nvGrpSpPr>
                    <p:cNvPr id="20537" name="Groupe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pic>
                    <p:nvPicPr>
                      <p:cNvPr id="20540" name="Image 1"/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03" r="84099" b="20538"/>
                      <a:stretch>
                        <a:fillRect/>
                      </a:stretch>
                    </p:blipFill>
                    <p:spPr bwMode="auto">
                      <a:xfrm>
                        <a:off x="349524" y="993914"/>
                        <a:ext cx="2030868" cy="197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884" name="Rectangle 883"/>
                      <p:cNvSpPr/>
                      <p:nvPr/>
                    </p:nvSpPr>
                    <p:spPr>
                      <a:xfrm>
                        <a:off x="1526294" y="2935847"/>
                        <a:ext cx="853178" cy="869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881" name="Rectangle 880"/>
                    <p:cNvSpPr/>
                    <p:nvPr/>
                  </p:nvSpPr>
                  <p:spPr>
                    <a:xfrm>
                      <a:off x="2082714" y="991423"/>
                      <a:ext cx="296759" cy="98850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82" name="Rectangle 881"/>
                    <p:cNvSpPr/>
                    <p:nvPr/>
                  </p:nvSpPr>
                  <p:spPr>
                    <a:xfrm>
                      <a:off x="1946703" y="991423"/>
                      <a:ext cx="284390" cy="22811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879" name="Organigramme : Données stockées 878"/>
                  <p:cNvSpPr/>
                  <p:nvPr/>
                </p:nvSpPr>
                <p:spPr>
                  <a:xfrm rot="1140000" flipH="1" flipV="1">
                    <a:off x="1353185" y="2762043"/>
                    <a:ext cx="148380" cy="228121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20505" name="Groupe 847"/>
              <p:cNvGrpSpPr>
                <a:grpSpLocks/>
              </p:cNvGrpSpPr>
              <p:nvPr/>
            </p:nvGrpSpPr>
            <p:grpSpPr bwMode="auto">
              <a:xfrm>
                <a:off x="6470380" y="5853580"/>
                <a:ext cx="1970398" cy="454864"/>
                <a:chOff x="1514131" y="4180665"/>
                <a:chExt cx="6513857" cy="1480694"/>
              </a:xfrm>
            </p:grpSpPr>
            <p:grpSp>
              <p:nvGrpSpPr>
                <p:cNvPr id="20506" name="Groupe 17"/>
                <p:cNvGrpSpPr>
                  <a:grpSpLocks/>
                </p:cNvGrpSpPr>
                <p:nvPr/>
              </p:nvGrpSpPr>
              <p:grpSpPr bwMode="auto">
                <a:xfrm>
                  <a:off x="4267318" y="4403265"/>
                  <a:ext cx="1242274" cy="1118197"/>
                  <a:chOff x="2550433" y="993914"/>
                  <a:chExt cx="1945367" cy="1857004"/>
                </a:xfrm>
              </p:grpSpPr>
              <p:pic>
                <p:nvPicPr>
                  <p:cNvPr id="20527" name="Image 7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32" t="16676" r="70271" b="27737"/>
                  <a:stretch>
                    <a:fillRect/>
                  </a:stretch>
                </p:blipFill>
                <p:spPr bwMode="auto">
                  <a:xfrm>
                    <a:off x="2550433" y="1114795"/>
                    <a:ext cx="1782419" cy="1736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71" name="Organigramme : Données stockées 870"/>
                  <p:cNvSpPr/>
                  <p:nvPr/>
                </p:nvSpPr>
                <p:spPr>
                  <a:xfrm rot="2580000">
                    <a:off x="2548034" y="1017664"/>
                    <a:ext cx="324813" cy="644785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872" name="Rectangle 871"/>
                  <p:cNvSpPr/>
                  <p:nvPr/>
                </p:nvSpPr>
                <p:spPr>
                  <a:xfrm>
                    <a:off x="4261720" y="995807"/>
                    <a:ext cx="235216" cy="12895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507" name="Groupe 21"/>
                <p:cNvGrpSpPr>
                  <a:grpSpLocks/>
                </p:cNvGrpSpPr>
                <p:nvPr/>
              </p:nvGrpSpPr>
              <p:grpSpPr bwMode="auto">
                <a:xfrm>
                  <a:off x="6705600" y="4320255"/>
                  <a:ext cx="1322388" cy="1333500"/>
                  <a:chOff x="3200400" y="3171718"/>
                  <a:chExt cx="1785602" cy="1891834"/>
                </a:xfrm>
              </p:grpSpPr>
              <p:pic>
                <p:nvPicPr>
                  <p:cNvPr id="20525" name="Imag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665" t="15247" r="21323" b="24744"/>
                  <a:stretch>
                    <a:fillRect/>
                  </a:stretch>
                </p:blipFill>
                <p:spPr bwMode="auto">
                  <a:xfrm>
                    <a:off x="3200400" y="3171718"/>
                    <a:ext cx="1775793" cy="1891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69" name="Rectangle 868"/>
                  <p:cNvSpPr/>
                  <p:nvPr/>
                </p:nvSpPr>
                <p:spPr>
                  <a:xfrm>
                    <a:off x="4937710" y="3963285"/>
                    <a:ext cx="48292" cy="2240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0508" name="Groupe 29"/>
                <p:cNvGrpSpPr>
                  <a:grpSpLocks/>
                </p:cNvGrpSpPr>
                <p:nvPr/>
              </p:nvGrpSpPr>
              <p:grpSpPr bwMode="auto">
                <a:xfrm rot="-2071253">
                  <a:off x="1514131" y="4180665"/>
                  <a:ext cx="1725613" cy="1308100"/>
                  <a:chOff x="5562600" y="3110948"/>
                  <a:chExt cx="2584172" cy="1952604"/>
                </a:xfrm>
              </p:grpSpPr>
              <p:grpSp>
                <p:nvGrpSpPr>
                  <p:cNvPr id="20518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5562600" y="3110948"/>
                    <a:ext cx="2286611" cy="1952604"/>
                    <a:chOff x="5562600" y="3110948"/>
                    <a:chExt cx="2286611" cy="1952604"/>
                  </a:xfrm>
                </p:grpSpPr>
                <p:pic>
                  <p:nvPicPr>
                    <p:cNvPr id="20523" name="Imag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0437" t="12724" r="1312" b="26569"/>
                    <a:stretch>
                      <a:fillRect/>
                    </a:stretch>
                  </p:blipFill>
                  <p:spPr bwMode="auto">
                    <a:xfrm>
                      <a:off x="5562600" y="3171718"/>
                      <a:ext cx="2286611" cy="18918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867" name="Rectangle 866"/>
                    <p:cNvSpPr/>
                    <p:nvPr/>
                  </p:nvSpPr>
                  <p:spPr>
                    <a:xfrm>
                      <a:off x="5664586" y="3076322"/>
                      <a:ext cx="1895870" cy="1571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20519" name="Groupe 26"/>
                  <p:cNvGrpSpPr>
                    <a:grpSpLocks/>
                  </p:cNvGrpSpPr>
                  <p:nvPr/>
                </p:nvGrpSpPr>
                <p:grpSpPr bwMode="auto">
                  <a:xfrm>
                    <a:off x="7428199" y="3581400"/>
                    <a:ext cx="718573" cy="596348"/>
                    <a:chOff x="7428199" y="3581400"/>
                    <a:chExt cx="718573" cy="596348"/>
                  </a:xfrm>
                </p:grpSpPr>
                <p:sp>
                  <p:nvSpPr>
                    <p:cNvPr id="864" name="Rectangle 863"/>
                    <p:cNvSpPr/>
                    <p:nvPr/>
                  </p:nvSpPr>
                  <p:spPr>
                    <a:xfrm>
                      <a:off x="7411425" y="3781993"/>
                      <a:ext cx="717642" cy="37327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65" name="Rectangle 864"/>
                    <p:cNvSpPr/>
                    <p:nvPr/>
                  </p:nvSpPr>
                  <p:spPr>
                    <a:xfrm>
                      <a:off x="7680027" y="3568405"/>
                      <a:ext cx="85689" cy="21610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863" name="Organigramme : Données stockées 862"/>
                  <p:cNvSpPr/>
                  <p:nvPr/>
                </p:nvSpPr>
                <p:spPr>
                  <a:xfrm rot="3120000">
                    <a:off x="7445852" y="3028980"/>
                    <a:ext cx="166986" cy="407022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pic>
              <p:nvPicPr>
                <p:cNvPr id="20509" name="Image 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34" t="17816" r="37872" b="26598"/>
                <a:stretch>
                  <a:fillRect/>
                </a:stretch>
              </p:blipFill>
              <p:spPr bwMode="auto">
                <a:xfrm>
                  <a:off x="5463326" y="4403265"/>
                  <a:ext cx="1158875" cy="1177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0510" name="Groupe 13"/>
                <p:cNvGrpSpPr>
                  <a:grpSpLocks/>
                </p:cNvGrpSpPr>
                <p:nvPr/>
              </p:nvGrpSpPr>
              <p:grpSpPr bwMode="auto">
                <a:xfrm>
                  <a:off x="3017768" y="4431046"/>
                  <a:ext cx="1174750" cy="1230313"/>
                  <a:chOff x="349524" y="993914"/>
                  <a:chExt cx="2030868" cy="2030894"/>
                </a:xfrm>
              </p:grpSpPr>
              <p:grpSp>
                <p:nvGrpSpPr>
                  <p:cNvPr id="20511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349524" y="993914"/>
                    <a:ext cx="2030868" cy="2030894"/>
                    <a:chOff x="349524" y="993914"/>
                    <a:chExt cx="2030868" cy="2030894"/>
                  </a:xfrm>
                </p:grpSpPr>
                <p:grpSp>
                  <p:nvGrpSpPr>
                    <p:cNvPr id="20513" name="Groupe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9524" y="993914"/>
                      <a:ext cx="2030868" cy="2030894"/>
                      <a:chOff x="349524" y="993914"/>
                      <a:chExt cx="2030868" cy="2030894"/>
                    </a:xfrm>
                  </p:grpSpPr>
                  <p:pic>
                    <p:nvPicPr>
                      <p:cNvPr id="20516" name="Image 1"/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03" r="84099" b="20538"/>
                      <a:stretch>
                        <a:fillRect/>
                      </a:stretch>
                    </p:blipFill>
                    <p:spPr bwMode="auto">
                      <a:xfrm>
                        <a:off x="349524" y="993914"/>
                        <a:ext cx="2030868" cy="197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860" name="Rectangle 859"/>
                      <p:cNvSpPr/>
                      <p:nvPr/>
                    </p:nvSpPr>
                    <p:spPr>
                      <a:xfrm>
                        <a:off x="1517859" y="2937817"/>
                        <a:ext cx="865547" cy="869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  <p:sp>
                  <p:nvSpPr>
                    <p:cNvPr id="857" name="Rectangle 856"/>
                    <p:cNvSpPr/>
                    <p:nvPr/>
                  </p:nvSpPr>
                  <p:spPr>
                    <a:xfrm>
                      <a:off x="2086647" y="993387"/>
                      <a:ext cx="296759" cy="98851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58" name="Rectangle 857"/>
                    <p:cNvSpPr/>
                    <p:nvPr/>
                  </p:nvSpPr>
                  <p:spPr>
                    <a:xfrm>
                      <a:off x="1950629" y="993387"/>
                      <a:ext cx="284398" cy="2281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855" name="Organigramme : Données stockées 854"/>
                  <p:cNvSpPr/>
                  <p:nvPr/>
                </p:nvSpPr>
                <p:spPr>
                  <a:xfrm rot="1140000" flipH="1" flipV="1">
                    <a:off x="1344750" y="2764014"/>
                    <a:ext cx="148380" cy="228114"/>
                  </a:xfrm>
                  <a:prstGeom prst="flowChartOnlineStorag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</p:grpSp>
        <p:sp>
          <p:nvSpPr>
            <p:cNvPr id="20494" name="ZoneTexte 960"/>
            <p:cNvSpPr txBox="1">
              <a:spLocks noChangeArrowheads="1"/>
            </p:cNvSpPr>
            <p:nvPr/>
          </p:nvSpPr>
          <p:spPr bwMode="auto">
            <a:xfrm>
              <a:off x="2087563" y="6462713"/>
              <a:ext cx="6619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="1">
                  <a:solidFill>
                    <a:srgbClr val="008000"/>
                  </a:solidFill>
                </a:rPr>
                <a:t>H14</a:t>
              </a:r>
            </a:p>
          </p:txBody>
        </p:sp>
        <p:sp>
          <p:nvSpPr>
            <p:cNvPr id="20495" name="ZoneTexte 961"/>
            <p:cNvSpPr txBox="1">
              <a:spLocks noChangeArrowheads="1"/>
            </p:cNvSpPr>
            <p:nvPr/>
          </p:nvSpPr>
          <p:spPr bwMode="auto">
            <a:xfrm>
              <a:off x="1816100" y="6011863"/>
              <a:ext cx="6619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="1">
                  <a:solidFill>
                    <a:srgbClr val="FF0066"/>
                  </a:solidFill>
                </a:rPr>
                <a:t>H9</a:t>
              </a:r>
            </a:p>
          </p:txBody>
        </p:sp>
        <p:sp>
          <p:nvSpPr>
            <p:cNvPr id="20496" name="ZoneTexte 962"/>
            <p:cNvSpPr txBox="1">
              <a:spLocks noChangeArrowheads="1"/>
            </p:cNvSpPr>
            <p:nvPr/>
          </p:nvSpPr>
          <p:spPr bwMode="auto">
            <a:xfrm>
              <a:off x="1357313" y="5562600"/>
              <a:ext cx="6619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="1">
                  <a:solidFill>
                    <a:srgbClr val="7030A0"/>
                  </a:solidFill>
                </a:rPr>
                <a:t>H4</a:t>
              </a:r>
            </a:p>
          </p:txBody>
        </p:sp>
        <p:sp>
          <p:nvSpPr>
            <p:cNvPr id="964" name="ZoneTexte 963"/>
            <p:cNvSpPr txBox="1"/>
            <p:nvPr/>
          </p:nvSpPr>
          <p:spPr>
            <a:xfrm>
              <a:off x="946150" y="5132388"/>
              <a:ext cx="661988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b="1" dirty="0">
                  <a:solidFill>
                    <a:schemeClr val="accent6">
                      <a:lumMod val="75000"/>
                    </a:schemeClr>
                  </a:solidFill>
                </a:rPr>
                <a:t>H0</a:t>
              </a:r>
            </a:p>
          </p:txBody>
        </p:sp>
        <p:sp>
          <p:nvSpPr>
            <p:cNvPr id="965" name="Flèche droite 964"/>
            <p:cNvSpPr/>
            <p:nvPr/>
          </p:nvSpPr>
          <p:spPr>
            <a:xfrm>
              <a:off x="1495425" y="5422900"/>
              <a:ext cx="6316663" cy="166688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66" name="Flèche droite 965"/>
            <p:cNvSpPr/>
            <p:nvPr/>
          </p:nvSpPr>
          <p:spPr>
            <a:xfrm>
              <a:off x="1773238" y="5892800"/>
              <a:ext cx="6318250" cy="16510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67" name="Flèche droite 966"/>
            <p:cNvSpPr/>
            <p:nvPr/>
          </p:nvSpPr>
          <p:spPr>
            <a:xfrm>
              <a:off x="2216150" y="6303963"/>
              <a:ext cx="6316663" cy="165100"/>
            </a:xfrm>
            <a:prstGeom prst="right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68" name="Flèche droite 967"/>
            <p:cNvSpPr/>
            <p:nvPr/>
          </p:nvSpPr>
          <p:spPr>
            <a:xfrm>
              <a:off x="2730500" y="6731000"/>
              <a:ext cx="6018213" cy="153988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94768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199" y="260648"/>
            <a:ext cx="8037433" cy="863600"/>
          </a:xfrm>
          <a:solidFill>
            <a:schemeClr val="bg1">
              <a:lumMod val="95000"/>
            </a:schemeClr>
          </a:solidFill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400" dirty="0" smtClean="0">
                <a:cs typeface="Arial" pitchFamily="34" charset="0"/>
              </a:rPr>
              <a:t>Le paludisme est une </a:t>
            </a:r>
            <a:r>
              <a:rPr lang="fr-FR" sz="2400" b="1" dirty="0" err="1" smtClean="0">
                <a:cs typeface="Arial" pitchFamily="34" charset="0"/>
              </a:rPr>
              <a:t>Erythrocytopathie</a:t>
            </a:r>
            <a:r>
              <a:rPr lang="fr-FR" sz="2400" dirty="0" smtClean="0">
                <a:cs typeface="Arial" pitchFamily="34" charset="0"/>
              </a:rPr>
              <a:t> due à un </a:t>
            </a:r>
            <a:r>
              <a:rPr lang="fr-FR" sz="2400" b="1" dirty="0" smtClean="0">
                <a:cs typeface="Arial" pitchFamily="34" charset="0"/>
              </a:rPr>
              <a:t>hématozoaire du genre </a:t>
            </a:r>
            <a:r>
              <a:rPr lang="fr-FR" sz="2400" b="1" i="1" dirty="0" smtClean="0">
                <a:cs typeface="Arial" pitchFamily="34" charset="0"/>
              </a:rPr>
              <a:t>Plasmodium</a:t>
            </a:r>
            <a:r>
              <a:rPr lang="fr-FR" sz="2400" i="1" dirty="0" smtClean="0">
                <a:cs typeface="Arial" pitchFamily="34" charset="0"/>
              </a:rPr>
              <a:t> t</a:t>
            </a:r>
            <a:r>
              <a:rPr lang="fr-FR" sz="2400" dirty="0" smtClean="0">
                <a:cs typeface="Arial" pitchFamily="34" charset="0"/>
              </a:rPr>
              <a:t>ransmis par un moustique, </a:t>
            </a:r>
            <a:r>
              <a:rPr lang="fr-FR" sz="2400" b="1" dirty="0" smtClean="0">
                <a:cs typeface="Arial" pitchFamily="34" charset="0"/>
              </a:rPr>
              <a:t>l’anophèle femelle</a:t>
            </a: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593645" y="1196752"/>
            <a:ext cx="7900988" cy="19304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fr-FR" sz="2000" dirty="0">
                <a:solidFill>
                  <a:srgbClr val="003399"/>
                </a:solidFill>
                <a:cs typeface="Arial" charset="0"/>
              </a:rPr>
              <a:t>REGNE					</a:t>
            </a:r>
            <a:r>
              <a:rPr lang="fr-FR" sz="2000" b="1" dirty="0">
                <a:solidFill>
                  <a:srgbClr val="003399"/>
                </a:solidFill>
                <a:cs typeface="Arial" charset="0"/>
                <a:sym typeface="Symbol" pitchFamily="18" charset="2"/>
              </a:rPr>
              <a:t></a:t>
            </a:r>
            <a:r>
              <a:rPr lang="fr-FR" sz="2000" dirty="0">
                <a:solidFill>
                  <a:srgbClr val="003399"/>
                </a:solidFill>
                <a:cs typeface="Arial" charset="0"/>
              </a:rPr>
              <a:t>ANIMAL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fr-FR" sz="2000" dirty="0">
                <a:solidFill>
                  <a:srgbClr val="003399"/>
                </a:solidFill>
                <a:cs typeface="Arial" charset="0"/>
              </a:rPr>
              <a:t>	PHYLUM 			</a:t>
            </a:r>
            <a:r>
              <a:rPr lang="fr-FR" sz="2000" b="1" dirty="0">
                <a:solidFill>
                  <a:srgbClr val="003399"/>
                </a:solidFill>
                <a:cs typeface="Arial" charset="0"/>
              </a:rPr>
              <a:t>	</a:t>
            </a:r>
            <a:r>
              <a:rPr lang="fr-FR" sz="2000" b="1" dirty="0">
                <a:solidFill>
                  <a:srgbClr val="003399"/>
                </a:solidFill>
                <a:cs typeface="Arial" charset="0"/>
                <a:sym typeface="Symbol" pitchFamily="18" charset="2"/>
              </a:rPr>
              <a:t></a:t>
            </a:r>
            <a:r>
              <a:rPr lang="fr-FR" sz="2000" dirty="0">
                <a:solidFill>
                  <a:srgbClr val="003399"/>
                </a:solidFill>
                <a:cs typeface="Arial" charset="0"/>
                <a:sym typeface="Symbol" pitchFamily="18" charset="2"/>
              </a:rPr>
              <a:t>APICOMPLEXA</a:t>
            </a:r>
            <a:r>
              <a:rPr lang="fr-FR" sz="2000" dirty="0">
                <a:solidFill>
                  <a:srgbClr val="003399"/>
                </a:solidFill>
                <a:cs typeface="Arial" charset="0"/>
              </a:rPr>
              <a:t>	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fr-FR" sz="2000" dirty="0">
                <a:solidFill>
                  <a:srgbClr val="003399"/>
                </a:solidFill>
                <a:cs typeface="Arial" charset="0"/>
              </a:rPr>
              <a:t>		CLASSE			</a:t>
            </a:r>
            <a:r>
              <a:rPr lang="fr-FR" sz="2000" b="1" dirty="0">
                <a:solidFill>
                  <a:srgbClr val="003399"/>
                </a:solidFill>
                <a:cs typeface="Arial" charset="0"/>
                <a:sym typeface="Symbol" pitchFamily="18" charset="2"/>
              </a:rPr>
              <a:t></a:t>
            </a:r>
            <a:r>
              <a:rPr lang="fr-FR" sz="2000" dirty="0">
                <a:solidFill>
                  <a:srgbClr val="003399"/>
                </a:solidFill>
                <a:cs typeface="Arial" charset="0"/>
                <a:sym typeface="Symbol" pitchFamily="18" charset="2"/>
              </a:rPr>
              <a:t>SPOROZOASIDA</a:t>
            </a:r>
            <a:r>
              <a:rPr lang="fr-FR" sz="2000" dirty="0">
                <a:solidFill>
                  <a:srgbClr val="003399"/>
                </a:solidFill>
                <a:cs typeface="Arial" charset="0"/>
              </a:rPr>
              <a:t>	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fr-FR" sz="2000" dirty="0">
                <a:solidFill>
                  <a:srgbClr val="003399"/>
                </a:solidFill>
                <a:cs typeface="Arial" charset="0"/>
              </a:rPr>
              <a:t>			ORDRE		</a:t>
            </a:r>
            <a:r>
              <a:rPr lang="fr-FR" sz="2000" b="1" dirty="0">
                <a:solidFill>
                  <a:srgbClr val="003399"/>
                </a:solidFill>
                <a:cs typeface="Arial" charset="0"/>
                <a:sym typeface="Symbol" pitchFamily="18" charset="2"/>
              </a:rPr>
              <a:t></a:t>
            </a:r>
            <a:r>
              <a:rPr lang="fr-FR" sz="2000" dirty="0">
                <a:solidFill>
                  <a:srgbClr val="003399"/>
                </a:solidFill>
                <a:cs typeface="Arial" charset="0"/>
                <a:sym typeface="Symbol" pitchFamily="18" charset="2"/>
              </a:rPr>
              <a:t>EUCOCCIDIES</a:t>
            </a:r>
            <a:r>
              <a:rPr lang="fr-FR" sz="2000" dirty="0">
                <a:solidFill>
                  <a:srgbClr val="003399"/>
                </a:solidFill>
                <a:cs typeface="Arial" charset="0"/>
              </a:rPr>
              <a:t>	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fr-FR" sz="2000" dirty="0">
                <a:solidFill>
                  <a:srgbClr val="003399"/>
                </a:solidFill>
                <a:cs typeface="Arial" charset="0"/>
              </a:rPr>
              <a:t>				FAMILLE	</a:t>
            </a:r>
            <a:r>
              <a:rPr lang="fr-FR" sz="2000" b="1" dirty="0">
                <a:solidFill>
                  <a:srgbClr val="003399"/>
                </a:solidFill>
                <a:cs typeface="Arial" charset="0"/>
                <a:sym typeface="Symbol" pitchFamily="18" charset="2"/>
              </a:rPr>
              <a:t></a:t>
            </a:r>
            <a:r>
              <a:rPr lang="fr-FR" sz="2000" dirty="0">
                <a:solidFill>
                  <a:srgbClr val="003399"/>
                </a:solidFill>
                <a:cs typeface="Arial" charset="0"/>
                <a:sym typeface="Symbol" pitchFamily="18" charset="2"/>
              </a:rPr>
              <a:t>PLASMODI</a:t>
            </a:r>
            <a:r>
              <a:rPr lang="fr-FR" sz="2000" dirty="0">
                <a:solidFill>
                  <a:srgbClr val="003399"/>
                </a:solidFill>
                <a:cs typeface="Arial" charset="0"/>
              </a:rPr>
              <a:t>DAE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fr-FR" sz="2000" dirty="0">
                <a:solidFill>
                  <a:srgbClr val="003399"/>
                </a:solidFill>
                <a:cs typeface="Arial" charset="0"/>
              </a:rPr>
              <a:t>				</a:t>
            </a:r>
            <a:r>
              <a:rPr lang="fr-FR" sz="2000" i="1" dirty="0" err="1">
                <a:solidFill>
                  <a:srgbClr val="003399"/>
                </a:solidFill>
                <a:cs typeface="Arial" charset="0"/>
              </a:rPr>
              <a:t>Genus</a:t>
            </a:r>
            <a:r>
              <a:rPr lang="fr-FR" sz="2000" dirty="0">
                <a:solidFill>
                  <a:srgbClr val="003399"/>
                </a:solidFill>
                <a:cs typeface="Arial" charset="0"/>
              </a:rPr>
              <a:t>	</a:t>
            </a:r>
            <a:r>
              <a:rPr lang="fr-FR" sz="2000" i="1" dirty="0">
                <a:solidFill>
                  <a:srgbClr val="003399"/>
                </a:solidFill>
                <a:cs typeface="Arial" charset="0"/>
              </a:rPr>
              <a:t>	</a:t>
            </a:r>
            <a:r>
              <a:rPr lang="fr-FR" sz="2000" b="1" dirty="0">
                <a:solidFill>
                  <a:srgbClr val="003399"/>
                </a:solidFill>
                <a:cs typeface="Arial" charset="0"/>
                <a:sym typeface="Symbol" pitchFamily="18" charset="2"/>
              </a:rPr>
              <a:t></a:t>
            </a:r>
            <a:r>
              <a:rPr lang="fr-FR" sz="2000" i="1" dirty="0">
                <a:solidFill>
                  <a:srgbClr val="003399"/>
                </a:solidFill>
                <a:cs typeface="Arial" charset="0"/>
                <a:sym typeface="Symbol" pitchFamily="18" charset="2"/>
              </a:rPr>
              <a:t>Plasmodium</a:t>
            </a:r>
            <a:endParaRPr lang="fr-FR" sz="2000" i="1" dirty="0">
              <a:solidFill>
                <a:srgbClr val="003399"/>
              </a:solidFill>
              <a:cs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44" y="3284984"/>
            <a:ext cx="2394179" cy="338605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347864" y="3324398"/>
            <a:ext cx="5146769" cy="28623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+mn-lt"/>
              </a:rPr>
              <a:t>Charles Louis Alphonse Laveran </a:t>
            </a:r>
            <a:r>
              <a:rPr lang="fr-FR" sz="2000" dirty="0">
                <a:latin typeface="+mn-lt"/>
              </a:rPr>
              <a:t>(1845-1922) est un médecin militaire et </a:t>
            </a:r>
            <a:r>
              <a:rPr lang="fr-FR" sz="2000" dirty="0" smtClean="0">
                <a:latin typeface="+mn-lt"/>
              </a:rPr>
              <a:t>parasitologue </a:t>
            </a:r>
            <a:r>
              <a:rPr lang="fr-FR" sz="2000" dirty="0">
                <a:latin typeface="+mn-lt"/>
              </a:rPr>
              <a:t>français, pionnier de la médecine </a:t>
            </a:r>
            <a:r>
              <a:rPr lang="fr-FR" sz="2000" dirty="0" smtClean="0">
                <a:latin typeface="+mn-lt"/>
              </a:rPr>
              <a:t>tropicale. Il a  </a:t>
            </a:r>
            <a:r>
              <a:rPr lang="fr-FR" sz="2000" dirty="0">
                <a:latin typeface="+mn-lt"/>
              </a:rPr>
              <a:t>découvert, en 1880, le parasite protozoaire responsable du paludisme. </a:t>
            </a:r>
            <a:endParaRPr lang="fr-FR" sz="2000" dirty="0" smtClean="0">
              <a:latin typeface="+mn-lt"/>
            </a:endParaRPr>
          </a:p>
          <a:p>
            <a:r>
              <a:rPr lang="fr-FR" sz="2000" dirty="0" smtClean="0">
                <a:latin typeface="+mn-lt"/>
              </a:rPr>
              <a:t>Pour </a:t>
            </a:r>
            <a:r>
              <a:rPr lang="fr-FR" sz="2000" dirty="0">
                <a:latin typeface="+mn-lt"/>
              </a:rPr>
              <a:t>la première fois était mis en évidence que les protozoaires pouvaient être la cause de maladies. Ses travaux </a:t>
            </a:r>
            <a:r>
              <a:rPr lang="fr-FR" sz="2000" dirty="0" smtClean="0">
                <a:latin typeface="+mn-lt"/>
              </a:rPr>
              <a:t>lui </a:t>
            </a:r>
            <a:r>
              <a:rPr lang="fr-FR" sz="2000" dirty="0">
                <a:latin typeface="+mn-lt"/>
              </a:rPr>
              <a:t>ont valu de recevoir le prix Nobel de </a:t>
            </a:r>
            <a:r>
              <a:rPr lang="fr-FR" sz="2000" dirty="0" smtClean="0">
                <a:latin typeface="+mn-lt"/>
              </a:rPr>
              <a:t>médecine en 1907</a:t>
            </a:r>
            <a:endParaRPr lang="fr-FR" sz="20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43064" y="6363261"/>
            <a:ext cx="3151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Copyright © The Nobel Foundation 1907</a:t>
            </a:r>
            <a:endParaRPr lang="fr-FR" sz="1400" dirty="0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12" y="9129"/>
            <a:ext cx="792087" cy="54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69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12" y="5393626"/>
            <a:ext cx="1238159" cy="149175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93" y="0"/>
            <a:ext cx="4856555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Cycle de </a:t>
            </a:r>
            <a:r>
              <a:rPr lang="fr-FR" i="1" dirty="0" smtClean="0"/>
              <a:t>Plasmodium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7" b="9453"/>
          <a:stretch/>
        </p:blipFill>
        <p:spPr>
          <a:xfrm>
            <a:off x="4187461" y="3055690"/>
            <a:ext cx="3419122" cy="380231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" y="4283762"/>
            <a:ext cx="4248951" cy="26153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r="8012" b="36977"/>
          <a:stretch/>
        </p:blipFill>
        <p:spPr>
          <a:xfrm>
            <a:off x="6748404" y="588810"/>
            <a:ext cx="2170126" cy="224106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9064" y="2835440"/>
            <a:ext cx="1904936" cy="242088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154872" y="6472096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Definitive</a:t>
            </a:r>
            <a:r>
              <a:rPr lang="fr-FR" dirty="0" smtClean="0"/>
              <a:t> host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724128" y="6418826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intermediate</a:t>
            </a:r>
            <a:r>
              <a:rPr lang="fr-FR" dirty="0"/>
              <a:t> </a:t>
            </a:r>
            <a:r>
              <a:rPr lang="fr-FR" dirty="0" smtClean="0"/>
              <a:t>hosts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56" y="1006124"/>
            <a:ext cx="1461533" cy="14147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78" y="1006125"/>
            <a:ext cx="2057565" cy="14334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0" b="68387"/>
          <a:stretch/>
        </p:blipFill>
        <p:spPr>
          <a:xfrm>
            <a:off x="178" y="1844824"/>
            <a:ext cx="1833900" cy="13681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" t="10150" r="2338" b="7369"/>
          <a:stretch/>
        </p:blipFill>
        <p:spPr>
          <a:xfrm>
            <a:off x="5346189" y="0"/>
            <a:ext cx="1402215" cy="123746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834078" y="2439561"/>
            <a:ext cx="351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Parasite</a:t>
            </a:r>
          </a:p>
        </p:txBody>
      </p:sp>
    </p:spTree>
    <p:extLst>
      <p:ext uri="{BB962C8B-B14F-4D97-AF65-F5344CB8AC3E}">
        <p14:creationId xmlns:p14="http://schemas.microsoft.com/office/powerpoint/2010/main" val="104688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3200" y="2133600"/>
            <a:ext cx="8839200" cy="3657600"/>
          </a:xfrm>
        </p:spPr>
      </p:pic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3657600" y="6172200"/>
            <a:ext cx="1878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/>
              <a:t>Hay &amp; al,</a:t>
            </a:r>
            <a:r>
              <a:rPr lang="fr-FR" sz="1200" i="1"/>
              <a:t> Lancet ID 2004</a:t>
            </a:r>
          </a:p>
        </p:txBody>
      </p:sp>
      <p:sp>
        <p:nvSpPr>
          <p:cNvPr id="51204" name="Text Box 7"/>
          <p:cNvSpPr txBox="1">
            <a:spLocks noChangeArrowheads="1"/>
          </p:cNvSpPr>
          <p:nvPr/>
        </p:nvSpPr>
        <p:spPr bwMode="auto">
          <a:xfrm>
            <a:off x="304800" y="228600"/>
            <a:ext cx="86106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4000" dirty="0">
                <a:latin typeface="+mj-lt"/>
              </a:rPr>
              <a:t>Poids du Paludisme dans le monde</a:t>
            </a:r>
          </a:p>
          <a:p>
            <a:pPr algn="ctr"/>
            <a:r>
              <a:rPr lang="fr-FR" dirty="0">
                <a:latin typeface="+mj-lt"/>
              </a:rPr>
              <a:t>(Représentation en anamorphose)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8389938" y="6553200"/>
            <a:ext cx="7540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CNR Palu</a:t>
            </a:r>
          </a:p>
        </p:txBody>
      </p:sp>
    </p:spTree>
    <p:extLst>
      <p:ext uri="{BB962C8B-B14F-4D97-AF65-F5344CB8AC3E}">
        <p14:creationId xmlns:p14="http://schemas.microsoft.com/office/powerpoint/2010/main" val="420832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2600"/>
            <a:ext cx="9144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1029"/>
          <p:cNvSpPr txBox="1">
            <a:spLocks noChangeArrowheads="1"/>
          </p:cNvSpPr>
          <p:nvPr/>
        </p:nvSpPr>
        <p:spPr bwMode="auto">
          <a:xfrm>
            <a:off x="2590800" y="6324600"/>
            <a:ext cx="4478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/>
              <a:t>Hay S, Guerra CA, Tatem AJ, Noor AM, Snow RW </a:t>
            </a:r>
            <a:r>
              <a:rPr lang="fr-FR" sz="1200" i="1"/>
              <a:t>Lancet 2004</a:t>
            </a:r>
            <a:endParaRPr lang="fr-FR" sz="1200"/>
          </a:p>
        </p:txBody>
      </p:sp>
      <p:sp>
        <p:nvSpPr>
          <p:cNvPr id="49156" name="Text Box 1031"/>
          <p:cNvSpPr txBox="1">
            <a:spLocks noChangeArrowheads="1"/>
          </p:cNvSpPr>
          <p:nvPr/>
        </p:nvSpPr>
        <p:spPr bwMode="auto">
          <a:xfrm>
            <a:off x="490305" y="404664"/>
            <a:ext cx="81633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 dirty="0">
                <a:latin typeface="+mj-lt"/>
              </a:rPr>
              <a:t>Niveaux de l’endémicité palustre dans le monde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8389938" y="6553200"/>
            <a:ext cx="7540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CNR Palu</a:t>
            </a:r>
          </a:p>
        </p:txBody>
      </p:sp>
    </p:spTree>
    <p:extLst>
      <p:ext uri="{BB962C8B-B14F-4D97-AF65-F5344CB8AC3E}">
        <p14:creationId xmlns:p14="http://schemas.microsoft.com/office/powerpoint/2010/main" val="329634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8"/>
          <p:cNvGrpSpPr>
            <a:grpSpLocks/>
          </p:cNvGrpSpPr>
          <p:nvPr/>
        </p:nvGrpSpPr>
        <p:grpSpPr bwMode="auto">
          <a:xfrm>
            <a:off x="685800" y="228600"/>
            <a:ext cx="7772400" cy="6637338"/>
            <a:chOff x="432" y="144"/>
            <a:chExt cx="4896" cy="4181"/>
          </a:xfrm>
        </p:grpSpPr>
        <p:grpSp>
          <p:nvGrpSpPr>
            <p:cNvPr id="53252" name="Group 5"/>
            <p:cNvGrpSpPr>
              <a:grpSpLocks/>
            </p:cNvGrpSpPr>
            <p:nvPr/>
          </p:nvGrpSpPr>
          <p:grpSpPr bwMode="auto">
            <a:xfrm>
              <a:off x="432" y="144"/>
              <a:ext cx="4896" cy="4176"/>
              <a:chOff x="432" y="144"/>
              <a:chExt cx="4896" cy="4176"/>
            </a:xfrm>
          </p:grpSpPr>
          <p:pic>
            <p:nvPicPr>
              <p:cNvPr id="53256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2" y="144"/>
                <a:ext cx="4896" cy="1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257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64" y="1976"/>
                <a:ext cx="4424" cy="2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3253" name="Text Box 4"/>
            <p:cNvSpPr txBox="1">
              <a:spLocks noChangeArrowheads="1"/>
            </p:cNvSpPr>
            <p:nvPr/>
          </p:nvSpPr>
          <p:spPr bwMode="auto">
            <a:xfrm>
              <a:off x="2112" y="4152"/>
              <a:ext cx="224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/>
                <a:t>Guerra CA, Snow R, Hay S </a:t>
              </a:r>
              <a:r>
                <a:rPr lang="fr-FR" sz="1200" i="1"/>
                <a:t>Trends Parasitol</a:t>
              </a:r>
              <a:r>
                <a:rPr lang="fr-FR" sz="1200"/>
                <a:t> 2006</a:t>
              </a:r>
            </a:p>
          </p:txBody>
        </p:sp>
        <p:sp>
          <p:nvSpPr>
            <p:cNvPr id="53254" name="Rectangle 6"/>
            <p:cNvSpPr>
              <a:spLocks noChangeArrowheads="1"/>
            </p:cNvSpPr>
            <p:nvPr/>
          </p:nvSpPr>
          <p:spPr bwMode="auto">
            <a:xfrm>
              <a:off x="960" y="1968"/>
              <a:ext cx="144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255" name="Text Box 7"/>
            <p:cNvSpPr txBox="1">
              <a:spLocks noChangeArrowheads="1"/>
            </p:cNvSpPr>
            <p:nvPr/>
          </p:nvSpPr>
          <p:spPr bwMode="auto">
            <a:xfrm>
              <a:off x="1862" y="1710"/>
              <a:ext cx="21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/>
                <a:t>Plasmodium falciparum</a:t>
              </a:r>
            </a:p>
          </p:txBody>
        </p:sp>
      </p:grpSp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8389938" y="6553200"/>
            <a:ext cx="7540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CNR Palu</a:t>
            </a:r>
          </a:p>
        </p:txBody>
      </p:sp>
    </p:spTree>
    <p:extLst>
      <p:ext uri="{BB962C8B-B14F-4D97-AF65-F5344CB8AC3E}">
        <p14:creationId xmlns:p14="http://schemas.microsoft.com/office/powerpoint/2010/main" val="344808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7"/>
          <p:cNvGrpSpPr>
            <a:grpSpLocks/>
          </p:cNvGrpSpPr>
          <p:nvPr/>
        </p:nvGrpSpPr>
        <p:grpSpPr bwMode="auto">
          <a:xfrm>
            <a:off x="685800" y="228600"/>
            <a:ext cx="7924800" cy="6637338"/>
            <a:chOff x="432" y="144"/>
            <a:chExt cx="4992" cy="4181"/>
          </a:xfrm>
        </p:grpSpPr>
        <p:pic>
          <p:nvPicPr>
            <p:cNvPr id="5530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2" y="144"/>
              <a:ext cx="4896" cy="1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8" y="1886"/>
              <a:ext cx="4656" cy="2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2016" y="4152"/>
              <a:ext cx="224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/>
                <a:t>Guerra CA, Snow R, Hay S </a:t>
              </a:r>
              <a:r>
                <a:rPr lang="fr-FR" sz="1200" i="1"/>
                <a:t>Trends Parasitol</a:t>
              </a:r>
              <a:r>
                <a:rPr lang="fr-FR" sz="1200"/>
                <a:t> 2006</a:t>
              </a:r>
            </a:p>
          </p:txBody>
        </p:sp>
        <p:sp>
          <p:nvSpPr>
            <p:cNvPr id="55303" name="Rectangle 5"/>
            <p:cNvSpPr>
              <a:spLocks noChangeArrowheads="1"/>
            </p:cNvSpPr>
            <p:nvPr/>
          </p:nvSpPr>
          <p:spPr bwMode="auto">
            <a:xfrm>
              <a:off x="816" y="1920"/>
              <a:ext cx="144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5304" name="Text Box 6"/>
            <p:cNvSpPr txBox="1">
              <a:spLocks noChangeArrowheads="1"/>
            </p:cNvSpPr>
            <p:nvPr/>
          </p:nvSpPr>
          <p:spPr bwMode="auto">
            <a:xfrm>
              <a:off x="1958" y="1614"/>
              <a:ext cx="16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/>
                <a:t>Plasmodium vivax</a:t>
              </a:r>
            </a:p>
          </p:txBody>
        </p:sp>
      </p:grpSp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8305800" y="6611938"/>
            <a:ext cx="7540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CNR Palu</a:t>
            </a:r>
          </a:p>
        </p:txBody>
      </p:sp>
    </p:spTree>
    <p:extLst>
      <p:ext uri="{BB962C8B-B14F-4D97-AF65-F5344CB8AC3E}">
        <p14:creationId xmlns:p14="http://schemas.microsoft.com/office/powerpoint/2010/main" val="271079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59" b="5673"/>
          <a:stretch/>
        </p:blipFill>
        <p:spPr>
          <a:xfrm>
            <a:off x="107504" y="331906"/>
            <a:ext cx="8892658" cy="640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4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principe fondamental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88841"/>
            <a:ext cx="8229600" cy="3816424"/>
          </a:xfrm>
          <a:solidFill>
            <a:schemeClr val="bg2"/>
          </a:solidFill>
        </p:spPr>
        <p:txBody>
          <a:bodyPr/>
          <a:lstStyle/>
          <a:p>
            <a:r>
              <a:rPr lang="fr-FR" dirty="0" smtClean="0"/>
              <a:t>La situation du paludisme dans le monde n’est pas un état stable !</a:t>
            </a:r>
          </a:p>
          <a:p>
            <a:endParaRPr lang="fr-FR" dirty="0"/>
          </a:p>
          <a:p>
            <a:r>
              <a:rPr lang="fr-FR" dirty="0" smtClean="0"/>
              <a:t>Valable pour tout ce qui nous entoure, mais pour le vivant cela peut évoluer très vite (émergence ou </a:t>
            </a:r>
            <a:r>
              <a:rPr lang="fr-FR" dirty="0" err="1" smtClean="0"/>
              <a:t>ré-émergence</a:t>
            </a:r>
            <a:r>
              <a:rPr lang="fr-FR" dirty="0" smtClean="0"/>
              <a:t> des maladies, résistances …)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205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9776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malaria situation is not a </a:t>
            </a:r>
            <a:r>
              <a:rPr lang="en-US" dirty="0" smtClean="0"/>
              <a:t>steady </a:t>
            </a:r>
            <a:r>
              <a:rPr lang="en-US" dirty="0"/>
              <a:t>state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514850" cy="267652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3528" y="4437112"/>
            <a:ext cx="451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Eradication of malaria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37" y="1628800"/>
            <a:ext cx="2376264" cy="178219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3356992"/>
            <a:ext cx="3923928" cy="25593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220073" y="5949280"/>
            <a:ext cx="392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Emergence of malaria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23528" y="5085184"/>
            <a:ext cx="451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Disruption of ecological niche +++</a:t>
            </a:r>
            <a:endParaRPr lang="en-US" sz="2400" b="1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AF21-B6A7-452A-9B5E-5DC171D08E65}" type="datetime1">
              <a:rPr lang="fr-FR" smtClean="0"/>
              <a:t>07/01/2015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15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5645" y="4547032"/>
            <a:ext cx="4572001" cy="764703"/>
          </a:xfrm>
          <a:noFill/>
        </p:spPr>
        <p:txBody>
          <a:bodyPr>
            <a:normAutofit/>
          </a:bodyPr>
          <a:lstStyle/>
          <a:p>
            <a:pPr fontAlgn="base"/>
            <a:r>
              <a:rPr lang="pt-BR" sz="1200" dirty="0"/>
              <a:t>4 2 0 | N AT U R E | VO L 4 6 7 | 2 3 S E P T E M B E </a:t>
            </a:r>
            <a:r>
              <a:rPr lang="pt-BR" sz="1200" dirty="0" smtClean="0"/>
              <a:t>R  </a:t>
            </a:r>
            <a:r>
              <a:rPr lang="pt-BR" sz="1200" dirty="0"/>
              <a:t>2 0 1 0</a:t>
            </a:r>
            <a:r>
              <a:rPr lang="en-US" sz="1400" dirty="0"/>
              <a:t> </a:t>
            </a:r>
            <a:br>
              <a:rPr lang="en-US" sz="1400" dirty="0"/>
            </a:br>
            <a:r>
              <a:rPr lang="en-US" sz="2400" b="1" dirty="0" smtClean="0">
                <a:solidFill>
                  <a:srgbClr val="C00000"/>
                </a:solidFill>
              </a:rPr>
              <a:t>It's </a:t>
            </a:r>
            <a:r>
              <a:rPr lang="en-US" sz="2400" b="1" dirty="0">
                <a:solidFill>
                  <a:srgbClr val="C00000"/>
                </a:solidFill>
              </a:rPr>
              <a:t>a gorilla</a:t>
            </a:r>
            <a:r>
              <a:rPr lang="en-US" sz="2400" b="1" dirty="0" smtClean="0">
                <a:solidFill>
                  <a:srgbClr val="C00000"/>
                </a:solidFill>
              </a:rPr>
              <a:t>!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t="3523" r="5914" b="72606"/>
          <a:stretch/>
        </p:blipFill>
        <p:spPr>
          <a:xfrm>
            <a:off x="0" y="3034864"/>
            <a:ext cx="4427984" cy="153606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6" t="26310" r="10427" b="52258"/>
          <a:stretch/>
        </p:blipFill>
        <p:spPr>
          <a:xfrm>
            <a:off x="45063" y="5237456"/>
            <a:ext cx="2639962" cy="14698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35"/>
          <a:stretch/>
        </p:blipFill>
        <p:spPr>
          <a:xfrm>
            <a:off x="2725090" y="5207959"/>
            <a:ext cx="1608226" cy="16479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39" b="84650"/>
          <a:stretch/>
        </p:blipFill>
        <p:spPr>
          <a:xfrm>
            <a:off x="4818542" y="3312369"/>
            <a:ext cx="4203687" cy="126875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t="57419" r="35039" b="4700"/>
          <a:stretch/>
        </p:blipFill>
        <p:spPr>
          <a:xfrm>
            <a:off x="5652120" y="4570928"/>
            <a:ext cx="2751184" cy="227021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t="1595" r="73331" b="88274"/>
          <a:stretch/>
        </p:blipFill>
        <p:spPr>
          <a:xfrm>
            <a:off x="7812360" y="3310257"/>
            <a:ext cx="1241324" cy="69480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r="9646" b="88274"/>
          <a:stretch/>
        </p:blipFill>
        <p:spPr>
          <a:xfrm>
            <a:off x="0" y="2204864"/>
            <a:ext cx="4616245" cy="80418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6" r="3975" b="71627"/>
          <a:stretch/>
        </p:blipFill>
        <p:spPr>
          <a:xfrm>
            <a:off x="0" y="-10005"/>
            <a:ext cx="6588224" cy="219083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66" r="6669" b="79570"/>
          <a:stretch/>
        </p:blipFill>
        <p:spPr>
          <a:xfrm>
            <a:off x="4541666" y="1988840"/>
            <a:ext cx="4601496" cy="1238865"/>
          </a:xfrm>
          <a:prstGeom prst="rect">
            <a:avLst/>
          </a:prstGeom>
        </p:spPr>
      </p:pic>
      <p:pic>
        <p:nvPicPr>
          <p:cNvPr id="15" name="Imag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9129"/>
            <a:ext cx="611559" cy="41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99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2420888"/>
            <a:ext cx="8640960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/>
              <a:t>ABSTRACT</a:t>
            </a:r>
          </a:p>
          <a:p>
            <a:pPr algn="just" fontAlgn="base"/>
            <a:r>
              <a:rPr lang="en-US" dirty="0"/>
              <a:t>The emergence of virulent </a:t>
            </a:r>
            <a:r>
              <a:rPr lang="en-US" i="1" dirty="0"/>
              <a:t>Plasmodium </a:t>
            </a:r>
            <a:r>
              <a:rPr lang="en-US" i="1" dirty="0" smtClean="0"/>
              <a:t>falciparum </a:t>
            </a:r>
            <a:r>
              <a:rPr lang="en-US" dirty="0" smtClean="0"/>
              <a:t>in </a:t>
            </a:r>
            <a:r>
              <a:rPr lang="en-US" dirty="0"/>
              <a:t>Africa within the past 6000 years as a result of a cascade of changes in human behavior and mosquito transmission has recently been hypothesized. </a:t>
            </a:r>
            <a:r>
              <a:rPr lang="en-US" b="1" dirty="0">
                <a:solidFill>
                  <a:srgbClr val="C00000"/>
                </a:solidFill>
              </a:rPr>
              <a:t>Here, we provide genetic evidence for a sudden increase in the African malaria parasite population about 10,000 years ago</a:t>
            </a:r>
            <a:r>
              <a:rPr lang="en-US" dirty="0"/>
              <a:t>, followed by migration to other regions on the basis of variation in 100 worldwide mitochondrial DNA sequences. </a:t>
            </a:r>
            <a:r>
              <a:rPr lang="en-US" b="1" dirty="0">
                <a:solidFill>
                  <a:srgbClr val="C00000"/>
                </a:solidFill>
              </a:rPr>
              <a:t>However, both the world and some regional populations appear to be older (50,000 to 100,000 years old)</a:t>
            </a:r>
            <a:r>
              <a:rPr lang="en-US" dirty="0"/>
              <a:t>, suggesting an earlier wave of migration out of Africa, perhaps during the Pleistocene migration of human beings</a:t>
            </a:r>
            <a:r>
              <a:rPr lang="en-US" dirty="0" smtClean="0"/>
              <a:t>.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116632"/>
            <a:ext cx="86409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Science 11 April 2003: </a:t>
            </a:r>
          </a:p>
          <a:p>
            <a:r>
              <a:rPr lang="fr-FR" dirty="0"/>
              <a:t>Vol. 300 no. 5617 pp. 318-321 </a:t>
            </a:r>
          </a:p>
          <a:p>
            <a:endParaRPr lang="fr-FR" sz="1200" dirty="0" smtClean="0"/>
          </a:p>
          <a:p>
            <a:r>
              <a:rPr lang="fr-FR" sz="3200" dirty="0" err="1" smtClean="0"/>
              <a:t>Early</a:t>
            </a:r>
            <a:r>
              <a:rPr lang="fr-FR" sz="3200" dirty="0" smtClean="0"/>
              <a:t> </a:t>
            </a:r>
            <a:r>
              <a:rPr lang="fr-FR" sz="3200" dirty="0" err="1"/>
              <a:t>Origin</a:t>
            </a:r>
            <a:r>
              <a:rPr lang="fr-FR" sz="3200" dirty="0"/>
              <a:t> and </a:t>
            </a:r>
            <a:r>
              <a:rPr lang="fr-FR" sz="3200" dirty="0" err="1"/>
              <a:t>Recent</a:t>
            </a:r>
            <a:r>
              <a:rPr lang="fr-FR" sz="3200" dirty="0"/>
              <a:t> Expansion of </a:t>
            </a:r>
            <a:endParaRPr lang="fr-FR" sz="3200" dirty="0" smtClean="0"/>
          </a:p>
          <a:p>
            <a:r>
              <a:rPr lang="fr-FR" sz="3200" i="1" dirty="0" smtClean="0"/>
              <a:t>Plasmodium </a:t>
            </a:r>
            <a:r>
              <a:rPr lang="fr-FR" sz="3200" i="1" dirty="0"/>
              <a:t>falciparum</a:t>
            </a:r>
          </a:p>
          <a:p>
            <a:r>
              <a:rPr lang="fr-FR" sz="1400" dirty="0" err="1"/>
              <a:t>Deirdre</a:t>
            </a:r>
            <a:r>
              <a:rPr lang="fr-FR" sz="1400" dirty="0"/>
              <a:t> A. </a:t>
            </a:r>
            <a:r>
              <a:rPr lang="fr-FR" sz="1400" dirty="0" smtClean="0"/>
              <a:t>Joy, </a:t>
            </a:r>
            <a:r>
              <a:rPr lang="fr-FR" sz="1400" dirty="0" err="1"/>
              <a:t>Xiaorong</a:t>
            </a:r>
            <a:r>
              <a:rPr lang="fr-FR" sz="1400" dirty="0"/>
              <a:t> </a:t>
            </a:r>
            <a:r>
              <a:rPr lang="fr-FR" sz="1400" dirty="0" smtClean="0"/>
              <a:t>Feng, </a:t>
            </a:r>
            <a:r>
              <a:rPr lang="fr-FR" sz="1400" dirty="0" err="1"/>
              <a:t>Jianbing</a:t>
            </a:r>
            <a:r>
              <a:rPr lang="fr-FR" sz="1400" dirty="0"/>
              <a:t> </a:t>
            </a:r>
            <a:r>
              <a:rPr lang="fr-FR" sz="1400" dirty="0" smtClean="0"/>
              <a:t>Mu, </a:t>
            </a:r>
            <a:r>
              <a:rPr lang="fr-FR" sz="1400" dirty="0" err="1"/>
              <a:t>Tetsuya</a:t>
            </a:r>
            <a:r>
              <a:rPr lang="fr-FR" sz="1400" dirty="0"/>
              <a:t> </a:t>
            </a:r>
            <a:r>
              <a:rPr lang="fr-FR" sz="1400" dirty="0" err="1" smtClean="0"/>
              <a:t>Furuya</a:t>
            </a:r>
            <a:r>
              <a:rPr lang="fr-FR" sz="1400" dirty="0" smtClean="0"/>
              <a:t>, </a:t>
            </a:r>
            <a:r>
              <a:rPr lang="fr-FR" sz="1400" dirty="0" err="1"/>
              <a:t>Kesinee</a:t>
            </a:r>
            <a:r>
              <a:rPr lang="fr-FR" sz="1400" dirty="0"/>
              <a:t> </a:t>
            </a:r>
            <a:r>
              <a:rPr lang="fr-FR" sz="1400" dirty="0" err="1" smtClean="0"/>
              <a:t>Chotivanich</a:t>
            </a:r>
            <a:r>
              <a:rPr lang="fr-FR" sz="1400" dirty="0" smtClean="0"/>
              <a:t>, </a:t>
            </a:r>
            <a:r>
              <a:rPr lang="fr-FR" sz="1400" dirty="0" err="1"/>
              <a:t>Antoniana</a:t>
            </a:r>
            <a:r>
              <a:rPr lang="fr-FR" sz="1400" dirty="0"/>
              <a:t> U. </a:t>
            </a:r>
            <a:r>
              <a:rPr lang="fr-FR" sz="1400" dirty="0" err="1" smtClean="0"/>
              <a:t>Krettli</a:t>
            </a:r>
            <a:r>
              <a:rPr lang="fr-FR" sz="1400" dirty="0" smtClean="0"/>
              <a:t>, </a:t>
            </a:r>
            <a:r>
              <a:rPr lang="fr-FR" sz="1400" dirty="0"/>
              <a:t>May </a:t>
            </a:r>
            <a:r>
              <a:rPr lang="fr-FR" sz="1400" dirty="0" smtClean="0"/>
              <a:t>Ho, </a:t>
            </a:r>
            <a:r>
              <a:rPr lang="fr-FR" sz="1400" dirty="0"/>
              <a:t>Alex </a:t>
            </a:r>
            <a:r>
              <a:rPr lang="fr-FR" sz="1400" dirty="0" smtClean="0"/>
              <a:t>Wang, </a:t>
            </a:r>
            <a:r>
              <a:rPr lang="fr-FR" sz="1400" dirty="0"/>
              <a:t>Nicholas J. </a:t>
            </a:r>
            <a:r>
              <a:rPr lang="fr-FR" sz="1400" dirty="0" smtClean="0"/>
              <a:t>White, </a:t>
            </a:r>
            <a:r>
              <a:rPr lang="fr-FR" sz="1400" dirty="0"/>
              <a:t>Edward </a:t>
            </a:r>
            <a:r>
              <a:rPr lang="fr-FR" sz="1400" dirty="0" err="1" smtClean="0"/>
              <a:t>Suh</a:t>
            </a:r>
            <a:r>
              <a:rPr lang="fr-FR" sz="1400" dirty="0" smtClean="0"/>
              <a:t>, </a:t>
            </a:r>
            <a:r>
              <a:rPr lang="fr-FR" sz="1400" dirty="0"/>
              <a:t>Peter </a:t>
            </a:r>
            <a:r>
              <a:rPr lang="fr-FR" sz="1400" dirty="0" err="1" smtClean="0"/>
              <a:t>Beerli</a:t>
            </a:r>
            <a:r>
              <a:rPr lang="fr-FR" sz="1400" dirty="0" smtClean="0"/>
              <a:t>, </a:t>
            </a:r>
            <a:r>
              <a:rPr lang="fr-FR" sz="1400" dirty="0" err="1"/>
              <a:t>Xin-zhuan</a:t>
            </a:r>
            <a:r>
              <a:rPr lang="fr-FR" sz="1400" dirty="0"/>
              <a:t> </a:t>
            </a:r>
            <a:r>
              <a:rPr lang="fr-FR" sz="1400" dirty="0" smtClean="0"/>
              <a:t>Su</a:t>
            </a:r>
            <a:endParaRPr lang="fr-FR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t="1595" r="73331" b="88274"/>
          <a:stretch/>
        </p:blipFill>
        <p:spPr>
          <a:xfrm>
            <a:off x="7452320" y="117443"/>
            <a:ext cx="1572557" cy="8802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979" r="5356" b="40318"/>
          <a:stretch/>
        </p:blipFill>
        <p:spPr>
          <a:xfrm>
            <a:off x="290261" y="5013176"/>
            <a:ext cx="2049491" cy="140823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9" t="68148" r="5904" b="7090"/>
          <a:stretch/>
        </p:blipFill>
        <p:spPr>
          <a:xfrm>
            <a:off x="7707772" y="5013176"/>
            <a:ext cx="1213601" cy="139207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37942" r="39189" b="38566"/>
          <a:stretch/>
        </p:blipFill>
        <p:spPr>
          <a:xfrm>
            <a:off x="2411760" y="5013176"/>
            <a:ext cx="2376264" cy="1388240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3C4B-36ED-424B-8E59-51F0D8D00666}" type="datetime1">
              <a:rPr lang="fr-FR" smtClean="0"/>
              <a:t>07/01/2015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983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Comptes Rendus de l’académie des Sciences, Paris, 1881</a:t>
            </a:r>
            <a:endParaRPr lang="fr-FR" b="1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7549" r="37570" b="61745"/>
          <a:stretch/>
        </p:blipFill>
        <p:spPr>
          <a:xfrm>
            <a:off x="107504" y="1772816"/>
            <a:ext cx="5688632" cy="4352213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837568"/>
            <a:ext cx="2958185" cy="4183720"/>
          </a:xfrm>
          <a:prstGeom prst="rect">
            <a:avLst/>
          </a:prstGeom>
        </p:spPr>
      </p:pic>
      <p:pic>
        <p:nvPicPr>
          <p:cNvPr id="5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12" y="9129"/>
            <a:ext cx="792087" cy="54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5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8448002" cy="5279678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395536" y="103238"/>
            <a:ext cx="8448002" cy="1300734"/>
            <a:chOff x="650664" y="103238"/>
            <a:chExt cx="8448002" cy="1300734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8" t="1613" r="-2288" b="85914"/>
            <a:stretch/>
          </p:blipFill>
          <p:spPr>
            <a:xfrm>
              <a:off x="650664" y="132735"/>
              <a:ext cx="7305712" cy="1271237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6" t="16989" r="50000" b="70768"/>
            <a:stretch/>
          </p:blipFill>
          <p:spPr>
            <a:xfrm>
              <a:off x="5580112" y="103238"/>
              <a:ext cx="3518554" cy="1300734"/>
            </a:xfrm>
            <a:prstGeom prst="rect">
              <a:avLst/>
            </a:prstGeom>
          </p:spPr>
        </p:pic>
      </p:grpSp>
      <p:pic>
        <p:nvPicPr>
          <p:cNvPr id="8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9129"/>
            <a:ext cx="611559" cy="41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39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7125"/>
            <a:ext cx="8229600" cy="4422038"/>
          </a:xfrm>
        </p:spPr>
      </p:pic>
      <p:sp>
        <p:nvSpPr>
          <p:cNvPr id="4" name="ZoneTexte 3"/>
          <p:cNvSpPr txBox="1"/>
          <p:nvPr/>
        </p:nvSpPr>
        <p:spPr>
          <a:xfrm>
            <a:off x="471011" y="116632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 of the major mosquito vectors of malaria in Africa and the Americas and slave-trade routes to the New World. </a:t>
            </a:r>
            <a:r>
              <a:rPr lang="en-US" i="1" dirty="0"/>
              <a:t>Plasmodium falciparum</a:t>
            </a:r>
            <a:r>
              <a:rPr lang="en-US" dirty="0"/>
              <a:t> is thought to have arrived to the Americas in malaria-infected Africans brought during the transatlantic slave trade between 1514-1866. The blue arrows indicate general transatlantic slave trade routes. The malaria vector map is from the Malaria Atlas Project </a:t>
            </a:r>
            <a:r>
              <a:rPr lang="en-US" baseline="30000" dirty="0" err="1" smtClean="0">
                <a:hlinkClick r:id="rId3"/>
              </a:rPr>
              <a:t>Sinka</a:t>
            </a:r>
            <a:r>
              <a:rPr lang="en-US" baseline="30000" dirty="0" smtClean="0">
                <a:hlinkClick r:id="rId3"/>
              </a:rPr>
              <a:t> </a:t>
            </a:r>
            <a:r>
              <a:rPr lang="en-US" baseline="30000" dirty="0">
                <a:hlinkClick r:id="rId3"/>
              </a:rPr>
              <a:t>et al. </a:t>
            </a:r>
            <a:r>
              <a:rPr lang="en-US" baseline="30000" dirty="0" smtClean="0">
                <a:hlinkClick r:id="rId3"/>
              </a:rPr>
              <a:t>2012</a:t>
            </a:r>
            <a:r>
              <a:rPr lang="en-US" dirty="0" smtClean="0"/>
              <a:t> </a:t>
            </a:r>
            <a:r>
              <a:rPr lang="en-US" dirty="0"/>
              <a:t>and was modified to illustrate the slave trade routes.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03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malaria situation is not a </a:t>
            </a:r>
            <a:r>
              <a:rPr lang="en-US" dirty="0" smtClean="0"/>
              <a:t>steady </a:t>
            </a:r>
            <a:r>
              <a:rPr lang="en-US" dirty="0"/>
              <a:t>state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8186990" cy="4392488"/>
          </a:xfrm>
          <a:prstGeom prst="rect">
            <a:avLst/>
          </a:prstGeom>
        </p:spPr>
      </p:pic>
      <p:pic>
        <p:nvPicPr>
          <p:cNvPr id="5124" name="Picture 4" descr="http://www.em-premium.com/showarticlefile/702051/gr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38609" r="86150" b="10033"/>
          <a:stretch/>
        </p:blipFill>
        <p:spPr bwMode="auto">
          <a:xfrm>
            <a:off x="7524328" y="1595856"/>
            <a:ext cx="1130206" cy="256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B8DE-5323-4D53-9E7A-510F9F5D4F7E}" type="datetime1">
              <a:rPr lang="fr-FR" smtClean="0"/>
              <a:t>07/01/2015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19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63" y="197768"/>
            <a:ext cx="906344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malaria situation is not a </a:t>
            </a:r>
            <a:r>
              <a:rPr lang="en-US" dirty="0" smtClean="0"/>
              <a:t>steady </a:t>
            </a:r>
            <a:r>
              <a:rPr lang="en-US" dirty="0"/>
              <a:t>state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23528" y="4437112"/>
            <a:ext cx="451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Eradication of malaria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65461" y="5251266"/>
            <a:ext cx="400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New host for the parasite</a:t>
            </a:r>
            <a:endParaRPr lang="fr-FR" dirty="0"/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-15645" y="2776328"/>
            <a:ext cx="4572001" cy="76470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pt-BR" sz="1200" dirty="0" smtClean="0"/>
              <a:t>4 2 0 | N AT U R E | VO L 4 6 7 | 2 3 S E P T E M B E R  2 0 1 0</a:t>
            </a:r>
            <a:r>
              <a:rPr lang="en-US" sz="1400" dirty="0" smtClean="0"/>
              <a:t> </a:t>
            </a:r>
            <a:br>
              <a:rPr lang="en-US" sz="1400" dirty="0" smtClean="0"/>
            </a:br>
            <a:r>
              <a:rPr lang="en-US" sz="2400" b="1" dirty="0" smtClean="0">
                <a:solidFill>
                  <a:srgbClr val="C00000"/>
                </a:solidFill>
              </a:rPr>
              <a:t>It's a gorilla!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t="3523" r="5914" b="72606"/>
          <a:stretch/>
        </p:blipFill>
        <p:spPr>
          <a:xfrm>
            <a:off x="0" y="1264160"/>
            <a:ext cx="4427984" cy="15360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6" t="26310" r="10427" b="52258"/>
          <a:stretch/>
        </p:blipFill>
        <p:spPr>
          <a:xfrm>
            <a:off x="45063" y="3466752"/>
            <a:ext cx="2639962" cy="146981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35"/>
          <a:stretch/>
        </p:blipFill>
        <p:spPr>
          <a:xfrm>
            <a:off x="2725090" y="3437255"/>
            <a:ext cx="1608226" cy="164792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292080" y="6011996"/>
            <a:ext cx="2958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Changing</a:t>
            </a:r>
            <a:r>
              <a:rPr lang="fr-FR" dirty="0" smtClean="0"/>
              <a:t> </a:t>
            </a:r>
            <a:r>
              <a:rPr lang="fr-FR" dirty="0"/>
              <a:t>patterns of </a:t>
            </a:r>
            <a:r>
              <a:rPr lang="fr-FR" dirty="0" err="1" smtClean="0"/>
              <a:t>vector</a:t>
            </a:r>
            <a:r>
              <a:rPr lang="fr-FR" dirty="0" smtClean="0"/>
              <a:t> ?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4716016" y="1340768"/>
            <a:ext cx="4134948" cy="1701155"/>
            <a:chOff x="4838378" y="1839876"/>
            <a:chExt cx="4134948" cy="1701155"/>
          </a:xfrm>
        </p:grpSpPr>
        <p:pic>
          <p:nvPicPr>
            <p:cNvPr id="15" name="Imag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7631" y="1875441"/>
              <a:ext cx="1322801" cy="90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3304" y="1839876"/>
              <a:ext cx="1560904" cy="869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378" y="2868737"/>
              <a:ext cx="4134948" cy="672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ZoneTexte 5"/>
          <p:cNvSpPr txBox="1"/>
          <p:nvPr/>
        </p:nvSpPr>
        <p:spPr>
          <a:xfrm>
            <a:off x="4707178" y="3068960"/>
            <a:ext cx="4401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1. A </a:t>
            </a:r>
            <a:r>
              <a:rPr lang="en-US" sz="1600" dirty="0"/>
              <a:t>previously unknown subgroup of </a:t>
            </a:r>
            <a:r>
              <a:rPr lang="en-US" sz="1600" dirty="0" err="1"/>
              <a:t>exophilic</a:t>
            </a:r>
            <a:r>
              <a:rPr lang="en-US" sz="1600" dirty="0"/>
              <a:t> </a:t>
            </a:r>
            <a:r>
              <a:rPr lang="en-US" sz="1600" i="1" dirty="0"/>
              <a:t>A. gambiae </a:t>
            </a:r>
            <a:r>
              <a:rPr lang="en-US" sz="1600" dirty="0"/>
              <a:t>is sympatric with the </a:t>
            </a:r>
            <a:r>
              <a:rPr lang="en-US" sz="1600" dirty="0" smtClean="0"/>
              <a:t>known </a:t>
            </a:r>
            <a:r>
              <a:rPr lang="en-US" sz="1600" dirty="0" err="1" smtClean="0"/>
              <a:t>endophilic</a:t>
            </a:r>
            <a:r>
              <a:rPr lang="en-US" sz="1600" dirty="0" smtClean="0"/>
              <a:t>  </a:t>
            </a:r>
            <a:r>
              <a:rPr lang="en-US" sz="1600" i="1" dirty="0" smtClean="0"/>
              <a:t>A</a:t>
            </a:r>
            <a:r>
              <a:rPr lang="en-US" sz="1600" i="1" dirty="0"/>
              <a:t>. gambiae </a:t>
            </a:r>
            <a:r>
              <a:rPr lang="en-US" sz="1600" dirty="0"/>
              <a:t>in this region. The </a:t>
            </a:r>
            <a:r>
              <a:rPr lang="en-US" sz="1600" dirty="0" err="1" smtClean="0"/>
              <a:t>exophilic</a:t>
            </a:r>
            <a:r>
              <a:rPr lang="en-US" sz="1600" dirty="0" smtClean="0"/>
              <a:t>  </a:t>
            </a:r>
            <a:r>
              <a:rPr lang="en-US" sz="1600" dirty="0"/>
              <a:t>subgroup is </a:t>
            </a:r>
            <a:r>
              <a:rPr lang="en-US" sz="1600" dirty="0" smtClean="0"/>
              <a:t>abundant</a:t>
            </a:r>
            <a:r>
              <a:rPr lang="en-US" sz="1600" dirty="0"/>
              <a:t>, lacks differentiation </a:t>
            </a:r>
            <a:r>
              <a:rPr lang="en-US" sz="1600" dirty="0" smtClean="0"/>
              <a:t>into M </a:t>
            </a:r>
            <a:r>
              <a:rPr lang="en-US" sz="1600" dirty="0"/>
              <a:t>and S molecular forms, and is highly </a:t>
            </a:r>
            <a:r>
              <a:rPr lang="en-US" sz="1600" dirty="0" smtClean="0"/>
              <a:t>susceptible </a:t>
            </a:r>
            <a:r>
              <a:rPr lang="en-US" sz="1600" dirty="0"/>
              <a:t>to infection with wild </a:t>
            </a:r>
            <a:r>
              <a:rPr lang="en-US" sz="1600" i="1" dirty="0" smtClean="0"/>
              <a:t>Plasmodium </a:t>
            </a:r>
            <a:r>
              <a:rPr lang="en-US" sz="1600" i="1" dirty="0"/>
              <a:t>falciparum</a:t>
            </a:r>
            <a:r>
              <a:rPr lang="en-US" sz="1600" dirty="0"/>
              <a:t>.</a:t>
            </a:r>
            <a:endParaRPr lang="fr-FR" sz="160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9A6C-B575-4AC2-B3E2-AC5615D8F38B}" type="datetime1">
              <a:rPr lang="fr-FR" smtClean="0"/>
              <a:t>07/01/2015</a:t>
            </a:fld>
            <a:endParaRPr lang="fr-FR"/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33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707178" y="4725144"/>
            <a:ext cx="4401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2. Some </a:t>
            </a:r>
            <a:r>
              <a:rPr lang="en-US" sz="1600" i="1" dirty="0"/>
              <a:t>Anopheles gambiae</a:t>
            </a:r>
            <a:r>
              <a:rPr lang="en-US" sz="1600" dirty="0"/>
              <a:t> </a:t>
            </a:r>
            <a:r>
              <a:rPr lang="en-US" sz="1600" dirty="0" err="1"/>
              <a:t>sl</a:t>
            </a:r>
            <a:r>
              <a:rPr lang="en-US" sz="1600" dirty="0"/>
              <a:t>, vectors of malaria, are gradually adapting to the urban environment and seem to increase the prevalence of malaria in African cities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4499992" y="1124744"/>
            <a:ext cx="4464496" cy="525658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96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active </a:t>
            </a:r>
            <a:r>
              <a:rPr lang="en-US" dirty="0" smtClean="0"/>
              <a:t>fight </a:t>
            </a:r>
            <a:r>
              <a:rPr lang="en-US" dirty="0"/>
              <a:t>against the disease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F67E-F815-4D12-8B89-D093092D1821}" type="datetime1">
              <a:rPr lang="fr-FR" smtClean="0"/>
              <a:t>07/01/2015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59937-B499-46C3-B1AA-E6386AA9583E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21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 8"/>
          <p:cNvGrpSpPr>
            <a:grpSpLocks/>
          </p:cNvGrpSpPr>
          <p:nvPr/>
        </p:nvGrpSpPr>
        <p:grpSpPr bwMode="auto">
          <a:xfrm>
            <a:off x="323850" y="836613"/>
            <a:ext cx="8820150" cy="5949950"/>
            <a:chOff x="323528" y="692150"/>
            <a:chExt cx="8820472" cy="6094413"/>
          </a:xfrm>
        </p:grpSpPr>
        <p:grpSp>
          <p:nvGrpSpPr>
            <p:cNvPr id="3084" name="Groupe 4"/>
            <p:cNvGrpSpPr>
              <a:grpSpLocks/>
            </p:cNvGrpSpPr>
            <p:nvPr/>
          </p:nvGrpSpPr>
          <p:grpSpPr bwMode="auto">
            <a:xfrm>
              <a:off x="323528" y="692150"/>
              <a:ext cx="8820472" cy="6094413"/>
              <a:chOff x="323528" y="1208088"/>
              <a:chExt cx="8820472" cy="5578475"/>
            </a:xfrm>
          </p:grpSpPr>
          <p:grpSp>
            <p:nvGrpSpPr>
              <p:cNvPr id="3091" name="Groupe 3"/>
              <p:cNvGrpSpPr>
                <a:grpSpLocks/>
              </p:cNvGrpSpPr>
              <p:nvPr/>
            </p:nvGrpSpPr>
            <p:grpSpPr bwMode="auto">
              <a:xfrm>
                <a:off x="323528" y="1208088"/>
                <a:ext cx="8820472" cy="5578475"/>
                <a:chOff x="323528" y="1208088"/>
                <a:chExt cx="8820472" cy="5578475"/>
              </a:xfrm>
            </p:grpSpPr>
            <p:pic>
              <p:nvPicPr>
                <p:cNvPr id="3093" name="Picture 1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40" t="8000" r="5678" b="8000"/>
                <a:stretch>
                  <a:fillRect/>
                </a:stretch>
              </p:blipFill>
              <p:spPr bwMode="auto">
                <a:xfrm>
                  <a:off x="323528" y="1208088"/>
                  <a:ext cx="8604447" cy="52493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" name="Rectangle 2"/>
                <p:cNvSpPr/>
                <p:nvPr/>
              </p:nvSpPr>
              <p:spPr>
                <a:xfrm>
                  <a:off x="7164316" y="6237348"/>
                  <a:ext cx="1979684" cy="5492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</p:grpSp>
          <p:pic>
            <p:nvPicPr>
              <p:cNvPr id="3092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65" t="84776" r="597" b="2588"/>
              <a:stretch>
                <a:fillRect/>
              </a:stretch>
            </p:blipFill>
            <p:spPr bwMode="auto">
              <a:xfrm>
                <a:off x="7092280" y="5690602"/>
                <a:ext cx="1865372" cy="693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Double flèche verticale 3"/>
            <p:cNvSpPr/>
            <p:nvPr/>
          </p:nvSpPr>
          <p:spPr>
            <a:xfrm rot="3026937">
              <a:off x="3592339" y="2702902"/>
              <a:ext cx="400007" cy="1689162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3" name="Double flèche verticale 22"/>
            <p:cNvSpPr/>
            <p:nvPr/>
          </p:nvSpPr>
          <p:spPr>
            <a:xfrm rot="20296809">
              <a:off x="4794091" y="3113329"/>
              <a:ext cx="408003" cy="1252054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5" name="Double flèche verticale 24"/>
            <p:cNvSpPr/>
            <p:nvPr/>
          </p:nvSpPr>
          <p:spPr>
            <a:xfrm rot="17654839">
              <a:off x="5677481" y="2452380"/>
              <a:ext cx="409763" cy="1881256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" name="Flèche gauche 6"/>
            <p:cNvSpPr/>
            <p:nvPr/>
          </p:nvSpPr>
          <p:spPr>
            <a:xfrm rot="1369343">
              <a:off x="4865532" y="3235283"/>
              <a:ext cx="1511355" cy="73171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6" name="Flèche gauche 25"/>
            <p:cNvSpPr/>
            <p:nvPr/>
          </p:nvSpPr>
          <p:spPr>
            <a:xfrm rot="4064705">
              <a:off x="4377647" y="3431481"/>
              <a:ext cx="1048798" cy="155581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9" name="Flèche gauche 28"/>
            <p:cNvSpPr/>
            <p:nvPr/>
          </p:nvSpPr>
          <p:spPr>
            <a:xfrm rot="8418249">
              <a:off x="3163670" y="3391383"/>
              <a:ext cx="1512942" cy="71546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5132" name="ZoneTexte 29"/>
          <p:cNvSpPr txBox="1">
            <a:spLocks noChangeArrowheads="1"/>
          </p:cNvSpPr>
          <p:nvPr/>
        </p:nvSpPr>
        <p:spPr bwMode="auto">
          <a:xfrm>
            <a:off x="2771775" y="1196975"/>
            <a:ext cx="4000500" cy="1508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45 Light" pitchFamily="34" charset="0"/>
                <a:ea typeface="ヒラギノ角ゴ ProN W3" pitchFamily="-84" charset="-128"/>
              </a:defRPr>
            </a:lvl9pPr>
          </a:lstStyle>
          <a:p>
            <a:pPr algn="ctr" eaLnBrk="1" hangingPunct="1">
              <a:defRPr/>
            </a:pPr>
            <a:r>
              <a:rPr lang="fr-FR" sz="2000" b="1" smtClean="0">
                <a:solidFill>
                  <a:srgbClr val="17375E"/>
                </a:solidFill>
                <a:latin typeface="Calibri" pitchFamily="34" charset="0"/>
                <a:cs typeface="Arial" charset="0"/>
              </a:rPr>
              <a:t>Paludisme importé en France / an</a:t>
            </a:r>
          </a:p>
          <a:p>
            <a:pPr algn="ctr" eaLnBrk="1" hangingPunct="1">
              <a:defRPr/>
            </a:pPr>
            <a:r>
              <a:rPr lang="fr-FR" sz="1800" b="1" smtClean="0">
                <a:solidFill>
                  <a:srgbClr val="17375E"/>
                </a:solidFill>
                <a:latin typeface="Calibri" pitchFamily="34" charset="0"/>
                <a:cs typeface="Arial" charset="0"/>
              </a:rPr>
              <a:t>4 à 5 millions de voyageurs</a:t>
            </a:r>
          </a:p>
          <a:p>
            <a:pPr algn="ctr" eaLnBrk="1" hangingPunct="1">
              <a:defRPr/>
            </a:pPr>
            <a:r>
              <a:rPr lang="fr-FR" sz="1800" b="1" smtClean="0">
                <a:solidFill>
                  <a:srgbClr val="17375E"/>
                </a:solidFill>
                <a:latin typeface="Calibri" pitchFamily="34" charset="0"/>
                <a:cs typeface="Arial" charset="0"/>
              </a:rPr>
              <a:t>40 0000 à 50 000 diagnostics</a:t>
            </a:r>
          </a:p>
          <a:p>
            <a:pPr algn="ctr" eaLnBrk="1" hangingPunct="1">
              <a:defRPr/>
            </a:pPr>
            <a:r>
              <a:rPr lang="fr-FR" sz="1800" b="1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4000 à 5000 cas &gt;80% </a:t>
            </a:r>
            <a:r>
              <a:rPr lang="fr-FR" sz="1800" b="1" i="1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P. falciparum</a:t>
            </a:r>
          </a:p>
          <a:p>
            <a:pPr algn="ctr" eaLnBrk="1" hangingPunct="1">
              <a:defRPr/>
            </a:pPr>
            <a:r>
              <a:rPr lang="fr-FR" sz="1800" b="1" i="1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20 décès</a:t>
            </a:r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811338" y="5454650"/>
            <a:ext cx="5286375" cy="9540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fr-FR" sz="1400" b="1" dirty="0">
                <a:solidFill>
                  <a:srgbClr val="800000"/>
                </a:solidFill>
                <a:latin typeface="Calibri" pitchFamily="34" charset="0"/>
                <a:ea typeface="ヒラギノ角ゴ ProN W3" pitchFamily="-84" charset="-128"/>
              </a:rPr>
              <a:t>   3,3 milliards de personnes vivants dans les zones de transmission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fr-FR" sz="1400" b="1" dirty="0">
                <a:solidFill>
                  <a:srgbClr val="800000"/>
                </a:solidFill>
                <a:latin typeface="Calibri" pitchFamily="34" charset="0"/>
                <a:ea typeface="ヒラギノ角ゴ ProN W3" pitchFamily="-84" charset="-128"/>
              </a:rPr>
              <a:t>   </a:t>
            </a:r>
            <a:r>
              <a:rPr lang="fr-FR" sz="1400" b="1" dirty="0" smtClean="0">
                <a:solidFill>
                  <a:srgbClr val="800000"/>
                </a:solidFill>
                <a:latin typeface="Calibri" pitchFamily="34" charset="0"/>
                <a:ea typeface="ヒラギノ角ゴ ProN W3" pitchFamily="-84" charset="-128"/>
              </a:rPr>
              <a:t>200 </a:t>
            </a:r>
            <a:r>
              <a:rPr lang="fr-FR" sz="1400" b="1" dirty="0">
                <a:solidFill>
                  <a:srgbClr val="800000"/>
                </a:solidFill>
                <a:latin typeface="Calibri" pitchFamily="34" charset="0"/>
                <a:ea typeface="ヒラギノ角ゴ ProN W3" pitchFamily="-84" charset="-128"/>
              </a:rPr>
              <a:t>millions de cas / an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fr-FR" sz="1400" b="1" dirty="0">
                <a:solidFill>
                  <a:srgbClr val="800000"/>
                </a:solidFill>
                <a:latin typeface="Calibri" pitchFamily="34" charset="0"/>
                <a:ea typeface="ヒラギノ角ゴ ProN W3" pitchFamily="-84" charset="-128"/>
              </a:rPr>
              <a:t>   </a:t>
            </a:r>
            <a:r>
              <a:rPr lang="fr-FR" sz="1400" b="1" dirty="0" smtClean="0">
                <a:solidFill>
                  <a:srgbClr val="800000"/>
                </a:solidFill>
                <a:latin typeface="Calibri" pitchFamily="34" charset="0"/>
                <a:ea typeface="ヒラギノ角ゴ ProN W3" pitchFamily="-84" charset="-128"/>
              </a:rPr>
              <a:t>0,6 </a:t>
            </a:r>
            <a:r>
              <a:rPr lang="fr-FR" sz="1400" b="1" dirty="0">
                <a:solidFill>
                  <a:srgbClr val="800000"/>
                </a:solidFill>
                <a:latin typeface="Calibri" pitchFamily="34" charset="0"/>
                <a:ea typeface="ヒラギノ角ゴ ProN W3" pitchFamily="-84" charset="-128"/>
              </a:rPr>
              <a:t>millions de morts / an</a:t>
            </a:r>
          </a:p>
        </p:txBody>
      </p:sp>
      <p:sp>
        <p:nvSpPr>
          <p:cNvPr id="45062" name="Titre 1"/>
          <p:cNvSpPr>
            <a:spLocks noGrp="1"/>
          </p:cNvSpPr>
          <p:nvPr>
            <p:ph type="title"/>
          </p:nvPr>
        </p:nvSpPr>
        <p:spPr>
          <a:xfrm>
            <a:off x="53975" y="-41275"/>
            <a:ext cx="9144000" cy="88265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fr-FR" sz="4000" dirty="0">
                <a:ea typeface="+mn-ea"/>
                <a:cs typeface="Arial" charset="0"/>
              </a:rPr>
              <a:t>Paludisme dans le monde</a:t>
            </a:r>
          </a:p>
        </p:txBody>
      </p:sp>
      <p:pic>
        <p:nvPicPr>
          <p:cNvPr id="3079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800725"/>
            <a:ext cx="8001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Imag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25413"/>
            <a:ext cx="400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415E0B5-E9F6-46A3-9854-F3F23CA193D7}" type="datetime1">
              <a:rPr lang="fr-FR"/>
              <a:pPr>
                <a:defRPr/>
              </a:pPr>
              <a:t>07/01/2015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3A059-279B-43CA-A968-1FB85878A2D4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1766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A834EA-66AF-4F53-903C-50322A1D33FB}" type="datetime1">
              <a:rPr lang="fr-FR" smtClean="0"/>
              <a:pPr>
                <a:defRPr/>
              </a:pPr>
              <a:t>07/01/2015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CNR du Paludisme Epidémiologie 2013-2014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27183-ED11-43D1-9592-C3534D76E5BA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195736" y="515719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C00000"/>
                </a:solidFill>
              </a:rPr>
              <a:t>De bonnes nouvelles !</a:t>
            </a:r>
            <a:endParaRPr lang="fr-FR" sz="3600" dirty="0">
              <a:solidFill>
                <a:srgbClr val="C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24050" t="8551" r="42280" b="38920"/>
          <a:stretch/>
        </p:blipFill>
        <p:spPr>
          <a:xfrm>
            <a:off x="221658" y="332656"/>
            <a:ext cx="3948156" cy="34472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19337" t="18967" r="40656" b="46011"/>
          <a:stretch/>
        </p:blipFill>
        <p:spPr>
          <a:xfrm>
            <a:off x="4401309" y="332656"/>
            <a:ext cx="4320480" cy="212745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401309" y="2498559"/>
            <a:ext cx="4186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Le paludisme recule</a:t>
            </a:r>
            <a:endParaRPr lang="fr-FR" sz="1200" dirty="0"/>
          </a:p>
          <a:p>
            <a:r>
              <a:rPr lang="fr-FR" sz="1200" dirty="0"/>
              <a:t>Depuis l'an 2000, </a:t>
            </a:r>
            <a:r>
              <a:rPr lang="fr-FR" sz="1200" b="1" dirty="0">
                <a:hlinkClick r:id="rId5"/>
              </a:rPr>
              <a:t>la mortalité liée au paludisme a diminué</a:t>
            </a:r>
            <a:r>
              <a:rPr lang="fr-FR" sz="1200" dirty="0"/>
              <a:t> de 47% dans le monde et de 54% dans la région Afrique, selon le rapport annuel sur le paludisme dans le monde publié par l'Organisation Mondiale de la Santé (OMS) mardi. </a:t>
            </a:r>
          </a:p>
          <a:p>
            <a:r>
              <a:rPr lang="fr-FR" sz="1200" dirty="0"/>
              <a:t>La lutte contre le paludisme, cette maladie transmise à l'homme par certains moustiques infectés par le parasite plasmodium, aurait permis de sauver l'équivalent de 4,3 millions de vies. </a:t>
            </a:r>
          </a:p>
        </p:txBody>
      </p:sp>
    </p:spTree>
    <p:extLst>
      <p:ext uri="{BB962C8B-B14F-4D97-AF65-F5344CB8AC3E}">
        <p14:creationId xmlns:p14="http://schemas.microsoft.com/office/powerpoint/2010/main" val="129961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24288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808288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94" y="1052736"/>
            <a:ext cx="2636837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1484785"/>
            <a:ext cx="2520280" cy="356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9388" y="5828845"/>
            <a:ext cx="8791575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  <a:hlinkClick r:id="rId7"/>
              </a:rPr>
              <a:t>http://www.who.int/malaria/publications/world_malaria_report_2013/report/en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  <a:hlinkClick r:id="rId7"/>
              </a:rPr>
              <a:t>/</a:t>
            </a:r>
            <a:endParaRPr lang="fr-FR" sz="3600" dirty="0">
              <a:solidFill>
                <a:schemeClr val="accent6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286C3F6-05A0-496F-A07C-D167A626CE05}" type="datetime1">
              <a:rPr lang="fr-FR"/>
              <a:pPr>
                <a:defRPr/>
              </a:pPr>
              <a:t>07/01/2015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8E7530-0F44-4D9D-B9EB-2D3153B9729E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417" y="0"/>
            <a:ext cx="4001583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23948" r="10112" b="14434"/>
          <a:stretch/>
        </p:blipFill>
        <p:spPr>
          <a:xfrm>
            <a:off x="285718" y="243006"/>
            <a:ext cx="6221506" cy="643099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502651" y="243006"/>
            <a:ext cx="244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2">
                    <a:lumMod val="25000"/>
                  </a:schemeClr>
                </a:solidFill>
              </a:rPr>
              <a:t>Profil régional</a:t>
            </a:r>
          </a:p>
          <a:p>
            <a:pPr algn="ctr"/>
            <a:r>
              <a:rPr lang="fr-FR" sz="2800" b="1" dirty="0" smtClean="0">
                <a:solidFill>
                  <a:schemeClr val="bg2">
                    <a:lumMod val="25000"/>
                  </a:schemeClr>
                </a:solidFill>
              </a:rPr>
              <a:t>OMS</a:t>
            </a:r>
            <a:endParaRPr lang="fr-FR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1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26"/>
          <p:cNvSpPr txBox="1">
            <a:spLocks noChangeArrowheads="1"/>
          </p:cNvSpPr>
          <p:nvPr/>
        </p:nvSpPr>
        <p:spPr bwMode="auto">
          <a:xfrm>
            <a:off x="533400" y="228600"/>
            <a:ext cx="7956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600">
                <a:solidFill>
                  <a:srgbClr val="FF0000"/>
                </a:solidFill>
              </a:rPr>
              <a:t>Régions OMS</a:t>
            </a:r>
          </a:p>
        </p:txBody>
      </p:sp>
      <p:graphicFrame>
        <p:nvGraphicFramePr>
          <p:cNvPr id="20483" name="Group 1027"/>
          <p:cNvGraphicFramePr>
            <a:graphicFrameLocks noGrp="1"/>
          </p:cNvGraphicFramePr>
          <p:nvPr/>
        </p:nvGraphicFramePr>
        <p:xfrm>
          <a:off x="7086600" y="1295400"/>
          <a:ext cx="1752600" cy="4572002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614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48" charset="-128"/>
                        </a:rPr>
                        <a:t>Afrique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684"/>
                    </a:solidFill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48" charset="-128"/>
                        </a:rPr>
                        <a:t>Amérique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322E"/>
                    </a:solidFill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48" charset="-128"/>
                        </a:rPr>
                        <a:t>Asie Sud-Est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5F8E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48" charset="-128"/>
                        </a:rPr>
                        <a:t>Pacifique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3C32"/>
                    </a:solidFill>
                  </a:tcPr>
                </a:tc>
              </a:tr>
              <a:tr h="1274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48" charset="-128"/>
                        </a:rPr>
                        <a:t>Méditérrannée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48" charset="-128"/>
                        </a:rPr>
                        <a:t>Orientale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B569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48" charset="-128"/>
                        </a:rPr>
                        <a:t>Europe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8C7"/>
                    </a:solidFill>
                  </a:tcPr>
                </a:tc>
              </a:tr>
            </a:tbl>
          </a:graphicData>
        </a:graphic>
      </p:graphicFrame>
      <p:pic>
        <p:nvPicPr>
          <p:cNvPr id="42003" name="Picture 10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676400"/>
            <a:ext cx="68183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4" name="Text Box 5"/>
          <p:cNvSpPr txBox="1">
            <a:spLocks noChangeArrowheads="1"/>
          </p:cNvSpPr>
          <p:nvPr/>
        </p:nvSpPr>
        <p:spPr bwMode="auto">
          <a:xfrm>
            <a:off x="8389938" y="6553200"/>
            <a:ext cx="7540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CNR Palu</a:t>
            </a:r>
          </a:p>
        </p:txBody>
      </p:sp>
    </p:spTree>
    <p:extLst>
      <p:ext uri="{BB962C8B-B14F-4D97-AF65-F5344CB8AC3E}">
        <p14:creationId xmlns:p14="http://schemas.microsoft.com/office/powerpoint/2010/main" val="402296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Cinq espèces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2129" y="1844824"/>
            <a:ext cx="8229600" cy="22608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Plasmodium falciparum </a:t>
            </a:r>
            <a:r>
              <a:rPr lang="en-US" sz="2400" dirty="0"/>
              <a:t>Welsh, </a:t>
            </a:r>
            <a:r>
              <a:rPr lang="en-US" sz="2400" dirty="0" smtClean="0"/>
              <a:t>1897</a:t>
            </a:r>
          </a:p>
          <a:p>
            <a:pPr marL="0" indent="0">
              <a:buNone/>
            </a:pPr>
            <a:r>
              <a:rPr lang="en-US" sz="2400" i="1" dirty="0" smtClean="0"/>
              <a:t>Plasmodium </a:t>
            </a:r>
            <a:r>
              <a:rPr lang="en-US" sz="2400" i="1" dirty="0"/>
              <a:t>vivax</a:t>
            </a:r>
            <a:r>
              <a:rPr lang="en-US" sz="2400" b="1" i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Grassi</a:t>
            </a:r>
            <a:r>
              <a:rPr lang="en-US" sz="2400" dirty="0"/>
              <a:t> </a:t>
            </a:r>
            <a:r>
              <a:rPr lang="en-US" sz="2400" dirty="0" smtClean="0"/>
              <a:t>&amp; </a:t>
            </a:r>
            <a:r>
              <a:rPr lang="en-US" sz="2400" dirty="0" err="1"/>
              <a:t>Feletti</a:t>
            </a:r>
            <a:r>
              <a:rPr lang="en-US" sz="2400" dirty="0"/>
              <a:t>, </a:t>
            </a:r>
            <a:r>
              <a:rPr lang="en-US" sz="2400" dirty="0" smtClean="0"/>
              <a:t>1890)</a:t>
            </a:r>
          </a:p>
          <a:p>
            <a:pPr marL="0" indent="0">
              <a:buNone/>
            </a:pPr>
            <a:r>
              <a:rPr lang="en-US" sz="2400" i="1" dirty="0" smtClean="0"/>
              <a:t>Plasmodium </a:t>
            </a:r>
            <a:r>
              <a:rPr lang="en-US" sz="2400" i="1" dirty="0"/>
              <a:t>ovale </a:t>
            </a:r>
            <a:r>
              <a:rPr lang="en-US" sz="2400" dirty="0"/>
              <a:t>Stephens, </a:t>
            </a:r>
            <a:r>
              <a:rPr lang="en-US" sz="2400" dirty="0" smtClean="0"/>
              <a:t>1922</a:t>
            </a:r>
          </a:p>
          <a:p>
            <a:pPr marL="0" indent="0">
              <a:buNone/>
            </a:pPr>
            <a:r>
              <a:rPr lang="en-US" sz="2400" i="1" dirty="0" smtClean="0"/>
              <a:t>Plasmodium </a:t>
            </a:r>
            <a:r>
              <a:rPr lang="en-US" sz="2400" i="1" dirty="0"/>
              <a:t>malariae </a:t>
            </a:r>
            <a:r>
              <a:rPr lang="en-US" sz="2400" dirty="0"/>
              <a:t>(Laveran 1881) </a:t>
            </a:r>
            <a:r>
              <a:rPr lang="en-US" sz="2400" dirty="0" err="1"/>
              <a:t>Grassi</a:t>
            </a:r>
            <a:r>
              <a:rPr lang="en-US" sz="2400" dirty="0"/>
              <a:t> </a:t>
            </a:r>
            <a:r>
              <a:rPr lang="en-US" sz="2400" dirty="0" smtClean="0"/>
              <a:t>&amp; </a:t>
            </a:r>
            <a:r>
              <a:rPr lang="en-US" sz="2400" dirty="0" err="1"/>
              <a:t>Feletti</a:t>
            </a:r>
            <a:r>
              <a:rPr lang="en-US" sz="2400" dirty="0"/>
              <a:t>, </a:t>
            </a:r>
            <a:r>
              <a:rPr lang="en-US" sz="2400" dirty="0" smtClean="0"/>
              <a:t>1890</a:t>
            </a:r>
          </a:p>
          <a:p>
            <a:pPr marL="0" indent="0">
              <a:buNone/>
            </a:pPr>
            <a:r>
              <a:rPr lang="en-US" sz="2400" i="1" dirty="0" smtClean="0"/>
              <a:t>Plasmodium </a:t>
            </a:r>
            <a:r>
              <a:rPr lang="en-US" sz="2400" i="1" dirty="0"/>
              <a:t>knowlesi </a:t>
            </a:r>
            <a:r>
              <a:rPr lang="en-US" sz="2400" dirty="0"/>
              <a:t>Sinton </a:t>
            </a:r>
            <a:r>
              <a:rPr lang="en-US" sz="2400" dirty="0" smtClean="0"/>
              <a:t>&amp; </a:t>
            </a:r>
            <a:r>
              <a:rPr lang="en-US" sz="2400" dirty="0"/>
              <a:t>Mulligan, </a:t>
            </a:r>
            <a:r>
              <a:rPr lang="en-US" sz="2400" dirty="0" smtClean="0"/>
              <a:t>1932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457200" y="4725144"/>
            <a:ext cx="8229600" cy="1477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Of the approximately 450 </a:t>
            </a:r>
            <a:r>
              <a:rPr lang="en-US" i="1" dirty="0"/>
              <a:t>Anopheles</a:t>
            </a:r>
            <a:r>
              <a:rPr lang="en-US" dirty="0"/>
              <a:t> species known, approximately 60 are considered to be actual main or locally significant vectors in the </a:t>
            </a:r>
            <a:r>
              <a:rPr lang="en-US" dirty="0" smtClean="0"/>
              <a:t>wild</a:t>
            </a:r>
          </a:p>
          <a:p>
            <a:r>
              <a:rPr lang="en-US" dirty="0" smtClean="0"/>
              <a:t>The </a:t>
            </a:r>
            <a:r>
              <a:rPr lang="en-US" dirty="0"/>
              <a:t>development of the malaria parasite in the mosquito, from the "gametocyte" to the "</a:t>
            </a:r>
            <a:r>
              <a:rPr lang="en-US" dirty="0" err="1"/>
              <a:t>sporozoite</a:t>
            </a:r>
            <a:r>
              <a:rPr lang="en-US" dirty="0"/>
              <a:t>" that takes 12-23 days and the vector competence (susceptibility) are both crucial parameters for the pathogen to be </a:t>
            </a:r>
            <a:r>
              <a:rPr lang="en-US" dirty="0" smtClean="0"/>
              <a:t>transmitted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277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3602" y="260648"/>
            <a:ext cx="8640960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Classement des états en fonction du statut de </a:t>
            </a:r>
            <a:br>
              <a:rPr lang="fr-FR" sz="2400" dirty="0" smtClean="0"/>
            </a:br>
            <a:r>
              <a:rPr lang="fr-FR" sz="2400" dirty="0" smtClean="0"/>
              <a:t>contrôle du paludisme, 2013</a:t>
            </a:r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3" t="62699" r="5847" b="7184"/>
          <a:stretch/>
        </p:blipFill>
        <p:spPr>
          <a:xfrm>
            <a:off x="179802" y="1340768"/>
            <a:ext cx="8789140" cy="424847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9802" y="5733256"/>
            <a:ext cx="8789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Pré-élimination :</a:t>
            </a:r>
          </a:p>
          <a:p>
            <a:r>
              <a:rPr lang="fr-FR" sz="1200" dirty="0" smtClean="0"/>
              <a:t>Elimination :</a:t>
            </a:r>
          </a:p>
          <a:p>
            <a:r>
              <a:rPr lang="fr-FR" sz="1200" dirty="0" smtClean="0"/>
              <a:t>Prévention de réintroduction :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1252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Paludisme en 2012, cas estimés (a) par régions OMS </a:t>
            </a:r>
            <a:endParaRPr lang="fr-FR" sz="2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1" t="60054" r="6248" b="23457"/>
          <a:stretch/>
        </p:blipFill>
        <p:spPr>
          <a:xfrm>
            <a:off x="467544" y="1772816"/>
            <a:ext cx="8359185" cy="2232248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467544" y="3518764"/>
            <a:ext cx="8359185" cy="21602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39552" y="4293096"/>
            <a:ext cx="828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Afrique : 80 % des cas de paludisme dans le monde</a:t>
            </a:r>
          </a:p>
          <a:p>
            <a:r>
              <a:rPr lang="fr-FR" dirty="0" smtClean="0"/>
              <a:t>Cas de paludisme dans le monde essentiellement </a:t>
            </a:r>
            <a:r>
              <a:rPr lang="fr-FR" i="1" dirty="0" smtClean="0"/>
              <a:t>P. falciparum </a:t>
            </a:r>
            <a:r>
              <a:rPr lang="fr-FR" dirty="0" smtClean="0"/>
              <a:t>&gt; 80% des cas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811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Paludisme en 2012, décès (b) par régions OMS </a:t>
            </a:r>
            <a:endParaRPr lang="fr-FR" sz="2800" dirty="0"/>
          </a:p>
        </p:txBody>
      </p:sp>
      <p:grpSp>
        <p:nvGrpSpPr>
          <p:cNvPr id="6" name="Groupe 5"/>
          <p:cNvGrpSpPr/>
          <p:nvPr/>
        </p:nvGrpSpPr>
        <p:grpSpPr>
          <a:xfrm>
            <a:off x="392148" y="1430710"/>
            <a:ext cx="8359704" cy="2448272"/>
            <a:chOff x="467544" y="4005064"/>
            <a:chExt cx="8359704" cy="244827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" t="76543" r="6248" b="5373"/>
            <a:stretch/>
          </p:blipFill>
          <p:spPr>
            <a:xfrm>
              <a:off x="467544" y="4005064"/>
              <a:ext cx="8359185" cy="2448272"/>
            </a:xfrm>
            <a:prstGeom prst="rect">
              <a:avLst/>
            </a:prstGeom>
          </p:spPr>
        </p:pic>
        <p:sp>
          <p:nvSpPr>
            <p:cNvPr id="5" name="Rectangle à coins arrondis 4"/>
            <p:cNvSpPr/>
            <p:nvPr/>
          </p:nvSpPr>
          <p:spPr>
            <a:xfrm>
              <a:off x="468063" y="5786524"/>
              <a:ext cx="8359185" cy="216024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457200" y="4293096"/>
            <a:ext cx="8363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Décès 90 % en Afrique</a:t>
            </a:r>
          </a:p>
          <a:p>
            <a:r>
              <a:rPr lang="fr-FR" dirty="0" smtClean="0"/>
              <a:t>82% des décès en Afrique surviennent chez des enfants &lt; 5 ans </a:t>
            </a:r>
          </a:p>
          <a:p>
            <a:r>
              <a:rPr lang="fr-FR" dirty="0" smtClean="0"/>
              <a:t>(28% dans le reste du monde)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311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Paludisme </a:t>
            </a:r>
            <a:r>
              <a:rPr lang="fr-FR" sz="2800" dirty="0" smtClean="0"/>
              <a:t>2000-2012</a:t>
            </a:r>
            <a:r>
              <a:rPr lang="fr-FR" sz="2800" dirty="0"/>
              <a:t>, </a:t>
            </a:r>
            <a:r>
              <a:rPr lang="fr-FR" sz="2800" dirty="0" smtClean="0"/>
              <a:t>évolution du nombre de cas (a) et de décès </a:t>
            </a:r>
            <a:r>
              <a:rPr lang="fr-FR" sz="2800" dirty="0"/>
              <a:t>(b) par régions OMS 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89756" y="1484784"/>
            <a:ext cx="8964488" cy="3771765"/>
            <a:chOff x="313765" y="573740"/>
            <a:chExt cx="6248666" cy="267148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8366" b="52680"/>
            <a:stretch/>
          </p:blipFill>
          <p:spPr>
            <a:xfrm>
              <a:off x="313765" y="573740"/>
              <a:ext cx="4535800" cy="2671484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8" t="8366" r="50000" b="52680"/>
            <a:stretch/>
          </p:blipFill>
          <p:spPr>
            <a:xfrm>
              <a:off x="4500301" y="573740"/>
              <a:ext cx="2062130" cy="2671483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89756" y="5445224"/>
            <a:ext cx="895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Une diminution de 8% des accès et de 29% des décès en 13 ans</a:t>
            </a:r>
          </a:p>
          <a:p>
            <a:r>
              <a:rPr lang="fr-FR" b="1" dirty="0" smtClean="0"/>
              <a:t>Forte disparité selon les pays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Une accélération de la diminution des cas depuis 2005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9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Pourcentage de variation des décès du paludisme </a:t>
            </a:r>
            <a:br>
              <a:rPr lang="fr-FR" sz="2800" dirty="0" smtClean="0"/>
            </a:br>
            <a:r>
              <a:rPr lang="fr-FR" sz="2800" dirty="0" smtClean="0"/>
              <a:t>entre 2000 et 2012</a:t>
            </a:r>
            <a:endParaRPr lang="fr-FR" sz="2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1" t="68176" r="7529" b="6365"/>
          <a:stretch/>
        </p:blipFill>
        <p:spPr>
          <a:xfrm>
            <a:off x="8862" y="1844824"/>
            <a:ext cx="915446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4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Estimation de la réduction de mortalité due au paludisme entre 2000 et 2012</a:t>
            </a:r>
            <a:endParaRPr lang="fr-FR" sz="2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t="29097" r="5882" b="54822"/>
          <a:stretch/>
        </p:blipFill>
        <p:spPr>
          <a:xfrm>
            <a:off x="221174" y="1916832"/>
            <a:ext cx="8743314" cy="22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469" r="3869" b="45298"/>
          <a:stretch/>
        </p:blipFill>
        <p:spPr>
          <a:xfrm>
            <a:off x="467544" y="1523092"/>
            <a:ext cx="8182944" cy="48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Financement de la lutte contre le paludisme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1" b="68899"/>
          <a:stretch/>
        </p:blipFill>
        <p:spPr>
          <a:xfrm>
            <a:off x="207391" y="2060848"/>
            <a:ext cx="8729217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Lutte </a:t>
            </a:r>
            <a:r>
              <a:rPr lang="fr-FR" dirty="0" err="1" smtClean="0"/>
              <a:t>antivectorielle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" t="69297" r="6454" b="5504"/>
          <a:stretch/>
        </p:blipFill>
        <p:spPr>
          <a:xfrm>
            <a:off x="107504" y="1700807"/>
            <a:ext cx="4602512" cy="18722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00" r="3970" b="54200"/>
          <a:stretch/>
        </p:blipFill>
        <p:spPr>
          <a:xfrm>
            <a:off x="4860032" y="1700807"/>
            <a:ext cx="3960440" cy="485473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5900" r="50000" b="61550"/>
          <a:stretch/>
        </p:blipFill>
        <p:spPr>
          <a:xfrm>
            <a:off x="107503" y="3645024"/>
            <a:ext cx="2926777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Tests de diagnostic rapides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5" t="26901" r="49786" b="50000"/>
          <a:stretch/>
        </p:blipFill>
        <p:spPr>
          <a:xfrm>
            <a:off x="457200" y="1628800"/>
            <a:ext cx="4186808" cy="30556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901" r="6940" b="51050"/>
          <a:stretch/>
        </p:blipFill>
        <p:spPr>
          <a:xfrm>
            <a:off x="4716015" y="1618200"/>
            <a:ext cx="4234405" cy="306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8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cycle du </a:t>
            </a:r>
            <a:r>
              <a:rPr lang="fr-FR" i="1" dirty="0" smtClean="0"/>
              <a:t>Plasmodium</a:t>
            </a:r>
            <a:r>
              <a:rPr lang="fr-FR" dirty="0" smtClean="0"/>
              <a:t>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05720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Mais qu’est-ce qu’un parasite?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031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71558" r="49491" b="4851"/>
          <a:stretch/>
        </p:blipFill>
        <p:spPr>
          <a:xfrm>
            <a:off x="446351" y="332656"/>
            <a:ext cx="816855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5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Traitements</a:t>
            </a:r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179512" y="1772816"/>
            <a:ext cx="8838036" cy="3528392"/>
            <a:chOff x="179512" y="1772816"/>
            <a:chExt cx="8838036" cy="352839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5" t="32150" r="7275" b="45800"/>
            <a:stretch/>
          </p:blipFill>
          <p:spPr>
            <a:xfrm>
              <a:off x="179512" y="1772816"/>
              <a:ext cx="8838036" cy="316835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9512" y="4365104"/>
              <a:ext cx="4464496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525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rmAutofit/>
          </a:bodyPr>
          <a:lstStyle/>
          <a:p>
            <a:r>
              <a:rPr lang="fr-FR" sz="2400" dirty="0"/>
              <a:t>Diminution des cas de </a:t>
            </a:r>
            <a:r>
              <a:rPr lang="fr-FR" sz="2400" dirty="0" smtClean="0"/>
              <a:t>paludismes 2000-2012 </a:t>
            </a:r>
            <a:r>
              <a:rPr lang="fr-FR" sz="2400" dirty="0"/>
              <a:t>par </a:t>
            </a:r>
            <a:r>
              <a:rPr lang="fr-FR" sz="2400" dirty="0" smtClean="0"/>
              <a:t>régions </a:t>
            </a:r>
            <a:r>
              <a:rPr lang="fr-FR" sz="2400" dirty="0"/>
              <a:t>OMS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755576" y="908720"/>
            <a:ext cx="7632848" cy="5832648"/>
            <a:chOff x="899592" y="908720"/>
            <a:chExt cx="7272808" cy="549208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" t="8053" r="6248" b="44342"/>
            <a:stretch/>
          </p:blipFill>
          <p:spPr>
            <a:xfrm>
              <a:off x="899592" y="908720"/>
              <a:ext cx="7272808" cy="5492080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2267744" y="908720"/>
              <a:ext cx="1224136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Afrique</a:t>
              </a:r>
              <a:endParaRPr lang="fr-FR" sz="1400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5724128" y="910456"/>
              <a:ext cx="1224136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Amérique</a:t>
              </a:r>
              <a:endParaRPr lang="fr-FR" sz="1400" dirty="0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5724128" y="2793783"/>
              <a:ext cx="1224136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Europe</a:t>
              </a:r>
              <a:endParaRPr lang="fr-FR" sz="1400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2015716" y="2795552"/>
              <a:ext cx="1834166" cy="2898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Méditerranée orientale</a:t>
              </a:r>
              <a:endParaRPr lang="fr-FR" sz="1400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015716" y="4598884"/>
              <a:ext cx="1728192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Asie du Sud-Est</a:t>
              </a:r>
              <a:endParaRPr lang="fr-FR" sz="14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616116" y="4625768"/>
              <a:ext cx="1440160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Ouest Pacifique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371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56984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Résumé des tendances 2000-2012 d’incidence du paludisme	(1)</a:t>
            </a:r>
            <a:endParaRPr lang="fr-FR" sz="2400" dirty="0"/>
          </a:p>
        </p:txBody>
      </p:sp>
      <p:grpSp>
        <p:nvGrpSpPr>
          <p:cNvPr id="6" name="Groupe 5"/>
          <p:cNvGrpSpPr/>
          <p:nvPr/>
        </p:nvGrpSpPr>
        <p:grpSpPr>
          <a:xfrm>
            <a:off x="323528" y="1186084"/>
            <a:ext cx="8424936" cy="5555283"/>
            <a:chOff x="683568" y="1633491"/>
            <a:chExt cx="7796505" cy="507236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5" t="7923" r="5150" b="58435"/>
            <a:stretch/>
          </p:blipFill>
          <p:spPr>
            <a:xfrm>
              <a:off x="683568" y="1633491"/>
              <a:ext cx="7796505" cy="4177552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5" t="86592" r="5150" b="6019"/>
            <a:stretch/>
          </p:blipFill>
          <p:spPr>
            <a:xfrm>
              <a:off x="683568" y="5788238"/>
              <a:ext cx="7796505" cy="9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955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56984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Résumé des tendances 2000-2012 d’incidence du paludisme	(2)</a:t>
            </a:r>
            <a:endParaRPr lang="fr-FR" sz="2400" dirty="0"/>
          </a:p>
        </p:txBody>
      </p:sp>
      <p:grpSp>
        <p:nvGrpSpPr>
          <p:cNvPr id="7" name="Groupe 6"/>
          <p:cNvGrpSpPr/>
          <p:nvPr/>
        </p:nvGrpSpPr>
        <p:grpSpPr>
          <a:xfrm>
            <a:off x="1479207" y="1040911"/>
            <a:ext cx="6036558" cy="5653691"/>
            <a:chOff x="1479207" y="1040911"/>
            <a:chExt cx="6036558" cy="5653691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5" t="7924" r="5150" b="85261"/>
            <a:stretch/>
          </p:blipFill>
          <p:spPr>
            <a:xfrm>
              <a:off x="1479207" y="1040911"/>
              <a:ext cx="6036557" cy="664063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5" t="86592" r="5150" b="6019"/>
            <a:stretch/>
          </p:blipFill>
          <p:spPr>
            <a:xfrm>
              <a:off x="1479208" y="5974523"/>
              <a:ext cx="6036557" cy="720079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9" t="41553" r="5334" b="13786"/>
            <a:stretch/>
          </p:blipFill>
          <p:spPr>
            <a:xfrm>
              <a:off x="1479208" y="1687594"/>
              <a:ext cx="6036557" cy="4285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454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Imag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5" t="70969" r="50000" b="6866"/>
          <a:stretch/>
        </p:blipFill>
        <p:spPr bwMode="auto">
          <a:xfrm>
            <a:off x="1561356" y="1732996"/>
            <a:ext cx="6021288" cy="442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>
            <a:grpSpLocks/>
          </p:cNvGrpSpPr>
          <p:nvPr/>
        </p:nvGrpSpPr>
        <p:grpSpPr bwMode="auto">
          <a:xfrm>
            <a:off x="592126" y="476672"/>
            <a:ext cx="8042287" cy="5832648"/>
            <a:chOff x="591606" y="834200"/>
            <a:chExt cx="8042264" cy="5833856"/>
          </a:xfrm>
        </p:grpSpPr>
        <p:sp>
          <p:nvSpPr>
            <p:cNvPr id="37897" name="ZoneTexte 4"/>
            <p:cNvSpPr txBox="1">
              <a:spLocks noChangeArrowheads="1"/>
            </p:cNvSpPr>
            <p:nvPr/>
          </p:nvSpPr>
          <p:spPr bwMode="auto">
            <a:xfrm>
              <a:off x="591606" y="834200"/>
              <a:ext cx="8042264" cy="1200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fr-FR" sz="3600" b="1" dirty="0">
                  <a:solidFill>
                    <a:srgbClr val="C00000"/>
                  </a:solidFill>
                </a:rPr>
                <a:t>Représentativité du réseau de surveillance de l’OMS</a:t>
              </a:r>
            </a:p>
          </p:txBody>
        </p:sp>
        <p:sp>
          <p:nvSpPr>
            <p:cNvPr id="6" name="Ellipse 5"/>
            <p:cNvSpPr/>
            <p:nvPr/>
          </p:nvSpPr>
          <p:spPr>
            <a:xfrm>
              <a:off x="6227648" y="5537443"/>
              <a:ext cx="1224132" cy="1130613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43A36E8-F95C-4037-9E64-9F251B885885}" type="datetime1">
              <a:rPr lang="fr-FR" smtClean="0"/>
              <a:t>07/01/2015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Paludisme formation  internes DES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A5DF85-E1EB-4F8F-B28E-EE2BF74D666D}" type="slidenum">
              <a:rPr lang="fr-FR" smtClean="0"/>
              <a:pPr>
                <a:defRPr/>
              </a:pPr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93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2"/>
            <a:ext cx="2219067" cy="31370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16219" r="11344" b="73628"/>
          <a:stretch/>
        </p:blipFill>
        <p:spPr>
          <a:xfrm>
            <a:off x="251520" y="404664"/>
            <a:ext cx="8820814" cy="151097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699792" y="4725144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Polémique retentissante sur </a:t>
            </a:r>
            <a:r>
              <a:rPr lang="fr-FR" b="1" dirty="0">
                <a:solidFill>
                  <a:srgbClr val="C00000"/>
                </a:solidFill>
              </a:rPr>
              <a:t>c</a:t>
            </a:r>
            <a:r>
              <a:rPr lang="fr-FR" b="1" dirty="0" smtClean="0">
                <a:solidFill>
                  <a:srgbClr val="C00000"/>
                </a:solidFill>
              </a:rPr>
              <a:t>es chiffres avec un article du Lancet en 2012 par Murray et coll.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0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9" r="19106" b="39999"/>
          <a:stretch/>
        </p:blipFill>
        <p:spPr>
          <a:xfrm>
            <a:off x="251520" y="332656"/>
            <a:ext cx="8185169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8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16219" r="11344" b="73628"/>
          <a:stretch/>
        </p:blipFill>
        <p:spPr>
          <a:xfrm>
            <a:off x="177780" y="100152"/>
            <a:ext cx="8820814" cy="151097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t="29462" r="2862" b="48387"/>
          <a:stretch/>
        </p:blipFill>
        <p:spPr>
          <a:xfrm>
            <a:off x="166480" y="1556792"/>
            <a:ext cx="4254760" cy="244827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29892" y="2924944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C00000"/>
                </a:solidFill>
                <a:latin typeface="+mn-lt"/>
              </a:rPr>
              <a:t>377</a:t>
            </a:r>
            <a:endParaRPr lang="fr-FR" sz="1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131840" y="2390691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C00000"/>
                </a:solidFill>
                <a:latin typeface="+mn-lt"/>
              </a:rPr>
              <a:t>1.047</a:t>
            </a:r>
            <a:endParaRPr lang="fr-FR" sz="1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963136" y="2760428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C00000"/>
                </a:solidFill>
                <a:latin typeface="+mn-lt"/>
              </a:rPr>
              <a:t>699</a:t>
            </a:r>
            <a:endParaRPr lang="fr-FR" sz="1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67236" y="2988752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accent3"/>
                </a:solidFill>
                <a:latin typeface="+mn-lt"/>
              </a:rPr>
              <a:t>435</a:t>
            </a:r>
            <a:endParaRPr lang="fr-FR" sz="10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47864" y="2789530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accent3"/>
                </a:solidFill>
                <a:latin typeface="+mn-lt"/>
              </a:rPr>
              <a:t>569</a:t>
            </a:r>
            <a:endParaRPr lang="fr-FR" sz="10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2860" y="325299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accent3"/>
                </a:solidFill>
                <a:latin typeface="+mn-lt"/>
              </a:rPr>
              <a:t>116</a:t>
            </a:r>
            <a:endParaRPr lang="fr-FR" sz="10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91060" y="3081260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accent1"/>
                </a:solidFill>
                <a:latin typeface="+mn-lt"/>
              </a:rPr>
              <a:t>3</a:t>
            </a:r>
            <a:r>
              <a:rPr lang="fr-FR" sz="1000" dirty="0" smtClean="0">
                <a:solidFill>
                  <a:schemeClr val="accent1"/>
                </a:solidFill>
                <a:latin typeface="+mn-lt"/>
              </a:rPr>
              <a:t>03</a:t>
            </a:r>
            <a:endParaRPr lang="fr-FR" sz="1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035144" y="3254787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accent1"/>
                </a:solidFill>
                <a:latin typeface="+mn-lt"/>
              </a:rPr>
              <a:t>89</a:t>
            </a:r>
            <a:endParaRPr lang="fr-FR" sz="10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207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16219" r="11344" b="73628"/>
          <a:stretch/>
        </p:blipFill>
        <p:spPr>
          <a:xfrm>
            <a:off x="177780" y="100152"/>
            <a:ext cx="8820814" cy="1510972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166480" y="1556792"/>
            <a:ext cx="8437968" cy="5184576"/>
            <a:chOff x="166480" y="1556792"/>
            <a:chExt cx="4410357" cy="244827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1" t="29462" r="2862" b="48387"/>
            <a:stretch/>
          </p:blipFill>
          <p:spPr>
            <a:xfrm>
              <a:off x="166480" y="1556792"/>
              <a:ext cx="4254760" cy="2448272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855315" y="2970884"/>
              <a:ext cx="432048" cy="159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rgbClr val="C00000"/>
                  </a:solidFill>
                  <a:latin typeface="+mn-lt"/>
                </a:rPr>
                <a:t>377</a:t>
              </a:r>
              <a:endParaRPr lang="fr-FR" sz="1600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228448" y="2417032"/>
              <a:ext cx="504056" cy="159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rgbClr val="C00000"/>
                  </a:solidFill>
                  <a:latin typeface="+mn-lt"/>
                </a:rPr>
                <a:t>1.047</a:t>
              </a:r>
              <a:endParaRPr lang="fr-FR" sz="1600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997507" y="2791074"/>
              <a:ext cx="504056" cy="159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rgbClr val="C00000"/>
                  </a:solidFill>
                  <a:latin typeface="+mn-lt"/>
                </a:rPr>
                <a:t>699</a:t>
              </a:r>
              <a:endParaRPr lang="fr-FR" sz="1600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3997507" y="2995096"/>
              <a:ext cx="504056" cy="159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accent3"/>
                  </a:solidFill>
                  <a:latin typeface="+mn-lt"/>
                </a:rPr>
                <a:t>435</a:t>
              </a:r>
              <a:endParaRPr lang="fr-FR" sz="1600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403797" y="2835470"/>
              <a:ext cx="504056" cy="159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accent3"/>
                  </a:solidFill>
                  <a:latin typeface="+mn-lt"/>
                </a:rPr>
                <a:t>569</a:t>
              </a:r>
              <a:endParaRPr lang="fr-FR" sz="1600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82860" y="3289747"/>
              <a:ext cx="504056" cy="159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accent3"/>
                  </a:solidFill>
                  <a:latin typeface="+mn-lt"/>
                </a:rPr>
                <a:t>116</a:t>
              </a:r>
              <a:endParaRPr lang="fr-FR" sz="1600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91060" y="3131111"/>
              <a:ext cx="504056" cy="159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/>
                  </a:solidFill>
                  <a:latin typeface="+mn-lt"/>
                </a:rPr>
                <a:t>3</a:t>
              </a:r>
              <a:r>
                <a:rPr lang="fr-FR" sz="1600" dirty="0" smtClean="0">
                  <a:solidFill>
                    <a:schemeClr val="accent1"/>
                  </a:solidFill>
                  <a:latin typeface="+mn-lt"/>
                </a:rPr>
                <a:t>03</a:t>
              </a:r>
              <a:endParaRPr lang="fr-FR" sz="160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072781" y="3301130"/>
              <a:ext cx="504056" cy="159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accent1"/>
                  </a:solidFill>
                  <a:latin typeface="+mn-lt"/>
                </a:rPr>
                <a:t>89</a:t>
              </a:r>
              <a:endParaRPr lang="fr-FR" sz="1600" dirty="0">
                <a:solidFill>
                  <a:schemeClr val="accent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60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1" name="Espace réservé du contenu 2"/>
          <p:cNvSpPr>
            <a:spLocks noGrp="1"/>
          </p:cNvSpPr>
          <p:nvPr>
            <p:ph idx="1"/>
          </p:nvPr>
        </p:nvSpPr>
        <p:spPr>
          <a:xfrm>
            <a:off x="428625" y="6341889"/>
            <a:ext cx="8229600" cy="471487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fr-FR" sz="2000" b="1" dirty="0" smtClean="0"/>
              <a:t>Cycle du paludisme 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fr-FR" sz="1400" dirty="0" smtClean="0"/>
              <a:t>(www.cdc.gov/malaria/biology/life_cycle.htm)</a:t>
            </a:r>
          </a:p>
        </p:txBody>
      </p:sp>
      <p:grpSp>
        <p:nvGrpSpPr>
          <p:cNvPr id="3076" name="Groupe 7"/>
          <p:cNvGrpSpPr>
            <a:grpSpLocks/>
          </p:cNvGrpSpPr>
          <p:nvPr/>
        </p:nvGrpSpPr>
        <p:grpSpPr bwMode="auto">
          <a:xfrm>
            <a:off x="714375" y="212725"/>
            <a:ext cx="4572000" cy="5859463"/>
            <a:chOff x="714380" y="213471"/>
            <a:chExt cx="4572000" cy="5858735"/>
          </a:xfrm>
        </p:grpSpPr>
        <p:pic>
          <p:nvPicPr>
            <p:cNvPr id="3078" name="Picture 2" descr="malaria_LifeCyc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187"/>
            <a:stretch>
              <a:fillRect/>
            </a:stretch>
          </p:blipFill>
          <p:spPr bwMode="auto">
            <a:xfrm>
              <a:off x="714380" y="213471"/>
              <a:ext cx="4572000" cy="5858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357693" y="229344"/>
              <a:ext cx="914400" cy="45000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129218" y="4715062"/>
              <a:ext cx="142875" cy="357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3077" name="ZoneTexte 8"/>
          <p:cNvSpPr txBox="1">
            <a:spLocks noChangeArrowheads="1"/>
          </p:cNvSpPr>
          <p:nvPr/>
        </p:nvSpPr>
        <p:spPr bwMode="auto">
          <a:xfrm>
            <a:off x="5572125" y="428625"/>
            <a:ext cx="32146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/>
              <a:t>Chez l’anophèle femelle</a:t>
            </a:r>
          </a:p>
          <a:p>
            <a:pPr eaLnBrk="1" hangingPunct="1"/>
            <a:endParaRPr lang="fr-FR" dirty="0"/>
          </a:p>
          <a:p>
            <a:pPr eaLnBrk="1" hangingPunct="1"/>
            <a:r>
              <a:rPr lang="fr-FR" b="1" dirty="0">
                <a:solidFill>
                  <a:srgbClr val="C00000"/>
                </a:solidFill>
              </a:rPr>
              <a:t>Reproduction sexuée</a:t>
            </a:r>
          </a:p>
          <a:p>
            <a:pPr eaLnBrk="1" hangingPunct="1"/>
            <a:endParaRPr lang="fr-FR" dirty="0"/>
          </a:p>
          <a:p>
            <a:pPr eaLnBrk="1" hangingPunct="1"/>
            <a:r>
              <a:rPr lang="fr-FR" dirty="0"/>
              <a:t>Hôte définitif</a:t>
            </a:r>
          </a:p>
        </p:txBody>
      </p:sp>
      <p:pic>
        <p:nvPicPr>
          <p:cNvPr id="10" name="Picture 2" descr="Agambi"/>
          <p:cNvPicPr>
            <a:picLocks noChangeAspect="1" noChangeArrowheads="1"/>
          </p:cNvPicPr>
          <p:nvPr/>
        </p:nvPicPr>
        <p:blipFill rotWithShape="1">
          <a:blip r:embed="rId4" cstate="print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r="8014" b="17777"/>
          <a:stretch/>
        </p:blipFill>
        <p:spPr bwMode="auto">
          <a:xfrm>
            <a:off x="3323154" y="1700808"/>
            <a:ext cx="864096" cy="127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6" b="8869"/>
          <a:stretch/>
        </p:blipFill>
        <p:spPr bwMode="auto">
          <a:xfrm>
            <a:off x="4200004" y="1700808"/>
            <a:ext cx="1086891" cy="99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9" b="24624"/>
          <a:stretch/>
        </p:blipFill>
        <p:spPr bwMode="auto">
          <a:xfrm>
            <a:off x="191506" y="819443"/>
            <a:ext cx="1057062" cy="80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06" y="44624"/>
            <a:ext cx="866405" cy="68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9"/>
          <a:stretch/>
        </p:blipFill>
        <p:spPr>
          <a:xfrm>
            <a:off x="2819742" y="0"/>
            <a:ext cx="1176193" cy="926430"/>
          </a:xfrm>
          <a:prstGeom prst="rect">
            <a:avLst/>
          </a:prstGeom>
        </p:spPr>
      </p:pic>
      <p:pic>
        <p:nvPicPr>
          <p:cNvPr id="14" name="Imag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9129"/>
            <a:ext cx="611559" cy="41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874580" y="2893216"/>
            <a:ext cx="4069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Quatre étapes</a:t>
            </a:r>
          </a:p>
          <a:p>
            <a:r>
              <a:rPr lang="fr-FR" dirty="0" smtClean="0"/>
              <a:t>1/Fusion </a:t>
            </a:r>
            <a:r>
              <a:rPr lang="fr-FR" dirty="0"/>
              <a:t>des </a:t>
            </a:r>
            <a:r>
              <a:rPr lang="fr-FR" dirty="0" smtClean="0"/>
              <a:t>gamètes</a:t>
            </a:r>
          </a:p>
          <a:p>
            <a:r>
              <a:rPr lang="fr-FR" dirty="0" smtClean="0"/>
              <a:t>2/</a:t>
            </a:r>
            <a:r>
              <a:rPr lang="fr-FR" b="1" dirty="0" err="1" smtClean="0">
                <a:solidFill>
                  <a:srgbClr val="C00000"/>
                </a:solidFill>
              </a:rPr>
              <a:t>Ookinète</a:t>
            </a:r>
            <a:endParaRPr lang="fr-FR" b="1" dirty="0" smtClean="0">
              <a:solidFill>
                <a:srgbClr val="C00000"/>
              </a:solidFill>
            </a:endParaRPr>
          </a:p>
          <a:p>
            <a:r>
              <a:rPr lang="fr-FR" dirty="0" smtClean="0"/>
              <a:t>3/</a:t>
            </a:r>
            <a:r>
              <a:rPr lang="fr-FR" b="1" dirty="0" smtClean="0">
                <a:solidFill>
                  <a:srgbClr val="C00000"/>
                </a:solidFill>
              </a:rPr>
              <a:t>Oocyste</a:t>
            </a:r>
            <a:r>
              <a:rPr lang="fr-FR" dirty="0" smtClean="0"/>
              <a:t> </a:t>
            </a:r>
            <a:r>
              <a:rPr lang="fr-FR" dirty="0"/>
              <a:t>paroi externe de l’estomac </a:t>
            </a:r>
            <a:endParaRPr lang="fr-FR" dirty="0" smtClean="0"/>
          </a:p>
          <a:p>
            <a:r>
              <a:rPr lang="fr-FR" dirty="0" smtClean="0"/>
              <a:t>4/</a:t>
            </a:r>
            <a:r>
              <a:rPr lang="fr-FR" b="1" dirty="0" err="1" smtClean="0">
                <a:solidFill>
                  <a:srgbClr val="C00000"/>
                </a:solidFill>
              </a:rPr>
              <a:t>Sporozoïtes</a:t>
            </a:r>
            <a:r>
              <a:rPr lang="fr-FR" dirty="0" smtClean="0"/>
              <a:t> </a:t>
            </a:r>
            <a:r>
              <a:rPr lang="fr-FR" dirty="0"/>
              <a:t>dans les glandes salivaires</a:t>
            </a:r>
          </a:p>
        </p:txBody>
      </p:sp>
    </p:spTree>
    <p:extLst>
      <p:ext uri="{BB962C8B-B14F-4D97-AF65-F5344CB8AC3E}">
        <p14:creationId xmlns:p14="http://schemas.microsoft.com/office/powerpoint/2010/main" val="33504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16219" r="11344" b="73628"/>
          <a:stretch/>
        </p:blipFill>
        <p:spPr>
          <a:xfrm>
            <a:off x="177780" y="100152"/>
            <a:ext cx="8820814" cy="151097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" t="45160" r="42701" b="7313"/>
          <a:stretch/>
        </p:blipFill>
        <p:spPr>
          <a:xfrm>
            <a:off x="4572000" y="1556792"/>
            <a:ext cx="4176464" cy="521468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t="29462" r="2862" b="48387"/>
          <a:stretch/>
        </p:blipFill>
        <p:spPr>
          <a:xfrm>
            <a:off x="166480" y="1556792"/>
            <a:ext cx="4254760" cy="244827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436096" y="22768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&lt; 5 ans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422920" y="44371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3"/>
                </a:solidFill>
              </a:rPr>
              <a:t>≥</a:t>
            </a:r>
            <a:r>
              <a:rPr lang="fr-FR" dirty="0" smtClean="0">
                <a:solidFill>
                  <a:schemeClr val="accent3"/>
                </a:solidFill>
              </a:rPr>
              <a:t> 5 ans</a:t>
            </a:r>
            <a:endParaRPr lang="fr-FR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0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16219" r="11344" b="73628"/>
          <a:stretch/>
        </p:blipFill>
        <p:spPr>
          <a:xfrm>
            <a:off x="177780" y="100152"/>
            <a:ext cx="8820814" cy="151097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" t="45160" r="42701" b="7313"/>
          <a:stretch/>
        </p:blipFill>
        <p:spPr>
          <a:xfrm>
            <a:off x="4572000" y="1556792"/>
            <a:ext cx="4176464" cy="52146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2" t="15699" r="2861" b="58866"/>
          <a:stretch/>
        </p:blipFill>
        <p:spPr>
          <a:xfrm>
            <a:off x="179512" y="3902950"/>
            <a:ext cx="4290316" cy="28685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t="29462" r="2862" b="48387"/>
          <a:stretch/>
        </p:blipFill>
        <p:spPr>
          <a:xfrm>
            <a:off x="166480" y="1556792"/>
            <a:ext cx="425476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8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16219" r="11344" b="73628"/>
          <a:stretch/>
        </p:blipFill>
        <p:spPr>
          <a:xfrm>
            <a:off x="177780" y="100152"/>
            <a:ext cx="8820814" cy="1510972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501473" y="1933248"/>
            <a:ext cx="8173427" cy="4880128"/>
            <a:chOff x="501473" y="1933248"/>
            <a:chExt cx="8173427" cy="488012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42" t="17121" r="2861" b="60166"/>
            <a:stretch/>
          </p:blipFill>
          <p:spPr>
            <a:xfrm>
              <a:off x="501473" y="1933248"/>
              <a:ext cx="8173427" cy="4880128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2844886" y="2081221"/>
              <a:ext cx="1152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 </a:t>
              </a:r>
              <a:r>
                <a:rPr lang="fr-FR" sz="1200" dirty="0" smtClean="0"/>
                <a:t>6 %</a:t>
              </a:r>
            </a:p>
            <a:p>
              <a:r>
                <a:rPr lang="fr-FR" sz="1200" dirty="0" smtClean="0"/>
                <a:t>  9 %</a:t>
              </a:r>
            </a:p>
            <a:p>
              <a:r>
                <a:rPr lang="fr-FR" sz="1200" dirty="0" smtClean="0"/>
                <a:t>20 %</a:t>
              </a:r>
              <a:endParaRPr lang="fr-FR" sz="1200" dirty="0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206657" y="1439389"/>
            <a:ext cx="88208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1600" dirty="0" smtClean="0"/>
              <a:t>En Afrique, pour les sujets &lt; 5 ans, les chiffres de Murray sont 1,3 x &gt; à ceux de l’OMS</a:t>
            </a:r>
          </a:p>
          <a:p>
            <a:r>
              <a:rPr lang="fr-FR" sz="1600" dirty="0" smtClean="0"/>
              <a:t> 	   pour </a:t>
            </a:r>
            <a:r>
              <a:rPr lang="fr-FR" sz="1600" dirty="0"/>
              <a:t>les sujets </a:t>
            </a:r>
            <a:r>
              <a:rPr lang="fr-FR" sz="1600" dirty="0" smtClean="0"/>
              <a:t>≥ </a:t>
            </a:r>
            <a:r>
              <a:rPr lang="fr-FR" sz="1600" dirty="0"/>
              <a:t>5 ans, les chiffres de Murray sont </a:t>
            </a:r>
            <a:r>
              <a:rPr lang="fr-FR" sz="1600" dirty="0" smtClean="0"/>
              <a:t>8,1 </a:t>
            </a:r>
            <a:r>
              <a:rPr lang="fr-FR" sz="1600" dirty="0"/>
              <a:t>x &gt; à ceux de l’OMS</a:t>
            </a:r>
          </a:p>
        </p:txBody>
      </p:sp>
    </p:spTree>
    <p:extLst>
      <p:ext uri="{BB962C8B-B14F-4D97-AF65-F5344CB8AC3E}">
        <p14:creationId xmlns:p14="http://schemas.microsoft.com/office/powerpoint/2010/main" val="364974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16219" r="11344" b="73628"/>
          <a:stretch/>
        </p:blipFill>
        <p:spPr>
          <a:xfrm>
            <a:off x="177780" y="100152"/>
            <a:ext cx="8820814" cy="151097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17941" r="5323" b="41827"/>
          <a:stretch/>
        </p:blipFill>
        <p:spPr>
          <a:xfrm>
            <a:off x="619432" y="1611124"/>
            <a:ext cx="8037871" cy="520225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767243" y="6237312"/>
            <a:ext cx="222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Décès en 2000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9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16219" r="11344" b="73628"/>
          <a:stretch/>
        </p:blipFill>
        <p:spPr>
          <a:xfrm>
            <a:off x="177780" y="100152"/>
            <a:ext cx="8820814" cy="151097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t="18792" r="7390" b="42236"/>
          <a:stretch/>
        </p:blipFill>
        <p:spPr>
          <a:xfrm>
            <a:off x="557059" y="1725561"/>
            <a:ext cx="7908516" cy="500931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67243" y="6237312"/>
            <a:ext cx="222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Décès en 2010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9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5294" r="5239" b="50000"/>
          <a:stretch/>
        </p:blipFill>
        <p:spPr>
          <a:xfrm>
            <a:off x="107503" y="1844824"/>
            <a:ext cx="8837953" cy="46805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4" t="13073" r="4459" b="75017"/>
          <a:stretch/>
        </p:blipFill>
        <p:spPr>
          <a:xfrm>
            <a:off x="251520" y="188640"/>
            <a:ext cx="6903382" cy="14401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25813" r="81079" b="73100"/>
          <a:stretch/>
        </p:blipFill>
        <p:spPr>
          <a:xfrm>
            <a:off x="6738053" y="476672"/>
            <a:ext cx="1882164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1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4" t="13073" r="4459" b="75017"/>
          <a:stretch/>
        </p:blipFill>
        <p:spPr>
          <a:xfrm>
            <a:off x="251520" y="188640"/>
            <a:ext cx="6903382" cy="14401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25813" r="81079" b="73100"/>
          <a:stretch/>
        </p:blipFill>
        <p:spPr>
          <a:xfrm>
            <a:off x="6738053" y="476672"/>
            <a:ext cx="1882164" cy="2160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" t="51262" r="5946" b="17929"/>
          <a:stretch/>
        </p:blipFill>
        <p:spPr>
          <a:xfrm>
            <a:off x="251520" y="2060848"/>
            <a:ext cx="859603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0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A834EA-66AF-4F53-903C-50322A1D33FB}" type="datetime1">
              <a:rPr lang="fr-FR" smtClean="0"/>
              <a:pPr>
                <a:defRPr/>
              </a:pPr>
              <a:t>07/01/2015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27183-ED11-43D1-9592-C3534D76E5BA}" type="slidenum">
              <a:rPr lang="fr-FR" smtClean="0"/>
              <a:pPr>
                <a:defRPr/>
              </a:pPr>
              <a:t>67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23528" y="332656"/>
            <a:ext cx="8424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C00000"/>
                </a:solidFill>
              </a:rPr>
              <a:t>Dans </a:t>
            </a:r>
            <a:r>
              <a:rPr lang="fr-FR" b="1" i="1" dirty="0">
                <a:solidFill>
                  <a:srgbClr val="C00000"/>
                </a:solidFill>
              </a:rPr>
              <a:t>le monde, entre 2000 et 2012, les taux de </a:t>
            </a:r>
            <a:r>
              <a:rPr lang="fr-FR" b="1" i="1" dirty="0" smtClean="0">
                <a:solidFill>
                  <a:srgbClr val="C00000"/>
                </a:solidFill>
              </a:rPr>
              <a:t>mortalité estimés </a:t>
            </a:r>
            <a:r>
              <a:rPr lang="fr-FR" b="1" i="1" dirty="0">
                <a:solidFill>
                  <a:srgbClr val="C00000"/>
                </a:solidFill>
              </a:rPr>
              <a:t>dus au paludisme ont chuté de 42 % dans toutes les </a:t>
            </a:r>
            <a:r>
              <a:rPr lang="fr-FR" b="1" i="1" dirty="0" smtClean="0">
                <a:solidFill>
                  <a:srgbClr val="C00000"/>
                </a:solidFill>
              </a:rPr>
              <a:t>tranches d’âge </a:t>
            </a:r>
            <a:r>
              <a:rPr lang="fr-FR" i="1" dirty="0"/>
              <a:t>et de 48 % chez les enfants de moins de cinq ans. </a:t>
            </a:r>
            <a:endParaRPr lang="fr-FR" i="1" dirty="0" smtClean="0"/>
          </a:p>
          <a:p>
            <a:r>
              <a:rPr lang="fr-FR" i="1" dirty="0" smtClean="0"/>
              <a:t>Si </a:t>
            </a:r>
            <a:r>
              <a:rPr lang="fr-FR" i="1" dirty="0"/>
              <a:t>le </a:t>
            </a:r>
            <a:r>
              <a:rPr lang="fr-FR" i="1" dirty="0" smtClean="0"/>
              <a:t>taux annuel </a:t>
            </a:r>
            <a:r>
              <a:rPr lang="fr-FR" i="1" dirty="0"/>
              <a:t>de diminution observé au cours des </a:t>
            </a:r>
            <a:r>
              <a:rPr lang="fr-FR" i="1" dirty="0" smtClean="0"/>
              <a:t>12 dernières </a:t>
            </a:r>
            <a:r>
              <a:rPr lang="fr-FR" i="1" dirty="0"/>
              <a:t>années </a:t>
            </a:r>
            <a:r>
              <a:rPr lang="fr-FR" i="1" dirty="0" smtClean="0"/>
              <a:t>se confirme</a:t>
            </a:r>
            <a:r>
              <a:rPr lang="fr-FR" i="1" dirty="0"/>
              <a:t>, alors </a:t>
            </a:r>
            <a:r>
              <a:rPr lang="fr-FR" b="1" i="1" dirty="0">
                <a:solidFill>
                  <a:srgbClr val="C00000"/>
                </a:solidFill>
              </a:rPr>
              <a:t>il est prévu que les taux de mortalité dus au </a:t>
            </a:r>
            <a:r>
              <a:rPr lang="fr-FR" b="1" i="1" dirty="0" smtClean="0">
                <a:solidFill>
                  <a:srgbClr val="C00000"/>
                </a:solidFill>
              </a:rPr>
              <a:t>paludisme diminuent </a:t>
            </a:r>
            <a:r>
              <a:rPr lang="fr-FR" b="1" i="1" dirty="0">
                <a:solidFill>
                  <a:srgbClr val="C00000"/>
                </a:solidFill>
              </a:rPr>
              <a:t>de 52 % dans toutes les tranches d’âge </a:t>
            </a:r>
            <a:r>
              <a:rPr lang="fr-FR" i="1" dirty="0"/>
              <a:t>et de 60 % chez </a:t>
            </a:r>
            <a:r>
              <a:rPr lang="fr-FR" i="1" dirty="0" smtClean="0"/>
              <a:t>les enfants </a:t>
            </a:r>
            <a:r>
              <a:rPr lang="fr-FR" i="1" dirty="0"/>
              <a:t>de moins de cinq ans d’ici 2015.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95536" y="2636912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La diminution de l’incidence de </a:t>
            </a:r>
            <a:r>
              <a:rPr lang="fr-FR" b="1" i="1" dirty="0">
                <a:solidFill>
                  <a:srgbClr val="C00000"/>
                </a:solidFill>
              </a:rPr>
              <a:t>P. falciparum </a:t>
            </a:r>
            <a:r>
              <a:rPr lang="fr-FR" b="1" dirty="0">
                <a:solidFill>
                  <a:srgbClr val="C00000"/>
                </a:solidFill>
              </a:rPr>
              <a:t>est, en </a:t>
            </a:r>
            <a:r>
              <a:rPr lang="fr-FR" b="1" dirty="0" smtClean="0">
                <a:solidFill>
                  <a:srgbClr val="C00000"/>
                </a:solidFill>
              </a:rPr>
              <a:t>moyenne, plus </a:t>
            </a:r>
            <a:r>
              <a:rPr lang="fr-FR" b="1" dirty="0">
                <a:solidFill>
                  <a:srgbClr val="C00000"/>
                </a:solidFill>
              </a:rPr>
              <a:t>importante que celle de </a:t>
            </a:r>
            <a:r>
              <a:rPr lang="fr-FR" b="1" i="1" dirty="0">
                <a:solidFill>
                  <a:srgbClr val="C00000"/>
                </a:solidFill>
              </a:rPr>
              <a:t>P. vivax</a:t>
            </a:r>
            <a:r>
              <a:rPr lang="fr-FR" dirty="0"/>
              <a:t>, laissant penser que </a:t>
            </a:r>
            <a:r>
              <a:rPr lang="fr-FR" i="1" dirty="0"/>
              <a:t>P. </a:t>
            </a:r>
            <a:r>
              <a:rPr lang="fr-FR" i="1" dirty="0" smtClean="0"/>
              <a:t>vivax </a:t>
            </a:r>
            <a:r>
              <a:rPr lang="fr-FR" dirty="0" smtClean="0"/>
              <a:t>réagit </a:t>
            </a:r>
            <a:r>
              <a:rPr lang="fr-FR" dirty="0"/>
              <a:t>plus lentement aux interventions de lutte, </a:t>
            </a:r>
            <a:r>
              <a:rPr lang="fr-FR" dirty="0" smtClean="0"/>
              <a:t>probablement en </a:t>
            </a:r>
            <a:r>
              <a:rPr lang="fr-FR" dirty="0"/>
              <a:t>raison de ses </a:t>
            </a:r>
            <a:r>
              <a:rPr lang="fr-FR" dirty="0" smtClean="0"/>
              <a:t>caractéristiques </a:t>
            </a:r>
            <a:r>
              <a:rPr lang="fr-FR" dirty="0"/>
              <a:t>biologiques. </a:t>
            </a:r>
            <a:endParaRPr lang="fr-FR" dirty="0" smtClean="0"/>
          </a:p>
          <a:p>
            <a:r>
              <a:rPr lang="fr-FR" dirty="0" smtClean="0"/>
              <a:t>Dans </a:t>
            </a:r>
            <a:r>
              <a:rPr lang="fr-FR" dirty="0"/>
              <a:t>les pays où les </a:t>
            </a:r>
            <a:r>
              <a:rPr lang="fr-FR" dirty="0" smtClean="0"/>
              <a:t>deux espèces </a:t>
            </a:r>
            <a:r>
              <a:rPr lang="fr-FR" dirty="0"/>
              <a:t>sont transmises, </a:t>
            </a:r>
            <a:r>
              <a:rPr lang="fr-FR" i="1" dirty="0"/>
              <a:t>P. vivax </a:t>
            </a:r>
            <a:r>
              <a:rPr lang="fr-FR" dirty="0"/>
              <a:t>prédomine dans les pays </a:t>
            </a:r>
            <a:r>
              <a:rPr lang="fr-FR" dirty="0" smtClean="0"/>
              <a:t>en phase </a:t>
            </a:r>
            <a:r>
              <a:rPr lang="fr-FR" dirty="0"/>
              <a:t>de pré-élimination et d’élimination.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95536" y="4725144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Sur les 97 pays où la transmission perdure en 2013, 12 </a:t>
            </a:r>
            <a:r>
              <a:rPr lang="fr-FR" dirty="0" smtClean="0"/>
              <a:t>sont classés </a:t>
            </a:r>
            <a:r>
              <a:rPr lang="fr-FR" dirty="0"/>
              <a:t>dans la phase de pré-élimination dans la lutte antipaludique</a:t>
            </a:r>
            <a:r>
              <a:rPr lang="fr-FR" dirty="0" smtClean="0"/>
              <a:t>, et </a:t>
            </a:r>
            <a:r>
              <a:rPr lang="fr-FR" dirty="0"/>
              <a:t>7 dans la phase d’élimination. </a:t>
            </a:r>
            <a:endParaRPr lang="fr-FR" dirty="0" smtClean="0"/>
          </a:p>
          <a:p>
            <a:r>
              <a:rPr lang="fr-FR" dirty="0" smtClean="0"/>
              <a:t>Sept </a:t>
            </a:r>
            <a:r>
              <a:rPr lang="fr-FR" dirty="0"/>
              <a:t>autres pays </a:t>
            </a:r>
            <a:r>
              <a:rPr lang="fr-FR" dirty="0" smtClean="0"/>
              <a:t>sont en </a:t>
            </a:r>
            <a:r>
              <a:rPr lang="fr-FR" dirty="0"/>
              <a:t>phase de prévention de la </a:t>
            </a:r>
            <a:r>
              <a:rPr lang="fr-FR" dirty="0" smtClean="0"/>
              <a:t>réintroduction </a:t>
            </a:r>
            <a:r>
              <a:rPr lang="fr-FR" dirty="0"/>
              <a:t>de la maladie</a:t>
            </a: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CNR du Paludisme Epidémiologie 2013-2014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713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A834EA-66AF-4F53-903C-50322A1D33FB}" type="datetime1">
              <a:rPr lang="fr-FR" smtClean="0"/>
              <a:pPr>
                <a:defRPr/>
              </a:pPr>
              <a:t>07/01/2015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27183-ED11-43D1-9592-C3534D76E5BA}" type="slidenum">
              <a:rPr lang="fr-FR" smtClean="0"/>
              <a:pPr>
                <a:defRPr/>
              </a:pPr>
              <a:t>68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99728" y="548680"/>
            <a:ext cx="83529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Il a été estimé que 627 000 décès étaient imputables </a:t>
            </a:r>
            <a:r>
              <a:rPr lang="fr-FR" sz="2400" dirty="0" smtClean="0"/>
              <a:t>au paludisme </a:t>
            </a:r>
            <a:r>
              <a:rPr lang="fr-FR" sz="2400" dirty="0"/>
              <a:t>dans le monde en 2012 (marge d’incertitude </a:t>
            </a:r>
            <a:r>
              <a:rPr lang="fr-FR" sz="2400" dirty="0" smtClean="0"/>
              <a:t>: 473 </a:t>
            </a:r>
            <a:r>
              <a:rPr lang="fr-FR" sz="2400" dirty="0"/>
              <a:t>000-789 </a:t>
            </a:r>
            <a:r>
              <a:rPr lang="fr-FR" sz="2400" dirty="0" smtClean="0"/>
              <a:t>000)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smtClean="0"/>
              <a:t>La plupart des décès estimés (90 %) ont lieu en Afrique subsaharienne et chez les enfants de moins de cinq ans (77 %)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smtClean="0"/>
              <a:t>Entre </a:t>
            </a:r>
            <a:r>
              <a:rPr lang="fr-FR" sz="2400" dirty="0"/>
              <a:t>2000 et 2012, les taux de mortalité </a:t>
            </a:r>
            <a:r>
              <a:rPr lang="fr-FR" sz="2400" dirty="0" smtClean="0"/>
              <a:t>estimés imputables </a:t>
            </a:r>
            <a:r>
              <a:rPr lang="fr-FR" sz="2400" dirty="0"/>
              <a:t>au paludisme ont diminué de 42 % dans le </a:t>
            </a:r>
            <a:r>
              <a:rPr lang="fr-FR" sz="2400" dirty="0" smtClean="0"/>
              <a:t>monde et </a:t>
            </a:r>
            <a:r>
              <a:rPr lang="fr-FR" sz="2400" dirty="0"/>
              <a:t>de 49 % dans la Région </a:t>
            </a:r>
            <a:r>
              <a:rPr lang="fr-FR" sz="2400" dirty="0" smtClean="0"/>
              <a:t>Afrique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smtClean="0"/>
              <a:t>Chez </a:t>
            </a:r>
            <a:r>
              <a:rPr lang="fr-FR" sz="2400" dirty="0"/>
              <a:t>les enfants de </a:t>
            </a:r>
            <a:r>
              <a:rPr lang="fr-FR" sz="2400" dirty="0" smtClean="0"/>
              <a:t>moins de </a:t>
            </a:r>
            <a:r>
              <a:rPr lang="fr-FR" sz="2400" dirty="0"/>
              <a:t>cinq ans, les décès ont diminué de 48 % dans le </a:t>
            </a:r>
            <a:r>
              <a:rPr lang="fr-FR" sz="2400" dirty="0" smtClean="0"/>
              <a:t>monde et </a:t>
            </a:r>
            <a:r>
              <a:rPr lang="fr-FR" sz="2400" dirty="0"/>
              <a:t>de 54 % dans la Région </a:t>
            </a:r>
            <a:r>
              <a:rPr lang="fr-FR" sz="2400" dirty="0" smtClean="0"/>
              <a:t>Afrique</a:t>
            </a:r>
            <a:endParaRPr lang="fr-FR" sz="2400" dirty="0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CNR du Paludisme Epidémiologie 2013-2014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655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A834EA-66AF-4F53-903C-50322A1D33FB}" type="datetime1">
              <a:rPr lang="fr-FR" smtClean="0"/>
              <a:pPr>
                <a:defRPr/>
              </a:pPr>
              <a:t>07/01/2015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27183-ED11-43D1-9592-C3534D76E5BA}" type="slidenum">
              <a:rPr lang="fr-FR" smtClean="0"/>
              <a:pPr>
                <a:defRPr/>
              </a:pPr>
              <a:t>69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0" b="58400"/>
          <a:stretch/>
        </p:blipFill>
        <p:spPr>
          <a:xfrm>
            <a:off x="166017" y="476671"/>
            <a:ext cx="8726463" cy="44054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749" r="34738" b="1701"/>
          <a:stretch/>
        </p:blipFill>
        <p:spPr>
          <a:xfrm>
            <a:off x="483024" y="5013176"/>
            <a:ext cx="5817168" cy="1455860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6156176" y="764704"/>
            <a:ext cx="2304256" cy="424847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108496"/>
            <a:ext cx="1659762" cy="164172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024033"/>
            <a:ext cx="2885306" cy="1858137"/>
          </a:xfrm>
          <a:prstGeom prst="rect">
            <a:avLst/>
          </a:prstGeom>
        </p:spPr>
      </p:pic>
      <p:sp>
        <p:nvSpPr>
          <p:cNvPr id="11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CNR du Paludisme Epidémiologie 2013-2014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381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2" descr="malaria_Life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7" b="29251"/>
          <a:stretch>
            <a:fillRect/>
          </a:stretch>
        </p:blipFill>
        <p:spPr bwMode="auto">
          <a:xfrm>
            <a:off x="3800475" y="212725"/>
            <a:ext cx="52943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1" name="Groupe 9"/>
          <p:cNvGrpSpPr>
            <a:grpSpLocks/>
          </p:cNvGrpSpPr>
          <p:nvPr/>
        </p:nvGrpSpPr>
        <p:grpSpPr bwMode="auto">
          <a:xfrm>
            <a:off x="3729038" y="228600"/>
            <a:ext cx="5451475" cy="5721350"/>
            <a:chOff x="3728461" y="228804"/>
            <a:chExt cx="5452085" cy="5843402"/>
          </a:xfrm>
        </p:grpSpPr>
        <p:sp>
          <p:nvSpPr>
            <p:cNvPr id="6" name="Rectangle 5"/>
            <p:cNvSpPr/>
            <p:nvPr/>
          </p:nvSpPr>
          <p:spPr>
            <a:xfrm>
              <a:off x="3728461" y="228804"/>
              <a:ext cx="700165" cy="43582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85617" y="4572443"/>
              <a:ext cx="4572512" cy="14997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809906" y="3069437"/>
              <a:ext cx="3370640" cy="21596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66944" y="4637298"/>
              <a:ext cx="285782" cy="1214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2" name="Rectangle 1"/>
          <p:cNvSpPr/>
          <p:nvPr/>
        </p:nvSpPr>
        <p:spPr>
          <a:xfrm>
            <a:off x="5572125" y="4095750"/>
            <a:ext cx="655638" cy="595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t="4825" r="7772"/>
          <a:stretch/>
        </p:blipFill>
        <p:spPr>
          <a:xfrm>
            <a:off x="164082" y="2269543"/>
            <a:ext cx="4094403" cy="2952328"/>
          </a:xfrm>
          <a:prstGeom prst="rect">
            <a:avLst/>
          </a:prstGeom>
        </p:spPr>
      </p:pic>
      <p:sp>
        <p:nvSpPr>
          <p:cNvPr id="15" name="ZoneTexte 10"/>
          <p:cNvSpPr txBox="1">
            <a:spLocks noChangeArrowheads="1"/>
          </p:cNvSpPr>
          <p:nvPr/>
        </p:nvSpPr>
        <p:spPr bwMode="auto">
          <a:xfrm>
            <a:off x="222137" y="228600"/>
            <a:ext cx="37444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dirty="0">
                <a:latin typeface="+mn-lt"/>
              </a:rPr>
              <a:t>Schizogonie hépatique</a:t>
            </a:r>
          </a:p>
          <a:p>
            <a:pPr eaLnBrk="1" hangingPunct="1"/>
            <a:endParaRPr lang="fr-FR" sz="2000" dirty="0">
              <a:latin typeface="+mn-lt"/>
            </a:endParaRPr>
          </a:p>
          <a:p>
            <a:pPr eaLnBrk="1" hangingPunct="1"/>
            <a:r>
              <a:rPr lang="fr-FR" sz="2000" b="1" dirty="0">
                <a:solidFill>
                  <a:srgbClr val="C00000"/>
                </a:solidFill>
                <a:latin typeface="+mn-lt"/>
              </a:rPr>
              <a:t>Premier cycle de reproduction asexuée chez l’homme</a:t>
            </a:r>
          </a:p>
          <a:p>
            <a:pPr eaLnBrk="1" hangingPunct="1"/>
            <a:endParaRPr lang="fr-FR" sz="2000" dirty="0">
              <a:latin typeface="+mn-lt"/>
            </a:endParaRPr>
          </a:p>
          <a:p>
            <a:pPr eaLnBrk="1" hangingPunct="1"/>
            <a:r>
              <a:rPr lang="fr-FR" sz="2000" dirty="0">
                <a:latin typeface="+mn-lt"/>
              </a:rPr>
              <a:t>Incubation, pas de symptômes</a:t>
            </a:r>
          </a:p>
        </p:txBody>
      </p:sp>
      <p:pic>
        <p:nvPicPr>
          <p:cNvPr id="1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9129"/>
            <a:ext cx="611559" cy="41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22136" y="5488285"/>
            <a:ext cx="7158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Trois étapes</a:t>
            </a:r>
          </a:p>
          <a:p>
            <a:r>
              <a:rPr lang="fr-FR" dirty="0" smtClean="0"/>
              <a:t>1/ Pénétration </a:t>
            </a:r>
            <a:r>
              <a:rPr lang="fr-FR" dirty="0"/>
              <a:t>du </a:t>
            </a:r>
            <a:r>
              <a:rPr lang="fr-FR" b="1" dirty="0" err="1" smtClean="0">
                <a:solidFill>
                  <a:srgbClr val="C00000"/>
                </a:solidFill>
              </a:rPr>
              <a:t>sporozoïte</a:t>
            </a:r>
            <a:r>
              <a:rPr lang="fr-FR" dirty="0"/>
              <a:t> </a:t>
            </a:r>
            <a:r>
              <a:rPr lang="fr-FR" dirty="0" smtClean="0"/>
              <a:t>dans </a:t>
            </a:r>
            <a:r>
              <a:rPr lang="fr-FR" dirty="0"/>
              <a:t>une </a:t>
            </a:r>
            <a:r>
              <a:rPr lang="fr-FR" dirty="0" smtClean="0"/>
              <a:t>cellule hépatique</a:t>
            </a:r>
          </a:p>
          <a:p>
            <a:r>
              <a:rPr lang="fr-FR" dirty="0" smtClean="0"/>
              <a:t>2/ </a:t>
            </a:r>
            <a:r>
              <a:rPr lang="fr-FR" b="1" dirty="0" smtClean="0">
                <a:solidFill>
                  <a:srgbClr val="C00000"/>
                </a:solidFill>
              </a:rPr>
              <a:t>schizogonie</a:t>
            </a:r>
            <a:r>
              <a:rPr lang="fr-FR" dirty="0" smtClean="0"/>
              <a:t> hépatique</a:t>
            </a:r>
          </a:p>
          <a:p>
            <a:r>
              <a:rPr lang="fr-FR" dirty="0" smtClean="0"/>
              <a:t>3/ Libération </a:t>
            </a:r>
            <a:r>
              <a:rPr lang="fr-FR" dirty="0"/>
              <a:t>des </a:t>
            </a:r>
            <a:r>
              <a:rPr lang="fr-FR" b="1" dirty="0" err="1">
                <a:solidFill>
                  <a:srgbClr val="C00000"/>
                </a:solidFill>
              </a:rPr>
              <a:t>mérozoïtes</a:t>
            </a:r>
            <a:r>
              <a:rPr lang="fr-FR" dirty="0"/>
              <a:t> de </a:t>
            </a:r>
            <a:r>
              <a:rPr lang="fr-FR" dirty="0" smtClean="0"/>
              <a:t>1ère </a:t>
            </a:r>
            <a:r>
              <a:rPr lang="fr-FR" dirty="0"/>
              <a:t>génération</a:t>
            </a:r>
          </a:p>
        </p:txBody>
      </p:sp>
    </p:spTree>
    <p:extLst>
      <p:ext uri="{BB962C8B-B14F-4D97-AF65-F5344CB8AC3E}">
        <p14:creationId xmlns:p14="http://schemas.microsoft.com/office/powerpoint/2010/main" val="54762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Espace réservé du contenu 2"/>
          <p:cNvSpPr>
            <a:spLocks noGrp="1"/>
          </p:cNvSpPr>
          <p:nvPr>
            <p:ph idx="1"/>
          </p:nvPr>
        </p:nvSpPr>
        <p:spPr>
          <a:xfrm>
            <a:off x="179512" y="692696"/>
            <a:ext cx="8713788" cy="4525962"/>
          </a:xfrm>
        </p:spPr>
        <p:txBody>
          <a:bodyPr>
            <a:normAutofit fontScale="92500" lnSpcReduction="10000"/>
          </a:bodyPr>
          <a:lstStyle/>
          <a:p>
            <a:r>
              <a:rPr lang="fr-FR" sz="2800" dirty="0" smtClean="0"/>
              <a:t>Des inquiétudes</a:t>
            </a:r>
          </a:p>
          <a:p>
            <a:pPr lvl="1">
              <a:lnSpc>
                <a:spcPct val="200000"/>
              </a:lnSpc>
            </a:pPr>
            <a:r>
              <a:rPr lang="fr-FR" sz="2400" dirty="0" smtClean="0"/>
              <a:t>Efficacité des dérivés de l’</a:t>
            </a:r>
            <a:r>
              <a:rPr lang="fr-FR" sz="2400" dirty="0" err="1" smtClean="0"/>
              <a:t>artémisinine</a:t>
            </a:r>
            <a:endParaRPr lang="fr-FR" sz="2400" dirty="0" smtClean="0"/>
          </a:p>
          <a:p>
            <a:pPr lvl="1">
              <a:lnSpc>
                <a:spcPct val="200000"/>
              </a:lnSpc>
            </a:pPr>
            <a:r>
              <a:rPr lang="fr-FR" sz="2400" dirty="0" smtClean="0"/>
              <a:t>Instabilité politique </a:t>
            </a:r>
          </a:p>
          <a:p>
            <a:pPr marL="457200" lvl="1" indent="0">
              <a:buNone/>
            </a:pPr>
            <a:r>
              <a:rPr lang="fr-FR" sz="2000" dirty="0" smtClean="0"/>
              <a:t>(impact sur politique de santé, financement…)</a:t>
            </a:r>
          </a:p>
          <a:p>
            <a:pPr marL="457200" lvl="1" indent="0">
              <a:buNone/>
            </a:pPr>
            <a:endParaRPr lang="fr-FR" sz="1000" dirty="0" smtClean="0"/>
          </a:p>
          <a:p>
            <a:pPr lvl="1">
              <a:lnSpc>
                <a:spcPct val="200000"/>
              </a:lnSpc>
            </a:pPr>
            <a:r>
              <a:rPr lang="fr-FR" sz="2400" dirty="0" smtClean="0"/>
              <a:t>Changements climatiques </a:t>
            </a:r>
          </a:p>
          <a:p>
            <a:pPr lvl="1">
              <a:lnSpc>
                <a:spcPct val="200000"/>
              </a:lnSpc>
            </a:pPr>
            <a:r>
              <a:rPr lang="fr-FR" sz="2400" dirty="0" smtClean="0"/>
              <a:t>Evolution des vecteurs</a:t>
            </a:r>
          </a:p>
          <a:p>
            <a:pPr lvl="1">
              <a:lnSpc>
                <a:spcPct val="200000"/>
              </a:lnSpc>
            </a:pPr>
            <a:r>
              <a:rPr lang="fr-FR" sz="2400" dirty="0" smtClean="0"/>
              <a:t>Evolution des parasites (</a:t>
            </a:r>
            <a:r>
              <a:rPr lang="fr-FR" sz="2400" i="1" dirty="0" smtClean="0"/>
              <a:t>P. </a:t>
            </a:r>
            <a:r>
              <a:rPr lang="fr-FR" sz="2400" i="1" dirty="0" err="1" smtClean="0"/>
              <a:t>knowlesi</a:t>
            </a:r>
            <a:r>
              <a:rPr lang="fr-FR" sz="2400" dirty="0" smtClean="0"/>
              <a:t>)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CFE28A0-C020-43C5-81EA-9008C037C4D2}" type="datetime1">
              <a:rPr lang="fr-FR"/>
              <a:pPr>
                <a:defRPr/>
              </a:pPr>
              <a:t>07/01/2015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2950A5-E08C-44FE-A683-E7D72870514A}" type="slidenum">
              <a:rPr lang="fr-FR" smtClean="0"/>
              <a:pPr>
                <a:defRPr/>
              </a:pPr>
              <a:t>70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CNR du Paludisme Epidémiologie 2013-2014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3244" t="18782" r="44355" b="9709"/>
          <a:stretch/>
        </p:blipFill>
        <p:spPr>
          <a:xfrm>
            <a:off x="5828259" y="2060848"/>
            <a:ext cx="3312368" cy="411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1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5806" r="50000" b="60215"/>
          <a:stretch/>
        </p:blipFill>
        <p:spPr>
          <a:xfrm>
            <a:off x="539552" y="1582820"/>
            <a:ext cx="4248472" cy="453553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3568" y="476672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Mais…une grosse interrogation ?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06681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r-FR" dirty="0" smtClean="0"/>
              <a:t>Les points à retenir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fr-FR" sz="2800" dirty="0" smtClean="0"/>
              <a:t>Le nombre de cas de paludisme et de décès sont en diminution depuis la moitié des années 2000</a:t>
            </a:r>
          </a:p>
          <a:p>
            <a:r>
              <a:rPr lang="fr-FR" sz="2800" dirty="0" smtClean="0"/>
              <a:t>Eradication pas pour 2015</a:t>
            </a:r>
          </a:p>
          <a:p>
            <a:r>
              <a:rPr lang="fr-FR" sz="2800" dirty="0" smtClean="0"/>
              <a:t>Nécessité d’obtenir des données + complètes pour la surveillance</a:t>
            </a:r>
          </a:p>
          <a:p>
            <a:r>
              <a:rPr lang="fr-FR" sz="2800" dirty="0" smtClean="0"/>
              <a:t>Des inquiétudes</a:t>
            </a:r>
          </a:p>
          <a:p>
            <a:pPr lvl="1"/>
            <a:r>
              <a:rPr lang="fr-FR" sz="2400" dirty="0" smtClean="0"/>
              <a:t>Efficacité des dérivés de l’</a:t>
            </a:r>
            <a:r>
              <a:rPr lang="fr-FR" sz="2400" dirty="0" err="1" smtClean="0"/>
              <a:t>artémisinine</a:t>
            </a:r>
            <a:endParaRPr lang="fr-FR" sz="2400" dirty="0" smtClean="0"/>
          </a:p>
          <a:p>
            <a:pPr lvl="1"/>
            <a:r>
              <a:rPr lang="fr-FR" sz="2400" dirty="0" smtClean="0"/>
              <a:t>Instabilité politique (impact sur politique de santé, financement…)</a:t>
            </a:r>
          </a:p>
          <a:p>
            <a:pPr lvl="1"/>
            <a:r>
              <a:rPr lang="fr-FR" sz="2400" dirty="0" smtClean="0"/>
              <a:t>Changements climatiques </a:t>
            </a:r>
          </a:p>
          <a:p>
            <a:pPr lvl="1"/>
            <a:r>
              <a:rPr lang="fr-FR" sz="2400" dirty="0" smtClean="0"/>
              <a:t>Evolution des vecteurs</a:t>
            </a:r>
          </a:p>
          <a:p>
            <a:pPr lvl="1"/>
            <a:r>
              <a:rPr lang="fr-FR" sz="2400" dirty="0" smtClean="0"/>
              <a:t>Evolution des parasites (</a:t>
            </a:r>
            <a:r>
              <a:rPr lang="fr-FR" sz="2400" i="1" dirty="0" smtClean="0"/>
              <a:t>P. </a:t>
            </a:r>
            <a:r>
              <a:rPr lang="fr-FR" sz="2400" i="1" dirty="0" err="1" smtClean="0"/>
              <a:t>knowlesi</a:t>
            </a:r>
            <a:r>
              <a:rPr lang="fr-FR" sz="2400" dirty="0" smtClean="0"/>
              <a:t>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20806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41"/>
            <a:ext cx="8229600" cy="1143000"/>
          </a:xfrm>
        </p:spPr>
        <p:txBody>
          <a:bodyPr>
            <a:normAutofit/>
          </a:bodyPr>
          <a:lstStyle/>
          <a:p>
            <a:r>
              <a:rPr lang="fr-FR" sz="3300" dirty="0"/>
              <a:t>Situation des pays </a:t>
            </a:r>
            <a:r>
              <a:rPr lang="fr-FR" sz="3300" dirty="0" smtClean="0"/>
              <a:t>à </a:t>
            </a:r>
            <a:r>
              <a:rPr lang="fr-FR" sz="3300" dirty="0"/>
              <a:t>transmission </a:t>
            </a:r>
            <a:r>
              <a:rPr lang="fr-FR" sz="3300" dirty="0" smtClean="0"/>
              <a:t>autochtone</a:t>
            </a:r>
            <a:br>
              <a:rPr lang="fr-FR" sz="3300" dirty="0" smtClean="0"/>
            </a:br>
            <a:r>
              <a:rPr lang="fr-FR" sz="1500" dirty="0" smtClean="0"/>
              <a:t>adapté de rapport paludisme OMS 2011</a:t>
            </a:r>
            <a:endParaRPr lang="en-US" sz="3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90892" r="11205" b="1758"/>
          <a:stretch/>
        </p:blipFill>
        <p:spPr bwMode="auto">
          <a:xfrm>
            <a:off x="76440" y="6354422"/>
            <a:ext cx="8964488" cy="38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813895" y="2060848"/>
            <a:ext cx="7487413" cy="4248472"/>
            <a:chOff x="813895" y="1484784"/>
            <a:chExt cx="7487413" cy="470693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22"/>
            <a:stretch/>
          </p:blipFill>
          <p:spPr bwMode="auto">
            <a:xfrm>
              <a:off x="813895" y="1484784"/>
              <a:ext cx="3758105" cy="4706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37"/>
            <a:stretch/>
          </p:blipFill>
          <p:spPr bwMode="auto">
            <a:xfrm>
              <a:off x="4544704" y="1485446"/>
              <a:ext cx="3756604" cy="4706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ZoneTexte 7"/>
          <p:cNvSpPr txBox="1"/>
          <p:nvPr/>
        </p:nvSpPr>
        <p:spPr>
          <a:xfrm>
            <a:off x="978898" y="1219406"/>
            <a:ext cx="7188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Une diminution de 3% des accès et de 13% des décès en 10 ans</a:t>
            </a:r>
          </a:p>
          <a:p>
            <a:pPr algn="ctr"/>
            <a:r>
              <a:rPr lang="fr-FR" b="1" dirty="0" smtClean="0"/>
              <a:t>Forte disparité selon les pays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</a:rPr>
              <a:t>Une accélération de la diminution des cas depuis 2005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8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paludisme</a:t>
            </a:r>
            <a:r>
              <a:rPr lang="en-US" dirty="0" smtClean="0"/>
              <a:t> </a:t>
            </a:r>
            <a:r>
              <a:rPr lang="en-US" dirty="0" err="1" smtClean="0"/>
              <a:t>d’importation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3886200"/>
            <a:ext cx="6768752" cy="1752600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Paludisme avec un diagnostic </a:t>
            </a:r>
            <a:r>
              <a:rPr lang="fr-FR" dirty="0" err="1" smtClean="0"/>
              <a:t>parasitologique</a:t>
            </a:r>
            <a:r>
              <a:rPr lang="fr-FR" dirty="0" smtClean="0"/>
              <a:t> confirmé dans une zone non endémique pour la maladie, mais acquis lors d’un voyage dans une zone endémique pour la maladie</a:t>
            </a:r>
            <a:endParaRPr lang="fr-FR" dirty="0"/>
          </a:p>
        </p:txBody>
      </p:sp>
      <p:sp>
        <p:nvSpPr>
          <p:cNvPr id="4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A15C6B29-A94B-48FF-A0EB-73F6366ACDFC}" type="datetime1">
              <a:rPr lang="fr-FR" smtClean="0"/>
              <a:t>07/01/2015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 dirty="0" smtClean="0"/>
              <a:t>RICAI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3A59937-B499-46C3-B1AA-E6386AA9583E}" type="slidenum">
              <a:rPr lang="fr-FR" smtClean="0"/>
              <a:t>74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592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9512" y="44624"/>
            <a:ext cx="8784976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Situation des pays européens à transmission autochtone</a:t>
            </a:r>
            <a:br>
              <a:rPr lang="fr-FR" sz="3600" dirty="0" smtClean="0"/>
            </a:br>
            <a:r>
              <a:rPr lang="fr-FR" sz="1600" dirty="0" smtClean="0"/>
              <a:t>http://data.euro.who.int/cisid/</a:t>
            </a:r>
            <a:endParaRPr lang="fr-FR" dirty="0" smtClean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107504" y="1052734"/>
          <a:ext cx="8928993" cy="225497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948761"/>
                <a:gridCol w="613864"/>
                <a:gridCol w="613864"/>
                <a:gridCol w="613864"/>
                <a:gridCol w="613864"/>
                <a:gridCol w="613864"/>
                <a:gridCol w="613864"/>
                <a:gridCol w="613864"/>
                <a:gridCol w="613864"/>
                <a:gridCol w="613864"/>
                <a:gridCol w="613864"/>
                <a:gridCol w="613864"/>
                <a:gridCol w="613864"/>
                <a:gridCol w="613864"/>
              </a:tblGrid>
              <a:tr h="19798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noProof="0" dirty="0" smtClean="0">
                          <a:effectLst/>
                        </a:rPr>
                        <a:t>Pays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effectLst/>
                        </a:rPr>
                        <a:t>2000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effectLst/>
                        </a:rPr>
                        <a:t>2001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effectLst/>
                        </a:rPr>
                        <a:t>2002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effectLst/>
                        </a:rPr>
                        <a:t>2003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effectLst/>
                        </a:rPr>
                        <a:t>2004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effectLst/>
                        </a:rPr>
                        <a:t>2005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effectLst/>
                        </a:rPr>
                        <a:t>2006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effectLst/>
                        </a:rPr>
                        <a:t>2007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effectLst/>
                        </a:rPr>
                        <a:t>2008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effectLst/>
                        </a:rPr>
                        <a:t>2009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effectLst/>
                        </a:rPr>
                        <a:t>2010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effectLst/>
                        </a:rPr>
                        <a:t>2011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effectLst/>
                        </a:rPr>
                        <a:t>2012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</a:tr>
              <a:tr h="19798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noProof="0" dirty="0" smtClean="0">
                          <a:effectLst/>
                        </a:rPr>
                        <a:t>Arménie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85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48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36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41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4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u="none" strike="noStrike" noProof="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u="none" strike="noStrike" noProof="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fr-FR" sz="12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9798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noProof="0" dirty="0" smtClean="0">
                          <a:effectLst/>
                        </a:rPr>
                        <a:t>Azerbaïdjan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3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4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</a:tr>
              <a:tr h="19798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noProof="0" dirty="0" smtClean="0">
                          <a:effectLst/>
                        </a:rPr>
                        <a:t>Géorgie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8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3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6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5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4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</a:tr>
              <a:tr h="19798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noProof="0" dirty="0" smtClean="0">
                          <a:effectLst/>
                        </a:rPr>
                        <a:t>Kazakhstan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30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29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16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12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6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3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4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</a:tr>
              <a:tr h="19798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noProof="0" dirty="0" smtClean="0">
                          <a:effectLst/>
                        </a:rPr>
                        <a:t>Kirghizistan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5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13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31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3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4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3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5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3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</a:tr>
              <a:tr h="25237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</a:rPr>
                        <a:t>Russie</a:t>
                      </a:r>
                      <a:endParaRPr lang="fr-FR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</a:rPr>
                        <a:t>752</a:t>
                      </a:r>
                      <a:endParaRPr lang="fr-FR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</a:rPr>
                        <a:t>764</a:t>
                      </a:r>
                      <a:endParaRPr lang="fr-FR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</a:rPr>
                        <a:t>503</a:t>
                      </a:r>
                      <a:endParaRPr lang="fr-FR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</a:rPr>
                        <a:t>461</a:t>
                      </a:r>
                      <a:endParaRPr lang="fr-FR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</a:rPr>
                        <a:t>382</a:t>
                      </a:r>
                      <a:endParaRPr lang="fr-FR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</a:rPr>
                        <a:t>165</a:t>
                      </a:r>
                      <a:endParaRPr lang="fr-FR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</a:rPr>
                        <a:t>132</a:t>
                      </a:r>
                      <a:endParaRPr lang="fr-FR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</a:rPr>
                        <a:t>112</a:t>
                      </a:r>
                      <a:endParaRPr lang="fr-FR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</a:rPr>
                        <a:t>88</a:t>
                      </a:r>
                      <a:endParaRPr lang="fr-FR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</a:rPr>
                        <a:t>107</a:t>
                      </a:r>
                      <a:endParaRPr lang="fr-FR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</a:rPr>
                        <a:t>101</a:t>
                      </a:r>
                      <a:endParaRPr lang="fr-FR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ND</a:t>
                      </a:r>
                      <a:endParaRPr lang="fr-FR" sz="1400" b="1" i="1" u="none" strike="noStrike" noProof="0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chemeClr val="tx2"/>
                          </a:solidFill>
                          <a:effectLst/>
                        </a:rPr>
                        <a:t>82</a:t>
                      </a:r>
                      <a:endParaRPr lang="fr-FR" sz="1400" b="1" i="0" u="none" strike="noStrike" noProof="0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</a:tr>
              <a:tr h="19798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noProof="0" dirty="0" smtClean="0">
                          <a:effectLst/>
                        </a:rPr>
                        <a:t>Tadjikistan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4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25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</a:tr>
              <a:tr h="197988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Turquie</a:t>
                      </a:r>
                      <a:endParaRPr lang="fr-FR" sz="14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51</a:t>
                      </a:r>
                      <a:endParaRPr lang="fr-FR" sz="14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54</a:t>
                      </a:r>
                      <a:endParaRPr lang="fr-FR" sz="14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40</a:t>
                      </a:r>
                      <a:endParaRPr lang="fr-FR" sz="14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40</a:t>
                      </a:r>
                      <a:endParaRPr lang="fr-FR" sz="14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50</a:t>
                      </a:r>
                      <a:endParaRPr lang="fr-FR" sz="14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48</a:t>
                      </a:r>
                      <a:endParaRPr lang="fr-FR" sz="14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45</a:t>
                      </a:r>
                      <a:endParaRPr lang="fr-FR" sz="14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45</a:t>
                      </a:r>
                      <a:endParaRPr lang="fr-FR" sz="14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49</a:t>
                      </a:r>
                      <a:endParaRPr lang="fr-FR" sz="14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46</a:t>
                      </a:r>
                      <a:endParaRPr lang="fr-FR" sz="14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78</a:t>
                      </a:r>
                      <a:endParaRPr lang="fr-FR" sz="14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132</a:t>
                      </a:r>
                      <a:endParaRPr lang="fr-FR" sz="14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157</a:t>
                      </a:r>
                      <a:endParaRPr lang="fr-FR" sz="14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</a:tr>
              <a:tr h="19798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noProof="0" dirty="0" smtClean="0">
                          <a:effectLst/>
                        </a:rPr>
                        <a:t>Turkménistan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6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3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3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ND</a:t>
                      </a:r>
                    </a:p>
                  </a:txBody>
                  <a:tcPr marL="7348" marR="7348" marT="734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noProof="0" dirty="0" smtClean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1" u="none" strike="noStrike" noProof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ND</a:t>
                      </a:r>
                    </a:p>
                  </a:txBody>
                  <a:tcPr marL="7348" marR="7348" marT="734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798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noProof="0" dirty="0" smtClean="0">
                          <a:effectLst/>
                        </a:rPr>
                        <a:t>Ouzbékistan</a:t>
                      </a:r>
                      <a:endParaRPr lang="fr-F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80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68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63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41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35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38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16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59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20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4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2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noProof="0" dirty="0" smtClean="0">
                          <a:effectLst/>
                        </a:rPr>
                        <a:t>1</a:t>
                      </a:r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8" marR="7348" marT="7348" marB="0" anchor="b"/>
                </a:tc>
              </a:tr>
            </a:tbl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/>
          </p:nvPr>
        </p:nvGraphicFramePr>
        <p:xfrm>
          <a:off x="323528" y="3284984"/>
          <a:ext cx="849694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t="94152" r="11897" b="1134"/>
          <a:stretch/>
        </p:blipFill>
        <p:spPr bwMode="auto">
          <a:xfrm>
            <a:off x="45468" y="6453336"/>
            <a:ext cx="9053064" cy="43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45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107498" y="1559918"/>
          <a:ext cx="8928986" cy="4389357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720086"/>
                <a:gridCol w="586350"/>
                <a:gridCol w="586350"/>
                <a:gridCol w="586350"/>
                <a:gridCol w="586350"/>
                <a:gridCol w="586350"/>
                <a:gridCol w="586350"/>
                <a:gridCol w="586350"/>
                <a:gridCol w="586350"/>
                <a:gridCol w="586350"/>
                <a:gridCol w="586350"/>
                <a:gridCol w="586350"/>
                <a:gridCol w="586350"/>
                <a:gridCol w="586350"/>
                <a:gridCol w="586350"/>
              </a:tblGrid>
              <a:tr h="2756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Pays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2000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2001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2002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2003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2004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2005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2006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2007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2008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2009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2010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2011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2012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37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Allemagne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732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1 040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861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617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562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547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8 690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37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Autriche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74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65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688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37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Belgique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2 914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37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Danemark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1 316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37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Espagne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4 621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756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France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8 056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7 370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6 846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6 392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6 107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5 300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5 267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4 403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4 286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4 133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4 596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3 559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3 514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69 829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37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Grèce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i="1" u="none" strike="noStrike" dirty="0">
                          <a:effectLst/>
                        </a:rPr>
                        <a:t>ND</a:t>
                      </a:r>
                      <a:endParaRPr lang="en-US" sz="1200" b="1" i="1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i="1" u="none" strike="noStrike" dirty="0">
                          <a:effectLst/>
                        </a:rPr>
                        <a:t>ND</a:t>
                      </a:r>
                      <a:endParaRPr lang="en-US" sz="1200" b="1" i="1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353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37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Irelande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96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686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37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Italie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672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573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i="1" u="none" strike="noStrike" dirty="0">
                          <a:effectLst/>
                        </a:rPr>
                        <a:t>ND</a:t>
                      </a:r>
                      <a:endParaRPr lang="en-US" sz="1200" b="1" i="1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i="1" u="none" strike="noStrike" dirty="0">
                          <a:effectLst/>
                        </a:rPr>
                        <a:t>ND</a:t>
                      </a:r>
                      <a:endParaRPr lang="en-US" sz="1200" b="1" i="1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i="1" u="none" strike="noStrike" dirty="0">
                          <a:effectLst/>
                        </a:rPr>
                        <a:t>ND</a:t>
                      </a:r>
                      <a:endParaRPr lang="en-US" sz="1200" b="1" i="1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i="1" u="none" strike="noStrike" dirty="0">
                          <a:effectLst/>
                        </a:rPr>
                        <a:t>ND</a:t>
                      </a:r>
                      <a:endParaRPr lang="en-US" sz="1200" b="1" i="1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i="1" u="none" strike="noStrike" dirty="0">
                          <a:effectLst/>
                        </a:rPr>
                        <a:t>ND</a:t>
                      </a:r>
                      <a:endParaRPr lang="en-US" sz="1200" b="1" i="1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5 879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37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Norvège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endParaRPr lang="en-US" sz="12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13" marR="6813" marT="681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ND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521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37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Pays-Bas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 marL="6813" marR="6813" marT="681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247</a:t>
                      </a: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3 997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37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Pologne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283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37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Portugal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i="1" u="none" strike="noStrike" dirty="0">
                          <a:effectLst/>
                        </a:rPr>
                        <a:t>ND</a:t>
                      </a:r>
                      <a:endParaRPr lang="en-US" sz="1200" b="1" i="1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i="1" u="none" strike="noStrike" dirty="0">
                          <a:effectLst/>
                        </a:rPr>
                        <a:t>ND</a:t>
                      </a:r>
                      <a:endParaRPr lang="en-US" sz="1200" b="1" i="1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620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37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Roumanie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266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37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Suède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95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1 367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37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Suisse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189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188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i="1" u="none" strike="noStrike" dirty="0">
                          <a:effectLst/>
                        </a:rPr>
                        <a:t>ND</a:t>
                      </a:r>
                      <a:endParaRPr lang="en-US" sz="1200" b="1" i="1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147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2 712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  <a:tr h="2756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UK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2 069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2 050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1 945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1 722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1 660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1 754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1 758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1 548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1 370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1 495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1 761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1 677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1 378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22 187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3" marR="6813" marT="6813" marB="0" anchor="b"/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9512" y="44624"/>
            <a:ext cx="8712968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Situation des pays européens non endémiques</a:t>
            </a:r>
            <a:br>
              <a:rPr lang="fr-FR" sz="3600" dirty="0" smtClean="0"/>
            </a:br>
            <a:r>
              <a:rPr lang="fr-FR" sz="1600" dirty="0" smtClean="0"/>
              <a:t>http://data.euro.who.int/cisid/</a:t>
            </a:r>
            <a:endParaRPr lang="fr-FR" dirty="0" smtClean="0"/>
          </a:p>
        </p:txBody>
      </p:sp>
      <p:sp>
        <p:nvSpPr>
          <p:cNvPr id="9" name="Espace réservé de la date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964ABE-EC4D-4B99-952B-13708B1509CB}" type="datetime1">
              <a:rPr lang="fr-FR" smtClean="0"/>
              <a:pPr/>
              <a:t>07/01/2015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fr-FR" sz="1200" dirty="0">
                <a:solidFill>
                  <a:schemeClr val="tx1">
                    <a:tint val="75000"/>
                  </a:schemeClr>
                </a:solidFill>
              </a:rPr>
              <a:t>RICAI 2013</a:t>
            </a:r>
          </a:p>
        </p:txBody>
      </p:sp>
      <p:sp>
        <p:nvSpPr>
          <p:cNvPr id="11" name="Espace réservé du numéro de diapositive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3A59937-B499-46C3-B1AA-E6386AA9583E}" type="slidenum">
              <a:rPr lang="fr-FR" sz="1200">
                <a:solidFill>
                  <a:schemeClr val="tx1">
                    <a:tint val="75000"/>
                  </a:schemeClr>
                </a:solidFill>
              </a:rPr>
              <a:pPr algn="r"/>
              <a:t>76</a:t>
            </a:fld>
            <a:endParaRPr lang="fr-FR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>
            <a:graphicFrameLocks/>
          </p:cNvGraphicFramePr>
          <p:nvPr>
            <p:extLst/>
          </p:nvPr>
        </p:nvGraphicFramePr>
        <p:xfrm>
          <a:off x="251520" y="1268760"/>
          <a:ext cx="8640960" cy="5005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t="94152" r="11897" b="1134"/>
          <a:stretch/>
        </p:blipFill>
        <p:spPr bwMode="auto">
          <a:xfrm>
            <a:off x="45468" y="6453336"/>
            <a:ext cx="9053064" cy="43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512" y="44624"/>
            <a:ext cx="8712968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Situation des pays européens non endémiques</a:t>
            </a:r>
            <a:br>
              <a:rPr lang="fr-FR" sz="3600" dirty="0" smtClean="0"/>
            </a:br>
            <a:r>
              <a:rPr lang="fr-FR" sz="1600" dirty="0" smtClean="0"/>
              <a:t>http://data.euro.who.int/cisid/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44288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228184" y="3876544"/>
            <a:ext cx="192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Allemagne</a:t>
            </a:r>
            <a:endParaRPr lang="en-US" b="1" dirty="0"/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/>
          </p:nvPr>
        </p:nvGraphicFramePr>
        <p:xfrm>
          <a:off x="45468" y="908720"/>
          <a:ext cx="4526532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t="94152" r="11897" b="1134"/>
          <a:stretch/>
        </p:blipFill>
        <p:spPr bwMode="auto">
          <a:xfrm>
            <a:off x="45468" y="6453336"/>
            <a:ext cx="9053064" cy="43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307989" y="1028764"/>
            <a:ext cx="192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Belgique</a:t>
            </a:r>
            <a:endParaRPr lang="en-US" b="1" dirty="0"/>
          </a:p>
        </p:txBody>
      </p:sp>
      <p:graphicFrame>
        <p:nvGraphicFramePr>
          <p:cNvPr id="11" name="Graphique 10"/>
          <p:cNvGraphicFramePr>
            <a:graphicFrameLocks/>
          </p:cNvGraphicFramePr>
          <p:nvPr>
            <p:extLst/>
          </p:nvPr>
        </p:nvGraphicFramePr>
        <p:xfrm>
          <a:off x="4670879" y="1556792"/>
          <a:ext cx="4454524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6012160" y="1036080"/>
            <a:ext cx="192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Danemark</a:t>
            </a:r>
            <a:endParaRPr lang="en-US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563888" y="4061210"/>
            <a:ext cx="192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Pays-Bas</a:t>
            </a:r>
            <a:endParaRPr lang="en-US" b="1" dirty="0"/>
          </a:p>
        </p:txBody>
      </p:sp>
      <p:graphicFrame>
        <p:nvGraphicFramePr>
          <p:cNvPr id="15" name="Graphique 14"/>
          <p:cNvGraphicFramePr>
            <a:graphicFrameLocks/>
          </p:cNvGraphicFramePr>
          <p:nvPr>
            <p:extLst/>
          </p:nvPr>
        </p:nvGraphicFramePr>
        <p:xfrm>
          <a:off x="45468" y="4061210"/>
          <a:ext cx="4526532" cy="2469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phique 15"/>
          <p:cNvGraphicFramePr>
            <a:graphicFrameLocks/>
          </p:cNvGraphicFramePr>
          <p:nvPr>
            <p:extLst/>
          </p:nvPr>
        </p:nvGraphicFramePr>
        <p:xfrm>
          <a:off x="4572001" y="3672408"/>
          <a:ext cx="4526531" cy="2853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685800" y="44624"/>
            <a:ext cx="7772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Situation des pays européens</a:t>
            </a:r>
            <a:br>
              <a:rPr lang="fr-FR" sz="3600" dirty="0" smtClean="0"/>
            </a:br>
            <a:r>
              <a:rPr lang="fr-FR" sz="1600" dirty="0" smtClean="0"/>
              <a:t>Représentation graphique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45282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aphique 19"/>
          <p:cNvGraphicFramePr>
            <a:graphicFrameLocks/>
          </p:cNvGraphicFramePr>
          <p:nvPr>
            <p:extLst/>
          </p:nvPr>
        </p:nvGraphicFramePr>
        <p:xfrm>
          <a:off x="323528" y="3575122"/>
          <a:ext cx="8820472" cy="2950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t="94152" r="11897" b="1134"/>
          <a:stretch/>
        </p:blipFill>
        <p:spPr bwMode="auto">
          <a:xfrm>
            <a:off x="45468" y="6453336"/>
            <a:ext cx="9053064" cy="43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685800" y="44624"/>
            <a:ext cx="7772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Situation des pays européens</a:t>
            </a:r>
            <a:br>
              <a:rPr lang="fr-FR" sz="3600" dirty="0" smtClean="0"/>
            </a:br>
            <a:r>
              <a:rPr lang="fr-FR" sz="1600" dirty="0" smtClean="0"/>
              <a:t>Représentation graphique</a:t>
            </a:r>
            <a:endParaRPr lang="fr-FR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1307989" y="1028764"/>
            <a:ext cx="192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Suisse</a:t>
            </a:r>
            <a:endParaRPr lang="en-US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012160" y="1036080"/>
            <a:ext cx="192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Suède</a:t>
            </a:r>
            <a:endParaRPr lang="en-US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3608004" y="3706106"/>
            <a:ext cx="192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UK</a:t>
            </a:r>
            <a:endParaRPr lang="en-US" b="1" dirty="0"/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/>
          </p:nvPr>
        </p:nvGraphicFramePr>
        <p:xfrm>
          <a:off x="45468" y="1028764"/>
          <a:ext cx="4494432" cy="2616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Graphique 16"/>
          <p:cNvGraphicFramePr>
            <a:graphicFrameLocks/>
          </p:cNvGraphicFramePr>
          <p:nvPr>
            <p:extLst/>
          </p:nvPr>
        </p:nvGraphicFramePr>
        <p:xfrm>
          <a:off x="4459723" y="1916832"/>
          <a:ext cx="4605529" cy="1715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602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2" descr="malaria_Life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7" b="29251"/>
          <a:stretch>
            <a:fillRect/>
          </a:stretch>
        </p:blipFill>
        <p:spPr bwMode="auto">
          <a:xfrm>
            <a:off x="3800475" y="212725"/>
            <a:ext cx="52943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1" name="Groupe 9"/>
          <p:cNvGrpSpPr>
            <a:grpSpLocks/>
          </p:cNvGrpSpPr>
          <p:nvPr/>
        </p:nvGrpSpPr>
        <p:grpSpPr bwMode="auto">
          <a:xfrm>
            <a:off x="3729038" y="228600"/>
            <a:ext cx="5451475" cy="5721350"/>
            <a:chOff x="3728461" y="228804"/>
            <a:chExt cx="5452085" cy="5843402"/>
          </a:xfrm>
        </p:grpSpPr>
        <p:sp>
          <p:nvSpPr>
            <p:cNvPr id="6" name="Rectangle 5"/>
            <p:cNvSpPr/>
            <p:nvPr/>
          </p:nvSpPr>
          <p:spPr>
            <a:xfrm>
              <a:off x="3728461" y="228804"/>
              <a:ext cx="700165" cy="43582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85617" y="4572443"/>
              <a:ext cx="4572512" cy="14997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809906" y="3069437"/>
              <a:ext cx="3370640" cy="21596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66944" y="4637298"/>
              <a:ext cx="285782" cy="1214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4102" name="ZoneTexte 10"/>
          <p:cNvSpPr txBox="1">
            <a:spLocks noChangeArrowheads="1"/>
          </p:cNvSpPr>
          <p:nvPr/>
        </p:nvSpPr>
        <p:spPr bwMode="auto">
          <a:xfrm>
            <a:off x="179512" y="548680"/>
            <a:ext cx="37444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dirty="0">
                <a:latin typeface="+mn-lt"/>
              </a:rPr>
              <a:t>Schizogonie hépatique</a:t>
            </a:r>
          </a:p>
          <a:p>
            <a:pPr eaLnBrk="1" hangingPunct="1"/>
            <a:endParaRPr lang="fr-FR" sz="2000" dirty="0">
              <a:latin typeface="+mn-lt"/>
            </a:endParaRPr>
          </a:p>
          <a:p>
            <a:pPr eaLnBrk="1" hangingPunct="1"/>
            <a:r>
              <a:rPr lang="fr-FR" sz="2000" dirty="0">
                <a:latin typeface="+mn-lt"/>
              </a:rPr>
              <a:t>Premier cycle de reproduction asexuée chez l’homme</a:t>
            </a:r>
          </a:p>
          <a:p>
            <a:pPr eaLnBrk="1" hangingPunct="1"/>
            <a:endParaRPr lang="fr-FR" sz="2000" dirty="0">
              <a:latin typeface="+mn-lt"/>
            </a:endParaRPr>
          </a:p>
          <a:p>
            <a:pPr eaLnBrk="1" hangingPunct="1"/>
            <a:r>
              <a:rPr lang="fr-FR" sz="2000" dirty="0">
                <a:latin typeface="+mn-lt"/>
              </a:rPr>
              <a:t>Incubation, pas de symptômes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572125" y="4095750"/>
            <a:ext cx="655638" cy="595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t="4825" r="7772"/>
          <a:stretch/>
        </p:blipFill>
        <p:spPr>
          <a:xfrm>
            <a:off x="35495" y="3140968"/>
            <a:ext cx="4094403" cy="295232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6" t="52413" r="14864" b="16494"/>
          <a:stretch/>
        </p:blipFill>
        <p:spPr>
          <a:xfrm>
            <a:off x="6072188" y="4134873"/>
            <a:ext cx="3022600" cy="2201424"/>
          </a:xfrm>
          <a:prstGeom prst="rect">
            <a:avLst/>
          </a:prstGeom>
        </p:spPr>
      </p:pic>
      <p:cxnSp>
        <p:nvCxnSpPr>
          <p:cNvPr id="5" name="Connecteur droit avec flèche 4"/>
          <p:cNvCxnSpPr>
            <a:stCxn id="10" idx="6"/>
          </p:cNvCxnSpPr>
          <p:nvPr/>
        </p:nvCxnSpPr>
        <p:spPr>
          <a:xfrm>
            <a:off x="3563888" y="5104148"/>
            <a:ext cx="2246362" cy="413084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2627784" y="4691063"/>
            <a:ext cx="936104" cy="82616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9129"/>
            <a:ext cx="611559" cy="41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15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t="94152" r="11897" b="1134"/>
          <a:stretch/>
        </p:blipFill>
        <p:spPr bwMode="auto">
          <a:xfrm>
            <a:off x="45468" y="6453336"/>
            <a:ext cx="9053064" cy="43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685800" y="44624"/>
            <a:ext cx="7772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Situation des pays européens</a:t>
            </a:r>
            <a:br>
              <a:rPr lang="fr-FR" sz="3600" dirty="0" smtClean="0"/>
            </a:br>
            <a:r>
              <a:rPr lang="fr-FR" sz="1600" dirty="0" smtClean="0"/>
              <a:t>Représentation graphique</a:t>
            </a:r>
            <a:endParaRPr lang="fr-FR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1307989" y="1028764"/>
            <a:ext cx="192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Italie</a:t>
            </a:r>
            <a:endParaRPr lang="en-US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012160" y="1036080"/>
            <a:ext cx="192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Espagne</a:t>
            </a:r>
            <a:endParaRPr lang="en-US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319565" y="3919489"/>
            <a:ext cx="192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Turquie</a:t>
            </a:r>
            <a:endParaRPr lang="en-US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228184" y="3876544"/>
            <a:ext cx="192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Grèce</a:t>
            </a:r>
            <a:endParaRPr lang="en-US" b="1" dirty="0"/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/>
          </p:nvPr>
        </p:nvGraphicFramePr>
        <p:xfrm>
          <a:off x="4572000" y="973807"/>
          <a:ext cx="4572000" cy="274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>
            <p:extLst/>
          </p:nvPr>
        </p:nvGraphicFramePr>
        <p:xfrm>
          <a:off x="20295" y="3573016"/>
          <a:ext cx="4526532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phique 10"/>
          <p:cNvGraphicFramePr>
            <a:graphicFrameLocks/>
          </p:cNvGraphicFramePr>
          <p:nvPr>
            <p:extLst/>
          </p:nvPr>
        </p:nvGraphicFramePr>
        <p:xfrm>
          <a:off x="4716016" y="4581128"/>
          <a:ext cx="4104456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>
            <p:extLst/>
          </p:nvPr>
        </p:nvGraphicFramePr>
        <p:xfrm>
          <a:off x="0" y="1103098"/>
          <a:ext cx="3563888" cy="2608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2443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t="94152" r="11897" b="1134"/>
          <a:stretch/>
        </p:blipFill>
        <p:spPr bwMode="auto">
          <a:xfrm>
            <a:off x="45468" y="6381328"/>
            <a:ext cx="9053064" cy="43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685800" y="44624"/>
            <a:ext cx="7772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Situation des pays européens</a:t>
            </a:r>
            <a:br>
              <a:rPr lang="fr-FR" sz="3600" dirty="0" smtClean="0"/>
            </a:br>
            <a:r>
              <a:rPr lang="fr-FR" sz="1600" dirty="0" smtClean="0"/>
              <a:t>Représentation graphique</a:t>
            </a:r>
            <a:endParaRPr lang="fr-FR" dirty="0" smtClean="0"/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/>
          </p:nvPr>
        </p:nvGraphicFramePr>
        <p:xfrm>
          <a:off x="251520" y="1087809"/>
          <a:ext cx="8640960" cy="5365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8944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Paludisme </a:t>
            </a:r>
            <a:r>
              <a:rPr lang="en-US" dirty="0" err="1" smtClean="0"/>
              <a:t>d’importation</a:t>
            </a:r>
            <a:r>
              <a:rPr lang="en-US" dirty="0" smtClean="0"/>
              <a:t> en France </a:t>
            </a:r>
            <a:r>
              <a:rPr lang="en-US" dirty="0" err="1" smtClean="0"/>
              <a:t>métropolitaine</a:t>
            </a:r>
            <a:r>
              <a:rPr lang="en-US" dirty="0" smtClean="0"/>
              <a:t> </a:t>
            </a:r>
            <a:r>
              <a:rPr lang="en-US" dirty="0" err="1" smtClean="0"/>
              <a:t>année</a:t>
            </a:r>
            <a:r>
              <a:rPr lang="en-US" dirty="0" smtClean="0"/>
              <a:t> 2013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600" dirty="0" smtClean="0"/>
              <a:t>…et </a:t>
            </a:r>
            <a:r>
              <a:rPr lang="en-US" sz="3600" dirty="0" err="1" smtClean="0"/>
              <a:t>quelques</a:t>
            </a:r>
            <a:r>
              <a:rPr lang="en-US" sz="3600" dirty="0" smtClean="0"/>
              <a:t> </a:t>
            </a:r>
            <a:r>
              <a:rPr lang="en-US" sz="3600" dirty="0" err="1" smtClean="0"/>
              <a:t>tendances</a:t>
            </a:r>
            <a:r>
              <a:rPr lang="en-US" sz="3600" dirty="0" smtClean="0"/>
              <a:t> 2014</a:t>
            </a:r>
            <a:endParaRPr lang="en-US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75656" y="5013176"/>
            <a:ext cx="6400800" cy="769640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 smtClean="0"/>
              <a:t>M Thellier, E Kendjo</a:t>
            </a:r>
          </a:p>
          <a:p>
            <a:r>
              <a:rPr lang="en-US" sz="2000" dirty="0" smtClean="0"/>
              <a:t>Tout le staff du CNR du Paludisme</a:t>
            </a:r>
          </a:p>
          <a:p>
            <a:r>
              <a:rPr lang="en-US" sz="2000" dirty="0" smtClean="0"/>
              <a:t>Les </a:t>
            </a:r>
            <a:r>
              <a:rPr lang="en-US" sz="2000" dirty="0" err="1" smtClean="0"/>
              <a:t>correspondants</a:t>
            </a:r>
            <a:r>
              <a:rPr lang="en-US" sz="2000" dirty="0" smtClean="0"/>
              <a:t> du </a:t>
            </a:r>
            <a:r>
              <a:rPr lang="en-US" sz="2000" dirty="0" err="1" smtClean="0"/>
              <a:t>réseau</a:t>
            </a:r>
            <a:endParaRPr lang="en-US" sz="2000" dirty="0"/>
          </a:p>
        </p:txBody>
      </p:sp>
      <p:pic>
        <p:nvPicPr>
          <p:cNvPr id="4" name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" t="8128" r="61847" b="85631"/>
          <a:stretch>
            <a:fillRect/>
          </a:stretch>
        </p:blipFill>
        <p:spPr bwMode="auto">
          <a:xfrm>
            <a:off x="-9851" y="0"/>
            <a:ext cx="9153852" cy="10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93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Cas déclarés et cas estimés de paludisme en France métropolitaine, tendances évolutives 2008 -</a:t>
            </a:r>
            <a:r>
              <a:rPr lang="fr-FR" sz="2800" dirty="0" smtClean="0"/>
              <a:t>2013</a:t>
            </a:r>
            <a:endParaRPr lang="en-US" sz="2800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412776"/>
            <a:ext cx="894397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0013" y="4365104"/>
            <a:ext cx="88644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</a:t>
            </a:r>
            <a:r>
              <a:rPr lang="fr-FR" dirty="0"/>
              <a:t>cas ont entre 0,0 mois et 86,7 </a:t>
            </a:r>
            <a:r>
              <a:rPr lang="fr-FR" dirty="0" smtClean="0"/>
              <a:t>ans</a:t>
            </a:r>
          </a:p>
          <a:p>
            <a:r>
              <a:rPr lang="fr-FR" b="1" dirty="0" smtClean="0"/>
              <a:t>L’âge </a:t>
            </a:r>
            <a:r>
              <a:rPr lang="fr-FR" b="1" dirty="0"/>
              <a:t>médian est de 37,0 ans </a:t>
            </a:r>
            <a:r>
              <a:rPr lang="fr-FR" dirty="0"/>
              <a:t>(IQ25-75 =25,7-48,9) ; moyenne : 37,0 (ET : </a:t>
            </a:r>
            <a:r>
              <a:rPr lang="fr-FR" dirty="0" smtClean="0"/>
              <a:t>16,9)</a:t>
            </a:r>
          </a:p>
          <a:p>
            <a:endParaRPr lang="en-US" dirty="0"/>
          </a:p>
          <a:p>
            <a:r>
              <a:rPr lang="fr-FR" dirty="0" smtClean="0"/>
              <a:t>- La </a:t>
            </a:r>
            <a:r>
              <a:rPr lang="fr-FR" dirty="0"/>
              <a:t>proportion des </a:t>
            </a:r>
            <a:r>
              <a:rPr lang="fr-FR" b="1" dirty="0"/>
              <a:t>nourrissons </a:t>
            </a:r>
            <a:r>
              <a:rPr lang="fr-FR" dirty="0"/>
              <a:t>dans la population totale est de </a:t>
            </a:r>
            <a:r>
              <a:rPr lang="fr-FR" b="1" dirty="0"/>
              <a:t>1,8 %</a:t>
            </a:r>
            <a:r>
              <a:rPr lang="fr-FR" dirty="0"/>
              <a:t> (39/2171) </a:t>
            </a:r>
            <a:endParaRPr lang="fr-FR" dirty="0" smtClean="0"/>
          </a:p>
          <a:p>
            <a:r>
              <a:rPr lang="fr-FR" dirty="0" smtClean="0"/>
              <a:t>- La </a:t>
            </a:r>
            <a:r>
              <a:rPr lang="fr-FR" dirty="0"/>
              <a:t>proportion d’</a:t>
            </a:r>
            <a:r>
              <a:rPr lang="fr-FR" b="1" dirty="0"/>
              <a:t>enfants</a:t>
            </a:r>
            <a:r>
              <a:rPr lang="fr-FR" dirty="0"/>
              <a:t> (3-14 ans) est de </a:t>
            </a:r>
            <a:r>
              <a:rPr lang="fr-FR" b="1" dirty="0"/>
              <a:t>9,8 %</a:t>
            </a:r>
            <a:r>
              <a:rPr lang="fr-FR" dirty="0"/>
              <a:t> (214/2171) </a:t>
            </a:r>
            <a:endParaRPr lang="fr-FR" dirty="0" smtClean="0"/>
          </a:p>
          <a:p>
            <a:r>
              <a:rPr lang="fr-FR" dirty="0" smtClean="0"/>
              <a:t>- La proportion des </a:t>
            </a:r>
            <a:r>
              <a:rPr lang="fr-FR" b="1" dirty="0" smtClean="0">
                <a:solidFill>
                  <a:srgbClr val="C00000"/>
                </a:solidFill>
              </a:rPr>
              <a:t>adultes </a:t>
            </a:r>
            <a:r>
              <a:rPr lang="fr-FR" b="1" dirty="0">
                <a:solidFill>
                  <a:srgbClr val="C00000"/>
                </a:solidFill>
              </a:rPr>
              <a:t>de 15-59 ans de 79,5 %</a:t>
            </a:r>
            <a:r>
              <a:rPr lang="fr-FR" dirty="0"/>
              <a:t> (1725/2171) </a:t>
            </a:r>
            <a:endParaRPr lang="fr-FR" dirty="0" smtClean="0"/>
          </a:p>
          <a:p>
            <a:r>
              <a:rPr lang="fr-FR" dirty="0" smtClean="0"/>
              <a:t>- La proportion des </a:t>
            </a:r>
            <a:r>
              <a:rPr lang="fr-FR" b="1" dirty="0" smtClean="0"/>
              <a:t>adultes </a:t>
            </a:r>
            <a:r>
              <a:rPr lang="fr-FR" b="1" dirty="0"/>
              <a:t>≥60 </a:t>
            </a:r>
            <a:r>
              <a:rPr lang="fr-FR" dirty="0"/>
              <a:t>ans de </a:t>
            </a:r>
            <a:r>
              <a:rPr lang="fr-FR" b="1" dirty="0"/>
              <a:t>8,9 %</a:t>
            </a:r>
            <a:r>
              <a:rPr lang="fr-FR" dirty="0"/>
              <a:t> (</a:t>
            </a:r>
            <a:r>
              <a:rPr lang="fr-FR" dirty="0" smtClean="0"/>
              <a:t>193/2171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4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43000"/>
          </a:xfrm>
        </p:spPr>
        <p:txBody>
          <a:bodyPr>
            <a:noAutofit/>
          </a:bodyPr>
          <a:lstStyle/>
          <a:p>
            <a:r>
              <a:rPr lang="fr-FR" sz="3200" dirty="0"/>
              <a:t>Distribution des cas de </a:t>
            </a:r>
            <a:r>
              <a:rPr lang="fr-FR" sz="3200" dirty="0" smtClean="0"/>
              <a:t>paludisme en </a:t>
            </a:r>
            <a:r>
              <a:rPr lang="fr-FR" sz="3200" dirty="0"/>
              <a:t>fonction des trois grands profils </a:t>
            </a:r>
            <a:r>
              <a:rPr lang="fr-FR" sz="3200" dirty="0" smtClean="0"/>
              <a:t>épidémiologiques en </a:t>
            </a:r>
            <a:r>
              <a:rPr lang="fr-FR" sz="3200" dirty="0"/>
              <a:t>2013</a:t>
            </a:r>
            <a:endParaRPr lang="en-US" sz="3200" dirty="0"/>
          </a:p>
        </p:txBody>
      </p:sp>
      <p:pic>
        <p:nvPicPr>
          <p:cNvPr id="12290" name="Imag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00" y="1652816"/>
            <a:ext cx="7560840" cy="502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72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43000"/>
          </a:xfrm>
        </p:spPr>
        <p:txBody>
          <a:bodyPr>
            <a:noAutofit/>
          </a:bodyPr>
          <a:lstStyle/>
          <a:p>
            <a:r>
              <a:rPr lang="fr-FR" sz="3200" dirty="0"/>
              <a:t>Distribution des cas de </a:t>
            </a:r>
            <a:r>
              <a:rPr lang="fr-FR" sz="3200" dirty="0" smtClean="0"/>
              <a:t>paludisme en </a:t>
            </a:r>
            <a:r>
              <a:rPr lang="fr-FR" sz="3200" dirty="0"/>
              <a:t>fonction des trois grands profils </a:t>
            </a:r>
            <a:r>
              <a:rPr lang="fr-FR" sz="3200" dirty="0" smtClean="0"/>
              <a:t>épidémiologiques en </a:t>
            </a:r>
            <a:r>
              <a:rPr lang="fr-FR" sz="3200" dirty="0"/>
              <a:t>2013</a:t>
            </a:r>
            <a:endParaRPr lang="en-US" sz="3200" dirty="0"/>
          </a:p>
        </p:txBody>
      </p:sp>
      <p:pic>
        <p:nvPicPr>
          <p:cNvPr id="12290" name="Imag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00" y="1652816"/>
            <a:ext cx="7560840" cy="502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39552" y="1993195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De janvier à novembre 2014</a:t>
            </a:r>
          </a:p>
          <a:p>
            <a:pPr algn="ctr"/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2139 cas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43608" y="4869160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</a:rPr>
              <a:t>288 (16,3%)</a:t>
            </a:r>
            <a:endParaRPr lang="fr-FR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60032" y="4869970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</a:rPr>
              <a:t>111 (6,3%)</a:t>
            </a:r>
            <a:endParaRPr lang="fr-FR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07804" y="486916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</a:rPr>
              <a:t>1370 (77,4%)</a:t>
            </a:r>
            <a:endParaRPr lang="fr-FR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680960" y="541687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471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83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dirty="0"/>
              <a:t>Evolution du paludisme d’importation, cas déclarés et cas estimés et évolution du nombre de voyageurs vers les zones impaludées en France métropolitaine de 1986 à 2013</a:t>
            </a:r>
            <a:endParaRPr lang="en-US" sz="2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5704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73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4"/>
          <p:cNvSpPr>
            <a:spLocks noChangeArrowheads="1"/>
          </p:cNvSpPr>
          <p:nvPr/>
        </p:nvSpPr>
        <p:spPr bwMode="auto">
          <a:xfrm>
            <a:off x="8445500" y="6553200"/>
            <a:ext cx="7302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>
                <a:solidFill>
                  <a:srgbClr val="000000"/>
                </a:solidFill>
              </a:rPr>
              <a:t>CNR </a:t>
            </a:r>
            <a:r>
              <a:rPr lang="fr-FR" sz="900">
                <a:solidFill>
                  <a:srgbClr val="000000"/>
                </a:solidFill>
              </a:rPr>
              <a:t>Palu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00" y="944176"/>
            <a:ext cx="7411532" cy="536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12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776864" cy="678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00576" y="4164320"/>
            <a:ext cx="864096" cy="237626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0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539750" y="222250"/>
            <a:ext cx="801528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ea typeface="+mj-ea"/>
              </a:rPr>
              <a:t>Répartition régionale des cas de paludisme</a:t>
            </a:r>
            <a:endParaRPr lang="fr-FR" sz="2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ea typeface="+mj-ea"/>
              </a:rPr>
              <a:t>en France métropolitaine en </a:t>
            </a:r>
            <a:r>
              <a:rPr lang="fr-FR" sz="2400" dirty="0" smtClean="0">
                <a:ea typeface="+mj-ea"/>
              </a:rPr>
              <a:t>2013, </a:t>
            </a:r>
            <a:r>
              <a:rPr lang="fr-FR" sz="2400" dirty="0">
                <a:ea typeface="+mj-ea"/>
              </a:rPr>
              <a:t>n = </a:t>
            </a:r>
            <a:r>
              <a:rPr lang="fr-FR" sz="2400" dirty="0" smtClean="0">
                <a:ea typeface="+mj-ea"/>
              </a:rPr>
              <a:t>2159</a:t>
            </a:r>
            <a:endParaRPr lang="fr-FR" sz="2400" dirty="0">
              <a:ea typeface="+mj-ea"/>
            </a:endParaRPr>
          </a:p>
        </p:txBody>
      </p:sp>
      <p:pic>
        <p:nvPicPr>
          <p:cNvPr id="21509" name="Imag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9" b="12997"/>
          <a:stretch>
            <a:fillRect/>
          </a:stretch>
        </p:blipFill>
        <p:spPr bwMode="auto">
          <a:xfrm>
            <a:off x="1588" y="-14288"/>
            <a:ext cx="5588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994030E-F113-4B15-A674-D9146B4AC079}" type="datetime1">
              <a:rPr lang="fr-FR"/>
              <a:pPr>
                <a:defRPr/>
              </a:pPr>
              <a:t>07/01/2015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5FADA9-5298-4F71-BC97-FFB16E43DAA4}" type="slidenum">
              <a:rPr lang="fr-FR" smtClean="0"/>
              <a:pPr>
                <a:defRPr/>
              </a:pPr>
              <a:t>89</a:t>
            </a:fld>
            <a:endParaRPr lang="fr-FR"/>
          </a:p>
        </p:txBody>
      </p:sp>
      <p:pic>
        <p:nvPicPr>
          <p:cNvPr id="1026" name="Image 5" descr="Region2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41692"/>
            <a:ext cx="6463085" cy="457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3103984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dirty="0" smtClean="0"/>
              <a:t>CNR du Paludisme Epidémiologie 2013-2014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271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2" descr="malaria_Life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2"/>
          <a:stretch>
            <a:fillRect/>
          </a:stretch>
        </p:blipFill>
        <p:spPr bwMode="auto">
          <a:xfrm>
            <a:off x="3714750" y="212725"/>
            <a:ext cx="4643438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Groupe 8"/>
          <p:cNvGrpSpPr>
            <a:grpSpLocks/>
          </p:cNvGrpSpPr>
          <p:nvPr/>
        </p:nvGrpSpPr>
        <p:grpSpPr bwMode="auto">
          <a:xfrm>
            <a:off x="3714750" y="214313"/>
            <a:ext cx="4643438" cy="4429125"/>
            <a:chOff x="3714744" y="214290"/>
            <a:chExt cx="4643470" cy="4429156"/>
          </a:xfrm>
        </p:grpSpPr>
        <p:sp>
          <p:nvSpPr>
            <p:cNvPr id="5" name="Rectangle 4"/>
            <p:cNvSpPr/>
            <p:nvPr/>
          </p:nvSpPr>
          <p:spPr>
            <a:xfrm>
              <a:off x="5286380" y="214290"/>
              <a:ext cx="3071834" cy="1857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86512" y="2071678"/>
              <a:ext cx="1857388" cy="642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14744" y="1000107"/>
              <a:ext cx="1643074" cy="9286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714744" y="1928802"/>
              <a:ext cx="571504" cy="27146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5126" name="ZoneTexte 10"/>
          <p:cNvSpPr txBox="1">
            <a:spLocks noChangeArrowheads="1"/>
          </p:cNvSpPr>
          <p:nvPr/>
        </p:nvSpPr>
        <p:spPr bwMode="auto">
          <a:xfrm>
            <a:off x="62877" y="620688"/>
            <a:ext cx="367240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dirty="0">
                <a:latin typeface="+mn-lt"/>
              </a:rPr>
              <a:t>Schizogonie érythrocytaire</a:t>
            </a:r>
          </a:p>
          <a:p>
            <a:pPr eaLnBrk="1" hangingPunct="1"/>
            <a:endParaRPr lang="fr-FR" sz="2000" dirty="0">
              <a:latin typeface="+mn-lt"/>
            </a:endParaRPr>
          </a:p>
          <a:p>
            <a:pPr eaLnBrk="1" hangingPunct="1"/>
            <a:r>
              <a:rPr lang="fr-FR" sz="2000" dirty="0">
                <a:latin typeface="+mn-lt"/>
              </a:rPr>
              <a:t>Deuxième cycle de reproduction asexuée chez l’homme</a:t>
            </a:r>
          </a:p>
          <a:p>
            <a:pPr eaLnBrk="1" hangingPunct="1"/>
            <a:endParaRPr lang="fr-FR" sz="2000" dirty="0">
              <a:latin typeface="+mn-lt"/>
            </a:endParaRPr>
          </a:p>
          <a:p>
            <a:pPr eaLnBrk="1" hangingPunct="1"/>
            <a:r>
              <a:rPr lang="fr-FR" sz="2000" dirty="0" smtClean="0">
                <a:latin typeface="+mn-lt"/>
              </a:rPr>
              <a:t>Etape clé l’invasion des GR</a:t>
            </a:r>
            <a:endParaRPr lang="fr-FR" sz="2000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281" y="0"/>
            <a:ext cx="2305774" cy="258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èche droite 1"/>
          <p:cNvSpPr/>
          <p:nvPr/>
        </p:nvSpPr>
        <p:spPr>
          <a:xfrm rot="19444196">
            <a:off x="6085580" y="231736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91950" y="3115604"/>
            <a:ext cx="4064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Trois étapes</a:t>
            </a:r>
          </a:p>
          <a:p>
            <a:r>
              <a:rPr lang="fr-FR" dirty="0" smtClean="0"/>
              <a:t>1/ Pénétration </a:t>
            </a:r>
            <a:r>
              <a:rPr lang="fr-FR" dirty="0"/>
              <a:t>du </a:t>
            </a:r>
            <a:r>
              <a:rPr lang="fr-FR" b="1" dirty="0" err="1" smtClean="0">
                <a:solidFill>
                  <a:srgbClr val="C00000"/>
                </a:solidFill>
              </a:rPr>
              <a:t>mérozoïte</a:t>
            </a:r>
            <a:r>
              <a:rPr lang="fr-FR" dirty="0" smtClean="0"/>
              <a:t> dans un GR</a:t>
            </a:r>
          </a:p>
          <a:p>
            <a:r>
              <a:rPr lang="fr-FR" dirty="0" smtClean="0"/>
              <a:t>2/ </a:t>
            </a:r>
            <a:r>
              <a:rPr lang="fr-FR" b="1" dirty="0" smtClean="0">
                <a:solidFill>
                  <a:srgbClr val="C00000"/>
                </a:solidFill>
              </a:rPr>
              <a:t>schizogonie</a:t>
            </a:r>
            <a:r>
              <a:rPr lang="fr-FR" dirty="0" smtClean="0"/>
              <a:t> érythrocytaire</a:t>
            </a:r>
          </a:p>
          <a:p>
            <a:r>
              <a:rPr lang="fr-FR" dirty="0" smtClean="0"/>
              <a:t>3/ Libération </a:t>
            </a:r>
            <a:r>
              <a:rPr lang="fr-FR" dirty="0"/>
              <a:t>des </a:t>
            </a:r>
            <a:r>
              <a:rPr lang="fr-FR" b="1" dirty="0" err="1">
                <a:solidFill>
                  <a:srgbClr val="C00000"/>
                </a:solidFill>
              </a:rPr>
              <a:t>mérozoïtes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30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A834EA-66AF-4F53-903C-50322A1D33FB}" type="datetime1">
              <a:rPr lang="fr-FR" smtClean="0"/>
              <a:pPr>
                <a:defRPr/>
              </a:pPr>
              <a:t>07/01/2015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27183-ED11-43D1-9592-C3534D76E5BA}" type="slidenum">
              <a:rPr lang="fr-FR" smtClean="0"/>
              <a:pPr>
                <a:defRPr/>
              </a:pPr>
              <a:t>90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7"/>
            <a:ext cx="8604448" cy="475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CNR du Paludisme Epidémiologie 2013-2014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230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9" name="ZoneTexte 1"/>
          <p:cNvSpPr txBox="1">
            <a:spLocks noChangeArrowheads="1"/>
          </p:cNvSpPr>
          <p:nvPr/>
        </p:nvSpPr>
        <p:spPr bwMode="auto">
          <a:xfrm>
            <a:off x="611188" y="115888"/>
            <a:ext cx="79057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fr-FR" sz="2400" dirty="0">
                <a:latin typeface="Arial" pitchFamily="34" charset="0"/>
                <a:ea typeface="+mj-ea"/>
                <a:cs typeface="Arial" pitchFamily="34" charset="0"/>
              </a:rPr>
              <a:t>Répartition des cas pour les 17 pays </a:t>
            </a:r>
          </a:p>
          <a:p>
            <a:pPr algn="ctr">
              <a:spcBef>
                <a:spcPct val="20000"/>
              </a:spcBef>
              <a:defRPr/>
            </a:pPr>
            <a:r>
              <a:rPr lang="fr-FR" sz="2400" dirty="0">
                <a:latin typeface="Arial" pitchFamily="34" charset="0"/>
                <a:ea typeface="+mj-ea"/>
                <a:cs typeface="Arial" pitchFamily="34" charset="0"/>
              </a:rPr>
              <a:t>de contamination présumée les plus fréquents </a:t>
            </a:r>
          </a:p>
          <a:p>
            <a:pPr algn="ctr">
              <a:spcBef>
                <a:spcPct val="20000"/>
              </a:spcBef>
              <a:defRPr/>
            </a:pPr>
            <a:r>
              <a:rPr lang="fr-FR" sz="2400" dirty="0">
                <a:latin typeface="Arial" pitchFamily="34" charset="0"/>
                <a:ea typeface="+mj-ea"/>
                <a:cs typeface="Arial" pitchFamily="34" charset="0"/>
              </a:rPr>
              <a:t>France métropolitaine, </a:t>
            </a:r>
            <a:r>
              <a:rPr lang="fr-FR" sz="2400" dirty="0" smtClean="0">
                <a:latin typeface="Arial" pitchFamily="34" charset="0"/>
                <a:ea typeface="+mj-ea"/>
                <a:cs typeface="Arial" pitchFamily="34" charset="0"/>
              </a:rPr>
              <a:t>2013</a:t>
            </a:r>
            <a:endParaRPr lang="fr-FR" sz="2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53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2533" name="Imag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9" b="12997"/>
          <a:stretch>
            <a:fillRect/>
          </a:stretch>
        </p:blipFill>
        <p:spPr bwMode="auto">
          <a:xfrm>
            <a:off x="1588" y="-14288"/>
            <a:ext cx="5588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4F7F82D-78BE-4E4F-8614-B4EFD098E543}" type="datetime1">
              <a:rPr lang="fr-FR"/>
              <a:pPr>
                <a:defRPr/>
              </a:pPr>
              <a:t>07/01/2015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FBFB6-1577-4346-91EE-FA5AE7FA0040}" type="slidenum">
              <a:rPr lang="fr-FR" smtClean="0"/>
              <a:pPr>
                <a:defRPr/>
              </a:pPr>
              <a:t>91</a:t>
            </a:fld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8"/>
          <a:stretch/>
        </p:blipFill>
        <p:spPr bwMode="auto">
          <a:xfrm>
            <a:off x="393150" y="1530824"/>
            <a:ext cx="8283306" cy="48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CNR du Paludisme Epidémiologie 2013-2014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517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9" name="ZoneTexte 1"/>
          <p:cNvSpPr txBox="1">
            <a:spLocks noChangeArrowheads="1"/>
          </p:cNvSpPr>
          <p:nvPr/>
        </p:nvSpPr>
        <p:spPr bwMode="auto">
          <a:xfrm>
            <a:off x="611188" y="115888"/>
            <a:ext cx="79057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fr-FR" sz="2400" dirty="0">
                <a:latin typeface="Arial" pitchFamily="34" charset="0"/>
                <a:ea typeface="+mj-ea"/>
                <a:cs typeface="Arial" pitchFamily="34" charset="0"/>
              </a:rPr>
              <a:t>Répartition des cas pour les 17 pays </a:t>
            </a:r>
          </a:p>
          <a:p>
            <a:pPr algn="ctr">
              <a:spcBef>
                <a:spcPct val="20000"/>
              </a:spcBef>
              <a:defRPr/>
            </a:pPr>
            <a:r>
              <a:rPr lang="fr-FR" sz="2400" dirty="0">
                <a:latin typeface="Arial" pitchFamily="34" charset="0"/>
                <a:ea typeface="+mj-ea"/>
                <a:cs typeface="Arial" pitchFamily="34" charset="0"/>
              </a:rPr>
              <a:t>de contamination présumée les plus fréquents </a:t>
            </a:r>
          </a:p>
          <a:p>
            <a:pPr algn="ctr">
              <a:spcBef>
                <a:spcPct val="20000"/>
              </a:spcBef>
              <a:defRPr/>
            </a:pPr>
            <a:r>
              <a:rPr lang="fr-FR" sz="2400" dirty="0">
                <a:latin typeface="Arial" pitchFamily="34" charset="0"/>
                <a:ea typeface="+mj-ea"/>
                <a:cs typeface="Arial" pitchFamily="34" charset="0"/>
              </a:rPr>
              <a:t>France métropolitaine, </a:t>
            </a:r>
            <a:r>
              <a:rPr lang="fr-FR" sz="2400" dirty="0" smtClean="0">
                <a:latin typeface="Arial" pitchFamily="34" charset="0"/>
                <a:ea typeface="+mj-ea"/>
                <a:cs typeface="Arial" pitchFamily="34" charset="0"/>
              </a:rPr>
              <a:t>2013</a:t>
            </a:r>
            <a:endParaRPr lang="fr-FR" sz="2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53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2533" name="Imag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9" b="12997"/>
          <a:stretch>
            <a:fillRect/>
          </a:stretch>
        </p:blipFill>
        <p:spPr bwMode="auto">
          <a:xfrm>
            <a:off x="1588" y="-14288"/>
            <a:ext cx="5588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4F7F82D-78BE-4E4F-8614-B4EFD098E543}" type="datetime1">
              <a:rPr lang="fr-FR"/>
              <a:pPr>
                <a:defRPr/>
              </a:pPr>
              <a:t>07/01/2015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FBFB6-1577-4346-91EE-FA5AE7FA0040}" type="slidenum">
              <a:rPr lang="fr-FR" smtClean="0"/>
              <a:pPr>
                <a:defRPr/>
              </a:pPr>
              <a:t>92</a:t>
            </a:fld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8"/>
          <a:stretch/>
        </p:blipFill>
        <p:spPr bwMode="auto">
          <a:xfrm>
            <a:off x="393150" y="1530824"/>
            <a:ext cx="8283306" cy="48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uble flèche verticale 6"/>
          <p:cNvSpPr/>
          <p:nvPr/>
        </p:nvSpPr>
        <p:spPr>
          <a:xfrm>
            <a:off x="2087724" y="2821995"/>
            <a:ext cx="72008" cy="216024"/>
          </a:xfrm>
          <a:prstGeom prst="up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 vers le haut 1"/>
          <p:cNvSpPr/>
          <p:nvPr/>
        </p:nvSpPr>
        <p:spPr>
          <a:xfrm>
            <a:off x="274965" y="3212976"/>
            <a:ext cx="75187" cy="1152128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89113" y="5180637"/>
            <a:ext cx="1834615" cy="216024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9" name="Flèche vers le bas 8"/>
          <p:cNvSpPr/>
          <p:nvPr/>
        </p:nvSpPr>
        <p:spPr>
          <a:xfrm>
            <a:off x="251520" y="5288649"/>
            <a:ext cx="75187" cy="876655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26707" y="4293096"/>
            <a:ext cx="788909" cy="216024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056117" y="424721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accent6">
                    <a:lumMod val="50000"/>
                  </a:schemeClr>
                </a:solidFill>
              </a:rPr>
              <a:t>89</a:t>
            </a:r>
            <a:endParaRPr lang="fr-FR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027084" y="510882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accent6">
                    <a:lumMod val="50000"/>
                  </a:schemeClr>
                </a:solidFill>
              </a:rPr>
              <a:t>9</a:t>
            </a:r>
            <a:endParaRPr lang="fr-FR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77810" y="2905199"/>
            <a:ext cx="538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accent6">
                    <a:lumMod val="50000"/>
                  </a:schemeClr>
                </a:solidFill>
              </a:rPr>
              <a:t>141</a:t>
            </a:r>
            <a:endParaRPr lang="fr-FR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128126" y="2668106"/>
            <a:ext cx="432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accent6">
                    <a:lumMod val="50000"/>
                  </a:schemeClr>
                </a:solidFill>
              </a:rPr>
              <a:t>89</a:t>
            </a:r>
            <a:endParaRPr lang="fr-FR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3150" y="1465263"/>
            <a:ext cx="169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6">
                    <a:lumMod val="50000"/>
                  </a:schemeClr>
                </a:solidFill>
              </a:rPr>
              <a:t>2014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CNR du Paludisme Epidémiologie 2013-2014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492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355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12627" r="9045" b="1334"/>
          <a:stretch>
            <a:fillRect/>
          </a:stretch>
        </p:blipFill>
        <p:spPr bwMode="auto">
          <a:xfrm>
            <a:off x="1247752" y="1484311"/>
            <a:ext cx="65532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2"/>
          <p:cNvSpPr txBox="1">
            <a:spLocks/>
          </p:cNvSpPr>
          <p:nvPr/>
        </p:nvSpPr>
        <p:spPr bwMode="auto">
          <a:xfrm>
            <a:off x="323850" y="115888"/>
            <a:ext cx="83518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fr-FR" sz="2400" dirty="0">
                <a:latin typeface="Arial" pitchFamily="34" charset="0"/>
                <a:ea typeface="+mj-ea"/>
                <a:cs typeface="Arial" pitchFamily="34" charset="0"/>
              </a:rPr>
              <a:t>Nature des séjours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fr-FR" sz="2400" dirty="0">
                <a:latin typeface="Arial" pitchFamily="34" charset="0"/>
                <a:ea typeface="+mj-ea"/>
                <a:cs typeface="Arial" pitchFamily="34" charset="0"/>
              </a:rPr>
              <a:t>France métropolitaine, 2012 n = 1 736</a:t>
            </a:r>
            <a:endParaRPr lang="en-US" sz="2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557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9" b="12997"/>
          <a:stretch>
            <a:fillRect/>
          </a:stretch>
        </p:blipFill>
        <p:spPr bwMode="auto">
          <a:xfrm>
            <a:off x="1588" y="-14288"/>
            <a:ext cx="5588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4D53A93-B130-452C-8A2E-6959B60B3C51}" type="datetime1">
              <a:rPr lang="fr-FR"/>
              <a:pPr>
                <a:defRPr/>
              </a:pPr>
              <a:t>07/01/2015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6C6FAAB-AD12-43AE-9333-EA8F71A74C54}" type="slidenum">
              <a:rPr lang="fr-FR" smtClean="0"/>
              <a:pPr>
                <a:defRPr/>
              </a:pPr>
              <a:t>93</a:t>
            </a:fld>
            <a:endParaRPr lang="fr-FR"/>
          </a:p>
        </p:txBody>
      </p:sp>
      <p:sp>
        <p:nvSpPr>
          <p:cNvPr id="9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3103984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dirty="0" smtClean="0"/>
              <a:t>CNR du Paludisme Epidémiologie 2013-2014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755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355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12627" r="9045" b="1334"/>
          <a:stretch>
            <a:fillRect/>
          </a:stretch>
        </p:blipFill>
        <p:spPr bwMode="auto">
          <a:xfrm>
            <a:off x="1247752" y="1484311"/>
            <a:ext cx="65532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2"/>
          <p:cNvSpPr txBox="1">
            <a:spLocks/>
          </p:cNvSpPr>
          <p:nvPr/>
        </p:nvSpPr>
        <p:spPr bwMode="auto">
          <a:xfrm>
            <a:off x="323850" y="115888"/>
            <a:ext cx="83518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fr-FR" sz="2400" dirty="0">
                <a:latin typeface="Arial" pitchFamily="34" charset="0"/>
                <a:ea typeface="+mj-ea"/>
                <a:cs typeface="Arial" pitchFamily="34" charset="0"/>
              </a:rPr>
              <a:t>Nature des séjours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fr-FR" sz="2400" dirty="0">
                <a:latin typeface="Arial" pitchFamily="34" charset="0"/>
                <a:ea typeface="+mj-ea"/>
                <a:cs typeface="Arial" pitchFamily="34" charset="0"/>
              </a:rPr>
              <a:t>France métropolitaine, 2012 n = 1 736</a:t>
            </a:r>
            <a:endParaRPr lang="en-US" sz="2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557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9" b="12997"/>
          <a:stretch>
            <a:fillRect/>
          </a:stretch>
        </p:blipFill>
        <p:spPr bwMode="auto">
          <a:xfrm>
            <a:off x="1588" y="-14288"/>
            <a:ext cx="5588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4D53A93-B130-452C-8A2E-6959B60B3C51}" type="datetime1">
              <a:rPr lang="fr-FR"/>
              <a:pPr>
                <a:defRPr/>
              </a:pPr>
              <a:t>07/01/2015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6C6FAAB-AD12-43AE-9333-EA8F71A74C54}" type="slidenum">
              <a:rPr lang="fr-FR" smtClean="0"/>
              <a:pPr>
                <a:defRPr/>
              </a:pPr>
              <a:t>94</a:t>
            </a:fld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987601" y="1916832"/>
            <a:ext cx="1512168" cy="576064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115616" y="2852936"/>
            <a:ext cx="1008112" cy="504056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652120" y="1628800"/>
            <a:ext cx="1584176" cy="576064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971600" y="6050837"/>
            <a:ext cx="506402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dirty="0" smtClean="0"/>
              <a:t>CNR du Paludisme Epidémiologie 2013-2014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88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2700" dirty="0" smtClean="0"/>
              <a:t>Evolution </a:t>
            </a:r>
            <a:r>
              <a:rPr lang="fr-FR" sz="2700" dirty="0"/>
              <a:t>annuelle des cas de paludisme d’importation des sujets d’origine africaine et caucasienne entre 1996 et </a:t>
            </a:r>
            <a:r>
              <a:rPr lang="fr-FR" sz="2700" dirty="0" smtClean="0"/>
              <a:t>2013 </a:t>
            </a:r>
            <a:r>
              <a:rPr lang="fr-FR" sz="2700" dirty="0"/>
              <a:t>en regard du nombre de voyageurs en zone d’endémie</a:t>
            </a:r>
            <a:endParaRPr lang="en-US" sz="27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1102" r="6476" b="11171"/>
          <a:stretch/>
        </p:blipFill>
        <p:spPr bwMode="auto">
          <a:xfrm>
            <a:off x="585964" y="1556792"/>
            <a:ext cx="794647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Evolution annuelle des proportions de paludisme d’importation des sujets d’origine africaine et caucasienne entre 1996 et 2013</a:t>
            </a:r>
            <a:endParaRPr lang="en-US" sz="3200" dirty="0"/>
          </a:p>
        </p:txBody>
      </p:sp>
      <p:pic>
        <p:nvPicPr>
          <p:cNvPr id="10242" name="Image 20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" t="2719" r="2347" b="6068"/>
          <a:stretch/>
        </p:blipFill>
        <p:spPr bwMode="auto">
          <a:xfrm>
            <a:off x="409248" y="1772816"/>
            <a:ext cx="8399472" cy="497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80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Distribution cas de Paludisme d’importation par espèces, France métropolitaine, 2013, n=2 </a:t>
            </a:r>
            <a:r>
              <a:rPr lang="fr-FR" sz="3200" dirty="0" smtClean="0"/>
              <a:t>171</a:t>
            </a:r>
            <a:endParaRPr lang="en-US" sz="3200" dirty="0"/>
          </a:p>
        </p:txBody>
      </p:sp>
      <p:pic>
        <p:nvPicPr>
          <p:cNvPr id="11266" name="Imag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13943" r="6596" b="11952"/>
          <a:stretch>
            <a:fillRect/>
          </a:stretch>
        </p:blipFill>
        <p:spPr bwMode="auto">
          <a:xfrm>
            <a:off x="1259632" y="1456531"/>
            <a:ext cx="6768752" cy="518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0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>
            <a:noAutofit/>
          </a:bodyPr>
          <a:lstStyle/>
          <a:p>
            <a:r>
              <a:rPr lang="fr-FR" sz="3200" dirty="0"/>
              <a:t>Répartition des cas en fonction de l'état clinique, CNR du Paludisme, année 2013, n = 2124</a:t>
            </a:r>
            <a:endParaRPr 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48264" y="1891422"/>
            <a:ext cx="1944216" cy="4234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12 </a:t>
            </a:r>
            <a:r>
              <a:rPr lang="en-US" sz="2000" dirty="0" err="1" smtClean="0"/>
              <a:t>accès</a:t>
            </a:r>
            <a:r>
              <a:rPr lang="en-US" sz="2000" dirty="0" smtClean="0"/>
              <a:t> simples se </a:t>
            </a:r>
            <a:r>
              <a:rPr lang="en-US" sz="2000" dirty="0" err="1" smtClean="0"/>
              <a:t>sont</a:t>
            </a:r>
            <a:r>
              <a:rPr lang="en-US" sz="2000" dirty="0" smtClean="0"/>
              <a:t> </a:t>
            </a:r>
            <a:r>
              <a:rPr lang="en-US" sz="2000" dirty="0" err="1" smtClean="0"/>
              <a:t>aggravés</a:t>
            </a:r>
            <a:r>
              <a:rPr lang="en-US" sz="2000" dirty="0" smtClean="0"/>
              <a:t> </a:t>
            </a:r>
            <a:r>
              <a:rPr lang="en-US" sz="2000" dirty="0" err="1" smtClean="0"/>
              <a:t>secondairement</a:t>
            </a:r>
            <a:r>
              <a:rPr lang="en-US" sz="2000" dirty="0" smtClean="0"/>
              <a:t>,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 smtClean="0"/>
              <a:t>Au final </a:t>
            </a:r>
          </a:p>
          <a:p>
            <a:pPr marL="0" indent="0" algn="ctr">
              <a:buNone/>
            </a:pPr>
            <a:r>
              <a:rPr lang="en-US" sz="2000" b="1" dirty="0" smtClean="0"/>
              <a:t>267 </a:t>
            </a:r>
          </a:p>
          <a:p>
            <a:pPr marL="0" indent="0" algn="ctr">
              <a:buNone/>
            </a:pPr>
            <a:r>
              <a:rPr lang="en-US" sz="2000" dirty="0" err="1" smtClean="0"/>
              <a:t>accès</a:t>
            </a:r>
            <a:r>
              <a:rPr lang="en-US" sz="2000" dirty="0" smtClean="0"/>
              <a:t> graves </a:t>
            </a:r>
          </a:p>
          <a:p>
            <a:pPr marL="0" indent="0" algn="ctr">
              <a:buNone/>
            </a:pPr>
            <a:r>
              <a:rPr lang="en-US" sz="2000" dirty="0" err="1" smtClean="0"/>
              <a:t>soit</a:t>
            </a:r>
            <a:endParaRPr lang="en-US" sz="2000" dirty="0" smtClean="0"/>
          </a:p>
          <a:p>
            <a:pPr marL="0" indent="0" algn="ctr">
              <a:buNone/>
            </a:pPr>
            <a:r>
              <a:rPr lang="en-US" sz="2000" b="1" dirty="0" smtClean="0"/>
              <a:t>12,6%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026" name="Image 4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" t="15152" r="6769" b="4535"/>
          <a:stretch>
            <a:fillRect/>
          </a:stretch>
        </p:blipFill>
        <p:spPr bwMode="auto">
          <a:xfrm>
            <a:off x="251520" y="1412776"/>
            <a:ext cx="6696744" cy="509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124712" y="17067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255 </a:t>
            </a:r>
            <a:r>
              <a:rPr lang="en-US" b="1" dirty="0" err="1" smtClean="0"/>
              <a:t>cas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088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>
            <a:noAutofit/>
          </a:bodyPr>
          <a:lstStyle/>
          <a:p>
            <a:r>
              <a:rPr lang="fr-FR" sz="3200" dirty="0"/>
              <a:t>Répartition des cas en fonction de l'état clinique, CNR du Paludisme, année 2013, n = 2124</a:t>
            </a:r>
            <a:endParaRPr lang="en-US" sz="3200" dirty="0"/>
          </a:p>
        </p:txBody>
      </p:sp>
      <p:pic>
        <p:nvPicPr>
          <p:cNvPr id="1026" name="Image 4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" t="15152" r="6769" b="4535"/>
          <a:stretch>
            <a:fillRect/>
          </a:stretch>
        </p:blipFill>
        <p:spPr bwMode="auto">
          <a:xfrm>
            <a:off x="251520" y="1412776"/>
            <a:ext cx="6696744" cy="509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245127" y="204488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6">
                    <a:lumMod val="50000"/>
                  </a:schemeClr>
                </a:solidFill>
              </a:rPr>
              <a:t>15,6%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8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4362</Words>
  <Application>Microsoft Office PowerPoint</Application>
  <PresentationFormat>Affichage à l'écran (4:3)</PresentationFormat>
  <Paragraphs>1258</Paragraphs>
  <Slides>131</Slides>
  <Notes>106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131</vt:i4>
      </vt:variant>
    </vt:vector>
  </HeadingPairs>
  <TitlesOfParts>
    <vt:vector size="144" baseType="lpstr">
      <vt:lpstr>ＭＳ Ｐゴシック</vt:lpstr>
      <vt:lpstr>Arial</vt:lpstr>
      <vt:lpstr>Arial Narrow</vt:lpstr>
      <vt:lpstr>Arial Rounded MT Bold</vt:lpstr>
      <vt:lpstr>Brush Script Std</vt:lpstr>
      <vt:lpstr>Calibri</vt:lpstr>
      <vt:lpstr>Symbol</vt:lpstr>
      <vt:lpstr>Tahoma</vt:lpstr>
      <vt:lpstr>Times</vt:lpstr>
      <vt:lpstr>Times New Roman</vt:lpstr>
      <vt:lpstr>Wingdings</vt:lpstr>
      <vt:lpstr>ヒラギノ角ゴ ProN W3</vt:lpstr>
      <vt:lpstr>Thème Office</vt:lpstr>
      <vt:lpstr>Présentation PowerPoint</vt:lpstr>
      <vt:lpstr>Présentation PowerPoint</vt:lpstr>
      <vt:lpstr>Comptes Rendus de l’académie des Sciences, Paris, 1881</vt:lpstr>
      <vt:lpstr>Cinq espèces</vt:lpstr>
      <vt:lpstr>Le cycle du Plasmodium 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 pratique, la fièvre est continue ou anarchique dans les accès de primo-invasion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Cycle de Plasmodium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principe fondamental</vt:lpstr>
      <vt:lpstr>The malaria situation is not a steady state</vt:lpstr>
      <vt:lpstr>Présentation PowerPoint</vt:lpstr>
      <vt:lpstr>Présentation PowerPoint</vt:lpstr>
      <vt:lpstr>Présentation PowerPoint</vt:lpstr>
      <vt:lpstr>Présentation PowerPoint</vt:lpstr>
      <vt:lpstr>The malaria situation is not a steady state</vt:lpstr>
      <vt:lpstr>The malaria situation is not a steady state</vt:lpstr>
      <vt:lpstr>Importance of active fight against the disease</vt:lpstr>
      <vt:lpstr>Paludisme dans le monde</vt:lpstr>
      <vt:lpstr>Présentation PowerPoint</vt:lpstr>
      <vt:lpstr>Présentation PowerPoint</vt:lpstr>
      <vt:lpstr>Présentation PowerPoint</vt:lpstr>
      <vt:lpstr>Présentation PowerPoint</vt:lpstr>
      <vt:lpstr>Classement des états en fonction du statut de  contrôle du paludisme, 2013</vt:lpstr>
      <vt:lpstr>Paludisme en 2012, cas estimés (a) par régions OMS </vt:lpstr>
      <vt:lpstr>Paludisme en 2012, décès (b) par régions OMS </vt:lpstr>
      <vt:lpstr>Paludisme 2000-2012, évolution du nombre de cas (a) et de décès (b) par régions OMS </vt:lpstr>
      <vt:lpstr>Pourcentage de variation des décès du paludisme  entre 2000 et 2012</vt:lpstr>
      <vt:lpstr>Estimation de la réduction de mortalité due au paludisme entre 2000 et 2012</vt:lpstr>
      <vt:lpstr>Présentation PowerPoint</vt:lpstr>
      <vt:lpstr>Financement de la lutte contre le paludisme</vt:lpstr>
      <vt:lpstr>Lutte antivectorielle</vt:lpstr>
      <vt:lpstr>Tests de diagnostic rapides</vt:lpstr>
      <vt:lpstr>Présentation PowerPoint</vt:lpstr>
      <vt:lpstr>Traitements</vt:lpstr>
      <vt:lpstr>Diminution des cas de paludismes 2000-2012 par régions OMS</vt:lpstr>
      <vt:lpstr>Résumé des tendances 2000-2012 d’incidence du paludisme (1)</vt:lpstr>
      <vt:lpstr>Résumé des tendances 2000-2012 d’incidence du paludisme (2)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points à retenir</vt:lpstr>
      <vt:lpstr>Situation des pays à transmission autochtone adapté de rapport paludisme OMS 2011</vt:lpstr>
      <vt:lpstr>Le paludisme d’importation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Paludisme d’importation en France métropolitaine année 2013  …et quelques tendances 2014</vt:lpstr>
      <vt:lpstr>Cas déclarés et cas estimés de paludisme en France métropolitaine, tendances évolutives 2008 -2013</vt:lpstr>
      <vt:lpstr>Distribution des cas de paludisme en fonction des trois grands profils épidémiologiques en 2013</vt:lpstr>
      <vt:lpstr>Distribution des cas de paludisme en fonction des trois grands profils épidémiologiques en 2013</vt:lpstr>
      <vt:lpstr>Evolution du paludisme d’importation, cas déclarés et cas estimés et évolution du nombre de voyageurs vers les zones impaludées en France métropolitaine de 1986 à 2013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Evolution annuelle des cas de paludisme d’importation des sujets d’origine africaine et caucasienne entre 1996 et 2013 en regard du nombre de voyageurs en zone d’endémie</vt:lpstr>
      <vt:lpstr>Evolution annuelle des proportions de paludisme d’importation des sujets d’origine africaine et caucasienne entre 1996 et 2013</vt:lpstr>
      <vt:lpstr>Distribution cas de Paludisme d’importation par espèces, France métropolitaine, 2013, n=2 171</vt:lpstr>
      <vt:lpstr>Répartition des cas en fonction de l'état clinique, CNR du Paludisme, année 2013, n = 2124</vt:lpstr>
      <vt:lpstr>Répartition des cas en fonction de l'état clinique, CNR du Paludisme, année 2013, n = 2124</vt:lpstr>
      <vt:lpstr>Évolution de la répartition de l’état clinique selon les années de 2007 à 2013</vt:lpstr>
      <vt:lpstr>Évolution en chiffre et en pourcentage des cas graves de paludisme d’importation en France de 2000 à 2013</vt:lpstr>
      <vt:lpstr>Évolution globale et spécifique de la létalité de 2000 à 2013</vt:lpstr>
      <vt:lpstr>Évolution globale et spécifique de la létalité de 2000 à 2013</vt:lpstr>
      <vt:lpstr>Evolution du délai diagnostic pour paludisme grave de 2000 à 2013</vt:lpstr>
      <vt:lpstr>Evolution en pourcentage des cas graves en fonction de l’origine ethnique africaine ou caucasienne de 2000 à 2013</vt:lpstr>
      <vt:lpstr>Evolution de la prise de chimioprophylaxie déclarée des cas de paludisme graves et simples de 2000 à 2013</vt:lpstr>
      <vt:lpstr>Évolution de la prise de chimioprophylaxie déclarée des cas de paludisme graves et simples de 2000 à 2012</vt:lpstr>
      <vt:lpstr>Décès FDR</vt:lpstr>
      <vt:lpstr>Conclusion </vt:lpstr>
      <vt:lpstr>Présentation PowerPoint</vt:lpstr>
      <vt:lpstr>INFLUENCE DIRECTE DE L’HOMME : PLASMODIUM KNOWLESI, UNE ZOONOSE EMERGENTE</vt:lpstr>
      <vt:lpstr>La situation du paludisme n’est pas un état stable</vt:lpstr>
      <vt:lpstr>Présentation PowerPoint</vt:lpstr>
      <vt:lpstr>Présentation PowerPoint</vt:lpstr>
      <vt:lpstr>Importance de la distribution géographique du vecteur</vt:lpstr>
      <vt:lpstr>LA SURPRISE ComoriENNE !</vt:lpstr>
      <vt:lpstr>2011, CNR du Paludisme Alerte = diminution drastique du nombre de cas en provenance des Comores</vt:lpstr>
      <vt:lpstr>2011, CNR du Paludisme Alerte = diminution drastique du nombre de cas en provenance des Comores</vt:lpstr>
      <vt:lpstr>Présentation PowerPoint</vt:lpstr>
      <vt:lpstr>Présentation PowerPoint</vt:lpstr>
      <vt:lpstr>Présentation PowerPoint</vt:lpstr>
      <vt:lpstr>Présentation PowerPoint</vt:lpstr>
      <vt:lpstr>REINTRODUCTION du Paludisme:  La Grèce encore dans la tempête</vt:lpstr>
      <vt:lpstr>Présentation PowerPoint</vt:lpstr>
      <vt:lpstr>Présentation PowerPoint</vt:lpstr>
      <vt:lpstr>Présentation PowerPoint</vt:lpstr>
      <vt:lpstr>Discussion</vt:lpstr>
      <vt:lpstr>Conseils proposés par les autorités Grecques pour les voyageurs </vt:lpstr>
      <vt:lpstr>Actualités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</dc:creator>
  <cp:lastModifiedBy>Marc Thellier</cp:lastModifiedBy>
  <cp:revision>23</cp:revision>
  <dcterms:created xsi:type="dcterms:W3CDTF">2015-01-05T14:56:35Z</dcterms:created>
  <dcterms:modified xsi:type="dcterms:W3CDTF">2015-01-07T16:31:35Z</dcterms:modified>
</cp:coreProperties>
</file>