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DF63097-5BF2-451B-A228-1C3B6F492A6C}" type="datetimeFigureOut">
              <a:rPr lang="fr-FR" smtClean="0"/>
              <a:t>21/11/2014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3754457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F63097-5BF2-451B-A228-1C3B6F492A6C}" type="datetimeFigureOut">
              <a:rPr lang="fr-FR" smtClean="0"/>
              <a:t>21/11/2014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3164411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F63097-5BF2-451B-A228-1C3B6F492A6C}" type="datetimeFigureOut">
              <a:rPr lang="fr-FR" smtClean="0"/>
              <a:t>21/11/2014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1926593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F63097-5BF2-451B-A228-1C3B6F492A6C}" type="datetimeFigureOut">
              <a:rPr lang="fr-FR" smtClean="0"/>
              <a:t>21/11/2014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677739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DF63097-5BF2-451B-A228-1C3B6F492A6C}" type="datetimeFigureOut">
              <a:rPr lang="fr-FR" smtClean="0"/>
              <a:t>21/11/2014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3171160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DF63097-5BF2-451B-A228-1C3B6F492A6C}" type="datetimeFigureOut">
              <a:rPr lang="fr-FR" smtClean="0"/>
              <a:t>21/11/2014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3293648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DF63097-5BF2-451B-A228-1C3B6F492A6C}" type="datetimeFigureOut">
              <a:rPr lang="fr-FR" smtClean="0"/>
              <a:t>21/11/2014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3991122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DF63097-5BF2-451B-A228-1C3B6F492A6C}" type="datetimeFigureOut">
              <a:rPr lang="fr-FR" smtClean="0"/>
              <a:t>21/11/2014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4125218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DF63097-5BF2-451B-A228-1C3B6F492A6C}" type="datetimeFigureOut">
              <a:rPr lang="fr-FR" smtClean="0"/>
              <a:t>21/11/2014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2130201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DF63097-5BF2-451B-A228-1C3B6F492A6C}" type="datetimeFigureOut">
              <a:rPr lang="fr-FR" smtClean="0"/>
              <a:t>21/11/2014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797985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DF63097-5BF2-451B-A228-1C3B6F492A6C}" type="datetimeFigureOut">
              <a:rPr lang="fr-FR" smtClean="0"/>
              <a:t>21/11/2014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0BBE6F-05FB-4173-8A74-07585CED773B}" type="slidenum">
              <a:rPr lang="fr-FR" smtClean="0"/>
              <a:t>‹N°›</a:t>
            </a:fld>
            <a:endParaRPr lang="fr-FR"/>
          </a:p>
        </p:txBody>
      </p:sp>
    </p:spTree>
    <p:extLst>
      <p:ext uri="{BB962C8B-B14F-4D97-AF65-F5344CB8AC3E}">
        <p14:creationId xmlns:p14="http://schemas.microsoft.com/office/powerpoint/2010/main" val="279514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63097-5BF2-451B-A228-1C3B6F492A6C}" type="datetimeFigureOut">
              <a:rPr lang="fr-FR" smtClean="0"/>
              <a:t>21/11/2014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BBE6F-05FB-4173-8A74-07585CED773B}" type="slidenum">
              <a:rPr lang="fr-FR" smtClean="0"/>
              <a:t>‹N°›</a:t>
            </a:fld>
            <a:endParaRPr lang="fr-FR"/>
          </a:p>
        </p:txBody>
      </p:sp>
    </p:spTree>
    <p:extLst>
      <p:ext uri="{BB962C8B-B14F-4D97-AF65-F5344CB8AC3E}">
        <p14:creationId xmlns:p14="http://schemas.microsoft.com/office/powerpoint/2010/main" val="3012047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43789" y="0"/>
            <a:ext cx="9144000" cy="2387600"/>
          </a:xfrm>
        </p:spPr>
        <p:txBody>
          <a:bodyPr/>
          <a:lstStyle/>
          <a:p>
            <a:r>
              <a:rPr lang="fr-FR" dirty="0" smtClean="0">
                <a:solidFill>
                  <a:schemeClr val="accent2"/>
                </a:solidFill>
              </a:rPr>
              <a:t>Le MoDem (Mouvement démocrate)</a:t>
            </a:r>
            <a:endParaRPr lang="fr-FR" dirty="0">
              <a:solidFill>
                <a:schemeClr val="accent2"/>
              </a:solidFill>
            </a:endParaRPr>
          </a:p>
        </p:txBody>
      </p:sp>
      <p:pic>
        <p:nvPicPr>
          <p:cNvPr id="4" name="Image 3"/>
          <p:cNvPicPr>
            <a:picLocks noChangeAspect="1"/>
          </p:cNvPicPr>
          <p:nvPr/>
        </p:nvPicPr>
        <p:blipFill>
          <a:blip r:embed="rId2"/>
          <a:stretch>
            <a:fillRect/>
          </a:stretch>
        </p:blipFill>
        <p:spPr>
          <a:xfrm>
            <a:off x="2823410" y="3084848"/>
            <a:ext cx="6128084" cy="2197987"/>
          </a:xfrm>
          <a:prstGeom prst="rect">
            <a:avLst/>
          </a:prstGeom>
        </p:spPr>
      </p:pic>
    </p:spTree>
    <p:extLst>
      <p:ext uri="{BB962C8B-B14F-4D97-AF65-F5344CB8AC3E}">
        <p14:creationId xmlns:p14="http://schemas.microsoft.com/office/powerpoint/2010/main" val="3708084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151900" y="169444"/>
            <a:ext cx="3561848" cy="2374565"/>
          </a:xfrm>
          <a:prstGeom prst="rect">
            <a:avLst/>
          </a:prstGeom>
        </p:spPr>
      </p:pic>
      <p:sp>
        <p:nvSpPr>
          <p:cNvPr id="5" name="ZoneTexte 4"/>
          <p:cNvSpPr txBox="1"/>
          <p:nvPr/>
        </p:nvSpPr>
        <p:spPr>
          <a:xfrm>
            <a:off x="344405" y="2654968"/>
            <a:ext cx="3561848" cy="369332"/>
          </a:xfrm>
          <a:prstGeom prst="rect">
            <a:avLst/>
          </a:prstGeom>
          <a:noFill/>
        </p:spPr>
        <p:txBody>
          <a:bodyPr wrap="square" rtlCol="0">
            <a:spAutoFit/>
          </a:bodyPr>
          <a:lstStyle/>
          <a:p>
            <a:r>
              <a:rPr lang="fr-FR" dirty="0" smtClean="0">
                <a:solidFill>
                  <a:schemeClr val="accent2"/>
                </a:solidFill>
              </a:rPr>
              <a:t>Le représentant : François Bayrou</a:t>
            </a:r>
            <a:endParaRPr lang="fr-FR" dirty="0">
              <a:solidFill>
                <a:schemeClr val="accent2"/>
              </a:solidFill>
            </a:endParaRPr>
          </a:p>
        </p:txBody>
      </p:sp>
      <p:sp>
        <p:nvSpPr>
          <p:cNvPr id="6" name="ZoneTexte 5"/>
          <p:cNvSpPr txBox="1"/>
          <p:nvPr/>
        </p:nvSpPr>
        <p:spPr>
          <a:xfrm>
            <a:off x="3906252" y="169444"/>
            <a:ext cx="8076197" cy="3493264"/>
          </a:xfrm>
          <a:prstGeom prst="rect">
            <a:avLst/>
          </a:prstGeom>
          <a:noFill/>
          <a:ln>
            <a:solidFill>
              <a:schemeClr val="tx1"/>
            </a:solidFill>
          </a:ln>
        </p:spPr>
        <p:txBody>
          <a:bodyPr wrap="square" rtlCol="0">
            <a:spAutoFit/>
          </a:bodyPr>
          <a:lstStyle/>
          <a:p>
            <a:r>
              <a:rPr lang="fr-FR" sz="1700" dirty="0" smtClean="0">
                <a:solidFill>
                  <a:schemeClr val="accent2"/>
                </a:solidFill>
              </a:rPr>
              <a:t>Quelques éléments d’histoire : </a:t>
            </a:r>
          </a:p>
          <a:p>
            <a:endParaRPr lang="fr-FR" sz="1700" dirty="0" smtClean="0">
              <a:solidFill>
                <a:schemeClr val="accent2"/>
              </a:solidFill>
            </a:endParaRPr>
          </a:p>
          <a:p>
            <a:pPr marL="285750" indent="-285750">
              <a:buFont typeface="Arial" panose="020B0604020202020204" pitchFamily="34" charset="0"/>
              <a:buChar char="•"/>
            </a:pPr>
            <a:r>
              <a:rPr lang="fr-FR" sz="1700" dirty="0" smtClean="0">
                <a:solidFill>
                  <a:schemeClr val="accent2"/>
                </a:solidFill>
              </a:rPr>
              <a:t>2007 : </a:t>
            </a:r>
            <a:r>
              <a:rPr lang="fr-FR" sz="1700" dirty="0" smtClean="0"/>
              <a:t>l’UDF devient le </a:t>
            </a:r>
            <a:r>
              <a:rPr lang="fr-FR" sz="1700" dirty="0"/>
              <a:t>MoDem (Le </a:t>
            </a:r>
            <a:r>
              <a:rPr lang="fr-FR" sz="1700" dirty="0" smtClean="0"/>
              <a:t>10 mai 2007, </a:t>
            </a:r>
            <a:r>
              <a:rPr lang="fr-FR" sz="1700" dirty="0"/>
              <a:t>les conseillers nationaux de l'UDF réunis à la Mutualité, appellent à la création du Mouvement démocrate par un vote à main levée, à l'unanimité moins 4 voix « contre » et 4 </a:t>
            </a:r>
            <a:r>
              <a:rPr lang="fr-FR" sz="1700" dirty="0" smtClean="0"/>
              <a:t>abstentions.)</a:t>
            </a:r>
          </a:p>
          <a:p>
            <a:pPr marL="285750" indent="-285750">
              <a:buFont typeface="Arial" panose="020B0604020202020204" pitchFamily="34" charset="0"/>
              <a:buChar char="•"/>
            </a:pPr>
            <a:r>
              <a:rPr lang="fr-FR" sz="1700" dirty="0">
                <a:solidFill>
                  <a:schemeClr val="accent2"/>
                </a:solidFill>
              </a:rPr>
              <a:t>2012 : </a:t>
            </a:r>
            <a:r>
              <a:rPr lang="fr-FR" sz="1700" dirty="0"/>
              <a:t>17 juin : le MoDem essuie une importante défaite aux élections législatives ; seuls deux candidats sont élus et François Bayrou est battu dans sa </a:t>
            </a:r>
            <a:r>
              <a:rPr lang="fr-FR" sz="1700" dirty="0" smtClean="0"/>
              <a:t>circonscription.</a:t>
            </a:r>
          </a:p>
          <a:p>
            <a:pPr marL="285750" indent="-285750">
              <a:buFont typeface="Arial" panose="020B0604020202020204" pitchFamily="34" charset="0"/>
              <a:buChar char="•"/>
            </a:pPr>
            <a:r>
              <a:rPr lang="fr-FR" sz="1700" dirty="0">
                <a:solidFill>
                  <a:schemeClr val="accent2"/>
                </a:solidFill>
              </a:rPr>
              <a:t>2013 : </a:t>
            </a:r>
            <a:r>
              <a:rPr lang="fr-FR" sz="1700" dirty="0"/>
              <a:t>5 novembre : François Bayrou signe avec Jean-Louis Borloo, président de l'Union des démocrates et indépendants (UDI), une charte qui unit leurs deux partis au sein d'une plate-forme politique commune, L'Alternative, avec l'ambition de conduire des listes communes aux élections nationales, européennes et régionales ainsi que d'organiser une primaire commune aux partis centristes en vue de l'élection présidentielle de </a:t>
            </a:r>
            <a:r>
              <a:rPr lang="fr-FR" sz="1700" dirty="0" smtClean="0"/>
              <a:t>2017.</a:t>
            </a:r>
            <a:endParaRPr lang="fr-FR" sz="1700" dirty="0" smtClean="0">
              <a:ln>
                <a:solidFill>
                  <a:schemeClr val="accent1"/>
                </a:solidFill>
              </a:ln>
            </a:endParaRPr>
          </a:p>
        </p:txBody>
      </p:sp>
      <p:sp>
        <p:nvSpPr>
          <p:cNvPr id="7" name="ZoneTexte 6"/>
          <p:cNvSpPr txBox="1"/>
          <p:nvPr/>
        </p:nvSpPr>
        <p:spPr>
          <a:xfrm>
            <a:off x="151900" y="3749457"/>
            <a:ext cx="11830549" cy="2954655"/>
          </a:xfrm>
          <a:prstGeom prst="rect">
            <a:avLst/>
          </a:prstGeom>
          <a:noFill/>
          <a:ln>
            <a:solidFill>
              <a:schemeClr val="tx1"/>
            </a:solidFill>
          </a:ln>
        </p:spPr>
        <p:txBody>
          <a:bodyPr wrap="square" rtlCol="0">
            <a:spAutoFit/>
          </a:bodyPr>
          <a:lstStyle/>
          <a:p>
            <a:r>
              <a:rPr lang="fr-FR" sz="1700" dirty="0" smtClean="0">
                <a:solidFill>
                  <a:schemeClr val="accent2"/>
                </a:solidFill>
              </a:rPr>
              <a:t>Quelques idées essentielles : </a:t>
            </a:r>
          </a:p>
          <a:p>
            <a:endParaRPr lang="fr-FR" sz="1700" dirty="0" smtClean="0">
              <a:solidFill>
                <a:schemeClr val="accent2"/>
              </a:solidFill>
            </a:endParaRPr>
          </a:p>
          <a:p>
            <a:pPr marL="285750" indent="-285750">
              <a:buFont typeface="Arial" panose="020B0604020202020204" pitchFamily="34" charset="0"/>
              <a:buChar char="•"/>
            </a:pPr>
            <a:r>
              <a:rPr lang="fr-FR" sz="1700" dirty="0"/>
              <a:t>Atteindre l’équilibre budgétaire en 2016 en répartissant à part égale l’effort de redressement des finances publiques entre recettes et dépenses, à hauteur de 50 milliards d’€ de baisse des dépenses et 50 milliards d’€ de hausse des recettes; à cet effet, inscrire la « règle d’or » de discipline budgétaire dans la constitution</a:t>
            </a:r>
            <a:r>
              <a:rPr lang="fr-FR" sz="1700" dirty="0" smtClean="0"/>
              <a:t>.</a:t>
            </a:r>
          </a:p>
          <a:p>
            <a:pPr marL="285750" indent="-285750">
              <a:buFont typeface="Arial" panose="020B0604020202020204" pitchFamily="34" charset="0"/>
              <a:buChar char="•"/>
            </a:pPr>
            <a:r>
              <a:rPr lang="fr-FR" sz="1700" dirty="0"/>
              <a:t>Un environnement favorable à la </a:t>
            </a:r>
            <a:r>
              <a:rPr lang="fr-FR" sz="1700" dirty="0" smtClean="0"/>
              <a:t>production.</a:t>
            </a:r>
          </a:p>
          <a:p>
            <a:pPr marL="285750" indent="-285750">
              <a:buFont typeface="Arial" panose="020B0604020202020204" pitchFamily="34" charset="0"/>
              <a:buChar char="•"/>
            </a:pPr>
            <a:r>
              <a:rPr lang="fr-FR" sz="1700" dirty="0" smtClean="0"/>
              <a:t>Instruire avec l’école de la réussite, le sport, l’enseignement supérieur et recherche, et la culture. </a:t>
            </a:r>
          </a:p>
          <a:p>
            <a:pPr marL="285750" indent="-285750">
              <a:buFont typeface="Arial" panose="020B0604020202020204" pitchFamily="34" charset="0"/>
              <a:buChar char="•"/>
            </a:pPr>
            <a:r>
              <a:rPr lang="fr-FR" sz="1700" dirty="0" smtClean="0"/>
              <a:t>Un nouveau contrat social avec la retraite, la santé, le logement et une société dans le respect. </a:t>
            </a:r>
          </a:p>
          <a:p>
            <a:pPr marL="285750" indent="-285750">
              <a:buFont typeface="Arial" panose="020B0604020202020204" pitchFamily="34" charset="0"/>
              <a:buChar char="•"/>
            </a:pPr>
            <a:r>
              <a:rPr lang="fr-FR" sz="1700" dirty="0" smtClean="0"/>
              <a:t>Un nouveau contrat démocratique avec l’équilibre des institutions, l’indépendance de la justice, et la sécurité. </a:t>
            </a:r>
          </a:p>
          <a:p>
            <a:pPr marL="285750" indent="-285750">
              <a:buFont typeface="Arial" panose="020B0604020202020204" pitchFamily="34" charset="0"/>
              <a:buChar char="•"/>
            </a:pPr>
            <a:r>
              <a:rPr lang="fr-FR" sz="1700" dirty="0"/>
              <a:t>La France doit promouvoir une politique étrangère dynamique et sereine qui s’appuiera sur la vision d’une Europe </a:t>
            </a:r>
            <a:r>
              <a:rPr lang="fr-FR" sz="1700" dirty="0" smtClean="0"/>
              <a:t>solidaire.</a:t>
            </a:r>
          </a:p>
          <a:p>
            <a:pPr marL="285750" indent="-285750">
              <a:buFont typeface="Arial" panose="020B0604020202020204" pitchFamily="34" charset="0"/>
              <a:buChar char="•"/>
            </a:pPr>
            <a:endParaRPr lang="fr-FR" sz="1600" dirty="0"/>
          </a:p>
        </p:txBody>
      </p:sp>
    </p:spTree>
    <p:extLst>
      <p:ext uri="{BB962C8B-B14F-4D97-AF65-F5344CB8AC3E}">
        <p14:creationId xmlns:p14="http://schemas.microsoft.com/office/powerpoint/2010/main" val="203955422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205</Words>
  <Application>Microsoft Office PowerPoint</Application>
  <PresentationFormat>Grand écran</PresentationFormat>
  <Paragraphs>15</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Le MoDem (Mouvement démocrate)</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MoDem (Mouvement démocrate)</dc:title>
  <dc:creator>lise</dc:creator>
  <cp:lastModifiedBy>lise</cp:lastModifiedBy>
  <cp:revision>5</cp:revision>
  <dcterms:created xsi:type="dcterms:W3CDTF">2014-11-19T17:14:49Z</dcterms:created>
  <dcterms:modified xsi:type="dcterms:W3CDTF">2014-11-21T18:20:03Z</dcterms:modified>
</cp:coreProperties>
</file>