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72" r:id="rId11"/>
    <p:sldId id="273" r:id="rId12"/>
    <p:sldId id="262" r:id="rId13"/>
    <p:sldId id="263" r:id="rId14"/>
    <p:sldId id="270" r:id="rId15"/>
    <p:sldId id="269" r:id="rId16"/>
    <p:sldId id="271" r:id="rId17"/>
    <p:sldId id="25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9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9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4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1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7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82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1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1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8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31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9302-8520-434B-B196-6555F871E78C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4E04-AC94-4ABD-961F-22558F632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7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action.com.br/558-573-3%C2%BA-caso-vari%C3%A2ncias-desconhecidas-e-diferentes" TargetMode="External"/><Relationship Id="rId2" Type="http://schemas.openxmlformats.org/officeDocument/2006/relationships/hyperlink" Target="http://sistemas.eeferp.usp.br/myron/arquivos/2540410/e8fc3b72347400901a2750cb214bf4e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Teste T de </a:t>
            </a:r>
            <a:r>
              <a:rPr lang="pt-BR" b="1" dirty="0" err="1" smtClean="0"/>
              <a:t>Student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Amostras pareadas / Independência com variâncias desconhecidas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896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Outro exemplo : Consumo de carros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57555"/>
            <a:ext cx="8280921" cy="1595381"/>
          </a:xfrm>
        </p:spPr>
        <p:txBody>
          <a:bodyPr>
            <a:normAutofit/>
          </a:bodyPr>
          <a:lstStyle/>
          <a:p>
            <a:r>
              <a:rPr lang="pt-BR" dirty="0" smtClean="0"/>
              <a:t>Consumo (km/L) de carros </a:t>
            </a:r>
            <a:r>
              <a:rPr lang="pt-BR" b="1" dirty="0" smtClean="0"/>
              <a:t>Antes </a:t>
            </a:r>
            <a:r>
              <a:rPr lang="pt-BR" dirty="0" smtClean="0"/>
              <a:t>e </a:t>
            </a:r>
            <a:r>
              <a:rPr lang="pt-BR" b="1" dirty="0" smtClean="0"/>
              <a:t>Depois</a:t>
            </a:r>
            <a:r>
              <a:rPr lang="pt-BR" dirty="0" smtClean="0"/>
              <a:t> melhoramentos técnicos é ou não significativamente diferente ?</a:t>
            </a:r>
          </a:p>
        </p:txBody>
      </p:sp>
      <p:pic>
        <p:nvPicPr>
          <p:cNvPr id="10243" name="Picture 3" descr="C:\Users\Aluno\Desktop\dadoscarr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6388"/>
            <a:ext cx="3266754" cy="33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463639" cy="25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Passos : Consumo de carros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74698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sng" dirty="0" smtClean="0"/>
              <a:t>Passo 1</a:t>
            </a:r>
            <a:r>
              <a:rPr lang="pt-BR" dirty="0" smtClean="0"/>
              <a:t>  H</a:t>
            </a:r>
            <a:r>
              <a:rPr lang="pt-BR" sz="2000" dirty="0" smtClean="0"/>
              <a:t>0</a:t>
            </a:r>
            <a:r>
              <a:rPr lang="pt-BR" dirty="0" smtClean="0"/>
              <a:t> : μ = 0 ou </a:t>
            </a:r>
            <a:r>
              <a:rPr lang="pt-BR" dirty="0" err="1" smtClean="0"/>
              <a:t>μ</a:t>
            </a:r>
            <a:r>
              <a:rPr lang="pt-BR" sz="1800" dirty="0" err="1" smtClean="0"/>
              <a:t>Antes</a:t>
            </a:r>
            <a:r>
              <a:rPr lang="pt-BR" dirty="0" smtClean="0"/>
              <a:t> = </a:t>
            </a:r>
            <a:r>
              <a:rPr lang="pt-BR" dirty="0" err="1" smtClean="0"/>
              <a:t>μ</a:t>
            </a:r>
            <a:r>
              <a:rPr lang="pt-BR" sz="1800" dirty="0" err="1" smtClean="0"/>
              <a:t>Depois</a:t>
            </a:r>
            <a:r>
              <a:rPr lang="pt-BR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	         H</a:t>
            </a:r>
            <a:r>
              <a:rPr lang="pt-BR" sz="2000" dirty="0" smtClean="0"/>
              <a:t>1</a:t>
            </a:r>
            <a:r>
              <a:rPr lang="pt-BR" dirty="0" smtClean="0"/>
              <a:t> : μ</a:t>
            </a:r>
            <a:r>
              <a:rPr lang="pt-BR" sz="1600" dirty="0" smtClean="0"/>
              <a:t>   </a:t>
            </a:r>
            <a:r>
              <a:rPr lang="pt-BR" dirty="0" smtClean="0"/>
              <a:t>≠ 0 ou </a:t>
            </a:r>
            <a:r>
              <a:rPr lang="pt-BR" dirty="0" err="1" smtClean="0"/>
              <a:t>μ</a:t>
            </a:r>
            <a:r>
              <a:rPr lang="pt-BR" sz="1800" dirty="0" err="1" smtClean="0"/>
              <a:t>Antes</a:t>
            </a:r>
            <a:r>
              <a:rPr lang="pt-BR" dirty="0" smtClean="0"/>
              <a:t> ≠ </a:t>
            </a:r>
            <a:r>
              <a:rPr lang="pt-BR" dirty="0" err="1" smtClean="0"/>
              <a:t>μ</a:t>
            </a:r>
            <a:r>
              <a:rPr lang="pt-BR" sz="1800" dirty="0" err="1" smtClean="0"/>
              <a:t>Depois</a:t>
            </a:r>
            <a:r>
              <a:rPr lang="pt-BR" dirty="0" smtClean="0"/>
              <a:t> </a:t>
            </a:r>
          </a:p>
          <a:p>
            <a:r>
              <a:rPr lang="pt-BR" u="sng" dirty="0" smtClean="0"/>
              <a:t>Passo 2</a:t>
            </a:r>
            <a:r>
              <a:rPr lang="pt-BR" dirty="0" smtClean="0"/>
              <a:t> : α = 0,05 ; Teste bilateral</a:t>
            </a:r>
          </a:p>
          <a:p>
            <a:r>
              <a:rPr lang="pt-BR" u="sng" dirty="0" smtClean="0"/>
              <a:t>Passo 3</a:t>
            </a:r>
            <a:r>
              <a:rPr lang="pt-BR" dirty="0" smtClean="0"/>
              <a:t> : Calcule t (S.A.S)= 2,35</a:t>
            </a:r>
          </a:p>
          <a:p>
            <a:r>
              <a:rPr lang="pt-BR" u="sng" dirty="0" smtClean="0"/>
              <a:t>Passo 4</a:t>
            </a:r>
            <a:r>
              <a:rPr lang="pt-BR" dirty="0" smtClean="0"/>
              <a:t> : </a:t>
            </a:r>
            <a:r>
              <a:rPr lang="pt-BR" dirty="0" err="1" smtClean="0"/>
              <a:t>df</a:t>
            </a:r>
            <a:r>
              <a:rPr lang="pt-BR" dirty="0" smtClean="0"/>
              <a:t> = 8  Tabela t →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= 2,306</a:t>
            </a:r>
          </a:p>
          <a:p>
            <a:r>
              <a:rPr lang="pt-BR" u="sng" dirty="0" smtClean="0"/>
              <a:t>Passo 5</a:t>
            </a:r>
            <a:r>
              <a:rPr lang="pt-BR" dirty="0" smtClean="0"/>
              <a:t> : </a:t>
            </a:r>
            <a:r>
              <a:rPr lang="pt-BR" dirty="0" err="1" smtClean="0"/>
              <a:t>t</a:t>
            </a:r>
            <a:r>
              <a:rPr lang="pt-BR" sz="2400" dirty="0" err="1" smtClean="0"/>
              <a:t>calculado</a:t>
            </a:r>
            <a:r>
              <a:rPr lang="pt-BR" dirty="0" smtClean="0"/>
              <a:t> (2,35) ≥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(2,306)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 		→ </a:t>
            </a:r>
            <a:r>
              <a:rPr lang="pt-BR" b="1" dirty="0" smtClean="0"/>
              <a:t>Rejeita H</a:t>
            </a:r>
            <a:r>
              <a:rPr lang="pt-BR" sz="2400" b="1" dirty="0" smtClean="0"/>
              <a:t>0</a:t>
            </a:r>
          </a:p>
          <a:p>
            <a:r>
              <a:rPr lang="pt-BR" u="sng" dirty="0" smtClean="0"/>
              <a:t>Passo 6</a:t>
            </a:r>
            <a:r>
              <a:rPr lang="pt-BR" dirty="0" smtClean="0"/>
              <a:t> : Tem 95% de confiança que o consumo de carros antes e depois seja diferente.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0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B/ Independência com variâncias desconhecidas (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pt-BR" sz="2200" b="1" dirty="0" smtClean="0">
                <a:solidFill>
                  <a:srgbClr val="FF0000"/>
                </a:solidFill>
              </a:rPr>
              <a:t>1</a:t>
            </a:r>
            <a:r>
              <a:rPr lang="pt-BR" b="1" baseline="30000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>
                <a:solidFill>
                  <a:srgbClr val="FF0000"/>
                </a:solidFill>
              </a:rPr>
              <a:t> ≠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pt-BR" sz="2700" dirty="0" smtClean="0">
                <a:solidFill>
                  <a:srgbClr val="FF0000"/>
                </a:solidFill>
              </a:rPr>
              <a:t>2</a:t>
            </a:r>
            <a:r>
              <a:rPr lang="pt-BR" b="1" baseline="30000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>
                <a:solidFill>
                  <a:srgbClr val="FF0000"/>
                </a:solidFill>
              </a:rPr>
              <a:t>)     </a:t>
            </a:r>
            <a:r>
              <a:rPr lang="pt-BR" b="1" dirty="0" smtClean="0"/>
              <a:t>                   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pt-BR" dirty="0" smtClean="0"/>
              <a:t>Para </a:t>
            </a:r>
            <a:r>
              <a:rPr lang="pt-BR" dirty="0"/>
              <a:t>isto consideramos a variável  tal </a:t>
            </a:r>
            <a:r>
              <a:rPr lang="pt-BR" dirty="0" smtClean="0"/>
              <a:t>que 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variável</a:t>
            </a:r>
            <a:r>
              <a:rPr lang="pt-BR" dirty="0"/>
              <a:t>  dada tem distribuição  de </a:t>
            </a:r>
            <a:r>
              <a:rPr lang="pt-BR" dirty="0" err="1"/>
              <a:t>Student</a:t>
            </a:r>
            <a:r>
              <a:rPr lang="pt-BR" dirty="0"/>
              <a:t> com  graus de liberdade, </a:t>
            </a:r>
            <a:r>
              <a:rPr lang="pt-BR" dirty="0" smtClean="0"/>
              <a:t>onde 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6520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190001" cy="179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 sobre salários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49517"/>
            <a:ext cx="3960440" cy="4299763"/>
          </a:xfrm>
        </p:spPr>
        <p:txBody>
          <a:bodyPr>
            <a:normAutofit/>
          </a:bodyPr>
          <a:lstStyle/>
          <a:p>
            <a:r>
              <a:rPr lang="pt-BR" dirty="0" smtClean="0"/>
              <a:t>Vamos comparar o salários na Industria entre o Estado de São Paolo (SP) e Mato Grosso do Sul (MS)</a:t>
            </a:r>
          </a:p>
          <a:p>
            <a:r>
              <a:rPr lang="pt-BR" dirty="0" smtClean="0"/>
              <a:t>A diferença é ou não é significativa ?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3813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</a:t>
            </a:r>
            <a:r>
              <a:rPr lang="pt-BR" b="1" dirty="0" smtClean="0"/>
              <a:t>uas amostras </a:t>
            </a:r>
            <a:r>
              <a:rPr lang="pt-BR" b="1" dirty="0" smtClean="0"/>
              <a:t>presumindo variâncias diferentes</a:t>
            </a:r>
            <a:endParaRPr lang="pt-B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44824"/>
            <a:ext cx="805759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778" y="404664"/>
            <a:ext cx="8229600" cy="864096"/>
          </a:xfrm>
        </p:spPr>
        <p:txBody>
          <a:bodyPr>
            <a:normAutofit/>
          </a:bodyPr>
          <a:lstStyle/>
          <a:p>
            <a:r>
              <a:rPr lang="pt-BR" b="1" dirty="0" smtClean="0"/>
              <a:t>Teste t com SAS</a:t>
            </a:r>
            <a:endParaRPr lang="pt-B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411"/>
            <a:ext cx="785201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Passos : Salários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u="sng" dirty="0" smtClean="0"/>
              <a:t>Passo 1</a:t>
            </a:r>
            <a:r>
              <a:rPr lang="pt-BR" dirty="0" smtClean="0"/>
              <a:t>  H</a:t>
            </a:r>
            <a:r>
              <a:rPr lang="pt-BR" sz="2000" dirty="0" smtClean="0"/>
              <a:t>0</a:t>
            </a:r>
            <a:r>
              <a:rPr lang="pt-BR" dirty="0" smtClean="0"/>
              <a:t> : </a:t>
            </a:r>
            <a:r>
              <a:rPr lang="pt-BR" dirty="0" err="1" smtClean="0"/>
              <a:t>μ</a:t>
            </a:r>
            <a:r>
              <a:rPr lang="pt-BR" sz="1600" dirty="0" err="1" smtClean="0"/>
              <a:t>D</a:t>
            </a:r>
            <a:r>
              <a:rPr lang="pt-BR" dirty="0" smtClean="0"/>
              <a:t> = 0 ou </a:t>
            </a:r>
            <a:r>
              <a:rPr lang="pt-BR" dirty="0" err="1" smtClean="0"/>
              <a:t>μ</a:t>
            </a:r>
            <a:r>
              <a:rPr lang="pt-BR" sz="1800" dirty="0" err="1" smtClean="0"/>
              <a:t>MS</a:t>
            </a:r>
            <a:r>
              <a:rPr lang="pt-BR" dirty="0" smtClean="0"/>
              <a:t> = </a:t>
            </a:r>
            <a:r>
              <a:rPr lang="pt-BR" dirty="0" err="1" smtClean="0"/>
              <a:t>μ</a:t>
            </a:r>
            <a:r>
              <a:rPr lang="pt-BR" sz="1800" dirty="0" err="1" smtClean="0"/>
              <a:t>SP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	         H</a:t>
            </a:r>
            <a:r>
              <a:rPr lang="pt-BR" sz="2000" dirty="0" smtClean="0"/>
              <a:t>1</a:t>
            </a:r>
            <a:r>
              <a:rPr lang="pt-BR" dirty="0" smtClean="0"/>
              <a:t> : </a:t>
            </a:r>
            <a:r>
              <a:rPr lang="pt-BR" dirty="0" err="1" smtClean="0"/>
              <a:t>μ</a:t>
            </a:r>
            <a:r>
              <a:rPr lang="pt-BR" sz="1600" dirty="0" err="1" smtClean="0"/>
              <a:t>D</a:t>
            </a:r>
            <a:r>
              <a:rPr lang="pt-BR" sz="1600" dirty="0" smtClean="0"/>
              <a:t>   </a:t>
            </a:r>
            <a:r>
              <a:rPr lang="pt-BR" dirty="0" smtClean="0"/>
              <a:t>≠ 0 ou </a:t>
            </a:r>
            <a:r>
              <a:rPr lang="pt-BR" dirty="0" err="1" smtClean="0"/>
              <a:t>μ</a:t>
            </a:r>
            <a:r>
              <a:rPr lang="pt-BR" sz="1800" dirty="0" err="1" smtClean="0"/>
              <a:t>MS</a:t>
            </a:r>
            <a:r>
              <a:rPr lang="pt-BR" dirty="0" smtClean="0"/>
              <a:t> ≠ </a:t>
            </a:r>
            <a:r>
              <a:rPr lang="pt-BR" dirty="0" err="1" smtClean="0"/>
              <a:t>μ</a:t>
            </a:r>
            <a:r>
              <a:rPr lang="pt-BR" sz="1800" dirty="0" err="1" smtClean="0"/>
              <a:t>SP</a:t>
            </a:r>
            <a:r>
              <a:rPr lang="pt-BR" dirty="0" smtClean="0"/>
              <a:t> </a:t>
            </a:r>
          </a:p>
          <a:p>
            <a:r>
              <a:rPr lang="pt-BR" u="sng" dirty="0" smtClean="0"/>
              <a:t>Passo 2</a:t>
            </a:r>
            <a:r>
              <a:rPr lang="pt-BR" dirty="0" smtClean="0"/>
              <a:t> : α = 0,05 ; Teste bilateral</a:t>
            </a:r>
          </a:p>
          <a:p>
            <a:r>
              <a:rPr lang="pt-BR" u="sng" dirty="0" smtClean="0"/>
              <a:t>Passo 3</a:t>
            </a:r>
            <a:r>
              <a:rPr lang="pt-BR" dirty="0" smtClean="0"/>
              <a:t> : Calcule t (S.A.S)= 1,89</a:t>
            </a:r>
          </a:p>
          <a:p>
            <a:r>
              <a:rPr lang="pt-BR" u="sng" dirty="0" smtClean="0"/>
              <a:t>Passo 4</a:t>
            </a:r>
            <a:r>
              <a:rPr lang="pt-BR" dirty="0" smtClean="0"/>
              <a:t> : </a:t>
            </a:r>
            <a:r>
              <a:rPr lang="pt-BR" dirty="0" err="1" smtClean="0"/>
              <a:t>df</a:t>
            </a:r>
            <a:r>
              <a:rPr lang="pt-BR" dirty="0" smtClean="0"/>
              <a:t> = 9,23  Tabela t →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= 1,833</a:t>
            </a:r>
          </a:p>
          <a:p>
            <a:r>
              <a:rPr lang="pt-BR" u="sng" dirty="0" smtClean="0"/>
              <a:t>Passo 5</a:t>
            </a:r>
            <a:r>
              <a:rPr lang="pt-BR" dirty="0" smtClean="0"/>
              <a:t> : </a:t>
            </a:r>
            <a:r>
              <a:rPr lang="pt-BR" dirty="0" err="1" smtClean="0"/>
              <a:t>t</a:t>
            </a:r>
            <a:r>
              <a:rPr lang="pt-BR" sz="2400" dirty="0" err="1" smtClean="0"/>
              <a:t>calculado</a:t>
            </a:r>
            <a:r>
              <a:rPr lang="pt-BR" dirty="0" smtClean="0"/>
              <a:t> (1,89) ≥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(1,833)</a:t>
            </a:r>
          </a:p>
          <a:p>
            <a:pPr marL="0" indent="0">
              <a:buNone/>
            </a:pPr>
            <a:r>
              <a:rPr lang="pt-BR" dirty="0" smtClean="0"/>
              <a:t> 		→ </a:t>
            </a:r>
            <a:r>
              <a:rPr lang="pt-BR" b="1" dirty="0" smtClean="0"/>
              <a:t>Rejeita H</a:t>
            </a:r>
            <a:r>
              <a:rPr lang="pt-BR" sz="2400" b="1" dirty="0" smtClean="0"/>
              <a:t>0</a:t>
            </a:r>
          </a:p>
          <a:p>
            <a:r>
              <a:rPr lang="pt-BR" u="sng" dirty="0" smtClean="0"/>
              <a:t>Passo 6</a:t>
            </a:r>
            <a:r>
              <a:rPr lang="pt-BR" dirty="0" smtClean="0"/>
              <a:t> : Tem 91% de confiança que os </a:t>
            </a:r>
            <a:r>
              <a:rPr lang="pt-BR" dirty="0" err="1" smtClean="0"/>
              <a:t>salarios</a:t>
            </a:r>
            <a:r>
              <a:rPr lang="pt-BR" dirty="0" smtClean="0"/>
              <a:t> de SP e MS sejam diferentes.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7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Aula de </a:t>
            </a:r>
            <a:r>
              <a:rPr lang="pt-BR" dirty="0" err="1" smtClean="0"/>
              <a:t>Estatistica</a:t>
            </a:r>
            <a:r>
              <a:rPr lang="pt-BR" dirty="0" smtClean="0"/>
              <a:t>, Escola de Educação Física e Esporte de Ribeirão Preto. Consultado 30/10/14. Fonte : </a:t>
            </a:r>
            <a:r>
              <a:rPr lang="pt-BR" dirty="0" smtClean="0">
                <a:hlinkClick r:id="rId2"/>
              </a:rPr>
              <a:t>http://sistemas.eeferp.usp.br/myron/arquivos/2540410/e8fc3b72347400901a2750cb214bf4e0.pdf</a:t>
            </a:r>
            <a:endParaRPr lang="pt-BR" dirty="0" smtClean="0"/>
          </a:p>
          <a:p>
            <a:r>
              <a:rPr lang="pt-BR" dirty="0" smtClean="0"/>
              <a:t>Portal </a:t>
            </a:r>
            <a:r>
              <a:rPr lang="pt-BR" dirty="0" err="1" smtClean="0"/>
              <a:t>Action</a:t>
            </a:r>
            <a:r>
              <a:rPr lang="pt-BR" dirty="0"/>
              <a:t> </a:t>
            </a:r>
            <a:r>
              <a:rPr lang="pt-BR" dirty="0" smtClean="0"/>
              <a:t>: Caso </a:t>
            </a:r>
            <a:r>
              <a:rPr lang="pt-BR" dirty="0" err="1" smtClean="0"/>
              <a:t>variâncas</a:t>
            </a:r>
            <a:r>
              <a:rPr lang="pt-BR" dirty="0" smtClean="0"/>
              <a:t> desconhecidas e diferente. Consultado : 30/10/14. Fonte : </a:t>
            </a:r>
            <a:r>
              <a:rPr lang="pt-BR" dirty="0" smtClean="0">
                <a:hlinkClick r:id="rId3"/>
              </a:rPr>
              <a:t>http://www.portalaction.com.br/558-573-3%C2%BA-caso-vari%C3%A2ncias-desconhecidas-e-diferentes</a:t>
            </a:r>
            <a:r>
              <a:rPr lang="pt-BR" dirty="0" smtClean="0"/>
              <a:t>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Fases do Método Estatístico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H</a:t>
            </a:r>
            <a:r>
              <a:rPr lang="pt-BR" baseline="-25000" dirty="0" smtClean="0"/>
              <a:t>0</a:t>
            </a:r>
            <a:r>
              <a:rPr lang="pt-BR" dirty="0" smtClean="0"/>
              <a:t>: m=0  e H</a:t>
            </a:r>
            <a:r>
              <a:rPr lang="pt-BR" baseline="-25000" dirty="0" smtClean="0"/>
              <a:t>1</a:t>
            </a:r>
            <a:r>
              <a:rPr lang="pt-BR" dirty="0" smtClean="0"/>
              <a:t>: m≠0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α=0,05 teste bilateral. Informações sobre média, variâncias...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Calculo do t para as amostras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Df</a:t>
            </a:r>
            <a:r>
              <a:rPr lang="pt-BR" dirty="0" smtClean="0"/>
              <a:t> (grau de liberdade) e busca			    no tabelo de </a:t>
            </a:r>
            <a:r>
              <a:rPr lang="pt-BR" dirty="0" err="1" smtClean="0"/>
              <a:t>Student</a:t>
            </a:r>
            <a:r>
              <a:rPr lang="pt-BR" dirty="0" smtClean="0"/>
              <a:t> do t crítico. 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Comparação t calculado e t crítico.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Conclusão</a:t>
            </a:r>
            <a:r>
              <a:rPr lang="pt-BR" dirty="0"/>
              <a:t> </a:t>
            </a:r>
            <a:r>
              <a:rPr lang="pt-BR" dirty="0" smtClean="0"/>
              <a:t>sobre tomada de decisão.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3" descr="C:\Users\Aluno\Desktop\formuleStude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88" y="3110558"/>
            <a:ext cx="2016224" cy="10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Tabelo t de </a:t>
            </a:r>
            <a:r>
              <a:rPr lang="pt-BR" b="1" dirty="0" err="1" smtClean="0"/>
              <a:t>Student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Para encontrar o valor do t crítico, deve se buscar primeiro o grau de liberdade (</a:t>
            </a:r>
            <a:r>
              <a:rPr lang="pt-BR" dirty="0" err="1" smtClean="0"/>
              <a:t>df</a:t>
            </a:r>
            <a:r>
              <a:rPr lang="pt-BR" dirty="0" smtClean="0"/>
              <a:t>) e o risco </a:t>
            </a:r>
            <a:r>
              <a:rPr lang="el-GR" dirty="0" smtClean="0"/>
              <a:t>α</a:t>
            </a:r>
            <a:r>
              <a:rPr lang="pt-BR" dirty="0" smtClean="0"/>
              <a:t> escolhido.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 : t </a:t>
            </a:r>
            <a:r>
              <a:rPr lang="pt-BR" baseline="-25000" dirty="0" smtClean="0"/>
              <a:t>crítico </a:t>
            </a:r>
            <a:r>
              <a:rPr lang="pt-BR" dirty="0" smtClean="0"/>
              <a:t>(</a:t>
            </a:r>
            <a:r>
              <a:rPr lang="pt-BR" dirty="0" err="1" smtClean="0"/>
              <a:t>df</a:t>
            </a:r>
            <a:r>
              <a:rPr lang="pt-BR" dirty="0" smtClean="0"/>
              <a:t>=10; </a:t>
            </a:r>
            <a:r>
              <a:rPr lang="el-GR" dirty="0" smtClean="0"/>
              <a:t>α</a:t>
            </a:r>
            <a:r>
              <a:rPr lang="pt-BR" dirty="0" smtClean="0"/>
              <a:t>=0,05) = 0,228</a:t>
            </a:r>
            <a:endParaRPr lang="pt-BR" dirty="0"/>
          </a:p>
        </p:txBody>
      </p:sp>
      <p:pic>
        <p:nvPicPr>
          <p:cNvPr id="6" name="Picture 3" descr="C:\Users\Aluno\Desktop\tabe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3117" cy="5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Visualisação</a:t>
            </a:r>
            <a:r>
              <a:rPr lang="pt-BR" b="1" dirty="0" smtClean="0"/>
              <a:t> curva t de </a:t>
            </a:r>
            <a:r>
              <a:rPr lang="pt-BR" b="1" dirty="0" err="1" smtClean="0"/>
              <a:t>Student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Aluno\Desktop\degrelibert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9" y="1538761"/>
            <a:ext cx="82486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A/ Amostras pareadas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Você é um técnico de futsal que quer aprimorar a direção do chute dos seus atletas. Você aprendeu na universidade o princípio da transferência bilateral. Então, resolveu usá-lo nos seus treinos.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Inicialmente você verificou quantos chutes 5 atletas destros conseguiam acertar no ângulo direito do gol, em 20 tentativas. Então, você os treinou, durante uma semana, a chutarem apenas com a perna esquerda. Após esta semana, repetiu o teste inicial para ver se tinham aprimorado a habilidade de chutar no local desejado.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4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Hipóteses e Nível de significância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Passo 1</a:t>
            </a:r>
            <a:r>
              <a:rPr lang="pt-BR" dirty="0" smtClean="0"/>
              <a:t>  H</a:t>
            </a:r>
            <a:r>
              <a:rPr lang="pt-BR" sz="2000" dirty="0" smtClean="0"/>
              <a:t>0</a:t>
            </a:r>
            <a:r>
              <a:rPr lang="pt-BR" dirty="0" smtClean="0"/>
              <a:t> : </a:t>
            </a:r>
            <a:r>
              <a:rPr lang="pt-BR" dirty="0" err="1" smtClean="0"/>
              <a:t>μ</a:t>
            </a:r>
            <a:r>
              <a:rPr lang="pt-BR" sz="1600" dirty="0" err="1" smtClean="0"/>
              <a:t>D</a:t>
            </a:r>
            <a:r>
              <a:rPr lang="pt-BR" dirty="0" smtClean="0"/>
              <a:t> = 0 ou </a:t>
            </a:r>
            <a:r>
              <a:rPr lang="pt-BR" dirty="0" err="1" smtClean="0"/>
              <a:t>μ</a:t>
            </a:r>
            <a:r>
              <a:rPr lang="pt-BR" sz="1800" dirty="0" err="1" smtClean="0"/>
              <a:t>Depois</a:t>
            </a:r>
            <a:r>
              <a:rPr lang="pt-BR" dirty="0" smtClean="0"/>
              <a:t> = </a:t>
            </a:r>
            <a:r>
              <a:rPr lang="pt-BR" dirty="0" err="1" smtClean="0"/>
              <a:t>μ</a:t>
            </a:r>
            <a:r>
              <a:rPr lang="pt-BR" sz="1800" dirty="0" err="1" smtClean="0"/>
              <a:t>Antes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/>
              <a:t> </a:t>
            </a:r>
            <a:r>
              <a:rPr lang="pt-BR" dirty="0" smtClean="0"/>
              <a:t>        H</a:t>
            </a:r>
            <a:r>
              <a:rPr lang="pt-BR" sz="2000" dirty="0" smtClean="0"/>
              <a:t>1</a:t>
            </a:r>
            <a:r>
              <a:rPr lang="pt-BR" dirty="0" smtClean="0"/>
              <a:t> : </a:t>
            </a:r>
            <a:r>
              <a:rPr lang="pt-BR" dirty="0" err="1" smtClean="0"/>
              <a:t>μ</a:t>
            </a:r>
            <a:r>
              <a:rPr lang="pt-BR" sz="1600" dirty="0" err="1" smtClean="0"/>
              <a:t>D</a:t>
            </a:r>
            <a:r>
              <a:rPr lang="pt-BR" sz="1600" dirty="0" smtClean="0"/>
              <a:t>   </a:t>
            </a:r>
            <a:r>
              <a:rPr lang="pt-BR" dirty="0" smtClean="0"/>
              <a:t>≠ 0 ou </a:t>
            </a:r>
            <a:r>
              <a:rPr lang="pt-BR" dirty="0" err="1" smtClean="0"/>
              <a:t>μ</a:t>
            </a:r>
            <a:r>
              <a:rPr lang="pt-BR" sz="1800" dirty="0" err="1" smtClean="0"/>
              <a:t>Depois</a:t>
            </a:r>
            <a:r>
              <a:rPr lang="pt-BR" dirty="0" smtClean="0"/>
              <a:t> ≠ </a:t>
            </a:r>
            <a:r>
              <a:rPr lang="pt-BR" dirty="0" err="1" smtClean="0"/>
              <a:t>μ</a:t>
            </a:r>
            <a:r>
              <a:rPr lang="pt-BR" sz="1800" dirty="0" err="1" smtClean="0"/>
              <a:t>Antes</a:t>
            </a:r>
            <a:r>
              <a:rPr lang="pt-BR" dirty="0" smtClean="0"/>
              <a:t> </a:t>
            </a:r>
          </a:p>
          <a:p>
            <a:r>
              <a:rPr lang="pt-BR" u="sng" dirty="0" smtClean="0"/>
              <a:t>Passo 2</a:t>
            </a:r>
            <a:r>
              <a:rPr lang="pt-BR" dirty="0" smtClean="0"/>
              <a:t> : α = 0,05 ; Teste bilateral</a:t>
            </a:r>
          </a:p>
          <a:p>
            <a:r>
              <a:rPr lang="pt-BR" u="sng" dirty="0" smtClean="0"/>
              <a:t>Passo 3</a:t>
            </a:r>
            <a:r>
              <a:rPr lang="pt-BR" dirty="0" smtClean="0"/>
              <a:t> : Calcule t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020272" cy="242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</a:t>
            </a:r>
            <a:r>
              <a:rPr lang="pt-BR" sz="2000" dirty="0" err="1" smtClean="0"/>
              <a:t>calculado</a:t>
            </a:r>
            <a:r>
              <a:rPr lang="pt-BR" dirty="0" smtClean="0"/>
              <a:t> para amostras pareadas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 descr="C:\Users\Aluno\Desktop\tcalculadoamostr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47075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4868"/>
            <a:ext cx="824248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Encontro t crítico e tomada de decisão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u="sng" dirty="0" smtClean="0"/>
              <a:t>Passo 4</a:t>
            </a:r>
            <a:r>
              <a:rPr lang="pt-BR" dirty="0" smtClean="0"/>
              <a:t> : </a:t>
            </a:r>
            <a:r>
              <a:rPr lang="pt-BR" dirty="0" err="1" smtClean="0"/>
              <a:t>df</a:t>
            </a:r>
            <a:r>
              <a:rPr lang="pt-BR" dirty="0" smtClean="0"/>
              <a:t> = n – 1 = 5 – 1 = 4 </a:t>
            </a:r>
          </a:p>
          <a:p>
            <a:pPr marL="0" indent="0">
              <a:buNone/>
            </a:pPr>
            <a:r>
              <a:rPr lang="pt-BR" dirty="0" smtClean="0"/>
              <a:t>		Tabela t →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= 2,776</a:t>
            </a:r>
          </a:p>
          <a:p>
            <a:r>
              <a:rPr lang="pt-BR" u="sng" dirty="0" smtClean="0"/>
              <a:t>Passo 5</a:t>
            </a:r>
            <a:r>
              <a:rPr lang="pt-BR" dirty="0" smtClean="0"/>
              <a:t> : </a:t>
            </a:r>
            <a:r>
              <a:rPr lang="pt-BR" dirty="0" err="1" smtClean="0"/>
              <a:t>t</a:t>
            </a:r>
            <a:r>
              <a:rPr lang="pt-BR" sz="2400" dirty="0" err="1" smtClean="0"/>
              <a:t>calculado</a:t>
            </a:r>
            <a:r>
              <a:rPr lang="pt-BR" dirty="0" smtClean="0"/>
              <a:t> (4,707) ≥ </a:t>
            </a:r>
            <a:r>
              <a:rPr lang="pt-BR" dirty="0" err="1" smtClean="0"/>
              <a:t>t</a:t>
            </a:r>
            <a:r>
              <a:rPr lang="pt-BR" sz="2400" dirty="0" err="1" smtClean="0"/>
              <a:t>crítico</a:t>
            </a:r>
            <a:r>
              <a:rPr lang="pt-BR" dirty="0" smtClean="0"/>
              <a:t> (2,776)</a:t>
            </a:r>
          </a:p>
          <a:p>
            <a:pPr marL="0" indent="0">
              <a:buNone/>
            </a:pPr>
            <a:r>
              <a:rPr lang="pt-BR" dirty="0" smtClean="0"/>
              <a:t> 		→ </a:t>
            </a:r>
            <a:r>
              <a:rPr lang="pt-BR" b="1" dirty="0" smtClean="0"/>
              <a:t>Rejeita H</a:t>
            </a:r>
            <a:r>
              <a:rPr lang="pt-BR" sz="2400" b="1" dirty="0" smtClean="0"/>
              <a:t>0</a:t>
            </a:r>
          </a:p>
          <a:p>
            <a:r>
              <a:rPr lang="pt-BR" u="sng" dirty="0" smtClean="0"/>
              <a:t>Passo 6</a:t>
            </a:r>
            <a:r>
              <a:rPr lang="pt-BR" dirty="0" smtClean="0"/>
              <a:t> : Para esta pequena amostra, o treino com a perna não dominante parece ter produzido efeitos positivos na habilidade de chutar com direção no futsal. A média de acertos após o treino (</a:t>
            </a:r>
            <a:r>
              <a:rPr lang="pt-BR" dirty="0" err="1" smtClean="0"/>
              <a:t>X</a:t>
            </a:r>
            <a:r>
              <a:rPr lang="pt-BR" sz="2200" dirty="0" err="1" smtClean="0"/>
              <a:t>depois</a:t>
            </a:r>
            <a:r>
              <a:rPr lang="pt-BR" dirty="0" smtClean="0"/>
              <a:t> = 7,2) foi significante melhor(α = 0,05) do que antes do treino (X</a:t>
            </a:r>
            <a:r>
              <a:rPr lang="pt-BR" sz="2200" dirty="0" smtClean="0"/>
              <a:t>antes</a:t>
            </a:r>
            <a:r>
              <a:rPr lang="pt-BR" dirty="0" smtClean="0"/>
              <a:t> = 4,8). Parece ter havido transferência bilateral.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7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388</Words>
  <Application>Microsoft Office PowerPoint</Application>
  <PresentationFormat>Apresentação na tela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Teste T de Student</vt:lpstr>
      <vt:lpstr>Fases do Método Estatístico</vt:lpstr>
      <vt:lpstr>Tabelo t de Student</vt:lpstr>
      <vt:lpstr>Visualisação curva t de Student</vt:lpstr>
      <vt:lpstr>A/ Amostras pareadas</vt:lpstr>
      <vt:lpstr>Hipóteses e Nível de significância</vt:lpstr>
      <vt:lpstr>tcalculado para amostras pareadas</vt:lpstr>
      <vt:lpstr>Apresentação do PowerPoint</vt:lpstr>
      <vt:lpstr>Encontro t crítico e tomada de decisão</vt:lpstr>
      <vt:lpstr>Outro exemplo : Consumo de carros</vt:lpstr>
      <vt:lpstr>Passos : Consumo de carros</vt:lpstr>
      <vt:lpstr>B/ Independência com variâncias desconhecidas (σ12 ≠ σ22)                         </vt:lpstr>
      <vt:lpstr>Exemplo sobre salários</vt:lpstr>
      <vt:lpstr>Duas amostras presumindo variâncias diferentes</vt:lpstr>
      <vt:lpstr>Teste t com SAS</vt:lpstr>
      <vt:lpstr>Passos : Salários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T de Student</dc:title>
  <dc:creator>Aluno</dc:creator>
  <cp:lastModifiedBy>Aluno</cp:lastModifiedBy>
  <cp:revision>18</cp:revision>
  <dcterms:created xsi:type="dcterms:W3CDTF">2014-11-06T18:02:23Z</dcterms:created>
  <dcterms:modified xsi:type="dcterms:W3CDTF">2014-11-06T20:40:00Z</dcterms:modified>
</cp:coreProperties>
</file>