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8" r:id="rId10"/>
    <p:sldId id="269" r:id="rId11"/>
    <p:sldId id="263" r:id="rId12"/>
    <p:sldId id="264" r:id="rId13"/>
    <p:sldId id="265" r:id="rId14"/>
    <p:sldId id="266" r:id="rId15"/>
    <p:sldId id="270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3E9F-C239-498E-AA8C-6C709D3EDEED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A9B-073B-484A-B3EE-60EE0E64F6A6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05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3E9F-C239-498E-AA8C-6C709D3EDEED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A9B-073B-484A-B3EE-60EE0E64F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95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3E9F-C239-498E-AA8C-6C709D3EDEED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A9B-073B-484A-B3EE-60EE0E64F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29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3E9F-C239-498E-AA8C-6C709D3EDEED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A9B-073B-484A-B3EE-60EE0E64F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89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3E9F-C239-498E-AA8C-6C709D3EDEED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A9B-073B-484A-B3EE-60EE0E64F6A6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61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3E9F-C239-498E-AA8C-6C709D3EDEED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A9B-073B-484A-B3EE-60EE0E64F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40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3E9F-C239-498E-AA8C-6C709D3EDEED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A9B-073B-484A-B3EE-60EE0E64F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48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3E9F-C239-498E-AA8C-6C709D3EDEED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A9B-073B-484A-B3EE-60EE0E64F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99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3E9F-C239-498E-AA8C-6C709D3EDEED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A9B-073B-484A-B3EE-60EE0E64F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63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CE93E9F-C239-498E-AA8C-6C709D3EDEED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886A9B-073B-484A-B3EE-60EE0E64F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79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3E9F-C239-498E-AA8C-6C709D3EDEED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A9B-073B-484A-B3EE-60EE0E64F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43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E93E9F-C239-498E-AA8C-6C709D3EDEED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886A9B-073B-484A-B3EE-60EE0E64F6A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57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53805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Demande d’aide au financement</a:t>
            </a:r>
            <a:br>
              <a:rPr lang="fr-FR" sz="4800" dirty="0" smtClean="0"/>
            </a:br>
            <a:r>
              <a:rPr lang="fr-FR" sz="4800" dirty="0" smtClean="0"/>
              <a:t>de la cantine scolaire</a:t>
            </a:r>
            <a:br>
              <a:rPr lang="fr-FR" sz="4800" dirty="0" smtClean="0"/>
            </a:br>
            <a:r>
              <a:rPr lang="fr-FR" sz="4800" dirty="0" smtClean="0"/>
              <a:t>dans le village de </a:t>
            </a:r>
            <a:r>
              <a:rPr lang="fr-FR" sz="4800" dirty="0" err="1" smtClean="0"/>
              <a:t>Atité</a:t>
            </a:r>
            <a:r>
              <a:rPr lang="fr-FR" sz="4800" dirty="0" smtClean="0"/>
              <a:t> </a:t>
            </a:r>
            <a:r>
              <a:rPr lang="fr-FR" sz="4800" dirty="0" err="1" smtClean="0"/>
              <a:t>Kopé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/>
              <a:t>CANTINE SCOLAIRE DE ATITE KOPE PAR L’ASSOCIATION</a:t>
            </a:r>
          </a:p>
          <a:p>
            <a:pPr algn="ctr"/>
            <a:r>
              <a:rPr lang="fr-FR" dirty="0">
                <a:solidFill>
                  <a:srgbClr val="00B050"/>
                </a:solidFill>
                <a:latin typeface="Britannic Bold" panose="020B0903060703020204" pitchFamily="34" charset="0"/>
              </a:rPr>
              <a:t>PIVEC TOGO</a:t>
            </a:r>
          </a:p>
        </p:txBody>
      </p:sp>
    </p:spTree>
    <p:extLst>
      <p:ext uri="{BB962C8B-B14F-4D97-AF65-F5344CB8AC3E}">
        <p14:creationId xmlns:p14="http://schemas.microsoft.com/office/powerpoint/2010/main" val="391451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64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4000" dirty="0" smtClean="0"/>
              <a:t>COGES : Comité de gestion de la case de santé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2" y="1971723"/>
            <a:ext cx="1118626" cy="148881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51" y="1971723"/>
            <a:ext cx="1124058" cy="14888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32" y="1971723"/>
            <a:ext cx="1163061" cy="148993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09331" y="3648268"/>
            <a:ext cx="23979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SEGNON Martin</a:t>
            </a:r>
          </a:p>
          <a:p>
            <a:pPr algn="ctr"/>
            <a:r>
              <a:rPr lang="fr-FR" sz="1600" dirty="0" smtClean="0"/>
              <a:t>Président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5086116" y="3648269"/>
            <a:ext cx="2080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AKITE Yao de gaulle</a:t>
            </a:r>
          </a:p>
          <a:p>
            <a:pPr algn="ctr"/>
            <a:r>
              <a:rPr lang="fr-FR" sz="1600" dirty="0" smtClean="0"/>
              <a:t>Secrétaire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8923699" y="3648268"/>
            <a:ext cx="20863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TEBI </a:t>
            </a:r>
            <a:r>
              <a:rPr lang="fr-FR" dirty="0" err="1" smtClean="0"/>
              <a:t>Essivi</a:t>
            </a:r>
            <a:endParaRPr lang="fr-FR" dirty="0" smtClean="0"/>
          </a:p>
          <a:p>
            <a:pPr algn="ctr"/>
            <a:r>
              <a:rPr lang="fr-FR" sz="1600" dirty="0" smtClean="0"/>
              <a:t>Trésorière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699796" y="5337110"/>
            <a:ext cx="1095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Ce comité a été mis en place afin d’offrir à la case de santé une totale indépendance de gestion par rapport à l’association PIVEC TOGO et est constitué d’habitants de villages alentours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312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925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Britannic Bold" panose="020B0903060703020204" pitchFamily="34" charset="0"/>
              </a:rPr>
              <a:t>Social</a:t>
            </a:r>
            <a:endParaRPr lang="fr-FR" dirty="0">
              <a:latin typeface="Britannic Bold" panose="020B09030607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/>
              <a:t> Construction d’un orphelinat dans le village de </a:t>
            </a:r>
            <a:r>
              <a:rPr lang="fr-FR" sz="1600" dirty="0" err="1" smtClean="0"/>
              <a:t>Atité</a:t>
            </a:r>
            <a:r>
              <a:rPr lang="fr-FR" sz="1600" dirty="0" smtClean="0"/>
              <a:t> </a:t>
            </a:r>
            <a:r>
              <a:rPr lang="fr-FR" sz="1600" dirty="0" err="1" smtClean="0"/>
              <a:t>Kopé</a:t>
            </a:r>
            <a:endParaRPr lang="fr-FR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 smtClean="0"/>
              <a:t> La construction a débuté en avril 2014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/>
              <a:t> </a:t>
            </a:r>
            <a:r>
              <a:rPr lang="fr-FR" sz="1600" dirty="0" smtClean="0"/>
              <a:t>Financée en grande partie par l’entreprise SIGMA France et complétée par les fonds propres de PIVEC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/>
              <a:t> </a:t>
            </a:r>
            <a:r>
              <a:rPr lang="fr-FR" sz="1600" dirty="0" smtClean="0"/>
              <a:t>Le chantier de l’orphelinat se trouve à 100 mètres de la case de santé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600" dirty="0"/>
          </a:p>
          <a:p>
            <a:pPr>
              <a:buFont typeface="Wingdings" panose="05000000000000000000" pitchFamily="2" charset="2"/>
              <a:buChar char="§"/>
            </a:pPr>
            <a:endParaRPr lang="fr-FR" sz="1600" dirty="0" smtClean="0"/>
          </a:p>
          <a:p>
            <a:pPr>
              <a:buFont typeface="Wingdings" panose="05000000000000000000" pitchFamily="2" charset="2"/>
              <a:buChar char="§"/>
            </a:pPr>
            <a:endParaRPr lang="fr-FR" sz="1600" dirty="0"/>
          </a:p>
          <a:p>
            <a:pPr>
              <a:buFont typeface="Wingdings" panose="05000000000000000000" pitchFamily="2" charset="2"/>
              <a:buChar char="§"/>
            </a:pPr>
            <a:endParaRPr lang="fr-FR" sz="1600" dirty="0" smtClean="0"/>
          </a:p>
          <a:p>
            <a:pPr marL="0" indent="0" algn="ctr">
              <a:buNone/>
            </a:pPr>
            <a:endParaRPr lang="fr-FR" sz="1600" dirty="0" smtClean="0"/>
          </a:p>
          <a:p>
            <a:pPr marL="0" indent="0" algn="ctr">
              <a:buNone/>
            </a:pPr>
            <a:r>
              <a:rPr lang="fr-FR" sz="1400" dirty="0" smtClean="0"/>
              <a:t>L’objectif est d’ouvrir l’orphelinat en juillet 2015. Celui-ci pourra accueillir jusqu’à 20 enfants</a:t>
            </a:r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0" y="3657235"/>
            <a:ext cx="1928516" cy="14940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95" y="3657235"/>
            <a:ext cx="2444037" cy="14940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61" y="3657235"/>
            <a:ext cx="2228604" cy="14959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94" y="3657235"/>
            <a:ext cx="2417982" cy="14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3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303080"/>
            <a:ext cx="10058400" cy="7019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Britannic Bold" panose="020B0903060703020204" pitchFamily="34" charset="0"/>
              </a:rPr>
              <a:t>Environnement</a:t>
            </a:r>
            <a:endParaRPr lang="fr-FR" dirty="0">
              <a:latin typeface="Britannic Bold" panose="020B09030607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80965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/>
              <a:t> Mise en place de pépinières de plants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 </a:t>
            </a:r>
            <a:r>
              <a:rPr lang="fr-FR" sz="1600" dirty="0" smtClean="0"/>
              <a:t>Boisement et reboisement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 </a:t>
            </a:r>
            <a:r>
              <a:rPr lang="fr-FR" sz="1600" dirty="0" smtClean="0"/>
              <a:t>Compost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 </a:t>
            </a:r>
            <a:r>
              <a:rPr lang="fr-FR" sz="1600" dirty="0" smtClean="0"/>
              <a:t>Mise en place de latrines écologiques dans le village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 </a:t>
            </a:r>
            <a:r>
              <a:rPr lang="fr-FR" sz="1600" dirty="0" smtClean="0"/>
              <a:t>Gestion des déchets ménagers (poubelles, tri sélectif)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 </a:t>
            </a:r>
            <a:r>
              <a:rPr lang="fr-FR" sz="1600" dirty="0" smtClean="0"/>
              <a:t>Mise en place d’un jardin médicinal à côté de la case de santé </a:t>
            </a:r>
          </a:p>
          <a:p>
            <a:pPr marL="0" indent="0">
              <a:buNone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0" indent="0" algn="ctr">
              <a:buNone/>
            </a:pPr>
            <a:r>
              <a:rPr lang="fr-FR" sz="1400" dirty="0" smtClean="0"/>
              <a:t>Outre la sensibilisation de la population à la propreté et à la lutte contre les maladies, il est important de pouvoir fournir l’orphelinat en maïs, igname et autres cultures qui lui permettront de réduire ses coûts en nourriture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39" y="1880965"/>
            <a:ext cx="1738688" cy="12961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52" y="3461200"/>
            <a:ext cx="1958468" cy="14834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52" y="2026966"/>
            <a:ext cx="1166500" cy="15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84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Britannic Bold" panose="020B0903060703020204" pitchFamily="34" charset="0"/>
              </a:rPr>
              <a:t>Art et culture</a:t>
            </a:r>
            <a:endParaRPr lang="fr-FR" dirty="0">
              <a:latin typeface="Britannic Bold" panose="020B09030607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/>
              <a:t> Cours de montage de documentaires sur la tradition vaudou au Sud du Togo (2012 – 2013)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 </a:t>
            </a:r>
            <a:r>
              <a:rPr lang="fr-FR" sz="1600" dirty="0" smtClean="0"/>
              <a:t>Cours de montage photos donnés par des volontaires (2013)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 </a:t>
            </a:r>
            <a:r>
              <a:rPr lang="fr-FR" sz="1600" dirty="0" smtClean="0"/>
              <a:t>Ateliers artistiques : peinture, sculpture, dessin, vannerie, céramique, percussion au djembé</a:t>
            </a:r>
          </a:p>
          <a:p>
            <a:pPr marL="0" indent="0">
              <a:buNone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0" indent="0" algn="ctr">
              <a:buNone/>
            </a:pPr>
            <a:r>
              <a:rPr lang="fr-FR" sz="1400" dirty="0" smtClean="0"/>
              <a:t>Cet axe, voulu par PIVEC TOGO permettra aux villageois de diversifier leurs activités quotidiennes et de s’ouvrir aux arts</a:t>
            </a:r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1" y="3343050"/>
            <a:ext cx="2361252" cy="15841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61" y="3343050"/>
            <a:ext cx="2379950" cy="15841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18" y="3343050"/>
            <a:ext cx="2381168" cy="15798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586" y="2744884"/>
            <a:ext cx="1445153" cy="217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330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Britannic Bold" panose="020B0903060703020204" pitchFamily="34" charset="0"/>
              </a:rPr>
              <a:t>Communication</a:t>
            </a:r>
            <a:endParaRPr lang="fr-FR" dirty="0">
              <a:latin typeface="Britannic Bold" panose="020B09030607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sz="1600" dirty="0" smtClean="0"/>
              <a:t> Mise en place d’un bulletin d’information en février 2013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sz="1600" dirty="0"/>
              <a:t> </a:t>
            </a:r>
            <a:r>
              <a:rPr lang="fr-FR" sz="1600" dirty="0" smtClean="0"/>
              <a:t>Création d’un site internet pour la préfecture en cours</a:t>
            </a:r>
          </a:p>
          <a:p>
            <a:pPr marL="0" indent="0" algn="ctr">
              <a:buNone/>
            </a:pPr>
            <a:endParaRPr lang="fr-FR" sz="1600" dirty="0" smtClean="0"/>
          </a:p>
          <a:p>
            <a:pPr marL="0" indent="0" algn="ctr">
              <a:buNone/>
            </a:pPr>
            <a:endParaRPr lang="fr-FR" sz="1600" dirty="0"/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r>
              <a:rPr lang="fr-FR" sz="1400" dirty="0" smtClean="0"/>
              <a:t>Il est important que la lisibilité concernant les actions de l’association PIVEC TOGO soit améliorée pour permettre une pérennisation de celles-ci en faisant venir des volontaires et bénévoles et faire connaitre les actions à d’éventuels mécènes ou organisations susceptibles d’apporter leur précieuse aide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88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4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Britannic Bold" panose="020B0903060703020204" pitchFamily="34" charset="0"/>
              </a:rPr>
              <a:t>Projet : construction d’une cantine scolaire</a:t>
            </a:r>
            <a:endParaRPr lang="fr-FR" sz="4000" dirty="0">
              <a:latin typeface="Britannic Bold" panose="020B09030607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Au Togo, la majorité des populations paysannes vit en dessous du seuil de pauvreté. La plupart des familles affectées par cette misère n’arrive pas à subvenir aux besoins de leurs enfants. Beaucoup d’études montrent des cas importants de sous-nutrition et de malnutrition au sein de ce pays, et particulièrement dans les petits villages retranchés.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Après s’être successivement entretenu avec l’APE (Association des Parents d’Elèves), l’inspection du premier degré, la direction de l’éducation ainsi que la population locale, PIVEC TOGO veut mettre en place un </a:t>
            </a:r>
            <a:r>
              <a:rPr lang="fr-FR" dirty="0"/>
              <a:t>projet de construction de cantine </a:t>
            </a:r>
            <a:r>
              <a:rPr lang="fr-FR" dirty="0" smtClean="0"/>
              <a:t>scolaire. </a:t>
            </a:r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travaux seraient prévus sur 2 ans, et, à terme, offriraient aux écoliers d’</a:t>
            </a:r>
            <a:r>
              <a:rPr lang="fr-FR" dirty="0" err="1"/>
              <a:t>Atité</a:t>
            </a:r>
            <a:r>
              <a:rPr lang="fr-FR" dirty="0"/>
              <a:t> </a:t>
            </a:r>
            <a:r>
              <a:rPr lang="fr-FR" dirty="0" err="1"/>
              <a:t>Kopé</a:t>
            </a:r>
            <a:r>
              <a:rPr lang="fr-FR" dirty="0"/>
              <a:t> un lieu de restauration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06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7910" y="242596"/>
            <a:ext cx="1156062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Construction de la cantine scolaire</a:t>
            </a:r>
          </a:p>
          <a:p>
            <a:endParaRPr lang="fr-FR" dirty="0" smtClean="0"/>
          </a:p>
          <a:p>
            <a:r>
              <a:rPr lang="fr-FR" dirty="0" smtClean="0"/>
              <a:t>Contribution au ravitaillement des denrées alimentaires pour une durée de 1 an de la part de PIVEC</a:t>
            </a:r>
          </a:p>
          <a:p>
            <a:r>
              <a:rPr lang="fr-FR" dirty="0" smtClean="0"/>
              <a:t>Contribution de la population villageoise à la construction de l’école (ramassage de sable, maçonnerie, menuiserie…)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 Mise en place d’une coopérative agricole</a:t>
            </a:r>
          </a:p>
          <a:p>
            <a:endParaRPr lang="fr-FR" dirty="0" smtClean="0"/>
          </a:p>
          <a:p>
            <a:r>
              <a:rPr lang="fr-FR" dirty="0" smtClean="0"/>
              <a:t>Cultiver des denrées pour contribuer à l’autosuffisance de la cantine scolaire</a:t>
            </a:r>
          </a:p>
          <a:p>
            <a:r>
              <a:rPr lang="fr-FR" dirty="0" smtClean="0"/>
              <a:t>PIVEC a d’ailleurs déjà stocké d’importantes quantités de maïs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 </a:t>
            </a:r>
            <a:r>
              <a:rPr lang="fr-FR" b="1" dirty="0" smtClean="0"/>
              <a:t>Mise en place d’un élevage de bétails et volailles</a:t>
            </a:r>
          </a:p>
          <a:p>
            <a:endParaRPr lang="fr-FR" dirty="0" smtClean="0"/>
          </a:p>
          <a:p>
            <a:r>
              <a:rPr lang="fr-FR" dirty="0" smtClean="0"/>
              <a:t>Aider l’école, par le biais de l’association des parents d’élèves et du comité des professeurs, à alimenter la cantine par un élevage de bétails et de volailles</a:t>
            </a:r>
          </a:p>
          <a:p>
            <a:endParaRPr lang="fr-FR" dirty="0"/>
          </a:p>
          <a:p>
            <a:endParaRPr lang="fr-FR" dirty="0" smtClean="0"/>
          </a:p>
          <a:p>
            <a:pPr algn="ctr"/>
            <a:r>
              <a:rPr lang="fr-FR" sz="1400" dirty="0" smtClean="0"/>
              <a:t>9 villages bénéficient de l’action de PIVEC TOGO : </a:t>
            </a:r>
            <a:r>
              <a:rPr lang="fr-FR" sz="1400" dirty="0" err="1" smtClean="0"/>
              <a:t>Atité</a:t>
            </a:r>
            <a:r>
              <a:rPr lang="fr-FR" sz="1400" dirty="0" smtClean="0"/>
              <a:t> </a:t>
            </a:r>
            <a:r>
              <a:rPr lang="fr-FR" sz="1400" dirty="0" err="1" smtClean="0"/>
              <a:t>Kopé</a:t>
            </a:r>
            <a:r>
              <a:rPr lang="fr-FR" sz="1400" dirty="0" smtClean="0"/>
              <a:t>, </a:t>
            </a:r>
            <a:r>
              <a:rPr lang="fr-FR" sz="1400" dirty="0" err="1" smtClean="0"/>
              <a:t>Betepko</a:t>
            </a:r>
            <a:r>
              <a:rPr lang="fr-FR" sz="1400" dirty="0" smtClean="0"/>
              <a:t>, Segno </a:t>
            </a:r>
            <a:r>
              <a:rPr lang="fr-FR" sz="1400" dirty="0" err="1" smtClean="0"/>
              <a:t>Kopé</a:t>
            </a:r>
            <a:r>
              <a:rPr lang="fr-FR" sz="1400" dirty="0" smtClean="0"/>
              <a:t>, </a:t>
            </a:r>
            <a:r>
              <a:rPr lang="fr-FR" sz="1400" dirty="0" err="1" smtClean="0"/>
              <a:t>Kéké</a:t>
            </a:r>
            <a:r>
              <a:rPr lang="fr-FR" sz="1400" dirty="0" smtClean="0"/>
              <a:t> </a:t>
            </a:r>
            <a:r>
              <a:rPr lang="fr-FR" sz="1400" dirty="0" err="1" smtClean="0"/>
              <a:t>Kopé</a:t>
            </a:r>
            <a:r>
              <a:rPr lang="fr-FR" sz="1400" dirty="0" smtClean="0"/>
              <a:t>, </a:t>
            </a:r>
            <a:r>
              <a:rPr lang="fr-FR" sz="1400" dirty="0" err="1" smtClean="0"/>
              <a:t>Komlan</a:t>
            </a:r>
            <a:r>
              <a:rPr lang="fr-FR" sz="1400" dirty="0" smtClean="0"/>
              <a:t> </a:t>
            </a:r>
            <a:r>
              <a:rPr lang="fr-FR" sz="1400" dirty="0" err="1" smtClean="0"/>
              <a:t>Kopé</a:t>
            </a:r>
            <a:r>
              <a:rPr lang="fr-FR" sz="1400" dirty="0" smtClean="0"/>
              <a:t>, </a:t>
            </a:r>
            <a:r>
              <a:rPr lang="fr-FR" sz="1400" dirty="0" err="1" smtClean="0"/>
              <a:t>Djegbakondji</a:t>
            </a:r>
            <a:r>
              <a:rPr lang="fr-FR" sz="1400" dirty="0" smtClean="0"/>
              <a:t>, </a:t>
            </a:r>
            <a:r>
              <a:rPr lang="fr-FR" sz="1400" dirty="0" err="1" smtClean="0"/>
              <a:t>Yoto</a:t>
            </a:r>
            <a:r>
              <a:rPr lang="fr-FR" sz="1400" dirty="0" smtClean="0"/>
              <a:t>, </a:t>
            </a:r>
            <a:r>
              <a:rPr lang="fr-FR" sz="1400" dirty="0" err="1" smtClean="0"/>
              <a:t>Kodje</a:t>
            </a:r>
            <a:r>
              <a:rPr lang="fr-FR" sz="1400" dirty="0" smtClean="0"/>
              <a:t> et </a:t>
            </a:r>
            <a:r>
              <a:rPr lang="fr-FR" sz="1400" dirty="0" err="1" smtClean="0"/>
              <a:t>Kpetohoui</a:t>
            </a:r>
            <a:r>
              <a:rPr lang="fr-FR" sz="1400" dirty="0" smtClean="0"/>
              <a:t>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992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744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Britannic Bold" panose="020B0903060703020204" pitchFamily="34" charset="0"/>
              </a:rPr>
              <a:t>Fonctionnement de la cantine scolaire</a:t>
            </a:r>
            <a:endParaRPr lang="fr-FR" sz="4000" dirty="0">
              <a:latin typeface="Britannic Bold" panose="020B09030607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constats de notre stagiaire en diététique ont amenés à mettre en place une cantine scolaire dans l’école primaire du village afin de compenser la sous-nutrition sévère présente dans la localité.</a:t>
            </a:r>
          </a:p>
          <a:p>
            <a:r>
              <a:rPr lang="fr-FR" dirty="0" smtClean="0"/>
              <a:t>Un enfant sur dix dans le village de </a:t>
            </a:r>
            <a:r>
              <a:rPr lang="fr-FR" dirty="0" err="1" smtClean="0"/>
              <a:t>Atité</a:t>
            </a:r>
            <a:r>
              <a:rPr lang="fr-FR" dirty="0" smtClean="0"/>
              <a:t> </a:t>
            </a:r>
            <a:r>
              <a:rPr lang="fr-FR" dirty="0" err="1" smtClean="0"/>
              <a:t>Kopé</a:t>
            </a:r>
            <a:r>
              <a:rPr lang="fr-FR" dirty="0" smtClean="0"/>
              <a:t> ne prend pas 2 repas par jour car les parents n’arrivent pas à subvenir aux besoins de leurs enfants. </a:t>
            </a:r>
          </a:p>
          <a:p>
            <a:r>
              <a:rPr lang="fr-FR" dirty="0" smtClean="0"/>
              <a:t>Les aides serviront à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</a:t>
            </a:r>
            <a:r>
              <a:rPr lang="fr-FR" dirty="0" smtClean="0"/>
              <a:t>la construction d’une grande salle servant de lieu de restauration aux enfants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</a:t>
            </a:r>
            <a:r>
              <a:rPr lang="fr-FR" dirty="0" smtClean="0"/>
              <a:t>la construction d’une pièce servant de cuisine et de magasin afin de stocker les ravitaillements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</a:t>
            </a:r>
            <a:r>
              <a:rPr lang="fr-FR" dirty="0" smtClean="0"/>
              <a:t>l’achat de 50 poules pondeuses et de 8 boucs et chèvres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85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64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Britannic Bold" panose="020B0903060703020204" pitchFamily="34" charset="0"/>
              </a:rPr>
              <a:t>Budget prévisionnel de la cantine scolaire</a:t>
            </a:r>
            <a:endParaRPr lang="fr-FR" sz="4000" dirty="0">
              <a:latin typeface="Britannic Bold" panose="020B0903060703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22877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1600" b="1" dirty="0" smtClean="0"/>
              <a:t>Construction de la salle de restauration, de la cuisine et du magasin</a:t>
            </a:r>
          </a:p>
          <a:p>
            <a:pPr algn="ctr"/>
            <a:endParaRPr lang="fr-FR" sz="1600" dirty="0"/>
          </a:p>
          <a:p>
            <a:r>
              <a:rPr lang="fr-FR" sz="1600" dirty="0" smtClean="0"/>
              <a:t>Ciment (5 tonnes) : 86 000*5		430 000 F CFA</a:t>
            </a:r>
          </a:p>
          <a:p>
            <a:r>
              <a:rPr lang="fr-FR" sz="1600" dirty="0" smtClean="0"/>
              <a:t>Gravier (1 camion) : 120 000		120 000 F CFA</a:t>
            </a:r>
          </a:p>
          <a:p>
            <a:r>
              <a:rPr lang="fr-FR" sz="1600" dirty="0" smtClean="0"/>
              <a:t>Sable (1 camion) : 35 000 		35 000 F CFA</a:t>
            </a:r>
          </a:p>
          <a:p>
            <a:endParaRPr lang="fr-FR" sz="1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22877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1600" b="1" dirty="0" smtClean="0"/>
              <a:t>Mise en place d’un élevage de bétails et volailles</a:t>
            </a:r>
          </a:p>
          <a:p>
            <a:pPr algn="ctr"/>
            <a:endParaRPr 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Poules pondeuses (50) : 4 000*50	200 000 F CFA</a:t>
            </a:r>
          </a:p>
          <a:p>
            <a:r>
              <a:rPr lang="fr-FR" sz="1600" dirty="0" smtClean="0"/>
              <a:t>Chèvres (4) et boucs (4) : 25 000*8	200 000 F CFA</a:t>
            </a:r>
          </a:p>
          <a:p>
            <a:endParaRPr lang="fr-FR" sz="1600" dirty="0"/>
          </a:p>
          <a:p>
            <a:endParaRPr lang="fr-FR" sz="16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509935" y="4758612"/>
            <a:ext cx="74738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Total :</a:t>
            </a:r>
            <a:r>
              <a:rPr lang="fr-FR" dirty="0" smtClean="0"/>
              <a:t> 985 000 F CFA soit 1 515,38 €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89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49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3200" dirty="0" smtClean="0">
                <a:latin typeface="Britannic Bold" panose="020B0903060703020204" pitchFamily="34" charset="0"/>
              </a:rPr>
              <a:t>Evolution prévisionnelle de la mise en place de la cantine scolaire</a:t>
            </a:r>
            <a:endParaRPr lang="fr-FR" sz="3200" dirty="0">
              <a:latin typeface="Britannic Bold" panose="020B09030607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La </a:t>
            </a:r>
            <a:r>
              <a:rPr lang="fr-FR" dirty="0" smtClean="0"/>
              <a:t>cantine scolaire va progressivement alimenter au cours des années, plus de 5 000 enfants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On compte sur une évolution </a:t>
            </a:r>
            <a:r>
              <a:rPr lang="fr-FR" dirty="0"/>
              <a:t>du budget </a:t>
            </a:r>
            <a:r>
              <a:rPr lang="fr-FR" dirty="0" smtClean="0"/>
              <a:t>initial de 10 à 20% par an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On peut espérer que les villageois vont prendre, petit à petit, conscience de l’utilité de la cantine scolaire le plus rapidement possible, et ne pas attendre, comme c’est le cas actuellement avec les maladies liées à la malnutrition et au manque d’hygiène, que leur situation se complique.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24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8324"/>
            <a:ext cx="10058400" cy="9226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Britannic Bold" panose="020B0903060703020204" pitchFamily="34" charset="0"/>
              </a:rPr>
              <a:t>Présentation de PIVEC TOGO </a:t>
            </a:r>
            <a:endParaRPr lang="fr-FR" dirty="0">
              <a:latin typeface="Britannic Bold" panose="020B0903060703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34" y="390195"/>
            <a:ext cx="761183" cy="718895"/>
          </a:xfrm>
        </p:spPr>
      </p:pic>
      <p:sp>
        <p:nvSpPr>
          <p:cNvPr id="5" name="ZoneTexte 4"/>
          <p:cNvSpPr txBox="1"/>
          <p:nvPr/>
        </p:nvSpPr>
        <p:spPr>
          <a:xfrm>
            <a:off x="1097280" y="2215979"/>
            <a:ext cx="96217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Date de création</a:t>
            </a:r>
            <a:r>
              <a:rPr lang="fr-FR" dirty="0" smtClean="0"/>
              <a:t> : 2008</a:t>
            </a:r>
          </a:p>
          <a:p>
            <a:pPr algn="ctr"/>
            <a:endParaRPr lang="fr-FR" dirty="0"/>
          </a:p>
          <a:p>
            <a:pPr algn="ctr"/>
            <a:r>
              <a:rPr lang="fr-FR" b="1" dirty="0" smtClean="0"/>
              <a:t>Adresse du siège social :</a:t>
            </a:r>
            <a:r>
              <a:rPr lang="fr-FR" dirty="0" smtClean="0"/>
              <a:t> 133 rue huis clos, quartier </a:t>
            </a:r>
            <a:r>
              <a:rPr lang="fr-FR" dirty="0" err="1" smtClean="0"/>
              <a:t>amegnidonkondji</a:t>
            </a:r>
            <a:r>
              <a:rPr lang="fr-FR" dirty="0" smtClean="0"/>
              <a:t>, TOGO</a:t>
            </a:r>
          </a:p>
          <a:p>
            <a:pPr algn="ctr"/>
            <a:endParaRPr lang="fr-FR" dirty="0"/>
          </a:p>
          <a:p>
            <a:pPr algn="ctr"/>
            <a:r>
              <a:rPr lang="fr-FR" b="1" dirty="0" smtClean="0"/>
              <a:t>Code postal </a:t>
            </a:r>
            <a:r>
              <a:rPr lang="fr-FR" dirty="0" smtClean="0"/>
              <a:t>: 180 BP37 </a:t>
            </a:r>
            <a:r>
              <a:rPr lang="fr-FR" dirty="0" err="1" smtClean="0"/>
              <a:t>Kévé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b="1" dirty="0" smtClean="0"/>
              <a:t>Commune :</a:t>
            </a:r>
            <a:r>
              <a:rPr lang="fr-FR" dirty="0" smtClean="0"/>
              <a:t> </a:t>
            </a:r>
            <a:r>
              <a:rPr lang="fr-FR" dirty="0" err="1" smtClean="0"/>
              <a:t>Assahoun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b="1" dirty="0" smtClean="0"/>
              <a:t>Téléphone :</a:t>
            </a:r>
            <a:r>
              <a:rPr lang="fr-FR" dirty="0" smtClean="0"/>
              <a:t> (00228)90188076 / (00228)98045461</a:t>
            </a:r>
          </a:p>
          <a:p>
            <a:pPr algn="ctr"/>
            <a:endParaRPr lang="fr-FR" dirty="0"/>
          </a:p>
          <a:p>
            <a:pPr algn="ctr"/>
            <a:r>
              <a:rPr lang="fr-FR" b="1" dirty="0" smtClean="0"/>
              <a:t>Adresse e-mail : </a:t>
            </a:r>
            <a:r>
              <a:rPr lang="fr-FR" dirty="0" err="1" smtClean="0"/>
              <a:t>pivectg@yahoo</a:t>
            </a:r>
            <a:r>
              <a:rPr lang="fr-FR" dirty="0" smtClean="0"/>
              <a:t>/</a:t>
            </a:r>
            <a:r>
              <a:rPr lang="fr-FR" dirty="0" err="1" smtClean="0"/>
              <a:t>fr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sz="1400" dirty="0" smtClean="0"/>
              <a:t>PIVEC TOGO possède une antenne française, PIVEC France qui lui sert entre autre, de relais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8756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55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4400" dirty="0" smtClean="0">
                <a:latin typeface="Britannic Bold" panose="020B0903060703020204" pitchFamily="34" charset="0"/>
              </a:rPr>
              <a:t>L’équipe de PIVEC TOGO vous remercie</a:t>
            </a:r>
            <a:endParaRPr lang="fr-FR" sz="4400" dirty="0">
              <a:latin typeface="Britannic Bold" panose="020B09030607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 smtClean="0"/>
              <a:t>Grâce à vous, nous allons pouvoir construire la cantine scolaire du village d’</a:t>
            </a:r>
            <a:r>
              <a:rPr lang="fr-FR" dirty="0" err="1" smtClean="0"/>
              <a:t>Atité</a:t>
            </a:r>
            <a:r>
              <a:rPr lang="fr-FR" dirty="0" smtClean="0"/>
              <a:t> </a:t>
            </a:r>
            <a:r>
              <a:rPr lang="fr-FR" dirty="0" err="1" smtClean="0"/>
              <a:t>Kopé</a:t>
            </a:r>
            <a:r>
              <a:rPr lang="fr-FR" dirty="0" smtClean="0"/>
              <a:t> et de ce fait, apporter aux enfants un lieu de restauration décent</a:t>
            </a:r>
            <a:endParaRPr lang="fr-FR" dirty="0"/>
          </a:p>
          <a:p>
            <a:pPr algn="ctr"/>
            <a:r>
              <a:rPr lang="fr-FR" dirty="0" smtClean="0"/>
              <a:t>Merci pour eux</a:t>
            </a:r>
          </a:p>
          <a:p>
            <a:pPr algn="ctr"/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38" y="3051753"/>
            <a:ext cx="3756454" cy="28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5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96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Britannic Bold" panose="020B0903060703020204" pitchFamily="34" charset="0"/>
              </a:rPr>
              <a:t>Présentation de l’équipe PIVEC TOGO</a:t>
            </a:r>
            <a:endParaRPr lang="fr-FR" dirty="0">
              <a:latin typeface="Britannic Bold" panose="020B0903060703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64" y="1977338"/>
            <a:ext cx="1413347" cy="106742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17" y="3282435"/>
            <a:ext cx="1178479" cy="14213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9639" y="3133061"/>
            <a:ext cx="2611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ATANDJI K.H Florent</a:t>
            </a:r>
          </a:p>
          <a:p>
            <a:pPr algn="ctr"/>
            <a:r>
              <a:rPr lang="fr-FR" sz="1400" dirty="0" smtClean="0"/>
              <a:t>Président de PIVEC TOGO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3177334" y="4836791"/>
            <a:ext cx="294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MATELI </a:t>
            </a:r>
            <a:r>
              <a:rPr lang="fr-FR" dirty="0" err="1" smtClean="0"/>
              <a:t>Kossi</a:t>
            </a:r>
            <a:r>
              <a:rPr lang="fr-FR" dirty="0" smtClean="0"/>
              <a:t> Jules</a:t>
            </a:r>
          </a:p>
          <a:p>
            <a:pPr algn="ctr"/>
            <a:r>
              <a:rPr lang="fr-FR" sz="1400" dirty="0" smtClean="0"/>
              <a:t>Secrétaire PIVEC TOGO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72" y="1943823"/>
            <a:ext cx="1481636" cy="110093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126480" y="3133061"/>
            <a:ext cx="242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ATCHADE Mona</a:t>
            </a:r>
          </a:p>
          <a:p>
            <a:pPr algn="ctr"/>
            <a:r>
              <a:rPr lang="fr-FR" sz="1400" dirty="0" smtClean="0"/>
              <a:t>Trésorière PIVEC TOGO</a:t>
            </a:r>
            <a:endParaRPr lang="fr-FR" sz="1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40" y="3313287"/>
            <a:ext cx="1089867" cy="139052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550877" y="4836792"/>
            <a:ext cx="3262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AZIAMADJI </a:t>
            </a:r>
            <a:r>
              <a:rPr lang="fr-FR" dirty="0" err="1" smtClean="0"/>
              <a:t>Frederic</a:t>
            </a:r>
            <a:endParaRPr lang="fr-FR" dirty="0" smtClean="0"/>
          </a:p>
          <a:p>
            <a:pPr algn="ctr"/>
            <a:r>
              <a:rPr lang="fr-FR" sz="1400" dirty="0" smtClean="0"/>
              <a:t>Chargé de projets PIVEC TOGO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2746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26" y="74140"/>
            <a:ext cx="4118909" cy="6079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2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8796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Britannic Bold" panose="020B0903060703020204" pitchFamily="34" charset="0"/>
              </a:rPr>
              <a:t>L’association PIVEC TOGO s’articule autour de 6 axes</a:t>
            </a:r>
            <a:endParaRPr lang="fr-FR" sz="4000" dirty="0">
              <a:latin typeface="Britannic Bold" panose="020B09030607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400" b="1" u="sng" dirty="0" smtClean="0"/>
              <a:t>4 axes majeurs :</a:t>
            </a:r>
          </a:p>
          <a:p>
            <a:r>
              <a:rPr lang="fr-FR" sz="1400" dirty="0" smtClean="0"/>
              <a:t>- </a:t>
            </a:r>
            <a:r>
              <a:rPr lang="fr-FR" sz="1400" b="1" dirty="0"/>
              <a:t>E</a:t>
            </a:r>
            <a:r>
              <a:rPr lang="fr-FR" sz="1400" b="1" dirty="0" smtClean="0"/>
              <a:t>ducation</a:t>
            </a:r>
            <a:r>
              <a:rPr lang="fr-FR" sz="1400" dirty="0" smtClean="0"/>
              <a:t> : soutien scolaire, création d’une bibliothèque, cantine scolaire</a:t>
            </a:r>
          </a:p>
          <a:p>
            <a:r>
              <a:rPr lang="fr-FR" sz="1400" dirty="0" smtClean="0"/>
              <a:t>- </a:t>
            </a:r>
            <a:r>
              <a:rPr lang="fr-FR" sz="1400" b="1" dirty="0"/>
              <a:t>S</a:t>
            </a:r>
            <a:r>
              <a:rPr lang="fr-FR" sz="1400" b="1" dirty="0" smtClean="0"/>
              <a:t>anté </a:t>
            </a:r>
            <a:r>
              <a:rPr lang="fr-FR" sz="1400" dirty="0" smtClean="0"/>
              <a:t>: création d’une case de santé</a:t>
            </a:r>
          </a:p>
          <a:p>
            <a:r>
              <a:rPr lang="fr-FR" sz="1400" dirty="0" smtClean="0"/>
              <a:t>- </a:t>
            </a:r>
            <a:r>
              <a:rPr lang="fr-FR" sz="1400" b="1" dirty="0" smtClean="0"/>
              <a:t>Social </a:t>
            </a:r>
            <a:r>
              <a:rPr lang="fr-FR" sz="1400" dirty="0" smtClean="0"/>
              <a:t>: création d’un orphelinat</a:t>
            </a:r>
          </a:p>
          <a:p>
            <a:r>
              <a:rPr lang="fr-FR" sz="1400" dirty="0" smtClean="0"/>
              <a:t>- </a:t>
            </a:r>
            <a:r>
              <a:rPr lang="fr-FR" sz="1400" b="1" dirty="0" smtClean="0"/>
              <a:t>Environnement </a:t>
            </a:r>
            <a:r>
              <a:rPr lang="fr-FR" sz="1400" dirty="0" smtClean="0"/>
              <a:t>: mise en place d’une pépinière de plants, fabrication de latrines, reboisement, gestion des déchets, fabrication de compost</a:t>
            </a:r>
            <a:endParaRPr lang="fr-FR" sz="1400" dirty="0"/>
          </a:p>
          <a:p>
            <a:r>
              <a:rPr lang="fr-FR" sz="1400" b="1" u="sng" dirty="0" smtClean="0"/>
              <a:t>2 axes mineurs :</a:t>
            </a:r>
          </a:p>
          <a:p>
            <a:r>
              <a:rPr lang="fr-FR" sz="1400" dirty="0" smtClean="0"/>
              <a:t>- </a:t>
            </a:r>
            <a:r>
              <a:rPr lang="fr-FR" sz="1400" b="1" dirty="0" smtClean="0"/>
              <a:t>Art et culture </a:t>
            </a:r>
            <a:r>
              <a:rPr lang="fr-FR" sz="1400" dirty="0" smtClean="0"/>
              <a:t>: ateliers artistiques, montages photos, documentaires</a:t>
            </a:r>
          </a:p>
          <a:p>
            <a:r>
              <a:rPr lang="fr-FR" sz="1400" dirty="0" smtClean="0"/>
              <a:t>- </a:t>
            </a:r>
            <a:r>
              <a:rPr lang="fr-FR" sz="1400" b="1" dirty="0" smtClean="0"/>
              <a:t>Communication</a:t>
            </a:r>
            <a:r>
              <a:rPr lang="fr-FR" sz="1400" dirty="0" smtClean="0"/>
              <a:t> : promouvoir l’association PIVEC TOGO </a:t>
            </a:r>
            <a:endParaRPr lang="fr-FR" sz="1400" dirty="0"/>
          </a:p>
          <a:p>
            <a:endParaRPr lang="fr-FR" sz="1400" dirty="0" smtClean="0"/>
          </a:p>
          <a:p>
            <a:pPr algn="ctr"/>
            <a:r>
              <a:rPr lang="fr-FR" sz="1400" dirty="0" smtClean="0"/>
              <a:t>Pour que les actions soient le plus efficaces possible, les projets sont réfléchis avec la population concernée avant d’être lancés car il est important qu’elle participe à son propre développement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0180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60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Britannic Bold" panose="020B0903060703020204" pitchFamily="34" charset="0"/>
              </a:rPr>
              <a:t>Education</a:t>
            </a:r>
            <a:endParaRPr lang="fr-FR" dirty="0">
              <a:latin typeface="Britannic Bold" panose="020B09030607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/>
              <a:t>Construction d’une bibliothèque à côté de l’école d’</a:t>
            </a:r>
            <a:r>
              <a:rPr lang="fr-FR" sz="1600" dirty="0" err="1" smtClean="0"/>
              <a:t>Atitouwi</a:t>
            </a:r>
            <a:endParaRPr lang="fr-FR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/>
              <a:t> </a:t>
            </a:r>
            <a:r>
              <a:rPr lang="fr-FR" sz="1600" dirty="0" smtClean="0"/>
              <a:t>la construction a débutée en 2012 grâce aux fonds propres de PIVEC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/>
              <a:t> </a:t>
            </a:r>
            <a:r>
              <a:rPr lang="fr-FR" sz="1600" dirty="0" smtClean="0"/>
              <a:t>l’installation du matériel s’est effectué en septembre 2014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/>
              <a:t> Soutien scolaire réalisé par des volontaires et financé par PIVEC (achats cahiers, livres, ardoises, stylos…)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 </a:t>
            </a:r>
            <a:r>
              <a:rPr lang="fr-FR" sz="1600" dirty="0" smtClean="0"/>
              <a:t>Animations, jeux avec les enfants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 </a:t>
            </a:r>
            <a:r>
              <a:rPr lang="fr-FR" sz="1600" dirty="0" smtClean="0"/>
              <a:t>Alphabétisation des femmes d’</a:t>
            </a:r>
            <a:r>
              <a:rPr lang="fr-FR" sz="1600" dirty="0" err="1" smtClean="0"/>
              <a:t>Atité</a:t>
            </a:r>
            <a:r>
              <a:rPr lang="fr-FR" sz="1600" dirty="0" smtClean="0"/>
              <a:t> </a:t>
            </a:r>
            <a:r>
              <a:rPr lang="fr-FR" sz="1600" dirty="0" err="1" smtClean="0"/>
              <a:t>Kopé</a:t>
            </a:r>
            <a:endParaRPr lang="fr-FR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 </a:t>
            </a:r>
            <a:r>
              <a:rPr lang="fr-FR" sz="1600" dirty="0" smtClean="0"/>
              <a:t>Formation à la rédaction de projets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00" y="3159735"/>
            <a:ext cx="1229581" cy="7619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6" y="2816253"/>
            <a:ext cx="850036" cy="11356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01" y="3169361"/>
            <a:ext cx="1229581" cy="7523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82" y="3159735"/>
            <a:ext cx="1229581" cy="7921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77" y="4876415"/>
            <a:ext cx="1229581" cy="81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7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843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>
                <a:latin typeface="Britannic Bold" panose="020B0903060703020204" pitchFamily="34" charset="0"/>
              </a:rPr>
              <a:t>Santé</a:t>
            </a:r>
            <a:endParaRPr lang="fr-FR" dirty="0">
              <a:latin typeface="Britannic Bold" panose="020B09030607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/>
              <a:t> </a:t>
            </a:r>
            <a:r>
              <a:rPr lang="fr-FR" sz="1600" b="1" dirty="0" smtClean="0"/>
              <a:t>Construction de la case de santé d’</a:t>
            </a:r>
            <a:r>
              <a:rPr lang="fr-FR" sz="1600" b="1" dirty="0" err="1" smtClean="0"/>
              <a:t>Atité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Kopé</a:t>
            </a:r>
            <a:r>
              <a:rPr lang="fr-FR" sz="1600" dirty="0" smtClean="0"/>
              <a:t> entre avril 2011 et août 2013</a:t>
            </a:r>
          </a:p>
          <a:p>
            <a:pPr marL="0" indent="0">
              <a:buNone/>
            </a:pPr>
            <a:r>
              <a:rPr lang="fr-FR" sz="1600" dirty="0" smtClean="0"/>
              <a:t>La case de santé a ouvert début 2014 et a déjà reçu 150 villageois et effectué son premier accouchement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b="1" dirty="0"/>
              <a:t> </a:t>
            </a:r>
            <a:r>
              <a:rPr lang="fr-FR" sz="1600" b="1" dirty="0" smtClean="0"/>
              <a:t>Formation aux premiers secours </a:t>
            </a:r>
            <a:r>
              <a:rPr lang="fr-FR" sz="1600" dirty="0" smtClean="0"/>
              <a:t>dispensée par 2 pompiers volontaires français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/>
              <a:t> </a:t>
            </a:r>
            <a:r>
              <a:rPr lang="fr-FR" sz="1600" b="1" dirty="0" smtClean="0"/>
              <a:t>Sensibilisation au sida, au paludisme…</a:t>
            </a:r>
          </a:p>
          <a:p>
            <a:pPr marL="0" indent="0">
              <a:buNone/>
            </a:pPr>
            <a:r>
              <a:rPr lang="fr-FR" sz="1600" dirty="0" smtClean="0"/>
              <a:t>La sensibilisation se fait au porte à porte ou de village en village en s’adressant directement au chef du village</a:t>
            </a:r>
          </a:p>
          <a:p>
            <a:pPr marL="0" indent="0">
              <a:buNone/>
            </a:pPr>
            <a:r>
              <a:rPr lang="fr-FR" sz="1600" dirty="0" smtClean="0"/>
              <a:t>Une campagne de sensibilisation aux soins a été organisée par la case de santé comme sortie pédagogique afin d’inciter les enfants de l’école d’</a:t>
            </a:r>
            <a:r>
              <a:rPr lang="fr-FR" sz="1600" dirty="0" err="1" smtClean="0"/>
              <a:t>Atité</a:t>
            </a:r>
            <a:r>
              <a:rPr lang="fr-FR" sz="1600" dirty="0" smtClean="0"/>
              <a:t> </a:t>
            </a:r>
            <a:r>
              <a:rPr lang="fr-FR" sz="1600" dirty="0" err="1" smtClean="0"/>
              <a:t>Kopé</a:t>
            </a:r>
            <a:r>
              <a:rPr lang="fr-FR" sz="1600" dirty="0" smtClean="0"/>
              <a:t> à venir se faire soigner</a:t>
            </a:r>
          </a:p>
          <a:p>
            <a:pPr marL="0" indent="0">
              <a:buNone/>
            </a:pPr>
            <a:endParaRPr lang="fr-FR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 </a:t>
            </a:r>
            <a:r>
              <a:rPr lang="fr-FR" sz="1600" b="1" dirty="0" smtClean="0"/>
              <a:t>Diététique</a:t>
            </a:r>
          </a:p>
          <a:p>
            <a:pPr marL="0" indent="0">
              <a:buNone/>
            </a:pPr>
            <a:r>
              <a:rPr lang="fr-FR" sz="1600" dirty="0" smtClean="0"/>
              <a:t>Une volontaire en licence diététique, étudie les causes de malnutrition extrêmement présente dans les petits villages comme </a:t>
            </a:r>
            <a:r>
              <a:rPr lang="fr-FR" sz="1600" dirty="0" err="1" smtClean="0"/>
              <a:t>Atité</a:t>
            </a:r>
            <a:r>
              <a:rPr lang="fr-FR" sz="1600" dirty="0" smtClean="0"/>
              <a:t> </a:t>
            </a:r>
            <a:r>
              <a:rPr lang="fr-FR" sz="1600" dirty="0" err="1" smtClean="0"/>
              <a:t>Kopé</a:t>
            </a:r>
            <a:r>
              <a:rPr lang="fr-FR" sz="1600" dirty="0" smtClean="0"/>
              <a:t>; et cherche des alternatives afin de suggérer une nutrition plus favorable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71" y="4300679"/>
            <a:ext cx="1001583" cy="74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39" y="87340"/>
            <a:ext cx="8330661" cy="618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97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Britannic Bold" panose="020B0903060703020204" pitchFamily="34" charset="0"/>
              </a:rPr>
              <a:t>Case de santé</a:t>
            </a:r>
            <a:endParaRPr lang="fr-FR" sz="4000" dirty="0">
              <a:latin typeface="Britannic Bold" panose="020B09030607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400" dirty="0" smtClean="0"/>
              <a:t>Date de construction : avril 2011 – août 2013</a:t>
            </a:r>
          </a:p>
          <a:p>
            <a:r>
              <a:rPr lang="fr-FR" sz="1400" dirty="0" smtClean="0"/>
              <a:t>Chef de projet : ATANDJI Florent</a:t>
            </a:r>
          </a:p>
          <a:p>
            <a:r>
              <a:rPr lang="fr-FR" sz="1600" b="1" u="sng" dirty="0" smtClean="0"/>
              <a:t>Objectifs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/>
              <a:t> </a:t>
            </a:r>
            <a:r>
              <a:rPr lang="fr-FR" sz="1600" dirty="0" smtClean="0"/>
              <a:t>proposer des soins à des prix plus attractifs que les hôpitaux et cliniques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/>
              <a:t> </a:t>
            </a:r>
            <a:r>
              <a:rPr lang="fr-FR" sz="1600" dirty="0" smtClean="0"/>
              <a:t>offrir des soins à proximité de 9 villages environnants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/>
              <a:t> </a:t>
            </a:r>
            <a:r>
              <a:rPr lang="fr-FR" sz="1600" dirty="0" smtClean="0"/>
              <a:t>surveiller les accouchements qui se font habituellement à la maison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/>
              <a:t> </a:t>
            </a:r>
            <a:r>
              <a:rPr lang="fr-FR" sz="1600" dirty="0" smtClean="0"/>
              <a:t>offrir un suivi de grossesse pour pouvoir délivrer un acte de naissance au nouveau né afin qu’il puisse être reconnu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707" y="4727656"/>
            <a:ext cx="1672077" cy="12526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50" y="4733965"/>
            <a:ext cx="1683615" cy="12463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72" y="4730555"/>
            <a:ext cx="1674036" cy="12514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90" y="4731798"/>
            <a:ext cx="1669840" cy="124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352</TotalTime>
  <Words>1417</Words>
  <Application>Microsoft Office PowerPoint</Application>
  <PresentationFormat>Grand écran</PresentationFormat>
  <Paragraphs>171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Britannic Bold</vt:lpstr>
      <vt:lpstr>Calibri</vt:lpstr>
      <vt:lpstr>Calibri Light</vt:lpstr>
      <vt:lpstr>Wingdings</vt:lpstr>
      <vt:lpstr>Rétrospective</vt:lpstr>
      <vt:lpstr>Demande d’aide au financement de la cantine scolaire dans le village de Atité Kopé</vt:lpstr>
      <vt:lpstr>Présentation de PIVEC TOGO </vt:lpstr>
      <vt:lpstr>Présentation de l’équipe PIVEC TOGO</vt:lpstr>
      <vt:lpstr>Présentation PowerPoint</vt:lpstr>
      <vt:lpstr>L’association PIVEC TOGO s’articule autour de 6 axes</vt:lpstr>
      <vt:lpstr>Education</vt:lpstr>
      <vt:lpstr>Santé</vt:lpstr>
      <vt:lpstr>Présentation PowerPoint</vt:lpstr>
      <vt:lpstr>Case de santé</vt:lpstr>
      <vt:lpstr>COGES : Comité de gestion de la case de santé</vt:lpstr>
      <vt:lpstr>Social</vt:lpstr>
      <vt:lpstr>Environnement</vt:lpstr>
      <vt:lpstr>Art et culture</vt:lpstr>
      <vt:lpstr>Communication</vt:lpstr>
      <vt:lpstr>Projet : construction d’une cantine scolaire</vt:lpstr>
      <vt:lpstr>Présentation PowerPoint</vt:lpstr>
      <vt:lpstr>Fonctionnement de la cantine scolaire</vt:lpstr>
      <vt:lpstr>Budget prévisionnel de la cantine scolaire</vt:lpstr>
      <vt:lpstr>Evolution prévisionnelle de la mise en place de la cantine scolaire</vt:lpstr>
      <vt:lpstr>L’équipe de PIVEC TOGO vous remercie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Demande d’aide au financement de la cantine scolaire dans le village de Atite Kope</dc:title>
  <dc:creator>Honayme</dc:creator>
  <cp:lastModifiedBy>Honayme</cp:lastModifiedBy>
  <cp:revision>24</cp:revision>
  <dcterms:created xsi:type="dcterms:W3CDTF">2014-10-15T09:15:46Z</dcterms:created>
  <dcterms:modified xsi:type="dcterms:W3CDTF">2014-10-15T15:14:58Z</dcterms:modified>
</cp:coreProperties>
</file>