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61" r:id="rId4"/>
    <p:sldId id="259" r:id="rId5"/>
    <p:sldId id="258" r:id="rId6"/>
    <p:sldId id="264" r:id="rId7"/>
    <p:sldId id="262" r:id="rId8"/>
    <p:sldId id="263" r:id="rId9"/>
    <p:sldId id="265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29" autoAdjust="0"/>
    <p:restoredTop sz="94660"/>
  </p:normalViewPr>
  <p:slideViewPr>
    <p:cSldViewPr snapToGrid="0">
      <p:cViewPr varScale="1">
        <p:scale>
          <a:sx n="81" d="100"/>
          <a:sy n="81" d="100"/>
        </p:scale>
        <p:origin x="29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8036071011956836"/>
          <c:y val="5.7715124319137522E-2"/>
          <c:w val="0.79939705453484977"/>
          <c:h val="0.8704151497191883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Feuil1!$B$1</c:f>
              <c:strCache>
                <c:ptCount val="1"/>
                <c:pt idx="0">
                  <c:v>TC1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Feuil1!$A$2:$A$5</c:f>
              <c:strCache>
                <c:ptCount val="2"/>
                <c:pt idx="0">
                  <c:v>Coté mer</c:v>
                </c:pt>
                <c:pt idx="1">
                  <c:v>Vintage</c:v>
                </c:pt>
              </c:strCache>
            </c:strRef>
          </c:cat>
          <c:val>
            <c:numRef>
              <c:f>Feuil1!$B$2:$B$5</c:f>
              <c:numCache>
                <c:formatCode>General</c:formatCode>
                <c:ptCount val="4"/>
                <c:pt idx="0">
                  <c:v>56</c:v>
                </c:pt>
                <c:pt idx="1">
                  <c:v>49</c:v>
                </c:pt>
              </c:numCache>
            </c:numRef>
          </c:val>
        </c:ser>
        <c:ser>
          <c:idx val="1"/>
          <c:order val="1"/>
          <c:tx>
            <c:strRef>
              <c:f>Feuil1!$C$1</c:f>
              <c:strCache>
                <c:ptCount val="1"/>
                <c:pt idx="0">
                  <c:v>TC2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Feuil1!$A$2:$A$5</c:f>
              <c:strCache>
                <c:ptCount val="2"/>
                <c:pt idx="0">
                  <c:v>Coté mer</c:v>
                </c:pt>
                <c:pt idx="1">
                  <c:v>Vintage</c:v>
                </c:pt>
              </c:strCache>
            </c:strRef>
          </c:cat>
          <c:val>
            <c:numRef>
              <c:f>Feuil1!$C$2:$C$5</c:f>
              <c:numCache>
                <c:formatCode>General</c:formatCode>
                <c:ptCount val="4"/>
                <c:pt idx="0">
                  <c:v>58</c:v>
                </c:pt>
                <c:pt idx="1">
                  <c:v>50</c:v>
                </c:pt>
              </c:numCache>
            </c:numRef>
          </c:val>
        </c:ser>
        <c:ser>
          <c:idx val="2"/>
          <c:order val="2"/>
          <c:tx>
            <c:strRef>
              <c:f>Feuil1!$D$1</c:f>
              <c:strCache>
                <c:ptCount val="1"/>
                <c:pt idx="0">
                  <c:v>Autres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Feuil1!$A$2:$A$5</c:f>
              <c:strCache>
                <c:ptCount val="2"/>
                <c:pt idx="0">
                  <c:v>Coté mer</c:v>
                </c:pt>
                <c:pt idx="1">
                  <c:v>Vintage</c:v>
                </c:pt>
              </c:strCache>
            </c:strRef>
          </c:cat>
          <c:val>
            <c:numRef>
              <c:f>Feuil1!$D$2:$D$5</c:f>
              <c:numCache>
                <c:formatCode>General</c:formatCode>
                <c:ptCount val="4"/>
                <c:pt idx="0">
                  <c:v>26</c:v>
                </c:pt>
                <c:pt idx="1">
                  <c:v>36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55231848"/>
        <c:axId val="255212944"/>
      </c:barChart>
      <c:catAx>
        <c:axId val="255231848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spPr>
          <a:noFill/>
          <a:ln w="9525" cap="rnd" cmpd="sng" algn="ctr">
            <a:solidFill>
              <a:schemeClr val="tx1">
                <a:tint val="75000"/>
              </a:schemeClr>
            </a:solidFill>
            <a:prstDash val="solid"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anose="020B0604020202020204" pitchFamily="34" charset="0"/>
                <a:ea typeface="+mn-ea"/>
                <a:cs typeface="Aparajita" panose="020B0604020202020204" pitchFamily="34" charset="0"/>
              </a:defRPr>
            </a:pPr>
            <a:endParaRPr lang="fr-FR"/>
          </a:p>
        </c:txPr>
        <c:crossAx val="255212944"/>
        <c:crosses val="autoZero"/>
        <c:auto val="1"/>
        <c:lblAlgn val="ctr"/>
        <c:lblOffset val="100"/>
        <c:noMultiLvlLbl val="0"/>
      </c:catAx>
      <c:valAx>
        <c:axId val="255212944"/>
        <c:scaling>
          <c:orientation val="minMax"/>
        </c:scaling>
        <c:delete val="0"/>
        <c:axPos val="l"/>
        <c:majorGridlines>
          <c:spPr>
            <a:ln w="9525" cap="rnd" cmpd="sng" algn="ctr">
              <a:solidFill>
                <a:schemeClr val="tx1">
                  <a:tint val="75000"/>
                </a:schemeClr>
              </a:solidFill>
              <a:prstDash val="solid"/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spPr>
          <a:noFill/>
          <a:ln w="9525" cap="rnd" cmpd="sng" algn="ctr">
            <a:solidFill>
              <a:schemeClr val="tx1">
                <a:tint val="75000"/>
              </a:schemeClr>
            </a:solidFill>
            <a:prstDash val="solid"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255231848"/>
        <c:crosses val="autoZero"/>
        <c:crossBetween val="between"/>
      </c:valAx>
      <c:spPr>
        <a:solidFill>
          <a:schemeClr val="tx2">
            <a:lumMod val="40000"/>
            <a:lumOff val="60000"/>
            <a:alpha val="26000"/>
          </a:schemeClr>
        </a:solidFill>
        <a:ln>
          <a:noFill/>
        </a:ln>
        <a:effectLst/>
      </c:spPr>
    </c:plotArea>
    <c:legend>
      <c:legendPos val="r"/>
      <c:legendEntry>
        <c:idx val="0"/>
        <c:txPr>
          <a:bodyPr rot="0" spcFirstLastPara="1" vertOverflow="ellipsis" vert="horz" wrap="square" anchor="ctr" anchorCtr="1"/>
          <a:lstStyle/>
          <a:p>
            <a:pPr>
              <a:defRPr sz="36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</c:legendEntry>
      <c:legendEntry>
        <c:idx val="1"/>
        <c:txPr>
          <a:bodyPr rot="0" spcFirstLastPara="1" vertOverflow="ellipsis" vert="horz" wrap="square" anchor="ctr" anchorCtr="1"/>
          <a:lstStyle/>
          <a:p>
            <a:pPr>
              <a:defRPr sz="36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</c:legendEntry>
      <c:legendEntry>
        <c:idx val="2"/>
        <c:txPr>
          <a:bodyPr rot="0" spcFirstLastPara="1" vertOverflow="ellipsis" vert="horz" wrap="square" anchor="ctr" anchorCtr="1"/>
          <a:lstStyle/>
          <a:p>
            <a:pPr>
              <a:defRPr sz="36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</c:legendEntry>
      <c:layout>
        <c:manualLayout>
          <c:xMode val="edge"/>
          <c:yMode val="edge"/>
          <c:x val="0.63905317532924288"/>
          <c:y val="0.46795129813481118"/>
          <c:w val="0.32670329271557613"/>
          <c:h val="0.35205115492451661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gap"/>
    <c:showDLblsOverMax val="0"/>
  </c:chart>
  <c:spPr>
    <a:noFill/>
    <a:ln w="9525" cap="rnd" cmpd="sng" algn="ctr">
      <a:noFill/>
      <a:prstDash val="solid"/>
    </a:ln>
    <a:effectLst/>
  </c:spPr>
  <c:txPr>
    <a:bodyPr/>
    <a:lstStyle/>
    <a:p>
      <a:pPr>
        <a:defRPr/>
      </a:pPr>
      <a:endParaRPr lang="fr-FR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102">
  <cs:axisTitle>
    <cs:lnRef idx="0"/>
    <cs:fillRef idx="0"/>
    <cs:effectRef idx="0"/>
    <cs:fontRef idx="minor">
      <a:schemeClr val="tx1"/>
    </cs:fontRef>
    <cs:defRPr sz="1000" b="1" kern="1200"/>
  </cs:axisTitle>
  <cs:category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categoryAxis>
  <cs:chartArea mods="allowNoFillOverride allowNoLineOverride">
    <cs:lnRef idx="1">
      <a:schemeClr val="tx1">
        <a:tint val="75000"/>
      </a:schemeClr>
    </cs:lnRef>
    <cs:fillRef idx="1">
      <a:schemeClr val="bg1"/>
    </cs:fillRef>
    <cs:effectRef idx="0"/>
    <cs:fontRef idx="minor">
      <a:schemeClr val="tx1"/>
    </cs:fontRef>
    <cs:spPr>
      <a:ln>
        <a:round/>
      </a:ln>
    </cs:spPr>
    <cs:defRPr sz="1000" kern="1200"/>
  </cs:chartArea>
  <cs:dataLabel>
    <cs:lnRef idx="0"/>
    <cs:fillRef idx="0"/>
    <cs:effectRef idx="0"/>
    <cs:fontRef idx="minor">
      <a:schemeClr val="tx1"/>
    </cs:fontRef>
    <cs:defRPr sz="1000" kern="1200"/>
  </cs:dataLabel>
  <cs:dataLabelCallout>
    <cs:lnRef idx="0"/>
    <cs:fillRef idx="0"/>
    <cs:effectRef idx="0"/>
    <cs:fontRef idx="minor">
      <a:schemeClr val="dk1"/>
    </cs:fontRef>
    <cs:spPr>
      <a:solidFill>
        <a:schemeClr val="lt1"/>
      </a:solidFill>
      <a:ln>
        <a:solidFill>
          <a:schemeClr val="dk1">
            <a:lumMod val="65000"/>
            <a:lumOff val="35000"/>
          </a:schemeClr>
        </a:solidFill>
      </a:ln>
    </cs:spPr>
    <cs:defRPr sz="1000" kern="1200"/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1">
      <cs:styleClr val="auto"/>
    </cs:lnRef>
    <cs:lineWidthScale>3</cs:lineWidthScale>
    <cs:fillRef idx="0"/>
    <cs:effectRef idx="0"/>
    <cs:fontRef idx="minor">
      <a:schemeClr val="tx1"/>
    </cs:fontRef>
    <cs:spPr>
      <a:ln cap="rnd">
        <a:round/>
      </a:ln>
    </cs:spPr>
  </cs:dataPointLine>
  <cs:dataPointMarker>
    <cs:lnRef idx="1">
      <cs:styleClr val="auto"/>
    </cs:lnRef>
    <cs:fillRef idx="1">
      <cs:styleClr val="auto"/>
    </cs:fillRef>
    <cs:effectRef idx="0"/>
    <cs:fontRef idx="minor">
      <a:schemeClr val="tx1"/>
    </cs:fontRef>
    <cs:spPr>
      <a:ln>
        <a:round/>
      </a:ln>
    </cs:spPr>
  </cs:dataPointMarker>
  <cs:dataPointMarkerLayout/>
  <cs:dataPointWireframe>
    <cs:lnRef idx="1">
      <cs:styleClr val="auto"/>
    </cs:lnRef>
    <cs:fillRef idx="0"/>
    <cs:effectRef idx="0"/>
    <cs:fontRef idx="minor">
      <a:schemeClr val="tx1"/>
    </cs:fontRef>
    <cs:spPr>
      <a:ln>
        <a:round/>
      </a:ln>
    </cs:spPr>
  </cs:dataPointWireframe>
  <cs:dataTable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dataTable>
  <cs:downBar>
    <cs:lnRef idx="1">
      <a:schemeClr val="tx1"/>
    </cs:lnRef>
    <cs:fillRef idx="1">
      <a:schemeClr val="dk1">
        <a:tint val="95000"/>
      </a:schemeClr>
    </cs:fillRef>
    <cs:effectRef idx="0"/>
    <cs:fontRef idx="minor">
      <a:schemeClr val="tx1"/>
    </cs:fontRef>
    <cs:spPr>
      <a:ln>
        <a:round/>
      </a:ln>
    </cs:spPr>
  </cs:downBar>
  <cs:drop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dropLine>
  <cs:errorBar>
    <cs:lnRef idx="1">
      <a:schemeClr val="tx1"/>
    </cs:lnRef>
    <cs:fillRef idx="1">
      <a:schemeClr val="tx1"/>
    </cs:fillRef>
    <cs:effectRef idx="0"/>
    <cs:fontRef idx="minor">
      <a:schemeClr val="tx1"/>
    </cs:fontRef>
    <cs:spPr>
      <a:ln>
        <a:round/>
      </a:ln>
    </cs:spPr>
  </cs:errorBar>
  <cs:flo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floor>
  <cs:gridlineMaj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gridlineMajor>
  <cs:gridlineMinor>
    <cs:lnRef idx="1">
      <a:schemeClr val="tx1">
        <a:tint val="50000"/>
      </a:schemeClr>
    </cs:lnRef>
    <cs:fillRef idx="0"/>
    <cs:effectRef idx="0"/>
    <cs:fontRef idx="minor">
      <a:schemeClr val="tx1"/>
    </cs:fontRef>
    <cs:spPr>
      <a:ln>
        <a:round/>
      </a:ln>
    </cs:spPr>
  </cs:gridlineMinor>
  <cs:hiLo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hiLoLine>
  <cs:leader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leaderLine>
  <cs:legend>
    <cs:lnRef idx="0"/>
    <cs:fillRef idx="0"/>
    <cs:effectRef idx="0"/>
    <cs:fontRef idx="minor">
      <a:schemeClr val="tx1"/>
    </cs:fontRef>
    <cs:defRPr sz="1000" kern="1200"/>
  </cs:legend>
  <cs:plotArea mods="allowNoFillOverride allowNoLineOverride">
    <cs:lnRef idx="0"/>
    <cs:fillRef idx="1">
      <a:schemeClr val="bg1"/>
    </cs:fillRef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seriesAxis>
  <cs:series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seriesLine>
  <cs:title>
    <cs:lnRef idx="0"/>
    <cs:fillRef idx="0"/>
    <cs:effectRef idx="0"/>
    <cs:fontRef idx="minor">
      <a:schemeClr val="tx1"/>
    </cs:fontRef>
    <cs:defRPr sz="1800" b="1" kern="1200"/>
  </cs:title>
  <cs:trendline>
    <cs:lnRef idx="1">
      <a:schemeClr val="tx1"/>
    </cs:lnRef>
    <cs:fillRef idx="0"/>
    <cs:effectRef idx="0"/>
    <cs:fontRef idx="minor">
      <a:schemeClr val="tx1"/>
    </cs:fontRef>
    <cs:spPr>
      <a:ln cap="rnd">
        <a:round/>
      </a:ln>
    </cs:spPr>
  </cs:trendline>
  <cs:trendlineLabel>
    <cs:lnRef idx="0"/>
    <cs:fillRef idx="0"/>
    <cs:effectRef idx="0"/>
    <cs:fontRef idx="minor">
      <a:schemeClr val="tx1"/>
    </cs:fontRef>
    <cs:defRPr sz="1000" kern="1200"/>
  </cs:trendlineLabel>
  <cs:upBar>
    <cs:lnRef idx="1">
      <a:schemeClr val="tx1"/>
    </cs:lnRef>
    <cs:fillRef idx="1">
      <a:schemeClr val="dk1">
        <a:tint val="5000"/>
      </a:schemeClr>
    </cs:fillRef>
    <cs:effectRef idx="0"/>
    <cs:fontRef idx="minor">
      <a:schemeClr val="tx1"/>
    </cs:fontRef>
    <cs:spPr>
      <a:ln>
        <a:round/>
      </a:ln>
    </cs:spPr>
  </cs:upBar>
  <cs:value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valueAxis>
  <cs:wall>
    <cs:lnRef idx="0"/>
    <cs:fillRef idx="0"/>
    <cs:effectRef idx="0"/>
    <cs:fontRef idx="minor">
      <a:schemeClr val="tx1"/>
    </cs:fontRef>
  </cs:wall>
</cs:chartStyle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5923F103-BC34-4FE4-A40E-EDDEECFDA5D0}" type="datetimeFigureOut">
              <a:rPr lang="en-US" dirty="0"/>
              <a:pPr/>
              <a:t>9/30/2014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r>
              <a:rPr lang="en-US" dirty="0"/>
              <a:t>
              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switch dir="r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9CA7B-DFD4-44B5-8C60-D14B8CD1FB59}" type="datetimeFigureOut">
              <a:rPr lang="en-US" dirty="0"/>
              <a:t>9/30/2014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switch dir="r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E6425-0181-43F2-84FC-787E803FD2F8}" type="datetimeFigureOut">
              <a:rPr lang="en-US" dirty="0"/>
              <a:t>9/30/2014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switch dir="r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B8791-F1B0-41E7-B7FD-A781E65C4266}" type="datetimeFigureOut">
              <a:rPr lang="en-US" dirty="0"/>
              <a:t>9/30/2014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switch dir="r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D63B2-E120-4ED8-B27B-C685F510A5FE}" type="datetimeFigureOut">
              <a:rPr lang="en-US" dirty="0"/>
              <a:t>9/30/2014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switch dir="r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18ACC-A947-437B-A130-35BD54FDF1E9}" type="datetimeFigureOut">
              <a:rPr lang="en-US" dirty="0"/>
              <a:t>9/30/2014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switch dir="r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D7E02-BCB8-4D50-A234-369438C08659}" type="datetimeFigureOut">
              <a:rPr lang="en-US" dirty="0"/>
              <a:t>9/30/2014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switch dir="r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86A4C-8E40-4F87-A4F0-01A0687C5742}" type="datetimeFigureOut">
              <a:rPr lang="en-US" dirty="0"/>
              <a:t>9/30/2014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switch dir="r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72C73-2D91-4E12-BA25-F0AA0C03599B}" type="datetimeFigureOut">
              <a:rPr lang="en-US" dirty="0"/>
              <a:t>9/30/2014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switch dir="r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A1CC3-2375-41D4-9E03-427CAF2A4C1A}" type="datetimeFigureOut">
              <a:rPr lang="en-US" dirty="0"/>
              <a:t>9/30/2014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switch dir="r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16868-8199-4C2C-A5B1-63AEE139F88E}" type="datetimeFigureOut">
              <a:rPr lang="en-US" dirty="0"/>
              <a:t>9/30/2014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switch dir="r"/>
      </p:transition>
    </mc:Choice>
    <mc:Fallback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9FF7F-6988-44CC-821B-644E70CD2F73}" type="datetimeFigureOut">
              <a:rPr lang="en-US" dirty="0"/>
              <a:t>9/30/2014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switch dir="r"/>
      </p:transition>
    </mc:Choice>
    <mc:Fallback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2C299-16B2-4475-990D-751901EACC14}" type="datetimeFigureOut">
              <a:rPr lang="en-US" dirty="0"/>
              <a:t>9/30/2014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switch dir="r"/>
      </p:transition>
    </mc:Choice>
    <mc:Fallback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86839-B9D8-4651-8783-F325ECE74E65}" type="datetimeFigureOut">
              <a:rPr lang="en-US" dirty="0"/>
              <a:t>9/30/2014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switch dir="r"/>
      </p:transition>
    </mc:Choice>
    <mc:Fallback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 d’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84F64-32F6-45C5-931F-ADC1662401D0}" type="datetimeFigureOut">
              <a:rPr lang="en-US" dirty="0"/>
              <a:t>9/30/2014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switch dir="r"/>
      </p:transition>
    </mc:Choice>
    <mc:Fallback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53086D93-FCAC-47E0-A2EE-787E62CA814C}" type="datetimeFigureOut">
              <a:rPr lang="en-US" dirty="0"/>
              <a:t>9/30/2014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switch dir="r"/>
      </p:transition>
    </mc:Choice>
    <mc:Fallback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CDA879A6-0FD0-4734-A311-86BFCA472E6E}" type="datetimeFigureOut">
              <a:rPr lang="en-US" dirty="0"/>
              <a:t>9/30/2014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switch dir="r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2BE451C3-0FF4-47C4-B829-773ADF60F88C}" type="datetimeFigureOut">
              <a:rPr lang="en-US" dirty="0"/>
              <a:t>9/30/2014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
              </a:t>
            </a:r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73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72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mc:AlternateContent xmlns:mc="http://schemas.openxmlformats.org/markup-compatibility/2006">
    <mc:Choice xmlns:p14="http://schemas.microsoft.com/office/powerpoint/2010/main" Requires="p14">
      <p:transition spd="slow" p14:dur="1250">
        <p14:switch dir="r"/>
      </p:transition>
    </mc:Choice>
    <mc:Fallback>
      <p:transition spd="slow">
        <p:fade/>
      </p:transition>
    </mc:Fallback>
  </mc:AlternateConten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3.jpeg"/><Relationship Id="rId7" Type="http://schemas.openxmlformats.org/officeDocument/2006/relationships/image" Target="../media/image15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10" Type="http://schemas.openxmlformats.org/officeDocument/2006/relationships/image" Target="../media/image18.jpeg"/><Relationship Id="rId4" Type="http://schemas.openxmlformats.org/officeDocument/2006/relationships/image" Target="../media/image12.jpeg"/><Relationship Id="rId9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3" Type="http://schemas.openxmlformats.org/officeDocument/2006/relationships/image" Target="../media/image3.jpeg"/><Relationship Id="rId7" Type="http://schemas.openxmlformats.org/officeDocument/2006/relationships/image" Target="../media/image23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026" name="Picture 2" descr="https://fbcdn-sphotos-c-a.akamaihd.net/hphotos-ak-xfp1/v/t1.0-9/10689766_1502182186696044_8089802309061602055_n.jpg?oh=ae34225e2f34e59347c08986c3271da4&amp;oe=54B89234&amp;__gda__=1418384228_b41e70095d2be70b76274559e91183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0054" y="0"/>
            <a:ext cx="9195460" cy="689659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  <p:sp>
        <p:nvSpPr>
          <p:cNvPr id="4" name="ZoneTexte 3"/>
          <p:cNvSpPr txBox="1"/>
          <p:nvPr/>
        </p:nvSpPr>
        <p:spPr>
          <a:xfrm>
            <a:off x="692963" y="730482"/>
            <a:ext cx="974964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6000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</a:t>
            </a:r>
            <a:r>
              <a:rPr lang="fr-FR" sz="60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TC</a:t>
            </a:r>
            <a:r>
              <a:rPr lang="fr-FR" sz="6000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GRATION</a:t>
            </a:r>
            <a:r>
              <a:rPr lang="fr-FR" sz="6000" dirty="0" smtClean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fr-FR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2014-2015</a:t>
            </a:r>
            <a:endParaRPr lang="fr-FR" sz="6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Image 5" descr="https://scontent-a-lga.xx.fbcdn.net/hphotos-xfp1/v/t1.0-9/10378079_1490781021169494_7614285476739673529_n.jpg?oh=35f2003da76b764beef58389c0e8e893&amp;oe=54BE8058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57744" y="5130969"/>
            <a:ext cx="1569720" cy="156972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5479298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19332" y="878982"/>
            <a:ext cx="10229088" cy="706964"/>
          </a:xfrm>
        </p:spPr>
        <p:txBody>
          <a:bodyPr/>
          <a:lstStyle/>
          <a:p>
            <a:r>
              <a:rPr lang="fr-FR" sz="5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Statistiques fréquentation</a:t>
            </a:r>
            <a:endParaRPr lang="fr-FR" sz="5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10" name="Graphique 9"/>
          <p:cNvGraphicFramePr/>
          <p:nvPr>
            <p:extLst>
              <p:ext uri="{D42A27DB-BD31-4B8C-83A1-F6EECF244321}">
                <p14:modId xmlns:p14="http://schemas.microsoft.com/office/powerpoint/2010/main" val="707378587"/>
              </p:ext>
            </p:extLst>
          </p:nvPr>
        </p:nvGraphicFramePr>
        <p:xfrm>
          <a:off x="-619732" y="2149434"/>
          <a:ext cx="8900951" cy="460762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1" name="Zone de texte 2"/>
          <p:cNvSpPr txBox="1">
            <a:spLocks noChangeArrowheads="1"/>
          </p:cNvSpPr>
          <p:nvPr/>
        </p:nvSpPr>
        <p:spPr bwMode="auto">
          <a:xfrm rot="16200000">
            <a:off x="-1452783" y="4216493"/>
            <a:ext cx="3864865" cy="47936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fr-FR" sz="2800" dirty="0">
                <a:effectLst/>
                <a:latin typeface="BatangChe" panose="02030609000101010101" pitchFamily="49" charset="-127"/>
                <a:ea typeface="BatangChe" panose="02030609000101010101" pitchFamily="49" charset="-127"/>
                <a:cs typeface="Times New Roman" panose="02020603050405020304" pitchFamily="18" charset="0"/>
              </a:rPr>
              <a:t>Nombre d’étudiants </a:t>
            </a:r>
          </a:p>
        </p:txBody>
      </p:sp>
      <p:sp>
        <p:nvSpPr>
          <p:cNvPr id="12" name="ZoneTexte 11"/>
          <p:cNvSpPr txBox="1"/>
          <p:nvPr/>
        </p:nvSpPr>
        <p:spPr>
          <a:xfrm>
            <a:off x="8412480" y="2270961"/>
            <a:ext cx="3462528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400" b="1" i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BILAN</a:t>
            </a:r>
          </a:p>
          <a:p>
            <a:endParaRPr lang="fr-FR" dirty="0"/>
          </a:p>
          <a:p>
            <a:pPr algn="just"/>
            <a:r>
              <a:rPr lang="fr-FR" dirty="0" smtClean="0"/>
              <a:t>173 </a:t>
            </a:r>
            <a:r>
              <a:rPr lang="fr-FR" dirty="0"/>
              <a:t>personnes aux 2</a:t>
            </a:r>
            <a:r>
              <a:rPr lang="fr-FR" dirty="0" smtClean="0"/>
              <a:t> </a:t>
            </a:r>
            <a:r>
              <a:rPr lang="fr-FR" dirty="0"/>
              <a:t>évènements + 19 </a:t>
            </a:r>
            <a:r>
              <a:rPr lang="fr-FR" dirty="0" smtClean="0"/>
              <a:t>ventes </a:t>
            </a:r>
            <a:r>
              <a:rPr lang="fr-FR" dirty="0"/>
              <a:t>sur place au </a:t>
            </a:r>
            <a:r>
              <a:rPr lang="fr-FR" dirty="0" smtClean="0"/>
              <a:t>vintage</a:t>
            </a:r>
          </a:p>
          <a:p>
            <a:endParaRPr lang="fr-FR" dirty="0"/>
          </a:p>
          <a:p>
            <a:pPr algn="ctr"/>
            <a:r>
              <a:rPr lang="fr-FR" sz="3200" b="1" i="1" dirty="0">
                <a:solidFill>
                  <a:srgbClr val="FF0000"/>
                </a:solidFill>
              </a:rPr>
              <a:t>= 192 </a:t>
            </a:r>
            <a:r>
              <a:rPr lang="fr-FR" sz="3200" b="1" i="1" dirty="0" smtClean="0">
                <a:solidFill>
                  <a:srgbClr val="FF0000"/>
                </a:solidFill>
              </a:rPr>
              <a:t>étudiants</a:t>
            </a:r>
            <a:r>
              <a:rPr lang="fr-FR" b="1" dirty="0" smtClean="0"/>
              <a:t> </a:t>
            </a:r>
          </a:p>
          <a:p>
            <a:pPr algn="ctr"/>
            <a:endParaRPr lang="fr-FR" b="1" dirty="0" smtClean="0"/>
          </a:p>
          <a:p>
            <a:r>
              <a:rPr lang="fr-FR" b="1" dirty="0" smtClean="0"/>
              <a:t>dont :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fr-FR" b="1" dirty="0" smtClean="0"/>
              <a:t>140 </a:t>
            </a:r>
            <a:r>
              <a:rPr lang="fr-FR" b="1" dirty="0"/>
              <a:t>personnes la journée </a:t>
            </a:r>
            <a:r>
              <a:rPr lang="fr-FR" b="1" dirty="0" smtClean="0"/>
              <a:t>à Côté Mer</a:t>
            </a:r>
            <a:endParaRPr lang="fr-FR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fr-FR" b="1" dirty="0" smtClean="0"/>
              <a:t>150 </a:t>
            </a:r>
            <a:r>
              <a:rPr lang="fr-FR" b="1" dirty="0"/>
              <a:t>personnes la soirée </a:t>
            </a:r>
            <a:r>
              <a:rPr lang="fr-FR" b="1" dirty="0" smtClean="0"/>
              <a:t>au Vintage</a:t>
            </a:r>
            <a:endParaRPr lang="fr-FR" dirty="0"/>
          </a:p>
          <a:p>
            <a:endParaRPr lang="fr-FR" dirty="0"/>
          </a:p>
        </p:txBody>
      </p:sp>
      <p:pic>
        <p:nvPicPr>
          <p:cNvPr id="13" name="Image 12" descr="https://scontent-a-lga.xx.fbcdn.net/hphotos-xfp1/v/t1.0-9/10378079_1490781021169494_7614285476739673529_n.jpg?oh=35f2003da76b764beef58389c0e8e893&amp;oe=54BE8058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34016" y="447604"/>
            <a:ext cx="1569720" cy="156972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perspectiveLef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606518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29393" y="1092530"/>
            <a:ext cx="5640779" cy="4367703"/>
          </a:xfrm>
        </p:spPr>
        <p:txBody>
          <a:bodyPr/>
          <a:lstStyle/>
          <a:p>
            <a:pPr algn="ctr"/>
            <a:r>
              <a:rPr lang="fr-FR" sz="8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Flyer</a:t>
            </a:r>
            <a:r>
              <a:rPr lang="fr-FR" sz="8800" dirty="0" smtClean="0"/>
              <a:t> de </a:t>
            </a:r>
            <a:r>
              <a:rPr lang="fr-FR" sz="6600" dirty="0" smtClean="0"/>
              <a:t>l’évènement</a:t>
            </a:r>
            <a:endParaRPr lang="fr-FR" sz="6600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3766" y="0"/>
            <a:ext cx="5472113" cy="6858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scene3d>
            <a:camera prst="perspectiveLeft"/>
            <a:lightRig rig="threePt" dir="t"/>
          </a:scene3d>
        </p:spPr>
      </p:pic>
      <p:pic>
        <p:nvPicPr>
          <p:cNvPr id="4" name="Image 3" descr="https://scontent-a-lga.xx.fbcdn.net/hphotos-xfp1/v/t1.0-9/10378079_1490781021169494_7614285476739673529_n.jpg?oh=35f2003da76b764beef58389c0e8e893&amp;oe=54BE8058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748" y="210098"/>
            <a:ext cx="1569720" cy="156972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perspectiveLef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9104955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du contenu 4"/>
          <p:cNvPicPr>
            <a:picLocks noGrp="1" noChangeAspect="1"/>
          </p:cNvPicPr>
          <p:nvPr>
            <p:ph idx="1"/>
          </p:nvPr>
        </p:nvPicPr>
        <p:blipFill>
          <a:blip r:embed="rId2">
            <a:clrChange>
              <a:clrFrom>
                <a:srgbClr val="CEEDDC"/>
              </a:clrFrom>
              <a:clrTo>
                <a:srgbClr val="CEEDDC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694337" y="643092"/>
            <a:ext cx="840882" cy="852630"/>
          </a:xfrm>
          <a:prstGeom prst="ellipse">
            <a:avLst/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12500"/>
          </a:effectLst>
        </p:spPr>
      </p:pic>
      <p:sp>
        <p:nvSpPr>
          <p:cNvPr id="4" name="Titre 3"/>
          <p:cNvSpPr>
            <a:spLocks noGrp="1"/>
          </p:cNvSpPr>
          <p:nvPr>
            <p:ph type="title"/>
          </p:nvPr>
        </p:nvSpPr>
        <p:spPr>
          <a:xfrm>
            <a:off x="668067" y="749294"/>
            <a:ext cx="8761413" cy="706964"/>
          </a:xfrm>
        </p:spPr>
        <p:txBody>
          <a:bodyPr/>
          <a:lstStyle/>
          <a:p>
            <a:r>
              <a:rPr lang="fr-F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Communication</a:t>
            </a:r>
            <a:r>
              <a:rPr lang="fr-FR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4000" dirty="0" smtClean="0"/>
              <a:t>via la page</a:t>
            </a:r>
            <a:endParaRPr lang="fr-FR" sz="4000" dirty="0"/>
          </a:p>
        </p:txBody>
      </p:sp>
      <p:pic>
        <p:nvPicPr>
          <p:cNvPr id="7" name="Image 6" descr="https://scontent-a-lga.xx.fbcdn.net/hphotos-xfp1/v/t1.0-9/10378079_1490781021169494_7614285476739673529_n.jpg?oh=35f2003da76b764beef58389c0e8e893&amp;oe=54BE8058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34016" y="447604"/>
            <a:ext cx="1569720" cy="156972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perspectiveLef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6655" y="1759338"/>
            <a:ext cx="7730649" cy="498142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Ellipse 9"/>
          <p:cNvSpPr/>
          <p:nvPr/>
        </p:nvSpPr>
        <p:spPr>
          <a:xfrm>
            <a:off x="3681351" y="5854536"/>
            <a:ext cx="4195953" cy="629392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ZoneTexte 10"/>
          <p:cNvSpPr txBox="1"/>
          <p:nvPr/>
        </p:nvSpPr>
        <p:spPr>
          <a:xfrm>
            <a:off x="7877304" y="2557333"/>
            <a:ext cx="4081148" cy="1908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200" dirty="0" smtClean="0"/>
              <a:t>Publication 8 jours avant le jour J.</a:t>
            </a:r>
          </a:p>
          <a:p>
            <a:endParaRPr lang="fr-FR" dirty="0" smtClean="0"/>
          </a:p>
          <a:p>
            <a:endParaRPr lang="fr-FR" dirty="0"/>
          </a:p>
          <a:p>
            <a:pPr algn="ctr"/>
            <a:endParaRPr lang="fr-FR" dirty="0"/>
          </a:p>
        </p:txBody>
      </p:sp>
      <p:pic>
        <p:nvPicPr>
          <p:cNvPr id="1028" name="Picture 4" descr="http://s2.lemde.fr/image/2012/04/30/534x267/1693485_3_034f_le-bouton-j-aime-de-facebook_0fbfe0210629309077c4a2ede9e81e0c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81804" y="4229018"/>
            <a:ext cx="1821932" cy="910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ZoneTexte 11"/>
          <p:cNvSpPr txBox="1"/>
          <p:nvPr/>
        </p:nvSpPr>
        <p:spPr>
          <a:xfrm>
            <a:off x="7943488" y="3693534"/>
            <a:ext cx="2090528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500" dirty="0" smtClean="0">
                <a:solidFill>
                  <a:srgbClr val="002060"/>
                </a:solidFill>
              </a:rPr>
              <a:t>74</a:t>
            </a:r>
            <a:endParaRPr lang="fr-FR" sz="11500" dirty="0">
              <a:solidFill>
                <a:srgbClr val="002060"/>
              </a:solidFill>
            </a:endParaRPr>
          </a:p>
        </p:txBody>
      </p:sp>
      <p:sp>
        <p:nvSpPr>
          <p:cNvPr id="13" name="ZoneTexte 12"/>
          <p:cNvSpPr txBox="1"/>
          <p:nvPr/>
        </p:nvSpPr>
        <p:spPr>
          <a:xfrm>
            <a:off x="7977718" y="5707567"/>
            <a:ext cx="398073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i="1" dirty="0" smtClean="0"/>
              <a:t>Autres publications : informations sur les préventes, la météo, indications de dernières minutes</a:t>
            </a:r>
            <a:endParaRPr lang="fr-FR" i="1" dirty="0"/>
          </a:p>
        </p:txBody>
      </p:sp>
    </p:spTree>
    <p:extLst>
      <p:ext uri="{BB962C8B-B14F-4D97-AF65-F5344CB8AC3E}">
        <p14:creationId xmlns:p14="http://schemas.microsoft.com/office/powerpoint/2010/main" val="2777310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59882" y="878982"/>
            <a:ext cx="8761413" cy="706964"/>
          </a:xfrm>
        </p:spPr>
        <p:txBody>
          <a:bodyPr/>
          <a:lstStyle/>
          <a:p>
            <a:r>
              <a:rPr lang="fr-FR" sz="9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Partenaires</a:t>
            </a:r>
            <a:endParaRPr lang="fr-FR" sz="7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Image 3" descr="https://scontent-a-lga.xx.fbcdn.net/hphotos-xfp1/v/t1.0-9/10378079_1490781021169494_7614285476739673529_n.jpg?oh=35f2003da76b764beef58389c0e8e893&amp;oe=54BE8058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34016" y="447604"/>
            <a:ext cx="1569720" cy="156972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perspectiveLef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cxnSp>
        <p:nvCxnSpPr>
          <p:cNvPr id="6" name="Connecteur droit 5"/>
          <p:cNvCxnSpPr/>
          <p:nvPr/>
        </p:nvCxnSpPr>
        <p:spPr>
          <a:xfrm flipH="1">
            <a:off x="5880316" y="2433121"/>
            <a:ext cx="431368" cy="3563918"/>
          </a:xfrm>
          <a:prstGeom prst="line">
            <a:avLst/>
          </a:prstGeom>
          <a:ln>
            <a:solidFill>
              <a:schemeClr val="accent1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0" name="Picture 2" descr="http://img2.weemove.com/ressources/images/evenement/evenement_304476/flyer_304476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10" r="6842" b="7148"/>
          <a:stretch/>
        </p:blipFill>
        <p:spPr bwMode="auto">
          <a:xfrm>
            <a:off x="797426" y="2278741"/>
            <a:ext cx="3891188" cy="2726100"/>
          </a:xfrm>
          <a:prstGeom prst="rect">
            <a:avLst/>
          </a:prstGeom>
          <a:ln>
            <a:noFill/>
          </a:ln>
          <a:effectLst>
            <a:softEdge rad="112500"/>
          </a:effectLst>
          <a:scene3d>
            <a:camera prst="perspectiveRight"/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s://fbcdn-sphotos-f-a.akamaihd.net/hphotos-ak-xpa1/v/t1.0-9/488119_135535773280171_2137905463_n.jpg?oh=e7cc8e7d5cf62bc23ebf32e04f4cea72&amp;oe=54CF3550&amp;__gda__=1421218083_4232532c1a43386b27b1789158ac16c5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825" b="27814"/>
          <a:stretch/>
        </p:blipFill>
        <p:spPr bwMode="auto">
          <a:xfrm>
            <a:off x="7503386" y="2766845"/>
            <a:ext cx="3934032" cy="223799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scene3d>
            <a:camera prst="perspectiveLeft"/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361113" y="5073709"/>
            <a:ext cx="45122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dirty="0" smtClean="0"/>
              <a:t>Adresse</a:t>
            </a:r>
            <a:r>
              <a:rPr lang="fr-FR" dirty="0" smtClean="0"/>
              <a:t> : 1550 Boulevard de la Marine, 83400 Hyères les Palmiers – Les salins</a:t>
            </a:r>
          </a:p>
          <a:p>
            <a:pPr algn="ctr"/>
            <a:r>
              <a:rPr lang="fr-FR" b="1" dirty="0" smtClean="0"/>
              <a:t>Téléphone</a:t>
            </a:r>
            <a:r>
              <a:rPr lang="fr-FR" dirty="0" smtClean="0"/>
              <a:t> : 04 94 14 02 91</a:t>
            </a:r>
          </a:p>
        </p:txBody>
      </p:sp>
      <p:sp>
        <p:nvSpPr>
          <p:cNvPr id="9" name="ZoneTexte 8"/>
          <p:cNvSpPr txBox="1"/>
          <p:nvPr/>
        </p:nvSpPr>
        <p:spPr>
          <a:xfrm>
            <a:off x="7091471" y="5073709"/>
            <a:ext cx="45122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dirty="0"/>
              <a:t>Adresse</a:t>
            </a:r>
            <a:r>
              <a:rPr lang="fr-FR" dirty="0"/>
              <a:t> : 4030 Route de </a:t>
            </a:r>
            <a:r>
              <a:rPr lang="fr-FR" dirty="0" smtClean="0"/>
              <a:t>Giens,</a:t>
            </a:r>
          </a:p>
          <a:p>
            <a:pPr algn="ctr"/>
            <a:r>
              <a:rPr lang="fr-FR" dirty="0" smtClean="0"/>
              <a:t>83400 Hyères - Giens</a:t>
            </a:r>
            <a:endParaRPr lang="fr-FR" dirty="0"/>
          </a:p>
          <a:p>
            <a:pPr algn="ctr"/>
            <a:r>
              <a:rPr lang="fr-FR" b="1" dirty="0" smtClean="0"/>
              <a:t>Téléphone</a:t>
            </a:r>
            <a:r>
              <a:rPr lang="fr-FR" dirty="0" smtClean="0"/>
              <a:t> : 06 </a:t>
            </a:r>
            <a:r>
              <a:rPr lang="fr-FR" dirty="0"/>
              <a:t>62 88 30 82</a:t>
            </a:r>
            <a:endParaRPr lang="fr-FR" dirty="0" smtClean="0"/>
          </a:p>
        </p:txBody>
      </p:sp>
      <p:sp>
        <p:nvSpPr>
          <p:cNvPr id="8" name="ZoneTexte 7"/>
          <p:cNvSpPr txBox="1"/>
          <p:nvPr/>
        </p:nvSpPr>
        <p:spPr>
          <a:xfrm>
            <a:off x="2474342" y="6412675"/>
            <a:ext cx="72433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 smtClean="0"/>
              <a:t>L’ensemble de l’équipe OMEGA TC remercie ses partenaires !</a:t>
            </a:r>
            <a:endParaRPr lang="fr-FR" i="1" dirty="0"/>
          </a:p>
        </p:txBody>
      </p:sp>
    </p:spTree>
    <p:extLst>
      <p:ext uri="{BB962C8B-B14F-4D97-AF65-F5344CB8AC3E}">
        <p14:creationId xmlns:p14="http://schemas.microsoft.com/office/powerpoint/2010/main" val="6498645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0570" y="878982"/>
            <a:ext cx="8761413" cy="706964"/>
          </a:xfrm>
        </p:spPr>
        <p:txBody>
          <a:bodyPr/>
          <a:lstStyle/>
          <a:p>
            <a:r>
              <a:rPr lang="fr-FR" sz="7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Collaboration</a:t>
            </a:r>
            <a:endParaRPr lang="fr-F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Image 3" descr="https://scontent-a-lga.xx.fbcdn.net/hphotos-xfp1/v/t1.0-9/10378079_1490781021169494_7614285476739673529_n.jpg?oh=35f2003da76b764beef58389c0e8e893&amp;oe=54BE8058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34016" y="447604"/>
            <a:ext cx="1569720" cy="156972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perspectiveLef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050" name="Picture 2" descr="https://scontent-a.xx.fbcdn.net/hphotos-xfa1/v/t1.0-9/10710519_1500131216901141_7082510031117568217_n.jpg?oh=cfd45ae692283ea27b88c5422fe69f5c&amp;oe=54BF1F8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5178" y="2334092"/>
            <a:ext cx="5238563" cy="4135708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391886" y="2434744"/>
            <a:ext cx="5700156" cy="33547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600" dirty="0" smtClean="0"/>
              <a:t>L’association du département TC : </a:t>
            </a:r>
            <a:r>
              <a:rPr lang="fr-FR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SECURITE ROUTIERE TC </a:t>
            </a:r>
            <a:r>
              <a:rPr lang="fr-FR" sz="3200" dirty="0" smtClean="0"/>
              <a:t>été notre partenaire pour </a:t>
            </a:r>
            <a:r>
              <a:rPr lang="fr-FR" sz="3600" dirty="0" smtClean="0">
                <a:solidFill>
                  <a:srgbClr val="FF0000"/>
                </a:solidFill>
              </a:rPr>
              <a:t>assurer la </a:t>
            </a:r>
            <a:r>
              <a:rPr lang="fr-FR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prévention </a:t>
            </a:r>
          </a:p>
          <a:p>
            <a:pPr algn="ctr"/>
            <a:r>
              <a:rPr lang="fr-FR" sz="3600" dirty="0" smtClean="0"/>
              <a:t>à la soirée d’intégration</a:t>
            </a:r>
            <a:endParaRPr lang="fr-FR" sz="3600" dirty="0"/>
          </a:p>
        </p:txBody>
      </p:sp>
      <p:sp>
        <p:nvSpPr>
          <p:cNvPr id="6" name="ZoneTexte 5"/>
          <p:cNvSpPr txBox="1"/>
          <p:nvPr/>
        </p:nvSpPr>
        <p:spPr>
          <a:xfrm>
            <a:off x="0" y="6453641"/>
            <a:ext cx="63100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i="1" dirty="0" smtClean="0"/>
              <a:t>Merci à l’ensemble de l’équipe pour leur intervention</a:t>
            </a:r>
            <a:endParaRPr lang="fr-FR" i="1" dirty="0"/>
          </a:p>
        </p:txBody>
      </p:sp>
    </p:spTree>
    <p:extLst>
      <p:ext uri="{BB962C8B-B14F-4D97-AF65-F5344CB8AC3E}">
        <p14:creationId xmlns:p14="http://schemas.microsoft.com/office/powerpoint/2010/main" val="3230362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0" name="Picture 16" descr="Phot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80405">
            <a:off x="6406236" y="2366235"/>
            <a:ext cx="1974926" cy="263160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84938" y="878982"/>
            <a:ext cx="9710969" cy="706964"/>
          </a:xfrm>
        </p:spPr>
        <p:txBody>
          <a:bodyPr/>
          <a:lstStyle/>
          <a:p>
            <a:r>
              <a:rPr lang="fr-FR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Concours</a:t>
            </a:r>
            <a:r>
              <a:rPr lang="fr-FR" sz="4400" dirty="0" smtClean="0"/>
              <a:t> </a:t>
            </a:r>
            <a:r>
              <a:rPr lang="fr-FR" sz="4800" dirty="0" smtClean="0"/>
              <a:t>« </a:t>
            </a:r>
            <a:r>
              <a:rPr lang="fr-FR" sz="4800" i="1" dirty="0" smtClean="0"/>
              <a:t>selfies parrain-filleul</a:t>
            </a:r>
            <a:r>
              <a:rPr lang="fr-FR" sz="4800" dirty="0" smtClean="0"/>
              <a:t> »</a:t>
            </a:r>
            <a:endParaRPr lang="fr-FR" sz="4800" dirty="0"/>
          </a:p>
        </p:txBody>
      </p:sp>
      <p:pic>
        <p:nvPicPr>
          <p:cNvPr id="4" name="Image 3" descr="https://scontent-a-lga.xx.fbcdn.net/hphotos-xfp1/v/t1.0-9/10378079_1490781021169494_7614285476739673529_n.jpg?oh=35f2003da76b764beef58389c0e8e893&amp;oe=54BE8058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34016" y="447604"/>
            <a:ext cx="1569720" cy="156972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perspectiveLef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026" name="Picture 2" descr="Photo : Journée d'inté au top !  Ma filleule #OmegaTC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59416">
            <a:off x="493569" y="2066522"/>
            <a:ext cx="1998138" cy="266253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Photo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8947" y="1872370"/>
            <a:ext cx="1990331" cy="265212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Photo : Selfie OMEGA 󾔗󾔗󾔗󾔗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015"/>
          <a:stretch/>
        </p:blipFill>
        <p:spPr bwMode="auto">
          <a:xfrm rot="656398">
            <a:off x="4248011" y="2073301"/>
            <a:ext cx="2423659" cy="287382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Photo : Nous au moins on a pas eu peur de &quot;se jeter à l'eau&quot; mouahaha Marraines et Filleuls au top ! ❤️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016" b="17128"/>
          <a:stretch/>
        </p:blipFill>
        <p:spPr bwMode="auto">
          <a:xfrm rot="716237">
            <a:off x="432085" y="4024517"/>
            <a:ext cx="2297636" cy="247172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Photo : 󾭞les parrains au top 󾮟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9522" y="4379158"/>
            <a:ext cx="2909224" cy="217915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Photo : Selfie au propre dans l'eau !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792"/>
          <a:stretch/>
        </p:blipFill>
        <p:spPr bwMode="auto">
          <a:xfrm rot="21387527">
            <a:off x="5358327" y="4264765"/>
            <a:ext cx="2457194" cy="233943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Photo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80628" y="2776610"/>
            <a:ext cx="2128106" cy="378170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8842827" y="2182771"/>
            <a:ext cx="145308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1er</a:t>
            </a:r>
            <a:endParaRPr lang="fr-FR" sz="6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050491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s://scontent-b.xx.fbcdn.net/hphotos-xap1/v/t1.0-9/10384452_1502183123362617_258530362583076978_n.jpg?oh=d61f0e883be1cca9c9846f1dc9ec887e&amp;oe=54C6DB4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3561" y="4243126"/>
            <a:ext cx="3294901" cy="2471175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1763" y="878982"/>
            <a:ext cx="9263224" cy="706964"/>
          </a:xfrm>
        </p:spPr>
        <p:txBody>
          <a:bodyPr/>
          <a:lstStyle/>
          <a:p>
            <a:r>
              <a:rPr lang="fr-FR" sz="4400" dirty="0" smtClean="0"/>
              <a:t>Quelques photos de la journée à Côté Mer…</a:t>
            </a:r>
            <a:endParaRPr lang="fr-FR" sz="4400" dirty="0"/>
          </a:p>
        </p:txBody>
      </p:sp>
      <p:pic>
        <p:nvPicPr>
          <p:cNvPr id="4" name="Image 3" descr="https://scontent-a-lga.xx.fbcdn.net/hphotos-xfp1/v/t1.0-9/10378079_1490781021169494_7614285476739673529_n.jpg?oh=35f2003da76b764beef58389c0e8e893&amp;oe=54BE8058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34016" y="447604"/>
            <a:ext cx="1569720" cy="156972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perspectiveLef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026" name="Picture 2" descr="https://scontent-b.xx.fbcdn.net/hphotos-xap1/v/t1.0-9/10411163_1502183550029241_7358379775383047584_n.jpg?oh=102e05d6cd3e556cf6e0a00a69a54e8a&amp;oe=54C3867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173" y="2359320"/>
            <a:ext cx="3566026" cy="2674520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scontent-b.xx.fbcdn.net/hphotos-xap1/v/t1.0-9/10384452_1502183123362617_258530362583076978_n.jpg?oh=d61f0e883be1cca9c9846f1dc9ec887e&amp;oe=54C6DB4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0760" y="2313509"/>
            <a:ext cx="3748717" cy="2811538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https://scontent-b.xx.fbcdn.net/hphotos-xpa1/v/t1.0-9/10612892_1502183106695952_5656358492132648464_n.jpg?oh=1941384bb83b1b0cfa434307622748f0&amp;oe=54CD611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5369" y="2264398"/>
            <a:ext cx="3888179" cy="2916135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s://fbcdn-sphotos-h-a.akamaihd.net/hphotos-ak-xpf1/v/t1.0-9/10620535_1502182140029382_6591828647433478501_n.jpg?oh=294cf898199369d074b2b64442228d74&amp;oe=54C0657A&amp;__gda__=1421326661_980745ca9c62a7569d79e863e4bd5d0e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83717">
            <a:off x="8739990" y="2870092"/>
            <a:ext cx="2552673" cy="3403564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s://fbcdn-sphotos-a-a.akamaihd.net/hphotos-ak-xap1/v/t1.0-9/10407050_1502183426695920_4249337170939141466_n.jpg?oh=7859a5b2332174f4b5f88c68ef9e87de&amp;oe=5484D7C7&amp;__gda__=1421510142_d788c5c88adc7b9daee5c19eee82a66d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6612" y="4077452"/>
            <a:ext cx="3542866" cy="2657150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https://scontent-a.xx.fbcdn.net/hphotos-xfa1/v/t1.0-9/10384452_1502183583362571_8965569686903216721_n.jpg?oh=dc912602d7b95bd2cbacd7ba2b9a55d2&amp;oe=54BE516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33532">
            <a:off x="929253" y="4151226"/>
            <a:ext cx="3150785" cy="2363090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66394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0570" y="831164"/>
            <a:ext cx="8761413" cy="706964"/>
          </a:xfrm>
        </p:spPr>
        <p:txBody>
          <a:bodyPr/>
          <a:lstStyle/>
          <a:p>
            <a:r>
              <a:rPr lang="fr-FR" sz="6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NOUS CONTACTER ?</a:t>
            </a:r>
            <a:endParaRPr lang="fr-FR" sz="6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45928" y="2241170"/>
            <a:ext cx="11257808" cy="4096988"/>
          </a:xfrm>
        </p:spPr>
        <p:txBody>
          <a:bodyPr>
            <a:normAutofit/>
          </a:bodyPr>
          <a:lstStyle/>
          <a:p>
            <a:r>
              <a:rPr lang="fr-FR" sz="5200" dirty="0" smtClean="0"/>
              <a:t> Professionnel ?</a:t>
            </a:r>
          </a:p>
          <a:p>
            <a:pPr marL="0" indent="0" algn="just">
              <a:buNone/>
            </a:pPr>
            <a:r>
              <a:rPr lang="fr-FR" sz="2000" i="1" dirty="0" smtClean="0"/>
              <a:t>Vous êtes intéressés par notre association ? Vous souhaitez prendre contact avec nous ou nous rencontrer ? N’hésitez pas et contactez-nous par e-mail ou via notre page </a:t>
            </a:r>
            <a:r>
              <a:rPr lang="fr-FR" sz="2000" i="1" dirty="0" err="1" smtClean="0"/>
              <a:t>facebook</a:t>
            </a:r>
            <a:r>
              <a:rPr lang="fr-FR" sz="2000" i="1" dirty="0" smtClean="0"/>
              <a:t>.</a:t>
            </a:r>
          </a:p>
          <a:p>
            <a:pPr algn="just"/>
            <a:r>
              <a:rPr lang="fr-FR" sz="5200" dirty="0" smtClean="0"/>
              <a:t> Etudiants ?</a:t>
            </a:r>
          </a:p>
          <a:p>
            <a:pPr marL="0" indent="0" algn="just">
              <a:buNone/>
            </a:pPr>
            <a:r>
              <a:rPr lang="fr-FR" sz="2000" i="1" dirty="0" smtClean="0"/>
              <a:t>Tu fais partie d’une association et tu aimerais nous rencontrer ? Ou tu as simplement des questions sur notre projet ? Alors n’hésite pas non plus et contacte-nous via notre page </a:t>
            </a:r>
            <a:r>
              <a:rPr lang="fr-FR" sz="2000" i="1" dirty="0" err="1" smtClean="0"/>
              <a:t>facebook</a:t>
            </a:r>
            <a:r>
              <a:rPr lang="fr-FR" sz="2000" i="1" dirty="0" smtClean="0"/>
              <a:t> !</a:t>
            </a:r>
            <a:endParaRPr lang="fr-FR" sz="2000" i="1" dirty="0"/>
          </a:p>
        </p:txBody>
      </p:sp>
      <p:pic>
        <p:nvPicPr>
          <p:cNvPr id="4" name="Espace réservé du contenu 4"/>
          <p:cNvPicPr>
            <a:picLocks noChangeAspect="1"/>
          </p:cNvPicPr>
          <p:nvPr/>
        </p:nvPicPr>
        <p:blipFill>
          <a:blip r:embed="rId2">
            <a:clrChange>
              <a:clrFrom>
                <a:srgbClr val="CEEDDC"/>
              </a:clrFrom>
              <a:clrTo>
                <a:srgbClr val="CEEDDC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261527" y="5876493"/>
            <a:ext cx="819903" cy="831357"/>
          </a:xfrm>
          <a:prstGeom prst="ellipse">
            <a:avLst/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12500"/>
          </a:effectLst>
          <a:scene3d>
            <a:camera prst="perspectiveHeroicExtremeRightFacing"/>
            <a:lightRig rig="threePt" dir="t"/>
          </a:scene3d>
          <a:sp3d>
            <a:bevelT prst="angle"/>
          </a:sp3d>
        </p:spPr>
      </p:pic>
      <p:sp>
        <p:nvSpPr>
          <p:cNvPr id="5" name="ZoneTexte 4"/>
          <p:cNvSpPr txBox="1"/>
          <p:nvPr/>
        </p:nvSpPr>
        <p:spPr>
          <a:xfrm>
            <a:off x="8787171" y="5876493"/>
            <a:ext cx="30514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tyle Script" panose="030804020302050B0404" pitchFamily="66" charset="0"/>
              </a:rPr>
              <a:t>OMEGA </a:t>
            </a:r>
            <a:r>
              <a:rPr lang="fr-FR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tyle Script" panose="030804020302050B0404" pitchFamily="66" charset="0"/>
              </a:rPr>
              <a:t>TC</a:t>
            </a:r>
            <a:endParaRPr lang="fr-FR" sz="5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tyle Script" panose="030804020302050B0404" pitchFamily="66" charset="0"/>
            </a:endParaRPr>
          </a:p>
        </p:txBody>
      </p:sp>
      <p:pic>
        <p:nvPicPr>
          <p:cNvPr id="6" name="Image 5" descr="https://scontent-a-lga.xx.fbcdn.net/hphotos-xfp1/v/t1.0-9/10378079_1490781021169494_7614285476739673529_n.jpg?oh=35f2003da76b764beef58389c0e8e893&amp;oe=54BE8058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34016" y="447604"/>
            <a:ext cx="1569720" cy="156972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perspectiveLef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026" name="Picture 2" descr="http://www.clker.com/cliparts/0/2/5/4/11949891311484162594aiga_mail1.svg.med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5744" y="5900746"/>
            <a:ext cx="882462" cy="885434"/>
          </a:xfrm>
          <a:prstGeom prst="rect">
            <a:avLst/>
          </a:prstGeom>
          <a:noFill/>
          <a:effectLst/>
          <a:scene3d>
            <a:camera prst="perspectiveLeft"/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ZoneTexte 6"/>
          <p:cNvSpPr txBox="1"/>
          <p:nvPr/>
        </p:nvSpPr>
        <p:spPr>
          <a:xfrm>
            <a:off x="2998206" y="5821284"/>
            <a:ext cx="497697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6000" i="1" dirty="0" smtClean="0">
                <a:latin typeface="Freestyle Script" panose="030804020302050B0404" pitchFamily="66" charset="0"/>
              </a:rPr>
              <a:t>omegatc@outlook.fr</a:t>
            </a:r>
            <a:endParaRPr lang="fr-FR" sz="6000" i="1" dirty="0">
              <a:latin typeface="Freestyle Script" panose="030804020302050B04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76769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irection Ion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678</TotalTime>
  <Words>232</Words>
  <Application>Microsoft Office PowerPoint</Application>
  <PresentationFormat>Grand écran</PresentationFormat>
  <Paragraphs>39</Paragraphs>
  <Slides>9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7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9</vt:i4>
      </vt:variant>
    </vt:vector>
  </HeadingPairs>
  <TitlesOfParts>
    <vt:vector size="17" baseType="lpstr">
      <vt:lpstr>BatangChe</vt:lpstr>
      <vt:lpstr>Arial</vt:lpstr>
      <vt:lpstr>Century Gothic</vt:lpstr>
      <vt:lpstr>Freestyle Script</vt:lpstr>
      <vt:lpstr>Times New Roman</vt:lpstr>
      <vt:lpstr>Wingdings</vt:lpstr>
      <vt:lpstr>Wingdings 3</vt:lpstr>
      <vt:lpstr>Direction Ion</vt:lpstr>
      <vt:lpstr>Présentation PowerPoint</vt:lpstr>
      <vt:lpstr>Statistiques fréquentation</vt:lpstr>
      <vt:lpstr>Flyer de l’évènement</vt:lpstr>
      <vt:lpstr>Communication via la page</vt:lpstr>
      <vt:lpstr>Partenaires</vt:lpstr>
      <vt:lpstr>Collaboration</vt:lpstr>
      <vt:lpstr>Concours « selfies parrain-filleul »</vt:lpstr>
      <vt:lpstr>Quelques photos de la journée à Côté Mer…</vt:lpstr>
      <vt:lpstr>NOUS CONTACTER ?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Iman ZEBBOUDJ</dc:creator>
  <cp:lastModifiedBy>Iman ZEBBOUDJ</cp:lastModifiedBy>
  <cp:revision>31</cp:revision>
  <dcterms:created xsi:type="dcterms:W3CDTF">2014-09-28T10:04:23Z</dcterms:created>
  <dcterms:modified xsi:type="dcterms:W3CDTF">2014-09-30T20:56:10Z</dcterms:modified>
</cp:coreProperties>
</file>