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1" r:id="rId2"/>
  </p:sldMasterIdLst>
  <p:notesMasterIdLst>
    <p:notesMasterId r:id="rId18"/>
  </p:notesMasterIdLst>
  <p:sldIdLst>
    <p:sldId id="627" r:id="rId3"/>
    <p:sldId id="623" r:id="rId4"/>
    <p:sldId id="625" r:id="rId5"/>
    <p:sldId id="564" r:id="rId6"/>
    <p:sldId id="624" r:id="rId7"/>
    <p:sldId id="565" r:id="rId8"/>
    <p:sldId id="566" r:id="rId9"/>
    <p:sldId id="567" r:id="rId10"/>
    <p:sldId id="568" r:id="rId11"/>
    <p:sldId id="569" r:id="rId12"/>
    <p:sldId id="570" r:id="rId13"/>
    <p:sldId id="571" r:id="rId14"/>
    <p:sldId id="572" r:id="rId15"/>
    <p:sldId id="573" r:id="rId16"/>
    <p:sldId id="574" r:id="rId17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2550" autoAdjust="0"/>
  </p:normalViewPr>
  <p:slideViewPr>
    <p:cSldViewPr>
      <p:cViewPr>
        <p:scale>
          <a:sx n="33" d="100"/>
          <a:sy n="33" d="100"/>
        </p:scale>
        <p:origin x="-1392" y="-3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 altLang="it-IT"/>
          </a:p>
        </p:txBody>
      </p:sp>
      <p:sp>
        <p:nvSpPr>
          <p:cNvPr id="160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0D7986F-F95A-4FE2-B491-37C6F0EA926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43646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78110-C4B9-47B5-8FC7-D8401E9E447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163822"/>
      </p:ext>
    </p:extLst>
  </p:cSld>
  <p:clrMapOvr>
    <a:masterClrMapping/>
  </p:clrMapOvr>
  <p:transition spd="med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ED053-BA49-46C1-A6F1-9D7D7DD51FB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64322"/>
      </p:ext>
    </p:extLst>
  </p:cSld>
  <p:clrMapOvr>
    <a:masterClrMapping/>
  </p:clrMapOvr>
  <p:transition spd="med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66D09-4C7A-476D-9608-C0A391EE2C3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950627"/>
      </p:ext>
    </p:extLst>
  </p:cSld>
  <p:clrMapOvr>
    <a:masterClrMapping/>
  </p:clrMapOvr>
  <p:transition spd="med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57BE8-A007-49A1-A7D5-A0A551CB997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900517"/>
      </p:ext>
    </p:extLst>
  </p:cSld>
  <p:clrMapOvr>
    <a:masterClrMapping/>
  </p:clrMapOvr>
  <p:transition spd="med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B0D1-8EF1-4E92-AEA1-8E614D2A4AD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182322"/>
      </p:ext>
    </p:extLst>
  </p:cSld>
  <p:clrMapOvr>
    <a:masterClrMapping/>
  </p:clrMapOvr>
  <p:transition spd="med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73809-D9FF-4929-A4C8-D0AF076D27A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925384"/>
      </p:ext>
    </p:extLst>
  </p:cSld>
  <p:clrMapOvr>
    <a:masterClrMapping/>
  </p:clrMapOvr>
  <p:transition spd="med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8FBB1-095F-4F62-B38D-9902FDDC74B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034185"/>
      </p:ext>
    </p:extLst>
  </p:cSld>
  <p:clrMapOvr>
    <a:masterClrMapping/>
  </p:clrMapOvr>
  <p:transition spd="med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DBB79-09AC-4FD8-9466-F6237AE9411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570163"/>
      </p:ext>
    </p:extLst>
  </p:cSld>
  <p:clrMapOvr>
    <a:masterClrMapping/>
  </p:clrMapOvr>
  <p:transition spd="med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73E13-1748-475A-8957-3EA417ACC06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594937"/>
      </p:ext>
    </p:extLst>
  </p:cSld>
  <p:clrMapOvr>
    <a:masterClrMapping/>
  </p:clrMapOvr>
  <p:transition spd="med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753D7-BD2D-4531-8BC9-CCFB803DB47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262318"/>
      </p:ext>
    </p:extLst>
  </p:cSld>
  <p:clrMapOvr>
    <a:masterClrMapping/>
  </p:clrMapOvr>
  <p:transition spd="med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E9950-1A3C-47DB-A7B8-823B12A0046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396979"/>
      </p:ext>
    </p:extLst>
  </p:cSld>
  <p:clrMapOvr>
    <a:masterClrMapping/>
  </p:clrMapOvr>
  <p:transition spd="med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40094-0999-4CCD-BDA0-0FA5C1352F4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461303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D38AF-EABD-47FC-A6A4-49890B8CB5E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16065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1D986-C3FC-4104-A7AD-220DE05CE2C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81266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5D58F-B1CC-4A2E-9C18-CDB84806ECB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581848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CAF12-9B80-42CA-9AEE-5401AB2F8C8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583969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7654C-A0E0-4968-BD86-57160BEEBC0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819587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CEFA6-BB64-408B-BDE2-989B78D3755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734102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B5CEC-DC7D-43C5-B4E6-A1E53923A86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348708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977BA-C96E-4229-9891-737B6C8241E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52566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21309-B18D-4AE8-AFA4-E1C356BC87A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477114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60FA0-0B57-4DD5-BA43-9B36CC02F5A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399878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FE96319-A37F-45E3-8E92-B512486EB70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med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666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CB6A0EC-8B3A-49F0-BB38-5760D38A9A4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gif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1.gif"/><Relationship Id="rId7" Type="http://schemas.openxmlformats.org/officeDocument/2006/relationships/image" Target="../media/image10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3.gif"/><Relationship Id="rId10" Type="http://schemas.openxmlformats.org/officeDocument/2006/relationships/image" Target="../media/image13.gif"/><Relationship Id="rId4" Type="http://schemas.openxmlformats.org/officeDocument/2006/relationships/image" Target="../media/image72.gif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:\CARLA Carla Acer 16-3-2014\- 0A New Pc-ACER 2 febbraio 2013\- 00 1 GIUGNO\- GIF  AGOSTO\- ARRIVAL + GIF 21 Giugno\- 01 gif REMIND per new pps\- AUTUNNO\d5335c8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" y="0"/>
            <a:ext cx="91348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WordArt 2" descr="283491900_4b03c53a8e_o"/>
          <p:cNvSpPr>
            <a:spLocks noChangeArrowheads="1" noChangeShapeType="1" noTextEdit="1"/>
          </p:cNvSpPr>
          <p:nvPr/>
        </p:nvSpPr>
        <p:spPr bwMode="auto">
          <a:xfrm rot="-671171">
            <a:off x="3248514" y="1932506"/>
            <a:ext cx="3118720" cy="299298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60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/>
              </a:rPr>
              <a:t>Symphonie</a:t>
            </a:r>
            <a:endParaRPr lang="it-IT" sz="60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Monotype Corsiva"/>
            </a:endParaRPr>
          </a:p>
          <a:p>
            <a:pPr algn="ctr"/>
            <a:r>
              <a:rPr lang="it-IT" sz="6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/>
              </a:rPr>
              <a:t>d’</a:t>
            </a:r>
            <a:r>
              <a:rPr lang="it-IT" sz="60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/>
              </a:rPr>
              <a:t>A</a:t>
            </a:r>
            <a:r>
              <a:rPr lang="it-IT" sz="60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/>
              </a:rPr>
              <a:t>utomne</a:t>
            </a:r>
            <a:endParaRPr lang="it-IT" sz="60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Monotype Corsiva"/>
            </a:endParaRPr>
          </a:p>
        </p:txBody>
      </p:sp>
      <p:sp>
        <p:nvSpPr>
          <p:cNvPr id="9" name="Text Box 16"/>
          <p:cNvSpPr txBox="1">
            <a:spLocks noChangeArrowheads="1"/>
          </p:cNvSpPr>
          <p:nvPr/>
        </p:nvSpPr>
        <p:spPr bwMode="auto">
          <a:xfrm>
            <a:off x="5235043" y="6165474"/>
            <a:ext cx="33845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800" dirty="0" err="1">
                <a:solidFill>
                  <a:srgbClr val="FFFFFF"/>
                </a:solidFill>
                <a:latin typeface="Monotype Corsiva" pitchFamily="66" charset="0"/>
              </a:rPr>
              <a:t>Avancement</a:t>
            </a:r>
            <a:r>
              <a:rPr lang="it-IT" altLang="it-IT" sz="2800" dirty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sz="2800" dirty="0" err="1">
                <a:solidFill>
                  <a:srgbClr val="FFFFFF"/>
                </a:solidFill>
                <a:latin typeface="Monotype Corsiva" pitchFamily="66" charset="0"/>
              </a:rPr>
              <a:t>automatique</a:t>
            </a:r>
            <a:endParaRPr lang="it-IT" altLang="it-IT" sz="28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E:\CARLA  a T0SHIBA\- 0 GIF  cartelle  solo SAMSUNG 31-1-2013\AUTUNNO 2013 gruppi\Musica\49ab4cfb-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14" y="5415586"/>
            <a:ext cx="3307796" cy="149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6000">
    <p:fade/>
    <p:sndAc>
      <p:stSnd loop="1">
        <p:snd r:embed="rId2" name="Leaves in the wind -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2530" name="Picture 2" descr="PA114410-lc015SH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624"/>
            <a:ext cx="9324528" cy="686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34" name="Picture 6" descr="PA114403-lc015SHfs-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617" y="14357"/>
            <a:ext cx="9499153" cy="685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38" name="Picture 10" descr="PA114402-lc015-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616" y="14357"/>
            <a:ext cx="9499153" cy="682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39" name="Picture 11" descr="PA114401-lc015SHfs-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841" y="37181"/>
            <a:ext cx="9499153" cy="683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41" name="Picture 13" descr="PA114400-lc015SHfs-0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065" y="-93950"/>
            <a:ext cx="9582602" cy="696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42" name="Picture 14" descr="fg_aleafrgh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3199">
            <a:off x="325438" y="15875"/>
            <a:ext cx="327025" cy="36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43" name="Picture 15" descr="fg_aleafrght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39693">
            <a:off x="2311400" y="573088"/>
            <a:ext cx="434975" cy="39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44" name="Picture 16" descr="fg_aleafrgh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39693">
            <a:off x="3713163" y="-415925"/>
            <a:ext cx="515937" cy="46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45" name="Picture 17" descr="fg_aleafrght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39693">
            <a:off x="5375275" y="404813"/>
            <a:ext cx="503238" cy="45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46" name="Picture 18" descr="falling leave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-446088"/>
            <a:ext cx="576263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2547" name="Picture 19" descr="falling leave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1628775"/>
            <a:ext cx="792163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2551" name="AutoShape 23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662552" name="Rectangle 24"/>
          <p:cNvSpPr>
            <a:spLocks noChangeArrowheads="1"/>
          </p:cNvSpPr>
          <p:nvPr/>
        </p:nvSpPr>
        <p:spPr bwMode="auto">
          <a:xfrm>
            <a:off x="1187450" y="903714"/>
            <a:ext cx="640873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Pourquoi moi ? doit se dire en tombant la première feuille qu'un arbre lâche à l'automne. -  Grégoire Lacroix</a:t>
            </a:r>
            <a:r>
              <a:rPr lang="fr-FR" altLang="it-IT" b="1" dirty="0">
                <a:solidFill>
                  <a:srgbClr val="663300"/>
                </a:solidFill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spd="med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4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625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4 -3.7037E-6 C -0.00278 0.05949 0.00504 0.11922 0.01597 0.20417 C 0.02691 0.29028 0.02118 0.45047 0.05504 0.51343 C 0.08854 0.57639 0.19913 0.53149 0.21771 0.58287 C 0.23663 0.6338 0.19636 0.74815 0.16632 0.82223 C 0.13629 0.8963 0.08646 0.96181 0.03698 1.02778 " pathEditMode="relative" rAng="0" ptsTypes="aaaaaA">
                                      <p:cBhvr>
                                        <p:cTn id="11" dur="8000" fill="hold"/>
                                        <p:tgtEl>
                                          <p:spTgt spid="6625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51389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88 2.96296E-6 C 0.03629 0.15463 0.05087 0.31018 0.01823 0.41643 C -0.01475 0.52268 -0.14826 0.55995 -0.17517 0.63657 C -0.20156 0.71319 -0.17812 0.83125 -0.14357 0.87685 C -0.1085 0.92315 0.00018 0.8993 0.03282 0.91342 C 0.06597 0.92754 0.05243 0.95069 0.05365 0.9625 C 0.05469 0.975 0.0474 0.98032 0.04045 0.98634 " pathEditMode="relative" rAng="0" ptsTypes="aaaaaaA">
                                      <p:cBhvr>
                                        <p:cTn id="13" dur="8000" fill="hold"/>
                                        <p:tgtEl>
                                          <p:spTgt spid="6625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6" y="4930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C 0.01667 0.16134 0.03386 0.32338 -0.00434 0.4338 C -0.04236 0.54468 -0.19809 0.58333 -0.22934 0.66296 C -0.26041 0.74282 -0.23298 0.86574 -0.19253 0.91366 C -0.15208 0.96157 -0.02517 0.93657 0.01302 0.95139 C 0.05122 0.9662 0.05955 0.97222 0.03698 1.00278 C 0.01441 1.03356 -0.08889 1.10787 -0.12205 1.13565 " pathEditMode="relative" rAng="0" ptsTypes="aaaaaaa">
                                      <p:cBhvr>
                                        <p:cTn id="15" dur="8000" fill="hold"/>
                                        <p:tgtEl>
                                          <p:spTgt spid="6625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52" y="56782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3.7037E-7 C 0.02344 0.15463 0.04045 0.30995 0.00225 0.4162 C -0.03577 0.52222 -0.19184 0.55926 -0.22309 0.63588 C -0.254 0.7125 -0.22656 0.83032 -0.18611 0.87593 C -0.14549 0.92245 -0.01858 0.89838 0.01962 0.91273 C 0.05798 0.92685 0.04201 0.94954 0.0434 0.96157 C 0.04479 0.97407 0.03646 0.97963 0.0283 0.98542 " pathEditMode="relative" rAng="0" ptsTypes="aaaaaaA">
                                      <p:cBhvr>
                                        <p:cTn id="17" dur="8000" fill="hold"/>
                                        <p:tgtEl>
                                          <p:spTgt spid="6625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51" y="49259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0.19283 C -0.00139 0.18727 -0.00764 0.18565 -0.01719 0.18357 C -0.03663 0.18449 -0.05834 0.17199 -0.07483 0.18959 C -0.08681 0.20278 -0.06667 0.19028 -0.08559 0.19931 C -0.08663 0.20116 -0.0875 0.20348 -0.08889 0.20556 C -0.0908 0.20787 -0.09271 0.20973 -0.0941 0.21181 C -0.10087 0.22292 -0.10538 0.23542 -0.11181 0.24746 C -0.11545 0.2713 -0.10972 0.24306 -0.11875 0.2632 C -0.11945 0.26482 -0.1217 0.28426 -0.12188 0.28542 C -0.12292 0.28889 -0.12466 0.29144 -0.1257 0.29514 C -0.12639 0.29838 -0.12691 0.30186 -0.12743 0.30463 C -0.12726 0.31922 -0.12448 0.44746 -0.11875 0.45787 C -0.11927 0.49792 -0.11945 0.53635 -0.12049 0.57662 C -0.12066 0.58311 -0.12361 0.58982 -0.1257 0.59537 C -0.12761 0.60301 -0.12847 0.61088 -0.13073 0.61806 C -0.13351 0.62662 -0.14236 0.62963 -0.1467 0.63357 C -0.15382 0.63959 -0.15799 0.64885 -0.16441 0.65579 C -0.17275 0.67917 -0.18889 0.68357 -0.20261 0.68797 C -0.21268 0.70625 -0.22222 0.7257 -0.23056 0.74607 C -0.24219 0.77292 -0.23472 0.7625 -0.24462 0.77454 C -0.24722 0.78889 -0.25521 0.79792 -0.26059 0.80973 C -0.26893 0.82801 -0.27518 0.85023 -0.28472 0.86667 C -0.28802 0.88357 -0.28872 0.89074 -0.29566 0.90232 C -0.30122 0.93241 -0.30209 0.96505 -0.30712 0.99468 C -0.30677 1.0419 -0.304 1.09375 -0.304 1.14236 " pathEditMode="relative" rAng="0" ptsTypes="ffffffffffffffffffffffffA">
                                      <p:cBhvr>
                                        <p:cTn id="19" dur="8000" fill="hold"/>
                                        <p:tgtEl>
                                          <p:spTgt spid="6625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46435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59 0.00162 C 0.03108 -0.00324 0.0283 -0.00463 0.02413 -0.00648 C 0.01597 -0.00533 0.0059 -0.01551 -0.00139 -0.00116 C -0.00677 0.00972 0.0026 -0.0007 -0.00573 0.00671 C -0.00677 0.00856 -0.00677 0.01018 -0.00764 0.01204 C -0.00816 0.01389 -0.00903 0.01505 -0.00972 0.01713 C -0.0125 0.02569 -0.01493 0.03634 -0.01771 0.04606 C -0.0191 0.06597 -0.01702 0.04259 -0.02049 0.05903 C -0.02101 0.06042 -0.02188 0.07662 -0.02188 0.07731 C -0.02257 0.08032 -0.02309 0.08264 -0.02379 0.08518 C -0.02396 0.08796 -0.02396 0.0912 -0.02448 0.09352 C -0.02396 0.10532 -0.02309 0.21088 -0.02049 0.21921 C -0.02101 0.25231 -0.02101 0.28426 -0.02118 0.3169 C -0.02118 0.32268 -0.02309 0.32801 -0.02379 0.33264 C -0.02448 0.33842 -0.02465 0.34514 -0.02604 0.35069 C -0.02674 0.35833 -0.03073 0.36088 -0.03281 0.36389 C -0.03594 0.36898 -0.03802 0.37662 -0.04028 0.38241 C -0.04427 0.40162 -0.05156 0.40532 -0.05764 0.40856 C -0.06181 0.42361 -0.06597 0.43958 -0.06997 0.45625 C -0.07483 0.47824 -0.07188 0.46967 -0.07604 0.47963 C -0.07726 0.4912 -0.08073 0.49861 -0.08333 0.50903 C -0.08681 0.52384 -0.08958 0.54259 -0.09375 0.55579 C -0.09514 0.56944 -0.09566 0.57523 -0.09844 0.58449 C -0.10104 0.60972 -0.10122 0.6368 -0.1033 0.66088 C -0.1033 0.7 -0.10243 0.7419 -0.10243 0.78241 " pathEditMode="relative" rAng="0" ptsTypes="ffffffffffffffffffffffffA">
                                      <p:cBhvr>
                                        <p:cTn id="21" dur="8000" fill="hold"/>
                                        <p:tgtEl>
                                          <p:spTgt spid="6625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4" y="3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4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5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662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2" dur="2500"/>
                                        <p:tgtEl>
                                          <p:spTgt spid="6625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6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3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8" dur="2500"/>
                                        <p:tgtEl>
                                          <p:spTgt spid="6625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6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5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02" name="Picture 2" descr="PA114431-lc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03" name="Picture 3" descr="PA114430-lc-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04" name="Picture 4" descr="PA114413-lc015-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08" name="AutoShape 8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665609" name="Rectangle 9"/>
          <p:cNvSpPr>
            <a:spLocks noChangeArrowheads="1"/>
          </p:cNvSpPr>
          <p:nvPr/>
        </p:nvSpPr>
        <p:spPr bwMode="auto">
          <a:xfrm>
            <a:off x="1258888" y="903714"/>
            <a:ext cx="64087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La feuille d' automne descend plus vite Que les arbres ne grandissent plus vite. - Charles de LEUSSE</a:t>
            </a:r>
            <a:r>
              <a:rPr lang="fr-FR" altLang="it-IT" dirty="0">
                <a:solidFill>
                  <a:srgbClr val="66330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65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6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6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665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0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482" name="Picture 2" descr="PA114406-lcs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4483" name="Picture 3" descr="PA114405-lcfs-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4484" name="Picture 4" descr="PA114435-lcfs-0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4485" name="Picture 5" descr="PA114416-lc015-0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4488" name="AutoShape 8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404489" name="Rectangle 9"/>
          <p:cNvSpPr>
            <a:spLocks noChangeArrowheads="1"/>
          </p:cNvSpPr>
          <p:nvPr/>
        </p:nvSpPr>
        <p:spPr bwMode="auto">
          <a:xfrm>
            <a:off x="1258888" y="903714"/>
            <a:ext cx="64801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En automne, la vigne vierge rougit face aux arbres qui se dénudent. - Sylvain Tesson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9000">
        <p14:ripple dir="lu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04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404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404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4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3558" name="Picture 6" descr="PA114418-lcfsm015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67444"/>
            <a:ext cx="9167813" cy="679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3559" name="Picture 7" descr="PA114417-lcs015-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11460"/>
            <a:ext cx="9159280" cy="686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3560" name="Picture 8" descr="PA114420-lc015SHfs-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2" y="-11460"/>
            <a:ext cx="9159280" cy="686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3563" name="AutoShape 11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663564" name="Rectangle 12"/>
          <p:cNvSpPr>
            <a:spLocks noChangeArrowheads="1"/>
          </p:cNvSpPr>
          <p:nvPr/>
        </p:nvSpPr>
        <p:spPr bwMode="auto">
          <a:xfrm>
            <a:off x="1258888" y="903714"/>
            <a:ext cx="63373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L'amour, c'est comme l'été Il nous faut un automne pour le regretter.  - Joe Dassin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635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6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6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663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356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458" name="Picture 2" descr="PA114422-lc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610" y="123468"/>
            <a:ext cx="9198610" cy="689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3459" name="Picture 3" descr="PA114421-lcfs-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3461" name="Picture 5" descr="PA114404-lcSH-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611" y="-26308"/>
            <a:ext cx="9179077" cy="688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3462" name="Picture 6" descr="PA114407-lc-SH-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612" y="97140"/>
            <a:ext cx="9179077" cy="692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3465" name="AutoShape 9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403468" name="Rectangle 12"/>
          <p:cNvSpPr>
            <a:spLocks noChangeArrowheads="1"/>
          </p:cNvSpPr>
          <p:nvPr/>
        </p:nvSpPr>
        <p:spPr bwMode="auto">
          <a:xfrm>
            <a:off x="1258888" y="976739"/>
            <a:ext cx="61928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A l‘automne les arbres font des stripteases pour faire pousser les champignons.  -  Patrick Sébastien</a:t>
            </a:r>
            <a:r>
              <a:rPr lang="it-IT" altLang="it-IT" dirty="0">
                <a:solidFill>
                  <a:srgbClr val="66330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0000">
        <p14:rippl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034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3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403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3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03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03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403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3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3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346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2434" name="Picture 2" descr="PA114423-lc015SH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2" y="-3175"/>
            <a:ext cx="94689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2435" name="Picture 3" descr="PC024450-lcs-SH-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28" y="-2338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2439" name="Picture 7" descr="PC024452-lc-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656" y="9641"/>
            <a:ext cx="9468992" cy="683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2440" name="Picture 8" descr="PC024451-lc-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656" y="25633"/>
            <a:ext cx="9468991" cy="683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2443" name="AutoShape 11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402444" name="Rectangle 12"/>
          <p:cNvSpPr>
            <a:spLocks noChangeArrowheads="1"/>
          </p:cNvSpPr>
          <p:nvPr/>
        </p:nvSpPr>
        <p:spPr bwMode="auto">
          <a:xfrm>
            <a:off x="1258888" y="903714"/>
            <a:ext cx="63373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Oh! l‘automne </a:t>
            </a:r>
            <a:r>
              <a:rPr lang="fr-FR" altLang="it-IT" sz="2400" b="1" dirty="0" err="1">
                <a:solidFill>
                  <a:srgbClr val="663300"/>
                </a:solidFill>
                <a:latin typeface="Monotype Corsiva" pitchFamily="66" charset="0"/>
              </a:rPr>
              <a:t>l‘automne</a:t>
            </a:r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 a fait mourir l'été. -   Guillaume Apollinaire</a:t>
            </a:r>
            <a:endParaRPr lang="it-IT" altLang="it-IT" sz="2400" b="1" dirty="0">
              <a:solidFill>
                <a:srgbClr val="6633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024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024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02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02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402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2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24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410" name="Picture 2" descr="PA114425-csl-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24" y="67444"/>
            <a:ext cx="9054075" cy="679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1411" name="Picture 3" descr="PA114426-lcsle-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95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1412" name="Picture 4" descr="PA114434-lcsle-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831" y="-65875"/>
            <a:ext cx="9327084" cy="699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1413" name="Picture 5" descr="PA114428-lcs-0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575" y="0"/>
            <a:ext cx="9239250" cy="692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1414" name="Picture 6" descr="PA114427-lcsle-0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961" y="-146231"/>
            <a:ext cx="9333700" cy="70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1415" name="Picture 7" descr="PA114429-lcs-0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045" y="14483"/>
            <a:ext cx="9392178" cy="691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1416" name="Picture 8" descr="PA114424-lc05SHfs-0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551" y="-146231"/>
            <a:ext cx="9532192" cy="707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1418" name="Picture 10" descr="PA114446-lcs-5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220" y="-158726"/>
            <a:ext cx="9450885" cy="7088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1421" name="AutoShape 13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401422" name="Rectangle 14"/>
          <p:cNvSpPr>
            <a:spLocks noChangeArrowheads="1"/>
          </p:cNvSpPr>
          <p:nvPr/>
        </p:nvSpPr>
        <p:spPr bwMode="auto">
          <a:xfrm>
            <a:off x="1331913" y="903714"/>
            <a:ext cx="61928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Une rose d‘automne est plus qu'une autre exquise. - Théodore Agrippa d’Aubigné</a:t>
            </a:r>
            <a:endParaRPr lang="it-IT" altLang="it-IT" sz="2400" b="1" dirty="0">
              <a:solidFill>
                <a:srgbClr val="6633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014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1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01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1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01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01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401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01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01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01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1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01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01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401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01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01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401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1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01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01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401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1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1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4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386" name="Picture 2" descr="PC024454-lc-SH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0387" name="Picture 3" descr="PC024456-lc-SH-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0388" name="Picture 4" descr="PC024453-lc-SH-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285" y="0"/>
            <a:ext cx="92741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0389" name="Picture 5" descr="PC024455-lc-SH-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273" y="9088"/>
            <a:ext cx="9352177" cy="6885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0392" name="AutoShape 8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400393" name="Rectangle 9"/>
          <p:cNvSpPr>
            <a:spLocks noChangeArrowheads="1"/>
          </p:cNvSpPr>
          <p:nvPr/>
        </p:nvSpPr>
        <p:spPr bwMode="auto">
          <a:xfrm>
            <a:off x="1187450" y="903714"/>
            <a:ext cx="64801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C'est l‘automne, la saison où, sous un soleil refroidi, chacun recueille ce qu'il a semé. - Maurice Barrés</a:t>
            </a:r>
            <a:r>
              <a:rPr lang="it-IT" altLang="it-IT" dirty="0">
                <a:solidFill>
                  <a:srgbClr val="663300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00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0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00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00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400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0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400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0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0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3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62" name="Picture 2" descr="PA114445-lc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84"/>
            <a:ext cx="9099888" cy="682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63" name="Picture 3" descr="PA114444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1" y="28520"/>
            <a:ext cx="9269881" cy="6862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64" name="Picture 4" descr="PA114442-l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174" y="0"/>
            <a:ext cx="9272173" cy="682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65" name="Picture 5" descr="PA114440-lcs-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445" y="33084"/>
            <a:ext cx="9190377" cy="689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66" name="Picture 6" descr="PA114438-lcs-0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224" y="33084"/>
            <a:ext cx="9288112" cy="679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67" name="Picture 7" descr="PA114447-lcs-0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224" y="-45467"/>
            <a:ext cx="9337156" cy="7002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68" name="Picture 8" descr="PC024457-lc-02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224" y="-67867"/>
            <a:ext cx="9337156" cy="700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71" name="AutoShape 11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99377" name="Rectangle 17"/>
          <p:cNvSpPr>
            <a:spLocks noChangeArrowheads="1"/>
          </p:cNvSpPr>
          <p:nvPr/>
        </p:nvSpPr>
        <p:spPr bwMode="auto">
          <a:xfrm>
            <a:off x="1331913" y="976739"/>
            <a:ext cx="644366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L’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automne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, c’est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cousu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 de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moments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 de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grâce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</a:rPr>
              <a:t> , qui ne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</a:rPr>
              <a:t>durent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</a:rPr>
              <a:t>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</a:rPr>
              <a:t>pas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</a:rPr>
              <a:t>. -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</a:rPr>
              <a:t>Janine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</a:rPr>
              <a:t>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</a:rPr>
              <a:t>Boissard</a:t>
            </a:r>
            <a:endParaRPr lang="it-IT" altLang="it-IT" sz="2400" b="1" dirty="0">
              <a:solidFill>
                <a:srgbClr val="6633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1000">
        <p14:ripple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6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99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99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99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99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99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99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399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99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99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99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99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99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99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99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99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399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9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8338" name="Picture 2" descr="PC024461-lc-SH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162" y="25152"/>
            <a:ext cx="9239250" cy="692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8339" name="Picture 3" descr="PC024460-lc-SH-1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8" y="9659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8340" name="Picture 4" descr="qspv9m7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5963" y="4331652"/>
            <a:ext cx="1511300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8341" name="Picture 6" descr="a22gpwbp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11638" y="3860800"/>
            <a:ext cx="2255837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8342" name="Picture 6" descr="PC024459-lc-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763" y="-91053"/>
            <a:ext cx="9394190" cy="7045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8344" name="Picture 8" descr="PC024458-lc-SH-0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162" y="-133130"/>
            <a:ext cx="9450293" cy="708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8347" name="Picture 11" descr="PC024474-lc-SH-02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815" y="-131920"/>
            <a:ext cx="9503167" cy="712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8352" name="AutoShape 16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 sz="2000" b="1">
              <a:latin typeface="Monotype Corsiva" pitchFamily="66" charset="0"/>
            </a:endParaRPr>
          </a:p>
        </p:txBody>
      </p:sp>
      <p:sp>
        <p:nvSpPr>
          <p:cNvPr id="398354" name="Rectangle 18"/>
          <p:cNvSpPr>
            <a:spLocks noChangeArrowheads="1"/>
          </p:cNvSpPr>
          <p:nvPr/>
        </p:nvSpPr>
        <p:spPr bwMode="auto">
          <a:xfrm>
            <a:off x="1187450" y="976739"/>
            <a:ext cx="63373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Que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dit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 l’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automne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aux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arbres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? –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Jetez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vos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diplômes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. –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Félix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it-IT" altLang="it-IT" sz="2400" b="1" dirty="0" err="1">
                <a:solidFill>
                  <a:srgbClr val="663300"/>
                </a:solidFill>
                <a:latin typeface="Monotype Corsiva" pitchFamily="66" charset="0"/>
                <a:cs typeface="Times New Roman" pitchFamily="18" charset="0"/>
              </a:rPr>
              <a:t>Leclerc</a:t>
            </a:r>
            <a:r>
              <a:rPr lang="it-IT" altLang="it-IT" sz="2000" b="1" dirty="0">
                <a:solidFill>
                  <a:srgbClr val="663300"/>
                </a:solidFill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spd="med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98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8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98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98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98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8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398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8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98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8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398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8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98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8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8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314" name="Picture 2" descr="PC024466-lcf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" y="22860"/>
            <a:ext cx="9113520" cy="6835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7317" name="Picture 5" descr="PC024464-lcle-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2" y="55944"/>
            <a:ext cx="9069408" cy="680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7318" name="Picture 6" descr="PC024462-lc-SH-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" y="-19492"/>
            <a:ext cx="9169989" cy="687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7321" name="AutoShape 9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97322" name="Rectangle 10"/>
          <p:cNvSpPr>
            <a:spLocks noChangeArrowheads="1"/>
          </p:cNvSpPr>
          <p:nvPr/>
        </p:nvSpPr>
        <p:spPr bwMode="auto">
          <a:xfrm>
            <a:off x="1116013" y="903714"/>
            <a:ext cx="64801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Comment décrire la vie d'un couple amoureux au temps de l‘automne de l‘amour? - André  Maurois</a:t>
            </a:r>
            <a:r>
              <a:rPr lang="it-IT" altLang="it-IT" sz="2400" b="1" dirty="0">
                <a:solidFill>
                  <a:srgbClr val="663300"/>
                </a:solidFill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14:ripple dir="ru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97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7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97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7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3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290" name="Picture 2" descr="PC024473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6291" name="Picture 3" descr="PC024472-lcfs-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6" y="-10344"/>
            <a:ext cx="9157791" cy="686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6292" name="Picture 4" descr="PC024471-lcfs-SH-0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818" y="-10345"/>
            <a:ext cx="9216818" cy="691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6293" name="Picture 5" descr="PC024470-lcf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818" y="-10345"/>
            <a:ext cx="9182983" cy="688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6294" name="Picture 6" descr="PC024465-lcf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468" y="28408"/>
            <a:ext cx="9200117" cy="690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6295" name="Picture 7" descr="PC024463-lc-SH-0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50" y="28408"/>
            <a:ext cx="9240037" cy="6930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6298" name="AutoShape 10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 sz="2000" b="1">
              <a:latin typeface="Monotype Corsiva" pitchFamily="66" charset="0"/>
            </a:endParaRPr>
          </a:p>
        </p:txBody>
      </p:sp>
      <p:sp>
        <p:nvSpPr>
          <p:cNvPr id="396299" name="Rectangle 11"/>
          <p:cNvSpPr>
            <a:spLocks noChangeArrowheads="1"/>
          </p:cNvSpPr>
          <p:nvPr/>
        </p:nvSpPr>
        <p:spPr bwMode="auto">
          <a:xfrm>
            <a:off x="1331913" y="903714"/>
            <a:ext cx="633571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Chaleur en automne</a:t>
            </a:r>
            <a:r>
              <a:rPr lang="en-US" altLang="it-IT" sz="2400" b="1" dirty="0">
                <a:solidFill>
                  <a:srgbClr val="663300"/>
                </a:solidFill>
                <a:latin typeface="Monotype Corsiva" pitchFamily="66" charset="0"/>
              </a:rPr>
              <a:t> pique</a:t>
            </a:r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 fort - Et cause à bien des gens la mort.  - Proverbe français</a:t>
            </a:r>
            <a:r>
              <a:rPr lang="it-IT" altLang="it-IT" sz="2400" dirty="0">
                <a:solidFill>
                  <a:srgbClr val="66330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000">
        <p14:ripple dir="ru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96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6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96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96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96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96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96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396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6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96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96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96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96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96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96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6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266" name="Picture 2" descr="PC024475-lcs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5270" name="Picture 6" descr="3841476c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357563"/>
            <a:ext cx="3200400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5271" name="Picture 7" descr="3841476c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827088" y="620713"/>
            <a:ext cx="3200400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5272" name="Picture 8" descr="3841476c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076825" y="549275"/>
            <a:ext cx="3200400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5273" name="Picture 9" descr="PC024448-lc-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" y="-1"/>
            <a:ext cx="9414828" cy="706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5277" name="AutoShape 13"/>
          <p:cNvSpPr>
            <a:spLocks noChangeArrowheads="1"/>
          </p:cNvSpPr>
          <p:nvPr/>
        </p:nvSpPr>
        <p:spPr bwMode="auto">
          <a:xfrm>
            <a:off x="1187450" y="836613"/>
            <a:ext cx="6553200" cy="1079500"/>
          </a:xfrm>
          <a:prstGeom prst="flowChartAlternateProcess">
            <a:avLst/>
          </a:prstGeom>
          <a:solidFill>
            <a:srgbClr val="EAEAEA">
              <a:alpha val="7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95278" name="Rectangle 14"/>
          <p:cNvSpPr>
            <a:spLocks noChangeArrowheads="1"/>
          </p:cNvSpPr>
          <p:nvPr/>
        </p:nvSpPr>
        <p:spPr bwMode="auto">
          <a:xfrm>
            <a:off x="1619250" y="976739"/>
            <a:ext cx="59055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2400" b="1" dirty="0">
                <a:solidFill>
                  <a:srgbClr val="663300"/>
                </a:solidFill>
                <a:latin typeface="Monotype Corsiva" pitchFamily="66" charset="0"/>
              </a:rPr>
              <a:t>D'un été bien chaud vient un automne pendant lequel souvent il tonne.  - Proverbe français</a:t>
            </a:r>
            <a:r>
              <a:rPr lang="it-IT" altLang="it-IT" sz="2400" dirty="0">
                <a:solidFill>
                  <a:srgbClr val="663300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95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5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5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27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7" name="Text Box 7"/>
          <p:cNvSpPr txBox="1">
            <a:spLocks noChangeArrowheads="1"/>
          </p:cNvSpPr>
          <p:nvPr/>
        </p:nvSpPr>
        <p:spPr bwMode="auto">
          <a:xfrm>
            <a:off x="684213" y="6491288"/>
            <a:ext cx="43926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dirty="0" err="1">
                <a:latin typeface="Monotype Corsiva" pitchFamily="66" charset="0"/>
              </a:rPr>
              <a:t>Musique</a:t>
            </a:r>
            <a:r>
              <a:rPr lang="it-IT" altLang="it-IT" dirty="0">
                <a:latin typeface="Monotype Corsiva" pitchFamily="66" charset="0"/>
              </a:rPr>
              <a:t>: Leaves in the </a:t>
            </a:r>
            <a:r>
              <a:rPr lang="it-IT" altLang="it-IT" dirty="0" err="1">
                <a:latin typeface="Monotype Corsiva" pitchFamily="66" charset="0"/>
              </a:rPr>
              <a:t>wind</a:t>
            </a:r>
            <a:r>
              <a:rPr lang="it-IT" altLang="it-IT" dirty="0">
                <a:latin typeface="Monotype Corsiva" pitchFamily="66" charset="0"/>
              </a:rPr>
              <a:t> - Ernesto </a:t>
            </a:r>
            <a:r>
              <a:rPr lang="it-IT" altLang="it-IT" dirty="0" err="1">
                <a:latin typeface="Monotype Corsiva" pitchFamily="66" charset="0"/>
              </a:rPr>
              <a:t>Cortazar</a:t>
            </a:r>
            <a:endParaRPr lang="it-IT" altLang="it-IT" dirty="0">
              <a:latin typeface="Monotype Corsiva" pitchFamily="66" charset="0"/>
            </a:endParaRPr>
          </a:p>
        </p:txBody>
      </p:sp>
      <p:pic>
        <p:nvPicPr>
          <p:cNvPr id="394253" name="Picture 13" descr="P7301288-crop-grey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084763"/>
            <a:ext cx="1441450" cy="129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4256" name="Picture 16" descr="fall_season_leaves_t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810250"/>
            <a:ext cx="1223962" cy="43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428" y="6136481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118668" y="6486366"/>
            <a:ext cx="1568237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  <a:cs typeface="Arial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  <a:cs typeface="Arial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  <a:cs typeface="Arial" charset="0"/>
              </a:rPr>
              <a:t> 2009)</a:t>
            </a:r>
          </a:p>
        </p:txBody>
      </p:sp>
      <p:sp>
        <p:nvSpPr>
          <p:cNvPr id="15" name="Text Box 25"/>
          <p:cNvSpPr txBox="1">
            <a:spLocks noChangeArrowheads="1"/>
          </p:cNvSpPr>
          <p:nvPr/>
        </p:nvSpPr>
        <p:spPr bwMode="auto">
          <a:xfrm>
            <a:off x="1950244" y="5807868"/>
            <a:ext cx="8651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it-IT" altLang="it-IT" sz="2800" dirty="0" smtClean="0">
                <a:solidFill>
                  <a:srgbClr val="FF9900"/>
                </a:solidFill>
                <a:latin typeface="Monotype Corsiva" pitchFamily="66" charset="0"/>
              </a:rPr>
              <a:t>2014 </a:t>
            </a:r>
            <a:endParaRPr lang="it-IT" altLang="it-IT" sz="2800" dirty="0">
              <a:solidFill>
                <a:srgbClr val="FF9900"/>
              </a:solidFill>
              <a:latin typeface="Monotype Corsiva" pitchFamily="66" charset="0"/>
            </a:endParaRPr>
          </a:p>
        </p:txBody>
      </p:sp>
      <p:sp>
        <p:nvSpPr>
          <p:cNvPr id="16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467225" y="6091237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3083" name="Picture 11" descr="F:\- Per FARE new PPS autunno\gif\805ec26f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886" y="1223744"/>
            <a:ext cx="4607303" cy="407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 descr="fg_aleafrgh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3199">
            <a:off x="325438" y="15875"/>
            <a:ext cx="327025" cy="36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5" descr="fg_aleafrgh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39693">
            <a:off x="2311400" y="573088"/>
            <a:ext cx="434975" cy="39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6" descr="fg_aleafrght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39693">
            <a:off x="5180806" y="-415924"/>
            <a:ext cx="515937" cy="46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7" descr="fg_aleafrgh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39693">
            <a:off x="5375275" y="404813"/>
            <a:ext cx="503238" cy="45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8" descr="falling leave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-446088"/>
            <a:ext cx="576263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9" descr="falling leave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1628775"/>
            <a:ext cx="792163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6 -0.0287 C 0.01268 0.01736 0.02031 0.06366 0.03091 0.1294 C 0.0415 0.19607 0.03594 0.32037 0.06858 0.36922 C 0.10104 0.41806 0.20799 0.38287 0.22604 0.42292 C 0.24445 0.4625 0.20538 0.55116 0.17639 0.60857 C 0.14722 0.66598 0.09896 0.7169 0.05122 0.76806 " pathEditMode="relative" rAng="0" ptsTypes="aaaaaA">
                                      <p:cBhvr>
                                        <p:cTn id="6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44" y="3983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81 2.96296E-6 C 0.05643 0.11643 0.07657 0.23402 0.03177 0.31435 C -0.01337 0.39444 -0.19635 0.42268 -0.23316 0.48055 C -0.26927 0.53842 -0.23732 0.62754 -0.1901 0.66203 C -0.14184 0.69699 0.00712 0.67916 0.05174 0.68981 C 0.09722 0.70046 0.07865 0.71759 0.08038 0.72662 C 0.08177 0.73611 0.0717 0.74004 0.06216 0.74467 " pathEditMode="relative" rAng="0" ptsTypes="aaaaaaA">
                                      <p:cBhvr>
                                        <p:cTn id="8" dur="8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3724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8 0.02662 C 0.06493 0.15278 0.09375 0.28032 0.02951 0.36713 C -0.03455 0.45486 -0.29688 0.48449 -0.34948 0.54745 C -0.40174 0.61042 -0.35556 0.70741 -0.2875 0.74491 C -0.21945 0.78287 -0.00556 0.76319 0.05868 0.77454 C 0.12309 0.78611 0.13715 0.7912 0.09913 0.81505 C 0.06111 0.83912 -0.11285 0.89792 -0.16875 0.92083 " pathEditMode="relative" rAng="0" ptsTypes="aaaaaaa">
                                      <p:cBhvr>
                                        <p:cTn id="10" dur="8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10" y="4469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C 0.0375 0.1162 0.07483 0.23356 -0.0092 0.31343 C -0.09253 0.39375 -0.43507 0.42199 -0.50399 0.47986 C -0.57083 0.5375 -0.51163 0.62662 -0.42274 0.66111 C -0.33333 0.6963 -0.05451 0.67801 0.02934 0.68866 C 0.11424 0.69931 0.07865 0.71667 0.08142 0.72546 C 0.08455 0.73495 0.06632 0.73935 0.04844 0.74375 " pathEditMode="relative" rAng="0" ptsTypes="aaaaaaA">
                                      <p:cBhvr>
                                        <p:cTn id="12" dur="8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3719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21 0.21204 C 0.05034 0.20811 0.04739 0.20695 0.04253 0.20556 C 0.03281 0.20602 0.02187 0.19746 0.01371 0.20973 C 0.00764 0.21922 0.01788 0.21019 0.00833 0.21667 C 0.00781 0.21806 0.00746 0.21968 0.00659 0.22107 C 0.00573 0.22292 0.00486 0.22408 0.00399 0.22547 C 0.00069 0.23357 -0.00174 0.24236 -0.00469 0.25116 C -0.00677 0.26806 -0.00382 0.24792 -0.00816 0.2625 C -0.00868 0.26366 -0.00972 0.27755 -0.0099 0.27824 C -0.01042 0.28079 -0.01129 0.28241 -0.01163 0.28519 C -0.01216 0.28727 -0.01233 0.29005 -0.0125 0.2919 C -0.0125 0.30232 -0.01129 0.39398 -0.00816 0.40139 C -0.00868 0.4301 -0.00868 0.45741 -0.00903 0.48635 C -0.00938 0.49074 -0.01077 0.49561 -0.01163 0.49977 C -0.01285 0.5051 -0.0132 0.51065 -0.01424 0.51598 C -0.01563 0.52199 -0.02014 0.52408 -0.0224 0.52686 C -0.0257 0.53125 -0.02795 0.53773 -0.03125 0.5426 C -0.03525 0.55949 -0.04341 0.56273 -0.05035 0.56574 C -0.05521 0.57894 -0.06007 0.59283 -0.06424 0.60718 C -0.06997 0.62639 -0.06632 0.61875 -0.07118 0.62755 C -0.0724 0.63797 -0.07656 0.64422 -0.07917 0.65255 C -0.08334 0.66574 -0.08646 0.68172 -0.09132 0.69329 C -0.09288 0.70533 -0.09323 0.71065 -0.0967 0.71875 C -0.09948 0.74028 -0.1 0.76366 -0.10226 0.78473 C -0.10226 0.81852 -0.10087 0.85556 -0.10087 0.89028 " pathEditMode="relative" rAng="0" ptsTypes="ffffffffffffffffffffffffA">
                                      <p:cBhvr>
                                        <p:cTn id="14" dur="8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3319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0787 C 0.00087 -0.01065 0.00139 -0.01134 0.00226 -0.01227 C 0.00382 -0.01181 0.0059 -0.01713 0.00729 -0.00949 C 0.00833 -0.00347 0.0066 -0.00926 0.00816 -0.00533 C 0.00833 -0.00417 0.00833 -0.00324 0.00851 -0.00232 C 0.00868 -0.00139 0.00885 -0.0007 0.00903 0.00046 C 0.00955 0.00509 0.01007 0.01088 0.01059 0.01597 C 0.01094 0.02685 0.01042 0.01412 0.01111 0.02315 C 0.01128 0.02384 0.01146 0.03264 0.01146 0.0331 C 0.01163 0.03472 0.01163 0.03588 0.0118 0.03727 C 0.0118 0.03866 0.0118 0.04051 0.01198 0.04167 C 0.0118 0.04815 0.01163 0.10532 0.01111 0.10972 C 0.01128 0.12778 0.01128 0.14514 0.01128 0.16273 C 0.01128 0.16574 0.01163 0.16875 0.0118 0.1713 C 0.01198 0.1743 0.01198 0.17801 0.01233 0.18102 C 0.01233 0.18518 0.01319 0.18657 0.01354 0.18819 C 0.01423 0.19097 0.01458 0.19514 0.0151 0.19815 C 0.01597 0.20856 0.01736 0.21065 0.01858 0.21227 C 0.01944 0.22037 0.02031 0.22917 0.02101 0.23819 C 0.02205 0.25 0.02135 0.24537 0.02222 0.25069 C 0.02257 0.25694 0.02326 0.26111 0.02378 0.26667 C 0.02448 0.27477 0.025 0.28495 0.02587 0.29213 C 0.02604 0.2993 0.02621 0.30255 0.02673 0.30764 C 0.02726 0.3213 0.02726 0.33588 0.02778 0.34884 C 0.02778 0.37014 0.0276 0.39282 0.0276 0.41481 " pathEditMode="relative" rAng="0" ptsTypes="ffffffffffffffffffffffffA">
                                      <p:cBhvr>
                                        <p:cTn id="16" dur="8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" y="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Metro">
  <a:themeElements>
    <a:clrScheme name="6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6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3226</TotalTime>
  <Words>242</Words>
  <Application>Microsoft Office PowerPoint</Application>
  <PresentationFormat>Presentazione su schermo (4:3)</PresentationFormat>
  <Paragraphs>20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15</vt:i4>
      </vt:variant>
    </vt:vector>
  </HeadingPairs>
  <TitlesOfParts>
    <vt:vector size="17" baseType="lpstr">
      <vt:lpstr>5_Metro</vt:lpstr>
      <vt:lpstr>6_Metro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Symphonie d'automne 2014</dc:title>
  <dc:creator>Charlotte</dc:creator>
  <cp:lastModifiedBy>carla</cp:lastModifiedBy>
  <cp:revision>267</cp:revision>
  <dcterms:created xsi:type="dcterms:W3CDTF">2010-06-19T22:16:52Z</dcterms:created>
  <dcterms:modified xsi:type="dcterms:W3CDTF">2014-10-02T19:09:10Z</dcterms:modified>
</cp:coreProperties>
</file>