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8"/>
  </p:notesMasterIdLst>
  <p:sldIdLst>
    <p:sldId id="256" r:id="rId2"/>
    <p:sldId id="267" r:id="rId3"/>
    <p:sldId id="257" r:id="rId4"/>
    <p:sldId id="258" r:id="rId5"/>
    <p:sldId id="268" r:id="rId6"/>
    <p:sldId id="259" r:id="rId7"/>
    <p:sldId id="271" r:id="rId8"/>
    <p:sldId id="260" r:id="rId9"/>
    <p:sldId id="261" r:id="rId10"/>
    <p:sldId id="270" r:id="rId11"/>
    <p:sldId id="262" r:id="rId12"/>
    <p:sldId id="263" r:id="rId13"/>
    <p:sldId id="272" r:id="rId14"/>
    <p:sldId id="264" r:id="rId15"/>
    <p:sldId id="265" r:id="rId16"/>
    <p:sldId id="266"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91" d="100"/>
          <a:sy n="91" d="100"/>
        </p:scale>
        <p:origin x="-97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276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479D8A-D1DE-40B4-8FF4-E28E580E7463}" type="datetimeFigureOut">
              <a:rPr lang="fr-FR" smtClean="0"/>
              <a:t>30/09/2014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7CDA00-019F-465C-927D-6CFC29E945BA}" type="slidenum">
              <a:rPr lang="fr-FR" smtClean="0"/>
              <a:t>‹N°›</a:t>
            </a:fld>
            <a:endParaRPr lang="fr-FR"/>
          </a:p>
        </p:txBody>
      </p:sp>
    </p:spTree>
    <p:extLst>
      <p:ext uri="{BB962C8B-B14F-4D97-AF65-F5344CB8AC3E}">
        <p14:creationId xmlns:p14="http://schemas.microsoft.com/office/powerpoint/2010/main" val="81010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07CDA00-019F-465C-927D-6CFC29E945BA}" type="slidenum">
              <a:rPr lang="fr-FR" smtClean="0"/>
              <a:t>16</a:t>
            </a:fld>
            <a:endParaRPr lang="fr-FR"/>
          </a:p>
        </p:txBody>
      </p:sp>
    </p:spTree>
    <p:extLst>
      <p:ext uri="{BB962C8B-B14F-4D97-AF65-F5344CB8AC3E}">
        <p14:creationId xmlns:p14="http://schemas.microsoft.com/office/powerpoint/2010/main" val="723254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FFC2A09-8FA9-4FE9-B776-8DE5F20F6526}" type="datetimeFigureOut">
              <a:rPr lang="fr-FR" smtClean="0"/>
              <a:t>30/09/2014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AE72FA-0988-4AE6-8C6B-2365357F781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FFC2A09-8FA9-4FE9-B776-8DE5F20F6526}" type="datetimeFigureOut">
              <a:rPr lang="fr-FR" smtClean="0"/>
              <a:t>30/09/2014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AE72FA-0988-4AE6-8C6B-2365357F781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FFC2A09-8FA9-4FE9-B776-8DE5F20F6526}" type="datetimeFigureOut">
              <a:rPr lang="fr-FR" smtClean="0"/>
              <a:t>30/09/2014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AE72FA-0988-4AE6-8C6B-2365357F7817}" type="slidenum">
              <a:rPr lang="fr-FR" smtClean="0"/>
              <a:t>‹N°›</a:t>
            </a:fld>
            <a:endParaRPr lang="fr-F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FFC2A09-8FA9-4FE9-B776-8DE5F20F6526}" type="datetimeFigureOut">
              <a:rPr lang="fr-FR" smtClean="0"/>
              <a:t>30/09/2014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AE72FA-0988-4AE6-8C6B-2365357F7817}" type="slidenum">
              <a:rPr lang="fr-FR" smtClean="0"/>
              <a:t>‹N°›</a:t>
            </a:fld>
            <a:endParaRPr lang="fr-FR"/>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FFC2A09-8FA9-4FE9-B776-8DE5F20F6526}" type="datetimeFigureOut">
              <a:rPr lang="fr-FR" smtClean="0"/>
              <a:t>30/09/2014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AE72FA-0988-4AE6-8C6B-2365357F7817}"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8FFC2A09-8FA9-4FE9-B776-8DE5F20F6526}" type="datetimeFigureOut">
              <a:rPr lang="fr-FR" smtClean="0"/>
              <a:t>30/09/2014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5AE72FA-0988-4AE6-8C6B-2365357F7817}" type="slidenum">
              <a:rPr lang="fr-FR" smtClean="0"/>
              <a:t>‹N°›</a:t>
            </a:fld>
            <a:endParaRPr lang="fr-FR"/>
          </a:p>
        </p:txBody>
      </p:sp>
      <p:sp>
        <p:nvSpPr>
          <p:cNvPr id="9" name="Content Placeholder 8"/>
          <p:cNvSpPr>
            <a:spLocks noGrp="1"/>
          </p:cNvSpPr>
          <p:nvPr>
            <p:ph sz="quarter" idx="13"/>
          </p:nvPr>
        </p:nvSpPr>
        <p:spPr>
          <a:xfrm>
            <a:off x="676655"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FFC2A09-8FA9-4FE9-B776-8DE5F20F6526}" type="datetimeFigureOut">
              <a:rPr lang="fr-FR" smtClean="0"/>
              <a:t>30/09/2014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5AE72FA-0988-4AE6-8C6B-2365357F781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8FFC2A09-8FA9-4FE9-B776-8DE5F20F6526}" type="datetimeFigureOut">
              <a:rPr lang="fr-FR" smtClean="0"/>
              <a:t>30/09/2014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5AE72FA-0988-4AE6-8C6B-2365357F781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FFC2A09-8FA9-4FE9-B776-8DE5F20F6526}" type="datetimeFigureOut">
              <a:rPr lang="fr-FR" smtClean="0"/>
              <a:t>30/09/2014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5AE72FA-0988-4AE6-8C6B-2365357F781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FFC2A09-8FA9-4FE9-B776-8DE5F20F6526}" type="datetimeFigureOut">
              <a:rPr lang="fr-FR" smtClean="0"/>
              <a:t>30/09/2014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5AE72FA-0988-4AE6-8C6B-2365357F7817}" type="slidenum">
              <a:rPr lang="fr-FR" smtClean="0"/>
              <a:t>‹N°›</a:t>
            </a:fld>
            <a:endParaRPr lang="fr-F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FFC2A09-8FA9-4FE9-B776-8DE5F20F6526}" type="datetimeFigureOut">
              <a:rPr lang="fr-FR" smtClean="0"/>
              <a:t>30/09/2014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5AE72FA-0988-4AE6-8C6B-2365357F7817}" type="slidenum">
              <a:rPr lang="fr-FR" smtClean="0"/>
              <a:t>‹N°›</a:t>
            </a:fld>
            <a:endParaRPr lang="fr-F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FFC2A09-8FA9-4FE9-B776-8DE5F20F6526}" type="datetimeFigureOut">
              <a:rPr lang="fr-FR" smtClean="0"/>
              <a:t>30/09/2014</a:t>
            </a:fld>
            <a:endParaRPr lang="fr-F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r-F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5AE72FA-0988-4AE6-8C6B-2365357F7817}" type="slidenum">
              <a:rPr lang="fr-FR" smtClean="0"/>
              <a:t>‹N°›</a:t>
            </a:fld>
            <a:endParaRPr lang="fr-F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836712"/>
            <a:ext cx="7540352" cy="2758458"/>
          </a:xfrm>
          <a:ln>
            <a:noFill/>
          </a:ln>
        </p:spPr>
        <p:txBody>
          <a:bodyPr>
            <a:noAutofit/>
          </a:bodyPr>
          <a:lstStyle/>
          <a:p>
            <a:pPr algn="ctr"/>
            <a:r>
              <a:rPr lang="fr-FR" sz="6000" dirty="0" smtClean="0">
                <a:solidFill>
                  <a:schemeClr val="bg1"/>
                </a:solidFill>
                <a:latin typeface="Aharoni" pitchFamily="2" charset="-79"/>
                <a:cs typeface="Aharoni" pitchFamily="2" charset="-79"/>
              </a:rPr>
              <a:t>LES PERSONNES EN SITUATION DE HANDICAP</a:t>
            </a:r>
            <a:endParaRPr lang="fr-FR" sz="6000" dirty="0">
              <a:solidFill>
                <a:schemeClr val="bg1"/>
              </a:solidFill>
              <a:latin typeface="Aharoni" pitchFamily="2" charset="-79"/>
              <a:cs typeface="Aharoni" pitchFamily="2" charset="-79"/>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429000"/>
            <a:ext cx="4392488" cy="2852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7403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circle(in)">
                                      <p:cBhvr>
                                        <p:cTn id="12"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71600" y="2204864"/>
            <a:ext cx="7408333" cy="3849877"/>
          </a:xfrm>
        </p:spPr>
        <p:txBody>
          <a:bodyPr>
            <a:normAutofit fontScale="92500" lnSpcReduction="20000"/>
          </a:bodyPr>
          <a:lstStyle/>
          <a:p>
            <a:pPr marL="0" indent="0">
              <a:buNone/>
            </a:pPr>
            <a:r>
              <a:rPr lang="fr-FR" b="1" i="1" u="sng" dirty="0" smtClean="0">
                <a:solidFill>
                  <a:schemeClr val="tx1"/>
                </a:solidFill>
              </a:rPr>
              <a:t>Les TOC </a:t>
            </a:r>
            <a:r>
              <a:rPr lang="fr-FR" i="1" dirty="0" smtClean="0">
                <a:solidFill>
                  <a:schemeClr val="tx1"/>
                </a:solidFill>
              </a:rPr>
              <a:t>: </a:t>
            </a:r>
            <a:r>
              <a:rPr lang="fr-FR" dirty="0" smtClean="0"/>
              <a:t>C’est une maladie qui se soigne. Le trouble obsessionnel compulsif est une maladie anxieuse assez sévère. Le patient souffre d’idées fixes qui deviennent envahissantes , angoissante. </a:t>
            </a:r>
          </a:p>
          <a:p>
            <a:endParaRPr lang="fr-FR" dirty="0" smtClean="0"/>
          </a:p>
          <a:p>
            <a:pPr marL="0" indent="0">
              <a:buNone/>
            </a:pPr>
            <a:r>
              <a:rPr lang="fr-FR" b="1" u="sng" dirty="0" smtClean="0">
                <a:solidFill>
                  <a:schemeClr val="tx1"/>
                </a:solidFill>
              </a:rPr>
              <a:t>Les différents TOC </a:t>
            </a:r>
            <a:r>
              <a:rPr lang="fr-FR" b="1" dirty="0" smtClean="0">
                <a:solidFill>
                  <a:schemeClr val="tx1"/>
                </a:solidFill>
              </a:rPr>
              <a:t>: </a:t>
            </a:r>
          </a:p>
          <a:p>
            <a:pPr marL="0" indent="0">
              <a:buNone/>
            </a:pPr>
            <a:r>
              <a:rPr lang="fr-FR" dirty="0"/>
              <a:t> </a:t>
            </a:r>
            <a:r>
              <a:rPr lang="fr-FR" dirty="0" smtClean="0"/>
              <a:t>               -Du lavage</a:t>
            </a:r>
          </a:p>
          <a:p>
            <a:pPr marL="0" indent="0">
              <a:buNone/>
            </a:pPr>
            <a:r>
              <a:rPr lang="fr-FR" dirty="0"/>
              <a:t> </a:t>
            </a:r>
            <a:r>
              <a:rPr lang="fr-FR" dirty="0" smtClean="0"/>
              <a:t>               -Vérification</a:t>
            </a:r>
          </a:p>
          <a:p>
            <a:pPr marL="0" indent="0">
              <a:buNone/>
            </a:pPr>
            <a:r>
              <a:rPr lang="fr-FR" dirty="0"/>
              <a:t> </a:t>
            </a:r>
            <a:r>
              <a:rPr lang="fr-FR" dirty="0" smtClean="0"/>
              <a:t>               -Comptage et calculs mentaux</a:t>
            </a:r>
          </a:p>
          <a:p>
            <a:pPr marL="0" indent="0">
              <a:buNone/>
            </a:pPr>
            <a:r>
              <a:rPr lang="fr-FR" dirty="0"/>
              <a:t> </a:t>
            </a:r>
            <a:r>
              <a:rPr lang="fr-FR" dirty="0" smtClean="0"/>
              <a:t>               -Symétrie </a:t>
            </a:r>
          </a:p>
          <a:p>
            <a:pPr marL="0" indent="0">
              <a:buNone/>
            </a:pPr>
            <a:r>
              <a:rPr lang="fr-FR" dirty="0"/>
              <a:t> </a:t>
            </a:r>
            <a:r>
              <a:rPr lang="fr-FR" dirty="0" smtClean="0"/>
              <a:t>               -… </a:t>
            </a:r>
          </a:p>
          <a:p>
            <a:pPr marL="0" indent="0">
              <a:buNone/>
            </a:pPr>
            <a:endParaRPr lang="fr-FR" dirty="0"/>
          </a:p>
        </p:txBody>
      </p:sp>
      <p:pic>
        <p:nvPicPr>
          <p:cNvPr id="3074" name="Picture 2" descr="http://www.economie.gouv.fr/files/handicapF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4565969"/>
            <a:ext cx="2232248" cy="19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732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268760"/>
            <a:ext cx="7992888" cy="4680520"/>
          </a:xfrm>
        </p:spPr>
        <p:txBody>
          <a:bodyPr>
            <a:noAutofit/>
          </a:bodyPr>
          <a:lstStyle/>
          <a:p>
            <a:pPr marL="0" indent="0">
              <a:buNone/>
            </a:pPr>
            <a:r>
              <a:rPr lang="fr-FR" sz="1400" b="1" dirty="0" smtClean="0">
                <a:solidFill>
                  <a:schemeClr val="tx1"/>
                </a:solidFill>
              </a:rPr>
              <a:t>Définition</a:t>
            </a:r>
            <a:r>
              <a:rPr lang="fr-FR" sz="1400" dirty="0" smtClean="0">
                <a:solidFill>
                  <a:schemeClr val="tx1"/>
                </a:solidFill>
              </a:rPr>
              <a:t>: L’autisme ou plus généralement les troubles du spectre autistique sont des troubles du développement humains caractérisés par une interaction sociale et une communication anormales avec des  comportements restreints et répétitifs</a:t>
            </a:r>
            <a:r>
              <a:rPr lang="fr-FR" sz="1400" dirty="0" smtClean="0">
                <a:solidFill>
                  <a:schemeClr val="tx1"/>
                </a:solidFill>
              </a:rPr>
              <a:t>.</a:t>
            </a:r>
            <a:endParaRPr lang="fr-FR" sz="1400" dirty="0" smtClean="0">
              <a:solidFill>
                <a:schemeClr val="tx1"/>
              </a:solidFill>
            </a:endParaRPr>
          </a:p>
          <a:p>
            <a:pPr marL="0" indent="0">
              <a:buNone/>
            </a:pPr>
            <a:r>
              <a:rPr lang="fr-FR" sz="1400" b="1" dirty="0">
                <a:solidFill>
                  <a:schemeClr val="tx1"/>
                </a:solidFill>
              </a:rPr>
              <a:t>Symptômes: </a:t>
            </a:r>
            <a:endParaRPr lang="fr-FR" sz="1400" b="1" dirty="0" smtClean="0">
              <a:solidFill>
                <a:schemeClr val="tx1"/>
              </a:solidFill>
            </a:endParaRPr>
          </a:p>
          <a:p>
            <a:pPr marL="0" indent="0">
              <a:buNone/>
            </a:pPr>
            <a:r>
              <a:rPr lang="fr-FR" sz="1400" i="1" u="sng" dirty="0" smtClean="0">
                <a:solidFill>
                  <a:schemeClr val="tx1"/>
                </a:solidFill>
              </a:rPr>
              <a:t>Au </a:t>
            </a:r>
            <a:r>
              <a:rPr lang="fr-FR" sz="1400" i="1" u="sng" dirty="0">
                <a:solidFill>
                  <a:schemeClr val="tx1"/>
                </a:solidFill>
              </a:rPr>
              <a:t>niveau des habiletés sociales </a:t>
            </a:r>
            <a:r>
              <a:rPr lang="fr-FR" sz="1400" i="1" u="sng" dirty="0" smtClean="0">
                <a:solidFill>
                  <a:schemeClr val="tx1"/>
                </a:solidFill>
              </a:rPr>
              <a:t>:</a:t>
            </a:r>
            <a:endParaRPr lang="fr-FR" sz="1400" i="1" u="sng" dirty="0">
              <a:solidFill>
                <a:schemeClr val="tx1"/>
              </a:solidFill>
            </a:endParaRPr>
          </a:p>
          <a:p>
            <a:pPr marL="0" indent="0">
              <a:buNone/>
            </a:pPr>
            <a:r>
              <a:rPr lang="fr-FR" sz="1400" dirty="0">
                <a:solidFill>
                  <a:schemeClr val="accent1">
                    <a:lumMod val="75000"/>
                  </a:schemeClr>
                </a:solidFill>
              </a:rPr>
              <a:t>*</a:t>
            </a:r>
            <a:r>
              <a:rPr lang="fr-FR" sz="1400" dirty="0" smtClean="0">
                <a:solidFill>
                  <a:schemeClr val="accent1">
                    <a:lumMod val="75000"/>
                  </a:schemeClr>
                </a:solidFill>
              </a:rPr>
              <a:t> </a:t>
            </a:r>
            <a:r>
              <a:rPr lang="fr-FR" sz="1400" dirty="0">
                <a:solidFill>
                  <a:schemeClr val="accent1">
                    <a:lumMod val="75000"/>
                  </a:schemeClr>
                </a:solidFill>
              </a:rPr>
              <a:t>Une difficulté à faire des contacts visuels ou à comprendre les expressions faciales.</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Une difficulté à décoder les expressions émotionnelles (savoir si quelqu'un est triste) et une difficulté à interpréter les intentions des autres.</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Une difficulté à exprimer ses émotions, son ressenti (il est parfois difficile pour l'entourage de savoir si l'enfant a mal par exemple).</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Une absence de réponse lorsqu’on l’appelle par son nom.</a:t>
            </a:r>
          </a:p>
          <a:p>
            <a:pPr marL="0" indent="0">
              <a:buNone/>
            </a:pPr>
            <a:endParaRPr lang="fr-FR" sz="1400" dirty="0">
              <a:solidFill>
                <a:schemeClr val="tx1"/>
              </a:solidFill>
            </a:endParaRPr>
          </a:p>
          <a:p>
            <a:pPr marL="0" indent="0">
              <a:buNone/>
            </a:pPr>
            <a:r>
              <a:rPr lang="fr-FR" sz="1400" i="1" u="sng" dirty="0">
                <a:solidFill>
                  <a:schemeClr val="tx1"/>
                </a:solidFill>
              </a:rPr>
              <a:t>Au niveau du langage et de la </a:t>
            </a:r>
            <a:r>
              <a:rPr lang="fr-FR" sz="1400" i="1" u="sng" dirty="0" smtClean="0">
                <a:solidFill>
                  <a:schemeClr val="tx1"/>
                </a:solidFill>
              </a:rPr>
              <a:t>communication</a:t>
            </a:r>
            <a:r>
              <a:rPr lang="fr-FR" sz="1400" dirty="0" smtClean="0">
                <a:solidFill>
                  <a:schemeClr val="tx1"/>
                </a:solidFill>
              </a:rPr>
              <a:t>:</a:t>
            </a:r>
            <a:endParaRPr lang="fr-FR" sz="1400" dirty="0">
              <a:solidFill>
                <a:schemeClr val="tx1"/>
              </a:solidFill>
            </a:endParaRPr>
          </a:p>
          <a:p>
            <a:pPr marL="0" indent="0">
              <a:buNone/>
            </a:pPr>
            <a:r>
              <a:rPr lang="fr-FR" sz="1400" dirty="0" smtClean="0">
                <a:solidFill>
                  <a:schemeClr val="accent1">
                    <a:lumMod val="75000"/>
                  </a:schemeClr>
                </a:solidFill>
              </a:rPr>
              <a:t>* </a:t>
            </a:r>
            <a:r>
              <a:rPr lang="fr-FR" sz="1400" dirty="0">
                <a:solidFill>
                  <a:schemeClr val="accent1">
                    <a:lumMod val="75000"/>
                  </a:schemeClr>
                </a:solidFill>
              </a:rPr>
              <a:t>L’enfant commence à parler plus tard que 2 ans.</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L’apparition d’autres retards de développement vers 30 mois.</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La perte des mots ou des phrases déjà acquis.</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L’enfant ne regarde pas son interlocuteur lorsqu’il s’adresse à quelqu’un.</a:t>
            </a:r>
          </a:p>
          <a:p>
            <a:pPr marL="0" indent="0">
              <a:buNone/>
            </a:pPr>
            <a:endParaRPr lang="fr-FR" sz="1400" i="1" u="sng" dirty="0">
              <a:solidFill>
                <a:schemeClr val="tx1"/>
              </a:solidFill>
            </a:endParaRPr>
          </a:p>
          <a:p>
            <a:pPr marL="0" indent="0">
              <a:buNone/>
            </a:pPr>
            <a:r>
              <a:rPr lang="fr-FR" sz="1400" i="1" u="sng" dirty="0">
                <a:solidFill>
                  <a:schemeClr val="tx1"/>
                </a:solidFill>
              </a:rPr>
              <a:t>Au niveau du </a:t>
            </a:r>
            <a:r>
              <a:rPr lang="fr-FR" sz="1400" i="1" u="sng" dirty="0" smtClean="0">
                <a:solidFill>
                  <a:schemeClr val="tx1"/>
                </a:solidFill>
              </a:rPr>
              <a:t>comportement:</a:t>
            </a:r>
            <a:endParaRPr lang="fr-FR" sz="1400" i="1" u="sng" dirty="0">
              <a:solidFill>
                <a:schemeClr val="tx1"/>
              </a:solidFill>
            </a:endParaRPr>
          </a:p>
          <a:p>
            <a:pPr marL="0" indent="0">
              <a:buNone/>
            </a:pPr>
            <a:r>
              <a:rPr lang="fr-FR" sz="1400" dirty="0" smtClean="0">
                <a:solidFill>
                  <a:schemeClr val="accent1">
                    <a:lumMod val="75000"/>
                  </a:schemeClr>
                </a:solidFill>
              </a:rPr>
              <a:t>* </a:t>
            </a:r>
            <a:r>
              <a:rPr lang="fr-FR" sz="1400" dirty="0">
                <a:solidFill>
                  <a:schemeClr val="accent1">
                    <a:lumMod val="75000"/>
                  </a:schemeClr>
                </a:solidFill>
              </a:rPr>
              <a:t>Une tendance à effectuer des mouvements répétitifs (appelés stéréotypies) comme se bercer, taper des mains ou tourner sur lui-même.</a:t>
            </a:r>
          </a:p>
          <a:p>
            <a:pPr marL="0" indent="0">
              <a:buNone/>
            </a:pPr>
            <a:r>
              <a:rPr lang="fr-FR" sz="1400" dirty="0" smtClean="0">
                <a:solidFill>
                  <a:schemeClr val="accent1">
                    <a:lumMod val="75000"/>
                  </a:schemeClr>
                </a:solidFill>
              </a:rPr>
              <a:t>* </a:t>
            </a:r>
            <a:r>
              <a:rPr lang="fr-FR" sz="1400" dirty="0">
                <a:solidFill>
                  <a:schemeClr val="accent1">
                    <a:lumMod val="75000"/>
                  </a:schemeClr>
                </a:solidFill>
              </a:rPr>
              <a:t>Une dépendance excessive par rapport à des routines ou à des rituels particuliers.</a:t>
            </a:r>
          </a:p>
          <a:p>
            <a:pPr marL="0" indent="0">
              <a:buNone/>
            </a:pPr>
            <a:endParaRPr lang="fr-FR" sz="500" dirty="0">
              <a:solidFill>
                <a:schemeClr val="accent1">
                  <a:lumMod val="75000"/>
                </a:schemeClr>
              </a:solidFill>
            </a:endParaRPr>
          </a:p>
        </p:txBody>
      </p:sp>
      <p:sp>
        <p:nvSpPr>
          <p:cNvPr id="2" name="Titre 1"/>
          <p:cNvSpPr>
            <a:spLocks noGrp="1"/>
          </p:cNvSpPr>
          <p:nvPr>
            <p:ph type="title"/>
          </p:nvPr>
        </p:nvSpPr>
        <p:spPr>
          <a:xfrm>
            <a:off x="539552" y="260648"/>
            <a:ext cx="7467600" cy="1143000"/>
          </a:xfrm>
        </p:spPr>
        <p:txBody>
          <a:bodyPr/>
          <a:lstStyle/>
          <a:p>
            <a:pPr algn="ctr"/>
            <a:r>
              <a:rPr lang="fr-FR" dirty="0" smtClean="0">
                <a:solidFill>
                  <a:schemeClr val="bg1"/>
                </a:solidFill>
              </a:rPr>
              <a:t>6/ le plan autisme</a:t>
            </a:r>
            <a:endParaRPr lang="fr-FR" dirty="0">
              <a:solidFill>
                <a:schemeClr val="bg1"/>
              </a:solidFill>
            </a:endParaRPr>
          </a:p>
        </p:txBody>
      </p:sp>
    </p:spTree>
    <p:extLst>
      <p:ext uri="{BB962C8B-B14F-4D97-AF65-F5344CB8AC3E}">
        <p14:creationId xmlns:p14="http://schemas.microsoft.com/office/powerpoint/2010/main" val="386461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solidFill>
                  <a:schemeClr val="bg1"/>
                </a:solidFill>
              </a:rPr>
              <a:t>7/ les améliorations apportées par la loi de 2005</a:t>
            </a:r>
            <a:endParaRPr lang="fr-FR" dirty="0">
              <a:solidFill>
                <a:schemeClr val="bg1"/>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91053" y="2564904"/>
            <a:ext cx="7789347"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9433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1"/>
          <p:cNvSpPr>
            <a:spLocks noGrp="1"/>
          </p:cNvSpPr>
          <p:nvPr>
            <p:ph idx="1"/>
          </p:nvPr>
        </p:nvSpPr>
        <p:spPr>
          <a:xfrm>
            <a:off x="827584" y="2636912"/>
            <a:ext cx="7408333" cy="3450696"/>
          </a:xfrm>
        </p:spPr>
        <p:txBody>
          <a:bodyPr>
            <a:normAutofit/>
          </a:bodyPr>
          <a:lstStyle/>
          <a:p>
            <a:pPr marL="0" indent="0">
              <a:buNone/>
            </a:pPr>
            <a:r>
              <a:rPr lang="fr-FR" sz="2000" dirty="0" smtClean="0">
                <a:solidFill>
                  <a:schemeClr val="accent1">
                    <a:lumMod val="75000"/>
                  </a:schemeClr>
                </a:solidFill>
              </a:rPr>
              <a:t>-Aux Maison départementales des travailleurs handicapés ( MDPH : Elles exercent, dans chaque département, une mission d’accueil, d’information, d’accompagnement et de conseil des personnes handicapées et de leurs proches, d’attribution des droits ainsi que de sensibilisation de tous les citoyens au handicap. </a:t>
            </a:r>
          </a:p>
          <a:p>
            <a:pPr marL="0" indent="0">
              <a:buNone/>
            </a:pPr>
            <a:endParaRPr lang="fr-FR" sz="2000" dirty="0">
              <a:solidFill>
                <a:schemeClr val="accent1">
                  <a:lumMod val="75000"/>
                </a:schemeClr>
              </a:solidFill>
            </a:endParaRPr>
          </a:p>
          <a:p>
            <a:pPr marL="0" indent="0">
              <a:buNone/>
            </a:pPr>
            <a:r>
              <a:rPr lang="fr-FR" sz="2000" dirty="0" smtClean="0">
                <a:solidFill>
                  <a:schemeClr val="accent1">
                    <a:lumMod val="75000"/>
                  </a:schemeClr>
                </a:solidFill>
              </a:rPr>
              <a:t>Néanmoins, malgré le renforcement et les prouesses proposées par cette loi, elle pose encore de nombreux problèmes et ne réponds pas aux normes.</a:t>
            </a:r>
            <a:endParaRPr lang="fr-FR" sz="2000" dirty="0">
              <a:solidFill>
                <a:schemeClr val="accent1">
                  <a:lumMod val="75000"/>
                </a:schemeClr>
              </a:solidFill>
            </a:endParaRPr>
          </a:p>
        </p:txBody>
      </p:sp>
    </p:spTree>
    <p:extLst>
      <p:ext uri="{BB962C8B-B14F-4D97-AF65-F5344CB8AC3E}">
        <p14:creationId xmlns:p14="http://schemas.microsoft.com/office/powerpoint/2010/main" val="40106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r>
              <a:rPr lang="fr-FR" dirty="0" smtClean="0">
                <a:solidFill>
                  <a:schemeClr val="accent1">
                    <a:lumMod val="75000"/>
                  </a:schemeClr>
                </a:solidFill>
              </a:rPr>
              <a:t>-Les établissements ou services d’aide par le travail : ESAT.</a:t>
            </a:r>
          </a:p>
          <a:p>
            <a:pPr marL="0" indent="0">
              <a:buNone/>
            </a:pPr>
            <a:r>
              <a:rPr lang="fr-FR" dirty="0" smtClean="0">
                <a:solidFill>
                  <a:schemeClr val="accent1">
                    <a:lumMod val="75000"/>
                  </a:schemeClr>
                </a:solidFill>
              </a:rPr>
              <a:t>Public accueilli : Adultes.</a:t>
            </a:r>
          </a:p>
          <a:p>
            <a:pPr marL="0" indent="0">
              <a:buNone/>
            </a:pPr>
            <a:r>
              <a:rPr lang="fr-FR" dirty="0" smtClean="0">
                <a:solidFill>
                  <a:schemeClr val="accent1">
                    <a:lumMod val="75000"/>
                  </a:schemeClr>
                </a:solidFill>
              </a:rPr>
              <a:t>-La maison d’accueil spécialisée : MAS.</a:t>
            </a:r>
          </a:p>
          <a:p>
            <a:pPr marL="0" indent="0">
              <a:buNone/>
            </a:pPr>
            <a:r>
              <a:rPr lang="fr-FR" dirty="0" smtClean="0">
                <a:solidFill>
                  <a:schemeClr val="accent1">
                    <a:lumMod val="75000"/>
                  </a:schemeClr>
                </a:solidFill>
              </a:rPr>
              <a:t>Public accueilli : Adultes atteint d’un handicap intellectuel, moteur ou somatique grave, ou gravement polyhandicapés, n’ayant pas pu acquérir un minimum d’autonomie.</a:t>
            </a:r>
          </a:p>
          <a:p>
            <a:pPr marL="0" indent="0">
              <a:buNone/>
            </a:pPr>
            <a:endParaRPr lang="fr-FR" dirty="0" smtClean="0"/>
          </a:p>
          <a:p>
            <a:pPr marL="0" indent="0">
              <a:buNone/>
            </a:pPr>
            <a:endParaRPr lang="fr-FR" dirty="0" smtClean="0"/>
          </a:p>
          <a:p>
            <a:pPr marL="0" indent="0">
              <a:buNone/>
            </a:pPr>
            <a:endParaRPr lang="fr-FR" dirty="0" smtClean="0"/>
          </a:p>
          <a:p>
            <a:pPr marL="0" indent="0">
              <a:buNone/>
            </a:pPr>
            <a:endParaRPr lang="fr-FR" dirty="0" smtClean="0"/>
          </a:p>
          <a:p>
            <a:pPr>
              <a:buFontTx/>
              <a:buChar char="-"/>
            </a:pPr>
            <a:endParaRPr lang="fr-FR" dirty="0" smtClean="0"/>
          </a:p>
        </p:txBody>
      </p:sp>
      <p:sp>
        <p:nvSpPr>
          <p:cNvPr id="2" name="Titre 1"/>
          <p:cNvSpPr>
            <a:spLocks noGrp="1"/>
          </p:cNvSpPr>
          <p:nvPr>
            <p:ph type="title"/>
          </p:nvPr>
        </p:nvSpPr>
        <p:spPr>
          <a:xfrm>
            <a:off x="467544" y="116632"/>
            <a:ext cx="7467600" cy="1143000"/>
          </a:xfrm>
        </p:spPr>
        <p:txBody>
          <a:bodyPr>
            <a:normAutofit/>
          </a:bodyPr>
          <a:lstStyle/>
          <a:p>
            <a:pPr algn="ctr"/>
            <a:r>
              <a:rPr lang="fr-FR" dirty="0" smtClean="0">
                <a:solidFill>
                  <a:schemeClr val="bg1"/>
                </a:solidFill>
              </a:rPr>
              <a:t>8/ Les établissements d’accueil </a:t>
            </a:r>
            <a:endParaRPr lang="fr-FR" dirty="0">
              <a:solidFill>
                <a:schemeClr val="bg1"/>
              </a:solidFill>
            </a:endParaRPr>
          </a:p>
        </p:txBody>
      </p:sp>
    </p:spTree>
    <p:extLst>
      <p:ext uri="{BB962C8B-B14F-4D97-AF65-F5344CB8AC3E}">
        <p14:creationId xmlns:p14="http://schemas.microsoft.com/office/powerpoint/2010/main" val="1041669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circle(in)">
                                      <p:cBhvr>
                                        <p:cTn id="2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solidFill>
                  <a:schemeClr val="bg1"/>
                </a:solidFill>
              </a:rPr>
              <a:t>9/ La maltraitance vis-à-vis des personnes en situation de handicap</a:t>
            </a:r>
            <a:endParaRPr lang="fr-FR" dirty="0">
              <a:solidFill>
                <a:schemeClr val="bg1"/>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8144" y="2373313"/>
            <a:ext cx="3295650" cy="32956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5" name="Bulle ronde 4"/>
          <p:cNvSpPr/>
          <p:nvPr/>
        </p:nvSpPr>
        <p:spPr>
          <a:xfrm>
            <a:off x="6588224" y="2060848"/>
            <a:ext cx="2088232" cy="864096"/>
          </a:xfrm>
          <a:prstGeom prst="wedgeEllipseCallout">
            <a:avLst>
              <a:gd name="adj1" fmla="val -47509"/>
              <a:gd name="adj2" fmla="val 50337"/>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 name="ZoneTexte 5"/>
          <p:cNvSpPr txBox="1"/>
          <p:nvPr/>
        </p:nvSpPr>
        <p:spPr>
          <a:xfrm>
            <a:off x="6880994" y="2169730"/>
            <a:ext cx="1512168" cy="646331"/>
          </a:xfrm>
          <a:prstGeom prst="rect">
            <a:avLst/>
          </a:prstGeom>
          <a:noFill/>
        </p:spPr>
        <p:txBody>
          <a:bodyPr wrap="square" rtlCol="0">
            <a:spAutoFit/>
          </a:bodyPr>
          <a:lstStyle/>
          <a:p>
            <a:r>
              <a:rPr lang="fr-FR" dirty="0">
                <a:latin typeface="Times New Roman"/>
                <a:ea typeface="Calibri"/>
              </a:rPr>
              <a:t>agressions sexuelles</a:t>
            </a:r>
            <a:endParaRPr lang="fr-FR"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748" y="3142707"/>
            <a:ext cx="21209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ZoneTexte 7"/>
          <p:cNvSpPr txBox="1"/>
          <p:nvPr/>
        </p:nvSpPr>
        <p:spPr>
          <a:xfrm>
            <a:off x="6860018" y="3322780"/>
            <a:ext cx="1512168" cy="646331"/>
          </a:xfrm>
          <a:prstGeom prst="rect">
            <a:avLst/>
          </a:prstGeom>
          <a:noFill/>
        </p:spPr>
        <p:txBody>
          <a:bodyPr wrap="square" rtlCol="0">
            <a:spAutoFit/>
          </a:bodyPr>
          <a:lstStyle/>
          <a:p>
            <a:r>
              <a:rPr lang="fr-FR" dirty="0">
                <a:latin typeface="Times New Roman"/>
                <a:ea typeface="Calibri"/>
              </a:rPr>
              <a:t>les attentats à la pudeur </a:t>
            </a:r>
            <a:endParaRPr lang="fr-FR"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186" y="4322542"/>
            <a:ext cx="2793813" cy="1626737"/>
          </a:xfrm>
          <a:prstGeom prst="rect">
            <a:avLst/>
          </a:prstGeom>
          <a:noFill/>
          <a:ln>
            <a:noFill/>
          </a:ln>
          <a:effectLst/>
          <a:scene3d>
            <a:camera prst="isometricLeftDown"/>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ZoneTexte 10"/>
          <p:cNvSpPr txBox="1"/>
          <p:nvPr/>
        </p:nvSpPr>
        <p:spPr>
          <a:xfrm rot="2140925">
            <a:off x="6878686" y="4548641"/>
            <a:ext cx="1723454" cy="923330"/>
          </a:xfrm>
          <a:prstGeom prst="rect">
            <a:avLst/>
          </a:prstGeom>
          <a:noFill/>
        </p:spPr>
        <p:txBody>
          <a:bodyPr wrap="square" rtlCol="0">
            <a:spAutoFit/>
          </a:bodyPr>
          <a:lstStyle/>
          <a:p>
            <a:r>
              <a:rPr lang="fr-FR" dirty="0">
                <a:latin typeface="Times New Roman"/>
                <a:ea typeface="Calibri"/>
              </a:rPr>
              <a:t>Les menaces et les préjudices psychologiques</a:t>
            </a:r>
            <a:endParaRPr lang="fr-FR" dirty="0"/>
          </a:p>
        </p:txBody>
      </p:sp>
      <p:sp>
        <p:nvSpPr>
          <p:cNvPr id="12" name="Bulle ronde 11"/>
          <p:cNvSpPr/>
          <p:nvPr/>
        </p:nvSpPr>
        <p:spPr>
          <a:xfrm rot="696868">
            <a:off x="1041253" y="1687560"/>
            <a:ext cx="1588884" cy="1088587"/>
          </a:xfrm>
          <a:prstGeom prst="wedgeEllipseCallout">
            <a:avLst>
              <a:gd name="adj1" fmla="val 60279"/>
              <a:gd name="adj2" fmla="val 64447"/>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6518" y="2444586"/>
            <a:ext cx="10064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rot="2334893">
            <a:off x="1288110" y="1971392"/>
            <a:ext cx="1095172" cy="646331"/>
          </a:xfrm>
          <a:prstGeom prst="rect">
            <a:avLst/>
          </a:prstGeom>
        </p:spPr>
        <p:txBody>
          <a:bodyPr wrap="none">
            <a:spAutoFit/>
          </a:bodyPr>
          <a:lstStyle/>
          <a:p>
            <a:r>
              <a:rPr lang="fr-FR" dirty="0">
                <a:latin typeface="Times New Roman"/>
                <a:ea typeface="Calibri"/>
              </a:rPr>
              <a:t> les abus </a:t>
            </a:r>
            <a:endParaRPr lang="fr-FR" dirty="0" smtClean="0">
              <a:latin typeface="Times New Roman"/>
              <a:ea typeface="Calibri"/>
            </a:endParaRPr>
          </a:p>
          <a:p>
            <a:r>
              <a:rPr lang="fr-FR" dirty="0" smtClean="0">
                <a:latin typeface="Times New Roman"/>
                <a:ea typeface="Calibri"/>
              </a:rPr>
              <a:t>financiers</a:t>
            </a:r>
            <a:endParaRPr lang="fr-FR" dirty="0"/>
          </a:p>
        </p:txBody>
      </p:sp>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1765" y="3044750"/>
            <a:ext cx="1937987" cy="1610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ZoneTexte 14"/>
          <p:cNvSpPr txBox="1"/>
          <p:nvPr/>
        </p:nvSpPr>
        <p:spPr>
          <a:xfrm rot="2143170">
            <a:off x="650675" y="3392438"/>
            <a:ext cx="1656184" cy="646331"/>
          </a:xfrm>
          <a:prstGeom prst="rect">
            <a:avLst/>
          </a:prstGeom>
          <a:noFill/>
        </p:spPr>
        <p:txBody>
          <a:bodyPr wrap="square" rtlCol="0">
            <a:spAutoFit/>
          </a:bodyPr>
          <a:lstStyle/>
          <a:p>
            <a:r>
              <a:rPr lang="fr-FR" dirty="0" smtClean="0">
                <a:latin typeface="Times New Roman"/>
                <a:ea typeface="Calibri"/>
              </a:rPr>
              <a:t> les </a:t>
            </a:r>
            <a:r>
              <a:rPr lang="fr-FR" dirty="0">
                <a:latin typeface="Times New Roman"/>
                <a:ea typeface="Calibri"/>
              </a:rPr>
              <a:t>abandons </a:t>
            </a:r>
            <a:r>
              <a:rPr lang="fr-FR" dirty="0" smtClean="0">
                <a:latin typeface="Times New Roman"/>
                <a:ea typeface="Calibri"/>
              </a:rPr>
              <a:t>et  </a:t>
            </a:r>
            <a:r>
              <a:rPr lang="fr-FR" dirty="0">
                <a:latin typeface="Times New Roman"/>
                <a:ea typeface="Calibri"/>
              </a:rPr>
              <a:t>les privations</a:t>
            </a:r>
            <a:endParaRPr lang="fr-FR" dirty="0"/>
          </a:p>
        </p:txBody>
      </p:sp>
      <p:sp>
        <p:nvSpPr>
          <p:cNvPr id="16" name="Bulle ronde 15"/>
          <p:cNvSpPr/>
          <p:nvPr/>
        </p:nvSpPr>
        <p:spPr>
          <a:xfrm>
            <a:off x="401765" y="5010306"/>
            <a:ext cx="1577947" cy="1227006"/>
          </a:xfrm>
          <a:prstGeom prst="wedgeEllipseCallout">
            <a:avLst>
              <a:gd name="adj1" fmla="val 92400"/>
              <a:gd name="adj2" fmla="val -54852"/>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7" name="ZoneTexte 16"/>
          <p:cNvSpPr txBox="1"/>
          <p:nvPr/>
        </p:nvSpPr>
        <p:spPr>
          <a:xfrm rot="20697795">
            <a:off x="530436" y="5282616"/>
            <a:ext cx="1389218" cy="646331"/>
          </a:xfrm>
          <a:prstGeom prst="rect">
            <a:avLst/>
          </a:prstGeom>
          <a:noFill/>
        </p:spPr>
        <p:txBody>
          <a:bodyPr wrap="square" rtlCol="0">
            <a:spAutoFit/>
          </a:bodyPr>
          <a:lstStyle/>
          <a:p>
            <a:r>
              <a:rPr lang="fr-FR" dirty="0">
                <a:latin typeface="Times New Roman"/>
                <a:ea typeface="Calibri"/>
              </a:rPr>
              <a:t>la privation de nourriture</a:t>
            </a:r>
            <a:endParaRPr lang="fr-FR" dirty="0"/>
          </a:p>
        </p:txBody>
      </p:sp>
    </p:spTree>
    <p:extLst>
      <p:ext uri="{BB962C8B-B14F-4D97-AF65-F5344CB8AC3E}">
        <p14:creationId xmlns:p14="http://schemas.microsoft.com/office/powerpoint/2010/main" val="3948898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additive="base">
                                        <p:cTn id="12" dur="500" fill="hold"/>
                                        <p:tgtEl>
                                          <p:spTgt spid="1026"/>
                                        </p:tgtEl>
                                        <p:attrNameLst>
                                          <p:attrName>ppt_x</p:attrName>
                                        </p:attrNameLst>
                                      </p:cBhvr>
                                      <p:tavLst>
                                        <p:tav tm="0">
                                          <p:val>
                                            <p:strVal val="#ppt_x"/>
                                          </p:val>
                                        </p:tav>
                                        <p:tav tm="100000">
                                          <p:val>
                                            <p:strVal val="#ppt_x"/>
                                          </p:val>
                                        </p:tav>
                                      </p:tavLst>
                                    </p:anim>
                                    <p:anim calcmode="lin" valueType="num">
                                      <p:cBhvr additive="base">
                                        <p:cTn id="13"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Vertical)">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1000"/>
                                        <p:tgtEl>
                                          <p:spTgt spid="14"/>
                                        </p:tgtEl>
                                      </p:cBhvr>
                                    </p:animEffect>
                                    <p:anim calcmode="lin" valueType="num">
                                      <p:cBhvr>
                                        <p:cTn id="24" dur="1000" fill="hold"/>
                                        <p:tgtEl>
                                          <p:spTgt spid="14"/>
                                        </p:tgtEl>
                                        <p:attrNameLst>
                                          <p:attrName>ppt_x</p:attrName>
                                        </p:attrNameLst>
                                      </p:cBhvr>
                                      <p:tavLst>
                                        <p:tav tm="0">
                                          <p:val>
                                            <p:strVal val="#ppt_x"/>
                                          </p:val>
                                        </p:tav>
                                        <p:tav tm="100000">
                                          <p:val>
                                            <p:strVal val="#ppt_x"/>
                                          </p:val>
                                        </p:tav>
                                      </p:tavLst>
                                    </p:anim>
                                    <p:anim calcmode="lin" valueType="num">
                                      <p:cBhvr>
                                        <p:cTn id="2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030"/>
                                        </p:tgtEl>
                                        <p:attrNameLst>
                                          <p:attrName>style.visibility</p:attrName>
                                        </p:attrNameLst>
                                      </p:cBhvr>
                                      <p:to>
                                        <p:strVal val="visible"/>
                                      </p:to>
                                    </p:set>
                                    <p:animEffect transition="in" filter="barn(inVertical)">
                                      <p:cBhvr>
                                        <p:cTn id="30" dur="500"/>
                                        <p:tgtEl>
                                          <p:spTgt spid="1030"/>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1000"/>
                                        <p:tgtEl>
                                          <p:spTgt spid="5"/>
                                        </p:tgtEl>
                                      </p:cBhvr>
                                    </p:animEffect>
                                    <p:anim calcmode="lin" valueType="num">
                                      <p:cBhvr>
                                        <p:cTn id="56" dur="1000" fill="hold"/>
                                        <p:tgtEl>
                                          <p:spTgt spid="5"/>
                                        </p:tgtEl>
                                        <p:attrNameLst>
                                          <p:attrName>ppt_x</p:attrName>
                                        </p:attrNameLst>
                                      </p:cBhvr>
                                      <p:tavLst>
                                        <p:tav tm="0">
                                          <p:val>
                                            <p:strVal val="#ppt_x"/>
                                          </p:val>
                                        </p:tav>
                                        <p:tav tm="100000">
                                          <p:val>
                                            <p:strVal val="#ppt_x"/>
                                          </p:val>
                                        </p:tav>
                                      </p:tavLst>
                                    </p:anim>
                                    <p:anim calcmode="lin" valueType="num">
                                      <p:cBhvr>
                                        <p:cTn id="5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fade">
                                      <p:cBhvr>
                                        <p:cTn id="62" dur="1000"/>
                                        <p:tgtEl>
                                          <p:spTgt spid="6"/>
                                        </p:tgtEl>
                                      </p:cBhvr>
                                    </p:animEffect>
                                    <p:anim calcmode="lin" valueType="num">
                                      <p:cBhvr>
                                        <p:cTn id="63" dur="1000" fill="hold"/>
                                        <p:tgtEl>
                                          <p:spTgt spid="6"/>
                                        </p:tgtEl>
                                        <p:attrNameLst>
                                          <p:attrName>ppt_x</p:attrName>
                                        </p:attrNameLst>
                                      </p:cBhvr>
                                      <p:tavLst>
                                        <p:tav tm="0">
                                          <p:val>
                                            <p:strVal val="#ppt_x"/>
                                          </p:val>
                                        </p:tav>
                                        <p:tav tm="100000">
                                          <p:val>
                                            <p:strVal val="#ppt_x"/>
                                          </p:val>
                                        </p:tav>
                                      </p:tavLst>
                                    </p:anim>
                                    <p:anim calcmode="lin" valueType="num">
                                      <p:cBhvr>
                                        <p:cTn id="6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1027"/>
                                        </p:tgtEl>
                                        <p:attrNameLst>
                                          <p:attrName>style.visibility</p:attrName>
                                        </p:attrNameLst>
                                      </p:cBhvr>
                                      <p:to>
                                        <p:strVal val="visible"/>
                                      </p:to>
                                    </p:set>
                                    <p:animEffect transition="in" filter="fade">
                                      <p:cBhvr>
                                        <p:cTn id="69" dur="1000"/>
                                        <p:tgtEl>
                                          <p:spTgt spid="1027"/>
                                        </p:tgtEl>
                                      </p:cBhvr>
                                    </p:animEffect>
                                    <p:anim calcmode="lin" valueType="num">
                                      <p:cBhvr>
                                        <p:cTn id="70" dur="1000" fill="hold"/>
                                        <p:tgtEl>
                                          <p:spTgt spid="1027"/>
                                        </p:tgtEl>
                                        <p:attrNameLst>
                                          <p:attrName>ppt_x</p:attrName>
                                        </p:attrNameLst>
                                      </p:cBhvr>
                                      <p:tavLst>
                                        <p:tav tm="0">
                                          <p:val>
                                            <p:strVal val="#ppt_x"/>
                                          </p:val>
                                        </p:tav>
                                        <p:tav tm="100000">
                                          <p:val>
                                            <p:strVal val="#ppt_x"/>
                                          </p:val>
                                        </p:tav>
                                      </p:tavLst>
                                    </p:anim>
                                    <p:anim calcmode="lin" valueType="num">
                                      <p:cBhvr>
                                        <p:cTn id="71"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8"/>
                                        </p:tgtEl>
                                        <p:attrNameLst>
                                          <p:attrName>style.visibility</p:attrName>
                                        </p:attrNameLst>
                                      </p:cBhvr>
                                      <p:to>
                                        <p:strVal val="visible"/>
                                      </p:to>
                                    </p:set>
                                    <p:animEffect transition="in" filter="fade">
                                      <p:cBhvr>
                                        <p:cTn id="76" dur="1000"/>
                                        <p:tgtEl>
                                          <p:spTgt spid="8"/>
                                        </p:tgtEl>
                                      </p:cBhvr>
                                    </p:animEffect>
                                    <p:anim calcmode="lin" valueType="num">
                                      <p:cBhvr>
                                        <p:cTn id="77" dur="1000" fill="hold"/>
                                        <p:tgtEl>
                                          <p:spTgt spid="8"/>
                                        </p:tgtEl>
                                        <p:attrNameLst>
                                          <p:attrName>ppt_x</p:attrName>
                                        </p:attrNameLst>
                                      </p:cBhvr>
                                      <p:tavLst>
                                        <p:tav tm="0">
                                          <p:val>
                                            <p:strVal val="#ppt_x"/>
                                          </p:val>
                                        </p:tav>
                                        <p:tav tm="100000">
                                          <p:val>
                                            <p:strVal val="#ppt_x"/>
                                          </p:val>
                                        </p:tav>
                                      </p:tavLst>
                                    </p:anim>
                                    <p:anim calcmode="lin" valueType="num">
                                      <p:cBhvr>
                                        <p:cTn id="7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1028"/>
                                        </p:tgtEl>
                                        <p:attrNameLst>
                                          <p:attrName>style.visibility</p:attrName>
                                        </p:attrNameLst>
                                      </p:cBhvr>
                                      <p:to>
                                        <p:strVal val="visible"/>
                                      </p:to>
                                    </p:set>
                                    <p:animEffect transition="in" filter="fade">
                                      <p:cBhvr>
                                        <p:cTn id="83" dur="1000"/>
                                        <p:tgtEl>
                                          <p:spTgt spid="1028"/>
                                        </p:tgtEl>
                                      </p:cBhvr>
                                    </p:animEffect>
                                    <p:anim calcmode="lin" valueType="num">
                                      <p:cBhvr>
                                        <p:cTn id="84" dur="1000" fill="hold"/>
                                        <p:tgtEl>
                                          <p:spTgt spid="1028"/>
                                        </p:tgtEl>
                                        <p:attrNameLst>
                                          <p:attrName>ppt_x</p:attrName>
                                        </p:attrNameLst>
                                      </p:cBhvr>
                                      <p:tavLst>
                                        <p:tav tm="0">
                                          <p:val>
                                            <p:strVal val="#ppt_x"/>
                                          </p:val>
                                        </p:tav>
                                        <p:tav tm="100000">
                                          <p:val>
                                            <p:strVal val="#ppt_x"/>
                                          </p:val>
                                        </p:tav>
                                      </p:tavLst>
                                    </p:anim>
                                    <p:anim calcmode="lin" valueType="num">
                                      <p:cBhvr>
                                        <p:cTn id="85"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11"/>
                                        </p:tgtEl>
                                        <p:attrNameLst>
                                          <p:attrName>style.visibility</p:attrName>
                                        </p:attrNameLst>
                                      </p:cBhvr>
                                      <p:to>
                                        <p:strVal val="visible"/>
                                      </p:to>
                                    </p:set>
                                    <p:animEffect transition="in" filter="fade">
                                      <p:cBhvr>
                                        <p:cTn id="90" dur="1000"/>
                                        <p:tgtEl>
                                          <p:spTgt spid="11"/>
                                        </p:tgtEl>
                                      </p:cBhvr>
                                    </p:animEffect>
                                    <p:anim calcmode="lin" valueType="num">
                                      <p:cBhvr>
                                        <p:cTn id="91" dur="1000" fill="hold"/>
                                        <p:tgtEl>
                                          <p:spTgt spid="11"/>
                                        </p:tgtEl>
                                        <p:attrNameLst>
                                          <p:attrName>ppt_x</p:attrName>
                                        </p:attrNameLst>
                                      </p:cBhvr>
                                      <p:tavLst>
                                        <p:tav tm="0">
                                          <p:val>
                                            <p:strVal val="#ppt_x"/>
                                          </p:val>
                                        </p:tav>
                                        <p:tav tm="100000">
                                          <p:val>
                                            <p:strVal val="#ppt_x"/>
                                          </p:val>
                                        </p:tav>
                                      </p:tavLst>
                                    </p:anim>
                                    <p:anim calcmode="lin" valueType="num">
                                      <p:cBhvr>
                                        <p:cTn id="9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p:bldP spid="8" grpId="0"/>
      <p:bldP spid="11" grpId="0"/>
      <p:bldP spid="12" grpId="0" animBg="1"/>
      <p:bldP spid="14" grpId="0"/>
      <p:bldP spid="15" grpId="0"/>
      <p:bldP spid="16" grpId="0" animBg="1"/>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1600" y="2780928"/>
            <a:ext cx="7408333" cy="3633267"/>
          </a:xfrm>
        </p:spPr>
        <p:txBody>
          <a:bodyPr>
            <a:normAutofit lnSpcReduction="10000"/>
          </a:bodyPr>
          <a:lstStyle/>
          <a:p>
            <a:r>
              <a:rPr lang="fr-FR" dirty="0" smtClean="0"/>
              <a:t>Avant , les personnes handicapées étaient exclus de la société, ces personnes étaient jugées comme étranger à notre société. A partir du 19éme siècle des associations ont été créées au niveau national.  Des lois sur les travailleurs handicapés ont été mises en place, donc on peut constater que les personnes en situations de handicaps se font une place dans notre société car ils peuvent travailler et vivre comme tout le monde. Ils ne sont plus vus comme des étrangers, mais comme des humains. </a:t>
            </a:r>
          </a:p>
        </p:txBody>
      </p:sp>
      <p:sp>
        <p:nvSpPr>
          <p:cNvPr id="2" name="Titre 1"/>
          <p:cNvSpPr>
            <a:spLocks noGrp="1"/>
          </p:cNvSpPr>
          <p:nvPr>
            <p:ph type="title"/>
          </p:nvPr>
        </p:nvSpPr>
        <p:spPr>
          <a:xfrm>
            <a:off x="467544" y="404664"/>
            <a:ext cx="8229600" cy="1252728"/>
          </a:xfrm>
        </p:spPr>
        <p:txBody>
          <a:bodyPr>
            <a:normAutofit fontScale="90000"/>
          </a:bodyPr>
          <a:lstStyle/>
          <a:p>
            <a:pPr algn="ctr"/>
            <a:r>
              <a:rPr lang="fr-FR" dirty="0" smtClean="0">
                <a:solidFill>
                  <a:schemeClr val="bg1"/>
                </a:solidFill>
              </a:rPr>
              <a:t>10/ L’évolution de la place des personnes en situation de handicap dans la société </a:t>
            </a:r>
            <a:endParaRPr lang="fr-FR" dirty="0">
              <a:solidFill>
                <a:schemeClr val="bg1"/>
              </a:solidFill>
            </a:endParaRPr>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8184" y="1268760"/>
            <a:ext cx="1728192" cy="143646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1381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wheel(1)">
                                      <p:cBhvr>
                                        <p:cTn id="12" dur="2000"/>
                                        <p:tgtEl>
                                          <p:spTgt spid="51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772816"/>
            <a:ext cx="7467600" cy="4989168"/>
          </a:xfrm>
        </p:spPr>
        <p:txBody>
          <a:bodyPr>
            <a:normAutofit/>
          </a:bodyPr>
          <a:lstStyle/>
          <a:p>
            <a:r>
              <a:rPr lang="fr-FR" dirty="0" smtClean="0">
                <a:solidFill>
                  <a:schemeClr val="accent1">
                    <a:lumMod val="75000"/>
                  </a:schemeClr>
                </a:solidFill>
              </a:rPr>
              <a:t>1/ définition du handicap</a:t>
            </a:r>
          </a:p>
          <a:p>
            <a:r>
              <a:rPr lang="fr-FR" dirty="0" smtClean="0">
                <a:solidFill>
                  <a:schemeClr val="accent1">
                    <a:lumMod val="75000"/>
                  </a:schemeClr>
                </a:solidFill>
              </a:rPr>
              <a:t>2/ classification du handicap</a:t>
            </a:r>
          </a:p>
          <a:p>
            <a:r>
              <a:rPr lang="fr-FR" dirty="0" smtClean="0">
                <a:solidFill>
                  <a:schemeClr val="accent1">
                    <a:lumMod val="75000"/>
                  </a:schemeClr>
                </a:solidFill>
              </a:rPr>
              <a:t>3/ l’annonce du handicap</a:t>
            </a:r>
          </a:p>
          <a:p>
            <a:r>
              <a:rPr lang="fr-FR" dirty="0" smtClean="0">
                <a:solidFill>
                  <a:schemeClr val="accent1">
                    <a:lumMod val="75000"/>
                  </a:schemeClr>
                </a:solidFill>
              </a:rPr>
              <a:t>4/ les différents handicaps </a:t>
            </a:r>
          </a:p>
          <a:p>
            <a:r>
              <a:rPr lang="fr-FR" dirty="0" smtClean="0">
                <a:solidFill>
                  <a:schemeClr val="accent1">
                    <a:lumMod val="75000"/>
                  </a:schemeClr>
                </a:solidFill>
              </a:rPr>
              <a:t>5/ quelques pathologies </a:t>
            </a:r>
          </a:p>
          <a:p>
            <a:r>
              <a:rPr lang="fr-FR" dirty="0" smtClean="0">
                <a:solidFill>
                  <a:schemeClr val="accent1">
                    <a:lumMod val="75000"/>
                  </a:schemeClr>
                </a:solidFill>
              </a:rPr>
              <a:t>6/ la plan autisme </a:t>
            </a:r>
          </a:p>
          <a:p>
            <a:r>
              <a:rPr lang="fr-FR" dirty="0" smtClean="0">
                <a:solidFill>
                  <a:schemeClr val="accent1">
                    <a:lumMod val="75000"/>
                  </a:schemeClr>
                </a:solidFill>
              </a:rPr>
              <a:t>7/ Améliorations apportées par la loi 2005</a:t>
            </a:r>
          </a:p>
          <a:p>
            <a:r>
              <a:rPr lang="fr-FR" dirty="0" smtClean="0">
                <a:solidFill>
                  <a:schemeClr val="accent1">
                    <a:lumMod val="75000"/>
                  </a:schemeClr>
                </a:solidFill>
              </a:rPr>
              <a:t>8/ les établissements d’accueil </a:t>
            </a:r>
          </a:p>
          <a:p>
            <a:r>
              <a:rPr lang="fr-FR" dirty="0" smtClean="0">
                <a:solidFill>
                  <a:schemeClr val="accent1">
                    <a:lumMod val="75000"/>
                  </a:schemeClr>
                </a:solidFill>
              </a:rPr>
              <a:t>9/ Maltraitance envers les personnes handicapées</a:t>
            </a:r>
          </a:p>
          <a:p>
            <a:r>
              <a:rPr lang="fr-FR" dirty="0" smtClean="0">
                <a:solidFill>
                  <a:schemeClr val="accent1">
                    <a:lumMod val="75000"/>
                  </a:schemeClr>
                </a:solidFill>
              </a:rPr>
              <a:t>10/ L’évolution dans la société </a:t>
            </a:r>
            <a:endParaRPr lang="fr-FR" dirty="0">
              <a:solidFill>
                <a:schemeClr val="accent1">
                  <a:lumMod val="75000"/>
                </a:schemeClr>
              </a:solidFill>
            </a:endParaRPr>
          </a:p>
        </p:txBody>
      </p:sp>
      <p:sp>
        <p:nvSpPr>
          <p:cNvPr id="2" name="Titre 1"/>
          <p:cNvSpPr>
            <a:spLocks noGrp="1"/>
          </p:cNvSpPr>
          <p:nvPr>
            <p:ph type="title"/>
          </p:nvPr>
        </p:nvSpPr>
        <p:spPr/>
        <p:txBody>
          <a:bodyPr>
            <a:normAutofit/>
          </a:bodyPr>
          <a:lstStyle/>
          <a:p>
            <a:pPr algn="ctr"/>
            <a:r>
              <a:rPr lang="fr-FR" sz="5400" b="1" i="1" u="sng" dirty="0" smtClean="0">
                <a:solidFill>
                  <a:schemeClr val="bg1"/>
                </a:solidFill>
              </a:rPr>
              <a:t>SOMMAIRE </a:t>
            </a:r>
            <a:endParaRPr lang="fr-FR" sz="5400" b="1" i="1" u="sng" dirty="0">
              <a:solidFill>
                <a:schemeClr val="bg1"/>
              </a:solidFill>
            </a:endParaRPr>
          </a:p>
        </p:txBody>
      </p:sp>
    </p:spTree>
    <p:extLst>
      <p:ext uri="{BB962C8B-B14F-4D97-AF65-F5344CB8AC3E}">
        <p14:creationId xmlns:p14="http://schemas.microsoft.com/office/powerpoint/2010/main" val="71658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2708920"/>
            <a:ext cx="7408333" cy="3450696"/>
          </a:xfrm>
        </p:spPr>
        <p:txBody>
          <a:bodyPr>
            <a:normAutofit fontScale="85000" lnSpcReduction="20000"/>
          </a:bodyPr>
          <a:lstStyle/>
          <a:p>
            <a:pPr marL="0" indent="0">
              <a:buNone/>
            </a:pPr>
            <a:r>
              <a:rPr lang="fr-FR" b="1" i="1" u="sng" dirty="0" smtClean="0">
                <a:solidFill>
                  <a:schemeClr val="tx1"/>
                </a:solidFill>
              </a:rPr>
              <a:t>Définition du handicap selon L’OMS.</a:t>
            </a:r>
          </a:p>
          <a:p>
            <a:r>
              <a:rPr lang="fr-FR" dirty="0" smtClean="0"/>
              <a:t>Depuis 2001, l’Organisation Mondiale de la Santé classe les handicaps selon trois axes: la fonction organique, la structure anatomique, l’activité et la participation et les facteurs environnementaux. </a:t>
            </a:r>
          </a:p>
          <a:p>
            <a:pPr marL="0" indent="0">
              <a:buNone/>
            </a:pPr>
            <a:r>
              <a:rPr lang="fr-FR" b="1" i="1" u="sng" dirty="0" smtClean="0">
                <a:solidFill>
                  <a:schemeClr val="tx1"/>
                </a:solidFill>
              </a:rPr>
              <a:t>Définition du handicap selon la loi de 2005.</a:t>
            </a:r>
          </a:p>
          <a:p>
            <a:pPr marL="0" indent="0">
              <a:buNone/>
            </a:pPr>
            <a:r>
              <a:rPr lang="fr-FR" dirty="0">
                <a:solidFill>
                  <a:schemeClr val="accent1"/>
                </a:solidFill>
              </a:rPr>
              <a:t>*</a:t>
            </a:r>
            <a:r>
              <a:rPr lang="fr-FR" dirty="0" smtClean="0"/>
              <a:t> « Constitue un handicap, au sens de la présente loi, toute limitation d’activité ou restriction  de participation à la vie en société subie dans son environnement pa</a:t>
            </a:r>
            <a:r>
              <a:rPr lang="fr-FR" dirty="0"/>
              <a:t>r</a:t>
            </a:r>
            <a:r>
              <a:rPr lang="fr-FR" dirty="0" smtClean="0"/>
              <a:t> une personne en raison dune altération substantielle, durable ou définitive d’une ou plusieurs fonctions physique, sensorielles, mentales, cognitives ou psychiques, d’un polyhandicap ou d’un trouble de santé invalidant»</a:t>
            </a:r>
            <a:endParaRPr lang="fr-FR" dirty="0"/>
          </a:p>
        </p:txBody>
      </p:sp>
      <p:sp>
        <p:nvSpPr>
          <p:cNvPr id="2" name="Titre 1"/>
          <p:cNvSpPr>
            <a:spLocks noGrp="1"/>
          </p:cNvSpPr>
          <p:nvPr>
            <p:ph type="title"/>
          </p:nvPr>
        </p:nvSpPr>
        <p:spPr/>
        <p:txBody>
          <a:bodyPr>
            <a:normAutofit fontScale="90000"/>
          </a:bodyPr>
          <a:lstStyle/>
          <a:p>
            <a:pPr algn="ctr"/>
            <a:r>
              <a:rPr lang="fr-FR" dirty="0" smtClean="0">
                <a:solidFill>
                  <a:schemeClr val="bg1"/>
                </a:solidFill>
              </a:rPr>
              <a:t>1/ Définition du handicap selon l’OMS et selon la loi de 2005</a:t>
            </a:r>
            <a:endParaRPr lang="fr-FR" dirty="0">
              <a:solidFill>
                <a:schemeClr val="bg1"/>
              </a:solidFill>
            </a:endParaRPr>
          </a:p>
        </p:txBody>
      </p:sp>
    </p:spTree>
    <p:extLst>
      <p:ext uri="{BB962C8B-B14F-4D97-AF65-F5344CB8AC3E}">
        <p14:creationId xmlns:p14="http://schemas.microsoft.com/office/powerpoint/2010/main" val="347239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dirty="0" smtClean="0"/>
              <a:t>La CIH (classification internationale des handicaps) a été créée en 1980 déterminant le handicap  en 3 points généraux :</a:t>
            </a:r>
          </a:p>
          <a:p>
            <a:endParaRPr lang="fr-FR" dirty="0" smtClean="0"/>
          </a:p>
          <a:p>
            <a:pPr marL="0" indent="0">
              <a:buNone/>
            </a:pPr>
            <a:r>
              <a:rPr lang="fr-FR" dirty="0" smtClean="0"/>
              <a:t>-La Déficience</a:t>
            </a:r>
          </a:p>
          <a:p>
            <a:pPr marL="0" indent="0">
              <a:buNone/>
            </a:pPr>
            <a:r>
              <a:rPr lang="fr-FR" dirty="0" smtClean="0"/>
              <a:t>-L'incapacité</a:t>
            </a:r>
          </a:p>
          <a:p>
            <a:pPr marL="0" indent="0">
              <a:buNone/>
            </a:pPr>
            <a:r>
              <a:rPr lang="fr-FR" dirty="0" smtClean="0"/>
              <a:t>-Le désavantage</a:t>
            </a:r>
            <a:endParaRPr lang="fr-FR" dirty="0"/>
          </a:p>
          <a:p>
            <a:pPr marL="0" indent="0">
              <a:buNone/>
            </a:pPr>
            <a:endParaRPr lang="fr-FR" dirty="0" smtClean="0"/>
          </a:p>
        </p:txBody>
      </p:sp>
      <p:sp>
        <p:nvSpPr>
          <p:cNvPr id="2" name="Titre 1"/>
          <p:cNvSpPr>
            <a:spLocks noGrp="1"/>
          </p:cNvSpPr>
          <p:nvPr>
            <p:ph type="title"/>
          </p:nvPr>
        </p:nvSpPr>
        <p:spPr>
          <a:xfrm>
            <a:off x="944609" y="620688"/>
            <a:ext cx="8229600" cy="1252728"/>
          </a:xfrm>
        </p:spPr>
        <p:txBody>
          <a:bodyPr>
            <a:noAutofit/>
          </a:bodyPr>
          <a:lstStyle/>
          <a:p>
            <a:pPr algn="ctr"/>
            <a:r>
              <a:rPr lang="fr-FR" sz="3600" dirty="0" smtClean="0">
                <a:solidFill>
                  <a:schemeClr val="bg1"/>
                </a:solidFill>
              </a:rPr>
              <a:t>2/ Classification internationale des handicaps et classification internationale du fonctionnement du handicap et de la               </a:t>
            </a:r>
            <a:r>
              <a:rPr lang="fr-FR" sz="3600" dirty="0">
                <a:solidFill>
                  <a:schemeClr val="bg1"/>
                </a:solidFill>
              </a:rPr>
              <a:t> </a:t>
            </a:r>
            <a:r>
              <a:rPr lang="fr-FR" sz="3600" dirty="0" smtClean="0">
                <a:solidFill>
                  <a:schemeClr val="bg1"/>
                </a:solidFill>
              </a:rPr>
              <a:t>           santé</a:t>
            </a:r>
            <a:endParaRPr lang="fr-FR" sz="3600" dirty="0">
              <a:solidFill>
                <a:schemeClr val="bg1"/>
              </a:solidFill>
            </a:endParaRPr>
          </a:p>
        </p:txBody>
      </p:sp>
    </p:spTree>
    <p:extLst>
      <p:ext uri="{BB962C8B-B14F-4D97-AF65-F5344CB8AC3E}">
        <p14:creationId xmlns:p14="http://schemas.microsoft.com/office/powerpoint/2010/main" val="189629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11560" y="2060848"/>
            <a:ext cx="7408333" cy="3522704"/>
          </a:xfrm>
        </p:spPr>
        <p:txBody>
          <a:bodyPr>
            <a:normAutofit fontScale="25000" lnSpcReduction="20000"/>
          </a:bodyPr>
          <a:lstStyle/>
          <a:p>
            <a:pPr marL="0" indent="0">
              <a:buNone/>
            </a:pPr>
            <a:r>
              <a:rPr lang="fr-FR" sz="8000" dirty="0" smtClean="0"/>
              <a:t>La CIF (classification internationale du fonctionnement du handicap à été créée en 1980, elle a pou buts :</a:t>
            </a:r>
          </a:p>
          <a:p>
            <a:pPr marL="0" indent="0">
              <a:buNone/>
            </a:pPr>
            <a:r>
              <a:rPr lang="fr-FR" sz="8000" dirty="0"/>
              <a:t>- D’offrir une base scientifique des conséquences des problèmes de santé</a:t>
            </a:r>
          </a:p>
          <a:p>
            <a:pPr marL="0" indent="0">
              <a:buNone/>
            </a:pPr>
            <a:endParaRPr lang="fr-FR" sz="8000" dirty="0"/>
          </a:p>
          <a:p>
            <a:pPr marL="0" indent="0">
              <a:buNone/>
            </a:pPr>
            <a:r>
              <a:rPr lang="fr-FR" sz="8000" dirty="0"/>
              <a:t>-D’établir un langage commun pour améliorer </a:t>
            </a:r>
            <a:r>
              <a:rPr lang="fr-FR" sz="8000" dirty="0" smtClean="0"/>
              <a:t>les </a:t>
            </a:r>
            <a:r>
              <a:rPr lang="fr-FR" sz="8000" dirty="0"/>
              <a:t>communications </a:t>
            </a:r>
          </a:p>
          <a:p>
            <a:pPr marL="0" indent="0">
              <a:buNone/>
            </a:pPr>
            <a:endParaRPr lang="fr-FR" sz="8000" dirty="0"/>
          </a:p>
          <a:p>
            <a:pPr marL="0" indent="0">
              <a:buNone/>
            </a:pPr>
            <a:r>
              <a:rPr lang="fr-FR" sz="8000" dirty="0"/>
              <a:t>-Permettre la comparaison de données entre :</a:t>
            </a:r>
          </a:p>
          <a:p>
            <a:pPr marL="0" indent="0">
              <a:buNone/>
            </a:pPr>
            <a:r>
              <a:rPr lang="fr-FR" sz="8000" dirty="0"/>
              <a:t>-pays</a:t>
            </a:r>
          </a:p>
          <a:p>
            <a:pPr marL="0" indent="0">
              <a:buNone/>
            </a:pPr>
            <a:r>
              <a:rPr lang="fr-FR" sz="8000" dirty="0"/>
              <a:t>-disciplines de santé</a:t>
            </a:r>
          </a:p>
          <a:p>
            <a:pPr marL="0" indent="0">
              <a:buNone/>
            </a:pPr>
            <a:r>
              <a:rPr lang="fr-FR" sz="8000" dirty="0"/>
              <a:t>-services</a:t>
            </a:r>
          </a:p>
          <a:p>
            <a:pPr marL="0" indent="0">
              <a:buNone/>
            </a:pPr>
            <a:r>
              <a:rPr lang="fr-FR" sz="8000" dirty="0"/>
              <a:t>-périodes</a:t>
            </a:r>
          </a:p>
          <a:p>
            <a:pPr marL="0" indent="0">
              <a:buNone/>
            </a:pPr>
            <a:endParaRPr lang="fr-FR" sz="8000" dirty="0"/>
          </a:p>
          <a:p>
            <a:pPr marL="0" indent="0">
              <a:buNone/>
            </a:pPr>
            <a:r>
              <a:rPr lang="fr-FR" sz="8000" dirty="0"/>
              <a:t>-Offrir un schéma systématique de codage pour les systèmes d’information su la santé</a:t>
            </a:r>
          </a:p>
          <a:p>
            <a:pPr marL="0" indent="0">
              <a:buNone/>
            </a:pPr>
            <a:endParaRPr lang="fr-FR" sz="2000" dirty="0" smtClean="0"/>
          </a:p>
          <a:p>
            <a:pPr marL="0" indent="0">
              <a:buNone/>
            </a:pPr>
            <a:endParaRPr lang="fr-FR" sz="2000" dirty="0" smtClean="0"/>
          </a:p>
          <a:p>
            <a:pPr>
              <a:buFontTx/>
              <a:buChar char="-"/>
            </a:pPr>
            <a:endParaRPr lang="fr-FR" dirty="0"/>
          </a:p>
        </p:txBody>
      </p:sp>
    </p:spTree>
    <p:extLst>
      <p:ext uri="{BB962C8B-B14F-4D97-AF65-F5344CB8AC3E}">
        <p14:creationId xmlns:p14="http://schemas.microsoft.com/office/powerpoint/2010/main" val="3992071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fade">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fade">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fade">
                                      <p:cBhvr>
                                        <p:cTn id="4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L’annonce du handicap concerne trois types de personnes : Les professionnels, les parents, l’enfant.</a:t>
            </a:r>
          </a:p>
          <a:p>
            <a:pPr marL="0" indent="0">
              <a:buNone/>
            </a:pPr>
            <a:r>
              <a:rPr lang="fr-FR" dirty="0" smtClean="0"/>
              <a:t>C’est un moment compliqué, décisif et constructeur pour la relation future entre les parents et leur enfant.</a:t>
            </a:r>
          </a:p>
          <a:p>
            <a:pPr marL="0" indent="0">
              <a:buNone/>
            </a:pPr>
            <a:r>
              <a:rPr lang="fr-FR" dirty="0" smtClean="0"/>
              <a:t>Les réactions face au handicap sont diverses : Refus ou adaptation. </a:t>
            </a:r>
          </a:p>
          <a:p>
            <a:pPr marL="0" indent="0">
              <a:buNone/>
            </a:pPr>
            <a:r>
              <a:rPr lang="fr-FR" dirty="0" smtClean="0"/>
              <a:t>Les professionnels se doivent d’assurer un accompagnement dans le temps mêlé de compréhension, de considération positive et de sincérité. Il leur faut un savoir psychologique sur les inévitables réactions émotionnelles mais aussi une certaine aptitude à la communication envers les parents.</a:t>
            </a:r>
            <a:endParaRPr lang="fr-FR" dirty="0"/>
          </a:p>
        </p:txBody>
      </p:sp>
      <p:sp>
        <p:nvSpPr>
          <p:cNvPr id="2" name="Titre 1"/>
          <p:cNvSpPr>
            <a:spLocks noGrp="1"/>
          </p:cNvSpPr>
          <p:nvPr>
            <p:ph type="title"/>
          </p:nvPr>
        </p:nvSpPr>
        <p:spPr>
          <a:xfrm>
            <a:off x="467544" y="0"/>
            <a:ext cx="7467600" cy="1143000"/>
          </a:xfrm>
        </p:spPr>
        <p:txBody>
          <a:bodyPr/>
          <a:lstStyle/>
          <a:p>
            <a:pPr algn="ctr"/>
            <a:r>
              <a:rPr lang="fr-FR" dirty="0" smtClean="0">
                <a:solidFill>
                  <a:schemeClr val="bg1"/>
                </a:solidFill>
              </a:rPr>
              <a:t>3/ L’annonce du handicap</a:t>
            </a:r>
            <a:endParaRPr lang="fr-FR" dirty="0">
              <a:solidFill>
                <a:schemeClr val="bg1"/>
              </a:solidFill>
            </a:endParaRPr>
          </a:p>
        </p:txBody>
      </p:sp>
    </p:spTree>
    <p:extLst>
      <p:ext uri="{BB962C8B-B14F-4D97-AF65-F5344CB8AC3E}">
        <p14:creationId xmlns:p14="http://schemas.microsoft.com/office/powerpoint/2010/main" val="2231905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marL="0" indent="0">
              <a:buNone/>
            </a:pPr>
            <a:r>
              <a:rPr lang="fr-FR" dirty="0" smtClean="0"/>
              <a:t>Les parents ont besoin de temps pour accepter et traverser le deuil de leurs projets et attentes et ainsi favoriser au mieux le développement de leur enfant handicapé, faciliter son autonomisation à l’âge adulte. </a:t>
            </a:r>
          </a:p>
          <a:p>
            <a:pPr marL="0" indent="0">
              <a:buNone/>
            </a:pPr>
            <a:r>
              <a:rPr lang="fr-FR" dirty="0" smtClean="0"/>
              <a:t>À l’annonce du handicap, les parents subissent des modifications de leurs représentations de l’enfant et un « traumatisme psychique » : Sentiment de bascule, violence des émotions, réactions de révolte, colère.</a:t>
            </a:r>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188640"/>
            <a:ext cx="3816424" cy="2385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56097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heel(1)">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4138"/>
            <a:ext cx="7467600" cy="1143000"/>
          </a:xfrm>
        </p:spPr>
        <p:txBody>
          <a:bodyPr>
            <a:normAutofit/>
          </a:bodyPr>
          <a:lstStyle/>
          <a:p>
            <a:pPr algn="ctr"/>
            <a:r>
              <a:rPr lang="fr-FR" dirty="0" smtClean="0">
                <a:solidFill>
                  <a:schemeClr val="bg1"/>
                </a:solidFill>
              </a:rPr>
              <a:t>4/ Les différents handicaps</a:t>
            </a:r>
            <a:endParaRPr lang="fr-FR" dirty="0">
              <a:solidFill>
                <a:schemeClr val="bg1"/>
              </a:solidFill>
            </a:endParaRPr>
          </a:p>
        </p:txBody>
      </p:sp>
      <p:graphicFrame>
        <p:nvGraphicFramePr>
          <p:cNvPr id="10" name="Espace réservé du contenu 9"/>
          <p:cNvGraphicFramePr>
            <a:graphicFrameLocks noGrp="1"/>
          </p:cNvGraphicFramePr>
          <p:nvPr>
            <p:ph idx="1"/>
            <p:extLst>
              <p:ext uri="{D42A27DB-BD31-4B8C-83A1-F6EECF244321}">
                <p14:modId xmlns:p14="http://schemas.microsoft.com/office/powerpoint/2010/main" val="3782274820"/>
              </p:ext>
            </p:extLst>
          </p:nvPr>
        </p:nvGraphicFramePr>
        <p:xfrm>
          <a:off x="323528" y="1412776"/>
          <a:ext cx="8496943" cy="5264212"/>
        </p:xfrm>
        <a:graphic>
          <a:graphicData uri="http://schemas.openxmlformats.org/drawingml/2006/table">
            <a:tbl>
              <a:tblPr/>
              <a:tblGrid>
                <a:gridCol w="967131"/>
                <a:gridCol w="1625156"/>
                <a:gridCol w="1368153"/>
                <a:gridCol w="1656183"/>
                <a:gridCol w="1636865"/>
                <a:gridCol w="1243455"/>
              </a:tblGrid>
              <a:tr h="79821">
                <a:tc rowSpan="2">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Les différents types handicaps</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Définition</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causes</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Conséquences</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rowSpan="2">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Prise en charge</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108">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Sur la vie de la </a:t>
                      </a:r>
                      <a:r>
                        <a:rPr lang="fr-FR" sz="1100" b="1" i="0" u="none" dirty="0" smtClean="0">
                          <a:solidFill>
                            <a:schemeClr val="tx1">
                              <a:lumMod val="95000"/>
                              <a:lumOff val="5000"/>
                            </a:schemeClr>
                          </a:solidFill>
                          <a:effectLst/>
                          <a:latin typeface="Times New Roman"/>
                          <a:ea typeface="Calibri"/>
                          <a:cs typeface="Times New Roman"/>
                        </a:rPr>
                        <a:t>personne</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b="1" i="0" u="none" dirty="0">
                          <a:solidFill>
                            <a:schemeClr val="tx1">
                              <a:lumMod val="95000"/>
                              <a:lumOff val="5000"/>
                            </a:schemeClr>
                          </a:solidFill>
                          <a:effectLst/>
                          <a:latin typeface="Times New Roman"/>
                          <a:ea typeface="Calibri"/>
                          <a:cs typeface="Times New Roman"/>
                        </a:rPr>
                        <a:t>Sur ses proches</a:t>
                      </a:r>
                      <a:endParaRPr lang="fr-FR" sz="1200" b="1" i="0" u="none" dirty="0">
                        <a:solidFill>
                          <a:schemeClr val="tx1">
                            <a:lumMod val="95000"/>
                            <a:lumOff val="5000"/>
                          </a:schemeClr>
                        </a:solidFill>
                        <a:effectLst/>
                        <a:latin typeface="Calibri"/>
                        <a:ea typeface="Calibri"/>
                        <a:cs typeface="Times New Roman"/>
                      </a:endParaRPr>
                    </a:p>
                    <a:p>
                      <a:pPr algn="ctr">
                        <a:lnSpc>
                          <a:spcPct val="115000"/>
                        </a:lnSpc>
                        <a:spcAft>
                          <a:spcPts val="0"/>
                        </a:spcAft>
                      </a:pPr>
                      <a:r>
                        <a:rPr lang="fr-FR" sz="1100" b="1" i="0" u="none" strike="noStrike" dirty="0">
                          <a:solidFill>
                            <a:schemeClr val="tx1">
                              <a:lumMod val="95000"/>
                              <a:lumOff val="5000"/>
                            </a:schemeClr>
                          </a:solidFill>
                          <a:effectLst/>
                          <a:latin typeface="Times New Roman"/>
                          <a:ea typeface="Calibri"/>
                          <a:cs typeface="Times New Roman"/>
                        </a:rPr>
                        <a:t> </a:t>
                      </a:r>
                      <a:endParaRPr lang="fr-FR" sz="1200" b="1" i="0" u="none" dirty="0">
                        <a:solidFill>
                          <a:schemeClr val="tx1">
                            <a:lumMod val="95000"/>
                            <a:lumOff val="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691308">
                <a:tc>
                  <a:txBody>
                    <a:bodyPr/>
                    <a:lstStyle/>
                    <a:p>
                      <a:pPr algn="ctr">
                        <a:lnSpc>
                          <a:spcPct val="115000"/>
                        </a:lnSpc>
                        <a:spcAft>
                          <a:spcPts val="0"/>
                        </a:spcAft>
                      </a:pPr>
                      <a:r>
                        <a:rPr lang="fr-FR" sz="1050" b="1" dirty="0">
                          <a:effectLst/>
                          <a:latin typeface="Times New Roman"/>
                          <a:ea typeface="Calibri"/>
                          <a:cs typeface="Times New Roman"/>
                        </a:rPr>
                        <a:t>Le  handicap physique</a:t>
                      </a:r>
                      <a:endParaRPr lang="fr-FR" sz="1100" dirty="0">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Un handicap physique est un trouble physique,.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Les causes peuvent être variées :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Elles peuvent être en situation de dépendance </a:t>
                      </a:r>
                      <a:r>
                        <a:rPr lang="fr-FR" sz="1100" dirty="0" smtClean="0">
                          <a:solidFill>
                            <a:schemeClr val="accent1">
                              <a:lumMod val="75000"/>
                            </a:schemeClr>
                          </a:solidFill>
                          <a:effectLst/>
                          <a:latin typeface="Times New Roman"/>
                          <a:ea typeface="Calibri"/>
                          <a:cs typeface="Times New Roman"/>
                        </a:rPr>
                        <a:t>;,</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 une souffrance psychologique due à un sentiment de rejet dans la société.</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 Milieu ordinaire de </a:t>
                      </a:r>
                      <a:r>
                        <a:rPr lang="fr-FR" sz="1100" dirty="0" smtClean="0">
                          <a:solidFill>
                            <a:schemeClr val="accent1">
                              <a:lumMod val="75000"/>
                            </a:schemeClr>
                          </a:solidFill>
                          <a:effectLst/>
                          <a:latin typeface="Times New Roman"/>
                          <a:ea typeface="Calibri"/>
                          <a:cs typeface="Times New Roman"/>
                        </a:rPr>
                        <a:t>travail,</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6079">
                <a:tc>
                  <a:txBody>
                    <a:bodyPr/>
                    <a:lstStyle/>
                    <a:p>
                      <a:pPr algn="ctr">
                        <a:lnSpc>
                          <a:spcPct val="115000"/>
                        </a:lnSpc>
                        <a:spcAft>
                          <a:spcPts val="0"/>
                        </a:spcAft>
                      </a:pPr>
                      <a:r>
                        <a:rPr lang="fr-FR" sz="1050" b="1">
                          <a:effectLst/>
                          <a:latin typeface="Times New Roman"/>
                          <a:ea typeface="Calibri"/>
                          <a:cs typeface="Times New Roman"/>
                        </a:rPr>
                        <a:t>Le handicap Mental</a:t>
                      </a:r>
                      <a:endParaRPr lang="fr-FR" sz="1100">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smtClean="0">
                          <a:solidFill>
                            <a:schemeClr val="accent1">
                              <a:lumMod val="75000"/>
                            </a:schemeClr>
                          </a:solidFill>
                          <a:effectLst/>
                          <a:latin typeface="Times New Roman"/>
                          <a:ea typeface="Calibri"/>
                          <a:cs typeface="Times New Roman"/>
                        </a:rPr>
                        <a:t>Personne </a:t>
                      </a:r>
                      <a:r>
                        <a:rPr lang="fr-FR" sz="1100" dirty="0">
                          <a:solidFill>
                            <a:schemeClr val="accent1">
                              <a:lumMod val="75000"/>
                            </a:schemeClr>
                          </a:solidFill>
                          <a:effectLst/>
                          <a:latin typeface="Times New Roman"/>
                          <a:ea typeface="Calibri"/>
                          <a:cs typeface="Times New Roman"/>
                        </a:rPr>
                        <a:t>handicapée mentale  est  porteuse de manière permanente d’une déficience intellectuelle.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Anomalies chromosomiques </a:t>
                      </a:r>
                      <a:r>
                        <a:rPr lang="fr-FR" sz="1100" dirty="0" smtClean="0">
                          <a:solidFill>
                            <a:schemeClr val="accent1">
                              <a:lumMod val="75000"/>
                            </a:schemeClr>
                          </a:solidFill>
                          <a:effectLst/>
                          <a:latin typeface="Times New Roman"/>
                          <a:ea typeface="Calibri"/>
                          <a:cs typeface="Times New Roman"/>
                        </a:rPr>
                        <a:t>,</a:t>
                      </a:r>
                      <a:r>
                        <a:rPr lang="fr-FR" sz="1100" baseline="0" dirty="0" smtClean="0">
                          <a:solidFill>
                            <a:schemeClr val="accent1">
                              <a:lumMod val="75000"/>
                            </a:schemeClr>
                          </a:solidFill>
                          <a:effectLst/>
                          <a:latin typeface="Times New Roman"/>
                          <a:ea typeface="Calibri"/>
                          <a:cs typeface="Times New Roman"/>
                        </a:rPr>
                        <a:t> </a:t>
                      </a:r>
                      <a:r>
                        <a:rPr lang="fr-FR" sz="1100" dirty="0" smtClean="0">
                          <a:solidFill>
                            <a:schemeClr val="accent1">
                              <a:lumMod val="75000"/>
                            </a:schemeClr>
                          </a:solidFill>
                          <a:effectLst/>
                          <a:latin typeface="Times New Roman"/>
                          <a:ea typeface="Calibri"/>
                          <a:cs typeface="Times New Roman"/>
                        </a:rPr>
                        <a:t>maladies </a:t>
                      </a:r>
                      <a:r>
                        <a:rPr lang="fr-FR" sz="1100" dirty="0">
                          <a:solidFill>
                            <a:schemeClr val="accent1">
                              <a:lumMod val="75000"/>
                            </a:schemeClr>
                          </a:solidFill>
                          <a:effectLst/>
                          <a:latin typeface="Times New Roman"/>
                          <a:ea typeface="Calibri"/>
                          <a:cs typeface="Times New Roman"/>
                        </a:rPr>
                        <a:t>génétiques,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smtClean="0">
                          <a:solidFill>
                            <a:schemeClr val="accent1">
                              <a:lumMod val="75000"/>
                            </a:schemeClr>
                          </a:solidFill>
                          <a:effectLst/>
                          <a:latin typeface="Times New Roman"/>
                          <a:ea typeface="Calibri"/>
                          <a:cs typeface="Times New Roman"/>
                        </a:rPr>
                        <a:t>-</a:t>
                      </a:r>
                      <a:r>
                        <a:rPr lang="fr-FR" sz="1100" baseline="0" dirty="0" smtClean="0">
                          <a:solidFill>
                            <a:schemeClr val="accent1">
                              <a:lumMod val="75000"/>
                            </a:schemeClr>
                          </a:solidFill>
                          <a:effectLst/>
                          <a:latin typeface="Times New Roman"/>
                          <a:ea typeface="Calibri"/>
                          <a:cs typeface="Times New Roman"/>
                        </a:rPr>
                        <a:t> </a:t>
                      </a:r>
                      <a:r>
                        <a:rPr lang="fr-FR" sz="1100" dirty="0" smtClean="0">
                          <a:solidFill>
                            <a:schemeClr val="accent1">
                              <a:lumMod val="75000"/>
                            </a:schemeClr>
                          </a:solidFill>
                          <a:effectLst/>
                          <a:latin typeface="Times New Roman"/>
                          <a:ea typeface="Calibri"/>
                          <a:cs typeface="Times New Roman"/>
                        </a:rPr>
                        <a:t>d’un </a:t>
                      </a:r>
                      <a:r>
                        <a:rPr lang="fr-FR" sz="1100" dirty="0">
                          <a:solidFill>
                            <a:schemeClr val="accent1">
                              <a:lumMod val="75000"/>
                            </a:schemeClr>
                          </a:solidFill>
                          <a:effectLst/>
                          <a:latin typeface="Times New Roman"/>
                          <a:ea typeface="Calibri"/>
                          <a:cs typeface="Times New Roman"/>
                        </a:rPr>
                        <a:t>soutien et d’un accompagnement adaptés </a:t>
                      </a:r>
                      <a:r>
                        <a:rPr lang="fr-FR" sz="1100" dirty="0" smtClean="0">
                          <a:solidFill>
                            <a:schemeClr val="accent1">
                              <a:lumMod val="75000"/>
                            </a:schemeClr>
                          </a:solidFill>
                          <a:effectLst/>
                          <a:latin typeface="Times New Roman"/>
                          <a:ea typeface="Calibri"/>
                          <a:cs typeface="Times New Roman"/>
                        </a:rPr>
                        <a:t>-</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Dépression, relation de ne pas pouvoir aider au quotidien, désespoir, Abandon.</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a:solidFill>
                            <a:schemeClr val="accent1">
                              <a:lumMod val="75000"/>
                            </a:schemeClr>
                          </a:solidFill>
                          <a:effectLst/>
                          <a:latin typeface="Times New Roman"/>
                          <a:ea typeface="Calibri"/>
                          <a:cs typeface="Times New Roman"/>
                        </a:rPr>
                        <a:t>l’orientation vers les lieux de soins ou d’insertion.</a:t>
                      </a:r>
                      <a:endParaRPr lang="fr-FR" sz="1200">
                        <a:solidFill>
                          <a:schemeClr val="accent1">
                            <a:lumMod val="75000"/>
                          </a:schemeClr>
                        </a:solidFill>
                        <a:effectLst/>
                        <a:latin typeface="Calibri"/>
                        <a:ea typeface="Calibri"/>
                        <a:cs typeface="Times New Roman"/>
                      </a:endParaRPr>
                    </a:p>
                    <a:p>
                      <a:pPr>
                        <a:lnSpc>
                          <a:spcPct val="115000"/>
                        </a:lnSpc>
                        <a:spcAft>
                          <a:spcPts val="0"/>
                        </a:spcAft>
                      </a:pPr>
                      <a:r>
                        <a:rPr lang="fr-FR" sz="1100">
                          <a:solidFill>
                            <a:schemeClr val="accent1">
                              <a:lumMod val="75000"/>
                            </a:schemeClr>
                          </a:solidFill>
                          <a:effectLst/>
                          <a:latin typeface="Times New Roman"/>
                          <a:ea typeface="Calibri"/>
                          <a:cs typeface="Times New Roman"/>
                        </a:rPr>
                        <a:t> </a:t>
                      </a:r>
                      <a:endParaRPr lang="fr-FR" sz="120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2731">
                <a:tc>
                  <a:txBody>
                    <a:bodyPr/>
                    <a:lstStyle/>
                    <a:p>
                      <a:pPr algn="ctr">
                        <a:lnSpc>
                          <a:spcPct val="115000"/>
                        </a:lnSpc>
                        <a:spcAft>
                          <a:spcPts val="0"/>
                        </a:spcAft>
                      </a:pPr>
                      <a:r>
                        <a:rPr lang="fr-FR" sz="1050" b="1" dirty="0">
                          <a:effectLst/>
                          <a:latin typeface="Times New Roman"/>
                          <a:ea typeface="Calibri"/>
                          <a:cs typeface="Times New Roman"/>
                        </a:rPr>
                        <a:t>Le handicap psychique</a:t>
                      </a:r>
                      <a:endParaRPr lang="fr-FR" sz="1100" dirty="0">
                        <a:effectLst/>
                        <a:latin typeface="Calibri"/>
                        <a:ea typeface="Calibri"/>
                        <a:cs typeface="Times New Roman"/>
                      </a:endParaRPr>
                    </a:p>
                    <a:p>
                      <a:pPr algn="ctr">
                        <a:lnSpc>
                          <a:spcPct val="115000"/>
                        </a:lnSpc>
                        <a:spcAft>
                          <a:spcPts val="0"/>
                        </a:spcAft>
                      </a:pPr>
                      <a:r>
                        <a:rPr lang="fr-FR" sz="1050" b="1" dirty="0">
                          <a:effectLst/>
                          <a:latin typeface="Times New Roman"/>
                          <a:ea typeface="Calibri"/>
                          <a:cs typeface="Times New Roman"/>
                        </a:rPr>
                        <a:t> </a:t>
                      </a:r>
                      <a:endParaRPr lang="fr-FR" sz="1100" dirty="0">
                        <a:effectLst/>
                        <a:latin typeface="Calibri"/>
                        <a:ea typeface="Calibri"/>
                        <a:cs typeface="Times New Roman"/>
                      </a:endParaRPr>
                    </a:p>
                    <a:p>
                      <a:pPr algn="ctr">
                        <a:lnSpc>
                          <a:spcPct val="115000"/>
                        </a:lnSpc>
                        <a:spcAft>
                          <a:spcPts val="0"/>
                        </a:spcAft>
                      </a:pPr>
                      <a:endParaRPr lang="fr-FR" sz="1100" dirty="0">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Caractérisé par un déficit relationnel, des difficultés de concentration</a:t>
                      </a:r>
                      <a:r>
                        <a:rPr lang="fr-FR" sz="1100" dirty="0" smtClean="0">
                          <a:solidFill>
                            <a:schemeClr val="accent1">
                              <a:lumMod val="75000"/>
                            </a:schemeClr>
                          </a:solidFill>
                          <a:effectLst/>
                          <a:latin typeface="Times New Roman"/>
                          <a:ea typeface="Calibri"/>
                          <a:cs typeface="Times New Roman"/>
                        </a:rPr>
                        <a:t>,,</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l’organisation du temps peut être en </a:t>
                      </a:r>
                      <a:r>
                        <a:rPr lang="fr-FR" sz="1100" dirty="0" smtClean="0">
                          <a:solidFill>
                            <a:schemeClr val="accent1">
                              <a:lumMod val="75000"/>
                            </a:schemeClr>
                          </a:solidFill>
                          <a:effectLst/>
                          <a:latin typeface="Times New Roman"/>
                          <a:ea typeface="Calibri"/>
                          <a:cs typeface="Times New Roman"/>
                        </a:rPr>
                        <a:t>causes,</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Handicap plus lourd, difficultés à se faire confiance et à faire confiance aux autres.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La situation de handicap rend la vie difficile pour la personne malade et son entourage.</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La Maison Départementale des Personnes Handicapées. </a:t>
                      </a:r>
                      <a:endParaRPr lang="fr-FR" sz="1100" dirty="0" smtClean="0">
                        <a:solidFill>
                          <a:schemeClr val="accent1">
                            <a:lumMod val="75000"/>
                          </a:schemeClr>
                        </a:solidFill>
                        <a:effectLst/>
                        <a:latin typeface="Times New Roman"/>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7832">
                <a:tc>
                  <a:txBody>
                    <a:bodyPr/>
                    <a:lstStyle/>
                    <a:p>
                      <a:pPr algn="ctr">
                        <a:lnSpc>
                          <a:spcPct val="115000"/>
                        </a:lnSpc>
                        <a:spcAft>
                          <a:spcPts val="0"/>
                        </a:spcAft>
                      </a:pPr>
                      <a:r>
                        <a:rPr lang="fr-FR" sz="1050" b="1">
                          <a:effectLst/>
                          <a:latin typeface="Times New Roman"/>
                          <a:ea typeface="Calibri"/>
                          <a:cs typeface="Times New Roman"/>
                        </a:rPr>
                        <a:t>Les déficiences sensorielles</a:t>
                      </a:r>
                      <a:endParaRPr lang="fr-FR" sz="1100">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Il s’agit d’une incapacité à une déficience  de la vue, de l’audition, de la parole, une forte insuffisante du Gout et du toucher</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Le vieillissement, le Bruit, </a:t>
                      </a:r>
                      <a:r>
                        <a:rPr lang="fr-FR" sz="1100" dirty="0" smtClean="0">
                          <a:solidFill>
                            <a:schemeClr val="accent1">
                              <a:lumMod val="75000"/>
                            </a:schemeClr>
                          </a:solidFill>
                          <a:effectLst/>
                          <a:latin typeface="Times New Roman"/>
                          <a:ea typeface="Calibri"/>
                          <a:cs typeface="Times New Roman"/>
                        </a:rPr>
                        <a:t>hérédité,</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La personne présentant une altération auditive ressent initialement une gêne pour entendre clairement.</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Nous place parfois dans une espèce de gêne dont nous nous défendrons pourtant probablement.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Pour faciliter ses déplacements,</a:t>
                      </a:r>
                      <a:endParaRPr lang="fr-FR" sz="1200" dirty="0">
                        <a:solidFill>
                          <a:schemeClr val="accent1">
                            <a:lumMod val="75000"/>
                          </a:schemeClr>
                        </a:solidFill>
                        <a:effectLst/>
                        <a:latin typeface="Calibri"/>
                        <a:ea typeface="Calibri"/>
                        <a:cs typeface="Times New Roman"/>
                      </a:endParaRPr>
                    </a:p>
                    <a:p>
                      <a:pPr>
                        <a:lnSpc>
                          <a:spcPct val="115000"/>
                        </a:lnSpc>
                        <a:spcAft>
                          <a:spcPts val="0"/>
                        </a:spcAft>
                      </a:pPr>
                      <a:r>
                        <a:rPr lang="fr-FR" sz="1100" dirty="0">
                          <a:solidFill>
                            <a:schemeClr val="accent1">
                              <a:lumMod val="75000"/>
                            </a:schemeClr>
                          </a:solidFill>
                          <a:effectLst/>
                          <a:latin typeface="Times New Roman"/>
                          <a:ea typeface="Calibri"/>
                          <a:cs typeface="Times New Roman"/>
                        </a:rPr>
                        <a:t> participer à la démonstration.</a:t>
                      </a:r>
                      <a:endParaRPr lang="fr-FR" sz="1200" dirty="0">
                        <a:solidFill>
                          <a:schemeClr val="accent1">
                            <a:lumMod val="75000"/>
                          </a:schemeClr>
                        </a:solidFill>
                        <a:effectLst/>
                        <a:latin typeface="Calibri"/>
                        <a:ea typeface="Calibri"/>
                        <a:cs typeface="Times New Roman"/>
                      </a:endParaRPr>
                    </a:p>
                    <a:p>
                      <a:pPr>
                        <a:lnSpc>
                          <a:spcPct val="115000"/>
                        </a:lnSpc>
                        <a:spcAft>
                          <a:spcPts val="0"/>
                        </a:spcAft>
                      </a:pPr>
                      <a:r>
                        <a:rPr lang="fr-FR" sz="1100" dirty="0">
                          <a:solidFill>
                            <a:schemeClr val="accent1">
                              <a:lumMod val="75000"/>
                            </a:schemeClr>
                          </a:solidFill>
                          <a:effectLst/>
                          <a:latin typeface="Times New Roman"/>
                          <a:ea typeface="Calibri"/>
                          <a:cs typeface="Times New Roman"/>
                        </a:rPr>
                        <a:t> </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0260">
                <a:tc>
                  <a:txBody>
                    <a:bodyPr/>
                    <a:lstStyle/>
                    <a:p>
                      <a:pPr algn="ctr">
                        <a:lnSpc>
                          <a:spcPct val="115000"/>
                        </a:lnSpc>
                        <a:spcAft>
                          <a:spcPts val="0"/>
                        </a:spcAft>
                      </a:pPr>
                      <a:r>
                        <a:rPr lang="fr-FR" sz="1050" b="1" dirty="0">
                          <a:effectLst/>
                          <a:latin typeface="Times New Roman"/>
                          <a:ea typeface="Calibri"/>
                          <a:cs typeface="Times New Roman"/>
                        </a:rPr>
                        <a:t>Le </a:t>
                      </a:r>
                      <a:r>
                        <a:rPr lang="fr-FR" sz="1050" b="1" dirty="0" smtClean="0">
                          <a:effectLst/>
                          <a:latin typeface="Times New Roman"/>
                          <a:ea typeface="Calibri"/>
                          <a:cs typeface="Times New Roman"/>
                        </a:rPr>
                        <a:t>polyhandicap                  </a:t>
                      </a:r>
                      <a:endParaRPr lang="fr-FR" sz="1100" dirty="0">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Le polyhandicap  se définit comme un "handicap grave à </a:t>
                      </a:r>
                      <a:r>
                        <a:rPr lang="fr-FR" sz="1100" dirty="0" smtClean="0">
                          <a:solidFill>
                            <a:schemeClr val="accent1">
                              <a:lumMod val="75000"/>
                            </a:schemeClr>
                          </a:solidFill>
                          <a:effectLst/>
                          <a:latin typeface="Times New Roman"/>
                          <a:ea typeface="Calibri"/>
                          <a:cs typeface="Times New Roman"/>
                        </a:rPr>
                        <a:t>expressions multiples,</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Chez l'enfant, c'est l'atteinte cérébrale grave précoce, touchant plusieurs domaines de l'activité </a:t>
                      </a:r>
                      <a:r>
                        <a:rPr lang="fr-FR" sz="1100" dirty="0" smtClean="0">
                          <a:solidFill>
                            <a:schemeClr val="accent1">
                              <a:lumMod val="75000"/>
                            </a:schemeClr>
                          </a:solidFill>
                          <a:effectLst/>
                          <a:latin typeface="Times New Roman"/>
                          <a:ea typeface="Calibri"/>
                          <a:cs typeface="Times New Roman"/>
                        </a:rPr>
                        <a:t>neurologique,</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C’est un temps difficile où le jeune handicapé devient plus </a:t>
                      </a:r>
                      <a:r>
                        <a:rPr lang="fr-FR" sz="1100" dirty="0" smtClean="0">
                          <a:solidFill>
                            <a:schemeClr val="accent1">
                              <a:lumMod val="75000"/>
                            </a:schemeClr>
                          </a:solidFill>
                          <a:effectLst/>
                          <a:latin typeface="Times New Roman"/>
                          <a:ea typeface="Calibri"/>
                          <a:cs typeface="Times New Roman"/>
                        </a:rPr>
                        <a:t>lourd,</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15000"/>
                        </a:lnSpc>
                        <a:spcAft>
                          <a:spcPts val="0"/>
                        </a:spcAft>
                        <a:buFontTx/>
                        <a:buChar char="-"/>
                      </a:pPr>
                      <a:r>
                        <a:rPr lang="fr-FR" sz="1100" dirty="0" smtClean="0">
                          <a:solidFill>
                            <a:schemeClr val="accent1">
                              <a:lumMod val="75000"/>
                            </a:schemeClr>
                          </a:solidFill>
                          <a:effectLst/>
                          <a:latin typeface="Times New Roman"/>
                          <a:ea typeface="Calibri"/>
                          <a:cs typeface="Times New Roman"/>
                        </a:rPr>
                        <a:t>la </a:t>
                      </a:r>
                      <a:r>
                        <a:rPr lang="fr-FR" sz="1100" dirty="0">
                          <a:solidFill>
                            <a:schemeClr val="accent1">
                              <a:lumMod val="75000"/>
                            </a:schemeClr>
                          </a:solidFill>
                          <a:effectLst/>
                          <a:latin typeface="Times New Roman"/>
                          <a:ea typeface="Calibri"/>
                          <a:cs typeface="Times New Roman"/>
                        </a:rPr>
                        <a:t>prise de conscience progressive de la limitation des possibilités de compréhension et de </a:t>
                      </a:r>
                      <a:r>
                        <a:rPr lang="fr-FR" sz="1100" dirty="0" smtClean="0">
                          <a:solidFill>
                            <a:schemeClr val="accent1">
                              <a:lumMod val="75000"/>
                            </a:schemeClr>
                          </a:solidFill>
                          <a:effectLst/>
                          <a:latin typeface="Times New Roman"/>
                          <a:ea typeface="Calibri"/>
                          <a:cs typeface="Times New Roman"/>
                        </a:rPr>
                        <a:t>communication,</a:t>
                      </a: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solidFill>
                            <a:schemeClr val="accent1">
                              <a:lumMod val="75000"/>
                            </a:schemeClr>
                          </a:solidFill>
                          <a:effectLst/>
                          <a:latin typeface="Times New Roman"/>
                          <a:ea typeface="Calibri"/>
                          <a:cs typeface="Times New Roman"/>
                        </a:rPr>
                        <a:t>La prise en charge à </a:t>
                      </a:r>
                      <a:r>
                        <a:rPr lang="fr-FR" sz="1100" dirty="0" smtClean="0">
                          <a:solidFill>
                            <a:schemeClr val="accent1">
                              <a:lumMod val="75000"/>
                            </a:schemeClr>
                          </a:solidFill>
                          <a:effectLst/>
                          <a:latin typeface="Times New Roman"/>
                          <a:ea typeface="Calibri"/>
                          <a:cs typeface="Times New Roman"/>
                        </a:rPr>
                        <a:t>domicile,</a:t>
                      </a:r>
                      <a:endParaRPr lang="fr-FR" sz="1200" dirty="0">
                        <a:solidFill>
                          <a:schemeClr val="accent1">
                            <a:lumMod val="75000"/>
                          </a:schemeClr>
                        </a:solidFill>
                        <a:effectLst/>
                        <a:latin typeface="Calibri"/>
                        <a:ea typeface="Calibri"/>
                        <a:cs typeface="Times New Roman"/>
                      </a:endParaRPr>
                    </a:p>
                  </a:txBody>
                  <a:tcPr marL="55637" marR="55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0133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1600" y="2780928"/>
            <a:ext cx="7408333" cy="3849291"/>
          </a:xfrm>
        </p:spPr>
        <p:txBody>
          <a:bodyPr>
            <a:normAutofit fontScale="92500"/>
          </a:bodyPr>
          <a:lstStyle/>
          <a:p>
            <a:r>
              <a:rPr lang="fr-FR" b="1" i="1" u="sng" dirty="0" smtClean="0">
                <a:solidFill>
                  <a:schemeClr val="tx1"/>
                </a:solidFill>
              </a:rPr>
              <a:t>Trisomie 21 </a:t>
            </a:r>
            <a:r>
              <a:rPr lang="fr-FR" b="1" i="1" dirty="0" smtClean="0">
                <a:solidFill>
                  <a:schemeClr val="tx1"/>
                </a:solidFill>
              </a:rPr>
              <a:t>:</a:t>
            </a:r>
            <a:r>
              <a:rPr lang="fr-FR" b="1" dirty="0" smtClean="0">
                <a:solidFill>
                  <a:srgbClr val="FF0000"/>
                </a:solidFill>
              </a:rPr>
              <a:t> </a:t>
            </a:r>
            <a:r>
              <a:rPr lang="fr-FR" dirty="0" smtClean="0"/>
              <a:t>Egalement appeler Syndrome de down. C’est une anomalie chromosomique congénitale qui touche le chromosome 21 . C’est l’une des maladies génétique les plus communes. Un retard cognitif est observé chez une personne atteinte de trisomie 21.</a:t>
            </a:r>
          </a:p>
          <a:p>
            <a:endParaRPr lang="fr-FR" dirty="0" smtClean="0"/>
          </a:p>
          <a:p>
            <a:r>
              <a:rPr lang="fr-FR" b="1" i="1" u="sng" dirty="0" smtClean="0">
                <a:solidFill>
                  <a:schemeClr val="tx1"/>
                </a:solidFill>
              </a:rPr>
              <a:t>Le syndrome d’asperger </a:t>
            </a:r>
            <a:r>
              <a:rPr lang="fr-FR" b="1" i="1" dirty="0" smtClean="0">
                <a:solidFill>
                  <a:schemeClr val="tx1"/>
                </a:solidFill>
              </a:rPr>
              <a:t>: </a:t>
            </a:r>
            <a:r>
              <a:rPr lang="fr-FR" dirty="0" smtClean="0"/>
              <a:t>C’est une forme d’autisme . Ca se remarque par la difficulté dans les interactions sociale, le langage et le développement cognitif. Ce sont des personnes à intelligence normale. Mais ils sont dans leurs monde.</a:t>
            </a:r>
          </a:p>
          <a:p>
            <a:endParaRPr lang="fr-FR" dirty="0"/>
          </a:p>
        </p:txBody>
      </p:sp>
      <p:sp>
        <p:nvSpPr>
          <p:cNvPr id="2" name="Titre 1"/>
          <p:cNvSpPr>
            <a:spLocks noGrp="1"/>
          </p:cNvSpPr>
          <p:nvPr>
            <p:ph type="title"/>
          </p:nvPr>
        </p:nvSpPr>
        <p:spPr>
          <a:xfrm>
            <a:off x="467544" y="404664"/>
            <a:ext cx="7467600" cy="1143000"/>
          </a:xfrm>
        </p:spPr>
        <p:txBody>
          <a:bodyPr>
            <a:normAutofit fontScale="90000"/>
          </a:bodyPr>
          <a:lstStyle/>
          <a:p>
            <a:pPr algn="ctr"/>
            <a:r>
              <a:rPr lang="fr-FR" dirty="0" smtClean="0">
                <a:solidFill>
                  <a:schemeClr val="bg1"/>
                </a:solidFill>
              </a:rPr>
              <a:t>5/ La trisomie 21, le syndrome d’Asperger, les TOC</a:t>
            </a:r>
            <a:endParaRPr lang="fr-FR" dirty="0">
              <a:solidFill>
                <a:schemeClr val="bg1"/>
              </a:solidFill>
            </a:endParaRPr>
          </a:p>
        </p:txBody>
      </p:sp>
    </p:spTree>
    <p:extLst>
      <p:ext uri="{BB962C8B-B14F-4D97-AF65-F5344CB8AC3E}">
        <p14:creationId xmlns:p14="http://schemas.microsoft.com/office/powerpoint/2010/main" val="18666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285</TotalTime>
  <Words>1374</Words>
  <Application>Microsoft Office PowerPoint</Application>
  <PresentationFormat>Affichage à l'écran (4:3)</PresentationFormat>
  <Paragraphs>139</Paragraphs>
  <Slides>16</Slides>
  <Notes>1</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Vagues</vt:lpstr>
      <vt:lpstr>LES PERSONNES EN SITUATION DE HANDICAP</vt:lpstr>
      <vt:lpstr>SOMMAIRE </vt:lpstr>
      <vt:lpstr>1/ Définition du handicap selon l’OMS et selon la loi de 2005</vt:lpstr>
      <vt:lpstr>2/ Classification internationale des handicaps et classification internationale du fonctionnement du handicap et de la                           santé</vt:lpstr>
      <vt:lpstr>Présentation PowerPoint</vt:lpstr>
      <vt:lpstr>3/ L’annonce du handicap</vt:lpstr>
      <vt:lpstr>Présentation PowerPoint</vt:lpstr>
      <vt:lpstr>4/ Les différents handicaps</vt:lpstr>
      <vt:lpstr>5/ La trisomie 21, le syndrome d’Asperger, les TOC</vt:lpstr>
      <vt:lpstr>Présentation PowerPoint</vt:lpstr>
      <vt:lpstr>6/ le plan autisme</vt:lpstr>
      <vt:lpstr>7/ les améliorations apportées par la loi de 2005</vt:lpstr>
      <vt:lpstr>Présentation PowerPoint</vt:lpstr>
      <vt:lpstr>8/ Les établissements d’accueil </vt:lpstr>
      <vt:lpstr>9/ La maltraitance vis-à-vis des personnes en situation de handicap</vt:lpstr>
      <vt:lpstr>10/ L’évolution de la place des personnes en situation de handicap dans la société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personnes en situation de handicap</dc:title>
  <dc:creator>Stagiaire</dc:creator>
  <cp:lastModifiedBy>Stagiaire</cp:lastModifiedBy>
  <cp:revision>35</cp:revision>
  <dcterms:created xsi:type="dcterms:W3CDTF">2014-09-29T07:32:00Z</dcterms:created>
  <dcterms:modified xsi:type="dcterms:W3CDTF">2014-09-30T09:15:15Z</dcterms:modified>
</cp:coreProperties>
</file>