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  <p:sldMasterId id="2147483672" r:id="rId3"/>
  </p:sldMasterIdLst>
  <p:notesMasterIdLst>
    <p:notesMasterId r:id="rId63"/>
  </p:notesMasterIdLst>
  <p:sldIdLst>
    <p:sldId id="256" r:id="rId4"/>
    <p:sldId id="260" r:id="rId5"/>
    <p:sldId id="257" r:id="rId6"/>
    <p:sldId id="258" r:id="rId7"/>
    <p:sldId id="264" r:id="rId8"/>
    <p:sldId id="259" r:id="rId9"/>
    <p:sldId id="319" r:id="rId10"/>
    <p:sldId id="262" r:id="rId11"/>
    <p:sldId id="266" r:id="rId12"/>
    <p:sldId id="358" r:id="rId13"/>
    <p:sldId id="265" r:id="rId14"/>
    <p:sldId id="267" r:id="rId15"/>
    <p:sldId id="270" r:id="rId16"/>
    <p:sldId id="268" r:id="rId17"/>
    <p:sldId id="317" r:id="rId18"/>
    <p:sldId id="271" r:id="rId19"/>
    <p:sldId id="272" r:id="rId20"/>
    <p:sldId id="331" r:id="rId21"/>
    <p:sldId id="318" r:id="rId22"/>
    <p:sldId id="276" r:id="rId23"/>
    <p:sldId id="275" r:id="rId24"/>
    <p:sldId id="277" r:id="rId25"/>
    <p:sldId id="278" r:id="rId26"/>
    <p:sldId id="279" r:id="rId27"/>
    <p:sldId id="281" r:id="rId28"/>
    <p:sldId id="282" r:id="rId29"/>
    <p:sldId id="280" r:id="rId30"/>
    <p:sldId id="284" r:id="rId31"/>
    <p:sldId id="283" r:id="rId32"/>
    <p:sldId id="285" r:id="rId33"/>
    <p:sldId id="322" r:id="rId34"/>
    <p:sldId id="287" r:id="rId35"/>
    <p:sldId id="289" r:id="rId36"/>
    <p:sldId id="323" r:id="rId37"/>
    <p:sldId id="286" r:id="rId38"/>
    <p:sldId id="324" r:id="rId39"/>
    <p:sldId id="321" r:id="rId40"/>
    <p:sldId id="290" r:id="rId41"/>
    <p:sldId id="296" r:id="rId42"/>
    <p:sldId id="292" r:id="rId43"/>
    <p:sldId id="316" r:id="rId44"/>
    <p:sldId id="295" r:id="rId45"/>
    <p:sldId id="314" r:id="rId46"/>
    <p:sldId id="299" r:id="rId47"/>
    <p:sldId id="298" r:id="rId48"/>
    <p:sldId id="320" r:id="rId49"/>
    <p:sldId id="304" r:id="rId50"/>
    <p:sldId id="302" r:id="rId51"/>
    <p:sldId id="306" r:id="rId52"/>
    <p:sldId id="336" r:id="rId53"/>
    <p:sldId id="305" r:id="rId54"/>
    <p:sldId id="307" r:id="rId55"/>
    <p:sldId id="301" r:id="rId56"/>
    <p:sldId id="308" r:id="rId57"/>
    <p:sldId id="341" r:id="rId58"/>
    <p:sldId id="310" r:id="rId59"/>
    <p:sldId id="311" r:id="rId60"/>
    <p:sldId id="312" r:id="rId61"/>
    <p:sldId id="353" r:id="rId62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7C80"/>
    <a:srgbClr val="FF0000"/>
    <a:srgbClr val="FFCCCC"/>
    <a:srgbClr val="777777"/>
    <a:srgbClr val="333333"/>
    <a:srgbClr val="4D4D4D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276" autoAdjust="0"/>
    <p:restoredTop sz="94660"/>
  </p:normalViewPr>
  <p:slideViewPr>
    <p:cSldViewPr>
      <p:cViewPr>
        <p:scale>
          <a:sx n="50" d="100"/>
          <a:sy n="50" d="100"/>
        </p:scale>
        <p:origin x="-485" y="-1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941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tableStyles" Target="tableStyle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it-IT" altLang="it-IT"/>
          </a:p>
        </p:txBody>
      </p:sp>
      <p:sp>
        <p:nvSpPr>
          <p:cNvPr id="614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14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614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614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3A207DB-1A74-4EEC-AEB5-4B8A750758D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839685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F2D851-A671-4DB5-AA3A-9E4CA895134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93706708"/>
      </p:ext>
    </p:extLst>
  </p:cSld>
  <p:clrMapOvr>
    <a:masterClrMapping/>
  </p:clrMapOvr>
  <p:transition spd="med"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5D3F1F-3679-4DF0-9928-3BB30B61245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80907460"/>
      </p:ext>
    </p:extLst>
  </p:cSld>
  <p:clrMapOvr>
    <a:masterClrMapping/>
  </p:clrMapOvr>
  <p:transition spd="med"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B7892B-257E-4865-AA43-C62FC531D0B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95246543"/>
      </p:ext>
    </p:extLst>
  </p:cSld>
  <p:clrMapOvr>
    <a:masterClrMapping/>
  </p:clrMapOvr>
  <p:transition spd="med"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AB1088-B003-4197-AEF7-F5B85C51634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24869351"/>
      </p:ext>
    </p:extLst>
  </p:cSld>
  <p:clrMapOvr>
    <a:masterClrMapping/>
  </p:clrMapOvr>
  <p:transition spd="med"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B2FDFC-391D-48F9-942B-E79CCB1C2BF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06383100"/>
      </p:ext>
    </p:extLst>
  </p:cSld>
  <p:clrMapOvr>
    <a:masterClrMapping/>
  </p:clrMapOvr>
  <p:transition spd="med"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92C6DB-8E6A-435F-B349-52ACC580998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96644007"/>
      </p:ext>
    </p:extLst>
  </p:cSld>
  <p:clrMapOvr>
    <a:masterClrMapping/>
  </p:clrMapOvr>
  <p:transition spd="med"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59EC84-1AF4-4647-B67F-B5A88E6E76E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4267898"/>
      </p:ext>
    </p:extLst>
  </p:cSld>
  <p:clrMapOvr>
    <a:masterClrMapping/>
  </p:clrMapOvr>
  <p:transition spd="med"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2D9D63-DC0C-4285-9AC8-705016FD872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80388005"/>
      </p:ext>
    </p:extLst>
  </p:cSld>
  <p:clrMapOvr>
    <a:masterClrMapping/>
  </p:clrMapOvr>
  <p:transition spd="med"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FD6CCC-4643-4A49-84C9-FFC220899DC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34885856"/>
      </p:ext>
    </p:extLst>
  </p:cSld>
  <p:clrMapOvr>
    <a:masterClrMapping/>
  </p:clrMapOvr>
  <p:transition spd="med"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674522-0A63-476D-8FC2-E2609320FE2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24619889"/>
      </p:ext>
    </p:extLst>
  </p:cSld>
  <p:clrMapOvr>
    <a:masterClrMapping/>
  </p:clrMapOvr>
  <p:transition spd="med"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3FFE1C-3D07-4FB0-BD4C-E276A0BC190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98236545"/>
      </p:ext>
    </p:extLst>
  </p:cSld>
  <p:clrMapOvr>
    <a:masterClrMapping/>
  </p:clrMapOvr>
  <p:transition spd="med" advTm="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51E028-5E02-45A3-ADB7-BF56AFA5D63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69340490"/>
      </p:ext>
    </p:extLst>
  </p:cSld>
  <p:clrMapOvr>
    <a:masterClrMapping/>
  </p:clrMapOvr>
  <p:transition spd="med" advTm="8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AA29C6-2F52-44AC-8EDA-03CB74C4159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57820871"/>
      </p:ext>
    </p:extLst>
  </p:cSld>
  <p:clrMapOvr>
    <a:masterClrMapping/>
  </p:clrMapOvr>
  <p:transition spd="med" advTm="8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9F7449-8927-4E8F-A80A-7027DD7E3A5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89032652"/>
      </p:ext>
    </p:extLst>
  </p:cSld>
  <p:clrMapOvr>
    <a:masterClrMapping/>
  </p:clrMapOvr>
  <p:transition spd="med" advTm="8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45C2D3-9950-4D47-85E5-ADB5FFF540C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29905113"/>
      </p:ext>
    </p:extLst>
  </p:cSld>
  <p:clrMapOvr>
    <a:masterClrMapping/>
  </p:clrMapOvr>
  <p:transition spd="med" advTm="8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9B9110-E9F0-422B-9DBB-12B3544AF61C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56926"/>
      </p:ext>
    </p:extLst>
  </p:cSld>
  <p:clrMapOvr>
    <a:masterClrMapping/>
  </p:clrMapOvr>
  <p:transition spd="med" advTm="8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017C5A-0612-4C2A-B4FA-1AE4F5F692F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96174116"/>
      </p:ext>
    </p:extLst>
  </p:cSld>
  <p:clrMapOvr>
    <a:masterClrMapping/>
  </p:clrMapOvr>
  <p:transition spd="med" advTm="8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58B67F-5ED5-4BFD-9972-1C6B0F61487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005855550"/>
      </p:ext>
    </p:extLst>
  </p:cSld>
  <p:clrMapOvr>
    <a:masterClrMapping/>
  </p:clrMapOvr>
  <p:transition spd="med" advTm="8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564B4A-390C-464F-BA99-2466C3BFCFA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27094731"/>
      </p:ext>
    </p:extLst>
  </p:cSld>
  <p:clrMapOvr>
    <a:masterClrMapping/>
  </p:clrMapOvr>
  <p:transition spd="med" advTm="8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B02D36-E4F0-4A41-BB64-E25E8A3B95B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10723120"/>
      </p:ext>
    </p:extLst>
  </p:cSld>
  <p:clrMapOvr>
    <a:masterClrMapping/>
  </p:clrMapOvr>
  <p:transition spd="med" advTm="8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ECEDDA-E1B6-42C2-8F20-D5FD94280B5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18775672"/>
      </p:ext>
    </p:extLst>
  </p:cSld>
  <p:clrMapOvr>
    <a:masterClrMapping/>
  </p:clrMapOvr>
  <p:transition spd="med" advTm="8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2BDE4E-4C7F-467B-8078-4E837D7D17E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24086032"/>
      </p:ext>
    </p:extLst>
  </p:cSld>
  <p:clrMapOvr>
    <a:masterClrMapping/>
  </p:clrMapOvr>
  <p:transition spd="med" advTm="800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C8545E-437C-460D-B891-7A16F919724E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3029690"/>
      </p:ext>
    </p:extLst>
  </p:cSld>
  <p:clrMapOvr>
    <a:masterClrMapping/>
  </p:clrMapOvr>
  <p:transition spd="med" advTm="800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4E8600-4F80-4000-B126-2A864379ED7C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5817919"/>
      </p:ext>
    </p:extLst>
  </p:cSld>
  <p:clrMapOvr>
    <a:masterClrMapping/>
  </p:clrMapOvr>
  <p:transition spd="med" advTm="800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BC3DDD-DA80-462A-858D-0684FDE5BCFD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2160752"/>
      </p:ext>
    </p:extLst>
  </p:cSld>
  <p:clrMapOvr>
    <a:masterClrMapping/>
  </p:clrMapOvr>
  <p:transition spd="med" advTm="800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369125-45D6-4CC7-ADD0-12FFD8D3216B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790756"/>
      </p:ext>
    </p:extLst>
  </p:cSld>
  <p:clrMapOvr>
    <a:masterClrMapping/>
  </p:clrMapOvr>
  <p:transition spd="med" advTm="800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9DC046-C4A5-40C4-9099-485B3A42CBA2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1630778"/>
      </p:ext>
    </p:extLst>
  </p:cSld>
  <p:clrMapOvr>
    <a:masterClrMapping/>
  </p:clrMapOvr>
  <p:transition spd="med" advTm="800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9DEF7A-7059-44DB-B232-6B23A7299FBF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0629699"/>
      </p:ext>
    </p:extLst>
  </p:cSld>
  <p:clrMapOvr>
    <a:masterClrMapping/>
  </p:clrMapOvr>
  <p:transition spd="med" advTm="800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3A0FF6-0840-4609-BFFD-E142CE0FAFE0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898199"/>
      </p:ext>
    </p:extLst>
  </p:cSld>
  <p:clrMapOvr>
    <a:masterClrMapping/>
  </p:clrMapOvr>
  <p:transition spd="med" advTm="800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3A882B-DD70-4DFD-8A1A-9C8302E402BA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940714"/>
      </p:ext>
    </p:extLst>
  </p:cSld>
  <p:clrMapOvr>
    <a:masterClrMapping/>
  </p:clrMapOvr>
  <p:transition spd="med" advTm="800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91D799-C18E-45CB-A739-283B59985A16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5836971"/>
      </p:ext>
    </p:extLst>
  </p:cSld>
  <p:clrMapOvr>
    <a:masterClrMapping/>
  </p:clrMapOvr>
  <p:transition spd="med" advTm="800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AEF128-33A2-4FEA-9E8F-9D1651701307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4950105"/>
      </p:ext>
    </p:extLst>
  </p:cSld>
  <p:clrMapOvr>
    <a:masterClrMapping/>
  </p:clrMapOvr>
  <p:transition spd="med" advTm="800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A4F55F-DC02-4AC3-B8E6-6677B4683A1B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4397036"/>
      </p:ext>
    </p:extLst>
  </p:cSld>
  <p:clrMapOvr>
    <a:masterClrMapping/>
  </p:clrMapOvr>
  <p:transition spd="med" advTm="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it-IT" alt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it-IT" alt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3D7437B-807D-4595-BC9E-38BFA8C95961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med" advTm="8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9626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it-IT" altLang="it-IT"/>
          </a:p>
        </p:txBody>
      </p:sp>
      <p:sp>
        <p:nvSpPr>
          <p:cNvPr id="9626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it-IT" altLang="it-IT"/>
          </a:p>
        </p:txBody>
      </p:sp>
      <p:sp>
        <p:nvSpPr>
          <p:cNvPr id="9626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6F39A6A-7570-45AD-B094-D9A279C5629F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8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777777"/>
            </a:gs>
            <a:gs pos="50000">
              <a:schemeClr val="tx1"/>
            </a:gs>
            <a:gs pos="100000">
              <a:srgbClr val="777777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it-IT" altLang="it-IT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it-IT" altLang="it-IT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D5A410B-55E6-4897-B5F5-59751801E991}" type="slidenum">
              <a:rPr lang="it-IT" altLang="it-IT">
                <a:solidFill>
                  <a:srgbClr val="000000"/>
                </a:solidFill>
                <a:latin typeface="Arial" pitchFamily="34" charset="0"/>
              </a:rPr>
              <a:pPr/>
              <a:t>‹N›</a:t>
            </a:fld>
            <a:endParaRPr lang="it-IT" altLang="it-IT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6301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8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nimaatjes.nl/plaatjes/vlinders/3/Papillon_02.gif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hyperlink" Target="http://www.animaatjes.nl/plaatjes/vlinders/7/br18.gif" TargetMode="External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gi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dicocitations.com/citation_auteur_ajout/61367.php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png"/><Relationship Id="rId4" Type="http://schemas.openxmlformats.org/officeDocument/2006/relationships/hyperlink" Target="http://www.animaatjes.nl/plaatjes/vlinders/6/bb70.gif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gi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gif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9.gif"/><Relationship Id="rId4" Type="http://schemas.openxmlformats.org/officeDocument/2006/relationships/image" Target="../media/image68.gif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5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2.png"/><Relationship Id="rId5" Type="http://schemas.openxmlformats.org/officeDocument/2006/relationships/hyperlink" Target="http://www.animaatjes.nl/plaatjes/vlinders/12/p3.gif" TargetMode="External"/><Relationship Id="rId4" Type="http://schemas.openxmlformats.org/officeDocument/2006/relationships/image" Target="../media/image81.gif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gif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gif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gif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4.gi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gif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8.gi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gif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gif"/><Relationship Id="rId13" Type="http://schemas.openxmlformats.org/officeDocument/2006/relationships/image" Target="../media/image111.gif"/><Relationship Id="rId3" Type="http://schemas.openxmlformats.org/officeDocument/2006/relationships/hyperlink" Target="http://www.animaatjes.nl/glitterplaatjes/vlinders/0/2ghghj3.gif" TargetMode="External"/><Relationship Id="rId7" Type="http://schemas.openxmlformats.org/officeDocument/2006/relationships/image" Target="../media/image105.gif"/><Relationship Id="rId12" Type="http://schemas.openxmlformats.org/officeDocument/2006/relationships/image" Target="../media/image110.gif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4.gif"/><Relationship Id="rId11" Type="http://schemas.openxmlformats.org/officeDocument/2006/relationships/image" Target="../media/image109.png"/><Relationship Id="rId5" Type="http://schemas.openxmlformats.org/officeDocument/2006/relationships/image" Target="../media/image103.gif"/><Relationship Id="rId10" Type="http://schemas.openxmlformats.org/officeDocument/2006/relationships/image" Target="../media/image108.gif"/><Relationship Id="rId4" Type="http://schemas.openxmlformats.org/officeDocument/2006/relationships/image" Target="../media/image102.gif"/><Relationship Id="rId9" Type="http://schemas.openxmlformats.org/officeDocument/2006/relationships/image" Target="../media/image107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gif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4.gi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1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8.gif"/><Relationship Id="rId5" Type="http://schemas.openxmlformats.org/officeDocument/2006/relationships/image" Target="../media/image117.gif"/><Relationship Id="rId4" Type="http://schemas.openxmlformats.org/officeDocument/2006/relationships/image" Target="../media/image1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5" name="Picture 17" descr="bloemen_natuur/7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203826" y="3084512"/>
            <a:ext cx="4914900" cy="56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bloemen_natuur/7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773112" y="3084512"/>
            <a:ext cx="4914900" cy="56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E:\CARLA Carla Acer 16-3-2014\- 0A New Pc-ACER 2 febbraio 2013\- 0 GIF cartelle  2012-2013 - 1 maggio\FIORI da dividere\3286126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528"/>
            <a:ext cx="9144001" cy="6856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WordArt 20" descr="1"/>
          <p:cNvSpPr>
            <a:spLocks noChangeArrowheads="1" noChangeShapeType="1" noTextEdit="1"/>
          </p:cNvSpPr>
          <p:nvPr/>
        </p:nvSpPr>
        <p:spPr bwMode="auto">
          <a:xfrm rot="20244408">
            <a:off x="432698" y="640067"/>
            <a:ext cx="3436367" cy="154137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t-IT" sz="6600" b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Forte"/>
              </a:rPr>
              <a:t>Pensées</a:t>
            </a:r>
            <a:r>
              <a:rPr lang="it-IT" sz="6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Forte"/>
              </a:rPr>
              <a:t> à </a:t>
            </a:r>
            <a:r>
              <a:rPr lang="it-IT" sz="6600" b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Forte"/>
              </a:rPr>
              <a:t>propos</a:t>
            </a:r>
            <a:endParaRPr lang="it-IT" sz="6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tile tx="0" ty="0" sx="100000" sy="100000" flip="none" algn="tl"/>
              </a:blipFill>
              <a:latin typeface="Forte"/>
            </a:endParaRPr>
          </a:p>
          <a:p>
            <a:pPr algn="ctr"/>
            <a:r>
              <a:rPr lang="it-IT" sz="66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Forte"/>
              </a:rPr>
              <a:t>d</a:t>
            </a:r>
            <a:r>
              <a:rPr lang="it-IT" sz="6600" b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Forte"/>
              </a:rPr>
              <a:t>es</a:t>
            </a:r>
            <a:r>
              <a:rPr lang="it-IT" sz="6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Forte"/>
              </a:rPr>
              <a:t> </a:t>
            </a:r>
            <a:r>
              <a:rPr lang="it-IT" sz="6600" b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Forte"/>
              </a:rPr>
              <a:t>fleurs</a:t>
            </a:r>
            <a:endParaRPr lang="it-IT" sz="6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tile tx="0" ty="0" sx="100000" sy="100000" flip="none" algn="tl"/>
              </a:blipFill>
              <a:latin typeface="Forte"/>
            </a:endParaRPr>
          </a:p>
        </p:txBody>
      </p:sp>
      <p:sp>
        <p:nvSpPr>
          <p:cNvPr id="12" name="Text Box 25" descr="Marbre blanc"/>
          <p:cNvSpPr txBox="1">
            <a:spLocks noChangeArrowheads="1"/>
          </p:cNvSpPr>
          <p:nvPr/>
        </p:nvSpPr>
        <p:spPr bwMode="auto">
          <a:xfrm>
            <a:off x="611560" y="6165850"/>
            <a:ext cx="3816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>
              <a:spcBef>
                <a:spcPct val="50000"/>
              </a:spcBef>
            </a:pPr>
            <a:r>
              <a:rPr lang="fr-FR" altLang="it-IT" dirty="0" smtClean="0">
                <a:solidFill>
                  <a:srgbClr val="FFFFFF"/>
                </a:solidFill>
                <a:latin typeface="Forte" pitchFamily="66" charset="0"/>
              </a:rPr>
              <a:t>Avancement automatique</a:t>
            </a:r>
            <a:r>
              <a:rPr lang="fr-FR" altLang="it-IT" sz="2400" dirty="0" smtClean="0">
                <a:solidFill>
                  <a:srgbClr val="FFFFFF"/>
                </a:solidFill>
                <a:latin typeface="Forte" pitchFamily="66" charset="0"/>
              </a:rPr>
              <a:t> </a:t>
            </a:r>
            <a:endParaRPr lang="fr-FR" altLang="it-IT" sz="2400" dirty="0">
              <a:solidFill>
                <a:srgbClr val="FFFFFF"/>
              </a:solidFill>
              <a:latin typeface="Forte" pitchFamily="66" charset="0"/>
            </a:endParaRPr>
          </a:p>
        </p:txBody>
      </p:sp>
      <p:pic>
        <p:nvPicPr>
          <p:cNvPr id="13" name="Picture 24" descr="piano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5070098"/>
            <a:ext cx="1439863" cy="1331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>
    <p:sndAc>
      <p:stSnd loop="1">
        <p:snd r:embed="rId2" name="Mozart N° 2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P8070191-s510bord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74675"/>
            <a:ext cx="7921625" cy="5940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3399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6152" name="Picture 8" descr="P8070191-s510bord-nero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40404"/>
              </a:clrFrom>
              <a:clrTo>
                <a:srgbClr val="04040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2225675" cy="167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P8070191-s510bord-nero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260350"/>
            <a:ext cx="2089150" cy="156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tangolo 3"/>
          <p:cNvSpPr/>
          <p:nvPr/>
        </p:nvSpPr>
        <p:spPr>
          <a:xfrm>
            <a:off x="2735796" y="120451"/>
            <a:ext cx="36724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i="1" dirty="0">
                <a:solidFill>
                  <a:schemeClr val="bg1"/>
                </a:solidFill>
                <a:latin typeface="Monotype Corsiva" panose="03010101010201010101" pitchFamily="66" charset="0"/>
              </a:rPr>
              <a:t>Un simple regard posé sur une fleur et voilà une journée remplie de bonheur. </a:t>
            </a:r>
            <a:r>
              <a:rPr lang="fr-FR" b="1" i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Céline </a:t>
            </a:r>
            <a:r>
              <a:rPr lang="fr-FR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Blondeau </a:t>
            </a:r>
            <a:endParaRPr lang="it-IT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1000">
        <p14:prism isInverted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91" name="Picture 19" descr="P7066984-sacle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3095" name="Picture 23" descr="P7066984-sacle-nero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40404"/>
              </a:clrFrom>
              <a:clrTo>
                <a:srgbClr val="04040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tangolo 1"/>
          <p:cNvSpPr/>
          <p:nvPr/>
        </p:nvSpPr>
        <p:spPr>
          <a:xfrm>
            <a:off x="611560" y="404664"/>
            <a:ext cx="291208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La patience est une fleur qui ne pousse pas dans tous les jardins</a:t>
            </a: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</a:p>
          <a:p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John 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Heywood </a:t>
            </a:r>
            <a:endParaRPr lang="it-IT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14:prism isInverted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7" descr="P7307985-lcsle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sp>
        <p:nvSpPr>
          <p:cNvPr id="4106" name="AutoShape 10" descr="P7307985-lcsle-nero"/>
          <p:cNvSpPr>
            <a:spLocks noChangeArrowheads="1"/>
          </p:cNvSpPr>
          <p:nvPr/>
        </p:nvSpPr>
        <p:spPr bwMode="auto">
          <a:xfrm>
            <a:off x="6659563" y="333375"/>
            <a:ext cx="2016125" cy="2089150"/>
          </a:xfrm>
          <a:prstGeom prst="irregularSeal1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127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7" name="Rettangolo 6"/>
          <p:cNvSpPr/>
          <p:nvPr/>
        </p:nvSpPr>
        <p:spPr>
          <a:xfrm>
            <a:off x="251520" y="130296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Il est de jeunes pousses destinées à ne jamais fleurir, il en est d'autres qui fleurissent mais ne portent jamais de fruits</a:t>
            </a: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Confucius 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endParaRPr lang="fr-FR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7267473-lcs 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52234" name="Picture 10" descr="papillon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2492375"/>
            <a:ext cx="793750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tangolo 1"/>
          <p:cNvSpPr/>
          <p:nvPr/>
        </p:nvSpPr>
        <p:spPr>
          <a:xfrm>
            <a:off x="241648" y="332656"/>
            <a:ext cx="265163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i="1" dirty="0">
                <a:solidFill>
                  <a:schemeClr val="bg1"/>
                </a:solidFill>
                <a:latin typeface="Monotype Corsiva" panose="03010101010201010101" pitchFamily="66" charset="0"/>
              </a:rPr>
              <a:t>Une fleur est écrite au bout de chaque doigt et le bout du chemin est une fleur qui marche avec toi.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Tristan Tzara </a:t>
            </a:r>
            <a:endParaRPr lang="it-IT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2000">
        <p14:prism isInverted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531 0.04879 C -0.14635 0.05133 -0.14583 0.0548 -0.14809 0.05642 C -0.15278 0.05942 -0.16423 0.0615 -0.16423 0.06174 C -0.16597 0.06405 -0.16719 0.06728 -0.16979 0.06937 C -0.17205 0.07122 -0.17517 0.07075 -0.17778 0.07191 C -0.19982 0.08231 -0.17222 0.0726 -0.1941 0.07977 C -0.20798 0.10012 -0.22048 0.13295 -0.24236 0.14705 C -0.24583 0.15653 -0.25278 0.16185 -0.25868 0.17041 C -0.26267 0.1815 -0.26649 0.1926 -0.26944 0.20393 C -0.27048 0.22197 -0.2684 0.24046 -0.27205 0.2585 C -0.27326 0.26405 -0.27569 0.24809 -0.2776 0.24278 C -0.28125 0.23214 -0.28854 0.21179 -0.29635 0.20393 C -0.29861 0.20185 -0.30191 0.20069 -0.30434 0.19861 C -0.3066 0.19676 -0.32344 0.18058 -0.32864 0.17549 C -0.33802 0.16648 -0.34566 0.16578 -0.35573 0.16 C -0.36684 0.15353 -0.3776 0.14636 -0.38819 0.13919 C -0.39705 0.13318 -0.40052 0.12439 -0.40972 0.11861 C -0.42344 0.09827 -0.40538 0.12278 -0.42326 0.10543 C -0.42552 0.10335 -0.42604 0.09989 -0.42847 0.0978 C -0.43958 0.08879 -0.45503 0.07885 -0.4691 0.07445 C -0.47969 0.07792 -0.4743 0.077 -0.48507 0.077 " pathEditMode="relative" rAng="0" ptsTypes="ffffffffffffffffffffA">
                                      <p:cBhvr>
                                        <p:cTn id="6" dur="3000" fill="hold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97" y="1075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P3314588-lcsle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99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5133" name="Picture 13" descr="tear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88913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5" name="Picture 15" descr="tear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260350"/>
            <a:ext cx="649288" cy="64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tangolo 7"/>
          <p:cNvSpPr/>
          <p:nvPr/>
        </p:nvSpPr>
        <p:spPr>
          <a:xfrm>
            <a:off x="138792" y="476672"/>
            <a:ext cx="432605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Voici des fruits, des fleurs, des feuilles et des branches Et puis voici mon </a:t>
            </a:r>
            <a:r>
              <a:rPr lang="fr-FR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coeur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 qui ne bat que pour vous. Ne le déchirez pas avec vos deux mains blanches Et qu'à vos yeux si beaux l'humble présent soit doux</a:t>
            </a: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Paul Verlaine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1000">
        <p14:prism isInverted="1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045E-16 1.38728E-6 L 0.00313 0.43399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2168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2948E-6 L 0.004 0.58219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2911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Oval 2" descr="P7312023-lcsm-nero"/>
          <p:cNvSpPr>
            <a:spLocks noChangeArrowheads="1"/>
          </p:cNvSpPr>
          <p:nvPr/>
        </p:nvSpPr>
        <p:spPr bwMode="auto">
          <a:xfrm>
            <a:off x="323850" y="188913"/>
            <a:ext cx="8496300" cy="6480175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97283" name="Oval 3" descr="P7312023-lcsm-nero"/>
          <p:cNvSpPr>
            <a:spLocks noChangeArrowheads="1"/>
          </p:cNvSpPr>
          <p:nvPr/>
        </p:nvSpPr>
        <p:spPr bwMode="auto">
          <a:xfrm>
            <a:off x="323850" y="0"/>
            <a:ext cx="8496300" cy="6480175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sp>
        <p:nvSpPr>
          <p:cNvPr id="2" name="Rettangolo 1"/>
          <p:cNvSpPr/>
          <p:nvPr/>
        </p:nvSpPr>
        <p:spPr>
          <a:xfrm>
            <a:off x="1115616" y="40466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i="1" dirty="0">
                <a:solidFill>
                  <a:schemeClr val="bg1"/>
                </a:solidFill>
                <a:latin typeface="Monotype Corsiva" panose="03010101010201010101" pitchFamily="66" charset="0"/>
              </a:rPr>
              <a:t>Si les pissenlits étaient difficiles à cultiver, ils seraient les bienvenus sur toutes les </a:t>
            </a:r>
            <a:r>
              <a:rPr lang="fr-FR" i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pelouses.</a:t>
            </a:r>
          </a:p>
          <a:p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Andrew 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V. </a:t>
            </a:r>
            <a:r>
              <a:rPr lang="fr-FR" b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Mason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endParaRPr lang="it-IT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7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P8140606-lcsle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sp>
        <p:nvSpPr>
          <p:cNvPr id="8200" name="Oval 8" descr="P8140606-lcsle-nero"/>
          <p:cNvSpPr>
            <a:spLocks noChangeArrowheads="1"/>
          </p:cNvSpPr>
          <p:nvPr/>
        </p:nvSpPr>
        <p:spPr bwMode="auto">
          <a:xfrm>
            <a:off x="684213" y="620713"/>
            <a:ext cx="2808287" cy="2663825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19050">
            <a:solidFill>
              <a:srgbClr val="FFFF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8201" name="Oval 9" descr="P8140606-lcsle-nero"/>
          <p:cNvSpPr>
            <a:spLocks noChangeArrowheads="1"/>
          </p:cNvSpPr>
          <p:nvPr/>
        </p:nvSpPr>
        <p:spPr bwMode="auto">
          <a:xfrm>
            <a:off x="1331913" y="1125538"/>
            <a:ext cx="2400300" cy="2447925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19050">
            <a:solidFill>
              <a:srgbClr val="FFFF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8202" name="Oval 10" descr="P8140606-lcsle-nero"/>
          <p:cNvSpPr>
            <a:spLocks noChangeArrowheads="1"/>
          </p:cNvSpPr>
          <p:nvPr/>
        </p:nvSpPr>
        <p:spPr bwMode="auto">
          <a:xfrm>
            <a:off x="1835150" y="1628775"/>
            <a:ext cx="2232025" cy="2087563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19050">
            <a:solidFill>
              <a:srgbClr val="FFFF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8203" name="Oval 11" descr="P8140606-lcsle-nero"/>
          <p:cNvSpPr>
            <a:spLocks noChangeArrowheads="1"/>
          </p:cNvSpPr>
          <p:nvPr/>
        </p:nvSpPr>
        <p:spPr bwMode="auto">
          <a:xfrm>
            <a:off x="2411413" y="2060575"/>
            <a:ext cx="2087562" cy="1943100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19050">
            <a:solidFill>
              <a:srgbClr val="FFFF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8204" name="Oval 12" descr="P8140606-lcsle-nero"/>
          <p:cNvSpPr>
            <a:spLocks noChangeArrowheads="1"/>
          </p:cNvSpPr>
          <p:nvPr/>
        </p:nvSpPr>
        <p:spPr bwMode="auto">
          <a:xfrm>
            <a:off x="2987675" y="2492375"/>
            <a:ext cx="1728788" cy="1655763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19050">
            <a:solidFill>
              <a:srgbClr val="FFFF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8205" name="Oval 13" descr="P8140606-lcsle-nero"/>
          <p:cNvSpPr>
            <a:spLocks noChangeArrowheads="1"/>
          </p:cNvSpPr>
          <p:nvPr/>
        </p:nvSpPr>
        <p:spPr bwMode="auto">
          <a:xfrm>
            <a:off x="3492500" y="2852738"/>
            <a:ext cx="1428750" cy="1223962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19050">
            <a:solidFill>
              <a:srgbClr val="FFFF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8206" name="Oval 14" descr="P8140606-lcsle-nero"/>
          <p:cNvSpPr>
            <a:spLocks noChangeArrowheads="1"/>
          </p:cNvSpPr>
          <p:nvPr/>
        </p:nvSpPr>
        <p:spPr bwMode="auto">
          <a:xfrm>
            <a:off x="3995738" y="3213100"/>
            <a:ext cx="1152525" cy="1008063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19050">
            <a:solidFill>
              <a:srgbClr val="FFFF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pic>
        <p:nvPicPr>
          <p:cNvPr id="8210" name="Picture 18" descr="P8140606-lcsle-nero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60606"/>
              </a:clrFrom>
              <a:clrTo>
                <a:srgbClr val="06060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4076700"/>
            <a:ext cx="3419475" cy="256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11" name="Oval 19" descr="P8140606-lcsle-nero"/>
          <p:cNvSpPr>
            <a:spLocks noChangeArrowheads="1"/>
          </p:cNvSpPr>
          <p:nvPr/>
        </p:nvSpPr>
        <p:spPr bwMode="auto">
          <a:xfrm>
            <a:off x="4427538" y="3716338"/>
            <a:ext cx="996950" cy="863600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19050">
            <a:solidFill>
              <a:srgbClr val="FFFF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8212" name="Oval 20" descr="P8140606-lcsle-nero"/>
          <p:cNvSpPr>
            <a:spLocks noChangeArrowheads="1"/>
          </p:cNvSpPr>
          <p:nvPr/>
        </p:nvSpPr>
        <p:spPr bwMode="auto">
          <a:xfrm>
            <a:off x="4716463" y="3860800"/>
            <a:ext cx="863600" cy="865188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19050">
            <a:solidFill>
              <a:srgbClr val="FFFF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8213" name="Oval 21" descr="P8140606-lcsle-nero"/>
          <p:cNvSpPr>
            <a:spLocks noChangeArrowheads="1"/>
          </p:cNvSpPr>
          <p:nvPr/>
        </p:nvSpPr>
        <p:spPr bwMode="auto">
          <a:xfrm>
            <a:off x="5076825" y="4221163"/>
            <a:ext cx="720725" cy="647700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19050">
            <a:solidFill>
              <a:srgbClr val="FFFF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" name="Rettangolo 1"/>
          <p:cNvSpPr/>
          <p:nvPr/>
        </p:nvSpPr>
        <p:spPr>
          <a:xfrm>
            <a:off x="6012160" y="260648"/>
            <a:ext cx="295192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i="1" dirty="0">
                <a:solidFill>
                  <a:schemeClr val="bg1"/>
                </a:solidFill>
                <a:latin typeface="Monotype Corsiva" panose="03010101010201010101" pitchFamily="66" charset="0"/>
              </a:rPr>
              <a:t>Certains aiment les fleurs et les bêtes parce qu'ils sont incapables de s'entendre avec leur prochain. 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Sigrid Undset </a:t>
            </a:r>
            <a:endParaRPr lang="it-IT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8000">
        <p14:prism isInverted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0" grpId="0" animBg="1"/>
      <p:bldP spid="8201" grpId="0" animBg="1"/>
      <p:bldP spid="8202" grpId="0" animBg="1"/>
      <p:bldP spid="8203" grpId="0" animBg="1"/>
      <p:bldP spid="8204" grpId="0" animBg="1"/>
      <p:bldP spid="8205" grpId="0" animBg="1"/>
      <p:bldP spid="8206" grpId="0" animBg="1"/>
      <p:bldP spid="8211" grpId="0" animBg="1"/>
      <p:bldP spid="8212" grpId="0" animBg="1"/>
      <p:bldP spid="82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P8082508-lcs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CC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12293" name="Picture 5" descr="papillon_066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80583">
            <a:off x="2000250" y="2205037"/>
            <a:ext cx="5715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6" descr="papillon_066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290242">
            <a:off x="3851275" y="3284538"/>
            <a:ext cx="5715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7" descr="papillon_066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67398">
            <a:off x="9144000" y="692150"/>
            <a:ext cx="5715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tangolo 1"/>
          <p:cNvSpPr/>
          <p:nvPr/>
        </p:nvSpPr>
        <p:spPr>
          <a:xfrm>
            <a:off x="348825" y="181605"/>
            <a:ext cx="3788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i="1" dirty="0">
                <a:solidFill>
                  <a:schemeClr val="bg1"/>
                </a:solidFill>
                <a:latin typeface="Monotype Corsiva" panose="03010101010201010101" pitchFamily="66" charset="0"/>
              </a:rPr>
              <a:t>La moisson de nos champs lassera les faucilles, et les fruits passeront la promesse des fleurs. 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François de Malherbe </a:t>
            </a:r>
            <a:endParaRPr lang="it-IT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2000">
        <p14:prism isInverted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0532 C -0.01146 -0.01341 -0.05174 -0.02127 -0.06562 -0.02127 C -0.15451 -0.02127 -0.24583 0.10497 -0.24583 0.23121 C -0.24583 0.1674 -0.29149 0.10497 -0.33472 0.10497 C -0.38038 0.10497 -0.42344 0.16855 -0.42344 0.23121 C -0.42344 0.19977 -0.44635 0.1674 -0.4691 0.1674 C -0.49201 0.1674 -0.51493 0.19884 -0.51493 0.23121 C -0.51493 0.21503 -0.52622 0.19977 -0.53767 0.19977 C -0.54913 0.19977 -0.56059 0.21595 -0.56059 0.23121 C -0.56059 0.22312 -0.56649 0.21503 -0.57187 0.21503 C -0.57483 0.21503 -0.58333 0.22312 -0.58333 0.23121 C -0.58333 0.22705 -0.58628 0.22312 -0.58924 0.22312 C -0.58924 0.22196 -0.59531 0.22705 -0.59531 0.23121 C -0.59531 0.2289 -0.59531 0.22705 -0.59826 0.22705 C -0.59826 0.22821 -0.60122 0.22913 -0.60122 0.23121 C -0.60122 0.23006 -0.60122 0.2289 -0.60122 0.22821 C -0.60417 0.22821 -0.60417 0.22913 -0.60417 0.23029 C -0.60712 0.23029 -0.60712 0.22913 -0.60712 0.22821 C -0.61007 0.22821 -0.61007 0.22913 -0.61007 0.23029 " pathEditMode="relative" rAng="0" ptsTypes="fffffffffffffffffff">
                                      <p:cBhvr>
                                        <p:cTn id="6" dur="5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503" y="1102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P8140601-csle015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66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endParaRPr lang="fr-FR" altLang="it-IT">
              <a:solidFill>
                <a:srgbClr val="000000"/>
              </a:solidFill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5580112" y="189367"/>
            <a:ext cx="309666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i="1" dirty="0">
                <a:solidFill>
                  <a:schemeClr val="bg1"/>
                </a:solidFill>
                <a:latin typeface="Monotype Corsiva" panose="03010101010201010101" pitchFamily="66" charset="0"/>
              </a:rPr>
              <a:t>La véritable nuit est dans le </a:t>
            </a:r>
            <a:r>
              <a:rPr lang="fr-FR" i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coeur</a:t>
            </a:r>
            <a:r>
              <a:rPr lang="fr-FR" i="1" dirty="0">
                <a:solidFill>
                  <a:schemeClr val="bg1"/>
                </a:solidFill>
                <a:latin typeface="Monotype Corsiva" panose="03010101010201010101" pitchFamily="66" charset="0"/>
              </a:rPr>
              <a:t> des fleurs, des grandes fleurs noires qui ne s'ouvrent pas. </a:t>
            </a:r>
            <a:br>
              <a:rPr lang="fr-FR" i="1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René Daumal 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endParaRPr lang="it-IT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8" name="Picture 13" descr="tear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5874" y="-743661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1313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5000">
        <p14:prism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11111E-6 L 0.0066 0.35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0" y="175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P7087201-lcsle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CC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sp>
        <p:nvSpPr>
          <p:cNvPr id="11270" name="Oval 6" descr="P7087201-lcsle-nero"/>
          <p:cNvSpPr>
            <a:spLocks noChangeArrowheads="1"/>
          </p:cNvSpPr>
          <p:nvPr/>
        </p:nvSpPr>
        <p:spPr bwMode="auto">
          <a:xfrm flipH="1">
            <a:off x="7380288" y="333375"/>
            <a:ext cx="1295400" cy="1152525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25400">
            <a:solidFill>
              <a:srgbClr val="CC66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273" name="Oval 9" descr="P7087201-lcsle-nero"/>
          <p:cNvSpPr>
            <a:spLocks noChangeArrowheads="1"/>
          </p:cNvSpPr>
          <p:nvPr/>
        </p:nvSpPr>
        <p:spPr bwMode="auto">
          <a:xfrm flipH="1">
            <a:off x="7380288" y="333375"/>
            <a:ext cx="1295400" cy="1152525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25400">
            <a:solidFill>
              <a:srgbClr val="CC66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274" name="Oval 10" descr="P7087201-lcsle-nero"/>
          <p:cNvSpPr>
            <a:spLocks noChangeArrowheads="1"/>
          </p:cNvSpPr>
          <p:nvPr/>
        </p:nvSpPr>
        <p:spPr bwMode="auto">
          <a:xfrm flipH="1">
            <a:off x="6516688" y="908050"/>
            <a:ext cx="1370012" cy="1223963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25400">
            <a:solidFill>
              <a:srgbClr val="CC66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276" name="Oval 12" descr="P7087201-lcsle-nero"/>
          <p:cNvSpPr>
            <a:spLocks noChangeArrowheads="1"/>
          </p:cNvSpPr>
          <p:nvPr/>
        </p:nvSpPr>
        <p:spPr bwMode="auto">
          <a:xfrm flipH="1">
            <a:off x="6516688" y="908050"/>
            <a:ext cx="1368425" cy="1223963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25400">
            <a:solidFill>
              <a:srgbClr val="CC66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278" name="Oval 14" descr="P7087201-lcsle-nero"/>
          <p:cNvSpPr>
            <a:spLocks noChangeArrowheads="1"/>
          </p:cNvSpPr>
          <p:nvPr/>
        </p:nvSpPr>
        <p:spPr bwMode="auto">
          <a:xfrm flipH="1">
            <a:off x="7235825" y="1916113"/>
            <a:ext cx="1368425" cy="1223962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25400">
            <a:solidFill>
              <a:srgbClr val="CC66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279" name="Oval 15" descr="P7087201-lcsle-nero"/>
          <p:cNvSpPr>
            <a:spLocks noChangeArrowheads="1"/>
          </p:cNvSpPr>
          <p:nvPr/>
        </p:nvSpPr>
        <p:spPr bwMode="auto">
          <a:xfrm flipH="1">
            <a:off x="7235825" y="1916113"/>
            <a:ext cx="1368425" cy="1223962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25400">
            <a:solidFill>
              <a:srgbClr val="CC66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280" name="Oval 16" descr="P7087201-lcsle-nero"/>
          <p:cNvSpPr>
            <a:spLocks noChangeArrowheads="1"/>
          </p:cNvSpPr>
          <p:nvPr/>
        </p:nvSpPr>
        <p:spPr bwMode="auto">
          <a:xfrm>
            <a:off x="395288" y="5229225"/>
            <a:ext cx="1368425" cy="1223963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25400">
            <a:solidFill>
              <a:srgbClr val="CC66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281" name="Oval 17" descr="P7087201-lcsle-nero"/>
          <p:cNvSpPr>
            <a:spLocks noChangeArrowheads="1"/>
          </p:cNvSpPr>
          <p:nvPr/>
        </p:nvSpPr>
        <p:spPr bwMode="auto">
          <a:xfrm>
            <a:off x="395288" y="5229225"/>
            <a:ext cx="1368425" cy="1223963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25400">
            <a:solidFill>
              <a:srgbClr val="CC66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" name="Rettangolo 1"/>
          <p:cNvSpPr/>
          <p:nvPr/>
        </p:nvSpPr>
        <p:spPr>
          <a:xfrm>
            <a:off x="107504" y="333375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i="1" dirty="0">
                <a:solidFill>
                  <a:schemeClr val="bg1"/>
                </a:solidFill>
                <a:latin typeface="Monotype Corsiva" panose="03010101010201010101" pitchFamily="66" charset="0"/>
              </a:rPr>
              <a:t>Savons-nous ce que serait une humanité qui ne connaîtrait pas la fleur? 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Maurice Maeterlinck</a:t>
            </a:r>
            <a:endParaRPr lang="it-IT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1000">
        <p14:prism isInverted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3" grpId="0" animBg="1"/>
      <p:bldP spid="11276" grpId="0" animBg="1"/>
      <p:bldP spid="11279" grpId="0" animBg="1"/>
      <p:bldP spid="1128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P3314667-lcsle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5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13317" name="Picture 5" descr="P3314667-lcsle-nero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40404"/>
              </a:clrFrom>
              <a:clrTo>
                <a:srgbClr val="04040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23531" flipV="1">
            <a:off x="0" y="-242888"/>
            <a:ext cx="3152775" cy="2365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P3314667-lcsle-nero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40404"/>
              </a:clrFrom>
              <a:clrTo>
                <a:srgbClr val="04040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23531" flipH="1" flipV="1">
            <a:off x="5991225" y="-315913"/>
            <a:ext cx="3152775" cy="2365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tangolo 1"/>
          <p:cNvSpPr/>
          <p:nvPr/>
        </p:nvSpPr>
        <p:spPr>
          <a:xfrm>
            <a:off x="2286000" y="339635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i="1" dirty="0">
                <a:solidFill>
                  <a:schemeClr val="bg1"/>
                </a:solidFill>
                <a:latin typeface="Monotype Corsiva" panose="03010101010201010101" pitchFamily="66" charset="0"/>
              </a:rPr>
              <a:t>Si Job avait planté des fleurs sur son fumier, il aurait eu les fleurs les plus belles du monde!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endParaRPr lang="fr-FR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Edmond 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Rostand </a:t>
            </a:r>
            <a:endParaRPr lang="it-IT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3000">
        <p14:prism isInverted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700"/>
                            </p:stCondLst>
                            <p:childTnLst>
                              <p:par>
                                <p:cTn id="20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94150032-lcsac-fi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CC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16390" name="Picture 6" descr="ladybug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694043">
            <a:off x="6227763" y="5445125"/>
            <a:ext cx="2146300" cy="441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1" name="Picture 7" descr="ladybug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882747">
            <a:off x="6527801" y="3128962"/>
            <a:ext cx="2146300" cy="441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tangolo 1"/>
          <p:cNvSpPr/>
          <p:nvPr/>
        </p:nvSpPr>
        <p:spPr>
          <a:xfrm>
            <a:off x="450056" y="40466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i="1" dirty="0">
                <a:solidFill>
                  <a:schemeClr val="bg1"/>
                </a:solidFill>
                <a:latin typeface="Monotype Corsiva" panose="03010101010201010101" pitchFamily="66" charset="0"/>
              </a:rPr>
              <a:t>On n'évite pas de fleurir si l'on est bien né</a:t>
            </a:r>
            <a:r>
              <a:rPr lang="fr-FR" i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</a:p>
          <a:p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Jacques 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Rivière </a:t>
            </a:r>
            <a:endParaRPr lang="it-IT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9000">
        <p14:prism isInverted="1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6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4300060-lcsac010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14341" name="Picture 5" descr="P4300060-lcsac010-nero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40404"/>
              </a:clrFrom>
              <a:clrTo>
                <a:srgbClr val="04040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4782" flipH="1">
            <a:off x="7040563" y="146050"/>
            <a:ext cx="2116137" cy="158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tangolo 1"/>
          <p:cNvSpPr/>
          <p:nvPr/>
        </p:nvSpPr>
        <p:spPr>
          <a:xfrm>
            <a:off x="323528" y="338841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i="1" dirty="0">
                <a:solidFill>
                  <a:schemeClr val="bg1"/>
                </a:solidFill>
                <a:latin typeface="Monotype Corsiva" panose="03010101010201010101" pitchFamily="66" charset="0"/>
              </a:rPr>
              <a:t>Tel fleurit aujourd'hui qui demain flétrira, tel flétrit aujourd'hui qui demain fleurira. 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Pierre de Ronsard </a:t>
            </a:r>
            <a:r>
              <a:rPr lang="fr-FR" dirty="0">
                <a:solidFill>
                  <a:schemeClr val="bg1"/>
                </a:solidFill>
              </a:rPr>
              <a:t/>
            </a:r>
            <a:br>
              <a:rPr lang="fr-FR" dirty="0">
                <a:solidFill>
                  <a:schemeClr val="bg1"/>
                </a:solidFill>
              </a:rPr>
            </a:br>
            <a:endParaRPr lang="it-IT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20167E-6 C -0.00139 -0.02035 -0.00555 -0.04047 -0.00694 -0.04047 C -0.01615 -0.04047 -0.02552 0.27937 -0.02552 0.59967 C -0.02552 0.43802 -0.03021 0.27937 -0.03472 0.27937 C -0.03941 0.27937 -0.04375 0.44056 -0.04375 0.59967 C -0.04375 0.51989 -0.04635 0.43802 -0.04861 0.43802 C -0.05104 0.43802 -0.0533 0.51781 -0.0533 0.59967 C -0.0533 0.55874 -0.05434 0.51989 -0.05573 0.51989 C -0.05677 0.51989 -0.05799 0.56082 -0.05799 0.59967 C -0.05799 0.57909 -0.05851 0.55874 -0.05903 0.55874 C -0.05937 0.55874 -0.06042 0.57909 -0.06042 0.59967 C -0.06042 0.58927 -0.06076 0.57909 -0.06094 0.57909 C -0.06094 0.57632 -0.06163 0.58927 -0.06163 0.59967 C -0.06163 0.59412 -0.06163 0.58927 -0.0618 0.58927 C -0.0618 0.59181 -0.06215 0.59459 -0.06215 0.59967 C -0.06215 0.59667 -0.06215 0.59412 -0.06215 0.59181 C -0.06233 0.59181 -0.06233 0.59459 -0.06233 0.59713 C -0.06267 0.59713 -0.06267 0.59459 -0.06267 0.59181 C -0.06285 0.59181 -0.06285 0.59459 -0.06285 0.59713 " pathEditMode="relative" rAng="0" ptsTypes="fffffffffffffffffff">
                                      <p:cBhvr>
                                        <p:cTn id="10" dur="5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42" y="2796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P5250333-cso-s-clo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187" name="Picture 3" descr="P5250333-cso-s-clo-nero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40404"/>
              </a:clrFrom>
              <a:clrTo>
                <a:srgbClr val="04040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CC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sp>
        <p:nvSpPr>
          <p:cNvPr id="2" name="Rettangolo 1"/>
          <p:cNvSpPr/>
          <p:nvPr/>
        </p:nvSpPr>
        <p:spPr>
          <a:xfrm>
            <a:off x="323528" y="260648"/>
            <a:ext cx="3600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i="1" dirty="0">
                <a:solidFill>
                  <a:schemeClr val="bg1"/>
                </a:solidFill>
                <a:latin typeface="Monotype Corsiva" panose="03010101010201010101" pitchFamily="66" charset="0"/>
              </a:rPr>
              <a:t>Chasse la </a:t>
            </a:r>
            <a:r>
              <a:rPr lang="fr-FR" i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mélancolie par </a:t>
            </a:r>
            <a:r>
              <a:rPr lang="fr-FR" i="1" dirty="0">
                <a:solidFill>
                  <a:schemeClr val="bg1"/>
                </a:solidFill>
                <a:latin typeface="Monotype Corsiva" panose="03010101010201010101" pitchFamily="66" charset="0"/>
              </a:rPr>
              <a:t>la </a:t>
            </a:r>
            <a:r>
              <a:rPr lang="fr-FR" i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pensée</a:t>
            </a:r>
            <a:r>
              <a:rPr lang="fr-FR" i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fr-FR" i="1" dirty="0">
                <a:solidFill>
                  <a:schemeClr val="bg1"/>
                </a:solidFill>
                <a:latin typeface="Monotype Corsiva" panose="03010101010201010101" pitchFamily="66" charset="0"/>
              </a:rPr>
              <a:t>du </a:t>
            </a:r>
            <a:r>
              <a:rPr lang="fr-FR" i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fr-FR" i="1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surfinta</a:t>
            </a:r>
            <a:r>
              <a:rPr lang="fr-FR" i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fr-FR" i="1" dirty="0">
                <a:solidFill>
                  <a:schemeClr val="bg1"/>
                </a:solidFill>
                <a:latin typeface="Monotype Corsiva" panose="03010101010201010101" pitchFamily="66" charset="0"/>
              </a:rPr>
              <a:t>en fleurs. 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Micheline St-Pierre </a:t>
            </a:r>
            <a:endParaRPr lang="it-IT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14:prism isInverted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3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3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P3260033-cso-clo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9144000" cy="695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7C8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sp>
        <p:nvSpPr>
          <p:cNvPr id="17414" name="AutoShape 6" descr="P3260033-cso-clo-nero"/>
          <p:cNvSpPr>
            <a:spLocks noChangeArrowheads="1"/>
          </p:cNvSpPr>
          <p:nvPr/>
        </p:nvSpPr>
        <p:spPr bwMode="auto">
          <a:xfrm>
            <a:off x="0" y="260350"/>
            <a:ext cx="2519363" cy="1944688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25400">
            <a:solidFill>
              <a:srgbClr val="FF7C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" name="Rettangolo 1"/>
          <p:cNvSpPr/>
          <p:nvPr/>
        </p:nvSpPr>
        <p:spPr>
          <a:xfrm>
            <a:off x="275890" y="5301208"/>
            <a:ext cx="29999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i="1" dirty="0">
                <a:solidFill>
                  <a:schemeClr val="bg1"/>
                </a:solidFill>
                <a:latin typeface="Monotype Corsiva" panose="03010101010201010101" pitchFamily="66" charset="0"/>
              </a:rPr>
              <a:t>Le vrai bonheur est celui que l'on cultive journée par journée comme les fleurs. </a:t>
            </a:r>
            <a:endParaRPr lang="fr-FR" i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r>
              <a:rPr lang="fr-FR" b="1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Livette</a:t>
            </a:r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Laroche </a:t>
            </a:r>
            <a:endParaRPr lang="it-IT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2000">
        <p14:prism isInverted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600"/>
                            </p:stCondLst>
                            <p:childTnLst>
                              <p:par>
                                <p:cTn id="14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P8122630-lcslev010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18437" name="Picture 5" descr="Papillon_02.gif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333375"/>
            <a:ext cx="1428750" cy="163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br18.gif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49275"/>
            <a:ext cx="1028700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tangolo 1"/>
          <p:cNvSpPr/>
          <p:nvPr/>
        </p:nvSpPr>
        <p:spPr>
          <a:xfrm>
            <a:off x="6156176" y="5013176"/>
            <a:ext cx="27718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i="1" dirty="0">
                <a:solidFill>
                  <a:schemeClr val="bg1"/>
                </a:solidFill>
                <a:latin typeface="Monotype Corsiva" panose="03010101010201010101" pitchFamily="66" charset="0"/>
              </a:rPr>
              <a:t>Si le conseil municipal votait une résolution selon laquelle les pissenlits sont beaux, tout le monde voudrait en avoir. </a:t>
            </a:r>
            <a:r>
              <a:rPr lang="fr-FR" i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Jacques Bujold </a:t>
            </a: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endParaRPr lang="it-IT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000">
        <p14:prism isInverted="1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0.02497 L -0.33802 0.2016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10" y="1132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89017E-7 L 0.11354 2.89017E-7 C 0.16441 2.89017E-7 0.22725 0.10127 0.22725 0.18405 L 0.22725 0.36902 " pathEditMode="relative" rAng="0" ptsTypes="FfFF">
                                      <p:cBhvr>
                                        <p:cTn id="8" dur="2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54" y="1845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8" name="Picture 8" descr="P4020051-smblack3-1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sp>
        <p:nvSpPr>
          <p:cNvPr id="148491" name="AutoShape 11" descr="P4020051-smblack3-1015"/>
          <p:cNvSpPr>
            <a:spLocks noChangeArrowheads="1"/>
          </p:cNvSpPr>
          <p:nvPr/>
        </p:nvSpPr>
        <p:spPr bwMode="auto">
          <a:xfrm>
            <a:off x="6011863" y="260350"/>
            <a:ext cx="2447925" cy="1800225"/>
          </a:xfrm>
          <a:prstGeom prst="flowChartMagneticDrum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" name="Rettangolo 1"/>
          <p:cNvSpPr/>
          <p:nvPr/>
        </p:nvSpPr>
        <p:spPr>
          <a:xfrm>
            <a:off x="179512" y="272505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i="1" dirty="0">
                <a:solidFill>
                  <a:schemeClr val="bg1"/>
                </a:solidFill>
                <a:latin typeface="Monotype Corsiva" panose="03010101010201010101" pitchFamily="66" charset="0"/>
              </a:rPr>
              <a:t>Les fleurs ne nous laissent jamais tomber. Elles nous accompagnent dans le bonheur et nous soutiennent dans le malheur. 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Céline Blondeau 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endParaRPr lang="it-IT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5000">
        <p14:prism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8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8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48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9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P8233221-lcs05lev-square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40404"/>
              </a:clrFrom>
              <a:clrTo>
                <a:srgbClr val="04040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113" y="0"/>
            <a:ext cx="69469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211" name="Picture 3" descr="P8233221-lcs05lev-squar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40404"/>
              </a:clrFrom>
              <a:clrTo>
                <a:srgbClr val="04040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235498">
            <a:off x="230188" y="4695825"/>
            <a:ext cx="2197100" cy="220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99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94213" name="Picture 5" descr="P8233221-lcs05lev-squar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40404"/>
              </a:clrFrom>
              <a:clrTo>
                <a:srgbClr val="04040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03492" flipV="1">
            <a:off x="179388" y="0"/>
            <a:ext cx="2155825" cy="2163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215" name="Picture 7" descr="P8233221-lcs05lev-squar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40404"/>
              </a:clrFrom>
              <a:clrTo>
                <a:srgbClr val="04040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02796" flipH="1">
            <a:off x="7027862" y="-3174"/>
            <a:ext cx="2112963" cy="2119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tangolo 3"/>
          <p:cNvSpPr/>
          <p:nvPr/>
        </p:nvSpPr>
        <p:spPr>
          <a:xfrm>
            <a:off x="2277224" y="198467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i="1" dirty="0">
                <a:solidFill>
                  <a:schemeClr val="bg1"/>
                </a:solidFill>
                <a:latin typeface="Monotype Corsiva" panose="03010101010201010101" pitchFamily="66" charset="0"/>
              </a:rPr>
              <a:t>Je suis heureuse, j'offre des fleurs. Je suis malheureuse, les autres m'offrent des </a:t>
            </a:r>
            <a:r>
              <a:rPr lang="fr-FR" i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fleurs.</a:t>
            </a:r>
          </a:p>
          <a:p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Céline 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Blondeau</a:t>
            </a:r>
            <a:endParaRPr lang="it-IT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3000">
        <p14:prism isInverted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4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4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4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4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94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700"/>
                            </p:stCondLst>
                            <p:childTnLst>
                              <p:par>
                                <p:cTn id="51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P8032236-lcssm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22534" name="Picture 6" descr="abeille_03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836613"/>
            <a:ext cx="792162" cy="569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5" name="Picture 7" descr="vlinders2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405299">
            <a:off x="5600700" y="3048000"/>
            <a:ext cx="1543050" cy="1009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tangolo 1"/>
          <p:cNvSpPr/>
          <p:nvPr/>
        </p:nvSpPr>
        <p:spPr>
          <a:xfrm>
            <a:off x="61595" y="5229200"/>
            <a:ext cx="3969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Vous vous rappelez le mot de François Ier : Une cour sans dames c'est une année sans printemps ou un printemps sans fleurs</a:t>
            </a: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</a:p>
          <a:p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Alexandre Dumas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000">
        <p14:prism isInverted="1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0.0007 C 0.00902 -0.00023 0.01857 -0.00116 0.0276 0.00069 C 0.02899 0.00092 0.02812 0.00462 0.02882 0.00624 C 0.02916 0.00763 0.03003 0.00878 0.03073 0.01063 C 0.0342 0.01965 0.03611 0.02844 0.04062 0.03676 C 0.04323 0.0511 0.03958 0.03445 0.04357 0.04647 C 0.04722 0.0578 0.04861 0.07005 0.05764 0.0756 C 0.0625 0.07861 0.06753 0.07884 0.07257 0.08115 C 0.0783 0.08 0.08385 0.08 0.08958 0.07838 C 0.09236 0.07768 0.09461 0.07399 0.09739 0.07283 C 0.10312 0.07052 0.10798 0.06821 0.11336 0.06612 C 0.1184 0.05873 0.12413 0.06104 0.13142 0.06034 C 0.13889 0.06081 0.1467 0.06081 0.15434 0.06173 C 0.15607 0.06196 0.15798 0.06196 0.1592 0.06312 C 0.16128 0.06474 0.1625 0.06797 0.16441 0.07005 C 0.16666 0.07283 0.16979 0.07445 0.17222 0.07699 C 0.17448 0.0867 0.17118 0.07514 0.17639 0.08531 C 0.17673 0.08647 0.17656 0.08832 0.17725 0.08948 C 0.18003 0.09433 0.18489 0.10127 0.18819 0.10612 C 0.19166 0.12023 0.18836 0.10913 0.19305 0.11977 C 0.19531 0.12439 0.19913 0.13387 0.19913 0.1341 C 0.20225 0.15052 0.21545 0.15977 0.22621 0.16555 C 0.22882 0.16508 0.23142 0.16531 0.23402 0.16439 C 0.23646 0.16323 0.23784 0.16115 0.23993 0.16 C 0.2467 0.15745 0.25312 0.15607 0.25989 0.15468 C 0.26632 0.15768 0.26007 0.15329 0.26389 0.16 C 0.26458 0.16138 0.26614 0.16208 0.26701 0.163 C 0.26771 0.16439 0.26805 0.16601 0.26909 0.16693 C 0.26996 0.16855 0.27205 0.16809 0.27309 0.16971 C 0.2743 0.17202 0.2743 0.17526 0.275 0.17803 C 0.27552 0.18034 0.27673 0.18173 0.27777 0.18381 C 0.27934 0.19121 0.28159 0.19722 0.28385 0.20439 C 0.28472 0.20716 0.28593 0.21271 0.28593 0.21294 C 0.28628 0.22474 0.28698 0.23676 0.28698 0.24878 C 0.28698 0.283 0.29027 0.28971 0.27673 0.30844 C 0.27413 0.32 0.27795 0.32185 0.28194 0.32948 C 0.2875 0.33988 0.28316 0.33526 0.28906 0.34034 C 0.29218 0.34636 0.29132 0.34566 0.296 0.35005 C 0.29739 0.35144 0.29948 0.3526 0.30086 0.35422 C 0.30173 0.35491 0.30312 0.35722 0.30312 0.35745 " pathEditMode="relative" rAng="0" ptsTypes="fffffffffffffffffffffffffffffffffffffffA">
                                      <p:cBhvr>
                                        <p:cTn id="6" dur="2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56" y="1787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4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P8042346-s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1" name="Picture 7" descr="P8042346-s-nero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F0B0C"/>
              </a:clrFrom>
              <a:clrTo>
                <a:srgbClr val="0F0B0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CC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sp>
        <p:nvSpPr>
          <p:cNvPr id="2" name="Rettangolo 1"/>
          <p:cNvSpPr/>
          <p:nvPr/>
        </p:nvSpPr>
        <p:spPr>
          <a:xfrm>
            <a:off x="4211960" y="150794"/>
            <a:ext cx="49320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Que m’importe que tu sois sage ? Sois belle ! et sois triste ! Les pleurs Ajoutent un charme au visage, Comme le fleuve au paysage ; L’orage rajeunit les fleurs</a:t>
            </a: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</a:p>
          <a:p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Baudelaire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8000">
        <p14:prism isInverted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8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P8182961-lcs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99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sp>
        <p:nvSpPr>
          <p:cNvPr id="23558" name="Oval 6" descr="P8182961-lcs-nero-2"/>
          <p:cNvSpPr>
            <a:spLocks noChangeArrowheads="1"/>
          </p:cNvSpPr>
          <p:nvPr/>
        </p:nvSpPr>
        <p:spPr bwMode="auto">
          <a:xfrm>
            <a:off x="6732588" y="476250"/>
            <a:ext cx="1152525" cy="1152525"/>
          </a:xfrm>
          <a:prstGeom prst="ellipse">
            <a:avLst/>
          </a:prstGeom>
          <a:blipFill dpi="0" rotWithShape="1">
            <a:blip r:embed="rId3"/>
            <a:srcRect/>
            <a:stretch>
              <a:fillRect r="-2844"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3559" name="Oval 7" descr="P8182961-lcs-nero-2"/>
          <p:cNvSpPr>
            <a:spLocks noChangeArrowheads="1"/>
          </p:cNvSpPr>
          <p:nvPr/>
        </p:nvSpPr>
        <p:spPr bwMode="auto">
          <a:xfrm>
            <a:off x="7308850" y="1700213"/>
            <a:ext cx="1152525" cy="1150937"/>
          </a:xfrm>
          <a:prstGeom prst="ellipse">
            <a:avLst/>
          </a:prstGeom>
          <a:blipFill dpi="0" rotWithShape="1">
            <a:blip r:embed="rId3"/>
            <a:srcRect/>
            <a:stretch>
              <a:fillRect r="-2702"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3560" name="Oval 8" descr="P8182961-lcs-nero-2"/>
          <p:cNvSpPr>
            <a:spLocks noChangeArrowheads="1"/>
          </p:cNvSpPr>
          <p:nvPr/>
        </p:nvSpPr>
        <p:spPr bwMode="auto">
          <a:xfrm>
            <a:off x="6156325" y="2781300"/>
            <a:ext cx="1223963" cy="1152525"/>
          </a:xfrm>
          <a:prstGeom prst="ellipse">
            <a:avLst/>
          </a:prstGeom>
          <a:blipFill dpi="0" rotWithShape="1">
            <a:blip r:embed="rId3"/>
            <a:srcRect/>
            <a:stretch>
              <a:fillRect b="-3262"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3561" name="Oval 9" descr="P8182961-lcs-nero-2"/>
          <p:cNvSpPr>
            <a:spLocks noChangeArrowheads="1"/>
          </p:cNvSpPr>
          <p:nvPr/>
        </p:nvSpPr>
        <p:spPr bwMode="auto">
          <a:xfrm>
            <a:off x="7524750" y="3716338"/>
            <a:ext cx="1079500" cy="1008062"/>
          </a:xfrm>
          <a:prstGeom prst="ellipse">
            <a:avLst/>
          </a:prstGeom>
          <a:blipFill dpi="0" rotWithShape="1">
            <a:blip r:embed="rId3"/>
            <a:srcRect/>
            <a:stretch>
              <a:fillRect b="-4126"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3562" name="Oval 10" descr="P8182961-lcs-nero-2"/>
          <p:cNvSpPr>
            <a:spLocks noChangeArrowheads="1"/>
          </p:cNvSpPr>
          <p:nvPr/>
        </p:nvSpPr>
        <p:spPr bwMode="auto">
          <a:xfrm>
            <a:off x="611188" y="5084763"/>
            <a:ext cx="1154112" cy="1081087"/>
          </a:xfrm>
          <a:prstGeom prst="ellipse">
            <a:avLst/>
          </a:prstGeom>
          <a:blipFill dpi="0" rotWithShape="1">
            <a:blip r:embed="rId3"/>
            <a:srcRect/>
            <a:stretch>
              <a:fillRect b="-3803"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" name="Rettangolo 1"/>
          <p:cNvSpPr/>
          <p:nvPr/>
        </p:nvSpPr>
        <p:spPr>
          <a:xfrm>
            <a:off x="4211960" y="5149131"/>
            <a:ext cx="47160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Ô libres oiseaux, fiers, charmants, purs, sans ennuis, Vous dites à l'aurore, aux fleurs, à l'astre, aux nuits : — Est-ce qu'on ne peut pas aimer quand on est homme </a:t>
            </a: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?.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Victor Hugo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8000">
        <p14:prism isInverted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8" grpId="0" animBg="1"/>
      <p:bldP spid="23559" grpId="0" animBg="1"/>
      <p:bldP spid="23560" grpId="0" animBg="1"/>
      <p:bldP spid="23561" grpId="0" animBg="1"/>
      <p:bldP spid="2356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P8042347-scl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7D9D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24581" name="Picture 14" descr="slide0024_image01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1844675"/>
            <a:ext cx="1055687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14" descr="slide0024_image01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452452">
            <a:off x="6047581" y="2385219"/>
            <a:ext cx="719138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Picture 14" descr="slide0024_image01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86169">
            <a:off x="6768306" y="2817019"/>
            <a:ext cx="719138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-669393188" y="0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669393188" y="0"/>
            <a:ext cx="9144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-53958" tIns="179331" rIns="0" bIns="-8887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  <a:t>Plus jamais. C’est dit. C’est fini Plus de pas unis, plus de nombre, Plus de toit secret, plus de nid, Plus de lèvres où fleurit et sombre L’instant que l’amour a béni.</a:t>
            </a:r>
            <a:b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</a:br>
            <a: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  <a:t/>
            </a:r>
            <a:b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</a:br>
            <a: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  <a:t>Poèmes de Louise de Vilmorin - Plus jamais. </a:t>
            </a:r>
            <a:b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</a:br>
            <a: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  <a:t>[ Louise de Vilmorin ] </a:t>
            </a:r>
            <a: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  <a:hlinkClick r:id="rId4" tooltip="Lien permanent citation n° : 61367"/>
              </a:rPr>
              <a:t>  </a:t>
            </a:r>
            <a:r>
              <a:rPr kumimoji="0" lang="it-IT" altLang="it-IT" sz="19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  <a:t> </a:t>
            </a:r>
            <a: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  <a:t> </a:t>
            </a:r>
          </a:p>
          <a:p>
            <a:pPr marL="0" marR="0" lvl="0" indent="0" algn="just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it-IT" altLang="it-IT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it-IT" altLang="it-IT" sz="8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it-IT" altLang="it-IT" sz="8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it-IT" altLang="it-IT" sz="8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cs typeface="Arial" pitchFamily="34" charset="0"/>
              </a:rPr>
              <a:t>Read more at http://www.dicocitations.com/citations-mot-fleur.php#0UWtj6BesPhUmjaj.99</a:t>
            </a:r>
            <a:endParaRPr kumimoji="0" lang="it-IT" altLang="it-IT" sz="16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Yanone Kaffeesatz"/>
              <a:cs typeface="Arial" pitchFamily="34" charset="0"/>
            </a:endParaRPr>
          </a:p>
        </p:txBody>
      </p:sp>
      <p:sp>
        <p:nvSpPr>
          <p:cNvPr id="4" name="AutoShape 3" descr="Citations fleur - Citation et proverbe sur fleur ">
            <a:hlinkClick r:id="rId4" tooltip="Lien permanent citation n° : 61367"/>
          </p:cNvPr>
          <p:cNvSpPr>
            <a:spLocks noChangeAspect="1" noChangeArrowheads="1"/>
          </p:cNvSpPr>
          <p:nvPr/>
        </p:nvSpPr>
        <p:spPr bwMode="auto">
          <a:xfrm>
            <a:off x="1957388" y="4016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-669240788" y="152400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-669240788" y="152400"/>
            <a:ext cx="9144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-53958" tIns="179331" rIns="0" bIns="-8887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  <a:t>Plus jamais. C’est dit. C’est fini Plus de pas unis, plus de nombre, Plus de toit secret, plus de nid, Plus de lèvres où fleurit et sombre L’instant que l’amour a béni.</a:t>
            </a:r>
            <a:b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</a:br>
            <a: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  <a:t/>
            </a:r>
            <a:b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</a:br>
            <a: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  <a:t>Poèmes de Louise de Vilmorin - Plus jamais. </a:t>
            </a:r>
            <a:b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</a:br>
            <a: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  <a:t>[ Louise de Vilmorin ] </a:t>
            </a:r>
            <a: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  <a:hlinkClick r:id="rId4" tooltip="Lien permanent citation n° : 61367"/>
              </a:rPr>
              <a:t>  </a:t>
            </a:r>
            <a:r>
              <a:rPr kumimoji="0" lang="it-IT" altLang="it-IT" sz="19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  <a:t> </a:t>
            </a:r>
            <a: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  <a:t> </a:t>
            </a:r>
          </a:p>
          <a:p>
            <a:pPr marL="0" marR="0" lvl="0" indent="0" algn="just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it-IT" altLang="it-IT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it-IT" altLang="it-IT" sz="8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it-IT" altLang="it-IT" sz="8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it-IT" altLang="it-IT" sz="8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cs typeface="Arial" pitchFamily="34" charset="0"/>
              </a:rPr>
              <a:t>Read more at http://www.dicocitations.com/citations-mot-fleur.php#0UWtj6BesPhUmjaj.99</a:t>
            </a:r>
            <a:endParaRPr kumimoji="0" lang="it-IT" altLang="it-IT" sz="16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Yanone Kaffeesatz"/>
              <a:cs typeface="Arial" pitchFamily="34" charset="0"/>
            </a:endParaRPr>
          </a:p>
        </p:txBody>
      </p:sp>
      <p:sp>
        <p:nvSpPr>
          <p:cNvPr id="7" name="AutoShape 6" descr="Citations fleur - Citation et proverbe sur fleur ">
            <a:hlinkClick r:id="rId4" tooltip="Lien permanent citation n° : 61367"/>
          </p:cNvPr>
          <p:cNvSpPr>
            <a:spLocks noChangeAspect="1" noChangeArrowheads="1"/>
          </p:cNvSpPr>
          <p:nvPr/>
        </p:nvSpPr>
        <p:spPr bwMode="auto">
          <a:xfrm>
            <a:off x="2109788" y="5540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-669088388" y="304800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-669088388" y="304800"/>
            <a:ext cx="9144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-53958" tIns="179331" rIns="0" bIns="-8887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  <a:t>Plus jamais. C’est dit. C’est fini Plus de pas unis, plus de nombre, Plus de toit secret, plus de nid, Plus de lèvres où fleurit et sombre L’instant que l’amour a béni.</a:t>
            </a:r>
            <a:b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</a:br>
            <a: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  <a:t/>
            </a:r>
            <a:b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</a:br>
            <a: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  <a:t>Poèmes de Louise de Vilmorin - Plus jamais. </a:t>
            </a:r>
            <a:b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</a:br>
            <a: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  <a:t>[ Louise de Vilmorin ] </a:t>
            </a:r>
            <a: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  <a:hlinkClick r:id="rId4" tooltip="Lien permanent citation n° : 61367"/>
              </a:rPr>
              <a:t>  </a:t>
            </a:r>
            <a:r>
              <a:rPr kumimoji="0" lang="it-IT" altLang="it-IT" sz="19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  <a:t> </a:t>
            </a:r>
            <a: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  <a:t> </a:t>
            </a:r>
          </a:p>
          <a:p>
            <a:pPr marL="0" marR="0" lvl="0" indent="0" algn="just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it-IT" altLang="it-IT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it-IT" altLang="it-IT" sz="8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it-IT" altLang="it-IT" sz="8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it-IT" altLang="it-IT" sz="8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cs typeface="Arial" pitchFamily="34" charset="0"/>
              </a:rPr>
              <a:t>Read more at http://www.dicocitations.com/citations-mot-fleur.php#0UWtj6BesPhUmjaj.99</a:t>
            </a:r>
            <a:endParaRPr kumimoji="0" lang="it-IT" altLang="it-IT" sz="16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Yanone Kaffeesatz"/>
              <a:cs typeface="Arial" pitchFamily="34" charset="0"/>
            </a:endParaRPr>
          </a:p>
        </p:txBody>
      </p:sp>
      <p:sp>
        <p:nvSpPr>
          <p:cNvPr id="10" name="AutoShape 9" descr="Citations fleur - Citation et proverbe sur fleur ">
            <a:hlinkClick r:id="rId4" tooltip="Lien permanent citation n° : 61367"/>
          </p:cNvPr>
          <p:cNvSpPr>
            <a:spLocks noChangeAspect="1" noChangeArrowheads="1"/>
          </p:cNvSpPr>
          <p:nvPr/>
        </p:nvSpPr>
        <p:spPr bwMode="auto">
          <a:xfrm>
            <a:off x="2262188" y="7064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-668935988" y="457200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-668935988" y="457200"/>
            <a:ext cx="9144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-53958" tIns="179331" rIns="0" bIns="-8887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  <a:t>Plus jamais. C’est dit. C’est fini Plus de pas unis, plus de nombre, Plus de toit secret, plus de nid, Plus de lèvres où fleurit et sombre L’instant que l’amour a béni.</a:t>
            </a:r>
            <a:b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</a:br>
            <a: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  <a:t/>
            </a:r>
            <a:b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</a:br>
            <a: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  <a:t>Poèmes de Louise de Vilmorin - Plus jamais. </a:t>
            </a:r>
            <a:b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</a:br>
            <a: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  <a:t>[ Louise de Vilmorin ] </a:t>
            </a:r>
            <a: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  <a:hlinkClick r:id="rId4" tooltip="Lien permanent citation n° : 61367"/>
              </a:rPr>
              <a:t>  </a:t>
            </a:r>
            <a:r>
              <a:rPr kumimoji="0" lang="it-IT" altLang="it-IT" sz="19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  <a:t> </a:t>
            </a:r>
            <a: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  <a:t> </a:t>
            </a:r>
          </a:p>
          <a:p>
            <a:pPr marL="0" marR="0" lvl="0" indent="0" algn="just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it-IT" altLang="it-IT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it-IT" altLang="it-IT" sz="8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it-IT" altLang="it-IT" sz="8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it-IT" altLang="it-IT" sz="8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cs typeface="Arial" pitchFamily="34" charset="0"/>
              </a:rPr>
              <a:t>Read more at http://www.dicocitations.com/citations-mot-fleur.php#0UWtj6BesPhUmjaj.99</a:t>
            </a:r>
            <a:endParaRPr kumimoji="0" lang="it-IT" altLang="it-IT" sz="16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Yanone Kaffeesatz"/>
              <a:cs typeface="Arial" pitchFamily="34" charset="0"/>
            </a:endParaRPr>
          </a:p>
        </p:txBody>
      </p:sp>
      <p:sp>
        <p:nvSpPr>
          <p:cNvPr id="13" name="AutoShape 12" descr="Citations fleur - Citation et proverbe sur fleur ">
            <a:hlinkClick r:id="rId4" tooltip="Lien permanent citation n° : 61367"/>
          </p:cNvPr>
          <p:cNvSpPr>
            <a:spLocks noChangeAspect="1" noChangeArrowheads="1"/>
          </p:cNvSpPr>
          <p:nvPr/>
        </p:nvSpPr>
        <p:spPr bwMode="auto">
          <a:xfrm>
            <a:off x="2414588" y="8588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-668783588" y="609600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-668783588" y="609600"/>
            <a:ext cx="9144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-53958" tIns="179331" rIns="0" bIns="-8887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  <a:t>Plus jamais. C’est dit. C’est fini Plus de pas unis, plus de nombre, Plus de toit secret, plus de nid, Plus de lèvres où fleurit et sombre L’instant que l’amour a béni.</a:t>
            </a:r>
            <a:b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</a:br>
            <a: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  <a:t/>
            </a:r>
            <a:b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</a:br>
            <a: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  <a:t>Poèmes de Louise de Vilmorin - Plus jamais. </a:t>
            </a:r>
            <a:b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</a:br>
            <a: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  <a:t>[ Louise de Vilmorin ] </a:t>
            </a:r>
            <a: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  <a:hlinkClick r:id="rId4" tooltip="Lien permanent citation n° : 61367"/>
              </a:rPr>
              <a:t>  </a:t>
            </a:r>
            <a:r>
              <a:rPr kumimoji="0" lang="it-IT" altLang="it-IT" sz="19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  <a:t> </a:t>
            </a:r>
            <a:r>
              <a:rPr kumimoji="0" lang="it-IT" altLang="it-IT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one Kaffeesatz"/>
                <a:cs typeface="Arial" pitchFamily="34" charset="0"/>
              </a:rPr>
              <a:t> </a:t>
            </a:r>
          </a:p>
          <a:p>
            <a:pPr marL="0" marR="0" lvl="0" indent="0" algn="just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it-IT" altLang="it-IT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it-IT" altLang="it-IT" sz="8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it-IT" altLang="it-IT" sz="8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it-IT" altLang="it-IT" sz="8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cs typeface="Arial" pitchFamily="34" charset="0"/>
              </a:rPr>
              <a:t>Read more at http://www.dicocitations.com/citations-mot-fleur.php#0UWtj6BesPhUmjaj.99</a:t>
            </a:r>
            <a:endParaRPr kumimoji="0" lang="it-IT" altLang="it-IT" sz="16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Yanone Kaffeesatz"/>
              <a:cs typeface="Arial" pitchFamily="34" charset="0"/>
            </a:endParaRPr>
          </a:p>
        </p:txBody>
      </p:sp>
      <p:sp>
        <p:nvSpPr>
          <p:cNvPr id="16" name="AutoShape 15" descr="Citations fleur - Citation et proverbe sur fleur ">
            <a:hlinkClick r:id="rId4" tooltip="Lien permanent citation n° : 61367"/>
          </p:cNvPr>
          <p:cNvSpPr>
            <a:spLocks noChangeAspect="1" noChangeArrowheads="1"/>
          </p:cNvSpPr>
          <p:nvPr/>
        </p:nvSpPr>
        <p:spPr bwMode="auto">
          <a:xfrm>
            <a:off x="2566988" y="10112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7" name="Rettangolo 16"/>
          <p:cNvSpPr/>
          <p:nvPr/>
        </p:nvSpPr>
        <p:spPr>
          <a:xfrm>
            <a:off x="128588" y="732155"/>
            <a:ext cx="48754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Plus jamais. C’est dit. C’est fini Plus de pas unis, plus de nombre, Plus de toit secret, plus de nid, Plus de lèvres où fleurit et sombre L’instant que l’amour a </a:t>
            </a: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béni.</a:t>
            </a:r>
          </a:p>
          <a:p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Louise 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de Vilmorin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9000">
        <p14:prism isInverted="1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6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P8140607-csle015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7788"/>
            <a:ext cx="9144000" cy="6792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99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25605" name="Picture 5" descr="P8140607-csle015-nero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60606"/>
              </a:clrFrom>
              <a:clrTo>
                <a:srgbClr val="06060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73163" cy="881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6" name="Picture 6" descr="P8140607-csle015-nero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60606"/>
              </a:clrFrom>
              <a:clrTo>
                <a:srgbClr val="06060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333375"/>
            <a:ext cx="1173163" cy="881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7" name="Picture 7" descr="P8140607-csle015-nero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60606"/>
              </a:clrFrom>
              <a:clrTo>
                <a:srgbClr val="06060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981075"/>
            <a:ext cx="1173163" cy="881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tangolo 1"/>
          <p:cNvSpPr/>
          <p:nvPr/>
        </p:nvSpPr>
        <p:spPr>
          <a:xfrm>
            <a:off x="3444255" y="5949280"/>
            <a:ext cx="52920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La civilisation s'exhale de l'art comme le parfum de la fleur</a:t>
            </a: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Victor 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Hugo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14:prism isInverted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2.22222E-6 L -0.00139 2.22222E-6 L -0.00139 0.05509 L -0.0026 0.05509 L -0.0026 0.11041 L -0.00399 0.11041 L -0.00399 0.16574 L -0.00521 0.16574 L -0.00521 0.22129 L -0.00642 0.22129 L -0.00642 0.27662 L -0.00781 0.27662 L -0.00781 0.33194 L -0.00903 0.33194 L -0.00903 0.3875 " pathEditMode="relative" rAng="0" ptsTypes="FFFFFFFFFFFFFFF">
                                      <p:cBhvr>
                                        <p:cTn id="9" dur="3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1" y="19375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7037E-7 L 0.00539 -3.7037E-7 L 0.00539 0.0919 L 0.01094 0.0919 L 0.01094 0.18426 L 0.01632 0.18426 L 0.01632 0.27639 L 0.02188 0.27639 L 0.02188 0.36875 L 0.02726 0.36875 L 0.02726 0.46088 L 0.03282 0.46088 L 0.03282 0.55324 L 0.03837 0.55324 L 0.03837 0.6456 " pathEditMode="relative" rAng="0" ptsTypes="FFFFFFFFFFFFFFF">
                                      <p:cBhvr>
                                        <p:cTn id="14" dur="3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0" y="32292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22222E-6 L 0.00747 2.22222E-6 L 0.00747 0.10602 L 0.01528 0.10602 L 0.01528 0.2125 L 0.02274 0.2125 L 0.02274 0.31898 L 0.03073 0.31898 L 0.03073 0.42569 L 0.0382 0.42569 L 0.0382 0.53241 L 0.04601 0.53241 L 0.04601 0.63889 L 0.05399 0.63889 L 0.05399 0.74537 " pathEditMode="relative" rAng="0" ptsTypes="FFFFFFFFFFFFFFF">
                                      <p:cBhvr>
                                        <p:cTn id="19" dur="3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1" y="37269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P8080370-cfsl-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561263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CC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29701" name="Picture 5" descr="P8080370-cfsl--nero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60606"/>
              </a:clrFrom>
              <a:clrTo>
                <a:srgbClr val="06060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43604">
            <a:off x="6107113" y="-19050"/>
            <a:ext cx="3527425" cy="2646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tangolo 1"/>
          <p:cNvSpPr/>
          <p:nvPr/>
        </p:nvSpPr>
        <p:spPr>
          <a:xfrm>
            <a:off x="4716016" y="5229199"/>
            <a:ext cx="37308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La délicatesse est la fleur de la vertu</a:t>
            </a: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Pierre-Marc-Gaston de Lévis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14:prism isInverted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P8180850-lcs010-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97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28677" name="Picture 5" descr="vlinder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07684" flipH="1">
            <a:off x="-1981200" y="188913"/>
            <a:ext cx="1771650" cy="155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8" name="Picture 6" descr="bb70.gif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40953">
            <a:off x="9396413" y="1052513"/>
            <a:ext cx="1266825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tangolo 1"/>
          <p:cNvSpPr/>
          <p:nvPr/>
        </p:nvSpPr>
        <p:spPr>
          <a:xfrm>
            <a:off x="5220072" y="53975"/>
            <a:ext cx="3635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Un papillon blanc qui voltige, Un coup d'</a:t>
            </a:r>
            <a:r>
              <a:rPr lang="fr-FR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oeil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 au hasard jeté, Vous fait surprendre sur sa tige La fleur dans sa simplicité.</a:t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Théophile 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Gautier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5000">
        <p14:prism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96532E-6 C 0.00382 0.00162 0.0066 0.00647 0.01024 0.00763 C 0.04184 0.0178 0.07465 0.01133 0.10694 0.01248 C 0.11111 0.03121 0.13003 0.02682 0.1408 0.0326 C 0.16753 0.04717 0.12899 0.02936 0.15417 0.04 C 0.16007 0.04254 0.16545 0.04485 0.17135 0.04763 C 0.17309 0.04855 0.17639 0.05017 0.17639 0.0504 C 0.17986 0.05803 0.18264 0.06219 0.18802 0.06774 C 0.19601 0.08508 0.19114 0.08092 0.20017 0.08532 C 0.21042 0.10011 0.22257 0.10474 0.23403 0.11537 C 0.24114 0.12208 0.24514 0.12994 0.25278 0.13549 C 0.26493 0.15352 0.27448 0.15745 0.29149 0.16046 C 0.29288 0.16208 0.29444 0.16347 0.29514 0.16578 C 0.29601 0.16786 0.29548 0.1711 0.2967 0.17318 C 0.29948 0.1785 0.30364 0.18335 0.30677 0.18821 C 0.3092 0.19144 0.31094 0.19584 0.31389 0.19815 C 0.3191 0.20254 0.32569 0.20786 0.33073 0.21318 C 0.33264 0.21526 0.33351 0.21942 0.33594 0.22081 C 0.33993 0.22358 0.34479 0.22404 0.34948 0.22589 C 0.36476 0.23121 0.35191 0.22844 0.36302 0.23584 C 0.36632 0.23815 0.36962 0.2393 0.37309 0.24092 C 0.37465 0.24162 0.3783 0.24347 0.3783 0.2437 C 0.37986 0.24254 0.38351 0.24092 0.38351 0.24115 " pathEditMode="relative" rAng="0" ptsTypes="ffffffffffffffffffffffA">
                                      <p:cBhvr>
                                        <p:cTn id="6" dur="2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67" y="1216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98 0.0037 C -0.08039 0.0088 -0.10261 0.01343 -0.10261 0.01366 C -0.10695 0.01782 -0.11129 0.02222 -0.11563 0.02662 C -0.11771 0.02894 -0.12223 0.03333 -0.12223 0.03356 C -0.125 0.03981 -0.12796 0.04653 -0.13091 0.05301 C -0.13212 0.05602 -0.13143 0.06042 -0.13299 0.06296 C -0.13473 0.06551 -0.1375 0.06458 -0.13959 0.0662 C -0.1441 0.07014 -0.15261 0.0794 -0.15261 0.07963 C -0.16355 0.10394 -0.14948 0.07384 -0.16355 0.09907 C -0.1691 0.10926 -0.17101 0.12083 -0.17657 0.13218 C -0.17726 0.13542 -0.17709 0.13958 -0.17882 0.14213 C -0.18247 0.14745 -0.19185 0.15532 -0.19185 0.15556 C -0.19688 0.16644 -0.20174 0.17384 -0.20921 0.18171 C -0.21615 0.19722 -0.21112 0.19005 -0.22674 0.19815 C -0.22882 0.19907 -0.23316 0.20139 -0.23316 0.20162 C -0.23612 0.20787 -0.23698 0.21875 -0.24202 0.22106 C -0.24636 0.22338 -0.25504 0.22778 -0.25504 0.22801 C -0.25799 0.23426 -0.26216 0.24005 -0.26372 0.24745 C -0.26441 0.25093 -0.26441 0.25463 -0.26598 0.25741 C -0.27014 0.26528 -0.27362 0.26343 -0.279 0.26736 C -0.28282 0.27014 -0.28612 0.27454 -0.28976 0.27731 " pathEditMode="relative" rAng="0" ptsTypes="ffffffffffffffffffffA">
                                      <p:cBhvr>
                                        <p:cTn id="8" dur="2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07" y="1368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P4200098-c-sm-1515-clo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CC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26629" name="Picture 5" descr="P4200098-c-sm-1515-clo-nero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30303"/>
              </a:clrFrom>
              <a:clrTo>
                <a:srgbClr val="03030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11413" cy="1808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30" name="Picture 6" descr="P4200098-c-sm-1515-clo-nero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40404"/>
              </a:clrFrom>
              <a:clrTo>
                <a:srgbClr val="04040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53975"/>
            <a:ext cx="2339975" cy="1754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tangolo 1"/>
          <p:cNvSpPr/>
          <p:nvPr/>
        </p:nvSpPr>
        <p:spPr>
          <a:xfrm>
            <a:off x="2385869" y="42132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L'amour, c'est une chose qui s'ouvre lentement. .. comme les fleurs au printemps</a:t>
            </a: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Davide 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Cali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1000">
        <p14:prism isInverted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P4040015-sm1015BLACK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30726" name="Picture 6" descr="P4040015-sm1015BLACKm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50102"/>
              </a:clrFrom>
              <a:clrTo>
                <a:srgbClr val="05010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73238"/>
            <a:ext cx="4787900" cy="3590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7" name="Picture 7" descr="P4040015-sm1015BLACKm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50102"/>
              </a:clrFrom>
              <a:clrTo>
                <a:srgbClr val="05010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806378" flipV="1">
            <a:off x="-788987" y="-66676"/>
            <a:ext cx="4298950" cy="3225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tangolo 1"/>
          <p:cNvSpPr/>
          <p:nvPr/>
        </p:nvSpPr>
        <p:spPr>
          <a:xfrm>
            <a:off x="24328" y="5517232"/>
            <a:ext cx="41044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Que ton vers soit la bonne aventure Éparse au vent crispé du matin Qui va fleurant la menthe et le thym. .. Et tout le reste est littérature</a:t>
            </a: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Verlaine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8000">
        <p14:prism isInverted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P4200060-c-s-1015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CC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27653" name="Picture 5" descr="bb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2708275"/>
            <a:ext cx="1223963" cy="67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tangolo 1"/>
          <p:cNvSpPr/>
          <p:nvPr/>
        </p:nvSpPr>
        <p:spPr>
          <a:xfrm>
            <a:off x="182216" y="3619362"/>
            <a:ext cx="338167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Les fleurs qui vont fleurir vont toutes naître de moi ; le vent qui souffle est mon haleine ; toutes les étoiles sont dans mes yeux.</a:t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Pierre </a:t>
            </a:r>
            <a:r>
              <a:rPr lang="fr-FR" b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Louys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P4200002-c-sm1020-clo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99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31749" name="Picture 5" descr="P4200002-c-sm1020-clo-SMALL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A0A0A"/>
              </a:clrFrom>
              <a:clrTo>
                <a:srgbClr val="0A0A0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-1179513"/>
            <a:ext cx="863600" cy="709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0" name="Picture 6" descr="P4200002-c-sm1020-clo-SMALL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A0A0A"/>
              </a:clrFrom>
              <a:clrTo>
                <a:srgbClr val="0A0A0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-709613"/>
            <a:ext cx="863600" cy="709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1" name="Picture 7" descr="P4200002-c-sm1020-clo-SMALL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A0A0A"/>
              </a:clrFrom>
              <a:clrTo>
                <a:srgbClr val="0A0A0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-1466850"/>
            <a:ext cx="863600" cy="709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2" name="Picture 8" descr="P4200002-c-sm1020-clo-SMALL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A0A0A"/>
              </a:clrFrom>
              <a:clrTo>
                <a:srgbClr val="0A0A0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-1035050"/>
            <a:ext cx="863600" cy="709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3" name="Picture 9" descr="P4200002-c-sm1020-clo-SMALL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A0A0A"/>
              </a:clrFrom>
              <a:clrTo>
                <a:srgbClr val="0A0A0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-1900238"/>
            <a:ext cx="863600" cy="709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tangolo 1"/>
          <p:cNvSpPr/>
          <p:nvPr/>
        </p:nvSpPr>
        <p:spPr>
          <a:xfrm>
            <a:off x="4373563" y="33265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Le vent ne fait pas tomber toutes les fleurs ; le soleil ne mûrit pas tous les fruits</a:t>
            </a: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Proverbes chinois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2000">
        <p14:prism isInverted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05556E-6 7.40741E-6 C -0.00331 0.10278 0.0026 0.03658 -0.00834 0.08056 C -0.00765 0.09352 -0.00765 0.10649 -0.00626 0.11945 C -0.00452 0.13542 0.0026 0.14908 0.00624 0.16366 C 0.00485 0.16667 0.00242 0.16899 0.00208 0.17223 C 0.00173 0.17477 0.00399 0.17755 0.00416 0.18056 C 0.00538 0.19607 0.00555 0.21204 0.00624 0.22778 C 0.00694 0.2713 0.00711 0.31482 0.00833 0.35811 C 0.00885 0.37408 0.00833 0.3713 0.01666 0.37501 C 0.01874 0.37871 0.02031 0.38288 0.02291 0.38612 C 0.0243 0.38751 0.03697 0.39144 0.03749 0.39167 C 0.04496 0.39445 0.04322 0.39399 0.04999 0.39977 C 0.04774 0.43866 0.04062 0.47547 0.03749 0.51389 C 0.04027 0.55186 0.04062 0.59005 0.04374 0.62778 C 0.04479 0.64075 0.04791 0.66667 0.04791 0.66667 C 0.0486 0.68056 0.04878 0.69445 0.04999 0.70811 C 0.05017 0.71135 0.05208 0.71343 0.05208 0.71644 C 0.05208 0.73727 0.04947 0.75556 0.04583 0.77501 C 0.04652 0.78612 0.04652 0.79746 0.04791 0.80811 C 0.0486 0.8132 0.05173 0.81737 0.05208 0.822 C 0.0526 0.83033 0.05051 0.83866 0.04999 0.847 C 0.04687 0.90209 0.05503 0.88288 0.04374 0.90556 C 0.046 0.9345 0.05433 0.99121 0.04374 1.01945 " pathEditMode="relative" ptsTypes="ffffffffffffffffffffffA">
                                      <p:cBhvr>
                                        <p:cTn id="6" dur="5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07407E-6 C 0.00069 0.01296 0.0033 0.02592 0.00208 0.03888 C 0.00174 0.04282 -0.00243 0.04398 -0.00417 0.04722 C -0.0059 0.05069 -0.00712 0.05463 -0.00833 0.05833 C -0.0092 0.06111 -0.0092 0.06412 -0.01042 0.06666 C -0.01701 0.07986 -0.01632 0.06967 -0.02083 0.08333 C -0.02257 0.08865 -0.025 0.1 -0.025 0.1 C -0.02361 0.12963 -0.02326 0.15949 -0.02083 0.18888 C -0.02049 0.19305 -0.01771 0.19606 -0.01667 0.2 C -0.0125 0.21458 -0.00729 0.22754 -0.00208 0.24166 C 0.00208 0.25277 0.00278 0.2662 0.00625 0.27777 C 0.00486 0.31388 0.00365 0.33055 -0.00208 0.36111 C -0.00069 0.4 0.00069 0.43888 0.00208 0.47777 C 0.00278 0.49606 0.00174 0.49236 0.01042 0.5 C 0.01337 0.5118 0.01667 0.53611 0.01667 0.53611 C 0.01493 0.56643 0.01771 0.57129 0.00625 0.59166 C 0.00174 0.60949 0.00764 0.59004 -0.00208 0.60833 C -0.00469 0.61319 -0.00885 0.62847 -0.01042 0.63333 C -0.00747 0.65277 -0.00434 0.66365 0.00625 0.67777 C 0.00764 0.68356 0.01146 0.68842 0.0125 0.69444 C 0.01406 0.70439 0.01302 0.71504 0.01458 0.725 C 0.0158 0.73356 0.01875 0.74166 0.02083 0.75 C 0.0217 0.7537 0.02535 0.75509 0.02708 0.75833 C 0.03038 0.76435 0.0316 0.77106 0.03333 0.77777 C 0.03264 0.79351 0.03125 0.80925 0.03125 0.825 C 0.03125 0.86134 0.03594 0.87939 0.03125 0.91111 C 0.02969 0.92129 0.02639 0.94375 0.02292 0.95277 C 0.01563 0.97245 0.01858 0.97199 0.01042 0.96666 " pathEditMode="relative" ptsTypes="fffffffffffffffffffffffffffA">
                                      <p:cBhvr>
                                        <p:cTn id="8" dur="5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33333E-6 C -0.0007 0.05648 0.00069 0.11296 -0.00209 0.16944 C -0.00226 0.17245 -0.00695 0.16991 -0.00834 0.17222 C -0.01511 0.18403 -0.01684 0.19907 -0.02292 0.21111 C -0.02552 0.2287 -0.02483 0.24676 -0.02917 0.26389 C -0.02848 0.28241 -0.02882 0.30116 -0.02709 0.31944 C -0.02674 0.32361 -0.02344 0.32639 -0.02292 0.33055 C -0.01702 0.37546 -0.02848 0.35648 -0.01459 0.375 C -0.01389 0.38518 -0.01441 0.3956 -0.0125 0.40555 C -0.01164 0.40995 -0.00799 0.41273 -0.00625 0.41666 C -0.00452 0.42106 -0.00417 0.42639 -0.00209 0.43055 C 0.03055 0.49375 0.00607 0.44305 0.02291 0.46944 C 0.03507 0.48866 0.03819 0.49861 0.04791 0.51666 C 0.05434 0.52847 0.06093 0.53842 0.06458 0.55278 C 0.06215 0.58171 0.05972 0.58773 0.04791 0.61111 C 0.0434 0.62014 0.04201 0.63657 0.03958 0.64722 C 0.03593 0.66366 0.03316 0.68102 0.02916 0.69722 C 0.0309 0.75764 0.02951 0.8118 0.02708 0.87222 C 0.02604 0.89699 0.02517 0.89791 0.0125 0.91111 C 0.0085 0.91528 4.72222E-6 0.92222 4.72222E-6 0.92222 C -0.00452 0.94028 0.00416 0.95023 0.00416 0.96389 C 0.00416 0.96597 0.00277 0.96018 0.00208 0.95833 " pathEditMode="relative" ptsTypes="fffffffffffffffffffffA">
                                      <p:cBhvr>
                                        <p:cTn id="10" dur="5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9 -0.00996 C 0.00659 0.01041 0.00625 0.03101 0.00798 0.05115 C 0.00833 0.05463 0.01198 0.05625 0.01215 0.05972 C 0.01337 0.09004 0.01267 0.09097 0.00798 0.10949 C 0.00937 0.14421 0.01128 0.16643 0.01423 0.19838 C 0.01354 0.22152 0.01406 0.24467 0.01215 0.26782 C 0.0118 0.27106 0.00903 0.27314 0.00798 0.27615 C 0.00625 0.28148 0.00521 0.28726 0.00382 0.29282 C 0.00312 0.2956 0.00173 0.30115 0.00173 0.30138 C 0.00156 0.3037 0.00069 0.34143 -0.00452 0.34838 C -0.0125 0.35902 -0.0092 0.35347 -0.01493 0.36504 C -0.0165 0.37523 -0.0165 0.38588 -0.0191 0.3956 C -0.02118 0.40347 -0.02552 0.40995 -0.02743 0.41782 C -0.02813 0.4206 -0.02882 0.42338 -0.02952 0.42615 C -0.029 0.45231 -0.02136 0.54375 -0.0316 0.58449 C -0.03004 0.62801 -0.03056 0.67176 -0.02743 0.71504 C -0.02674 0.72546 -0.01702 0.73449 -0.01285 0.74282 C -0.00226 0.79907 -0.01632 0.71805 -0.0066 0.81782 C -0.00573 0.82685 -0.00087 0.83426 0.00173 0.84282 C 0.0026 0.85926 0.0026 0.87662 0.0059 0.89282 C 0.00712 0.89838 0.00868 0.90393 0.01007 0.90949 C 0.01076 0.91226 0.01215 0.91782 0.01215 0.91805 C 0.01284 0.92708 0.01007 0.93819 0.01423 0.9456 C 0.01684 0.95023 0.0184 0.92893 0.0184 0.92916 " pathEditMode="relative" rAng="0" ptsTypes="fffffffffffffffffffffffA">
                                      <p:cBhvr>
                                        <p:cTn id="12" dur="5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" y="4800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7.40741E-7 C 0.00122 0.03241 0.00052 0.06597 0.00833 0.09722 C 0.00903 0.10463 0.0092 0.11227 0.01042 0.11944 C 0.01128 0.12523 0.01458 0.13634 0.01458 0.13634 C 0.01528 0.14444 0.0151 0.15324 0.01667 0.16134 C 0.01719 0.16435 0.01997 0.16643 0.02083 0.16944 C 0.02344 0.17893 0.02413 0.20555 0.025 0.21111 C 0.02622 0.21991 0.02934 0.22778 0.03125 0.23611 C 0.03247 0.24166 0.03542 0.25278 0.03542 0.25278 C 0.03663 0.29352 0.03958 0.33426 0.03958 0.375 C 0.03958 0.4294 0.04479 0.41597 0.03333 0.43889 C 0.02639 0.47592 0.02396 0.54907 0.03333 0.58055 C 0.03611 0.58958 0.04167 0.59282 0.04583 0.6 C 0.0533 0.61273 0.05521 0.62222 0.06042 0.63611 C 0.06146 0.66111 0.06007 0.6868 0.06458 0.71111 C 0.06771 0.72778 0.0809 0.73773 0.08542 0.75555 C 0.08472 0.76111 0.0816 0.76713 0.08333 0.77222 C 0.08438 0.77569 0.08889 0.77384 0.09167 0.775 C 0.09375 0.77569 0.09583 0.77685 0.09792 0.77778 C 0.08663 0.78796 0.08941 0.79004 0.09167 0.80833 C 0.09097 0.81296 0.09149 0.81828 0.08958 0.82222 C 0.08837 0.82477 0.08333 0.825 0.08333 0.825 " pathEditMode="relative" ptsTypes="fffffffffffffffffffffA">
                                      <p:cBhvr>
                                        <p:cTn id="14" dur="5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2" descr="P8080204-bords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81025"/>
            <a:ext cx="7620000" cy="569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105477" name="Picture 5" descr="P8080204-bords-nero-round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40404"/>
              </a:clrFrom>
              <a:clrTo>
                <a:srgbClr val="04040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0"/>
            <a:ext cx="13239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78" name="Picture 6" descr="P8080204-bords-nero-round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111109"/>
              </a:clrFrom>
              <a:clrTo>
                <a:srgbClr val="11110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60350"/>
            <a:ext cx="13239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79" name="Picture 7" descr="P8080204-bords-nero-round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A0A0A"/>
              </a:clrFrom>
              <a:clrTo>
                <a:srgbClr val="0A0A0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2060575"/>
            <a:ext cx="13239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80" name="Picture 8" descr="P8080204-bords-nero-round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A0A0A"/>
              </a:clrFrom>
              <a:clrTo>
                <a:srgbClr val="0A0A0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3789363"/>
            <a:ext cx="13239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81" name="Picture 9" descr="P8080204-bords-nero-round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A0A0A"/>
              </a:clrFrom>
              <a:clrTo>
                <a:srgbClr val="0A0A0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229225"/>
            <a:ext cx="13239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82" name="Picture 10" descr="P8080204-bords-nero-round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5084763"/>
            <a:ext cx="13239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83" name="Picture 11" descr="P8080204-bords-nero-round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5084763"/>
            <a:ext cx="13239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84" name="Picture 12" descr="P8080204-bords-nero-round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3141663"/>
            <a:ext cx="13239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85" name="Picture 13" descr="P8080204-bords-nero-round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773238"/>
            <a:ext cx="13239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tangolo 1"/>
          <p:cNvSpPr/>
          <p:nvPr/>
        </p:nvSpPr>
        <p:spPr>
          <a:xfrm>
            <a:off x="6104256" y="197961"/>
            <a:ext cx="286130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Tirons de chaque objet ce qu'il a de meilleur, La chaleur de la flamme, Le vin du raisin mûr, le parfum de la fleur, Et l'amour de la femme </a:t>
            </a: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!.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Victor 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Hugo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000">
        <p14:prism isInverted="1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5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5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5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5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54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5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5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5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54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05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5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5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54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5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5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5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54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05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5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5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54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05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5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5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54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05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P4180079-cso-sm-10-15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33797" name="Picture 5" descr="vlinder1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04938" y="620713"/>
            <a:ext cx="9429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8" name="Picture 6" descr="aniant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292725" y="3789363"/>
            <a:ext cx="8763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tangolo 1"/>
          <p:cNvSpPr/>
          <p:nvPr/>
        </p:nvSpPr>
        <p:spPr>
          <a:xfrm>
            <a:off x="4283968" y="18864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Il est des pensées qui, comme certaines fleurs doivent se respirer lentement, en osant prendre le temps de ralentir le temps</a:t>
            </a: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Jacques Salomé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5000">
        <p14:prism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81481E-6 C 0.00139 0.00255 0.00208 0.00602 0.00416 0.00788 C 0.01302 0.01528 0.02812 0.0169 0.03802 0.01829 C 0.04201 0.02014 0.04861 0.01829 0.05 0.02362 C 0.05451 0.04144 0.05052 0.03843 0.06198 0.04468 C 0.06406 0.04584 0.06614 0.04607 0.06805 0.04746 C 0.07222 0.05047 0.08003 0.05788 0.08003 0.05811 C 0.08316 0.07061 0.09166 0.08241 0.1 0.08959 C 0.1092 0.11482 0.10434 0.1044 0.11371 0.1213 C 0.11753 0.13658 0.11302 0.12246 0.1217 0.13727 C 0.12413 0.14121 0.13211 0.1588 0.13576 0.16366 C 0.14514 0.17616 0.15642 0.18797 0.16771 0.19792 C 0.17257 0.20788 0.17691 0.21528 0.18559 0.21899 C 0.19271 0.23311 0.20399 0.24237 0.21354 0.25348 C 0.2158 0.25579 0.21736 0.2588 0.21961 0.26135 C 0.22135 0.2632 0.22725 0.26875 0.22552 0.26667 C 0.21684 0.2551 0.21909 0.26181 0.20955 0.25348 C 0.20764 0.25163 0.20121 0.24815 0.20364 0.24815 C 0.21666 0.24815 0.21857 0.25996 0.2276 0.26667 C 0.23125 0.26922 0.23559 0.27014 0.23958 0.27176 C 0.24184 0.27292 0.2434 0.27593 0.24548 0.27709 C 0.25139 0.28079 0.25729 0.28519 0.26354 0.28774 C 0.26892 0.29306 0.27413 0.29838 0.27951 0.30348 C 0.28107 0.30533 0.28368 0.30487 0.28524 0.30625 C 0.28767 0.30741 0.28958 0.3095 0.29149 0.31158 C 0.29357 0.31389 0.29514 0.31713 0.29722 0.31945 C 0.31788 0.33866 0.29253 0.3088 0.31336 0.33264 C 0.31562 0.33496 0.31701 0.33843 0.31944 0.34051 C 0.3217 0.34283 0.325 0.34352 0.32743 0.34584 C 0.33507 0.35301 0.33767 0.36482 0.34531 0.37223 C 0.34774 0.37454 0.35086 0.37524 0.3533 0.37755 C 0.35955 0.38311 0.36527 0.38982 0.37135 0.39607 C 0.37517 0.4 0.38333 0.40649 0.38333 0.40672 C 0.38698 0.41389 0.38941 0.41875 0.38941 0.42778 " pathEditMode="relative" rAng="0" ptsTypes="fffffffffffffffffffffffffffffffffA">
                                      <p:cBhvr>
                                        <p:cTn id="6" dur="5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62" y="2138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P8022205-cslev015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35845" name="Picture 5" descr="P8022205-cslev015-nero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40404"/>
              </a:clrFrom>
              <a:clrTo>
                <a:srgbClr val="04040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tangolo 1"/>
          <p:cNvSpPr/>
          <p:nvPr/>
        </p:nvSpPr>
        <p:spPr>
          <a:xfrm>
            <a:off x="251520" y="26064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Il est des pensées qui, comme certaines fleurs doivent se respirer lentement, en osant prendre le temps de ralentir le temps</a:t>
            </a: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Jacques Salomé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 descr="P8182958-lcs010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523" name="Picture 3" descr="P8182958-lcs010-nero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60606"/>
              </a:clrFrom>
              <a:clrTo>
                <a:srgbClr val="06060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CC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sp>
        <p:nvSpPr>
          <p:cNvPr id="2" name="Rettangolo 1"/>
          <p:cNvSpPr/>
          <p:nvPr/>
        </p:nvSpPr>
        <p:spPr>
          <a:xfrm>
            <a:off x="4427984" y="17724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Mères, l'enfant qui joue à votre seuil joyeux, Plus frêle que les fleurs, plus serein que les cieux, Vous conseille l'amour, la pudeur, la sagesse</a:t>
            </a: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Victor 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Hugo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000">
        <p14:prism isInverted="1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7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P6251178-c-c-s-lev-ill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32774" name="Picture 6" descr="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863863" flipH="1">
            <a:off x="2987675" y="2708275"/>
            <a:ext cx="962025" cy="96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6" name="Picture 8" descr="d2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64056" flipH="1">
            <a:off x="5580063" y="2060575"/>
            <a:ext cx="1190625" cy="77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tangolo 1"/>
          <p:cNvSpPr/>
          <p:nvPr/>
        </p:nvSpPr>
        <p:spPr>
          <a:xfrm>
            <a:off x="541047" y="47667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La bonne foi n'est pas une fleur spontanée, la modestie non plus.</a:t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Gabrielle 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Colette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14:prism isInverted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2" descr="P7267464-lcs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572" name="Picture 4" descr="P7267464-lcs-nero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40404"/>
              </a:clrFrom>
              <a:clrTo>
                <a:srgbClr val="04040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86833" flipH="1">
            <a:off x="5706268" y="207169"/>
            <a:ext cx="3600451" cy="2700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573" name="Picture 5" descr="P7267464-lcs-nero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40404"/>
              </a:clrFrom>
              <a:clrTo>
                <a:srgbClr val="04040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13167">
            <a:off x="-133349" y="387350"/>
            <a:ext cx="2781300" cy="2085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sp>
        <p:nvSpPr>
          <p:cNvPr id="2" name="Rettangolo 1"/>
          <p:cNvSpPr/>
          <p:nvPr/>
        </p:nvSpPr>
        <p:spPr>
          <a:xfrm>
            <a:off x="2463546" y="21967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Un bouquet de fleurs séchées, c’est très proche de la perception que nous avons de </a:t>
            </a: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l’éphémère</a:t>
            </a:r>
          </a:p>
          <a:p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Victor 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Del </a:t>
            </a:r>
            <a:r>
              <a:rPr lang="fr-FR" b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Arbol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3000">
        <p14:prism isInverted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700"/>
                            </p:stCondLst>
                            <p:childTnLst>
                              <p:par>
                                <p:cTn id="20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2" descr="P3260046-csoclo800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1430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sp>
        <p:nvSpPr>
          <p:cNvPr id="103429" name="AutoShape 5" descr="P3260046-csoclo800-nero"/>
          <p:cNvSpPr>
            <a:spLocks noChangeArrowheads="1"/>
          </p:cNvSpPr>
          <p:nvPr/>
        </p:nvSpPr>
        <p:spPr bwMode="auto">
          <a:xfrm rot="10800000">
            <a:off x="250825" y="260350"/>
            <a:ext cx="3240088" cy="3167063"/>
          </a:xfrm>
          <a:prstGeom prst="moon">
            <a:avLst>
              <a:gd name="adj" fmla="val 8750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19050">
            <a:solidFill>
              <a:srgbClr val="FF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wrap="none" anchor="ctr"/>
          <a:lstStyle/>
          <a:p>
            <a:pPr algn="ctr"/>
            <a:endParaRPr lang="fr-CA" altLang="it-IT" sz="2400" b="1" i="1">
              <a:solidFill>
                <a:srgbClr val="FFCC66"/>
              </a:solidFill>
              <a:latin typeface="Times New Roman" pitchFamily="18" charset="0"/>
            </a:endParaRPr>
          </a:p>
        </p:txBody>
      </p:sp>
      <p:sp>
        <p:nvSpPr>
          <p:cNvPr id="2" name="Rettangolo 1"/>
          <p:cNvSpPr/>
          <p:nvPr/>
        </p:nvSpPr>
        <p:spPr>
          <a:xfrm>
            <a:off x="3995936" y="6503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La personnalité est à l'homme ce que le parfum est à la fleur</a:t>
            </a: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</a:p>
          <a:p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Charles 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M. Schwab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14:prism isInverted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900"/>
                            </p:stCondLst>
                            <p:childTnLst>
                              <p:par>
                                <p:cTn id="16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9" grpId="0" animBg="1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P8170763-lcs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97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36871" name="Picture 7" descr="abeille_03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2163" y="260350"/>
            <a:ext cx="792163" cy="569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72" name="Picture 8" descr="mozzy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176106">
            <a:off x="5435600" y="2781300"/>
            <a:ext cx="104775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73" name="Picture 9" descr="d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92756">
            <a:off x="5435600" y="3644900"/>
            <a:ext cx="7620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tangolo 1"/>
          <p:cNvSpPr/>
          <p:nvPr/>
        </p:nvSpPr>
        <p:spPr>
          <a:xfrm>
            <a:off x="179512" y="256580"/>
            <a:ext cx="315731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Les fleurs disent ce que la bouche tait</a:t>
            </a: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Stefan 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Zweig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14:prism isInverted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0.00023 C 0.01615 0.00023 0.03264 -0.00116 0.04844 0.00139 C 0.0507 0.00185 0.04948 0.00648 0.05035 0.00856 C 0.05122 0.01041 0.05278 0.01204 0.05382 0.01412 C 0.06007 0.02592 0.06302 0.0375 0.07101 0.04815 C 0.0757 0.06666 0.06927 0.04491 0.07639 0.06088 C 0.08281 0.07523 0.0849 0.09074 0.1007 0.09838 C 0.10903 0.10231 0.11788 0.10231 0.12656 0.10532 C 0.13646 0.10416 0.14636 0.1037 0.15608 0.10185 C 0.16111 0.10092 0.16493 0.09583 0.16997 0.09467 C 0.17951 0.0919 0.18837 0.08889 0.19774 0.08565 C 0.20608 0.07662 0.21615 0.07963 0.22899 0.0787 C 0.24219 0.07916 0.25573 0.0794 0.26892 0.08032 C 0.2717 0.08055 0.275 0.08055 0.27743 0.08217 C 0.28108 0.08426 0.28299 0.08842 0.28629 0.09097 C 0.29063 0.09467 0.29549 0.09676 0.3 0.1 C 0.30399 0.11273 0.29826 0.09745 0.30712 0.11088 C 0.30799 0.1125 0.30764 0.11481 0.30886 0.1162 C 0.31372 0.12268 0.32205 0.13148 0.32778 0.13773 C 0.33386 0.15625 0.32795 0.14166 0.33646 0.15555 C 0.34011 0.16157 0.34688 0.17361 0.34688 0.17384 C 0.35226 0.19537 0.375 0.20717 0.39375 0.21504 C 0.39826 0.21435 0.40313 0.21458 0.40764 0.21319 C 0.41146 0.21204 0.41424 0.20879 0.41806 0.20764 C 0.42969 0.2044 0.4408 0.20231 0.45278 0.20069 C 0.46406 0.20463 0.45295 0.19907 0.45955 0.20764 C 0.46094 0.20949 0.4632 0.21018 0.46493 0.21134 C 0.46615 0.21319 0.46684 0.21528 0.4684 0.21666 C 0.47049 0.21852 0.47379 0.21805 0.47535 0.22014 C 0.47761 0.22315 0.47761 0.22754 0.47882 0.23102 C 0.47969 0.23403 0.48212 0.23565 0.48386 0.23842 C 0.48629 0.24815 0.49028 0.25579 0.49427 0.26481 C 0.49583 0.26852 0.49774 0.27592 0.49774 0.27592 C 0.49826 0.29143 0.49965 0.30694 0.49965 0.32245 C 0.49965 0.36666 0.50573 0.37546 0.48212 0.39977 C 0.47743 0.41458 0.48403 0.41713 0.49097 0.42639 C 0.50052 0.44028 0.4934 0.43426 0.50313 0.44074 C 0.50868 0.44838 0.50729 0.44791 0.51528 0.45324 C 0.51806 0.45532 0.52136 0.45671 0.52396 0.45856 C 0.52517 0.45972 0.52743 0.4625 0.52743 0.4625 " pathEditMode="relative" rAng="0" ptsTypes="fffffffffffffffffffffffffffffffffffffffA">
                                      <p:cBhvr>
                                        <p:cTn id="6" dur="3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72" y="2307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P8150194-s510oclobord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5" name="Picture 7" descr="P8150194-s510oclobord-nero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60606"/>
              </a:clrFrom>
              <a:clrTo>
                <a:srgbClr val="06060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CC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sp>
        <p:nvSpPr>
          <p:cNvPr id="7" name="Rettangolo 6"/>
          <p:cNvSpPr/>
          <p:nvPr/>
        </p:nvSpPr>
        <p:spPr>
          <a:xfrm>
            <a:off x="5868144" y="278368"/>
            <a:ext cx="30599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Il faut choisir : Rester fleur et se faner, ou mourir et devenir fruit.</a:t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Gustave Thibon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14:prism isInverted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P8128717-cfs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99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38919" name="Picture 7" descr="mozzy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337518">
            <a:off x="3492500" y="3068638"/>
            <a:ext cx="104775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20" name="Picture 8" descr="mozzy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124075" y="3573463"/>
            <a:ext cx="104775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tangolo 1"/>
          <p:cNvSpPr/>
          <p:nvPr/>
        </p:nvSpPr>
        <p:spPr>
          <a:xfrm>
            <a:off x="5436096" y="313070"/>
            <a:ext cx="3491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J'ai le </a:t>
            </a:r>
            <a:r>
              <a:rPr lang="fr-FR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coeur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 si plein d'amour, de joie et de douceur Que la glace me paraît fleur et la neige verdure. </a:t>
            </a: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..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Catherine 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de Juliette </a:t>
            </a:r>
            <a:r>
              <a:rPr lang="fr-FR" b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Benzoni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Oval 2" descr="P8230038-sm2015-b8-600-nero"/>
          <p:cNvSpPr>
            <a:spLocks noChangeArrowheads="1"/>
          </p:cNvSpPr>
          <p:nvPr/>
        </p:nvSpPr>
        <p:spPr bwMode="auto">
          <a:xfrm>
            <a:off x="6011863" y="260350"/>
            <a:ext cx="2520950" cy="2520950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19050">
            <a:solidFill>
              <a:srgbClr val="FFCC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92163" name="Oval 3" descr="P8230038-sm2015-b8-600-nero"/>
          <p:cNvSpPr>
            <a:spLocks noChangeArrowheads="1"/>
          </p:cNvSpPr>
          <p:nvPr/>
        </p:nvSpPr>
        <p:spPr bwMode="auto">
          <a:xfrm>
            <a:off x="5651500" y="908050"/>
            <a:ext cx="2305050" cy="2232025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19050">
            <a:solidFill>
              <a:srgbClr val="FFCC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92164" name="Oval 4" descr="P8230038-sm2015-b8-600-nero"/>
          <p:cNvSpPr>
            <a:spLocks noChangeArrowheads="1"/>
          </p:cNvSpPr>
          <p:nvPr/>
        </p:nvSpPr>
        <p:spPr bwMode="auto">
          <a:xfrm>
            <a:off x="5867400" y="1844675"/>
            <a:ext cx="2160588" cy="2016125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19050">
            <a:solidFill>
              <a:srgbClr val="FFCC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pic>
        <p:nvPicPr>
          <p:cNvPr id="92165" name="Picture 5" descr="P8230038-sm2015-b8-600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545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66" name="Oval 6" descr="P8230038-sm2015-b8-600-nero"/>
          <p:cNvSpPr>
            <a:spLocks noChangeArrowheads="1"/>
          </p:cNvSpPr>
          <p:nvPr/>
        </p:nvSpPr>
        <p:spPr bwMode="auto">
          <a:xfrm>
            <a:off x="6372225" y="2708275"/>
            <a:ext cx="1727200" cy="1727200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19050">
            <a:solidFill>
              <a:srgbClr val="FFCC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92167" name="Oval 7" descr="P8230038-sm2015-b8-600-nero"/>
          <p:cNvSpPr>
            <a:spLocks noChangeArrowheads="1"/>
          </p:cNvSpPr>
          <p:nvPr/>
        </p:nvSpPr>
        <p:spPr bwMode="auto">
          <a:xfrm>
            <a:off x="6084888" y="3429000"/>
            <a:ext cx="1511300" cy="1439863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19050">
            <a:solidFill>
              <a:srgbClr val="FFCC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92168" name="Oval 8" descr="P8230038-sm2015-b8-600-nero"/>
          <p:cNvSpPr>
            <a:spLocks noChangeArrowheads="1"/>
          </p:cNvSpPr>
          <p:nvPr/>
        </p:nvSpPr>
        <p:spPr bwMode="auto">
          <a:xfrm>
            <a:off x="5724525" y="4076700"/>
            <a:ext cx="1295400" cy="1223963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19050">
            <a:solidFill>
              <a:srgbClr val="FFCC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C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sp>
        <p:nvSpPr>
          <p:cNvPr id="2" name="Rettangolo 1"/>
          <p:cNvSpPr/>
          <p:nvPr/>
        </p:nvSpPr>
        <p:spPr>
          <a:xfrm>
            <a:off x="274583" y="32049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Ils arrivèrent donc dans la brume de l'aube, aussi nombreux que les fleurs et les feuilles qui naissent au printemps</a:t>
            </a: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Homère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2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2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92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92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2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92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92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2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2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21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92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921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921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92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2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921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921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92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92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2" grpId="0" animBg="1"/>
      <p:bldP spid="92163" grpId="0" animBg="1"/>
      <p:bldP spid="92164" grpId="0" animBg="1"/>
      <p:bldP spid="92166" grpId="0" animBg="1"/>
      <p:bldP spid="92167" grpId="0" animBg="1"/>
      <p:bldP spid="9216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P8233249-lcs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92" name="Picture 8" descr="P8233249-lcs-nero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40404"/>
              </a:clrFrom>
              <a:clrTo>
                <a:srgbClr val="04040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99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41995" name="Picture 11" descr="aniwasp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716463" y="1052513"/>
            <a:ext cx="142875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96" name="Picture 12" descr="mantis-smtr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11863" y="1484313"/>
            <a:ext cx="12001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tangolo 1"/>
          <p:cNvSpPr/>
          <p:nvPr/>
        </p:nvSpPr>
        <p:spPr>
          <a:xfrm>
            <a:off x="323528" y="330151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L'amour est la seule fleur qui croît et qui fleurit sans l'aide des saisons</a:t>
            </a: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</a:p>
          <a:p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Khalil 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Gibran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2000">
        <p14:prism isInverted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200"/>
                            </p:stCondLst>
                            <p:childTnLst>
                              <p:par>
                                <p:cTn id="18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7" name="Picture 5" descr="P8080372-lcs015-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99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0119" name="AutoShape 7" descr="P8080372-lcs015--nero"/>
          <p:cNvSpPr>
            <a:spLocks noChangeArrowheads="1"/>
          </p:cNvSpPr>
          <p:nvPr/>
        </p:nvSpPr>
        <p:spPr bwMode="auto">
          <a:xfrm>
            <a:off x="5867400" y="620713"/>
            <a:ext cx="2305050" cy="3024187"/>
          </a:xfrm>
          <a:prstGeom prst="flowChartMagneticDisk">
            <a:avLst/>
          </a:prstGeom>
          <a:blipFill dpi="0" rotWithShape="1">
            <a:blip r:embed="rId3">
              <a:alphaModFix amt="71000"/>
            </a:blip>
            <a:srcRect/>
            <a:stretch>
              <a:fillRect/>
            </a:stretch>
          </a:blip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90120" name="AutoShape 8" descr="P8080372-lcs015--nero"/>
          <p:cNvSpPr>
            <a:spLocks noChangeArrowheads="1"/>
          </p:cNvSpPr>
          <p:nvPr/>
        </p:nvSpPr>
        <p:spPr bwMode="auto">
          <a:xfrm>
            <a:off x="5867400" y="620713"/>
            <a:ext cx="2305050" cy="3024187"/>
          </a:xfrm>
          <a:prstGeom prst="flowChartMagneticDisk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sp>
        <p:nvSpPr>
          <p:cNvPr id="2" name="Rettangolo 1"/>
          <p:cNvSpPr/>
          <p:nvPr/>
        </p:nvSpPr>
        <p:spPr>
          <a:xfrm>
            <a:off x="534224" y="26064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Depuis six mille ans la guerre Plaît aux peuples querelleurs, Et Dieu perd son temps à faire Les étoiles et les fleurs</a:t>
            </a: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Victor 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Hugo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901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2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9" name="Picture 9" descr="PA093812-cso-lc-s-nero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sp>
        <p:nvSpPr>
          <p:cNvPr id="46093" name="AutoShape 13" descr="PA093812-cso-lc-s-nero2"/>
          <p:cNvSpPr>
            <a:spLocks noChangeArrowheads="1"/>
          </p:cNvSpPr>
          <p:nvPr/>
        </p:nvSpPr>
        <p:spPr bwMode="auto">
          <a:xfrm>
            <a:off x="6659563" y="333375"/>
            <a:ext cx="2197100" cy="2303463"/>
          </a:xfrm>
          <a:prstGeom prst="irregularSeal1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1905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46094" name="AutoShape 14" descr="PA093812-cso-lc-s-nero2"/>
          <p:cNvSpPr>
            <a:spLocks noChangeArrowheads="1"/>
          </p:cNvSpPr>
          <p:nvPr/>
        </p:nvSpPr>
        <p:spPr bwMode="auto">
          <a:xfrm flipH="1">
            <a:off x="323850" y="260350"/>
            <a:ext cx="2160588" cy="2232025"/>
          </a:xfrm>
          <a:prstGeom prst="irregularSeal1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1905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" name="Rettangolo 1"/>
          <p:cNvSpPr/>
          <p:nvPr/>
        </p:nvSpPr>
        <p:spPr>
          <a:xfrm>
            <a:off x="4284663" y="501317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Souvent aussi la main qu'on aime, Effleurant le </a:t>
            </a:r>
            <a:r>
              <a:rPr lang="fr-FR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coeur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, le meurtrit ; Puis le </a:t>
            </a:r>
            <a:r>
              <a:rPr lang="fr-FR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coeur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 se fend de lui-même, La fleur de son amour périt </a:t>
            </a: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;.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Sully 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Prudhomme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000">
        <p14:prism isInverted="1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60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60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60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6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60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60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60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6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93" grpId="0" animBg="1"/>
      <p:bldP spid="4609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P4180076-sm515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45061" name="Picture 5" descr="butterfly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815317">
            <a:off x="2147888" y="3044825"/>
            <a:ext cx="76200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62" name="Picture 6" descr="butterfly7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816968">
            <a:off x="5392737" y="4408488"/>
            <a:ext cx="847725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63" name="Picture 7" descr="p3.gif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7408">
            <a:off x="-1260475" y="260350"/>
            <a:ext cx="1028700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tangolo 1"/>
          <p:cNvSpPr/>
          <p:nvPr/>
        </p:nvSpPr>
        <p:spPr>
          <a:xfrm>
            <a:off x="4095303" y="15078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Que ton vers soit la bonne aventure Éparse au vent crispé du matin Qui va fleurant la menthe et le thym… Et tout le reste est littérature.</a:t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Paul 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Verlaine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5000">
        <p14:prism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556 0.01921 C 0.06841 0.02986 0.04966 0.01574 0.08386 0.02824 C 0.08646 0.02963 0.09115 0.03449 0.09115 0.03495 C 0.09341 0.05 0.09115 0.04282 0.09966 0.05 C 0.10104 0.05139 0.10348 0.05324 0.10348 0.05347 C 0.1099 0.0699 0.11389 0.08703 0.11684 0.10926 C 0.11788 0.11805 0.12413 0.11134 0.12778 0.11227 C 0.13247 0.11319 0.13698 0.11435 0.14115 0.11551 C 0.14306 0.11643 0.14514 0.11574 0.14636 0.11875 C 0.15157 0.13078 0.15469 0.15694 0.1632 0.16504 C 0.17153 0.17268 0.18038 0.17685 0.18907 0.18379 C 0.19462 0.18889 0.19462 0.19791 0.19983 0.1993 C 0.20695 0.20115 0.21372 0.20139 0.22084 0.20254 C 0.22518 0.20995 0.22309 0.20717 0.22726 0.21203 " pathEditMode="relative" rAng="0" ptsTypes="fffffffffffffA">
                                      <p:cBhvr>
                                        <p:cTn id="6" dur="3000" fill="hold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81" y="946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P8012067-lcs1020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33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sp>
        <p:nvSpPr>
          <p:cNvPr id="99333" name="AutoShape 5" descr="P8012067-lcs1020-nero"/>
          <p:cNvSpPr>
            <a:spLocks noChangeArrowheads="1"/>
          </p:cNvSpPr>
          <p:nvPr/>
        </p:nvSpPr>
        <p:spPr bwMode="auto">
          <a:xfrm>
            <a:off x="468313" y="4868863"/>
            <a:ext cx="1800225" cy="1701800"/>
          </a:xfrm>
          <a:prstGeom prst="can">
            <a:avLst>
              <a:gd name="adj" fmla="val 25000"/>
            </a:avLst>
          </a:prstGeom>
          <a:blipFill dpi="0" rotWithShape="1">
            <a:blip r:embed="rId2">
              <a:alphaModFix amt="44000"/>
            </a:blip>
            <a:srcRect/>
            <a:stretch>
              <a:fillRect/>
            </a:stretch>
          </a:blipFill>
          <a:ln w="25400">
            <a:solidFill>
              <a:srgbClr val="FF33CC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99334" name="AutoShape 6" descr="P8012067-lcs1020-nero"/>
          <p:cNvSpPr>
            <a:spLocks noChangeArrowheads="1"/>
          </p:cNvSpPr>
          <p:nvPr/>
        </p:nvSpPr>
        <p:spPr bwMode="auto">
          <a:xfrm>
            <a:off x="468313" y="4868863"/>
            <a:ext cx="1800225" cy="1701800"/>
          </a:xfrm>
          <a:prstGeom prst="can">
            <a:avLst>
              <a:gd name="adj" fmla="val 25000"/>
            </a:avLst>
          </a:prstGeom>
          <a:blipFill dpi="0" rotWithShape="1">
            <a:blip r:embed="rId2">
              <a:alphaModFix amt="44000"/>
            </a:blip>
            <a:srcRect/>
            <a:stretch>
              <a:fillRect/>
            </a:stretch>
          </a:blipFill>
          <a:ln w="25400">
            <a:solidFill>
              <a:srgbClr val="FF33CC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99335" name="AutoShape 7" descr="P8012067-lcs1020-nero"/>
          <p:cNvSpPr>
            <a:spLocks noChangeArrowheads="1"/>
          </p:cNvSpPr>
          <p:nvPr/>
        </p:nvSpPr>
        <p:spPr bwMode="auto">
          <a:xfrm flipH="1">
            <a:off x="6804025" y="404813"/>
            <a:ext cx="1800225" cy="1701800"/>
          </a:xfrm>
          <a:prstGeom prst="can">
            <a:avLst>
              <a:gd name="adj" fmla="val 25000"/>
            </a:avLst>
          </a:prstGeom>
          <a:blipFill dpi="0" rotWithShape="1">
            <a:blip r:embed="rId2">
              <a:alphaModFix amt="44000"/>
            </a:blip>
            <a:srcRect/>
            <a:stretch>
              <a:fillRect/>
            </a:stretch>
          </a:blipFill>
          <a:ln w="25400">
            <a:solidFill>
              <a:srgbClr val="FF33CC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99336" name="AutoShape 8" descr="P8012067-lcs1020-nero"/>
          <p:cNvSpPr>
            <a:spLocks noChangeArrowheads="1"/>
          </p:cNvSpPr>
          <p:nvPr/>
        </p:nvSpPr>
        <p:spPr bwMode="auto">
          <a:xfrm flipH="1">
            <a:off x="6804025" y="404813"/>
            <a:ext cx="1800225" cy="1701800"/>
          </a:xfrm>
          <a:prstGeom prst="can">
            <a:avLst>
              <a:gd name="adj" fmla="val 25000"/>
            </a:avLst>
          </a:prstGeom>
          <a:blipFill dpi="0" rotWithShape="1">
            <a:blip r:embed="rId2">
              <a:alphaModFix amt="44000"/>
            </a:blip>
            <a:srcRect/>
            <a:stretch>
              <a:fillRect/>
            </a:stretch>
          </a:blipFill>
          <a:ln w="25400">
            <a:solidFill>
              <a:srgbClr val="FF33CC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" name="Rettangolo 1"/>
          <p:cNvSpPr/>
          <p:nvPr/>
        </p:nvSpPr>
        <p:spPr>
          <a:xfrm>
            <a:off x="313656" y="378550"/>
            <a:ext cx="252005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La morale : Des expressions enjolivées et fleuries et une apparence recherchée et maniérée vont rarement de paire avec une vertu sincère.</a:t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Confucius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7000">
        <p14:prism isInverted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993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993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4" grpId="0" animBg="1"/>
      <p:bldP spid="9933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3" name="Picture 3" descr="P5280490-c-alev-s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51208" name="Picture 8" descr="P5280490-c-alev-s-nero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40404"/>
              </a:clrFrom>
              <a:clrTo>
                <a:srgbClr val="04040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70733">
            <a:off x="0" y="2205038"/>
            <a:ext cx="5040313" cy="3781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09" name="Picture 9" descr="P5280490-c-alev-s-nero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40404"/>
              </a:clrFrom>
              <a:clrTo>
                <a:srgbClr val="04040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4653665">
            <a:off x="-107950" y="835025"/>
            <a:ext cx="2873375" cy="215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tangolo 1"/>
          <p:cNvSpPr/>
          <p:nvPr/>
        </p:nvSpPr>
        <p:spPr>
          <a:xfrm>
            <a:off x="4427984" y="118194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Les fleurs du printemps ne conservent pas toujours leur beauté ; La lune ne brille pas toujours sous le même aspect. Pourquoi fatiguer ton esprit d’éternels projets qui passent ta portée ?.</a:t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Horace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0">
        <p14:prism isInverted="1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1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1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1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12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1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5" name="Picture 3" descr="P7312013-clevs55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313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49162" name="Picture 10" descr="10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66875" y="0"/>
            <a:ext cx="1666875" cy="132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tangolo 1"/>
          <p:cNvSpPr/>
          <p:nvPr/>
        </p:nvSpPr>
        <p:spPr>
          <a:xfrm>
            <a:off x="6516216" y="308312"/>
            <a:ext cx="238213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Jeune fille, cueille la rose, pendant que sa fleur est nouvelle et que nouvelle est ta jeunesse, et souviens-toi que ton âge est passager comme elle</a:t>
            </a: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Edyllia</a:t>
            </a:r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 Ausone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7000">
        <p14:prism isInverted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22222E-6 C 0.05018 0.01967 0.06771 0.01504 0.13421 0.01828 C 0.14983 0.03727 0.15834 0.04166 0.18021 0.05046 C 0.18473 0.05231 0.18768 0.05741 0.19167 0.05972 C 0.21164 0.0706 0.21997 0.06967 0.24167 0.07384 C 0.26667 0.0919 0.29132 0.09514 0.31858 0.10625 C 0.33664 0.12824 0.35209 0.13819 0.37622 0.14791 C 0.38473 0.15139 0.39931 0.1662 0.39931 0.16666 C 0.4125 0.21504 0.42153 0.22106 0.45678 0.24953 C 0.46441 0.25578 0.47483 0.25278 0.48368 0.25416 C 0.48872 0.27129 0.4875 0.26319 0.4875 0.27731 " pathEditMode="relative" rAng="0" ptsTypes="ffffffffffA">
                                      <p:cBhvr>
                                        <p:cTn id="6" dur="3000" fill="hold"/>
                                        <p:tgtEl>
                                          <p:spTgt spid="491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27" y="1386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 descr="P3300060-2smCAMELIA-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sp>
        <p:nvSpPr>
          <p:cNvPr id="53255" name="AutoShape 7" descr="P3300060-2smCAMELIA--nero"/>
          <p:cNvSpPr>
            <a:spLocks noChangeArrowheads="1"/>
          </p:cNvSpPr>
          <p:nvPr/>
        </p:nvSpPr>
        <p:spPr bwMode="auto">
          <a:xfrm flipH="1">
            <a:off x="5795963" y="4005263"/>
            <a:ext cx="2663825" cy="2305050"/>
          </a:xfrm>
          <a:prstGeom prst="sun">
            <a:avLst>
              <a:gd name="adj" fmla="val 2500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3256" name="AutoShape 8" descr="P3300060-2smCAMELIA--nero"/>
          <p:cNvSpPr>
            <a:spLocks noChangeArrowheads="1"/>
          </p:cNvSpPr>
          <p:nvPr/>
        </p:nvSpPr>
        <p:spPr bwMode="auto">
          <a:xfrm flipH="1">
            <a:off x="6516688" y="260350"/>
            <a:ext cx="2374900" cy="2089150"/>
          </a:xfrm>
          <a:prstGeom prst="sun">
            <a:avLst>
              <a:gd name="adj" fmla="val 2500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" name="Rettangolo 1"/>
          <p:cNvSpPr/>
          <p:nvPr/>
        </p:nvSpPr>
        <p:spPr>
          <a:xfrm>
            <a:off x="179512" y="54868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Les fleurs valent pour les yeux. Mais les plus belles sont celles dont j'ai fleuri la mer pour honorer des morts. Et nul jamais ne les contemplera</a:t>
            </a: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Saint-Exupéry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9000">
        <p14:prism isInverted="1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3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5" grpId="0" animBg="1"/>
      <p:bldP spid="5325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748" name="Picture 4" descr="P6251224-lcs-nero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159751" name="Picture 7" descr="abeille_03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4575" y="765175"/>
            <a:ext cx="792162" cy="569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tangolo 1"/>
          <p:cNvSpPr/>
          <p:nvPr/>
        </p:nvSpPr>
        <p:spPr>
          <a:xfrm>
            <a:off x="395536" y="311466"/>
            <a:ext cx="48245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Toutes les fleurs se ruent vers nous en nous léguant de leur vivant leur couleur et leur innocence. Les contempler mène à la vie parfaite</a:t>
            </a: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Christian </a:t>
            </a:r>
            <a:r>
              <a:rPr lang="fr-FR" b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Bobin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000">
        <p14:prism isInverted="1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0.00023 C 0.02066 0.00046 0.04166 -0.00116 0.06232 0.00162 C 0.06493 0.00208 0.06336 0.00741 0.06458 0.00972 C 0.06545 0.01204 0.06788 0.01366 0.06909 0.0162 C 0.07673 0.02963 0.08055 0.04282 0.0908 0.05486 C 0.09652 0.07593 0.08854 0.05116 0.09757 0.06921 C 0.10573 0.08565 0.10833 0.10324 0.12847 0.11157 C 0.13923 0.1162 0.15052 0.11643 0.16163 0.11968 C 0.1743 0.11829 0.1868 0.11782 0.1993 0.11574 C 0.20573 0.11481 0.21059 0.10903 0.21684 0.10741 C 0.22934 0.1044 0.24045 0.10093 0.25243 0.09745 C 0.26319 0.08727 0.27604 0.09051 0.29218 0.08935 C 0.3092 0.09005 0.32639 0.09028 0.3434 0.09143 C 0.34687 0.09167 0.35104 0.09167 0.35416 0.09352 C 0.35885 0.0956 0.36128 0.10046 0.36545 0.10347 C 0.371 0.10741 0.37725 0.10995 0.38298 0.11366 C 0.38819 0.12801 0.3809 0.11088 0.39201 0.12616 C 0.39323 0.12778 0.39271 0.13032 0.39427 0.13218 C 0.40052 0.13935 0.41111 0.14954 0.4184 0.15648 C 0.42621 0.17731 0.41857 0.16111 0.42951 0.17685 C 0.4342 0.18333 0.44288 0.19745 0.44288 0.19768 C 0.44965 0.22176 0.47864 0.23542 0.5026 0.24421 C 0.5085 0.24352 0.51458 0.24375 0.52031 0.24236 C 0.52517 0.24074 0.52882 0.23727 0.53368 0.23611 C 0.54843 0.23218 0.56267 0.22986 0.57795 0.22778 C 0.59236 0.23241 0.5783 0.22616 0.58663 0.23611 C 0.58836 0.23796 0.59132 0.23889 0.59357 0.24005 C 0.59496 0.24236 0.596 0.24468 0.59791 0.24606 C 0.60052 0.24838 0.60486 0.24792 0.60677 0.25023 C 0.60972 0.2537 0.60972 0.25833 0.61111 0.2625 C 0.61232 0.26597 0.61545 0.26782 0.61771 0.27083 C 0.62083 0.28171 0.62586 0.29051 0.63107 0.30093 C 0.63298 0.30486 0.63541 0.31343 0.63541 0.31366 C 0.63611 0.33102 0.63784 0.34861 0.63784 0.3662 C 0.63784 0.41667 0.64548 0.42639 0.61545 0.45393 C 0.60955 0.47106 0.61788 0.47384 0.62673 0.48426 C 0.63906 0.5 0.62986 0.49329 0.64218 0.50069 C 0.64948 0.50949 0.64757 0.5088 0.65764 0.51505 C 0.66128 0.51713 0.66545 0.51875 0.66875 0.52106 C 0.67048 0.52222 0.67326 0.52546 0.67326 0.52569 " pathEditMode="relative" rAng="0" ptsTypes="fffffffffffffffffffffffffffffffffffffffA">
                                      <p:cBhvr>
                                        <p:cTn id="6" dur="3000" fill="hold"/>
                                        <p:tgtEl>
                                          <p:spTgt spid="1597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663" y="2622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7" name="Picture 3" descr="P8192992-lc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99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52231" name="Picture 7" descr="btterfly005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746395">
            <a:off x="5368131" y="2632869"/>
            <a:ext cx="1692275" cy="1989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tangolo 1"/>
          <p:cNvSpPr/>
          <p:nvPr/>
        </p:nvSpPr>
        <p:spPr>
          <a:xfrm>
            <a:off x="107504" y="2967335"/>
            <a:ext cx="42035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Toute chose est une fleur dont nous devons faire notre miel.</a:t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L'apiculture 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selon Samuel </a:t>
            </a:r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Beckett -  Martin 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Page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3000">
        <p14:prism isInverted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 descr="P6306494-slcle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54279" name="Picture 7" descr="P6306494-slcle-nero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60606"/>
              </a:clrFrom>
              <a:clrTo>
                <a:srgbClr val="06060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314867" flipH="1" flipV="1">
            <a:off x="6227763" y="333375"/>
            <a:ext cx="3132137" cy="234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280" name="Picture 8" descr="P6306494-slcle-nero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60606"/>
              </a:clrFrom>
              <a:clrTo>
                <a:srgbClr val="06060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25103" flipH="1">
            <a:off x="6011863" y="4292600"/>
            <a:ext cx="3132137" cy="2347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tangolo 6"/>
          <p:cNvSpPr/>
          <p:nvPr/>
        </p:nvSpPr>
        <p:spPr>
          <a:xfrm>
            <a:off x="149816" y="584245"/>
            <a:ext cx="42061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Le printemps vient, paré de verdure et couronné de fleurs, pour le grand rite de l’amour.</a:t>
            </a:r>
            <a:b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Clemenceau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P7257437-lc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48133" name="Picture 5" descr="20071110105334_gifs-animados-orkut-borboleta-59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3874423">
            <a:off x="890588" y="1565275"/>
            <a:ext cx="1158875" cy="85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3" name="Picture 7" descr="papillon98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679846">
            <a:off x="7667626" y="4652962"/>
            <a:ext cx="10096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tangolo 6"/>
          <p:cNvSpPr/>
          <p:nvPr/>
        </p:nvSpPr>
        <p:spPr>
          <a:xfrm>
            <a:off x="5148064" y="5445224"/>
            <a:ext cx="27432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Les fleurs sont les premières gouttes de pluie de l’éternel.</a:t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Christian </a:t>
            </a:r>
            <a:r>
              <a:rPr lang="fr-FR" b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Bobin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5000">
        <p14:prism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7 C 0.01198 -0.02407 0.03299 -0.05857 0.05799 -0.05857 C 0.09496 -0.05857 0.125 -0.02269 0.125 0.02268 C 0.125 0.03727 0.12205 0.05069 0.11597 0.06273 C 0.11701 0.06273 8.33333E-7 0.24259 8.33333E-7 0.24398 C 8.33333E-7 0.24259 -0.11701 0.06273 -0.11597 0.06273 C -0.12205 0.05069 -0.125 0.03727 -0.125 0.02268 C -0.125 -0.02269 -0.09497 -0.05857 -0.05695 -0.05857 C -0.03299 -0.05857 -0.01198 -0.02407 8.33333E-7 3.7037E-7 Z " pathEditMode="relative" rAng="0" ptsTypes="fffffffff">
                                      <p:cBhvr>
                                        <p:cTn id="6" dur="5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135 -0.07268 C 0.03142 -0.14074 0.02326 -0.08379 0.02135 -0.26898 C 0.02118 -0.29514 0.02083 -0.37153 0.00903 -0.38958 C 0.00469 -0.4037 0.00052 -0.41759 -0.00712 -0.42291 C -0.01111 -0.4368 -0.01753 -0.44606 -0.02431 -0.45116 C -0.03698 -0.47037 -0.0625 -0.48148 -0.06771 -0.4456 C -0.06892 -0.45347 -0.06962 -0.46319 -0.07153 -0.47083 C -0.07604 -0.49213 -0.07205 -0.4669 -0.07517 -0.48773 C -0.07691 -0.50023 -0.07708 -0.51504 -0.08003 -0.52662 C -0.08507 -0.54676 -0.09253 -0.56713 -0.10226 -0.57453 C -0.1066 -0.58426 -0.11146 -0.59213 -0.11615 -0.60231 C -0.11684 -0.6044 -0.11875 -0.60416 -0.11979 -0.60509 C -0.1217 -0.60694 -0.12396 -0.60833 -0.12587 -0.61041 C -0.12726 -0.6125 -0.12812 -0.61528 -0.12951 -0.61643 C -0.1316 -0.61805 -0.13385 -0.61805 -0.13594 -0.61898 C -0.13924 -0.62106 -0.14583 -0.625 -0.14583 -0.62477 C -0.14948 -0.63032 -0.15278 -0.63264 -0.15677 -0.63565 C -0.1658 -0.63379 -0.17309 -0.62963 -0.18177 -0.625 C -0.18351 -0.61898 -0.18559 -0.61458 -0.18681 -0.6081 C -0.18872 -0.59328 -0.19028 -0.57893 -0.1941 -0.5662 C -0.19687 -0.53866 -0.19531 -0.55879 -0.19531 -0.5044 " pathEditMode="relative" rAng="0" ptsTypes="ffffffffffffffffffffA">
                                      <p:cBhvr>
                                        <p:cTn id="9" dur="3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17" y="-28148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P5070033-csle010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8E34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55304" name="Picture 8" descr="P5070033-csle010-nero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60606"/>
              </a:clrFrom>
              <a:clrTo>
                <a:srgbClr val="06060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48" y="-416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306" name="Picture 10" descr="mantis-smtr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00563" y="2924175"/>
            <a:ext cx="12001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tangolo 1"/>
          <p:cNvSpPr/>
          <p:nvPr/>
        </p:nvSpPr>
        <p:spPr>
          <a:xfrm>
            <a:off x="179512" y="548680"/>
            <a:ext cx="309634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Une jeune fille séduite est comme une fleur qu'on a cueillie ; mais la femme coupable est une fleur sur laquelle on a marché. </a:t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Honoré 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de Balzac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5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82" name="Picture 2" descr="P4026562-2-clsle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174085" name="Picture 5" descr="slide0032_image04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25791">
            <a:off x="1908175" y="2997200"/>
            <a:ext cx="3810000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087" name="Picture 7" descr="bee_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484313"/>
            <a:ext cx="722312" cy="79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tangolo 1"/>
          <p:cNvSpPr/>
          <p:nvPr/>
        </p:nvSpPr>
        <p:spPr>
          <a:xfrm>
            <a:off x="251520" y="63171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L'âme d'une fleur parle au cœur d'une femme</a:t>
            </a: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Victor 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Hugo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14:prism isInverted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P5070034-csle010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57352" name="Picture 8" descr="600297y8krvnyajz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25" y="1700213"/>
            <a:ext cx="2809875" cy="308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tangolo 1"/>
          <p:cNvSpPr/>
          <p:nvPr/>
        </p:nvSpPr>
        <p:spPr>
          <a:xfrm>
            <a:off x="5895528" y="188640"/>
            <a:ext cx="28803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Avoir des idées, c'est cueillir des fleurs </a:t>
            </a: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; penser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, c'est en tresser des couronnes</a:t>
            </a: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Sophie </a:t>
            </a:r>
            <a:r>
              <a:rPr lang="fr-FR" b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Swetchine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3000">
        <p14:prism isInverted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33333E-6 L -0.27552 -0.004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85" y="-23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P8140620-lcsle010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E3580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58374" name="Picture 6" descr="2ghghj3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203059">
            <a:off x="6300788" y="3860800"/>
            <a:ext cx="742950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375" name="Picture 7" descr="2ghghj3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0771" flipH="1">
            <a:off x="827088" y="908050"/>
            <a:ext cx="742950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376" name="Picture 8" descr="slide0002_image004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797425"/>
            <a:ext cx="771525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8377" name="Group 9"/>
          <p:cNvGrpSpPr>
            <a:grpSpLocks/>
          </p:cNvGrpSpPr>
          <p:nvPr/>
        </p:nvGrpSpPr>
        <p:grpSpPr bwMode="auto">
          <a:xfrm>
            <a:off x="152400" y="228600"/>
            <a:ext cx="8991600" cy="5457825"/>
            <a:chOff x="96" y="144"/>
            <a:chExt cx="5664" cy="3438"/>
          </a:xfrm>
        </p:grpSpPr>
        <p:pic>
          <p:nvPicPr>
            <p:cNvPr id="58378" name="Picture 10" descr="butterfly-left to right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" y="144"/>
              <a:ext cx="2598" cy="3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8379" name="Picture 11" descr="0papillon4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2400"/>
              <a:ext cx="528" cy="4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8380" name="Picture 12" descr="b-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12" y="576"/>
              <a:ext cx="210" cy="2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8381" name="Picture 13" descr="blue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68" y="1968"/>
              <a:ext cx="246" cy="2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8382" name="Picture 14" descr="bn-silver-ani4"/>
            <p:cNvPicPr>
              <a:picLocks noChangeAspect="1" noChangeArrowheads="1" noCrop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0" y="2832"/>
              <a:ext cx="180" cy="1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8383" name="Picture 15" descr="brick-sm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32" y="3456"/>
              <a:ext cx="138" cy="1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8384" name="Picture 16" descr="brown"/>
            <p:cNvPicPr>
              <a:picLocks noChangeAspect="1" noChangeArrowheads="1" noCrop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4" y="1680"/>
              <a:ext cx="462" cy="6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8385" name="Picture 17" descr="butterfly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04" y="480"/>
              <a:ext cx="432" cy="3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8386" name="Picture 18" descr="butterfly-gld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74" y="1152"/>
              <a:ext cx="486" cy="5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Rettangolo 1"/>
          <p:cNvSpPr/>
          <p:nvPr/>
        </p:nvSpPr>
        <p:spPr>
          <a:xfrm>
            <a:off x="5562599" y="81677"/>
            <a:ext cx="339566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Effleurer et parcourir ne sont pas la même chose ; l'habitude de feuilleter est nuisible, l'art de feuilleter précieux ; l'une disperse, l'autre étend</a:t>
            </a: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Henri-Frédéric 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Amiel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8000">
        <p14:prism isInverted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P3104278-lcs-n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rgbClr val="FF7C8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/>
          </a:p>
        </p:txBody>
      </p:sp>
      <p:pic>
        <p:nvPicPr>
          <p:cNvPr id="59400" name="Picture 8" descr="rolleyes[1]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9507581">
            <a:off x="4716463" y="5373688"/>
            <a:ext cx="503237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401" name="Picture 9" descr="4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68475">
            <a:off x="611188" y="2852738"/>
            <a:ext cx="71437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tangolo 1"/>
          <p:cNvSpPr/>
          <p:nvPr/>
        </p:nvSpPr>
        <p:spPr>
          <a:xfrm>
            <a:off x="1115616" y="39656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Les fleurs et la musique devinrent le langage de leur </a:t>
            </a:r>
            <a: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amour.</a:t>
            </a:r>
            <a:br>
              <a:rPr lang="fr-FR" dirty="0" smtClean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Honoré </a:t>
            </a:r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de Balzac </a:t>
            </a:r>
            <a:endParaRPr lang="fr-FR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9" name="Picture 8" descr="rolleyes[1]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36593">
            <a:off x="7626159" y="2905125"/>
            <a:ext cx="503237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9" descr="4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314649">
            <a:off x="7164897" y="4366886"/>
            <a:ext cx="71437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14:prism isInverted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CARLA Carla Acer 16-3-2014\- 0A New Pc-ACER 2 febbraio 2013\- 0 GIF cartelle  2012-2013 - 1 maggio\FIORI da dividere\bonweekend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9030" y="404664"/>
            <a:ext cx="3810000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17" descr="Marbre blanc"/>
          <p:cNvSpPr txBox="1">
            <a:spLocks noChangeArrowheads="1"/>
          </p:cNvSpPr>
          <p:nvPr/>
        </p:nvSpPr>
        <p:spPr bwMode="auto">
          <a:xfrm>
            <a:off x="1835612" y="6254750"/>
            <a:ext cx="28813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>
              <a:spcBef>
                <a:spcPct val="50000"/>
              </a:spcBef>
            </a:pPr>
            <a:r>
              <a:rPr lang="fr-FR" altLang="it-IT" sz="2000" b="1" dirty="0">
                <a:solidFill>
                  <a:srgbClr val="FFFFFF"/>
                </a:solidFill>
                <a:latin typeface="Monotype Corsiva" pitchFamily="66" charset="0"/>
              </a:rPr>
              <a:t>Music: Mozart N° 21</a:t>
            </a:r>
          </a:p>
        </p:txBody>
      </p:sp>
      <p:pic>
        <p:nvPicPr>
          <p:cNvPr id="15" name="Picture 5" descr="P7301288-crop-grey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33373A"/>
              </a:clrFrom>
              <a:clrTo>
                <a:srgbClr val="33373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7758" y="5433864"/>
            <a:ext cx="996950" cy="89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0" descr="E:\CARLA Carla Acer 16-3-2014\- 0A New Pc-ACER 2 febbraio 2013\- 0 GIF cartelle  2012-2013 - 1 maggio\MUSICA  e FIRMA\Firma\z4eadc82991823 by Charlott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5763" y="6041082"/>
            <a:ext cx="172402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ttangolo 16"/>
          <p:cNvSpPr/>
          <p:nvPr/>
        </p:nvSpPr>
        <p:spPr>
          <a:xfrm>
            <a:off x="393301" y="5810250"/>
            <a:ext cx="218896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400" dirty="0" err="1" smtClean="0">
                <a:solidFill>
                  <a:srgbClr val="FF0000"/>
                </a:solidFill>
                <a:latin typeface="Brush Script Std" pitchFamily="50" charset="0"/>
              </a:rPr>
              <a:t>Août</a:t>
            </a:r>
            <a:r>
              <a:rPr lang="it-IT" sz="2400" dirty="0" smtClean="0">
                <a:solidFill>
                  <a:srgbClr val="FF0000"/>
                </a:solidFill>
                <a:latin typeface="Brush Script Std" pitchFamily="50" charset="0"/>
              </a:rPr>
              <a:t> 2014</a:t>
            </a:r>
            <a:endParaRPr lang="it-IT" sz="2400" dirty="0">
              <a:solidFill>
                <a:srgbClr val="FF0000"/>
              </a:solidFill>
              <a:latin typeface="Brush Script Std" pitchFamily="50" charset="0"/>
            </a:endParaRPr>
          </a:p>
        </p:txBody>
      </p:sp>
      <p:sp>
        <p:nvSpPr>
          <p:cNvPr id="19" name="WordArt 8" descr="aquametalicglitter_tlg"/>
          <p:cNvSpPr>
            <a:spLocks noChangeArrowheads="1" noChangeShapeType="1" noTextEdit="1"/>
          </p:cNvSpPr>
          <p:nvPr/>
        </p:nvSpPr>
        <p:spPr bwMode="auto">
          <a:xfrm>
            <a:off x="7575763" y="6430982"/>
            <a:ext cx="1568237" cy="22064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Comic Sans MS"/>
                <a:cs typeface="Arial" charset="0"/>
              </a:rPr>
              <a:t>(</a:t>
            </a:r>
            <a:r>
              <a:rPr lang="it-IT" b="1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Comic Sans MS"/>
                <a:cs typeface="Arial" charset="0"/>
              </a:rPr>
              <a:t>photos</a:t>
            </a:r>
            <a:r>
              <a:rPr lang="it-IT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Comic Sans MS"/>
                <a:cs typeface="Arial" charset="0"/>
              </a:rPr>
              <a:t> 2007)</a:t>
            </a:r>
          </a:p>
        </p:txBody>
      </p:sp>
      <p:sp>
        <p:nvSpPr>
          <p:cNvPr id="20" name="Text Box 39">
            <a:hlinkClick r:id="" action="ppaction://hlinkshowjump?jump=firstslide"/>
          </p:cNvPr>
          <p:cNvSpPr txBox="1">
            <a:spLocks noChangeArrowheads="1"/>
          </p:cNvSpPr>
          <p:nvPr/>
        </p:nvSpPr>
        <p:spPr bwMode="auto">
          <a:xfrm>
            <a:off x="4737100" y="6049645"/>
            <a:ext cx="1943100" cy="3206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C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FF99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"/>
              <a:defRPr sz="24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A8CDD7"/>
              </a:buClr>
              <a:buFont typeface="Wingdings 3" pitchFamily="18" charset="2"/>
              <a:buChar char=""/>
              <a:defRPr sz="22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Wingdings" pitchFamily="2" charset="2"/>
              <a:buNone/>
            </a:pP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Click </a:t>
            </a:r>
            <a:r>
              <a:rPr lang="en-US" altLang="it-IT" sz="1500" dirty="0" err="1">
                <a:solidFill>
                  <a:srgbClr val="FFFF66"/>
                </a:solidFill>
                <a:latin typeface="Monotype Corsiva" pitchFamily="66" charset="0"/>
              </a:rPr>
              <a:t>ici</a:t>
            </a: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 pour le revoir</a:t>
            </a:r>
          </a:p>
        </p:txBody>
      </p:sp>
      <p:pic>
        <p:nvPicPr>
          <p:cNvPr id="21" name="Picture 5" descr="E:\CARLA Carla Acer 16-3-2014\- 0A New Pc-ACER 2 febbraio 2013\- 0 GIF cartelle  2012-2013 - 1 maggio\FIORI da dividere\Vasi - cesti - cubi - cariole\flowerbasket3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8378" y="116632"/>
            <a:ext cx="1310389" cy="1466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5" descr="E:\CARLA Carla Acer 16-3-2014\- 0A New Pc-ACER 2 febbraio 2013\- 0 GIF cartelle  2012-2013 - 1 maggio\FIORI da dividere\Vasi - cesti - cubi - cariole\flowerbasket3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1056" y="116632"/>
            <a:ext cx="1368152" cy="1466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875607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Struttura predefinita">
  <a:themeElements>
    <a:clrScheme name="1_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2505</TotalTime>
  <Words>1462</Words>
  <Application>Microsoft Office PowerPoint</Application>
  <PresentationFormat>Presentazione su schermo (4:3)</PresentationFormat>
  <Paragraphs>86</Paragraphs>
  <Slides>59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Titoli diapositive</vt:lpstr>
      </vt:variant>
      <vt:variant>
        <vt:i4>59</vt:i4>
      </vt:variant>
    </vt:vector>
  </HeadingPairs>
  <TitlesOfParts>
    <vt:vector size="62" baseType="lpstr">
      <vt:lpstr>Struttura predefinita</vt:lpstr>
      <vt:lpstr>1_Struttura predefinita</vt:lpstr>
      <vt:lpstr>2_Struttura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-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Pensées à propos des fleurs</dc:title>
  <dc:creator>Charlotte</dc:creator>
  <cp:lastModifiedBy>carla</cp:lastModifiedBy>
  <cp:revision>149</cp:revision>
  <dcterms:created xsi:type="dcterms:W3CDTF">2008-03-12T00:37:08Z</dcterms:created>
  <dcterms:modified xsi:type="dcterms:W3CDTF">2014-08-29T19:41:45Z</dcterms:modified>
</cp:coreProperties>
</file>