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9144000" cy="6858000" type="screen4x3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E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9" autoAdjust="0"/>
    <p:restoredTop sz="94190" autoAdjust="0"/>
  </p:normalViewPr>
  <p:slideViewPr>
    <p:cSldViewPr>
      <p:cViewPr>
        <p:scale>
          <a:sx n="95" d="100"/>
          <a:sy n="95" d="100"/>
        </p:scale>
        <p:origin x="-1134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D9D1-7ECD-4046-9208-7E6AF31CAE1C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F2EE-00FB-4E74-84EC-E77FD8C1B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134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D9D1-7ECD-4046-9208-7E6AF31CAE1C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F2EE-00FB-4E74-84EC-E77FD8C1B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864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D9D1-7ECD-4046-9208-7E6AF31CAE1C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F2EE-00FB-4E74-84EC-E77FD8C1B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946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D9D1-7ECD-4046-9208-7E6AF31CAE1C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F2EE-00FB-4E74-84EC-E77FD8C1B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301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D9D1-7ECD-4046-9208-7E6AF31CAE1C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F2EE-00FB-4E74-84EC-E77FD8C1B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583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D9D1-7ECD-4046-9208-7E6AF31CAE1C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F2EE-00FB-4E74-84EC-E77FD8C1B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159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D9D1-7ECD-4046-9208-7E6AF31CAE1C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F2EE-00FB-4E74-84EC-E77FD8C1B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810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D9D1-7ECD-4046-9208-7E6AF31CAE1C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F2EE-00FB-4E74-84EC-E77FD8C1B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34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D9D1-7ECD-4046-9208-7E6AF31CAE1C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F2EE-00FB-4E74-84EC-E77FD8C1B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130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D9D1-7ECD-4046-9208-7E6AF31CAE1C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F2EE-00FB-4E74-84EC-E77FD8C1B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9575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D9D1-7ECD-4046-9208-7E6AF31CAE1C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F2EE-00FB-4E74-84EC-E77FD8C1B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7341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0D9D1-7ECD-4046-9208-7E6AF31CAE1C}" type="datetimeFigureOut">
              <a:rPr lang="fr-FR" smtClean="0"/>
              <a:pPr/>
              <a:t>29/08/2014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6F2EE-00FB-4E74-84EC-E77FD8C1B5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2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12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://nounoudunord.centerblog.net/rub-coloriage-muguet-pour-le-1er-mai-.html?ii=1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979712" y="188641"/>
            <a:ext cx="6912768" cy="100811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694459"/>
              </p:ext>
            </p:extLst>
          </p:nvPr>
        </p:nvGraphicFramePr>
        <p:xfrm>
          <a:off x="179513" y="1268760"/>
          <a:ext cx="8712966" cy="54615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3964"/>
                <a:gridCol w="1223964"/>
                <a:gridCol w="1223964"/>
                <a:gridCol w="1223964"/>
                <a:gridCol w="1223964"/>
                <a:gridCol w="1223964"/>
                <a:gridCol w="1369182"/>
              </a:tblGrid>
              <a:tr h="904787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lundi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²lundi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mardi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mardi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mercredi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mercredi</a:t>
                      </a:r>
                      <a:endParaRPr lang="fr-FR" sz="1800" b="1" dirty="0">
                        <a:latin typeface="Century Gothic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jeudi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²jeudi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vendredi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vendredi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samedi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²samedi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dimanche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²dimanche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49582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95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9582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95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9582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15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>
                          <a:latin typeface="Comic Sans MS" pitchFamily="66" charset="0"/>
                        </a:rPr>
                        <a:t>16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95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9582">
                <a:tc rowSpan="2">
                  <a:txBody>
                    <a:bodyPr/>
                    <a:lstStyle/>
                    <a:p>
                      <a:pPr algn="l"/>
                      <a:r>
                        <a:rPr lang="fr-FR" sz="2400" b="1" baseline="0" dirty="0" smtClean="0">
                          <a:latin typeface="Comic Sans MS" pitchFamily="66" charset="0"/>
                        </a:rPr>
                        <a:t>  </a:t>
                      </a:r>
                      <a:r>
                        <a:rPr lang="fr-FR" sz="2400" b="1" dirty="0" smtClean="0">
                          <a:latin typeface="Comic Sans MS" pitchFamily="66" charset="0"/>
                        </a:rPr>
                        <a:t>22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 23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95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99163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29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907704" y="260648"/>
            <a:ext cx="705678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latin typeface="Century Gothic" pitchFamily="34" charset="0"/>
              </a:rPr>
              <a:t>SEPTEMBRE -</a:t>
            </a:r>
            <a:r>
              <a:rPr lang="fr-FR" sz="4000" dirty="0" smtClean="0">
                <a:latin typeface="Century Gothic" pitchFamily="34" charset="0"/>
              </a:rPr>
              <a:t> </a:t>
            </a:r>
            <a:r>
              <a:rPr lang="fr-FR" sz="4500" dirty="0" smtClean="0">
                <a:latin typeface="Cursive standard" pitchFamily="2" charset="0"/>
              </a:rPr>
              <a:t>²septembre</a:t>
            </a:r>
            <a:r>
              <a:rPr lang="fr-FR" sz="4000" dirty="0" smtClean="0">
                <a:latin typeface="Century Gothic" pitchFamily="34" charset="0"/>
              </a:rPr>
              <a:t>   </a:t>
            </a:r>
            <a:r>
              <a:rPr lang="fr-FR" sz="4000" b="1" dirty="0" smtClean="0">
                <a:latin typeface="Century Gothic" pitchFamily="34" charset="0"/>
              </a:rPr>
              <a:t>2014</a:t>
            </a:r>
            <a:endParaRPr lang="fr-FR" sz="4000" b="1" dirty="0">
              <a:latin typeface="Century Gothic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619672" y="249289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Comic Sans MS" pitchFamily="66" charset="0"/>
              </a:rPr>
              <a:t>Rentrée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403648" y="530120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itchFamily="66" charset="0"/>
              </a:rPr>
              <a:t>Automne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13314" name="AutoShape 2" descr="Coloriages Rentree #1"/>
          <p:cNvSpPr>
            <a:spLocks noChangeAspect="1" noChangeArrowheads="1"/>
          </p:cNvSpPr>
          <p:nvPr/>
        </p:nvSpPr>
        <p:spPr bwMode="auto">
          <a:xfrm>
            <a:off x="63500" y="-136525"/>
            <a:ext cx="6096000" cy="4581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316" name="AutoShape 4" descr="Coloriages Rentree #1"/>
          <p:cNvSpPr>
            <a:spLocks noChangeAspect="1" noChangeArrowheads="1"/>
          </p:cNvSpPr>
          <p:nvPr/>
        </p:nvSpPr>
        <p:spPr bwMode="auto">
          <a:xfrm>
            <a:off x="63500" y="-136525"/>
            <a:ext cx="6096000" cy="4581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318" name="AutoShape 6" descr="Coloriages Rentree #1"/>
          <p:cNvSpPr>
            <a:spLocks noChangeAspect="1" noChangeArrowheads="1"/>
          </p:cNvSpPr>
          <p:nvPr/>
        </p:nvSpPr>
        <p:spPr bwMode="auto">
          <a:xfrm>
            <a:off x="63500" y="-136525"/>
            <a:ext cx="6096000" cy="4581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320" name="Picture 8" descr="http://www.mescoloriages.com/coloriages/evenements/la%20rentree/page%202/thumbnails/scolaire2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204864"/>
            <a:ext cx="360040" cy="375042"/>
          </a:xfrm>
          <a:prstGeom prst="rect">
            <a:avLst/>
          </a:prstGeom>
          <a:noFill/>
        </p:spPr>
      </p:pic>
      <p:pic>
        <p:nvPicPr>
          <p:cNvPr id="13322" name="Picture 10" descr="http://lol.net/coloriage/coloriage/mini/coloriage-automne-maternel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4941168"/>
            <a:ext cx="432048" cy="3600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3324" name="AutoShape 12"/>
          <p:cNvSpPr>
            <a:spLocks noChangeAspect="1" noChangeArrowheads="1"/>
          </p:cNvSpPr>
          <p:nvPr/>
        </p:nvSpPr>
        <p:spPr bwMode="auto">
          <a:xfrm>
            <a:off x="63500" y="-136525"/>
            <a:ext cx="2000250" cy="2286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326" name="AutoShape 14"/>
          <p:cNvSpPr>
            <a:spLocks noChangeAspect="1" noChangeArrowheads="1"/>
          </p:cNvSpPr>
          <p:nvPr/>
        </p:nvSpPr>
        <p:spPr bwMode="auto">
          <a:xfrm>
            <a:off x="63500" y="-136525"/>
            <a:ext cx="2000250" cy="2286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328" name="AutoShape 16"/>
          <p:cNvSpPr>
            <a:spLocks noChangeAspect="1" noChangeArrowheads="1"/>
          </p:cNvSpPr>
          <p:nvPr/>
        </p:nvSpPr>
        <p:spPr bwMode="auto">
          <a:xfrm>
            <a:off x="63500" y="-136525"/>
            <a:ext cx="2000250" cy="2286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330" name="Picture 18" descr="http://www.coloriage.org/img/a-lecole-3-b2977.jpg"/>
          <p:cNvPicPr>
            <a:picLocks noChangeAspect="1" noChangeArrowheads="1"/>
          </p:cNvPicPr>
          <p:nvPr/>
        </p:nvPicPr>
        <p:blipFill>
          <a:blip r:embed="rId4" cstate="print"/>
          <a:srcRect l="5909" t="17814" r="4092" b="17141"/>
          <a:stretch>
            <a:fillRect/>
          </a:stretch>
        </p:blipFill>
        <p:spPr bwMode="auto">
          <a:xfrm>
            <a:off x="395536" y="0"/>
            <a:ext cx="1224136" cy="1179622"/>
          </a:xfrm>
          <a:prstGeom prst="rect">
            <a:avLst/>
          </a:prstGeom>
          <a:noFill/>
        </p:spPr>
      </p:pic>
      <p:pic>
        <p:nvPicPr>
          <p:cNvPr id="19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tretch>
            <a:fillRect/>
          </a:stretch>
        </p:blipFill>
        <p:spPr bwMode="auto">
          <a:xfrm>
            <a:off x="179512" y="4005064"/>
            <a:ext cx="648072" cy="529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tretch>
            <a:fillRect/>
          </a:stretch>
        </p:blipFill>
        <p:spPr bwMode="auto">
          <a:xfrm>
            <a:off x="179512" y="4941168"/>
            <a:ext cx="360040" cy="29391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tretch>
            <a:fillRect/>
          </a:stretch>
        </p:blipFill>
        <p:spPr bwMode="auto">
          <a:xfrm>
            <a:off x="179512" y="5877272"/>
            <a:ext cx="648072" cy="5290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468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979712" y="188640"/>
            <a:ext cx="6912768" cy="100811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907704" y="116632"/>
            <a:ext cx="7056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500" b="1" dirty="0" smtClean="0">
                <a:latin typeface="Century Gothic" pitchFamily="34" charset="0"/>
              </a:rPr>
              <a:t>JUIN</a:t>
            </a:r>
            <a:r>
              <a:rPr lang="fr-FR" sz="4000" b="1" dirty="0" smtClean="0">
                <a:latin typeface="Century Gothic" pitchFamily="34" charset="0"/>
              </a:rPr>
              <a:t> –</a:t>
            </a:r>
            <a:r>
              <a:rPr lang="fr-FR" sz="4000" dirty="0" smtClean="0">
                <a:latin typeface="Century Gothic" pitchFamily="34" charset="0"/>
              </a:rPr>
              <a:t>  </a:t>
            </a:r>
            <a:r>
              <a:rPr lang="fr-FR" sz="6000" dirty="0" smtClean="0">
                <a:latin typeface="Cursive standard" pitchFamily="2" charset="0"/>
              </a:rPr>
              <a:t>²juin</a:t>
            </a:r>
            <a:r>
              <a:rPr lang="fr-FR" sz="4000" dirty="0" smtClean="0">
                <a:latin typeface="Century Gothic" pitchFamily="34" charset="0"/>
              </a:rPr>
              <a:t>        </a:t>
            </a:r>
            <a:r>
              <a:rPr lang="fr-FR" sz="4500" b="1" dirty="0" smtClean="0">
                <a:latin typeface="Century Gothic" pitchFamily="34" charset="0"/>
              </a:rPr>
              <a:t>2015</a:t>
            </a:r>
            <a:endParaRPr lang="fr-FR" sz="4500" b="1" dirty="0">
              <a:latin typeface="Century Gothic" pitchFamily="34" charset="0"/>
            </a:endParaRPr>
          </a:p>
        </p:txBody>
      </p:sp>
      <p:graphicFrame>
        <p:nvGraphicFramePr>
          <p:cNvPr id="21" name="Tableau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694459"/>
              </p:ext>
            </p:extLst>
          </p:nvPr>
        </p:nvGraphicFramePr>
        <p:xfrm>
          <a:off x="179512" y="1268761"/>
          <a:ext cx="8784978" cy="53824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7004"/>
                <a:gridCol w="1223796"/>
                <a:gridCol w="1223796"/>
                <a:gridCol w="1223796"/>
                <a:gridCol w="1223796"/>
                <a:gridCol w="1223796"/>
                <a:gridCol w="1368994"/>
              </a:tblGrid>
              <a:tr h="792087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lundi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²lundi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mardi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mardi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mercredi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mercredi</a:t>
                      </a:r>
                      <a:endParaRPr lang="fr-FR" sz="1800" b="1" dirty="0">
                        <a:latin typeface="Century Gothic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jeudi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²jeudi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vendredi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vendredi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samedi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²samedi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dimanche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²dimanche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2399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23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2399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23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2399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15</a:t>
                      </a: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23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81863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18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83417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http://1.bp.blogspot.com/-GkYQTQcXTEw/T7kodZKcNaI/AAAAAAAACT0/GP5-Oc35Y2k/s320/5-Free-Summer-Clipart-Illustration-Of-A-Happy-Smiling-Sun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/>
          <a:stretch>
            <a:fillRect/>
          </a:stretch>
        </p:blipFill>
        <p:spPr bwMode="auto">
          <a:xfrm>
            <a:off x="7524328" y="3933056"/>
            <a:ext cx="614392" cy="518393"/>
          </a:xfrm>
          <a:prstGeom prst="rect">
            <a:avLst/>
          </a:prstGeom>
          <a:noFill/>
        </p:spPr>
      </p:pic>
      <p:pic>
        <p:nvPicPr>
          <p:cNvPr id="1028" name="Picture 4" descr="http://www.maxi-coloriage.com/coloriage-dessin/fetes/fete_des_peres_0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32440" y="3933056"/>
            <a:ext cx="432048" cy="577043"/>
          </a:xfrm>
          <a:prstGeom prst="ellipse">
            <a:avLst/>
          </a:prstGeom>
          <a:ln w="1270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3" name="Picture 4" descr="http://www.maxi-coloriage.com/coloriage-dessin/fetes/fete_des_peres_004.jpg"/>
          <p:cNvPicPr>
            <a:picLocks noChangeAspect="1" noChangeArrowheads="1"/>
          </p:cNvPicPr>
          <p:nvPr/>
        </p:nvPicPr>
        <p:blipFill>
          <a:blip r:embed="rId4" cstate="print"/>
          <a:srcRect l="13786" t="25806" r="10388" b="12261"/>
          <a:stretch>
            <a:fillRect/>
          </a:stretch>
        </p:blipFill>
        <p:spPr bwMode="auto">
          <a:xfrm>
            <a:off x="755576" y="0"/>
            <a:ext cx="1080120" cy="11783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" descr="http://1.bp.blogspot.com/-GkYQTQcXTEw/T7kodZKcNaI/AAAAAAAACT0/GP5-Oc35Y2k/s320/5-Free-Summer-Clipart-Illustration-Of-A-Happy-Smiling-Sun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/>
          <a:stretch>
            <a:fillRect/>
          </a:stretch>
        </p:blipFill>
        <p:spPr bwMode="auto">
          <a:xfrm>
            <a:off x="0" y="116632"/>
            <a:ext cx="768085" cy="648072"/>
          </a:xfrm>
          <a:prstGeom prst="rect">
            <a:avLst/>
          </a:prstGeom>
          <a:noFill/>
        </p:spPr>
      </p:pic>
      <p:sp>
        <p:nvSpPr>
          <p:cNvPr id="12" name="ZoneTexte 11"/>
          <p:cNvSpPr txBox="1"/>
          <p:nvPr/>
        </p:nvSpPr>
        <p:spPr>
          <a:xfrm>
            <a:off x="7524328" y="4293096"/>
            <a:ext cx="13681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itchFamily="66" charset="0"/>
              </a:rPr>
              <a:t>Eté</a:t>
            </a:r>
          </a:p>
          <a:p>
            <a:pPr algn="ctr"/>
            <a:r>
              <a:rPr lang="fr-FR" sz="1200" dirty="0" smtClean="0">
                <a:latin typeface="Comic Sans MS" pitchFamily="66" charset="0"/>
              </a:rPr>
              <a:t>  Fête des pères</a:t>
            </a:r>
            <a:endParaRPr lang="fr-FR" sz="1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8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835696" y="188640"/>
            <a:ext cx="7056784" cy="100811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907704" y="260648"/>
            <a:ext cx="70567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500" b="1" dirty="0" smtClean="0">
                <a:latin typeface="Century Gothic" pitchFamily="34" charset="0"/>
              </a:rPr>
              <a:t>JUILLET</a:t>
            </a:r>
            <a:r>
              <a:rPr lang="fr-FR" sz="4000" b="1" dirty="0" smtClean="0">
                <a:latin typeface="Century Gothic" pitchFamily="34" charset="0"/>
              </a:rPr>
              <a:t> </a:t>
            </a:r>
            <a:r>
              <a:rPr lang="fr-FR" sz="4000" dirty="0" smtClean="0">
                <a:latin typeface="Century Gothic" pitchFamily="34" charset="0"/>
              </a:rPr>
              <a:t>–  </a:t>
            </a:r>
            <a:r>
              <a:rPr lang="fr-FR" sz="5000" dirty="0" smtClean="0">
                <a:latin typeface="Cursive standard" pitchFamily="2" charset="0"/>
              </a:rPr>
              <a:t>²juillet</a:t>
            </a:r>
            <a:r>
              <a:rPr lang="fr-FR" sz="4000" dirty="0" smtClean="0">
                <a:latin typeface="Century Gothic" pitchFamily="34" charset="0"/>
              </a:rPr>
              <a:t>     </a:t>
            </a:r>
            <a:r>
              <a:rPr lang="fr-FR" sz="4500" b="1" dirty="0" smtClean="0">
                <a:latin typeface="Century Gothic" pitchFamily="34" charset="0"/>
              </a:rPr>
              <a:t>2015</a:t>
            </a:r>
            <a:endParaRPr lang="fr-FR" sz="4500" b="1" dirty="0">
              <a:latin typeface="Century Gothic" pitchFamily="34" charset="0"/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694459"/>
              </p:ext>
            </p:extLst>
          </p:nvPr>
        </p:nvGraphicFramePr>
        <p:xfrm>
          <a:off x="107504" y="1268760"/>
          <a:ext cx="8856985" cy="54430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7635"/>
                <a:gridCol w="1233827"/>
                <a:gridCol w="1233827"/>
                <a:gridCol w="1233827"/>
                <a:gridCol w="1233827"/>
                <a:gridCol w="1233827"/>
                <a:gridCol w="1380215"/>
              </a:tblGrid>
              <a:tr h="928276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lundi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²lundi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mardi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mardi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mercredi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mercredi</a:t>
                      </a:r>
                      <a:endParaRPr lang="fr-FR" sz="1800" b="1" dirty="0">
                        <a:latin typeface="Century Gothic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jeudi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jeudi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vendredi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vendredi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samedi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²samedi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dimanche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²dimanche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5961">
                <a:tc row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effectLst/>
                          <a:latin typeface="Comic Sans MS" pitchFamily="66" charset="0"/>
                        </a:rPr>
                        <a:t>1</a:t>
                      </a:r>
                      <a:endParaRPr lang="fr-FR" sz="2400" b="1" dirty="0">
                        <a:effectLst/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effectLst/>
                          <a:latin typeface="Comic Sans MS" pitchFamily="66" charset="0"/>
                        </a:rPr>
                        <a:t>3</a:t>
                      </a:r>
                      <a:endParaRPr lang="fr-FR" sz="2400" b="1" dirty="0">
                        <a:effectLst/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596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effectLst/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18273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9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14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19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81927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0" y="3429000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gent Orange" pitchFamily="2" charset="0"/>
                <a:cs typeface="Agent Orange" pitchFamily="2" charset="0"/>
              </a:rPr>
              <a:t>V       A    C      A     N       C      E        S</a:t>
            </a:r>
            <a:endParaRPr lang="fr-FR" sz="24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372200" y="2564904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gent Orange" pitchFamily="2" charset="0"/>
                <a:cs typeface="Agent Orange" pitchFamily="2" charset="0"/>
              </a:rPr>
              <a:t>VACANCES</a:t>
            </a:r>
            <a:endParaRPr lang="fr-FR" sz="2400" dirty="0">
              <a:latin typeface="Agent Orange" pitchFamily="2" charset="0"/>
              <a:cs typeface="Agent Orange" pitchFamily="2" charset="0"/>
            </a:endParaRPr>
          </a:p>
        </p:txBody>
      </p:sp>
      <p:pic>
        <p:nvPicPr>
          <p:cNvPr id="35842" name="Picture 2" descr="http://cdn-gulli.ladmedia.fr/var/jeunesse/storage/images/coloriages/coloriages-fetes/nouvel-an/nouvel-an-7/15139539-2-fre-FR/Nouvel-an-7_418x592_prop.jpg"/>
          <p:cNvPicPr>
            <a:picLocks noChangeAspect="1" noChangeArrowheads="1"/>
          </p:cNvPicPr>
          <p:nvPr/>
        </p:nvPicPr>
        <p:blipFill>
          <a:blip r:embed="rId2" cstate="print"/>
          <a:srcRect l="13765" t="8843" r="10274" b="11079"/>
          <a:stretch>
            <a:fillRect/>
          </a:stretch>
        </p:blipFill>
        <p:spPr bwMode="auto">
          <a:xfrm>
            <a:off x="1475656" y="4005064"/>
            <a:ext cx="401536" cy="564063"/>
          </a:xfrm>
          <a:prstGeom prst="rect">
            <a:avLst/>
          </a:prstGeom>
          <a:ln w="3175" cap="sq">
            <a:solidFill>
              <a:srgbClr val="000000"/>
            </a:solidFill>
            <a:miter lim="800000"/>
          </a:ln>
          <a:effectLst/>
        </p:spPr>
      </p:pic>
      <p:pic>
        <p:nvPicPr>
          <p:cNvPr id="19" name="Picture 2" descr="http://cdn-gulli.ladmedia.fr/var/jeunesse/storage/images/coloriages/coloriages-fetes/nouvel-an/nouvel-an-7/15139539-2-fre-FR/Nouvel-an-7_418x592_prop.jpg"/>
          <p:cNvPicPr>
            <a:picLocks noChangeAspect="1" noChangeArrowheads="1"/>
          </p:cNvPicPr>
          <p:nvPr/>
        </p:nvPicPr>
        <p:blipFill>
          <a:blip r:embed="rId3" cstate="print"/>
          <a:srcRect l="13765" t="8843" r="10274" b="11079"/>
          <a:stretch>
            <a:fillRect/>
          </a:stretch>
        </p:blipFill>
        <p:spPr bwMode="auto">
          <a:xfrm>
            <a:off x="860503" y="0"/>
            <a:ext cx="903185" cy="126876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35844" name="Picture 4" descr="http://www.hugolescargot.com/main/albums_images/3733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295" y="1"/>
            <a:ext cx="794386" cy="1124744"/>
          </a:xfrm>
          <a:prstGeom prst="rect">
            <a:avLst/>
          </a:prstGeom>
          <a:noFill/>
        </p:spPr>
      </p:pic>
      <p:sp>
        <p:nvSpPr>
          <p:cNvPr id="18" name="ZoneTexte 17"/>
          <p:cNvSpPr txBox="1"/>
          <p:nvPr/>
        </p:nvSpPr>
        <p:spPr>
          <a:xfrm>
            <a:off x="179512" y="4293096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Agent Orange" pitchFamily="2" charset="0"/>
                <a:cs typeface="Agent Orange" pitchFamily="2" charset="0"/>
              </a:rPr>
              <a:t>V    A    C     A     N       C      E        S</a:t>
            </a:r>
            <a:endParaRPr lang="fr-FR" sz="24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0" y="5229200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gent Orange" pitchFamily="2" charset="0"/>
                <a:cs typeface="Agent Orange" pitchFamily="2" charset="0"/>
              </a:rPr>
              <a:t>V       A    C      A     N       C      E        S</a:t>
            </a:r>
            <a:endParaRPr lang="fr-FR" sz="24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79512" y="6237312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gent Orange" pitchFamily="2" charset="0"/>
                <a:cs typeface="Agent Orange" pitchFamily="2" charset="0"/>
              </a:rPr>
              <a:t>V   a   c   a   n   c   e   s</a:t>
            </a:r>
            <a:endParaRPr lang="fr-FR" sz="2400" dirty="0">
              <a:latin typeface="Agent Orange" pitchFamily="2" charset="0"/>
              <a:cs typeface="Agent Orang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8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835696" y="188640"/>
            <a:ext cx="7056784" cy="100811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907704" y="260648"/>
            <a:ext cx="7056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500" b="1" dirty="0" smtClean="0">
                <a:latin typeface="Century Gothic" pitchFamily="34" charset="0"/>
              </a:rPr>
              <a:t>AOÛT</a:t>
            </a:r>
            <a:r>
              <a:rPr lang="fr-FR" sz="4000" b="1" dirty="0" smtClean="0">
                <a:latin typeface="Century Gothic" pitchFamily="34" charset="0"/>
              </a:rPr>
              <a:t> –  </a:t>
            </a:r>
            <a:r>
              <a:rPr lang="fr-FR" sz="6000" dirty="0" smtClean="0">
                <a:latin typeface="Cursive standard" pitchFamily="2" charset="0"/>
              </a:rPr>
              <a:t>²août</a:t>
            </a:r>
            <a:r>
              <a:rPr lang="fr-FR" sz="4000" b="1" dirty="0" smtClean="0">
                <a:latin typeface="Century Gothic" pitchFamily="34" charset="0"/>
              </a:rPr>
              <a:t>       </a:t>
            </a:r>
            <a:r>
              <a:rPr lang="fr-FR" sz="4500" b="1" dirty="0" smtClean="0">
                <a:latin typeface="Century Gothic" pitchFamily="34" charset="0"/>
              </a:rPr>
              <a:t>2015</a:t>
            </a:r>
            <a:endParaRPr lang="fr-FR" sz="4500" b="1" dirty="0">
              <a:latin typeface="Century Gothic" pitchFamily="34" charset="0"/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694459"/>
              </p:ext>
            </p:extLst>
          </p:nvPr>
        </p:nvGraphicFramePr>
        <p:xfrm>
          <a:off x="107505" y="1268760"/>
          <a:ext cx="8856985" cy="5400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7635"/>
                <a:gridCol w="1233827"/>
                <a:gridCol w="1233827"/>
                <a:gridCol w="1233827"/>
                <a:gridCol w="1233827"/>
                <a:gridCol w="1233827"/>
                <a:gridCol w="1380215"/>
              </a:tblGrid>
              <a:tr h="795665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lundi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²lundi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mardi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mardi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mercredi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mercredi</a:t>
                      </a:r>
                      <a:endParaRPr lang="fr-FR" sz="1800" b="1" dirty="0">
                        <a:latin typeface="Century Gothic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jeudi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jeudi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vendredi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vendredi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samedi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²samedi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dimanche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²dimanche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747362"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01377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71515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841652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71515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71515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36866" name="Picture 2" descr="http://www.maxi-coloriage.com/coloriage-dessin/vacances/vacances_024.jpg"/>
          <p:cNvPicPr>
            <a:picLocks noChangeAspect="1" noChangeArrowheads="1"/>
          </p:cNvPicPr>
          <p:nvPr/>
        </p:nvPicPr>
        <p:blipFill>
          <a:blip r:embed="rId2" cstate="print"/>
          <a:srcRect l="1059" t="7049" r="1531" b="4840"/>
          <a:stretch>
            <a:fillRect/>
          </a:stretch>
        </p:blipFill>
        <p:spPr bwMode="auto">
          <a:xfrm>
            <a:off x="179511" y="86889"/>
            <a:ext cx="1584177" cy="1119255"/>
          </a:xfrm>
          <a:prstGeom prst="rect">
            <a:avLst/>
          </a:prstGeom>
          <a:noFill/>
        </p:spPr>
      </p:pic>
      <p:sp>
        <p:nvSpPr>
          <p:cNvPr id="14" name="ZoneTexte 13"/>
          <p:cNvSpPr txBox="1"/>
          <p:nvPr/>
        </p:nvSpPr>
        <p:spPr>
          <a:xfrm>
            <a:off x="179512" y="3068960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gent Orange" pitchFamily="2" charset="0"/>
                <a:cs typeface="Agent Orange" pitchFamily="2" charset="0"/>
              </a:rPr>
              <a:t>V       A    C      A     N       C      E        S</a:t>
            </a:r>
            <a:endParaRPr lang="fr-FR" sz="24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79512" y="4653136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gent Orange" pitchFamily="2" charset="0"/>
                <a:cs typeface="Agent Orange" pitchFamily="2" charset="0"/>
              </a:rPr>
              <a:t>V       A    C      A     N       C      E        S</a:t>
            </a:r>
            <a:endParaRPr lang="fr-FR" sz="24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79512" y="3861048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gent Orange" pitchFamily="2" charset="0"/>
                <a:cs typeface="Agent Orange" pitchFamily="2" charset="0"/>
              </a:rPr>
              <a:t>V       A    C      A     N       C      E        S</a:t>
            </a:r>
            <a:endParaRPr lang="fr-FR" sz="24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79512" y="5445224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gent Orange" pitchFamily="2" charset="0"/>
                <a:cs typeface="Agent Orange" pitchFamily="2" charset="0"/>
              </a:rPr>
              <a:t>V       A    C      A     N       C      E        S</a:t>
            </a:r>
            <a:endParaRPr lang="fr-FR" sz="24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179512" y="6309320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Agent Orange" pitchFamily="2" charset="0"/>
                <a:cs typeface="Agent Orange" pitchFamily="2" charset="0"/>
              </a:rPr>
              <a:t>VACANCES</a:t>
            </a:r>
            <a:endParaRPr lang="fr-FR" sz="12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6444208" y="2420888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gent Orange" pitchFamily="2" charset="0"/>
                <a:cs typeface="Agent Orange" pitchFamily="2" charset="0"/>
              </a:rPr>
              <a:t>VACANCES</a:t>
            </a:r>
            <a:endParaRPr lang="fr-FR" sz="2400" dirty="0">
              <a:latin typeface="Agent Orange" pitchFamily="2" charset="0"/>
              <a:cs typeface="Agent Orang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979712" y="188641"/>
            <a:ext cx="6912768" cy="100811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694459"/>
              </p:ext>
            </p:extLst>
          </p:nvPr>
        </p:nvGraphicFramePr>
        <p:xfrm>
          <a:off x="179511" y="1268760"/>
          <a:ext cx="8712972" cy="54463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3965"/>
                <a:gridCol w="1223965"/>
                <a:gridCol w="1223965"/>
                <a:gridCol w="1223965"/>
                <a:gridCol w="1223965"/>
                <a:gridCol w="1223965"/>
                <a:gridCol w="1369182"/>
              </a:tblGrid>
              <a:tr h="904787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lundi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²lundi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mardi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mardi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mercredi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mercredi</a:t>
                      </a:r>
                      <a:endParaRPr lang="fr-FR" sz="1800" b="1" dirty="0">
                        <a:latin typeface="Century Gothic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jeudi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²jeudi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vendredi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vendredi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samedi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²samedi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dimanche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²dimanche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49582">
                <a:tc row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95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9582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95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9582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13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95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99163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99163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  31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907704" y="260648"/>
            <a:ext cx="70567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latin typeface="Century Gothic" pitchFamily="34" charset="0"/>
              </a:rPr>
              <a:t>OCTOBRE -  </a:t>
            </a:r>
            <a:r>
              <a:rPr lang="fr-FR" sz="5000" dirty="0" smtClean="0">
                <a:latin typeface="Cursive standard" pitchFamily="2" charset="0"/>
              </a:rPr>
              <a:t>²octobre</a:t>
            </a:r>
            <a:r>
              <a:rPr lang="fr-FR" sz="4500" b="1" dirty="0" smtClean="0">
                <a:latin typeface="Century Gothic" pitchFamily="34" charset="0"/>
              </a:rPr>
              <a:t> </a:t>
            </a:r>
            <a:r>
              <a:rPr lang="fr-FR" sz="4000" b="1" dirty="0" smtClean="0">
                <a:latin typeface="Century Gothic" pitchFamily="34" charset="0"/>
              </a:rPr>
              <a:t>      2014</a:t>
            </a:r>
            <a:endParaRPr lang="fr-FR" sz="4000" b="1" dirty="0">
              <a:latin typeface="Century Gothic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076056" y="60932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itchFamily="66" charset="0"/>
              </a:rPr>
              <a:t>Halloween</a:t>
            </a:r>
            <a:endParaRPr lang="fr-FR" dirty="0">
              <a:latin typeface="Comic Sans MS" pitchFamily="66" charset="0"/>
            </a:endParaRPr>
          </a:p>
        </p:txBody>
      </p:sp>
      <p:pic>
        <p:nvPicPr>
          <p:cNvPr id="12292" name="Picture 4" descr="http://www.achachichou.fr/enfants/coloriages/halloween/coloriage.halloween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6632"/>
            <a:ext cx="887038" cy="1052921"/>
          </a:xfrm>
          <a:prstGeom prst="rect">
            <a:avLst/>
          </a:prstGeom>
          <a:noFill/>
        </p:spPr>
      </p:pic>
      <p:pic>
        <p:nvPicPr>
          <p:cNvPr id="12294" name="Picture 6" descr="http://images.jedessine.com/_uploads/_tiny_galerie/20081042/une-citrouille_xfy9i_med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88640"/>
            <a:ext cx="909315" cy="989801"/>
          </a:xfrm>
          <a:prstGeom prst="rect">
            <a:avLst/>
          </a:prstGeom>
          <a:noFill/>
        </p:spPr>
      </p:pic>
      <p:pic>
        <p:nvPicPr>
          <p:cNvPr id="10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 bwMode="auto">
          <a:xfrm>
            <a:off x="179512" y="3068960"/>
            <a:ext cx="648072" cy="52903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ZoneTexte 10"/>
          <p:cNvSpPr txBox="1"/>
          <p:nvPr/>
        </p:nvSpPr>
        <p:spPr>
          <a:xfrm>
            <a:off x="6300192" y="4365104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gent Orange" pitchFamily="2" charset="0"/>
                <a:cs typeface="Agent Orange" pitchFamily="2" charset="0"/>
              </a:rPr>
              <a:t>vacances</a:t>
            </a:r>
            <a:endParaRPr lang="fr-FR" sz="28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95536" y="522920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gent Orange" pitchFamily="2" charset="0"/>
                <a:cs typeface="Agent Orange" pitchFamily="2" charset="0"/>
              </a:rPr>
              <a:t>V    a    c    a    n    c    e    s</a:t>
            </a:r>
            <a:endParaRPr lang="fr-FR" sz="28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79512" y="6165304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gent Orange" pitchFamily="2" charset="0"/>
                <a:cs typeface="Agent Orange" pitchFamily="2" charset="0"/>
              </a:rPr>
              <a:t>V  a  c  a  n  c  e  s  </a:t>
            </a:r>
            <a:endParaRPr lang="fr-FR" sz="2800" dirty="0">
              <a:latin typeface="Agent Orange" pitchFamily="2" charset="0"/>
              <a:cs typeface="Agent Orange" pitchFamily="2" charset="0"/>
            </a:endParaRPr>
          </a:p>
        </p:txBody>
      </p:sp>
      <p:pic>
        <p:nvPicPr>
          <p:cNvPr id="15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 bwMode="auto">
          <a:xfrm>
            <a:off x="179512" y="4005064"/>
            <a:ext cx="648072" cy="529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4" descr="http://www.achachichou.fr/enfants/coloriages/halloween/coloriage.halloween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5877272"/>
            <a:ext cx="242654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7468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907704" y="188641"/>
            <a:ext cx="6984776" cy="100811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694459"/>
              </p:ext>
            </p:extLst>
          </p:nvPr>
        </p:nvGraphicFramePr>
        <p:xfrm>
          <a:off x="107506" y="1268760"/>
          <a:ext cx="8928989" cy="53187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4310"/>
                <a:gridCol w="1254310"/>
                <a:gridCol w="1254310"/>
                <a:gridCol w="1254310"/>
                <a:gridCol w="1254310"/>
                <a:gridCol w="1254310"/>
                <a:gridCol w="1403129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lundi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²lundi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mardi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mardi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mercredi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mercredi</a:t>
                      </a:r>
                      <a:endParaRPr lang="fr-FR" sz="1800" b="1" dirty="0">
                        <a:latin typeface="Century Gothic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jeudi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²jeudi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vendredi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vendredi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samedi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²samedi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dimanche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²dimanche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899163"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9582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95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9582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10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 11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95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9582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17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95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9582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24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95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907704" y="332656"/>
            <a:ext cx="7056784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latin typeface="Century Gothic" pitchFamily="34" charset="0"/>
              </a:rPr>
              <a:t>NOVEMBRE </a:t>
            </a:r>
            <a:r>
              <a:rPr lang="fr-FR" sz="4700" b="1" dirty="0" smtClean="0">
                <a:latin typeface="Century Gothic" pitchFamily="34" charset="0"/>
              </a:rPr>
              <a:t>- </a:t>
            </a:r>
            <a:r>
              <a:rPr lang="fr-FR" sz="4700" dirty="0" smtClean="0">
                <a:latin typeface="Cursive standard" pitchFamily="2" charset="0"/>
              </a:rPr>
              <a:t>novembre</a:t>
            </a:r>
            <a:r>
              <a:rPr lang="fr-FR" sz="4700" b="1" dirty="0" smtClean="0">
                <a:latin typeface="Century Gothic" pitchFamily="34" charset="0"/>
              </a:rPr>
              <a:t>  </a:t>
            </a:r>
            <a:r>
              <a:rPr lang="fr-FR" sz="4000" b="1" dirty="0" smtClean="0">
                <a:latin typeface="Century Gothic" pitchFamily="34" charset="0"/>
              </a:rPr>
              <a:t>2014</a:t>
            </a:r>
            <a:endParaRPr lang="fr-FR" sz="4000" b="1" dirty="0">
              <a:latin typeface="Century Gothic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03648" y="3933056"/>
            <a:ext cx="43204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1691680" y="3933056"/>
            <a:ext cx="0" cy="360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1547664" y="3933056"/>
            <a:ext cx="0" cy="360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 bwMode="auto">
          <a:xfrm>
            <a:off x="107504" y="2996952"/>
            <a:ext cx="648072" cy="529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2" name="Picture 8" descr="http://www.clipart-fr.com/data/clipart/meteo_temps/clipart_meteo_temps_134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0"/>
            <a:ext cx="1224136" cy="124538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 bwMode="auto">
          <a:xfrm>
            <a:off x="107504" y="3861048"/>
            <a:ext cx="648072" cy="529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 bwMode="auto">
          <a:xfrm>
            <a:off x="107504" y="4797152"/>
            <a:ext cx="648072" cy="529038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ZoneTexte 17"/>
          <p:cNvSpPr txBox="1"/>
          <p:nvPr/>
        </p:nvSpPr>
        <p:spPr>
          <a:xfrm>
            <a:off x="6300192" y="2420888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gent Orange" pitchFamily="2" charset="0"/>
                <a:cs typeface="Agent Orange" pitchFamily="2" charset="0"/>
              </a:rPr>
              <a:t>vacances</a:t>
            </a:r>
            <a:endParaRPr lang="fr-FR" sz="2800" dirty="0">
              <a:latin typeface="Agent Orange" pitchFamily="2" charset="0"/>
              <a:cs typeface="Agent Orange" pitchFamily="2" charset="0"/>
            </a:endParaRPr>
          </a:p>
        </p:txBody>
      </p:sp>
      <p:pic>
        <p:nvPicPr>
          <p:cNvPr id="19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 bwMode="auto">
          <a:xfrm>
            <a:off x="107504" y="5733256"/>
            <a:ext cx="648072" cy="52903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ZoneTexte 14"/>
          <p:cNvSpPr txBox="1"/>
          <p:nvPr/>
        </p:nvSpPr>
        <p:spPr>
          <a:xfrm>
            <a:off x="1475656" y="429309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Comic Sans MS" pitchFamily="66" charset="0"/>
              </a:rPr>
              <a:t>Armistice</a:t>
            </a:r>
            <a:endParaRPr lang="fr-F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8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979712" y="188641"/>
            <a:ext cx="6912768" cy="100811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694459"/>
              </p:ext>
            </p:extLst>
          </p:nvPr>
        </p:nvGraphicFramePr>
        <p:xfrm>
          <a:off x="107506" y="1268759"/>
          <a:ext cx="8928988" cy="54689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4310"/>
                <a:gridCol w="1254310"/>
                <a:gridCol w="1254310"/>
                <a:gridCol w="1254310"/>
                <a:gridCol w="1254310"/>
                <a:gridCol w="1254310"/>
                <a:gridCol w="1403128"/>
              </a:tblGrid>
              <a:tr h="887027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lundi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²lundi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mardi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mardi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mercredi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mercredi</a:t>
                      </a:r>
                      <a:endParaRPr lang="fr-FR" sz="1800" b="1" dirty="0">
                        <a:latin typeface="Century Gothic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jeudi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²jeudi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vendredi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vendredi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samedi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²samedi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dimanche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²dimanche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7200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78995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 15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89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91056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 25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latin typeface="Comic Sans MS" pitchFamily="66" charset="0"/>
                        </a:rPr>
                        <a:t>27</a:t>
                      </a:r>
                      <a:endParaRPr lang="fr-FR" sz="20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04126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400" b="1" dirty="0" smtClean="0">
                          <a:latin typeface="Comic Sans MS" pitchFamily="66" charset="0"/>
                        </a:rPr>
                        <a:t>  30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907704" y="332656"/>
            <a:ext cx="70567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latin typeface="Century Gothic" pitchFamily="34" charset="0"/>
              </a:rPr>
              <a:t>DECEMBRE – </a:t>
            </a:r>
            <a:r>
              <a:rPr lang="fr-FR" sz="5000" dirty="0" smtClean="0">
                <a:latin typeface="Cursive standard" pitchFamily="2" charset="0"/>
              </a:rPr>
              <a:t>²décembre</a:t>
            </a:r>
            <a:r>
              <a:rPr lang="fr-FR" sz="4000" dirty="0" smtClean="0">
                <a:latin typeface="Century Gothic" pitchFamily="34" charset="0"/>
              </a:rPr>
              <a:t> </a:t>
            </a:r>
            <a:r>
              <a:rPr lang="fr-FR" sz="4000" b="1" dirty="0" smtClean="0">
                <a:latin typeface="Century Gothic" pitchFamily="34" charset="0"/>
              </a:rPr>
              <a:t> 2014</a:t>
            </a:r>
            <a:endParaRPr lang="fr-FR" sz="4000" b="1" dirty="0">
              <a:latin typeface="Century Gothic" pitchFamily="34" charset="0"/>
            </a:endParaRPr>
          </a:p>
        </p:txBody>
      </p:sp>
      <p:pic>
        <p:nvPicPr>
          <p:cNvPr id="27650" name="Picture 2" descr="http://www.waldighoffen.com/accueil/photographies-waldighoffen/cliparts-et-dessins/Noel%20clipart%201/image_preview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5445224"/>
            <a:ext cx="504056" cy="331417"/>
          </a:xfrm>
          <a:prstGeom prst="rect">
            <a:avLst/>
          </a:prstGeom>
          <a:noFill/>
        </p:spPr>
      </p:pic>
      <p:pic>
        <p:nvPicPr>
          <p:cNvPr id="12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tretch>
            <a:fillRect/>
          </a:stretch>
        </p:blipFill>
        <p:spPr bwMode="auto">
          <a:xfrm>
            <a:off x="179512" y="2204864"/>
            <a:ext cx="648072" cy="529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tretch>
            <a:fillRect/>
          </a:stretch>
        </p:blipFill>
        <p:spPr bwMode="auto">
          <a:xfrm>
            <a:off x="179512" y="3068960"/>
            <a:ext cx="648072" cy="529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tretch>
            <a:fillRect/>
          </a:stretch>
        </p:blipFill>
        <p:spPr bwMode="auto">
          <a:xfrm>
            <a:off x="179512" y="4005064"/>
            <a:ext cx="648072" cy="529038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ZoneTexte 16"/>
          <p:cNvSpPr txBox="1"/>
          <p:nvPr/>
        </p:nvSpPr>
        <p:spPr>
          <a:xfrm>
            <a:off x="6300192" y="4581128"/>
            <a:ext cx="284380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dirty="0" smtClean="0">
                <a:latin typeface="Agent Orange" pitchFamily="2" charset="0"/>
                <a:cs typeface="Agent Orange" pitchFamily="2" charset="0"/>
              </a:rPr>
              <a:t>V a c a n c e s</a:t>
            </a:r>
            <a:endParaRPr lang="fr-FR" sz="19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95536" y="5301208"/>
            <a:ext cx="8748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gent Orange" pitchFamily="2" charset="0"/>
                <a:cs typeface="Agent Orange" pitchFamily="2" charset="0"/>
              </a:rPr>
              <a:t>    V   a    c       a    n    c    e    s</a:t>
            </a:r>
            <a:endParaRPr lang="fr-FR" sz="28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51520" y="6237312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Agent Orange" pitchFamily="2" charset="0"/>
                <a:cs typeface="Agent Orange" pitchFamily="2" charset="0"/>
              </a:rPr>
              <a:t>V a c a n c e s</a:t>
            </a:r>
            <a:endParaRPr lang="fr-FR" sz="2400" dirty="0">
              <a:latin typeface="Agent Orange" pitchFamily="2" charset="0"/>
              <a:cs typeface="Agent Orange" pitchFamily="2" charset="0"/>
            </a:endParaRPr>
          </a:p>
        </p:txBody>
      </p:sp>
      <p:pic>
        <p:nvPicPr>
          <p:cNvPr id="10242" name="Picture 2" descr="http://www.sortir47.fr/Data/Db/Evenements/7702_image.gif"/>
          <p:cNvPicPr>
            <a:picLocks noChangeAspect="1" noChangeArrowheads="1" noCrop="1"/>
          </p:cNvPicPr>
          <p:nvPr/>
        </p:nvPicPr>
        <p:blipFill>
          <a:blip r:embed="rId4" cstate="print">
            <a:clrChange>
              <a:clrFrom>
                <a:srgbClr val="FFCC33"/>
              </a:clrFrom>
              <a:clrTo>
                <a:srgbClr val="FFCC33">
                  <a:alpha val="0"/>
                </a:srgbClr>
              </a:clrTo>
            </a:clrChange>
            <a:grayscl/>
          </a:blip>
          <a:srcRect/>
          <a:stretch>
            <a:fillRect/>
          </a:stretch>
        </p:blipFill>
        <p:spPr bwMode="auto">
          <a:xfrm>
            <a:off x="3491880" y="5877272"/>
            <a:ext cx="358810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8" name="ZoneTexte 17"/>
          <p:cNvSpPr txBox="1"/>
          <p:nvPr/>
        </p:nvSpPr>
        <p:spPr>
          <a:xfrm>
            <a:off x="7740352" y="429309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itchFamily="66" charset="0"/>
              </a:rPr>
              <a:t>Hiver</a:t>
            </a:r>
            <a:endParaRPr lang="fr-FR" dirty="0">
              <a:latin typeface="Comic Sans MS" pitchFamily="66" charset="0"/>
            </a:endParaRPr>
          </a:p>
        </p:txBody>
      </p:sp>
      <p:pic>
        <p:nvPicPr>
          <p:cNvPr id="9218" name="Picture 2" descr="http://www.coloriages-enfants.com/rubrique-fetes/images/coloriages/noel/coloriages-noel-2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3928" y="5013176"/>
            <a:ext cx="319828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9" name="Picture 8" descr="http://wiki.pistes.org/images/3/35/Arbre_hiver.jpg"/>
          <p:cNvPicPr>
            <a:picLocks noChangeAspect="1" noChangeArrowheads="1"/>
          </p:cNvPicPr>
          <p:nvPr/>
        </p:nvPicPr>
        <p:blipFill>
          <a:blip r:embed="rId6" cstate="print">
            <a:grayscl/>
          </a:blip>
          <a:srcRect/>
          <a:stretch>
            <a:fillRect/>
          </a:stretch>
        </p:blipFill>
        <p:spPr bwMode="auto">
          <a:xfrm>
            <a:off x="7668344" y="4015315"/>
            <a:ext cx="360040" cy="3497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9220" name="Picture 4" descr="http://www.images-libres.net/wp-content/uploads/2013/01/pere-noel-dans-son-traineau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512" y="0"/>
            <a:ext cx="1746533" cy="12546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7468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835696" y="188640"/>
            <a:ext cx="7056784" cy="100811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694459"/>
              </p:ext>
            </p:extLst>
          </p:nvPr>
        </p:nvGraphicFramePr>
        <p:xfrm>
          <a:off x="179512" y="1268760"/>
          <a:ext cx="8856983" cy="5400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4195"/>
                <a:gridCol w="1244195"/>
                <a:gridCol w="1244195"/>
                <a:gridCol w="1244195"/>
                <a:gridCol w="1244195"/>
                <a:gridCol w="1244195"/>
                <a:gridCol w="1391813"/>
              </a:tblGrid>
              <a:tr h="816883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lundi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²lundi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mardi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mardi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mercredi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mercredi</a:t>
                      </a:r>
                      <a:endParaRPr lang="fr-FR" sz="1800" b="1" dirty="0">
                        <a:latin typeface="Century Gothic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jeudi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²jeudi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vendredi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vendredi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samedi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²samedi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dimanche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²dimanche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880086"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64633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646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64633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12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646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7917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19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9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64633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 26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646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907704" y="188640"/>
            <a:ext cx="70567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latin typeface="Century Gothic" pitchFamily="34" charset="0"/>
              </a:rPr>
              <a:t>JANVIER – </a:t>
            </a:r>
            <a:r>
              <a:rPr lang="fr-FR" sz="4500" dirty="0" smtClean="0">
                <a:latin typeface="Cursive standard" pitchFamily="2" charset="0"/>
              </a:rPr>
              <a:t>	</a:t>
            </a:r>
            <a:r>
              <a:rPr lang="fr-FR" sz="5000" dirty="0" smtClean="0">
                <a:latin typeface="Cursive standard" pitchFamily="2" charset="0"/>
              </a:rPr>
              <a:t>²janvier</a:t>
            </a:r>
            <a:r>
              <a:rPr lang="fr-FR" sz="5000" dirty="0" smtClean="0">
                <a:latin typeface="Century Gothic" pitchFamily="34" charset="0"/>
              </a:rPr>
              <a:t> </a:t>
            </a:r>
            <a:r>
              <a:rPr lang="fr-FR" sz="4500" dirty="0" smtClean="0">
                <a:latin typeface="Century Gothic" pitchFamily="34" charset="0"/>
              </a:rPr>
              <a:t>  </a:t>
            </a:r>
            <a:r>
              <a:rPr lang="fr-FR" sz="4000" b="1" dirty="0" smtClean="0">
                <a:latin typeface="Century Gothic" pitchFamily="34" charset="0"/>
              </a:rPr>
              <a:t>2015</a:t>
            </a:r>
            <a:endParaRPr lang="fr-FR" sz="4000" b="1" dirty="0">
              <a:latin typeface="Century Gothic" pitchFamily="34" charset="0"/>
            </a:endParaRPr>
          </a:p>
        </p:txBody>
      </p:sp>
      <p:pic>
        <p:nvPicPr>
          <p:cNvPr id="2050" name="Picture 2" descr="http://pedagogie.lfmurcie.eu/IMG/image/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1022934" cy="119675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2054" name="Picture 6" descr="http://www.anim-ansouis.fr/uploaded/galette1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2996952"/>
            <a:ext cx="532810" cy="458217"/>
          </a:xfrm>
          <a:prstGeom prst="rect">
            <a:avLst/>
          </a:prstGeom>
          <a:noFill/>
        </p:spPr>
      </p:pic>
      <p:sp>
        <p:nvSpPr>
          <p:cNvPr id="12" name="ZoneTexte 11"/>
          <p:cNvSpPr txBox="1"/>
          <p:nvPr/>
        </p:nvSpPr>
        <p:spPr>
          <a:xfrm>
            <a:off x="4860032" y="2492896"/>
            <a:ext cx="4139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gent Orange" pitchFamily="2" charset="0"/>
                <a:cs typeface="Agent Orange" pitchFamily="2" charset="0"/>
              </a:rPr>
              <a:t>V a c a n c e s</a:t>
            </a:r>
            <a:endParaRPr lang="fr-FR" sz="2800" dirty="0">
              <a:latin typeface="Agent Orange" pitchFamily="2" charset="0"/>
              <a:cs typeface="Agent Orange" pitchFamily="2" charset="0"/>
            </a:endParaRPr>
          </a:p>
        </p:txBody>
      </p:sp>
      <p:pic>
        <p:nvPicPr>
          <p:cNvPr id="8194" name="Picture 2" descr="CALENDRIER 2015 à imprimer gratuit. Calendriers 2015. A imprimer gratuitement en ligne imprimable "/>
          <p:cNvPicPr>
            <a:picLocks noChangeAspect="1" noChangeArrowheads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 bwMode="auto">
          <a:xfrm>
            <a:off x="3995936" y="2534147"/>
            <a:ext cx="936104" cy="4076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tretch>
            <a:fillRect/>
          </a:stretch>
        </p:blipFill>
        <p:spPr bwMode="auto">
          <a:xfrm>
            <a:off x="179512" y="2996952"/>
            <a:ext cx="648072" cy="529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tretch>
            <a:fillRect/>
          </a:stretch>
        </p:blipFill>
        <p:spPr bwMode="auto">
          <a:xfrm>
            <a:off x="179512" y="3933056"/>
            <a:ext cx="648072" cy="529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tretch>
            <a:fillRect/>
          </a:stretch>
        </p:blipFill>
        <p:spPr bwMode="auto">
          <a:xfrm>
            <a:off x="179512" y="4869160"/>
            <a:ext cx="648072" cy="529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tretch>
            <a:fillRect/>
          </a:stretch>
        </p:blipFill>
        <p:spPr bwMode="auto">
          <a:xfrm>
            <a:off x="179512" y="5805264"/>
            <a:ext cx="648072" cy="52903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ZoneTexte 20"/>
          <p:cNvSpPr txBox="1"/>
          <p:nvPr/>
        </p:nvSpPr>
        <p:spPr>
          <a:xfrm>
            <a:off x="1547664" y="342900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Comic Sans MS" pitchFamily="66" charset="0"/>
              </a:rPr>
              <a:t>Epiphanie</a:t>
            </a:r>
            <a:endParaRPr lang="fr-F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907704" y="188640"/>
            <a:ext cx="6984776" cy="1152128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191993"/>
              </p:ext>
            </p:extLst>
          </p:nvPr>
        </p:nvGraphicFramePr>
        <p:xfrm>
          <a:off x="179511" y="1412776"/>
          <a:ext cx="8856983" cy="52994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4195"/>
                <a:gridCol w="1244195"/>
                <a:gridCol w="1244195"/>
                <a:gridCol w="1244195"/>
                <a:gridCol w="1244195"/>
                <a:gridCol w="1244195"/>
                <a:gridCol w="1391813"/>
              </a:tblGrid>
              <a:tr h="795100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lundi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²lundi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mardi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mardi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mercredi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mercredi</a:t>
                      </a:r>
                      <a:endParaRPr lang="fr-FR" sz="1800" b="1" dirty="0">
                        <a:latin typeface="Century Gothic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jeudi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²jeudi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vendredi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vendredi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samedi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²samedi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dimanche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²dimanche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856618"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2243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22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2243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fr-FR" sz="2400" b="1" dirty="0" smtClean="0">
                          <a:latin typeface="Comic Sans MS" pitchFamily="66" charset="0"/>
                        </a:rPr>
                        <a:t> 14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22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5706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57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904486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907704" y="260648"/>
            <a:ext cx="70567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latin typeface="Century Gothic" pitchFamily="34" charset="0"/>
              </a:rPr>
              <a:t>FÉVRIER – </a:t>
            </a:r>
            <a:r>
              <a:rPr lang="fr-FR" sz="4000" b="1" dirty="0" smtClean="0">
                <a:latin typeface="Cursive standard" pitchFamily="2" charset="0"/>
              </a:rPr>
              <a:t>	</a:t>
            </a:r>
            <a:r>
              <a:rPr lang="fr-FR" sz="5000" dirty="0" smtClean="0">
                <a:latin typeface="Cursive standard" pitchFamily="2" charset="0"/>
              </a:rPr>
              <a:t>²février</a:t>
            </a:r>
            <a:r>
              <a:rPr lang="fr-FR" sz="5000" dirty="0" smtClean="0">
                <a:latin typeface="Century Gothic" pitchFamily="34" charset="0"/>
              </a:rPr>
              <a:t> </a:t>
            </a:r>
            <a:r>
              <a:rPr lang="fr-FR" sz="4000" b="1" dirty="0" smtClean="0">
                <a:latin typeface="Century Gothic" pitchFamily="34" charset="0"/>
              </a:rPr>
              <a:t>  2015</a:t>
            </a:r>
            <a:endParaRPr lang="fr-FR" sz="4000" b="1" dirty="0">
              <a:latin typeface="Century Gothic" pitchFamily="34" charset="0"/>
            </a:endParaRPr>
          </a:p>
        </p:txBody>
      </p:sp>
      <p:pic>
        <p:nvPicPr>
          <p:cNvPr id="30722" name="Picture 2" descr="http://go.pedago.free.fr/calendrier_scolaire/_fevri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0438" cy="1340768"/>
          </a:xfrm>
          <a:prstGeom prst="rect">
            <a:avLst/>
          </a:prstGeom>
          <a:noFill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924944"/>
            <a:ext cx="648072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179512" y="5288456"/>
            <a:ext cx="698477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500" dirty="0" smtClean="0">
                <a:latin typeface="Agent Orange" pitchFamily="2" charset="0"/>
                <a:cs typeface="Agent Orange" pitchFamily="2" charset="0"/>
              </a:rPr>
              <a:t>V    a    c    a    n    c    e    s</a:t>
            </a:r>
            <a:endParaRPr lang="fr-FR" sz="25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6516216" y="3482967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gent Orange" pitchFamily="2" charset="0"/>
                <a:cs typeface="Agent Orange" pitchFamily="2" charset="0"/>
              </a:rPr>
              <a:t>V a c a n c e s</a:t>
            </a:r>
            <a:endParaRPr lang="fr-FR" dirty="0">
              <a:latin typeface="Agent Orange" pitchFamily="2" charset="0"/>
              <a:cs typeface="Agent Orange" pitchFamily="2" charset="0"/>
            </a:endParaRPr>
          </a:p>
        </p:txBody>
      </p:sp>
      <p:pic>
        <p:nvPicPr>
          <p:cNvPr id="7170" name="Picture 2" descr="http://eventailgourmand.fr/wp-content/uploads/2014/01/St-Valentin-2012-4-CR-PK-SRS.png"/>
          <p:cNvPicPr>
            <a:picLocks noChangeAspect="1" noChangeArrowheads="1"/>
          </p:cNvPicPr>
          <p:nvPr/>
        </p:nvPicPr>
        <p:blipFill>
          <a:blip r:embed="rId4" cstate="print">
            <a:grayscl/>
          </a:blip>
          <a:srcRect/>
          <a:stretch>
            <a:fillRect/>
          </a:stretch>
        </p:blipFill>
        <p:spPr bwMode="auto">
          <a:xfrm>
            <a:off x="6970246" y="4057273"/>
            <a:ext cx="698098" cy="530994"/>
          </a:xfrm>
          <a:prstGeom prst="rect">
            <a:avLst/>
          </a:prstGeom>
          <a:noFill/>
        </p:spPr>
      </p:pic>
      <p:sp>
        <p:nvSpPr>
          <p:cNvPr id="11" name="ZoneTexte 10"/>
          <p:cNvSpPr txBox="1"/>
          <p:nvPr/>
        </p:nvSpPr>
        <p:spPr>
          <a:xfrm>
            <a:off x="6300192" y="4509120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Comic Sans MS" pitchFamily="66" charset="0"/>
              </a:rPr>
              <a:t>St Valentin</a:t>
            </a:r>
            <a:endParaRPr lang="fr-FR" sz="1600" dirty="0">
              <a:latin typeface="Comic Sans MS" pitchFamily="66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7504" y="350100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Comic Sans MS" pitchFamily="66" charset="0"/>
              </a:rPr>
              <a:t>Chandeleur</a:t>
            </a:r>
            <a:endParaRPr lang="fr-FR" dirty="0">
              <a:latin typeface="Comic Sans MS" pitchFamily="66" charset="0"/>
            </a:endParaRPr>
          </a:p>
        </p:txBody>
      </p:sp>
      <p:pic>
        <p:nvPicPr>
          <p:cNvPr id="15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tretch>
            <a:fillRect/>
          </a:stretch>
        </p:blipFill>
        <p:spPr bwMode="auto">
          <a:xfrm>
            <a:off x="179512" y="3068960"/>
            <a:ext cx="648072" cy="529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2" descr="http://ecolebrassenscleguer.nuxit.net/accueil1213/img/gifs/sportloisir/piscine02.gif"/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tretch>
            <a:fillRect/>
          </a:stretch>
        </p:blipFill>
        <p:spPr bwMode="auto">
          <a:xfrm>
            <a:off x="251520" y="4007020"/>
            <a:ext cx="648072" cy="529038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ZoneTexte 16"/>
          <p:cNvSpPr txBox="1"/>
          <p:nvPr/>
        </p:nvSpPr>
        <p:spPr>
          <a:xfrm>
            <a:off x="179512" y="4509120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gent Orange" pitchFamily="2" charset="0"/>
                <a:cs typeface="Agent Orange" pitchFamily="2" charset="0"/>
              </a:rPr>
              <a:t>V     a     c     a     n     c     e     s</a:t>
            </a:r>
            <a:endParaRPr lang="fr-FR" dirty="0">
              <a:latin typeface="Agent Orange" pitchFamily="2" charset="0"/>
              <a:cs typeface="Agent Orang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8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907704" y="116632"/>
            <a:ext cx="6984776" cy="100811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694459"/>
              </p:ext>
            </p:extLst>
          </p:nvPr>
        </p:nvGraphicFramePr>
        <p:xfrm>
          <a:off x="179512" y="1196751"/>
          <a:ext cx="8856985" cy="55736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7635"/>
                <a:gridCol w="1233827"/>
                <a:gridCol w="1233827"/>
                <a:gridCol w="1233827"/>
                <a:gridCol w="1233827"/>
                <a:gridCol w="1233827"/>
                <a:gridCol w="1380215"/>
              </a:tblGrid>
              <a:tr h="75688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lundi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²lundi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mardi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mardi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mercredi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mercredi</a:t>
                      </a:r>
                      <a:endParaRPr lang="fr-FR" sz="1800" b="1" dirty="0">
                        <a:latin typeface="Century Gothic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jeudi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²jeudi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vendredi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vendredi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samedi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²samedi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dimanche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²dimanche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644309"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01177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4134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41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4134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41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4134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41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17441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31</a:t>
                      </a:r>
                    </a:p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907704" y="116632"/>
            <a:ext cx="7056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500" b="1" dirty="0" smtClean="0">
                <a:latin typeface="Century Gothic" pitchFamily="34" charset="0"/>
              </a:rPr>
              <a:t>MARS</a:t>
            </a:r>
            <a:r>
              <a:rPr lang="fr-FR" sz="4000" b="1" dirty="0" smtClean="0">
                <a:latin typeface="Century Gothic" pitchFamily="34" charset="0"/>
              </a:rPr>
              <a:t>  –  </a:t>
            </a:r>
            <a:r>
              <a:rPr lang="fr-FR" sz="6000" dirty="0" smtClean="0">
                <a:latin typeface="Cursive standard" pitchFamily="2" charset="0"/>
              </a:rPr>
              <a:t>mars</a:t>
            </a:r>
            <a:r>
              <a:rPr lang="fr-FR" sz="4000" dirty="0" smtClean="0">
                <a:latin typeface="Century Gothic" pitchFamily="34" charset="0"/>
              </a:rPr>
              <a:t>      </a:t>
            </a:r>
            <a:r>
              <a:rPr lang="fr-FR" sz="4000" b="1" dirty="0" smtClean="0">
                <a:latin typeface="Century Gothic" pitchFamily="34" charset="0"/>
              </a:rPr>
              <a:t> </a:t>
            </a:r>
            <a:r>
              <a:rPr lang="fr-FR" sz="4500" b="1" dirty="0" smtClean="0">
                <a:latin typeface="Century Gothic" pitchFamily="34" charset="0"/>
              </a:rPr>
              <a:t>2015</a:t>
            </a:r>
            <a:endParaRPr lang="fr-FR" sz="4500" b="1" dirty="0">
              <a:latin typeface="Century Gothic" pitchFamily="34" charset="0"/>
            </a:endParaRPr>
          </a:p>
        </p:txBody>
      </p:sp>
      <p:pic>
        <p:nvPicPr>
          <p:cNvPr id="1027" name="Picture 3" descr="C:\Users\Jeremy\AppData\Local\Microsoft\Windows\Temporary Internet Files\Content.IE5\3J7QQV7W\MC900222260[1].wmf"/>
          <p:cNvPicPr>
            <a:picLocks noChangeAspect="1" noChangeArrowheads="1"/>
          </p:cNvPicPr>
          <p:nvPr/>
        </p:nvPicPr>
        <p:blipFill>
          <a:blip r:embed="rId2" cstate="print">
            <a:grayscl/>
            <a:lum bright="10000" contrast="40000"/>
          </a:blip>
          <a:srcRect/>
          <a:stretch>
            <a:fillRect/>
          </a:stretch>
        </p:blipFill>
        <p:spPr bwMode="auto">
          <a:xfrm>
            <a:off x="179512" y="0"/>
            <a:ext cx="1249430" cy="1124744"/>
          </a:xfrm>
          <a:prstGeom prst="rect">
            <a:avLst/>
          </a:prstGeom>
          <a:noFill/>
        </p:spPr>
      </p:pic>
      <p:pic>
        <p:nvPicPr>
          <p:cNvPr id="1030" name="Picture 6" descr="C:\Users\Jeremy\AppData\Local\Microsoft\Windows\Temporary Internet Files\Content.IE5\18PMOLWZ\MC900078929[1].wmf"/>
          <p:cNvPicPr>
            <a:picLocks noChangeAspect="1" noChangeArrowheads="1"/>
          </p:cNvPicPr>
          <p:nvPr/>
        </p:nvPicPr>
        <p:blipFill>
          <a:blip r:embed="rId3" cstate="print">
            <a:grayscl/>
            <a:lum contrast="40000"/>
          </a:blip>
          <a:srcRect/>
          <a:stretch>
            <a:fillRect/>
          </a:stretch>
        </p:blipFill>
        <p:spPr bwMode="auto">
          <a:xfrm>
            <a:off x="5220072" y="4149080"/>
            <a:ext cx="360040" cy="38239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7" name="ZoneTexte 6"/>
          <p:cNvSpPr txBox="1"/>
          <p:nvPr/>
        </p:nvSpPr>
        <p:spPr>
          <a:xfrm>
            <a:off x="503040" y="2852936"/>
            <a:ext cx="86409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gent Orange" pitchFamily="2" charset="0"/>
                <a:cs typeface="Agent Orange" pitchFamily="2" charset="0"/>
              </a:rPr>
              <a:t>V     a     c     a     n     c     e     s</a:t>
            </a:r>
            <a:endParaRPr lang="fr-FR" sz="24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292080" y="450912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Comic Sans MS" pitchFamily="66" charset="0"/>
              </a:rPr>
              <a:t>Printemps</a:t>
            </a:r>
            <a:endParaRPr lang="fr-F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8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835696" y="188640"/>
            <a:ext cx="7056784" cy="100811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198869"/>
              </p:ext>
            </p:extLst>
          </p:nvPr>
        </p:nvGraphicFramePr>
        <p:xfrm>
          <a:off x="107502" y="1268762"/>
          <a:ext cx="8856985" cy="54173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7635"/>
                <a:gridCol w="1233827"/>
                <a:gridCol w="1233827"/>
                <a:gridCol w="1233827"/>
                <a:gridCol w="1233827"/>
                <a:gridCol w="1233827"/>
                <a:gridCol w="1380215"/>
              </a:tblGrid>
              <a:tr h="792086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lundi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²lundi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mardi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mardi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mercredi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mercredi</a:t>
                      </a:r>
                      <a:endParaRPr lang="fr-FR" sz="1800" b="1" dirty="0">
                        <a:latin typeface="Century Gothic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jeudi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²jeudi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vendredi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vendredi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samedi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²samedi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dimanche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²dimanche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35961">
                <a:tc row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400" b="1" baseline="0" dirty="0" smtClean="0">
                          <a:latin typeface="Comic Sans MS" pitchFamily="66" charset="0"/>
                        </a:rPr>
                        <a:t>   </a:t>
                      </a:r>
                      <a:r>
                        <a:rPr lang="fr-FR" sz="2400" b="1" dirty="0" smtClean="0">
                          <a:latin typeface="Comic Sans MS" pitchFamily="66" charset="0"/>
                        </a:rPr>
                        <a:t>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596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09137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091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81928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0050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500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907704" y="332656"/>
            <a:ext cx="7056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500" b="1" dirty="0" smtClean="0">
                <a:latin typeface="Century Gothic" pitchFamily="34" charset="0"/>
              </a:rPr>
              <a:t>AVRIL</a:t>
            </a:r>
            <a:r>
              <a:rPr lang="fr-FR" sz="4000" b="1" dirty="0" smtClean="0">
                <a:latin typeface="Century Gothic" pitchFamily="34" charset="0"/>
              </a:rPr>
              <a:t> –  </a:t>
            </a:r>
            <a:r>
              <a:rPr lang="fr-FR" sz="6000" dirty="0" smtClean="0">
                <a:latin typeface="Cursive standard" pitchFamily="2" charset="0"/>
              </a:rPr>
              <a:t>²avril</a:t>
            </a:r>
            <a:r>
              <a:rPr lang="fr-FR" sz="4000" dirty="0" smtClean="0">
                <a:latin typeface="Century Gothic" pitchFamily="34" charset="0"/>
              </a:rPr>
              <a:t> </a:t>
            </a:r>
            <a:r>
              <a:rPr lang="fr-FR" sz="4000" b="1" dirty="0" smtClean="0">
                <a:latin typeface="Century Gothic" pitchFamily="34" charset="0"/>
              </a:rPr>
              <a:t>      </a:t>
            </a:r>
            <a:r>
              <a:rPr lang="fr-FR" sz="4500" b="1" dirty="0" smtClean="0">
                <a:latin typeface="Century Gothic" pitchFamily="34" charset="0"/>
              </a:rPr>
              <a:t>2015</a:t>
            </a:r>
            <a:endParaRPr lang="fr-FR" sz="4500" b="1" dirty="0">
              <a:latin typeface="Century Gothic" pitchFamily="34" charset="0"/>
            </a:endParaRPr>
          </a:p>
        </p:txBody>
      </p:sp>
      <p:pic>
        <p:nvPicPr>
          <p:cNvPr id="1026" name="Picture 2" descr="http://www.coloriage.tv/32nb/poisson-avril-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11860" y="2311772"/>
            <a:ext cx="519154" cy="43204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" name="Picture 6" descr="http://www.hugolescargot.com/main/albums_images/2105.gif"/>
          <p:cNvPicPr>
            <a:picLocks noChangeAspect="1" noChangeArrowheads="1"/>
          </p:cNvPicPr>
          <p:nvPr/>
        </p:nvPicPr>
        <p:blipFill>
          <a:blip r:embed="rId3" cstate="print"/>
          <a:srcRect l="1062" t="15360" b="4868"/>
          <a:stretch>
            <a:fillRect/>
          </a:stretch>
        </p:blipFill>
        <p:spPr bwMode="auto">
          <a:xfrm>
            <a:off x="8460432" y="2132856"/>
            <a:ext cx="432048" cy="49329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2" name="Picture 8" descr="http://www.coloriages.fr/coloriages/coloriage-poisson-d-avril.jpg"/>
          <p:cNvPicPr>
            <a:picLocks noChangeAspect="1" noChangeArrowheads="1"/>
          </p:cNvPicPr>
          <p:nvPr/>
        </p:nvPicPr>
        <p:blipFill>
          <a:blip r:embed="rId4" cstate="print"/>
          <a:srcRect l="14480" t="12985" r="17290" b="13326"/>
          <a:stretch>
            <a:fillRect/>
          </a:stretch>
        </p:blipFill>
        <p:spPr bwMode="auto">
          <a:xfrm>
            <a:off x="143528" y="116632"/>
            <a:ext cx="1008112" cy="108876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2" name="ZoneTexte 11"/>
          <p:cNvSpPr txBox="1"/>
          <p:nvPr/>
        </p:nvSpPr>
        <p:spPr>
          <a:xfrm>
            <a:off x="2627784" y="2708920"/>
            <a:ext cx="13681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dirty="0" smtClean="0">
                <a:latin typeface="Comic Sans MS" pitchFamily="66" charset="0"/>
              </a:rPr>
              <a:t>Poisson d’Avril</a:t>
            </a:r>
            <a:endParaRPr lang="fr-FR" sz="1300" dirty="0">
              <a:latin typeface="Comic Sans MS" pitchFamily="66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763688" y="4365104"/>
            <a:ext cx="482453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500" dirty="0" smtClean="0">
                <a:latin typeface="Agent Orange" pitchFamily="2" charset="0"/>
                <a:cs typeface="Agent Orange" pitchFamily="2" charset="0"/>
              </a:rPr>
              <a:t>V  a  c  a  n  c  e  s</a:t>
            </a:r>
            <a:endParaRPr lang="fr-FR" sz="25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373683" y="342900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gent Orange" pitchFamily="2" charset="0"/>
                <a:cs typeface="Agent Orange" pitchFamily="2" charset="0"/>
              </a:rPr>
              <a:t>V a c a n c e s</a:t>
            </a:r>
            <a:endParaRPr lang="fr-FR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596336" y="256490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itchFamily="66" charset="0"/>
              </a:rPr>
              <a:t>Pâques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95177" y="5290453"/>
            <a:ext cx="86409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Agent Orange" pitchFamily="2" charset="0"/>
                <a:cs typeface="Agent Orange" pitchFamily="2" charset="0"/>
              </a:rPr>
              <a:t> V     a     c     a     n         c     e     s</a:t>
            </a:r>
            <a:endParaRPr lang="fr-FR" sz="2400" dirty="0">
              <a:latin typeface="Agent Orange" pitchFamily="2" charset="0"/>
              <a:cs typeface="Agent Orang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8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7" descr="Exercice muguet découper et coller les lettres">
            <a:hlinkClick r:id="rId2" tooltip="Agrandir l'image de nounoudunord.centerblog.net"/>
          </p:cNvPr>
          <p:cNvPicPr>
            <a:picLocks noChangeAspect="1" noChangeArrowheads="1"/>
          </p:cNvPicPr>
          <p:nvPr/>
        </p:nvPicPr>
        <p:blipFill>
          <a:blip r:embed="rId3" cstate="print"/>
          <a:srcRect l="5689" t="8217" r="62812" b="20631"/>
          <a:stretch>
            <a:fillRect/>
          </a:stretch>
        </p:blipFill>
        <p:spPr bwMode="auto">
          <a:xfrm>
            <a:off x="179512" y="116632"/>
            <a:ext cx="720080" cy="1152128"/>
          </a:xfrm>
          <a:prstGeom prst="rect">
            <a:avLst/>
          </a:prstGeom>
          <a:noFill/>
        </p:spPr>
      </p:pic>
      <p:sp>
        <p:nvSpPr>
          <p:cNvPr id="4" name="Rectangle à coins arrondis 3"/>
          <p:cNvSpPr/>
          <p:nvPr/>
        </p:nvSpPr>
        <p:spPr>
          <a:xfrm>
            <a:off x="1835696" y="188640"/>
            <a:ext cx="7056784" cy="100811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925501"/>
              </p:ext>
            </p:extLst>
          </p:nvPr>
        </p:nvGraphicFramePr>
        <p:xfrm>
          <a:off x="107502" y="1268762"/>
          <a:ext cx="8856985" cy="55253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7635"/>
                <a:gridCol w="1233827"/>
                <a:gridCol w="1233827"/>
                <a:gridCol w="1233827"/>
                <a:gridCol w="1233827"/>
                <a:gridCol w="1233827"/>
                <a:gridCol w="1380215"/>
              </a:tblGrid>
              <a:tr h="928276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lundi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²lundi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mardi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mardi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mercredi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mercredi</a:t>
                      </a:r>
                      <a:endParaRPr lang="fr-FR" sz="1800" b="1" dirty="0">
                        <a:latin typeface="Century Gothic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jeudi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²jeudi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vendredi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vendredi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samedi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²samedi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latin typeface="Century Gothic" pitchFamily="34" charset="0"/>
                        </a:rPr>
                        <a:t>dimanche</a:t>
                      </a:r>
                    </a:p>
                    <a:p>
                      <a:pPr algn="ctr"/>
                      <a:endParaRPr lang="fr-FR" sz="800" b="1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fr-FR" sz="1800" b="1" dirty="0" smtClean="0">
                          <a:latin typeface="Cursive standard" pitchFamily="2" charset="0"/>
                        </a:rPr>
                        <a:t>²dimanche</a:t>
                      </a:r>
                      <a:endParaRPr lang="fr-FR" sz="1800" b="1" dirty="0">
                        <a:latin typeface="Cursive standard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871922"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09137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</a:rPr>
                        <a:t>7</a:t>
                      </a:r>
                      <a:endParaRPr lang="fr-FR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091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0050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14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17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00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90964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19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21</a:t>
                      </a: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22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23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</a:rPr>
                        <a:t>24</a:t>
                      </a:r>
                      <a:endParaRPr lang="fr-FR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909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0050"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25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26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27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28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29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30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latin typeface="Comic Sans MS" pitchFamily="66" charset="0"/>
                        </a:rPr>
                        <a:t>31</a:t>
                      </a:r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00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907704" y="332656"/>
            <a:ext cx="7056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500" b="1" dirty="0" smtClean="0">
                <a:latin typeface="Century Gothic" pitchFamily="34" charset="0"/>
              </a:rPr>
              <a:t>MAI</a:t>
            </a:r>
            <a:r>
              <a:rPr lang="fr-FR" sz="4000" b="1" dirty="0" smtClean="0">
                <a:latin typeface="Century Gothic" pitchFamily="34" charset="0"/>
              </a:rPr>
              <a:t> –  </a:t>
            </a:r>
            <a:r>
              <a:rPr lang="fr-FR" sz="6000" dirty="0" smtClean="0">
                <a:latin typeface="Cursive standard" pitchFamily="2" charset="0"/>
              </a:rPr>
              <a:t>mai</a:t>
            </a:r>
            <a:r>
              <a:rPr lang="fr-FR" sz="4000" b="1" dirty="0" smtClean="0">
                <a:latin typeface="Century Gothic" pitchFamily="34" charset="0"/>
              </a:rPr>
              <a:t>            </a:t>
            </a:r>
            <a:r>
              <a:rPr lang="fr-FR" sz="4500" b="1" dirty="0" smtClean="0">
                <a:latin typeface="Century Gothic" pitchFamily="34" charset="0"/>
              </a:rPr>
              <a:t>2015</a:t>
            </a:r>
            <a:endParaRPr lang="fr-FR" sz="4500" b="1" dirty="0">
              <a:latin typeface="Century Gothic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48064" y="3140968"/>
            <a:ext cx="432048" cy="2880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2" name="Connecteur droit 21"/>
          <p:cNvCxnSpPr/>
          <p:nvPr/>
        </p:nvCxnSpPr>
        <p:spPr>
          <a:xfrm>
            <a:off x="5292080" y="3140968"/>
            <a:ext cx="0" cy="2880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5436096" y="3140968"/>
            <a:ext cx="0" cy="2880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31" name="Picture 7" descr="Exercice muguet découper et coller les lettres">
            <a:hlinkClick r:id="rId2" tooltip="Agrandir l'image de nounoudunord.centerblog.net"/>
          </p:cNvPr>
          <p:cNvPicPr>
            <a:picLocks noChangeAspect="1" noChangeArrowheads="1"/>
          </p:cNvPicPr>
          <p:nvPr/>
        </p:nvPicPr>
        <p:blipFill>
          <a:blip r:embed="rId4" cstate="print"/>
          <a:srcRect l="5689" t="8217" r="62812" b="20631"/>
          <a:stretch>
            <a:fillRect/>
          </a:stretch>
        </p:blipFill>
        <p:spPr bwMode="auto">
          <a:xfrm>
            <a:off x="5148064" y="2204864"/>
            <a:ext cx="288032" cy="460851"/>
          </a:xfrm>
          <a:prstGeom prst="rect">
            <a:avLst/>
          </a:prstGeom>
          <a:noFill/>
        </p:spPr>
      </p:pic>
      <p:pic>
        <p:nvPicPr>
          <p:cNvPr id="1033" name="Picture 9" descr="http://s.tfou.fr/mmdia/i/71/8/pour-toi-maman-10614718jzyrk_1933.png?v=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806" t="5867" r="4058" b="10690"/>
          <a:stretch>
            <a:fillRect/>
          </a:stretch>
        </p:blipFill>
        <p:spPr bwMode="auto">
          <a:xfrm>
            <a:off x="827583" y="96322"/>
            <a:ext cx="858335" cy="1100430"/>
          </a:xfrm>
          <a:prstGeom prst="rect">
            <a:avLst/>
          </a:prstGeom>
          <a:noFill/>
        </p:spPr>
      </p:pic>
      <p:pic>
        <p:nvPicPr>
          <p:cNvPr id="36" name="Picture 9" descr="http://s.tfou.fr/mmdia/i/71/8/pour-toi-maman-10614718jzyrk_1933.png?v=1"/>
          <p:cNvPicPr>
            <a:picLocks noChangeAspect="1" noChangeArrowheads="1"/>
          </p:cNvPicPr>
          <p:nvPr/>
        </p:nvPicPr>
        <p:blipFill>
          <a:blip r:embed="rId6" cstate="print"/>
          <a:srcRect l="3806" t="5867" r="4058" b="10690"/>
          <a:stretch>
            <a:fillRect/>
          </a:stretch>
        </p:blipFill>
        <p:spPr bwMode="auto">
          <a:xfrm>
            <a:off x="7596336" y="5805264"/>
            <a:ext cx="432048" cy="553908"/>
          </a:xfrm>
          <a:prstGeom prst="ellipse">
            <a:avLst/>
          </a:prstGeom>
          <a:ln w="9525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1" name="ZoneTexte 20"/>
          <p:cNvSpPr txBox="1"/>
          <p:nvPr/>
        </p:nvSpPr>
        <p:spPr>
          <a:xfrm>
            <a:off x="5004048" y="350100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itchFamily="66" charset="0"/>
              </a:rPr>
              <a:t>Armistice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7596336" y="6381328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omic Sans MS" pitchFamily="66" charset="0"/>
              </a:rPr>
              <a:t>Fête des mères</a:t>
            </a:r>
            <a:endParaRPr lang="fr-FR" sz="1200" dirty="0">
              <a:latin typeface="Comic Sans MS" pitchFamily="66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0" y="60932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omic Sans MS" pitchFamily="66" charset="0"/>
              </a:rPr>
              <a:t>Férié</a:t>
            </a:r>
            <a:endParaRPr lang="fr-F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83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796</Words>
  <Application>Microsoft Office PowerPoint</Application>
  <PresentationFormat>Affichage à l'écran (4:3)</PresentationFormat>
  <Paragraphs>671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corinne</dc:creator>
  <cp:lastModifiedBy>Aurore</cp:lastModifiedBy>
  <cp:revision>62</cp:revision>
  <dcterms:created xsi:type="dcterms:W3CDTF">2013-07-07T10:13:56Z</dcterms:created>
  <dcterms:modified xsi:type="dcterms:W3CDTF">2014-08-29T17:29:55Z</dcterms:modified>
</cp:coreProperties>
</file>