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7" r:id="rId3"/>
    <p:sldId id="308" r:id="rId4"/>
    <p:sldId id="261" r:id="rId5"/>
    <p:sldId id="258" r:id="rId6"/>
    <p:sldId id="270" r:id="rId7"/>
    <p:sldId id="280" r:id="rId8"/>
    <p:sldId id="263" r:id="rId9"/>
    <p:sldId id="293" r:id="rId10"/>
    <p:sldId id="281" r:id="rId11"/>
    <p:sldId id="265" r:id="rId12"/>
    <p:sldId id="273" r:id="rId13"/>
    <p:sldId id="266" r:id="rId14"/>
    <p:sldId id="283" r:id="rId15"/>
    <p:sldId id="288" r:id="rId16"/>
    <p:sldId id="286" r:id="rId17"/>
    <p:sldId id="290" r:id="rId18"/>
    <p:sldId id="291" r:id="rId19"/>
    <p:sldId id="295" r:id="rId20"/>
    <p:sldId id="269" r:id="rId21"/>
    <p:sldId id="296" r:id="rId22"/>
    <p:sldId id="278" r:id="rId23"/>
    <p:sldId id="299" r:id="rId24"/>
    <p:sldId id="297" r:id="rId25"/>
    <p:sldId id="309" r:id="rId26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8" autoAdjust="0"/>
    <p:restoredTop sz="94702" autoAdjust="0"/>
  </p:normalViewPr>
  <p:slideViewPr>
    <p:cSldViewPr>
      <p:cViewPr>
        <p:scale>
          <a:sx n="50" d="100"/>
          <a:sy n="50" d="100"/>
        </p:scale>
        <p:origin x="-710" y="-10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C4FDB4-0DAB-49B5-853E-67EA4767C58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26629770"/>
      </p:ext>
    </p:extLst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CF92E1-B784-487D-9C5D-AD307F595A4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4973711"/>
      </p:ext>
    </p:extLst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AB5BEA-E457-4267-8F6C-B8368498592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57103770"/>
      </p:ext>
    </p:extLst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F04E6E-1D5A-410C-95B7-3337A859259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3644555"/>
      </p:ext>
    </p:extLst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EAA0AF-E3ED-4B8D-8620-D9D7D053A72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40467556"/>
      </p:ext>
    </p:extLst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4C3157-6A0F-46E3-AFE9-30DE1FC13BC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97183625"/>
      </p:ext>
    </p:extLst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69959-7687-4067-99EB-6F8C39BDE83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3314140"/>
      </p:ext>
    </p:extLst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8969C-317E-4186-B66B-A3B98B66E27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70638288"/>
      </p:ext>
    </p:extLst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C631E3-989C-4EBC-83E1-B0C9987B42A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0603533"/>
      </p:ext>
    </p:extLst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F1F1E-D2CD-42E1-BD4D-631B3DDB6C1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1222451"/>
      </p:ext>
    </p:extLst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7902-FB75-401B-B362-5432782D403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3520905"/>
      </p:ext>
    </p:extLst>
  </p:cSld>
  <p:clrMapOvr>
    <a:masterClrMapping/>
  </p:clrMapOvr>
  <p:transition spd="slow" advTm="5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C4FDB4-0DAB-49B5-853E-67EA4767C580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393663"/>
      </p:ext>
    </p:extLst>
  </p:cSld>
  <p:clrMapOvr>
    <a:masterClrMapping/>
  </p:clrMapOvr>
  <p:transition spd="slow" advTm="5000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CF92E1-B784-487D-9C5D-AD307F595A4A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934742"/>
      </p:ext>
    </p:extLst>
  </p:cSld>
  <p:clrMapOvr>
    <a:masterClrMapping/>
  </p:clrMapOvr>
  <p:transition spd="slow" advTm="5000"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AB5BEA-E457-4267-8F6C-B83684985929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218376"/>
      </p:ext>
    </p:extLst>
  </p:cSld>
  <p:clrMapOvr>
    <a:masterClrMapping/>
  </p:clrMapOvr>
  <p:transition spd="slow" advTm="5000"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F04E6E-1D5A-410C-95B7-3337A859259F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231018"/>
      </p:ext>
    </p:extLst>
  </p:cSld>
  <p:clrMapOvr>
    <a:masterClrMapping/>
  </p:clrMapOvr>
  <p:transition spd="slow" advTm="5000"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EAA0AF-E3ED-4B8D-8620-D9D7D053A729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509898"/>
      </p:ext>
    </p:extLst>
  </p:cSld>
  <p:clrMapOvr>
    <a:masterClrMapping/>
  </p:clrMapOvr>
  <p:transition spd="slow" advTm="5000"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4C3157-6A0F-46E3-AFE9-30DE1FC13BCF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939607"/>
      </p:ext>
    </p:extLst>
  </p:cSld>
  <p:clrMapOvr>
    <a:masterClrMapping/>
  </p:clrMapOvr>
  <p:transition spd="slow" advTm="5000"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69959-7687-4067-99EB-6F8C39BDE833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232370"/>
      </p:ext>
    </p:extLst>
  </p:cSld>
  <p:clrMapOvr>
    <a:masterClrMapping/>
  </p:clrMapOvr>
  <p:transition spd="slow" advTm="5000"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8969C-317E-4186-B66B-A3B98B66E273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404662"/>
      </p:ext>
    </p:extLst>
  </p:cSld>
  <p:clrMapOvr>
    <a:masterClrMapping/>
  </p:clrMapOvr>
  <p:transition spd="slow" advTm="5000"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C631E3-989C-4EBC-83E1-B0C9987B42A6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667873"/>
      </p:ext>
    </p:extLst>
  </p:cSld>
  <p:clrMapOvr>
    <a:masterClrMapping/>
  </p:clrMapOvr>
  <p:transition spd="slow" advTm="5000"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F1F1E-D2CD-42E1-BD4D-631B3DDB6C1F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718142"/>
      </p:ext>
    </p:extLst>
  </p:cSld>
  <p:clrMapOvr>
    <a:masterClrMapping/>
  </p:clrMapOvr>
  <p:transition spd="slow" advTm="5000"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7902-FB75-401B-B362-5432782D403E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478547"/>
      </p:ext>
    </p:extLst>
  </p:cSld>
  <p:clrMapOvr>
    <a:masterClrMapping/>
  </p:clrMapOvr>
  <p:transition spd="slow" advTm="5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C10C75-667C-4AFD-A93B-0AEE2A1FFC4D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C10C75-667C-4AFD-A93B-0AEE2A1FFC4D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2189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gif"/><Relationship Id="rId3" Type="http://schemas.openxmlformats.org/officeDocument/2006/relationships/image" Target="../media/image30.gif"/><Relationship Id="rId7" Type="http://schemas.openxmlformats.org/officeDocument/2006/relationships/image" Target="../media/image33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28.gif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gif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gif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png"/><Relationship Id="rId4" Type="http://schemas.openxmlformats.org/officeDocument/2006/relationships/image" Target="../media/image5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71.jpeg"/><Relationship Id="rId4" Type="http://schemas.openxmlformats.org/officeDocument/2006/relationships/image" Target="../media/image70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gif"/><Relationship Id="rId5" Type="http://schemas.openxmlformats.org/officeDocument/2006/relationships/image" Target="../media/image77.jpeg"/><Relationship Id="rId4" Type="http://schemas.openxmlformats.org/officeDocument/2006/relationships/image" Target="../media/image7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E:\CARLA Carla Acer 16-3-2014\- 0A New Pc-ACER 2 febbraio 2013\- 00 1 GIUGNO\- GIF  AGOSTO\- ARRIVAL + GIF 21 Giugno\- 01 gif REMIND per new pps\ENTRATE prima pagina\917083BULLEPLANET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741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WordArt 3" descr="D:\Image ou vidéo\Textures\13.gif"/>
          <p:cNvSpPr>
            <a:spLocks noChangeArrowheads="1" noChangeShapeType="1" noTextEdit="1"/>
          </p:cNvSpPr>
          <p:nvPr/>
        </p:nvSpPr>
        <p:spPr bwMode="auto">
          <a:xfrm rot="-433142">
            <a:off x="1235522" y="1320442"/>
            <a:ext cx="5024552" cy="337139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2046"/>
                <a:gd name="adj2" fmla="val 0"/>
              </a:avLst>
            </a:prstTxWarp>
          </a:bodyPr>
          <a:lstStyle/>
          <a:p>
            <a:pPr algn="ctr"/>
            <a:r>
              <a:rPr lang="fr-FR" sz="6000" b="1" kern="10" dirty="0" smtClean="0"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Vivaldi"/>
              </a:rPr>
              <a:t>Quelque </a:t>
            </a:r>
            <a:r>
              <a:rPr lang="fr-FR" sz="6000" b="1" kern="10" dirty="0"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Vivaldi"/>
              </a:rPr>
              <a:t>beauté</a:t>
            </a:r>
          </a:p>
          <a:p>
            <a:pPr algn="ctr"/>
            <a:r>
              <a:rPr lang="fr-FR" sz="6000" b="1" kern="10" dirty="0"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Vivaldi"/>
              </a:rPr>
              <a:t>du notre</a:t>
            </a:r>
          </a:p>
          <a:p>
            <a:pPr algn="ctr"/>
            <a:r>
              <a:rPr lang="fr-FR" sz="6000" b="1" kern="10" dirty="0"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Vivaldi"/>
              </a:rPr>
              <a:t>""</a:t>
            </a:r>
            <a:r>
              <a:rPr lang="fr-FR" sz="6000" b="1" kern="10" dirty="0" err="1"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Vivaldi"/>
              </a:rPr>
              <a:t>Wonderful</a:t>
            </a:r>
            <a:r>
              <a:rPr lang="fr-FR" sz="6000" b="1" kern="10" dirty="0"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Vivaldi"/>
              </a:rPr>
              <a:t> </a:t>
            </a:r>
            <a:r>
              <a:rPr lang="fr-FR" sz="6000" b="1" kern="10" dirty="0" smtClean="0"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Vivaldi"/>
              </a:rPr>
              <a:t>world""</a:t>
            </a:r>
            <a:endParaRPr lang="it-IT" sz="6000" b="1" kern="10" dirty="0">
              <a:blipFill dpi="0" rotWithShape="0">
                <a:blip r:embed="rId4"/>
                <a:srcRect/>
                <a:tile tx="0" ty="0" sx="100000" sy="100000" flip="none" algn="tl"/>
              </a:blipFill>
              <a:latin typeface="Vivaldi"/>
            </a:endParaRPr>
          </a:p>
        </p:txBody>
      </p:sp>
      <p:sp>
        <p:nvSpPr>
          <p:cNvPr id="19" name="CasellaDiTesto 24"/>
          <p:cNvSpPr txBox="1">
            <a:spLocks noChangeArrowheads="1"/>
          </p:cNvSpPr>
          <p:nvPr/>
        </p:nvSpPr>
        <p:spPr bwMode="auto">
          <a:xfrm>
            <a:off x="1735872" y="4940260"/>
            <a:ext cx="37444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it-IT" altLang="it-IT" sz="2400" b="1" dirty="0" err="1">
                <a:solidFill>
                  <a:srgbClr val="FFFFFF"/>
                </a:solidFill>
                <a:latin typeface="Monotype Corsiva" pitchFamily="66" charset="0"/>
              </a:rPr>
              <a:t>Avancement</a:t>
            </a:r>
            <a:r>
              <a:rPr lang="it-IT" altLang="it-IT" sz="2400" b="1" dirty="0">
                <a:solidFill>
                  <a:srgbClr val="FFFFFF"/>
                </a:solidFill>
                <a:latin typeface="Monotype Corsiva" pitchFamily="66" charset="0"/>
              </a:rPr>
              <a:t>  </a:t>
            </a:r>
            <a:r>
              <a:rPr lang="it-IT" altLang="it-IT" sz="2400" b="1" dirty="0" err="1">
                <a:solidFill>
                  <a:srgbClr val="FFFFFF"/>
                </a:solidFill>
                <a:latin typeface="Monotype Corsiva" pitchFamily="66" charset="0"/>
              </a:rPr>
              <a:t>automatique</a:t>
            </a:r>
            <a:endParaRPr lang="it-IT" altLang="it-IT" sz="24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20" name="CasellaDiTesto 24"/>
          <p:cNvSpPr txBox="1">
            <a:spLocks noChangeArrowheads="1"/>
          </p:cNvSpPr>
          <p:nvPr/>
        </p:nvSpPr>
        <p:spPr bwMode="auto">
          <a:xfrm>
            <a:off x="3289658" y="5393650"/>
            <a:ext cx="27368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it-IT" altLang="it-IT" sz="2000" b="1" dirty="0" err="1" smtClean="0">
                <a:solidFill>
                  <a:srgbClr val="FFFFFF"/>
                </a:solidFill>
                <a:latin typeface="Monotype Corsiva" pitchFamily="66" charset="0"/>
              </a:rPr>
              <a:t>Citations</a:t>
            </a:r>
            <a:r>
              <a:rPr lang="it-IT" altLang="it-IT" sz="2000" b="1" dirty="0" smtClean="0">
                <a:solidFill>
                  <a:srgbClr val="FFFFFF"/>
                </a:solidFill>
                <a:latin typeface="Monotype Corsiva" pitchFamily="66" charset="0"/>
              </a:rPr>
              <a:t>  «L’AMOUR»</a:t>
            </a:r>
            <a:endParaRPr lang="it-IT" altLang="it-IT" sz="20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4099" name="Picture 3" descr="G:\Per DA FARE 1 - CD\bild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36" y="16867"/>
            <a:ext cx="9158536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lou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507881"/>
            <a:ext cx="1800225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5566311"/>
      </p:ext>
    </p:extLst>
  </p:cSld>
  <p:clrMapOvr>
    <a:masterClrMapping/>
  </p:clrMapOvr>
  <p:transition spd="slow" advClick="0" advTm="10000">
    <p:fade thruBlk="1"/>
    <p:sndAc>
      <p:stSnd loop="1">
        <p:snd r:embed="rId2" name="What a wonderful world - Louis Armstr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4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B109884-clsle-CA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E:\CARLA Carla Acer 16-3-2014\- 0A New Pc-ACER 2 febbraio 2013\- 00 1 GIUGNO\- GIF  AGOSTO\- ARRIVAL + GIF 21 Giugno\scaricate GIF 16 marzo\e663d18b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24" y="4077072"/>
            <a:ext cx="1728192" cy="241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7" descr="ffcb355b-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302326"/>
            <a:ext cx="1028700" cy="1246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39" descr="bird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71550" y="836613"/>
            <a:ext cx="75438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40" descr="bird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700213"/>
            <a:ext cx="75438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010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PA139511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447963" y="5916771"/>
            <a:ext cx="72310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it-IT" sz="3200" b="1" dirty="0">
                <a:latin typeface="Monotype Corsiva" pitchFamily="66" charset="0"/>
              </a:rPr>
              <a:t>La raison n'est pas ce qui règle l'amour (Molière).</a:t>
            </a:r>
            <a:r>
              <a:rPr lang="fr-FR" altLang="it-IT" sz="3200" dirty="0">
                <a:latin typeface="Monotype Corsiva" pitchFamily="66" charset="0"/>
              </a:rPr>
              <a:t> </a:t>
            </a:r>
          </a:p>
        </p:txBody>
      </p:sp>
      <p:pic>
        <p:nvPicPr>
          <p:cNvPr id="7177" name="Picture 9" descr="slide0009_image0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516563"/>
            <a:ext cx="1008063" cy="665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vogels7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492375"/>
            <a:ext cx="819150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P8118587-lc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0"/>
            <a:ext cx="9217025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188913"/>
            <a:ext cx="87137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L'amour est l'étoffe de la nature que l'imagination a brodée (Voltaire)</a:t>
            </a:r>
            <a:r>
              <a:rPr lang="fr-FR" altLang="it-IT" dirty="0"/>
              <a:t> </a:t>
            </a:r>
          </a:p>
        </p:txBody>
      </p:sp>
    </p:spTree>
  </p:cSld>
  <p:clrMapOvr>
    <a:masterClrMapping/>
  </p:clrMapOvr>
  <p:transition spd="med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P9239349-lcfs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468313" y="260350"/>
            <a:ext cx="71961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Vie sans amour, année sans été (proverbe suédois)</a:t>
            </a:r>
            <a:endParaRPr lang="fr-FR" altLang="it-IT" dirty="0"/>
          </a:p>
        </p:txBody>
      </p:sp>
    </p:spTree>
  </p:cSld>
  <p:clrMapOvr>
    <a:masterClrMapping/>
  </p:clrMapOvr>
  <p:transition spd="med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P6306486-lcfsa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692150"/>
            <a:ext cx="86756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it-IT" sz="2800" b="1" dirty="0">
                <a:solidFill>
                  <a:schemeClr val="bg1"/>
                </a:solidFill>
                <a:latin typeface="Monotype Corsiva" pitchFamily="66" charset="0"/>
              </a:rPr>
              <a:t>L'amour ne regarde pas </a:t>
            </a:r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avec</a:t>
            </a:r>
            <a:r>
              <a:rPr lang="fr-FR" altLang="it-IT" sz="2800" b="1" dirty="0">
                <a:solidFill>
                  <a:schemeClr val="bg1"/>
                </a:solidFill>
                <a:latin typeface="Monotype Corsiva" pitchFamily="66" charset="0"/>
              </a:rPr>
              <a:t> les yeux mais avec l'âme (Shakespeare)</a:t>
            </a:r>
            <a:r>
              <a:rPr lang="fr-FR" altLang="it-IT" sz="2800" dirty="0"/>
              <a:t> </a:t>
            </a:r>
          </a:p>
        </p:txBody>
      </p:sp>
      <p:pic>
        <p:nvPicPr>
          <p:cNvPr id="11269" name="6 Imagen" descr="movimiento vaca 5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165850"/>
            <a:ext cx="7921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PA209576-cs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12" descr="vlieg-0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500438"/>
            <a:ext cx="9525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132138" y="257682"/>
            <a:ext cx="583525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Loin des yeux, loin du </a:t>
            </a:r>
            <a:r>
              <a:rPr lang="fr-FR" altLang="it-IT" sz="3200" b="1" dirty="0" err="1">
                <a:solidFill>
                  <a:schemeClr val="bg1"/>
                </a:solidFill>
                <a:latin typeface="Monotype Corsiva" pitchFamily="66" charset="0"/>
              </a:rPr>
              <a:t>coeur</a:t>
            </a:r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 (</a:t>
            </a:r>
            <a:r>
              <a:rPr lang="fr-FR" altLang="it-IT" sz="3200" b="1" dirty="0" smtClean="0">
                <a:solidFill>
                  <a:schemeClr val="bg1"/>
                </a:solidFill>
                <a:latin typeface="Monotype Corsiva" pitchFamily="66" charset="0"/>
              </a:rPr>
              <a:t>Proverbe</a:t>
            </a:r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)</a:t>
            </a:r>
            <a:r>
              <a:rPr lang="fr-FR" altLang="it-IT" dirty="0"/>
              <a:t> </a:t>
            </a:r>
          </a:p>
        </p:txBody>
      </p:sp>
    </p:spTree>
  </p:cSld>
  <p:clrMapOvr>
    <a:masterClrMapping/>
  </p:clrMapOvr>
  <p:transition spd="med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P7277599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Aimer, c'est jouir, tandis que ce n'est pas jouir que d'être aimé (</a:t>
            </a:r>
            <a:r>
              <a:rPr lang="fr-FR" altLang="it-IT" sz="3200" b="1" dirty="0" err="1" smtClean="0">
                <a:solidFill>
                  <a:schemeClr val="bg1"/>
                </a:solidFill>
                <a:latin typeface="Monotype Corsiva" pitchFamily="66" charset="0"/>
              </a:rPr>
              <a:t>Aristotele</a:t>
            </a:r>
            <a:r>
              <a:rPr lang="fr-FR" altLang="it-IT" sz="3200" b="1" dirty="0" smtClean="0">
                <a:solidFill>
                  <a:schemeClr val="bg1"/>
                </a:solidFill>
                <a:latin typeface="Monotype Corsiva" pitchFamily="66" charset="0"/>
              </a:rPr>
              <a:t>)</a:t>
            </a:r>
            <a:r>
              <a:rPr lang="fr-FR" altLang="it-IT" dirty="0" smtClean="0"/>
              <a:t> </a:t>
            </a:r>
            <a:endParaRPr lang="fr-FR" altLang="it-IT" dirty="0"/>
          </a:p>
        </p:txBody>
      </p:sp>
    </p:spTree>
  </p:cSld>
  <p:clrMapOvr>
    <a:masterClrMapping/>
  </p:clrMapOvr>
  <p:transition spd="med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P7308014-cl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14" descr="slide0024_image01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773238"/>
            <a:ext cx="71913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755650" y="404813"/>
            <a:ext cx="77358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it-IT" sz="3200" b="1">
                <a:solidFill>
                  <a:schemeClr val="bg1"/>
                </a:solidFill>
                <a:latin typeface="Monotype Corsiva" pitchFamily="66" charset="0"/>
              </a:rPr>
              <a:t>Qui aime l'arbre, aime les branches (proverbe général)</a:t>
            </a:r>
            <a:r>
              <a:rPr lang="fr-FR" altLang="it-IT"/>
              <a:t> </a:t>
            </a:r>
          </a:p>
        </p:txBody>
      </p:sp>
      <p:pic>
        <p:nvPicPr>
          <p:cNvPr id="12294" name="Picture 6" descr="ubnszvg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875"/>
            <a:ext cx="2352675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8" name="Picture 10" descr="sobrz8l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5445125"/>
            <a:ext cx="139065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2" name="Picture 14" descr="P6286441-lcsac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3" name="Picture 15" descr="ubnszvg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420938"/>
            <a:ext cx="2352675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4" name="Immagine 7" descr="volaille_035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036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5" name="Picture 17" descr="slide0004_image018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0" y="3789363"/>
            <a:ext cx="9525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6" name="Picture 18" descr="q9mq9ou5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4797425"/>
            <a:ext cx="105727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67" name="Rectangle 19"/>
          <p:cNvSpPr>
            <a:spLocks noChangeArrowheads="1"/>
          </p:cNvSpPr>
          <p:nvPr/>
        </p:nvSpPr>
        <p:spPr bwMode="auto">
          <a:xfrm>
            <a:off x="0" y="188913"/>
            <a:ext cx="89217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L'amour est la chose la plus douce et la plus amère (Euripide)</a:t>
            </a:r>
            <a:r>
              <a:rPr lang="fr-FR" altLang="it-IT" dirty="0"/>
              <a:t> </a:t>
            </a:r>
          </a:p>
        </p:txBody>
      </p:sp>
    </p:spTree>
  </p:cSld>
  <p:clrMapOvr>
    <a:masterClrMapping/>
  </p:clrMapOvr>
  <p:transition spd="med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P7056881-lcs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611188" y="260350"/>
            <a:ext cx="81232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L'amour ne va pas sans l'estime (Alexandre Dumas fils)</a:t>
            </a:r>
            <a:r>
              <a:rPr lang="fr-FR" altLang="it-IT" dirty="0"/>
              <a:t> </a:t>
            </a:r>
          </a:p>
        </p:txBody>
      </p:sp>
      <p:pic>
        <p:nvPicPr>
          <p:cNvPr id="1026" name="Picture 2" descr="G:\Per DA FARE 1 - CD\413-What a wonderful word !\4c9c76bd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425" y="5445224"/>
            <a:ext cx="1905000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8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P7107407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Picture 10" descr="Image1oiseauxenvol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60575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179388" y="0"/>
            <a:ext cx="8569325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En amour, il suffit de plaire par ses qualités aimables et ses agréments, mais en mariage, pour être heureux, il faut s'aimer ou du moins se convenir par ses défauts (Chamfort)</a:t>
            </a:r>
            <a:endParaRPr lang="fr-FR" altLang="it-IT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P7297938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P64-af778dab9fb4bd430d260cc9238fc74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88902">
            <a:off x="755650" y="3644900"/>
            <a:ext cx="1138238" cy="90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323850" y="188913"/>
            <a:ext cx="85486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Le bonheur n'est rien d'autre que l'amour ; seul l'amour est bonheur (Adalbert </a:t>
            </a:r>
            <a:r>
              <a:rPr lang="fr-FR" altLang="it-IT" sz="3200" b="1" dirty="0" err="1">
                <a:solidFill>
                  <a:schemeClr val="bg1"/>
                </a:solidFill>
                <a:latin typeface="Monotype Corsiva" pitchFamily="66" charset="0"/>
              </a:rPr>
              <a:t>von</a:t>
            </a:r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 Chamisso</a:t>
            </a:r>
            <a:r>
              <a:rPr lang="fr-FR" altLang="it-IT" b="1" dirty="0">
                <a:solidFill>
                  <a:schemeClr val="bg1"/>
                </a:solidFill>
              </a:rPr>
              <a:t>)</a:t>
            </a:r>
            <a:r>
              <a:rPr lang="fr-FR" altLang="it-IT" dirty="0"/>
              <a:t> </a:t>
            </a:r>
          </a:p>
        </p:txBody>
      </p:sp>
    </p:spTree>
  </p:cSld>
  <p:clrMapOvr>
    <a:masterClrMapping/>
  </p:clrMapOvr>
  <p:transition spd="med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a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933825"/>
            <a:ext cx="2895600" cy="292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3" name="Picture 7" descr="P8158929-cf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323850" y="0"/>
            <a:ext cx="75961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Aimons ! ces instants-là sont les seuls bons et sûrs (Victor Hugo)</a:t>
            </a:r>
            <a:r>
              <a:rPr lang="fr-FR" altLang="it-IT" dirty="0"/>
              <a:t> </a:t>
            </a:r>
          </a:p>
        </p:txBody>
      </p:sp>
    </p:spTree>
  </p:cSld>
  <p:clrMapOvr>
    <a:masterClrMapping/>
  </p:clrMapOvr>
  <p:transition spd="med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7" name="Picture 9" descr="6yxxlb0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860800"/>
            <a:ext cx="3527425" cy="317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10" descr="P7287793-lcf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323850" y="188913"/>
            <a:ext cx="74517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La mesure de l'amour, c'est d'aimer sans mesure (saint Augustin)</a:t>
            </a:r>
            <a:r>
              <a:rPr lang="fr-FR" altLang="it-IT" dirty="0"/>
              <a:t>  </a:t>
            </a:r>
            <a:endParaRPr lang="fr-FR" altLang="it-IT" dirty="0">
              <a:solidFill>
                <a:schemeClr val="bg1"/>
              </a:solidFill>
            </a:endParaRPr>
          </a:p>
        </p:txBody>
      </p:sp>
      <p:pic>
        <p:nvPicPr>
          <p:cNvPr id="17420" name="Picture 12" descr="2c7157f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88" y="260350"/>
            <a:ext cx="2646362" cy="238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2.77778E-6 -1.90751E-6 C -0.02691 0.00231 -0.05277 0.00532 -0.07968 0.00671 C -0.10087 0.00971 -0.12135 0.01364 -0.14305 0.01549 C -0.14739 0.01665 -0.15191 0.01711 -0.1559 0.02012 C -0.15764 0.02127 -0.15902 0.02359 -0.16093 0.02451 C -0.1651 0.0259 -0.16962 0.0259 -0.17378 0.02659 C -0.18819 0.03307 -0.18021 0.03052 -0.19826 0.03307 C -0.2033 0.03584 -0.20746 0.04185 -0.21267 0.04439 C -0.22413 0.04948 -0.21927 0.04694 -0.22725 0.0511 C -0.23802 0.06497 -0.26475 0.07376 -0.27934 0.07769 C -0.29566 0.09341 -0.31718 0.08902 -0.33611 0.09087 C -0.34531 0.09411 -0.35451 0.09804 -0.36371 0.1022 C -0.36684 0.10359 -0.37343 0.10636 -0.37343 0.10682 C -0.38125 0.11653 -0.39253 0.11792 -0.4026 0.11977 C -0.40607 0.12139 -0.4092 0.12278 -0.41267 0.12416 C -0.41406 0.12486 -0.41736 0.12648 -0.41736 0.12671 C -0.42187 0.13295 -0.42777 0.13457 -0.43368 0.13966 C -0.44027 0.14567 -0.4493 0.15815 -0.45781 0.16 C -0.46389 0.16116 -0.46979 0.16139 -0.47569 0.16208 C -0.47725 0.16278 -0.47882 0.1637 -0.48055 0.16416 C -0.48541 0.16532 -0.49062 0.16439 -0.49514 0.16648 C -0.49982 0.16833 -0.50382 0.17249 -0.50816 0.17549 C -0.51007 0.17688 -0.5125 0.17665 -0.51475 0.17757 C -0.51805 0.17873 -0.52448 0.18197 -0.52448 0.1822 C -0.54479 0.20116 -0.53923 0.19931 -0.56649 0.20185 C -0.57239 0.20463 -0.57396 0.20971 -0.57951 0.21295 C -0.58698 0.21757 -0.59618 0.22081 -0.60399 0.22428 C -0.61163 0.23122 -0.6184 0.23908 -0.62673 0.24416 C -0.62968 0.24601 -0.63628 0.24856 -0.63628 0.24879 C -0.64843 0.26497 -0.66771 0.26474 -0.6835 0.26613 C -0.70503 0.27723 -0.68281 0.26659 -0.74027 0.27307 C -0.75225 0.27445 -0.76406 0.27792 -0.77604 0.27954 C -0.78264 0.28902 -0.79114 0.29295 -0.80034 0.29503 C -0.81927 0.30405 -0.83941 0.30197 -0.85868 0.31075 C -0.8717 0.32948 -0.87291 0.32393 -0.89271 0.32393 " pathEditMode="relative" rAng="0" ptsTypes="ffffffffffffffffffffffffffffffffffA">
                                      <p:cBhvr>
                                        <p:cTn id="9" dur="5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35" y="164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insecte_00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268413"/>
            <a:ext cx="935038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10" descr="P6256275-lc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0" y="6278563"/>
            <a:ext cx="91979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Le temps, qui fortifie les amitiés, affaiblit l'amour (La Bruyère)</a:t>
            </a:r>
            <a:endParaRPr lang="fr-FR" altLang="it-IT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1516" name="Picture 12" descr="200727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26044" flipH="1">
            <a:off x="4927600" y="2986088"/>
            <a:ext cx="1508125" cy="836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P7077135-lcfs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-10264" y="1124744"/>
            <a:ext cx="479828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Aimez, aimez, tout le reste n'est rien (La Fontaine)</a:t>
            </a:r>
            <a:r>
              <a:rPr lang="fr-FR" altLang="it-IT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med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P7107347-lc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11" descr="Image1oiseauxblancsvol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836613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250825" y="184150"/>
            <a:ext cx="84978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3200" dirty="0">
                <a:solidFill>
                  <a:schemeClr val="bg1"/>
                </a:solidFill>
                <a:latin typeface="Monotype Corsiva" pitchFamily="66" charset="0"/>
              </a:rPr>
              <a:t>L'amour </a:t>
            </a:r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d'un homme n'occupe qu'une partie de sa vie ; l'amour d'une femme occupe sa vie tout entière (Byron)</a:t>
            </a:r>
            <a:endParaRPr lang="fr-FR" altLang="it-IT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6630" name="Picture 6" descr="2056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1015">
            <a:off x="9396413" y="1412875"/>
            <a:ext cx="936625" cy="83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5.55556E-7 1.6185E-6 C -0.02361 0.00786 -0.00938 0.00416 -0.04306 0.00717 C -0.05104 0.00994 -0.05417 0.01503 -0.06233 0.0178 C -0.07622 0.02798 -0.09601 0.03306 -0.1125 0.03861 C -0.11701 0.04046 -0.12188 0.04185 -0.12639 0.0437 C -0.12899 0.04462 -0.13368 0.04601 -0.13368 0.04624 C -0.15243 0.06011 -0.14271 0.0548 -0.1625 0.06196 C -0.16458 0.06289 -0.16944 0.06451 -0.16944 0.06474 C -0.17795 0.07399 -0.17205 0.06913 -0.18854 0.07514 C -0.19097 0.07607 -0.19358 0.07676 -0.19566 0.07769 C -0.19844 0.07861 -0.20295 0.08046 -0.20295 0.08069 C -0.2059 0.08208 -0.22361 0.0978 -0.22934 0.10104 C -0.23351 0.10358 -0.23872 0.10474 -0.24323 0.10659 C -0.24549 0.10728 -0.25052 0.10913 -0.25052 0.10936 C -0.25295 0.11075 -0.25486 0.1126 -0.25781 0.11422 C -0.2599 0.11537 -0.26267 0.11537 -0.26476 0.11676 C -0.27257 0.12185 -0.27396 0.12647 -0.28403 0.12971 C -0.30035 0.14173 -0.32188 0.13873 -0.34097 0.14035 C -0.35764 0.15214 -0.35 0.14844 -0.36267 0.15306 C -0.37379 0.16555 -0.36042 0.15214 -0.37465 0.16115 C -0.37865 0.16416 -0.38125 0.16948 -0.3842 0.17364 C -0.38941 0.19167 -0.39618 0.20439 -0.4125 0.21017 C -0.42014 0.21641 -0.42917 0.21919 -0.43663 0.22613 C -0.44462 0.23329 -0.43767 0.23052 -0.44826 0.23676 C -0.46823 0.24717 -0.44167 0.22936 -0.46302 0.24439 C -0.46944 0.25526 -0.4776 0.26104 -0.48889 0.26474 C -0.49375 0.26844 -0.49861 0.27237 -0.50347 0.27561 C -0.50625 0.27769 -0.50729 0.28162 -0.51024 0.28324 C -0.51788 0.28786 -0.52639 0.28971 -0.5342 0.29364 C -0.54722 0.30821 -0.5559 0.31584 -0.57465 0.31977 C -0.58351 0.32601 -0.59167 0.32693 -0.60104 0.32994 C -0.64045 0.35907 -0.69896 0.33503 -0.74688 0.34058 C -0.7592 0.35468 -0.76962 0.36855 -0.78229 0.38243 C -0.78629 0.38613 -0.79201 0.38589 -0.79688 0.38751 C -0.8184 0.39537 -0.79931 0.38982 -0.84913 0.3926 C -0.86129 0.39468 -0.87292 0.39653 -0.88507 0.40092 C -0.89063 0.4104 -0.88715 0.40693 -0.89375 0.41133 " pathEditMode="relative" rAng="0" ptsTypes="ffffffffffffffffffffffffffffffffffffA">
                                      <p:cBhvr>
                                        <p:cTn id="9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88" y="205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P6036108-lcs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9" name="Picture 11" descr="00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196975"/>
            <a:ext cx="6492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250825" y="0"/>
            <a:ext cx="788511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L'amour est une fumée faite de la vapeur des soupirs (Shakespeare)</a:t>
            </a:r>
            <a:r>
              <a:rPr lang="it-IT" altLang="it-IT" dirty="0"/>
              <a:t> </a:t>
            </a:r>
            <a:endParaRPr lang="it-IT" altLang="it-IT" sz="32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P5105559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179388" y="188913"/>
            <a:ext cx="8675687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Le bonheur conjugal ne se fonde pas tant sur des qualités brillantes et sur la fortune, que sur l'estime réciproque (Honoré de Balzac)</a:t>
            </a:r>
            <a:endParaRPr lang="fr-FR" altLang="it-IT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P7046738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0" y="120650"/>
            <a:ext cx="91503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La vie est un sommeil, l'amour en est le rêve. Et vous aurez vécu si vous avez aimé (Alfred de Musset) </a:t>
            </a:r>
          </a:p>
        </p:txBody>
      </p:sp>
    </p:spTree>
  </p:cSld>
  <p:clrMapOvr>
    <a:masterClrMapping/>
  </p:clrMapOvr>
  <p:transition spd="med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90" name="Picture 10" descr="5vpahq6w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5013325"/>
            <a:ext cx="1150937" cy="201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91" name="Picture 11" descr="1d44b4f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5218113"/>
            <a:ext cx="2051050" cy="1639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95" name="Picture 15" descr="P4300198-lcfs0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96" name="Picture 16" descr="ubnszvg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9968">
            <a:off x="3419475" y="2133600"/>
            <a:ext cx="2352675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97" name="Rectangle 17"/>
          <p:cNvSpPr>
            <a:spLocks noChangeArrowheads="1"/>
          </p:cNvSpPr>
          <p:nvPr/>
        </p:nvSpPr>
        <p:spPr bwMode="auto">
          <a:xfrm>
            <a:off x="0" y="5589588"/>
            <a:ext cx="88201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Chaque jour je t'aime davantage, Aujourd'hui plus qu'hier et bien moins que demain (Rosemonde Gérard)</a:t>
            </a:r>
            <a:endParaRPr lang="fr-FR" altLang="it-IT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6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6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6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6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7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45" name="Picture 13" descr="n2vxb6t3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90110">
            <a:off x="1942306" y="2963069"/>
            <a:ext cx="1762125" cy="139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46" name="Picture 14" descr="PB142614-lcsle05-cl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47" name="Picture 15" descr="n2vxb6t3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14333" flipH="1">
            <a:off x="9214644" y="1378744"/>
            <a:ext cx="1762125" cy="139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48" name="Rectangle 16"/>
          <p:cNvSpPr>
            <a:spLocks noChangeArrowheads="1"/>
          </p:cNvSpPr>
          <p:nvPr/>
        </p:nvSpPr>
        <p:spPr bwMode="auto">
          <a:xfrm>
            <a:off x="5075238" y="188913"/>
            <a:ext cx="406876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altLang="it-IT" sz="3200" b="1" dirty="0">
                <a:solidFill>
                  <a:schemeClr val="bg1"/>
                </a:solidFill>
                <a:latin typeface="Monotype Corsiva" pitchFamily="66" charset="0"/>
              </a:rPr>
              <a:t>Aphrodite aime les sourires (Homère)</a:t>
            </a:r>
            <a:r>
              <a:rPr lang="fr-FR" altLang="it-IT" dirty="0"/>
              <a:t> </a:t>
            </a:r>
          </a:p>
        </p:txBody>
      </p:sp>
    </p:spTree>
  </p:cSld>
  <p:clrMapOvr>
    <a:masterClrMapping/>
  </p:clrMapOvr>
  <p:transition spd="med" advClick="0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9288 0.05873 C -0.11475 0.06959 -0.13819 0.06682 -0.16111 0.06936 C -0.17083 0.07769 -0.1835 0.07607 -0.19444 0.08416 C -0.20781 0.0941 -0.22205 0.10266 -0.23576 0.11168 C -0.24062 0.11491 -0.24566 0.11792 -0.25 0.12231 C -0.26163 0.13387 -0.25139 0.12832 -0.26111 0.13272 C -0.27187 0.14243 -0.28177 0.15399 -0.29444 0.15815 C -0.30347 0.16578 -0.29965 0.16601 -0.31198 0.16879 C -0.32083 0.17272 -0.33003 0.17318 -0.33889 0.17711 C -0.34271 0.18266 -0.34618 0.18543 -0.35156 0.18774 C -0.35434 0.19907 -0.35694 0.19861 -0.36597 0.20254 C -0.36753 0.20324 -0.37066 0.20462 -0.37066 0.20462 C -0.37274 0.20763 -0.37552 0.20971 -0.37708 0.21318 C -0.38055 0.22058 -0.37899 0.2289 -0.38333 0.2363 C -0.3875 0.24347 -0.38784 0.24139 -0.396 0.24485 C -0.39757 0.24555 -0.40086 0.24694 -0.40086 0.24694 C -0.40573 0.25364 -0.40816 0.25549 -0.4151 0.25549 " pathEditMode="relative" ptsTypes="ffffffffffffffffA">
                                      <p:cBhvr>
                                        <p:cTn id="10" dur="30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8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ARLA Carla Acer 16-3-2014\- 0A New Pc-ACER 2 febbraio 2013\- 00 1 GIUGNO\- GIF  AGOSTO\- ARRIVAL + GIF 21 Giugno\- 01 gif REMIND per new pps\ENTRATE prima pagina\917083BULLEPLANET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CARLA Carla Acer 16-3-2014\- 0A New Pc-ACER 2 febbraio 2013\- 00 1 GIUGNO\- GIF  AGOSTO\- ARRIVAL + GIF 21 Giugno\- 01 gif REMIND per new pps\ENTRATE prima pagina\14071804060381695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53" y="1916832"/>
            <a:ext cx="502255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sellaDiTesto 24"/>
          <p:cNvSpPr txBox="1">
            <a:spLocks noChangeArrowheads="1"/>
          </p:cNvSpPr>
          <p:nvPr/>
        </p:nvSpPr>
        <p:spPr bwMode="auto">
          <a:xfrm>
            <a:off x="468313" y="6237288"/>
            <a:ext cx="56880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it-IT" altLang="it-IT" sz="2000" b="1" dirty="0" err="1" smtClean="0">
                <a:solidFill>
                  <a:schemeClr val="bg1"/>
                </a:solidFill>
                <a:latin typeface="Monotype Corsiva" pitchFamily="66" charset="0"/>
              </a:rPr>
              <a:t>Musique</a:t>
            </a:r>
            <a:r>
              <a:rPr lang="it-IT" altLang="it-IT" sz="2000" b="1" dirty="0" smtClean="0">
                <a:solidFill>
                  <a:schemeClr val="bg1"/>
                </a:solidFill>
                <a:latin typeface="Monotype Corsiva" pitchFamily="66" charset="0"/>
              </a:rPr>
              <a:t>: </a:t>
            </a:r>
            <a:r>
              <a:rPr lang="it-IT" altLang="it-IT" sz="2000" b="1" dirty="0" err="1">
                <a:solidFill>
                  <a:schemeClr val="bg1"/>
                </a:solidFill>
                <a:latin typeface="Monotype Corsiva" pitchFamily="66" charset="0"/>
              </a:rPr>
              <a:t>What</a:t>
            </a:r>
            <a:r>
              <a:rPr lang="it-IT" altLang="it-IT" sz="2000" b="1" dirty="0">
                <a:solidFill>
                  <a:schemeClr val="bg1"/>
                </a:solidFill>
                <a:latin typeface="Monotype Corsiva" pitchFamily="66" charset="0"/>
              </a:rPr>
              <a:t> a </a:t>
            </a:r>
            <a:r>
              <a:rPr lang="it-IT" altLang="it-IT" sz="2000" b="1" dirty="0" err="1">
                <a:solidFill>
                  <a:schemeClr val="bg1"/>
                </a:solidFill>
                <a:latin typeface="Monotype Corsiva" pitchFamily="66" charset="0"/>
              </a:rPr>
              <a:t>wonderful</a:t>
            </a:r>
            <a:r>
              <a:rPr lang="it-IT" altLang="it-IT" sz="2000" b="1" dirty="0">
                <a:solidFill>
                  <a:schemeClr val="bg1"/>
                </a:solidFill>
                <a:latin typeface="Monotype Corsiva" pitchFamily="66" charset="0"/>
              </a:rPr>
              <a:t> world  - Louis Armstrong</a:t>
            </a:r>
          </a:p>
        </p:txBody>
      </p:sp>
      <p:sp>
        <p:nvSpPr>
          <p:cNvPr id="7" name="WordArt 3" descr="D:\Image ou vidéo\Textures\13.gif"/>
          <p:cNvSpPr>
            <a:spLocks noChangeArrowheads="1" noChangeShapeType="1" noTextEdit="1"/>
          </p:cNvSpPr>
          <p:nvPr/>
        </p:nvSpPr>
        <p:spPr bwMode="auto">
          <a:xfrm>
            <a:off x="5939720" y="764704"/>
            <a:ext cx="2798306" cy="145453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6000" b="1" kern="10" dirty="0"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Vivaldi"/>
              </a:rPr>
              <a:t>Je vous souhaite</a:t>
            </a:r>
          </a:p>
          <a:p>
            <a:pPr algn="ctr"/>
            <a:r>
              <a:rPr lang="fr-FR" sz="6000" b="1" kern="10" dirty="0"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Vivaldi"/>
              </a:rPr>
              <a:t>une magnifique</a:t>
            </a:r>
          </a:p>
          <a:p>
            <a:pPr algn="ctr"/>
            <a:r>
              <a:rPr lang="fr-FR" sz="6000" b="1" kern="10" dirty="0"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Vivaldi"/>
              </a:rPr>
              <a:t>journée!</a:t>
            </a:r>
            <a:endParaRPr lang="it-IT" sz="6000" b="1" kern="10" dirty="0">
              <a:blipFill dpi="0" rotWithShape="0">
                <a:blip r:embed="rId4"/>
                <a:srcRect/>
                <a:tile tx="0" ty="0" sx="100000" sy="100000" flip="none" algn="tl"/>
              </a:blipFill>
              <a:latin typeface="Vivaldi"/>
            </a:endParaRPr>
          </a:p>
        </p:txBody>
      </p:sp>
      <p:pic>
        <p:nvPicPr>
          <p:cNvPr id="8" name="Picture 5" descr="P7301288-crop-grey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5087938"/>
            <a:ext cx="996950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5749925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737100" y="5810250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sp>
        <p:nvSpPr>
          <p:cNvPr id="11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142163" y="6143625"/>
            <a:ext cx="1724025" cy="222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  <a:cs typeface="Arial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  <a:cs typeface="Arial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Comic Sans MS"/>
                <a:cs typeface="Arial" charset="0"/>
              </a:rPr>
              <a:t> 2007)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493113" y="5567462"/>
            <a:ext cx="21889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 err="1" smtClean="0">
                <a:solidFill>
                  <a:srgbClr val="FF0000"/>
                </a:solidFill>
                <a:latin typeface="Brush Script Std" pitchFamily="50" charset="0"/>
              </a:rPr>
              <a:t>Août</a:t>
            </a:r>
            <a:r>
              <a:rPr lang="it-IT" sz="2400" dirty="0" smtClean="0">
                <a:solidFill>
                  <a:srgbClr val="FF0000"/>
                </a:solidFill>
                <a:latin typeface="Brush Script Std" pitchFamily="50" charset="0"/>
              </a:rPr>
              <a:t> 2014</a:t>
            </a:r>
            <a:endParaRPr lang="it-IT" sz="2400" dirty="0">
              <a:solidFill>
                <a:srgbClr val="FF0000"/>
              </a:solidFill>
              <a:latin typeface="Brush Script St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349199"/>
      </p:ext>
    </p:extLst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1236</TotalTime>
  <Words>370</Words>
  <Application>Microsoft Office PowerPoint</Application>
  <PresentationFormat>Presentazione su schermo (4:3)</PresentationFormat>
  <Paragraphs>33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24</vt:i4>
      </vt:variant>
    </vt:vector>
  </HeadingPairs>
  <TitlesOfParts>
    <vt:vector size="26" baseType="lpstr">
      <vt:lpstr>Struttura predefinita</vt:lpstr>
      <vt:lpstr>1_Struttura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-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Quelques beauté de notre WONDERFUL WORLD</dc:title>
  <dc:creator>Charlotte</dc:creator>
  <cp:lastModifiedBy>carla</cp:lastModifiedBy>
  <cp:revision>58</cp:revision>
  <dcterms:created xsi:type="dcterms:W3CDTF">2008-01-13T20:53:29Z</dcterms:created>
  <dcterms:modified xsi:type="dcterms:W3CDTF">2014-08-21T20:16:24Z</dcterms:modified>
</cp:coreProperties>
</file>