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65" r:id="rId6"/>
    <p:sldId id="260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7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A101B-3F5F-49E7-A28A-C2B0487CA652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C4194-6A93-4B8B-A1F7-78BD35B39066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305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Fonte imagem : http://pt.wikipedia.org/wiki/Balanced_scorecard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C4194-6A93-4B8B-A1F7-78BD35B3906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63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87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62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27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88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47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3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33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79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47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79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9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1FB3E-762D-43B4-AA11-BAD1D79988A3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0FB96-6C5D-416C-B19A-256EEBB2964D}" type="slidenum">
              <a:rPr lang="pt-BR" smtClean="0"/>
              <a:t>‹N°›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08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so-consultants.com/SA-8000.htm" TargetMode="External"/><Relationship Id="rId3" Type="http://schemas.openxmlformats.org/officeDocument/2006/relationships/hyperlink" Target="http://www.bonsucro.com/" TargetMode="External"/><Relationship Id="rId7" Type="http://schemas.openxmlformats.org/officeDocument/2006/relationships/hyperlink" Target="http://www.iso.org/iso/home.html" TargetMode="External"/><Relationship Id="rId2" Type="http://schemas.openxmlformats.org/officeDocument/2006/relationships/hyperlink" Target="http://www.globalgap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.fsc.org/about-us.1.htm" TargetMode="External"/><Relationship Id="rId11" Type="http://schemas.openxmlformats.org/officeDocument/2006/relationships/image" Target="../media/image20.png"/><Relationship Id="rId5" Type="http://schemas.openxmlformats.org/officeDocument/2006/relationships/hyperlink" Target="http://www.tqe.com/TQM.html" TargetMode="External"/><Relationship Id="rId10" Type="http://schemas.openxmlformats.org/officeDocument/2006/relationships/hyperlink" Target="http://www.ohsas-18001-occupational-health-and-safety.com/" TargetMode="External"/><Relationship Id="rId4" Type="http://schemas.openxmlformats.org/officeDocument/2006/relationships/hyperlink" Target="http://balancedscorecard.org/" TargetMode="External"/><Relationship Id="rId9" Type="http://schemas.openxmlformats.org/officeDocument/2006/relationships/hyperlink" Target="http://www.certibrasil.com.br/OHSAS18001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Certificação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Sistemas de Gestão</a:t>
            </a:r>
          </a:p>
        </p:txBody>
      </p:sp>
    </p:spTree>
    <p:extLst>
      <p:ext uri="{BB962C8B-B14F-4D97-AF65-F5344CB8AC3E}">
        <p14:creationId xmlns:p14="http://schemas.microsoft.com/office/powerpoint/2010/main" val="27473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ISO : </a:t>
            </a:r>
            <a:r>
              <a:rPr lang="pt-BR" dirty="0"/>
              <a:t>Padronização Internacional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9000</a:t>
            </a:r>
            <a:r>
              <a:rPr lang="pt-BR" dirty="0" smtClean="0"/>
              <a:t> </a:t>
            </a:r>
            <a:r>
              <a:rPr lang="pt-BR" dirty="0"/>
              <a:t>: Sistema de Gestão da Qualidade (</a:t>
            </a:r>
            <a:r>
              <a:rPr lang="pt-BR" dirty="0" err="1"/>
              <a:t>SGQ</a:t>
            </a:r>
            <a:r>
              <a:rPr lang="pt-BR" dirty="0"/>
              <a:t>) </a:t>
            </a:r>
          </a:p>
          <a:p>
            <a:r>
              <a:rPr lang="pt-BR" b="1" dirty="0"/>
              <a:t>14000</a:t>
            </a:r>
            <a:r>
              <a:rPr lang="pt-BR" dirty="0"/>
              <a:t> : Sistema de Gestão Ambiental (</a:t>
            </a:r>
            <a:r>
              <a:rPr lang="pt-BR" dirty="0" err="1"/>
              <a:t>SGA</a:t>
            </a:r>
            <a:r>
              <a:rPr lang="pt-BR" dirty="0"/>
              <a:t>) </a:t>
            </a:r>
            <a:endParaRPr lang="pt-BR" dirty="0" smtClean="0"/>
          </a:p>
          <a:p>
            <a:r>
              <a:rPr lang="pt-BR" b="1" dirty="0"/>
              <a:t>22000</a:t>
            </a:r>
            <a:r>
              <a:rPr lang="pt-BR" dirty="0"/>
              <a:t> : Gestão da Segurança Alimentar (FSM) </a:t>
            </a:r>
            <a:endParaRPr lang="pt-BR" dirty="0" smtClean="0"/>
          </a:p>
          <a:p>
            <a:r>
              <a:rPr lang="pt-BR" b="1" dirty="0"/>
              <a:t>27000</a:t>
            </a:r>
            <a:r>
              <a:rPr lang="pt-BR" dirty="0"/>
              <a:t> :  Sistema de Gestão da Segurança da Informação (</a:t>
            </a:r>
            <a:r>
              <a:rPr lang="pt-BR" dirty="0" err="1"/>
              <a:t>SGSI</a:t>
            </a:r>
            <a:r>
              <a:rPr lang="pt-BR" dirty="0"/>
              <a:t>) </a:t>
            </a:r>
            <a:endParaRPr lang="pt-BR" dirty="0"/>
          </a:p>
          <a:p>
            <a:endParaRPr lang="pt-B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74638"/>
            <a:ext cx="1224136" cy="112785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827649"/>
            <a:ext cx="1295400" cy="13144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806083"/>
            <a:ext cx="1257300" cy="12382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452884"/>
            <a:ext cx="2043794" cy="186115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00" y="4307823"/>
            <a:ext cx="29337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2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“Bons práticos” agrícolas &amp;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93843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pt-BR" b="1" dirty="0" smtClean="0"/>
              <a:t>Global GAP </a:t>
            </a:r>
            <a:r>
              <a:rPr lang="pt-BR" dirty="0" smtClean="0"/>
              <a:t>(</a:t>
            </a:r>
            <a:r>
              <a:rPr lang="pt-BR" dirty="0" err="1" smtClean="0"/>
              <a:t>Good</a:t>
            </a:r>
            <a:r>
              <a:rPr lang="pt-BR" dirty="0" smtClean="0"/>
              <a:t> </a:t>
            </a:r>
            <a:r>
              <a:rPr lang="pt-BR" dirty="0" err="1" smtClean="0"/>
              <a:t>Agricultural</a:t>
            </a:r>
            <a:r>
              <a:rPr lang="pt-BR" dirty="0" smtClean="0"/>
              <a:t> </a:t>
            </a:r>
            <a:r>
              <a:rPr lang="pt-BR" dirty="0" err="1" smtClean="0"/>
              <a:t>Practice</a:t>
            </a:r>
            <a:r>
              <a:rPr lang="pt-BR" dirty="0"/>
              <a:t>) : Promoção </a:t>
            </a:r>
            <a:r>
              <a:rPr lang="pt-BR" dirty="0" smtClean="0"/>
              <a:t>"</a:t>
            </a:r>
            <a:r>
              <a:rPr lang="pt-BR" dirty="0"/>
              <a:t>Boas Práticas Agrícolas"  </a:t>
            </a:r>
            <a:endParaRPr lang="pt-BR" dirty="0" smtClean="0"/>
          </a:p>
          <a:p>
            <a:r>
              <a:rPr lang="pt-BR" b="1" dirty="0" err="1" smtClean="0"/>
              <a:t>Bonsucro</a:t>
            </a:r>
            <a:r>
              <a:rPr lang="pt-BR" dirty="0" smtClean="0"/>
              <a:t> </a:t>
            </a:r>
            <a:r>
              <a:rPr lang="pt-BR" dirty="0"/>
              <a:t>: Visão </a:t>
            </a:r>
            <a:r>
              <a:rPr lang="pt-BR" dirty="0" smtClean="0"/>
              <a:t>holística/sustentável sobre cana</a:t>
            </a:r>
            <a:endParaRPr lang="pt-BR" dirty="0" smtClean="0"/>
          </a:p>
          <a:p>
            <a:r>
              <a:rPr lang="pt-BR" b="1" dirty="0" err="1" smtClean="0"/>
              <a:t>OHSAS</a:t>
            </a:r>
            <a:r>
              <a:rPr lang="pt-BR" b="1" dirty="0"/>
              <a:t> </a:t>
            </a:r>
            <a:r>
              <a:rPr lang="pt-BR" b="1" dirty="0" smtClean="0"/>
              <a:t>18000</a:t>
            </a:r>
            <a:r>
              <a:rPr lang="pt-BR" dirty="0" smtClean="0"/>
              <a:t> </a:t>
            </a:r>
            <a:r>
              <a:rPr lang="pt-BR" dirty="0"/>
              <a:t>: Saúde </a:t>
            </a:r>
            <a:r>
              <a:rPr lang="pt-BR" dirty="0" smtClean="0"/>
              <a:t>e </a:t>
            </a:r>
            <a:r>
              <a:rPr lang="pt-BR" dirty="0"/>
              <a:t>Segurança no Trabalho </a:t>
            </a:r>
            <a:endParaRPr lang="pt-BR" dirty="0" smtClean="0"/>
          </a:p>
          <a:p>
            <a:r>
              <a:rPr lang="pt-BR" b="1" dirty="0" smtClean="0"/>
              <a:t>SA </a:t>
            </a:r>
            <a:r>
              <a:rPr lang="pt-BR" b="1" dirty="0" smtClean="0"/>
              <a:t>8000 </a:t>
            </a:r>
            <a:r>
              <a:rPr lang="pt-BR" dirty="0" smtClean="0"/>
              <a:t>: </a:t>
            </a:r>
            <a:r>
              <a:rPr lang="pt-BR" dirty="0"/>
              <a:t>Respeito dos Direitos Humanos e da Criança </a:t>
            </a:r>
            <a:endParaRPr lang="pt-BR" dirty="0" smtClean="0"/>
          </a:p>
          <a:p>
            <a:r>
              <a:rPr lang="pt-BR" b="1" dirty="0"/>
              <a:t>ISO </a:t>
            </a:r>
            <a:r>
              <a:rPr lang="pt-BR" b="1" dirty="0" smtClean="0"/>
              <a:t>26000 </a:t>
            </a:r>
            <a:r>
              <a:rPr lang="pt-BR" dirty="0" smtClean="0"/>
              <a:t>: </a:t>
            </a:r>
            <a:r>
              <a:rPr lang="pt-BR" dirty="0" err="1" smtClean="0"/>
              <a:t>Responsab</a:t>
            </a:r>
            <a:r>
              <a:rPr lang="pt-BR" dirty="0" smtClean="0"/>
              <a:t>. </a:t>
            </a:r>
            <a:r>
              <a:rPr lang="pt-BR" dirty="0"/>
              <a:t>Social </a:t>
            </a:r>
            <a:r>
              <a:rPr lang="pt-BR" dirty="0" smtClean="0"/>
              <a:t>(ISO </a:t>
            </a:r>
            <a:r>
              <a:rPr lang="pt-BR" dirty="0"/>
              <a:t>9001 </a:t>
            </a:r>
            <a:r>
              <a:rPr lang="pt-BR" dirty="0" smtClean="0"/>
              <a:t>+ </a:t>
            </a:r>
            <a:r>
              <a:rPr lang="pt-BR" dirty="0"/>
              <a:t>14001) </a:t>
            </a:r>
            <a:endParaRPr lang="pt-BR" dirty="0" smtClean="0"/>
          </a:p>
          <a:p>
            <a:r>
              <a:rPr lang="pt-BR" b="1" dirty="0" err="1" smtClean="0"/>
              <a:t>FSC</a:t>
            </a:r>
            <a:r>
              <a:rPr lang="pt-BR" dirty="0"/>
              <a:t> </a:t>
            </a:r>
            <a:r>
              <a:rPr lang="pt-BR" dirty="0" smtClean="0"/>
              <a:t>: Compras </a:t>
            </a:r>
            <a:r>
              <a:rPr lang="pt-BR" dirty="0"/>
              <a:t>de madeira responsável 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610958"/>
            <a:ext cx="1456416" cy="7486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69" y="2564904"/>
            <a:ext cx="1999422" cy="5685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414" y="3070434"/>
            <a:ext cx="640937" cy="73724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286" y="3920134"/>
            <a:ext cx="781065" cy="69573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03241"/>
            <a:ext cx="2235902" cy="60555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308798"/>
            <a:ext cx="1063939" cy="131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5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Melhoramento</a:t>
            </a:r>
            <a:r>
              <a:rPr lang="fr-FR" dirty="0" smtClean="0"/>
              <a:t> </a:t>
            </a:r>
            <a:r>
              <a:rPr lang="fr-FR" dirty="0" err="1" smtClean="0"/>
              <a:t>Qualidade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TQM</a:t>
            </a:r>
            <a:r>
              <a:rPr lang="fr-FR" dirty="0" smtClean="0"/>
              <a:t> </a:t>
            </a:r>
            <a:r>
              <a:rPr lang="pt-BR" dirty="0"/>
              <a:t>"Fazer as coisas certas, logo na primeira vez, todas as vezes" </a:t>
            </a:r>
            <a:endParaRPr lang="fr-FR" dirty="0" smtClean="0"/>
          </a:p>
          <a:p>
            <a:r>
              <a:rPr lang="fr-FR" b="1" dirty="0" err="1" smtClean="0"/>
              <a:t>CW</a:t>
            </a:r>
            <a:r>
              <a:rPr lang="fr-FR" b="1" dirty="0" smtClean="0"/>
              <a:t>/</a:t>
            </a:r>
            <a:r>
              <a:rPr lang="fr-FR" b="1" dirty="0" err="1" smtClean="0"/>
              <a:t>TQC</a:t>
            </a:r>
            <a:r>
              <a:rPr lang="fr-FR" dirty="0" smtClean="0"/>
              <a:t> </a:t>
            </a:r>
            <a:r>
              <a:rPr lang="pt-BR" dirty="0"/>
              <a:t>(</a:t>
            </a:r>
            <a:r>
              <a:rPr lang="pt-BR" dirty="0" err="1"/>
              <a:t>Company</a:t>
            </a:r>
            <a:r>
              <a:rPr lang="pt-BR" dirty="0"/>
              <a:t> </a:t>
            </a:r>
            <a:r>
              <a:rPr lang="pt-BR" dirty="0" err="1" smtClean="0"/>
              <a:t>Wide</a:t>
            </a:r>
            <a:r>
              <a:rPr lang="pt-BR" dirty="0" smtClean="0"/>
              <a:t>/Total </a:t>
            </a:r>
            <a:r>
              <a:rPr lang="pt-BR" dirty="0" err="1"/>
              <a:t>Quality</a:t>
            </a:r>
            <a:r>
              <a:rPr lang="pt-BR" dirty="0"/>
              <a:t> </a:t>
            </a:r>
            <a:r>
              <a:rPr lang="pt-BR" dirty="0" err="1"/>
              <a:t>Control</a:t>
            </a:r>
            <a:r>
              <a:rPr lang="pt-BR" dirty="0"/>
              <a:t>) : </a:t>
            </a:r>
            <a:r>
              <a:rPr lang="pt-BR" dirty="0" smtClean="0"/>
              <a:t>Exceder </a:t>
            </a:r>
            <a:r>
              <a:rPr lang="pt-BR" dirty="0"/>
              <a:t>as expectativas de qualidade para todos os interessados. </a:t>
            </a:r>
          </a:p>
          <a:p>
            <a:r>
              <a:rPr lang="pt-BR" b="1" dirty="0"/>
              <a:t>6</a:t>
            </a:r>
            <a:r>
              <a:rPr lang="el-GR" b="1" dirty="0"/>
              <a:t> σ </a:t>
            </a:r>
            <a:r>
              <a:rPr lang="fr-FR" b="1" dirty="0" smtClean="0"/>
              <a:t>: </a:t>
            </a:r>
            <a:r>
              <a:rPr lang="fr-FR" dirty="0" err="1" smtClean="0"/>
              <a:t>Reduzir</a:t>
            </a:r>
            <a:r>
              <a:rPr lang="fr-FR" dirty="0" smtClean="0"/>
              <a:t> v</a:t>
            </a:r>
            <a:r>
              <a:rPr lang="pt-BR" dirty="0" err="1" smtClean="0"/>
              <a:t>ariações</a:t>
            </a:r>
            <a:r>
              <a:rPr lang="pt-BR" dirty="0" smtClean="0"/>
              <a:t> observado no produto Enxuta </a:t>
            </a:r>
            <a:r>
              <a:rPr lang="pt-BR" dirty="0"/>
              <a:t>redução variação </a:t>
            </a:r>
            <a:endParaRPr lang="pt-BR" dirty="0" smtClean="0"/>
          </a:p>
          <a:p>
            <a:r>
              <a:rPr lang="pt-BR" b="1" dirty="0" err="1" smtClean="0"/>
              <a:t>Lean6</a:t>
            </a:r>
            <a:r>
              <a:rPr lang="el-GR" b="1" dirty="0" smtClean="0"/>
              <a:t>σ</a:t>
            </a:r>
            <a:r>
              <a:rPr lang="pt-BR" dirty="0" smtClean="0"/>
              <a:t> : idem e processo </a:t>
            </a:r>
            <a:r>
              <a:rPr lang="pt-BR" dirty="0"/>
              <a:t>de </a:t>
            </a:r>
            <a:r>
              <a:rPr lang="pt-BR" dirty="0" smtClean="0"/>
              <a:t>produção melhor</a:t>
            </a:r>
            <a:endParaRPr lang="pt-BR" dirty="0"/>
          </a:p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58126"/>
            <a:ext cx="1639922" cy="95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65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370" y="0"/>
            <a:ext cx="4539761" cy="1653459"/>
          </a:xfr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431" y="2326605"/>
            <a:ext cx="5163569" cy="425667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48" y="26470"/>
            <a:ext cx="4444022" cy="196483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9" y="2526571"/>
            <a:ext cx="3672152" cy="409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16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Melhoramento </a:t>
            </a:r>
            <a:r>
              <a:rPr lang="pt-BR" dirty="0" err="1" smtClean="0"/>
              <a:t>Eficacidade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3484984"/>
          </a:xfrm>
        </p:spPr>
        <p:txBody>
          <a:bodyPr>
            <a:normAutofit/>
          </a:bodyPr>
          <a:lstStyle/>
          <a:p>
            <a:r>
              <a:rPr lang="pt-BR" b="1" dirty="0" smtClean="0"/>
              <a:t>Sistema </a:t>
            </a:r>
            <a:r>
              <a:rPr lang="pt-BR" b="1" dirty="0"/>
              <a:t>Toyota </a:t>
            </a:r>
            <a:r>
              <a:rPr lang="pt-BR" dirty="0" smtClean="0"/>
              <a:t>“Just in time" </a:t>
            </a:r>
            <a:endParaRPr lang="pt-BR" dirty="0" smtClean="0"/>
          </a:p>
          <a:p>
            <a:r>
              <a:rPr lang="pt-BR" b="1" dirty="0" err="1" smtClean="0"/>
              <a:t>BSC</a:t>
            </a:r>
            <a:r>
              <a:rPr lang="pt-BR" dirty="0" smtClean="0"/>
              <a:t> </a:t>
            </a:r>
            <a:r>
              <a:rPr lang="pt-BR" dirty="0"/>
              <a:t>(Balance </a:t>
            </a:r>
            <a:r>
              <a:rPr lang="pt-BR" dirty="0" smtClean="0"/>
              <a:t>Scorecard</a:t>
            </a:r>
            <a:r>
              <a:rPr lang="pt-BR" dirty="0" smtClean="0"/>
              <a:t>) : Coerência estratégica</a:t>
            </a:r>
          </a:p>
          <a:p>
            <a:r>
              <a:rPr lang="pt-BR" b="1" dirty="0" err="1" smtClean="0"/>
              <a:t>BCM</a:t>
            </a:r>
            <a:r>
              <a:rPr lang="pt-BR" dirty="0" smtClean="0"/>
              <a:t> (Business </a:t>
            </a:r>
            <a:r>
              <a:rPr lang="pt-BR" dirty="0" err="1" smtClean="0"/>
              <a:t>Continuity</a:t>
            </a:r>
            <a:r>
              <a:rPr lang="pt-BR" dirty="0" smtClean="0"/>
              <a:t> Management): </a:t>
            </a:r>
            <a:r>
              <a:rPr lang="pt-BR" dirty="0"/>
              <a:t>Gerenciamento da Continuidade de Negócios </a:t>
            </a:r>
          </a:p>
          <a:p>
            <a:r>
              <a:rPr lang="pt-BR" b="1" dirty="0" smtClean="0"/>
              <a:t>ISO </a:t>
            </a:r>
            <a:r>
              <a:rPr lang="pt-BR" b="1" dirty="0"/>
              <a:t>22301 </a:t>
            </a:r>
            <a:r>
              <a:rPr lang="pt-BR" dirty="0"/>
              <a:t>: padronização </a:t>
            </a:r>
            <a:r>
              <a:rPr lang="pt-BR" dirty="0" smtClean="0"/>
              <a:t>certificação </a:t>
            </a:r>
            <a:r>
              <a:rPr lang="pt-BR" dirty="0" err="1" smtClean="0"/>
              <a:t>BCM</a:t>
            </a:r>
            <a:endParaRPr lang="pt-B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581128"/>
            <a:ext cx="4752528" cy="194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5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334" y="116632"/>
            <a:ext cx="9842668" cy="653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1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18" y="243994"/>
            <a:ext cx="8514163" cy="6100701"/>
          </a:xfrm>
        </p:spPr>
      </p:pic>
    </p:spTree>
    <p:extLst>
      <p:ext uri="{BB962C8B-B14F-4D97-AF65-F5344CB8AC3E}">
        <p14:creationId xmlns:p14="http://schemas.microsoft.com/office/powerpoint/2010/main" val="3322365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OBRIGADO</a:t>
            </a:r>
            <a:r>
              <a:rPr lang="fr-FR" dirty="0" smtClean="0"/>
              <a:t>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i="1" dirty="0" smtClean="0"/>
              <a:t>Fontes </a:t>
            </a:r>
          </a:p>
          <a:p>
            <a:pPr marL="0" indent="0">
              <a:buNone/>
            </a:pPr>
            <a:r>
              <a:rPr lang="pt-BR" dirty="0" err="1">
                <a:hlinkClick r:id="rId2"/>
              </a:rPr>
              <a:t>http</a:t>
            </a:r>
            <a:r>
              <a:rPr lang="pt-BR" dirty="0">
                <a:hlinkClick r:id="rId2"/>
              </a:rPr>
              <a:t>://</a:t>
            </a:r>
            <a:r>
              <a:rPr lang="pt-BR" dirty="0" err="1">
                <a:hlinkClick r:id="rId2"/>
              </a:rPr>
              <a:t>www.globalgap.org</a:t>
            </a:r>
            <a:r>
              <a:rPr lang="pt-BR" dirty="0" smtClean="0">
                <a:hlinkClick r:id="rId2"/>
              </a:rPr>
              <a:t>/</a:t>
            </a:r>
            <a:r>
              <a:rPr lang="pt-BR" dirty="0" smtClean="0"/>
              <a:t> </a:t>
            </a:r>
          </a:p>
          <a:p>
            <a:pPr marL="0" indent="0">
              <a:buNone/>
            </a:pPr>
            <a:r>
              <a:rPr lang="pt-BR" dirty="0" err="1">
                <a:hlinkClick r:id="rId3"/>
              </a:rPr>
              <a:t>http</a:t>
            </a:r>
            <a:r>
              <a:rPr lang="pt-BR" dirty="0">
                <a:hlinkClick r:id="rId3"/>
              </a:rPr>
              <a:t>://</a:t>
            </a:r>
            <a:r>
              <a:rPr lang="pt-BR" dirty="0" err="1">
                <a:hlinkClick r:id="rId3"/>
              </a:rPr>
              <a:t>www.bonsucro.com</a:t>
            </a:r>
            <a:r>
              <a:rPr lang="pt-BR" dirty="0">
                <a:hlinkClick r:id="rId3"/>
              </a:rPr>
              <a:t>/</a:t>
            </a:r>
            <a:r>
              <a:rPr lang="pt-BR" dirty="0"/>
              <a:t>   </a:t>
            </a:r>
          </a:p>
          <a:p>
            <a:pPr marL="0" indent="0">
              <a:buNone/>
            </a:pPr>
            <a:r>
              <a:rPr lang="pt-BR" dirty="0" err="1" smtClean="0">
                <a:hlinkClick r:id="rId4"/>
              </a:rPr>
              <a:t>http</a:t>
            </a:r>
            <a:r>
              <a:rPr lang="pt-BR" dirty="0">
                <a:hlinkClick r:id="rId4"/>
              </a:rPr>
              <a:t>://</a:t>
            </a:r>
            <a:r>
              <a:rPr lang="pt-BR" dirty="0" err="1">
                <a:hlinkClick r:id="rId4"/>
              </a:rPr>
              <a:t>balancedscorecard.org</a:t>
            </a:r>
            <a:r>
              <a:rPr lang="pt-BR" dirty="0">
                <a:hlinkClick r:id="rId4"/>
              </a:rPr>
              <a:t>/</a:t>
            </a: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dirty="0" err="1">
                <a:hlinkClick r:id="rId5"/>
              </a:rPr>
              <a:t>http</a:t>
            </a:r>
            <a:r>
              <a:rPr lang="pt-BR" dirty="0">
                <a:hlinkClick r:id="rId5"/>
              </a:rPr>
              <a:t>://</a:t>
            </a:r>
            <a:r>
              <a:rPr lang="pt-BR" dirty="0" err="1">
                <a:hlinkClick r:id="rId5"/>
              </a:rPr>
              <a:t>www.tqe.com</a:t>
            </a:r>
            <a:r>
              <a:rPr lang="pt-BR" dirty="0">
                <a:hlinkClick r:id="rId5"/>
              </a:rPr>
              <a:t>/</a:t>
            </a:r>
            <a:r>
              <a:rPr lang="pt-BR" dirty="0" err="1">
                <a:hlinkClick r:id="rId5"/>
              </a:rPr>
              <a:t>TQM.html</a:t>
            </a:r>
            <a:endParaRPr lang="pt-BR" dirty="0"/>
          </a:p>
          <a:p>
            <a:pPr marL="0" indent="0">
              <a:buNone/>
            </a:pPr>
            <a:r>
              <a:rPr lang="pt-BR" dirty="0" err="1" smtClean="0">
                <a:hlinkClick r:id="rId6"/>
              </a:rPr>
              <a:t>https</a:t>
            </a:r>
            <a:r>
              <a:rPr lang="pt-BR" dirty="0">
                <a:hlinkClick r:id="rId6"/>
              </a:rPr>
              <a:t>://</a:t>
            </a:r>
            <a:r>
              <a:rPr lang="pt-BR" dirty="0" err="1">
                <a:hlinkClick r:id="rId6"/>
              </a:rPr>
              <a:t>ic.fsc.org</a:t>
            </a:r>
            <a:r>
              <a:rPr lang="pt-BR" dirty="0">
                <a:hlinkClick r:id="rId6"/>
              </a:rPr>
              <a:t>/</a:t>
            </a:r>
            <a:r>
              <a:rPr lang="pt-BR" dirty="0" err="1">
                <a:hlinkClick r:id="rId6"/>
              </a:rPr>
              <a:t>about-us.1.htm</a:t>
            </a:r>
            <a:r>
              <a:rPr lang="pt-BR" dirty="0"/>
              <a:t> </a:t>
            </a:r>
            <a:endParaRPr lang="fr-FR" i="1" dirty="0" smtClean="0"/>
          </a:p>
          <a:p>
            <a:pPr marL="0" indent="0">
              <a:buNone/>
            </a:pPr>
            <a:r>
              <a:rPr lang="pt-BR" dirty="0" err="1" smtClean="0">
                <a:hlinkClick r:id="rId7"/>
              </a:rPr>
              <a:t>http</a:t>
            </a:r>
            <a:r>
              <a:rPr lang="pt-BR" dirty="0">
                <a:hlinkClick r:id="rId7"/>
              </a:rPr>
              <a:t>://</a:t>
            </a:r>
            <a:r>
              <a:rPr lang="pt-BR" dirty="0" err="1">
                <a:hlinkClick r:id="rId7"/>
              </a:rPr>
              <a:t>www.iso.org</a:t>
            </a:r>
            <a:r>
              <a:rPr lang="pt-BR" dirty="0">
                <a:hlinkClick r:id="rId7"/>
              </a:rPr>
              <a:t>/</a:t>
            </a:r>
            <a:r>
              <a:rPr lang="pt-BR" dirty="0" err="1">
                <a:hlinkClick r:id="rId7"/>
              </a:rPr>
              <a:t>iso</a:t>
            </a:r>
            <a:r>
              <a:rPr lang="pt-BR" dirty="0">
                <a:hlinkClick r:id="rId7"/>
              </a:rPr>
              <a:t>/</a:t>
            </a:r>
            <a:r>
              <a:rPr lang="pt-BR" dirty="0" err="1">
                <a:hlinkClick r:id="rId7"/>
              </a:rPr>
              <a:t>home.html</a:t>
            </a: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dirty="0" err="1">
                <a:hlinkClick r:id="rId8"/>
              </a:rPr>
              <a:t>http</a:t>
            </a:r>
            <a:r>
              <a:rPr lang="pt-BR" dirty="0">
                <a:hlinkClick r:id="rId8"/>
              </a:rPr>
              <a:t>://</a:t>
            </a:r>
            <a:r>
              <a:rPr lang="pt-BR" dirty="0" err="1">
                <a:hlinkClick r:id="rId8"/>
              </a:rPr>
              <a:t>www.iso-consultants.com</a:t>
            </a:r>
            <a:r>
              <a:rPr lang="pt-BR" dirty="0">
                <a:hlinkClick r:id="rId8"/>
              </a:rPr>
              <a:t>/SA-</a:t>
            </a:r>
            <a:r>
              <a:rPr lang="pt-BR" dirty="0" err="1">
                <a:hlinkClick r:id="rId8"/>
              </a:rPr>
              <a:t>8000.htm</a:t>
            </a:r>
            <a:r>
              <a:rPr lang="pt-BR" dirty="0"/>
              <a:t>  </a:t>
            </a:r>
          </a:p>
          <a:p>
            <a:pPr marL="0" indent="0">
              <a:buNone/>
            </a:pPr>
            <a:r>
              <a:rPr lang="pt-BR" dirty="0" err="1" smtClean="0">
                <a:hlinkClick r:id="rId9"/>
              </a:rPr>
              <a:t>http</a:t>
            </a:r>
            <a:r>
              <a:rPr lang="pt-BR" dirty="0">
                <a:hlinkClick r:id="rId9"/>
              </a:rPr>
              <a:t>://</a:t>
            </a:r>
            <a:r>
              <a:rPr lang="pt-BR" dirty="0" err="1" smtClean="0">
                <a:hlinkClick r:id="rId9"/>
              </a:rPr>
              <a:t>www.certibrasil.com.br</a:t>
            </a:r>
            <a:r>
              <a:rPr lang="pt-BR" dirty="0" smtClean="0">
                <a:hlinkClick r:id="rId9"/>
              </a:rPr>
              <a:t>/</a:t>
            </a:r>
            <a:r>
              <a:rPr lang="pt-BR" dirty="0" err="1" smtClean="0">
                <a:hlinkClick r:id="rId9"/>
              </a:rPr>
              <a:t>OHSAS18001.htm</a:t>
            </a:r>
            <a:r>
              <a:rPr lang="pt-BR" dirty="0" smtClean="0"/>
              <a:t>  </a:t>
            </a:r>
            <a:endParaRPr lang="pt-BR" dirty="0"/>
          </a:p>
          <a:p>
            <a:pPr marL="0" indent="0">
              <a:buNone/>
            </a:pPr>
            <a:r>
              <a:rPr lang="pt-BR" dirty="0" err="1" smtClean="0">
                <a:hlinkClick r:id="rId10"/>
              </a:rPr>
              <a:t>http</a:t>
            </a:r>
            <a:r>
              <a:rPr lang="pt-BR" dirty="0">
                <a:hlinkClick r:id="rId10"/>
              </a:rPr>
              <a:t>://</a:t>
            </a:r>
            <a:r>
              <a:rPr lang="pt-BR" dirty="0" err="1">
                <a:hlinkClick r:id="rId10"/>
              </a:rPr>
              <a:t>www.ohsas</a:t>
            </a:r>
            <a:r>
              <a:rPr lang="pt-BR" dirty="0">
                <a:hlinkClick r:id="rId10"/>
              </a:rPr>
              <a:t>-18001-</a:t>
            </a:r>
            <a:r>
              <a:rPr lang="pt-BR" dirty="0" err="1">
                <a:hlinkClick r:id="rId10"/>
              </a:rPr>
              <a:t>occupational</a:t>
            </a:r>
            <a:r>
              <a:rPr lang="pt-BR" dirty="0">
                <a:hlinkClick r:id="rId10"/>
              </a:rPr>
              <a:t>-</a:t>
            </a:r>
            <a:r>
              <a:rPr lang="pt-BR" dirty="0" err="1">
                <a:hlinkClick r:id="rId10"/>
              </a:rPr>
              <a:t>health-and-safety.com</a:t>
            </a:r>
            <a:r>
              <a:rPr lang="pt-BR" dirty="0" smtClean="0">
                <a:hlinkClick r:id="rId10"/>
              </a:rPr>
              <a:t>/</a:t>
            </a:r>
            <a:r>
              <a:rPr lang="pt-BR" dirty="0" smtClean="0"/>
              <a:t>  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fr-FR" i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003" y="1417638"/>
            <a:ext cx="3010797" cy="267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8915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243</Words>
  <Application>Microsoft Office PowerPoint</Application>
  <PresentationFormat>Affichage à l'écran (4:3)</PresentationFormat>
  <Paragraphs>37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Certificação</vt:lpstr>
      <vt:lpstr>ISO : Padronização Internacional </vt:lpstr>
      <vt:lpstr>“Bons práticos” agrícolas &amp; sociais</vt:lpstr>
      <vt:lpstr>Melhoramento Qualidade</vt:lpstr>
      <vt:lpstr>Présentation PowerPoint</vt:lpstr>
      <vt:lpstr>Melhoramento Eficacidade</vt:lpstr>
      <vt:lpstr>Présentation PowerPoint</vt:lpstr>
      <vt:lpstr>Présentation PowerPoint</vt:lpstr>
      <vt:lpstr>OBRIGADO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de Gestão</dc:title>
  <dc:creator>Aluno</dc:creator>
  <cp:lastModifiedBy>Emmanuel</cp:lastModifiedBy>
  <cp:revision>15</cp:revision>
  <dcterms:created xsi:type="dcterms:W3CDTF">2014-08-07T16:49:14Z</dcterms:created>
  <dcterms:modified xsi:type="dcterms:W3CDTF">2014-08-21T06:06:29Z</dcterms:modified>
</cp:coreProperties>
</file>