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9" r:id="rId20"/>
    <p:sldId id="274" r:id="rId21"/>
    <p:sldId id="275" r:id="rId22"/>
    <p:sldId id="276" r:id="rId23"/>
    <p:sldId id="280" r:id="rId24"/>
    <p:sldId id="278" r:id="rId25"/>
    <p:sldId id="277" r:id="rId26"/>
    <p:sldId id="281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9" autoAdjust="0"/>
    <p:restoredTop sz="94660"/>
  </p:normalViewPr>
  <p:slideViewPr>
    <p:cSldViewPr snapToGrid="0">
      <p:cViewPr varScale="1">
        <p:scale>
          <a:sx n="62" d="100"/>
          <a:sy n="62" d="100"/>
        </p:scale>
        <p:origin x="4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6956-A334-4EFF-AB50-5EB65FD53BDB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19AB8-7F55-4FD8-AAFB-303F31BA79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3436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6956-A334-4EFF-AB50-5EB65FD53BDB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19AB8-7F55-4FD8-AAFB-303F31BA79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1148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6956-A334-4EFF-AB50-5EB65FD53BDB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19AB8-7F55-4FD8-AAFB-303F31BA79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1565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6956-A334-4EFF-AB50-5EB65FD53BDB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19AB8-7F55-4FD8-AAFB-303F31BA79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483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6956-A334-4EFF-AB50-5EB65FD53BDB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19AB8-7F55-4FD8-AAFB-303F31BA79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8649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6956-A334-4EFF-AB50-5EB65FD53BDB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19AB8-7F55-4FD8-AAFB-303F31BA79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7788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6956-A334-4EFF-AB50-5EB65FD53BDB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19AB8-7F55-4FD8-AAFB-303F31BA79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217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6956-A334-4EFF-AB50-5EB65FD53BDB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19AB8-7F55-4FD8-AAFB-303F31BA79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531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6956-A334-4EFF-AB50-5EB65FD53BDB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19AB8-7F55-4FD8-AAFB-303F31BA79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3454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6956-A334-4EFF-AB50-5EB65FD53BDB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19AB8-7F55-4FD8-AAFB-303F31BA79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124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6956-A334-4EFF-AB50-5EB65FD53BDB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19AB8-7F55-4FD8-AAFB-303F31BA79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926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6956-A334-4EFF-AB50-5EB65FD53BDB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19AB8-7F55-4FD8-AAFB-303F31BA79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3958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rgbClr val="FFC000"/>
            </a:gs>
            <a:gs pos="12000">
              <a:schemeClr val="accent5">
                <a:lumMod val="89000"/>
              </a:schemeClr>
            </a:gs>
            <a:gs pos="64000">
              <a:schemeClr val="accent5">
                <a:lumMod val="75000"/>
              </a:schemeClr>
            </a:gs>
            <a:gs pos="74000">
              <a:schemeClr val="accent5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00" y="1609725"/>
            <a:ext cx="7239000" cy="36385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476500" y="6090834"/>
            <a:ext cx="73649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L’ISLE sur la SORGUE            LE  MARCHE FLOTTANT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479010" y="371959"/>
            <a:ext cx="54244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Proposé par Jackdidier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803756" y="5036949"/>
            <a:ext cx="2911744" cy="36933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‘negro chins’ à quai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Sur un Pont, à l'Isle sur Sorg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506325" y="2819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952024"/>
      </p:ext>
    </p:extLst>
  </p:cSld>
  <p:clrMapOvr>
    <a:masterClrMapping/>
  </p:clrMapOvr>
  <p:transition spd="slow" advClick="0" advTm="7000">
    <p:randomBar dir="vert"/>
    <p:sndAc>
      <p:stSnd>
        <p:snd r:embed="rId4" name="Sur un Pont, à l'Isle sur Sorgue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3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413" y="46494"/>
            <a:ext cx="10058400" cy="6733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01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6">
                <a:lumMod val="50000"/>
              </a:schemeClr>
            </a:gs>
            <a:gs pos="29000">
              <a:schemeClr val="accent4">
                <a:lumMod val="89000"/>
              </a:schemeClr>
            </a:gs>
            <a:gs pos="73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187" y="1343025"/>
            <a:ext cx="6143625" cy="4171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1114425" y="495946"/>
            <a:ext cx="95174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L’ISLE sur la SORGUE, localité du Vaucluse entre Avignon et Carpentras, organise chaque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année, le premier dimanche du mois d’ Août, un marché flottant sur un bras de la Sorgue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443413" y="6000750"/>
            <a:ext cx="3543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 reportage en images (du net)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325671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5000">
              <a:srgbClr val="C00000"/>
            </a:gs>
            <a:gs pos="8000">
              <a:schemeClr val="accent6">
                <a:lumMod val="89000"/>
              </a:schemeClr>
            </a:gs>
            <a:gs pos="79000">
              <a:schemeClr val="accent6">
                <a:lumMod val="75000"/>
              </a:schemeClr>
            </a:gs>
            <a:gs pos="91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692" y="964768"/>
            <a:ext cx="6442130" cy="483159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37288" y="5796366"/>
            <a:ext cx="82605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même temps que le marché dominical et, la brocante, le marché flottant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déroule face au jardin public, le matin dès 9 heures jusqu’à midi.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43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:dissolve/>
      </p:transition>
    </mc:Choice>
    <mc:Fallback xmlns="">
      <p:transition spd="slow" advClick="0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27" y="439761"/>
            <a:ext cx="5280000" cy="396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794" y="2547747"/>
            <a:ext cx="5821986" cy="396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21410" y="4649492"/>
            <a:ext cx="45874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l’animation dominicale habituelle du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marché, renommé dans la région et, du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paradis des chineurs à la brocante.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95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853" y="445577"/>
            <a:ext cx="4080000" cy="612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741" y="1138120"/>
            <a:ext cx="5271428" cy="396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863741" y="5269424"/>
            <a:ext cx="52714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‘ nego chins’, barques typiques, glissent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d’une rive à l’autre et offrent, farandole de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couleurs et de senteurs.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084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chemeClr val="accent2">
                <a:lumMod val="75000"/>
              </a:schemeClr>
            </a:gs>
            <a:gs pos="14000">
              <a:schemeClr val="accent6">
                <a:lumMod val="89000"/>
              </a:schemeClr>
            </a:gs>
            <a:gs pos="92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112" y="306307"/>
            <a:ext cx="8147929" cy="612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33234" y="5610386"/>
            <a:ext cx="7330698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Produits locaux, fruits et légumes, olives, melons, bouquets de fleurs,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fromages, vins et pain. On peut y faire son marché.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62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446" y="449450"/>
            <a:ext cx="5421689" cy="360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89" y="2912092"/>
            <a:ext cx="5593455" cy="360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462793" y="4355024"/>
            <a:ext cx="48509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Apprécier les costumes provençaux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traditionnels et, déguster les spécialités.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05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chemeClr val="accent6">
                <a:lumMod val="75000"/>
              </a:schemeClr>
            </a:gs>
            <a:gs pos="79000">
              <a:schemeClr val="accent4">
                <a:lumMod val="95000"/>
                <a:lumOff val="5000"/>
              </a:schemeClr>
            </a:gs>
            <a:gs pos="47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769" y="499820"/>
            <a:ext cx="7785314" cy="583898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819973" y="5935851"/>
            <a:ext cx="5073110" cy="400110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2014, cette manifestation a lieu le 3 Août.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80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2000">
              <a:schemeClr val="accent4">
                <a:lumMod val="50000"/>
              </a:schemeClr>
            </a:gs>
            <a:gs pos="7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099" y="511445"/>
            <a:ext cx="8082294" cy="542860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79728" y="5346915"/>
            <a:ext cx="7640665" cy="101566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la fin de la manifestation, les barques se réunissent en ligne avec, les participants de ce marché pour, entonner la fameuse ‘ Coupo Santo’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hymne  qui célèbre la </a:t>
            </a:r>
            <a:r>
              <a:rPr lang="fr-FR" sz="2000" i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Provence 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03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843" y="61992"/>
            <a:ext cx="10058400" cy="66787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14780" y="5935851"/>
            <a:ext cx="8121112" cy="40011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petit détour par le marché aux fleurs, partie prenante du marché dominical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24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470" y="599583"/>
            <a:ext cx="4291391" cy="587096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315" y="599583"/>
            <a:ext cx="4302502" cy="587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10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914" y="376749"/>
            <a:ext cx="4570358" cy="612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56" y="1156301"/>
            <a:ext cx="5482223" cy="360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936356" y="4943959"/>
            <a:ext cx="54822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l’Histoire dit que les pêcheurs l’Islois descendaient le dimanche de leurs cabanons, situés en amont du village pour y vendre leurs produits depuis leurs embarcations.  La tradition est conservée.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53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9000">
        <p:dissolve/>
      </p:transition>
    </mc:Choice>
    <mc:Fallback xmlns="">
      <p:transition spd="slow" advClick="0" advTm="9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FFC000"/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353" y="289732"/>
            <a:ext cx="945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16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20" y="496832"/>
            <a:ext cx="5519156" cy="396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8196" y="2610091"/>
            <a:ext cx="5895782" cy="396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26942" y="4835471"/>
            <a:ext cx="49749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Profusion de couleurs et d’odeurs.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Succès populaire au bord du canal et dans les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rues de la localité.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037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wipe/>
      </p:transition>
    </mc:Choice>
    <mc:Fallback xmlns="">
      <p:transition spd="slow" advClick="0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51" y="356461"/>
            <a:ext cx="11489995" cy="607533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9856922" y="5796366"/>
            <a:ext cx="1487837" cy="309966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5551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465" y="446207"/>
            <a:ext cx="5322856" cy="414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18" y="2606207"/>
            <a:ext cx="5875301" cy="396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602278" y="4959458"/>
            <a:ext cx="4463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barques ‘ nego chins ‘  fleuries</a:t>
            </a:r>
            <a:endParaRPr lang="fr-FR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05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14:reveal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8000">
              <a:srgbClr val="C00000"/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810" y="112363"/>
            <a:ext cx="8932190" cy="669914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301138" y="6261315"/>
            <a:ext cx="60288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l’opportunité de découvrir et de visiter cette localité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788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24" y="1364458"/>
            <a:ext cx="5280000" cy="396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350" y="364332"/>
            <a:ext cx="4080000" cy="612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85824" y="5532895"/>
            <a:ext cx="51275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Ancien Grenier (1779)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Tour (fin du 12éme siècle) dans l’îlot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Tour d’Argent.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76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randomBar dir="vert"/>
      </p:transition>
    </mc:Choice>
    <mc:Fallback xmlns=""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chemeClr val="accent6">
                <a:lumMod val="75000"/>
              </a:schemeClr>
            </a:gs>
            <a:gs pos="100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899" y="582737"/>
            <a:ext cx="9501187" cy="546473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90075" y="6230319"/>
            <a:ext cx="4618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Flâner le long des quais fleuris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05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630" y="526942"/>
            <a:ext cx="9866187" cy="585835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160217" y="5982346"/>
            <a:ext cx="3923600" cy="40011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découvrir  les  roues  à  aubes.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029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chemeClr val="accent2">
                <a:lumMod val="75000"/>
              </a:schemeClr>
            </a:gs>
            <a:gs pos="23000">
              <a:schemeClr val="accent1">
                <a:lumMod val="89000"/>
              </a:schemeClr>
            </a:gs>
            <a:gs pos="57000">
              <a:schemeClr val="accent1">
                <a:lumMod val="75000"/>
              </a:schemeClr>
            </a:gs>
            <a:gs pos="93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319" y="217147"/>
            <a:ext cx="8929127" cy="6462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39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heel spokes="1"/>
      </p:transition>
    </mc:Choice>
    <mc:Fallback xmlns="">
      <p:transition spd="slow" advClick="0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338" y="2575145"/>
            <a:ext cx="4965519" cy="3960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96" y="2575145"/>
            <a:ext cx="4965517" cy="3960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573" y="315616"/>
            <a:ext cx="4114800" cy="272415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898902" y="433953"/>
            <a:ext cx="31151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Collégiale Notre-Dame des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Anges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Style baroque romane.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8772041" y="480447"/>
            <a:ext cx="252622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Façade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Orgues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Chœur </a:t>
            </a:r>
            <a:r>
              <a:rPr lang="fr-FR" sz="2000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autel</a:t>
            </a:r>
            <a:endParaRPr lang="fr-FR" sz="2000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632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705" y="571499"/>
            <a:ext cx="10438848" cy="56864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07706" y="5827363"/>
            <a:ext cx="10438848" cy="508816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1243013" y="5827363"/>
            <a:ext cx="96583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Autrefois, les canaux et moulins servaient pour les filatures de soie, papeteries, teintureries.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dans cette localité surnommée : Venise du Comtat ou Provençale.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219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328" y="356461"/>
            <a:ext cx="6338807" cy="624027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65328" y="356460"/>
            <a:ext cx="3223648" cy="46494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8167607" y="1859797"/>
            <a:ext cx="29446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reportage avec clichés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du net.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20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3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410</Words>
  <Application>Microsoft Office PowerPoint</Application>
  <PresentationFormat>Grand écran</PresentationFormat>
  <Paragraphs>49</Paragraphs>
  <Slides>26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22</cp:revision>
  <dcterms:created xsi:type="dcterms:W3CDTF">2014-07-30T09:46:24Z</dcterms:created>
  <dcterms:modified xsi:type="dcterms:W3CDTF">2014-07-31T13:29:19Z</dcterms:modified>
</cp:coreProperties>
</file>