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4" r:id="rId2"/>
    <p:sldId id="278" r:id="rId3"/>
    <p:sldId id="279" r:id="rId4"/>
    <p:sldId id="265" r:id="rId5"/>
    <p:sldId id="266" r:id="rId6"/>
    <p:sldId id="257" r:id="rId7"/>
    <p:sldId id="258" r:id="rId8"/>
    <p:sldId id="259" r:id="rId9"/>
    <p:sldId id="260" r:id="rId10"/>
    <p:sldId id="261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67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368" y="-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60C00-1082-4898-BE96-835EEFA4C025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33AD2-1E66-42F5-A8AF-4D223B1C6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33AD2-1E66-42F5-A8AF-4D223B1C642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F48C7-BBF9-47B0-9920-2FD13CF7A6D4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D15E7-EE8B-4FB2-BE50-044EBF904148}" type="datetimeFigureOut">
              <a:rPr lang="fr-FR" smtClean="0"/>
              <a:pPr/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68407-1BEB-48EB-AF61-C9B5FBB8C81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488" y="571480"/>
            <a:ext cx="3643338" cy="14859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الميثاق الوطني للتربية والتكوين</a:t>
            </a:r>
            <a:endParaRPr lang="fr-FR" sz="36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6429388" y="2428868"/>
            <a:ext cx="1928826" cy="7143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تعريفه</a:t>
            </a:r>
            <a:endParaRPr lang="fr-FR" sz="2800" b="1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142976" y="2357430"/>
            <a:ext cx="1928826" cy="7143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سياقه</a:t>
            </a:r>
            <a:endParaRPr lang="fr-FR" sz="28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5929322" y="3286124"/>
            <a:ext cx="2786082" cy="32147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وثيقة تربوية تشتمل على مجموعة من آليات </a:t>
            </a:r>
            <a:r>
              <a:rPr lang="ar-MA" sz="2400" dirty="0" err="1" smtClean="0"/>
              <a:t>التأطير</a:t>
            </a:r>
            <a:r>
              <a:rPr lang="ar-MA" sz="2400" dirty="0" smtClean="0"/>
              <a:t> والتكوين والتسيير.</a:t>
            </a:r>
          </a:p>
          <a:p>
            <a:pPr algn="ctr"/>
            <a:r>
              <a:rPr lang="ar-MA" sz="2400" dirty="0" smtClean="0"/>
              <a:t> ويتكون من 83 صفحة من الحجم المتوسط ويحتوي على قسمين كبيرين.</a:t>
            </a:r>
            <a:endParaRPr lang="fr-FR" sz="24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285984" y="3429000"/>
            <a:ext cx="1714512" cy="28575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عوامل</a:t>
            </a:r>
          </a:p>
          <a:p>
            <a:pPr algn="ctr"/>
            <a:r>
              <a:rPr lang="ar-MA" sz="2800" dirty="0" smtClean="0"/>
              <a:t>داخلية</a:t>
            </a:r>
            <a:endParaRPr lang="fr-FR" sz="28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428596" y="3429000"/>
            <a:ext cx="1714512" cy="28575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عوامل خارجية</a:t>
            </a:r>
            <a:endParaRPr lang="fr-FR" sz="2800" dirty="0"/>
          </a:p>
        </p:txBody>
      </p:sp>
      <p:cxnSp>
        <p:nvCxnSpPr>
          <p:cNvPr id="9" name="Connecteur en arc 8"/>
          <p:cNvCxnSpPr>
            <a:stCxn id="4" idx="0"/>
            <a:endCxn id="3" idx="0"/>
          </p:cNvCxnSpPr>
          <p:nvPr/>
        </p:nvCxnSpPr>
        <p:spPr>
          <a:xfrm rot="16200000" flipH="1">
            <a:off x="4714876" y="-250057"/>
            <a:ext cx="71438" cy="5286412"/>
          </a:xfrm>
          <a:prstGeom prst="curvedConnector3">
            <a:avLst>
              <a:gd name="adj1" fmla="val -405331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Connecteur en arc 13"/>
          <p:cNvCxnSpPr>
            <a:stCxn id="7" idx="0"/>
            <a:endCxn id="6" idx="0"/>
          </p:cNvCxnSpPr>
          <p:nvPr/>
        </p:nvCxnSpPr>
        <p:spPr>
          <a:xfrm rot="5400000" flipH="1" flipV="1">
            <a:off x="2214546" y="2500306"/>
            <a:ext cx="1588" cy="1857388"/>
          </a:xfrm>
          <a:prstGeom prst="curvedConnector3">
            <a:avLst>
              <a:gd name="adj1" fmla="val 21113357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428860" y="285728"/>
            <a:ext cx="3643338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000" b="1" dirty="0" smtClean="0"/>
              <a:t>جامعة مغربية ناجحة</a:t>
            </a:r>
            <a:endParaRPr lang="fr-FR" sz="3000" b="1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5429256" y="1857364"/>
            <a:ext cx="2786082" cy="34290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منفتحة ومرصدا للتقدم الكوني العلمي والتقني، ومختبرا للاكتشاف والإبداع، وورشة لتعلم المهن. 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428596" y="1857364"/>
            <a:ext cx="3286148" cy="34290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قاطرة للتنمية تسهم بالبحوث الأساسية والتطبيقية، وتزود كل القطاعات بالأطر المؤهلة والقادرة على الرقي بمستويات إنتاجيتها وجودتها بوتيرة تسارع إيقاع التباري مع الأمم المتقدمة.  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5" name="Accolade fermante 4"/>
          <p:cNvSpPr/>
          <p:nvPr/>
        </p:nvSpPr>
        <p:spPr>
          <a:xfrm rot="16200000">
            <a:off x="4000496" y="-1000156"/>
            <a:ext cx="714380" cy="5000660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3174" y="285728"/>
            <a:ext cx="3357586" cy="11430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4000" b="1" dirty="0" smtClean="0"/>
              <a:t>الحقوق والواجبات</a:t>
            </a:r>
            <a:endParaRPr lang="fr-FR" sz="4000" b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5429256" y="1857364"/>
            <a:ext cx="2857520" cy="78581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الحقوق </a:t>
            </a:r>
            <a:endParaRPr lang="fr-FR" sz="2800" b="1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500034" y="1857364"/>
            <a:ext cx="2714644" cy="8572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الواجبات</a:t>
            </a:r>
            <a:endParaRPr lang="fr-FR" sz="2800" b="1" dirty="0" smtClean="0"/>
          </a:p>
        </p:txBody>
      </p:sp>
      <p:sp>
        <p:nvSpPr>
          <p:cNvPr id="19" name="Rectangle à coins arrondis 18"/>
          <p:cNvSpPr/>
          <p:nvPr/>
        </p:nvSpPr>
        <p:spPr>
          <a:xfrm>
            <a:off x="7000892" y="3071810"/>
            <a:ext cx="1571636" cy="32861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المساواة بين المواطنين وتكافؤ الفرص أمامهم</a:t>
            </a:r>
            <a:r>
              <a:rPr lang="ar-MA" dirty="0" smtClean="0"/>
              <a:t>. </a:t>
            </a:r>
            <a:endParaRPr lang="fr-FR" dirty="0"/>
          </a:p>
        </p:txBody>
      </p:sp>
      <p:sp>
        <p:nvSpPr>
          <p:cNvPr id="20" name="Rectangle à coins arrondis 19"/>
          <p:cNvSpPr/>
          <p:nvPr/>
        </p:nvSpPr>
        <p:spPr>
          <a:xfrm>
            <a:off x="5286380" y="3071810"/>
            <a:ext cx="1571636" cy="32861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حق الجميع في التعليم، إناثا وذكورا، سواء في البوادي أو الحواضر.</a:t>
            </a:r>
            <a:endParaRPr lang="ar-MA" dirty="0" smtClean="0"/>
          </a:p>
        </p:txBody>
      </p:sp>
      <p:sp>
        <p:nvSpPr>
          <p:cNvPr id="21" name="Rectangle à coins arrondis 20"/>
          <p:cNvSpPr/>
          <p:nvPr/>
        </p:nvSpPr>
        <p:spPr>
          <a:xfrm>
            <a:off x="1928794" y="3143248"/>
            <a:ext cx="1571636" cy="31432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واجبات المربين ومسؤولياتهم</a:t>
            </a:r>
            <a:r>
              <a:rPr lang="ar-MA" dirty="0" smtClean="0"/>
              <a:t>.</a:t>
            </a:r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214282" y="3143248"/>
            <a:ext cx="1571636" cy="31432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واجب الأسرة للقيام بتنشئة الطفل إلى جانب المدرسة.</a:t>
            </a:r>
            <a:endParaRPr lang="fr-FR" sz="2400" dirty="0" smtClean="0"/>
          </a:p>
        </p:txBody>
      </p:sp>
      <p:cxnSp>
        <p:nvCxnSpPr>
          <p:cNvPr id="10" name="Connecteur en arc 9"/>
          <p:cNvCxnSpPr>
            <a:stCxn id="20" idx="0"/>
            <a:endCxn id="19" idx="0"/>
          </p:cNvCxnSpPr>
          <p:nvPr/>
        </p:nvCxnSpPr>
        <p:spPr>
          <a:xfrm rot="5400000" flipH="1" flipV="1">
            <a:off x="6929454" y="2214554"/>
            <a:ext cx="1588" cy="1714512"/>
          </a:xfrm>
          <a:prstGeom prst="curvedConnector3">
            <a:avLst>
              <a:gd name="adj1" fmla="val 27831243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Connecteur en arc 14"/>
          <p:cNvCxnSpPr>
            <a:stCxn id="23" idx="0"/>
            <a:endCxn id="21" idx="0"/>
          </p:cNvCxnSpPr>
          <p:nvPr/>
        </p:nvCxnSpPr>
        <p:spPr>
          <a:xfrm rot="5400000" flipH="1" flipV="1">
            <a:off x="1857356" y="2285992"/>
            <a:ext cx="1588" cy="1714512"/>
          </a:xfrm>
          <a:prstGeom prst="curvedConnector3">
            <a:avLst>
              <a:gd name="adj1" fmla="val 24952149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Connecteur en arc 25"/>
          <p:cNvCxnSpPr>
            <a:stCxn id="4" idx="1"/>
            <a:endCxn id="17" idx="0"/>
          </p:cNvCxnSpPr>
          <p:nvPr/>
        </p:nvCxnSpPr>
        <p:spPr>
          <a:xfrm rot="10800000" flipV="1">
            <a:off x="1857356" y="857232"/>
            <a:ext cx="785818" cy="1000132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en arc 25"/>
          <p:cNvCxnSpPr>
            <a:stCxn id="4" idx="3"/>
            <a:endCxn id="14" idx="0"/>
          </p:cNvCxnSpPr>
          <p:nvPr/>
        </p:nvCxnSpPr>
        <p:spPr>
          <a:xfrm>
            <a:off x="6000760" y="857232"/>
            <a:ext cx="857256" cy="1000132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2357422" y="500042"/>
            <a:ext cx="4357718" cy="18573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واجبات المدرسين والمربين.</a:t>
            </a:r>
            <a:endParaRPr lang="fr-FR" sz="3200" b="1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7143768" y="3000372"/>
            <a:ext cx="1643074" cy="3143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جعل مصلحة المتعلمين فوق كل اعتبار.</a:t>
            </a:r>
            <a:endParaRPr lang="fr-FR" sz="2400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5072066" y="3000372"/>
            <a:ext cx="1643074" cy="3143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إعطاء المتعلمين المثال والقدوة في المظهر والسلوك والاجتهاد والروح النقدية البناءة.</a:t>
            </a:r>
            <a:endParaRPr lang="fr-FR" sz="2400" dirty="0" smtClean="0"/>
          </a:p>
        </p:txBody>
      </p:sp>
      <p:sp>
        <p:nvSpPr>
          <p:cNvPr id="26" name="Rectangle à coins arrondis 25"/>
          <p:cNvSpPr/>
          <p:nvPr/>
        </p:nvSpPr>
        <p:spPr>
          <a:xfrm>
            <a:off x="2786050" y="3071810"/>
            <a:ext cx="1643074" cy="3143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التكوين المستمر والمستديم</a:t>
            </a:r>
            <a:endParaRPr lang="fr-FR" sz="2400" dirty="0" smtClean="0"/>
          </a:p>
        </p:txBody>
      </p:sp>
      <p:sp>
        <p:nvSpPr>
          <p:cNvPr id="27" name="Rectangle à coins arrondis 26"/>
          <p:cNvSpPr/>
          <p:nvPr/>
        </p:nvSpPr>
        <p:spPr>
          <a:xfrm>
            <a:off x="642910" y="3071810"/>
            <a:ext cx="1643074" cy="3143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التزام الموضوعية والإنصاف في التقويمات والامتحانات، ومعاملة الجميع على قدم المساواة.</a:t>
            </a:r>
            <a:endParaRPr lang="fr-FR" sz="2400" dirty="0" smtClean="0"/>
          </a:p>
        </p:txBody>
      </p:sp>
      <p:cxnSp>
        <p:nvCxnSpPr>
          <p:cNvPr id="8" name="Connecteur en arc 7"/>
          <p:cNvCxnSpPr>
            <a:stCxn id="27" idx="0"/>
            <a:endCxn id="24" idx="0"/>
          </p:cNvCxnSpPr>
          <p:nvPr/>
        </p:nvCxnSpPr>
        <p:spPr>
          <a:xfrm rot="5400000" flipH="1" flipV="1">
            <a:off x="4679157" y="-214338"/>
            <a:ext cx="71438" cy="6500858"/>
          </a:xfrm>
          <a:prstGeom prst="curvedConnector3">
            <a:avLst>
              <a:gd name="adj1" fmla="val 995994"/>
            </a:avLst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Connecteur en arc 13"/>
          <p:cNvCxnSpPr/>
          <p:nvPr/>
        </p:nvCxnSpPr>
        <p:spPr>
          <a:xfrm rot="5400000">
            <a:off x="3750463" y="2250273"/>
            <a:ext cx="714380" cy="928694"/>
          </a:xfrm>
          <a:prstGeom prst="curvedConnector3">
            <a:avLst>
              <a:gd name="adj1" fmla="val 3068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rc 30"/>
          <p:cNvCxnSpPr>
            <a:stCxn id="2" idx="4"/>
            <a:endCxn id="25" idx="0"/>
          </p:cNvCxnSpPr>
          <p:nvPr/>
        </p:nvCxnSpPr>
        <p:spPr>
          <a:xfrm rot="16200000" flipH="1">
            <a:off x="4893471" y="2000240"/>
            <a:ext cx="642942" cy="1357322"/>
          </a:xfrm>
          <a:prstGeom prst="curvedConnector3">
            <a:avLst>
              <a:gd name="adj1" fmla="val 223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714612" y="2285992"/>
            <a:ext cx="3429024" cy="157163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مجالات التجديد ودعامات  التغيير</a:t>
            </a:r>
            <a:endParaRPr lang="fr-FR" sz="3600" b="1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6143636" y="285728"/>
            <a:ext cx="2714644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نشر التعليم وربطه بالمحيط الاقتصادي</a:t>
            </a:r>
            <a:endParaRPr lang="fr-FR" sz="28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3214678" y="285728"/>
            <a:ext cx="2643206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التنظيم </a:t>
            </a:r>
            <a:r>
              <a:rPr lang="ar-MA" sz="2800" dirty="0" err="1" smtClean="0"/>
              <a:t>البيداغوجي</a:t>
            </a:r>
            <a:endParaRPr lang="fr-FR" sz="2800" dirty="0" smtClean="0"/>
          </a:p>
        </p:txBody>
      </p:sp>
      <p:sp>
        <p:nvSpPr>
          <p:cNvPr id="17" name="Rectangle à coins arrondis 16"/>
          <p:cNvSpPr/>
          <p:nvPr/>
        </p:nvSpPr>
        <p:spPr>
          <a:xfrm>
            <a:off x="6500826" y="4500570"/>
            <a:ext cx="2357454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الموارد البشرية</a:t>
            </a:r>
            <a:endParaRPr lang="fr-FR" sz="2800" dirty="0" smtClean="0"/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285728"/>
            <a:ext cx="2714644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الرفع من جودة التربية والتكوين</a:t>
            </a:r>
            <a:endParaRPr lang="fr-FR" sz="2800" dirty="0" smtClean="0"/>
          </a:p>
        </p:txBody>
      </p:sp>
      <p:sp>
        <p:nvSpPr>
          <p:cNvPr id="19" name="Rectangle à coins arrondis 18"/>
          <p:cNvSpPr/>
          <p:nvPr/>
        </p:nvSpPr>
        <p:spPr>
          <a:xfrm>
            <a:off x="3428992" y="4572008"/>
            <a:ext cx="2286016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التسيير والتدبير</a:t>
            </a:r>
            <a:endParaRPr lang="fr-FR" sz="2800" dirty="0" smtClean="0"/>
          </a:p>
        </p:txBody>
      </p:sp>
      <p:sp>
        <p:nvSpPr>
          <p:cNvPr id="20" name="Rectangle à coins arrondis 19"/>
          <p:cNvSpPr/>
          <p:nvPr/>
        </p:nvSpPr>
        <p:spPr>
          <a:xfrm>
            <a:off x="214282" y="4572008"/>
            <a:ext cx="2428892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الشراكة والتمويل</a:t>
            </a:r>
            <a:endParaRPr lang="fr-FR" sz="2800" dirty="0" smtClean="0"/>
          </a:p>
        </p:txBody>
      </p:sp>
      <p:sp>
        <p:nvSpPr>
          <p:cNvPr id="9" name="Accolade fermante 8"/>
          <p:cNvSpPr/>
          <p:nvPr/>
        </p:nvSpPr>
        <p:spPr>
          <a:xfrm rot="16200000">
            <a:off x="4143372" y="1000108"/>
            <a:ext cx="714380" cy="6429420"/>
          </a:xfrm>
          <a:prstGeom prst="rightBrace">
            <a:avLst>
              <a:gd name="adj1" fmla="val 8333"/>
              <a:gd name="adj2" fmla="val 50239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2800" dirty="0"/>
          </a:p>
        </p:txBody>
      </p:sp>
      <p:sp>
        <p:nvSpPr>
          <p:cNvPr id="10" name="Accolade fermante 9"/>
          <p:cNvSpPr/>
          <p:nvPr/>
        </p:nvSpPr>
        <p:spPr>
          <a:xfrm rot="5400000">
            <a:off x="4112837" y="-1102128"/>
            <a:ext cx="632576" cy="6143670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>
            <a:endCxn id="10" idx="1"/>
          </p:cNvCxnSpPr>
          <p:nvPr/>
        </p:nvCxnSpPr>
        <p:spPr>
          <a:xfrm rot="16200000" flipH="1">
            <a:off x="4107652" y="1964521"/>
            <a:ext cx="642945" cy="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16200000" flipH="1">
            <a:off x="4179090" y="4250538"/>
            <a:ext cx="642945" cy="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6786578" y="2714620"/>
            <a:ext cx="1714512" cy="335758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تعميم جيد في مدرسة متعددة الأساليب</a:t>
            </a:r>
            <a:endParaRPr lang="fr-FR" sz="28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643306" y="2714620"/>
            <a:ext cx="1785950" cy="335758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التربية غير النظامية ومحاربة الأمية</a:t>
            </a:r>
            <a:endParaRPr lang="fr-FR" sz="2800" dirty="0" smtClean="0"/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2714620"/>
            <a:ext cx="1928826" cy="32861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السعي إلى تلاؤم أكبر بين النظام التربوي والمحيط الاقتصادي</a:t>
            </a:r>
            <a:endParaRPr lang="fr-FR" sz="2800" dirty="0" smtClean="0"/>
          </a:p>
        </p:txBody>
      </p:sp>
      <p:sp>
        <p:nvSpPr>
          <p:cNvPr id="7" name="Rectangle à coins arrondis 6"/>
          <p:cNvSpPr/>
          <p:nvPr/>
        </p:nvSpPr>
        <p:spPr>
          <a:xfrm>
            <a:off x="2571736" y="285728"/>
            <a:ext cx="3571900" cy="17145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dirty="0" smtClean="0"/>
              <a:t>دعامات مجال نشر التعليم وربطه بالمحيط الاقتصادي</a:t>
            </a:r>
            <a:endParaRPr lang="fr-FR" sz="3600" dirty="0"/>
          </a:p>
        </p:txBody>
      </p:sp>
      <p:sp>
        <p:nvSpPr>
          <p:cNvPr id="8" name="Accolade ouvrante 7"/>
          <p:cNvSpPr/>
          <p:nvPr/>
        </p:nvSpPr>
        <p:spPr>
          <a:xfrm rot="5400000">
            <a:off x="4179091" y="-750123"/>
            <a:ext cx="785818" cy="6143668"/>
          </a:xfrm>
          <a:prstGeom prst="leftBrace">
            <a:avLst>
              <a:gd name="adj1" fmla="val 8333"/>
              <a:gd name="adj2" fmla="val 51241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>
            <a:stCxn id="8" idx="1"/>
            <a:endCxn id="5" idx="0"/>
          </p:cNvCxnSpPr>
          <p:nvPr/>
        </p:nvCxnSpPr>
        <p:spPr>
          <a:xfrm rot="16200000" flipH="1">
            <a:off x="4123110" y="2301449"/>
            <a:ext cx="785818" cy="405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8926" y="714356"/>
            <a:ext cx="3500462" cy="157163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دعامات مجال التنظيم </a:t>
            </a:r>
            <a:r>
              <a:rPr lang="ar-MA" sz="3600" b="1" dirty="0" err="1" smtClean="0"/>
              <a:t>البيداغوجي</a:t>
            </a:r>
            <a:r>
              <a:rPr lang="ar-MA" sz="3600" b="1" dirty="0" smtClean="0"/>
              <a:t> </a:t>
            </a:r>
            <a:endParaRPr lang="fr-FR" sz="3600" b="1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429388" y="2928934"/>
            <a:ext cx="2000264" cy="307183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200" dirty="0" smtClean="0"/>
              <a:t>إعادة الهيكلة وتنظيم أطوار التربية والتكوين</a:t>
            </a:r>
            <a:endParaRPr lang="fr-FR" sz="32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643306" y="3000372"/>
            <a:ext cx="2071702" cy="30003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200" dirty="0" smtClean="0"/>
              <a:t>التقويم والامتحانات</a:t>
            </a:r>
            <a:endParaRPr lang="fr-FR" sz="3200" dirty="0" smtClean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3071810"/>
            <a:ext cx="1928826" cy="292895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200" dirty="0" smtClean="0"/>
              <a:t>التوجيه التربوي والمهني</a:t>
            </a:r>
            <a:endParaRPr lang="fr-FR" sz="3200" dirty="0" smtClean="0"/>
          </a:p>
        </p:txBody>
      </p:sp>
      <p:cxnSp>
        <p:nvCxnSpPr>
          <p:cNvPr id="8" name="Connecteur en arc 7"/>
          <p:cNvCxnSpPr>
            <a:stCxn id="6" idx="0"/>
            <a:endCxn id="4" idx="0"/>
          </p:cNvCxnSpPr>
          <p:nvPr/>
        </p:nvCxnSpPr>
        <p:spPr>
          <a:xfrm rot="5400000" flipH="1" flipV="1">
            <a:off x="4625578" y="267869"/>
            <a:ext cx="142876" cy="5465007"/>
          </a:xfrm>
          <a:prstGeom prst="curvedConnector3">
            <a:avLst>
              <a:gd name="adj1" fmla="val 547996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2" idx="2"/>
            <a:endCxn id="5" idx="0"/>
          </p:cNvCxnSpPr>
          <p:nvPr/>
        </p:nvCxnSpPr>
        <p:spPr>
          <a:xfrm rot="5400000">
            <a:off x="4321967" y="264318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6116" y="2357430"/>
            <a:ext cx="2928958" cy="171451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dirty="0" smtClean="0"/>
              <a:t>دعامات الرفع من جودة التربية والتكوين</a:t>
            </a:r>
            <a:endParaRPr lang="fr-FR" sz="32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286480" y="285728"/>
            <a:ext cx="2643238" cy="17145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مراجعة البرامج والمناهج والكتب المدرسية والوسائط التعليمية</a:t>
            </a:r>
            <a:endParaRPr lang="fr-FR" sz="24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286116" y="285728"/>
            <a:ext cx="2714644" cy="17145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استعمالات الزمن والإيقاعات المدرسية </a:t>
            </a:r>
            <a:r>
              <a:rPr lang="ar-MA" sz="2400" dirty="0" err="1" smtClean="0"/>
              <a:t>والبيداغوجية</a:t>
            </a:r>
            <a:endParaRPr lang="fr-FR" sz="2400" dirty="0" smtClean="0"/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285728"/>
            <a:ext cx="2857520" cy="17145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تحسين تدريس اللغة العربية واستعمالها، وإتقان اللغة الأجنبية، والتفتح على اللغة </a:t>
            </a:r>
            <a:r>
              <a:rPr lang="ar-MA" sz="2400" dirty="0" err="1" smtClean="0"/>
              <a:t>الأمازيغية</a:t>
            </a:r>
            <a:endParaRPr lang="fr-FR" sz="2400" dirty="0" smtClean="0"/>
          </a:p>
        </p:txBody>
      </p:sp>
      <p:sp>
        <p:nvSpPr>
          <p:cNvPr id="10" name="Rectangle à coins arrondis 9"/>
          <p:cNvSpPr/>
          <p:nvPr/>
        </p:nvSpPr>
        <p:spPr>
          <a:xfrm>
            <a:off x="6286480" y="4429132"/>
            <a:ext cx="2571800" cy="20002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استعمال التكنولوجيات الجديدة للإعلام والتواصل</a:t>
            </a:r>
            <a:endParaRPr lang="fr-FR" sz="2400" dirty="0" smtClean="0"/>
          </a:p>
        </p:txBody>
      </p:sp>
      <p:sp>
        <p:nvSpPr>
          <p:cNvPr id="11" name="Rectangle à coins arrondis 10"/>
          <p:cNvSpPr/>
          <p:nvPr/>
        </p:nvSpPr>
        <p:spPr>
          <a:xfrm>
            <a:off x="3571868" y="4429132"/>
            <a:ext cx="2357454" cy="20002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تشجيع التفوق والتجديد والبحث العلمي</a:t>
            </a:r>
            <a:endParaRPr lang="fr-FR" sz="2400" dirty="0" smtClean="0"/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4429132"/>
            <a:ext cx="2857520" cy="20002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600" dirty="0" smtClean="0"/>
              <a:t>إنعاش الأنشطة الرياضية والتربية البدنية المدرسية والجامعية والأنشطة الموازية</a:t>
            </a:r>
            <a:endParaRPr lang="fr-FR" sz="2600" dirty="0" smtClean="0"/>
          </a:p>
        </p:txBody>
      </p:sp>
      <p:cxnSp>
        <p:nvCxnSpPr>
          <p:cNvPr id="14" name="Connecteur en arc 13"/>
          <p:cNvCxnSpPr>
            <a:stCxn id="12" idx="0"/>
            <a:endCxn id="10" idx="0"/>
          </p:cNvCxnSpPr>
          <p:nvPr/>
        </p:nvCxnSpPr>
        <p:spPr>
          <a:xfrm rot="5400000" flipH="1" flipV="1">
            <a:off x="4643430" y="1500182"/>
            <a:ext cx="1588" cy="5857900"/>
          </a:xfrm>
          <a:prstGeom prst="curvedConnector3">
            <a:avLst>
              <a:gd name="adj1" fmla="val 23032753"/>
            </a:avLst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Connecteur en arc 19"/>
          <p:cNvCxnSpPr>
            <a:stCxn id="9" idx="2"/>
            <a:endCxn id="7" idx="2"/>
          </p:cNvCxnSpPr>
          <p:nvPr/>
        </p:nvCxnSpPr>
        <p:spPr>
          <a:xfrm rot="16200000" flipH="1">
            <a:off x="4625570" y="-982289"/>
            <a:ext cx="1588" cy="5965057"/>
          </a:xfrm>
          <a:prstGeom prst="curvedConnector3">
            <a:avLst>
              <a:gd name="adj1" fmla="val 22073181"/>
            </a:avLst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 rot="5400000" flipH="1" flipV="1">
            <a:off x="4537075" y="217804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2" idx="2"/>
            <a:endCxn id="11" idx="0"/>
          </p:cNvCxnSpPr>
          <p:nvPr/>
        </p:nvCxnSpPr>
        <p:spPr>
          <a:xfrm rot="5400000">
            <a:off x="4572000" y="425053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8926" y="714356"/>
            <a:ext cx="3214710" cy="142876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دعامات مجال الموارد البشرية</a:t>
            </a:r>
            <a:endParaRPr lang="fr-FR" sz="32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5929322" y="2857496"/>
            <a:ext cx="2643206" cy="28575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حفز الموارد البشرية، وإتقان تكوينها، وتحسين ظروفها، ومراجعة مقاييس التوظيف والتقويم والتربية</a:t>
            </a:r>
            <a:endParaRPr lang="fr-FR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71472" y="2857496"/>
            <a:ext cx="2643206" cy="28575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تحسين الظروف المادية والاجتماعية للمتعلمين، والعناية بالأشخاص ذوي الحاجات الخاصة</a:t>
            </a:r>
            <a:endParaRPr lang="fr-FR" sz="2800" dirty="0" smtClean="0"/>
          </a:p>
        </p:txBody>
      </p:sp>
      <p:cxnSp>
        <p:nvCxnSpPr>
          <p:cNvPr id="6" name="Connecteur en arc 5"/>
          <p:cNvCxnSpPr>
            <a:stCxn id="4" idx="0"/>
            <a:endCxn id="3" idx="0"/>
          </p:cNvCxnSpPr>
          <p:nvPr/>
        </p:nvCxnSpPr>
        <p:spPr>
          <a:xfrm rot="5400000" flipH="1" flipV="1">
            <a:off x="4572000" y="178571"/>
            <a:ext cx="1588" cy="5357850"/>
          </a:xfrm>
          <a:prstGeom prst="curvedConnector3">
            <a:avLst>
              <a:gd name="adj1" fmla="val 44146110"/>
            </a:avLst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8926" y="571480"/>
            <a:ext cx="3286148" cy="12858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دعامات مجال التسيير والتدبير</a:t>
            </a:r>
            <a:endParaRPr lang="fr-FR" sz="32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6215074" y="2643182"/>
            <a:ext cx="2500330" cy="29289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إقرار اللامركزية </a:t>
            </a:r>
            <a:r>
              <a:rPr lang="ar-MA" sz="2800" dirty="0" err="1" smtClean="0"/>
              <a:t>واللاتمركز</a:t>
            </a:r>
            <a:r>
              <a:rPr lang="ar-MA" sz="2800" dirty="0" smtClean="0"/>
              <a:t> في قطاع التربية والتكوين </a:t>
            </a:r>
            <a:endParaRPr lang="fr-FR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286116" y="2643182"/>
            <a:ext cx="2500330" cy="29289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تحسين التدبير العام لنظام التربية والتكوين وتقويمه المستمر</a:t>
            </a:r>
            <a:endParaRPr lang="fr-FR" sz="2800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285720" y="2643182"/>
            <a:ext cx="2643206" cy="29289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تنويع أنماط البنايات والتجهيزات ومعاييرها </a:t>
            </a:r>
            <a:r>
              <a:rPr lang="ar-MA" sz="2800" dirty="0" err="1" smtClean="0"/>
              <a:t>وملاءمتها</a:t>
            </a:r>
            <a:r>
              <a:rPr lang="ar-MA" sz="2800" dirty="0" smtClean="0"/>
              <a:t> لمحيطها وترشيد استغلالها، وحسن تسييرها</a:t>
            </a:r>
            <a:endParaRPr lang="fr-FR" sz="2800" dirty="0" smtClean="0"/>
          </a:p>
        </p:txBody>
      </p:sp>
      <p:sp>
        <p:nvSpPr>
          <p:cNvPr id="6" name="Accolade ouvrante 5"/>
          <p:cNvSpPr/>
          <p:nvPr/>
        </p:nvSpPr>
        <p:spPr>
          <a:xfrm rot="5400000">
            <a:off x="4071934" y="-785842"/>
            <a:ext cx="857256" cy="6000792"/>
          </a:xfrm>
          <a:prstGeom prst="lef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>
            <a:stCxn id="6" idx="1"/>
            <a:endCxn id="4" idx="0"/>
          </p:cNvCxnSpPr>
          <p:nvPr/>
        </p:nvCxnSpPr>
        <p:spPr>
          <a:xfrm rot="16200000" flipH="1">
            <a:off x="4089793" y="2196695"/>
            <a:ext cx="857256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6050" y="1000108"/>
            <a:ext cx="3429024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دعامات مجال الشراكة والتمويل</a:t>
            </a:r>
            <a:endParaRPr lang="fr-FR" sz="32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5429256" y="3214686"/>
            <a:ext cx="3143272" cy="25003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حفز قطاع التعليم الخاص، وضبط معاييره وتسييره ومنح الاعتماد لذوي الاستحقاق</a:t>
            </a:r>
            <a:endParaRPr lang="fr-FR" sz="2400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785786" y="3214686"/>
            <a:ext cx="3143272" cy="25003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تعبئة موارد التمويل وترشيد تدبيرها</a:t>
            </a:r>
            <a:endParaRPr lang="fr-FR" sz="2400" dirty="0"/>
          </a:p>
        </p:txBody>
      </p:sp>
      <p:sp>
        <p:nvSpPr>
          <p:cNvPr id="5" name="Accolade ouvrante 4"/>
          <p:cNvSpPr/>
          <p:nvPr/>
        </p:nvSpPr>
        <p:spPr>
          <a:xfrm rot="5400000">
            <a:off x="4321967" y="535761"/>
            <a:ext cx="714380" cy="464347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4678" y="1214422"/>
            <a:ext cx="2941498" cy="113445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عوامل داخلية</a:t>
            </a:r>
            <a:endParaRPr lang="fr-FR" sz="36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6215074" y="3000372"/>
            <a:ext cx="2571768" cy="27860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تدمر مختلف عناصر المنظومة التعليمية </a:t>
            </a:r>
            <a:endParaRPr lang="fr-FR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357554" y="3000372"/>
            <a:ext cx="2571768" cy="28575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استياء الآباء من الوضعية المتأزمة للمدرسة المغربية العمومية بصفة خاصة </a:t>
            </a:r>
            <a:endParaRPr lang="fr-FR" sz="2800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357158" y="3000372"/>
            <a:ext cx="2571768" cy="29289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الأوضاع الاقتصادية والاجتماعية والسياسية المزرية المصاحبة لأزمة التربية والتعليم</a:t>
            </a:r>
            <a:endParaRPr lang="fr-FR" sz="2800" dirty="0" smtClean="0"/>
          </a:p>
        </p:txBody>
      </p:sp>
      <p:cxnSp>
        <p:nvCxnSpPr>
          <p:cNvPr id="7" name="Connecteur en arc 6"/>
          <p:cNvCxnSpPr>
            <a:stCxn id="2" idx="1"/>
            <a:endCxn id="5" idx="0"/>
          </p:cNvCxnSpPr>
          <p:nvPr/>
        </p:nvCxnSpPr>
        <p:spPr>
          <a:xfrm rot="10800000" flipV="1">
            <a:off x="1643042" y="1781650"/>
            <a:ext cx="1571636" cy="1218721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Connecteur en arc 6"/>
          <p:cNvCxnSpPr>
            <a:stCxn id="2" idx="3"/>
            <a:endCxn id="3" idx="0"/>
          </p:cNvCxnSpPr>
          <p:nvPr/>
        </p:nvCxnSpPr>
        <p:spPr>
          <a:xfrm>
            <a:off x="6156176" y="1781651"/>
            <a:ext cx="1344782" cy="1218721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en arc 6"/>
          <p:cNvCxnSpPr>
            <a:stCxn id="2" idx="2"/>
            <a:endCxn id="4" idx="0"/>
          </p:cNvCxnSpPr>
          <p:nvPr/>
        </p:nvCxnSpPr>
        <p:spPr>
          <a:xfrm rot="5400000">
            <a:off x="4338687" y="2653632"/>
            <a:ext cx="651492" cy="4198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 vers le bas 1"/>
          <p:cNvSpPr/>
          <p:nvPr/>
        </p:nvSpPr>
        <p:spPr>
          <a:xfrm>
            <a:off x="279306" y="2371697"/>
            <a:ext cx="5300806" cy="2214578"/>
          </a:xfrm>
          <a:prstGeom prst="ribb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نشكركم على حسن تتبعكم</a:t>
            </a:r>
            <a:endParaRPr lang="fr-FR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5580112" y="476672"/>
            <a:ext cx="33843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 </a:t>
            </a:r>
            <a:r>
              <a:rPr lang="ar-MA" sz="3600" dirty="0" smtClean="0"/>
              <a:t>حسن </a:t>
            </a:r>
            <a:r>
              <a:rPr lang="ar-MA" sz="3600" dirty="0" err="1" smtClean="0"/>
              <a:t>سعداني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3240" y="1000108"/>
            <a:ext cx="3071834" cy="121444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عوامل خارجية</a:t>
            </a:r>
            <a:endParaRPr lang="fr-FR" sz="36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6286512" y="3071810"/>
            <a:ext cx="2357454" cy="264320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التحديات الكبرى الناتجة عن الحداثة وعولمة الاقتصاد والمعرفة.</a:t>
            </a:r>
            <a:endParaRPr lang="fr-FR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428992" y="3000372"/>
            <a:ext cx="2357454" cy="278608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مسايرة التحولات في مختلف المجالات، سياسيا، اقتصاديا، وثقافيا، واجتماعيا.</a:t>
            </a:r>
            <a:endParaRPr lang="fr-FR" sz="28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571472" y="2928934"/>
            <a:ext cx="2357454" cy="28575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استشراف الألفية الثالثة، والتطلع إلى موارد بشرية ذات </a:t>
            </a:r>
            <a:r>
              <a:rPr lang="ar-MA" sz="2800" dirty="0" err="1" smtClean="0"/>
              <a:t>كفايات</a:t>
            </a:r>
            <a:r>
              <a:rPr lang="ar-MA" sz="2800" dirty="0" smtClean="0"/>
              <a:t> محددة.</a:t>
            </a:r>
            <a:endParaRPr lang="fr-FR" sz="2800" dirty="0"/>
          </a:p>
        </p:txBody>
      </p:sp>
      <p:cxnSp>
        <p:nvCxnSpPr>
          <p:cNvPr id="6" name="Connecteur en arc 6"/>
          <p:cNvCxnSpPr>
            <a:stCxn id="2" idx="1"/>
            <a:endCxn id="5" idx="0"/>
          </p:cNvCxnSpPr>
          <p:nvPr/>
        </p:nvCxnSpPr>
        <p:spPr>
          <a:xfrm rot="10800000" flipV="1">
            <a:off x="1750200" y="1607330"/>
            <a:ext cx="1393041" cy="1321603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Connecteur en arc 6"/>
          <p:cNvCxnSpPr>
            <a:stCxn id="2" idx="3"/>
            <a:endCxn id="3" idx="0"/>
          </p:cNvCxnSpPr>
          <p:nvPr/>
        </p:nvCxnSpPr>
        <p:spPr>
          <a:xfrm>
            <a:off x="6215074" y="1607331"/>
            <a:ext cx="1250165" cy="1464479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Connecteur en arc 6"/>
          <p:cNvCxnSpPr>
            <a:stCxn id="2" idx="2"/>
          </p:cNvCxnSpPr>
          <p:nvPr/>
        </p:nvCxnSpPr>
        <p:spPr>
          <a:xfrm rot="16200000" flipH="1">
            <a:off x="4270383" y="2623327"/>
            <a:ext cx="854406" cy="368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786050" y="357166"/>
            <a:ext cx="350046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محتويات الميثاق الوطني للتربية والتكوين</a:t>
            </a:r>
            <a:endParaRPr lang="fr-FR" sz="3200" b="1" dirty="0"/>
          </a:p>
        </p:txBody>
      </p:sp>
      <p:sp>
        <p:nvSpPr>
          <p:cNvPr id="3" name="Accolade fermante 2"/>
          <p:cNvSpPr/>
          <p:nvPr/>
        </p:nvSpPr>
        <p:spPr>
          <a:xfrm rot="16200000">
            <a:off x="4179089" y="-1035873"/>
            <a:ext cx="714384" cy="6072230"/>
          </a:xfrm>
          <a:prstGeom prst="rightBrace">
            <a:avLst>
              <a:gd name="adj1" fmla="val 8333"/>
              <a:gd name="adj2" fmla="val 5075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6572264" y="2357430"/>
            <a:ext cx="2143140" cy="2500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المبادئ الأساسية</a:t>
            </a:r>
            <a:endParaRPr lang="fr-FR" sz="2800" b="1" dirty="0"/>
          </a:p>
        </p:txBody>
      </p:sp>
      <p:sp>
        <p:nvSpPr>
          <p:cNvPr id="16" name="Rectangle 15"/>
          <p:cNvSpPr/>
          <p:nvPr/>
        </p:nvSpPr>
        <p:spPr>
          <a:xfrm>
            <a:off x="428596" y="2357430"/>
            <a:ext cx="2286016" cy="25717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/>
              <a:t>مجالات التجديد ودعامات التغيير</a:t>
            </a:r>
            <a:endParaRPr lang="fr-F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071802" y="571480"/>
            <a:ext cx="3143272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المبادئ الأساسية</a:t>
            </a:r>
            <a:endParaRPr lang="fr-FR" sz="3200" b="1" dirty="0"/>
          </a:p>
        </p:txBody>
      </p:sp>
      <p:sp>
        <p:nvSpPr>
          <p:cNvPr id="3" name="Accolade fermante 2"/>
          <p:cNvSpPr/>
          <p:nvPr/>
        </p:nvSpPr>
        <p:spPr>
          <a:xfrm rot="16200000" flipV="1">
            <a:off x="4179091" y="-1750255"/>
            <a:ext cx="857256" cy="7358114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vers le bas 21"/>
          <p:cNvSpPr/>
          <p:nvPr/>
        </p:nvSpPr>
        <p:spPr>
          <a:xfrm>
            <a:off x="8143900" y="1928802"/>
            <a:ext cx="214314" cy="500066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vers le bas 25"/>
          <p:cNvSpPr/>
          <p:nvPr/>
        </p:nvSpPr>
        <p:spPr>
          <a:xfrm>
            <a:off x="857224" y="1928802"/>
            <a:ext cx="214314" cy="500066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7358082" y="2428868"/>
            <a:ext cx="1500198" cy="2500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المرتكزات الثابتة</a:t>
            </a:r>
            <a:endParaRPr lang="fr-FR" sz="2800" dirty="0"/>
          </a:p>
        </p:txBody>
      </p:sp>
      <p:sp>
        <p:nvSpPr>
          <p:cNvPr id="28" name="Rectangle 27"/>
          <p:cNvSpPr/>
          <p:nvPr/>
        </p:nvSpPr>
        <p:spPr>
          <a:xfrm>
            <a:off x="5072066" y="2428868"/>
            <a:ext cx="1500198" cy="2500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الغايات الكبرى</a:t>
            </a:r>
            <a:endParaRPr lang="fr-FR" sz="28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2643174" y="2428868"/>
            <a:ext cx="1500198" cy="2500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حقوق وواجبات الأفراد والجماعات</a:t>
            </a:r>
            <a:endParaRPr lang="fr-FR" sz="2800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285720" y="2500306"/>
            <a:ext cx="1428760" cy="2500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التعبئة الوطنية لتجديد المدرسة </a:t>
            </a:r>
            <a:endParaRPr lang="fr-FR" sz="2800" dirty="0" smtClean="0"/>
          </a:p>
        </p:txBody>
      </p:sp>
      <p:sp>
        <p:nvSpPr>
          <p:cNvPr id="10" name="Flèche vers le bas 9"/>
          <p:cNvSpPr/>
          <p:nvPr/>
        </p:nvSpPr>
        <p:spPr>
          <a:xfrm>
            <a:off x="5715008" y="1928802"/>
            <a:ext cx="214314" cy="500066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3286116" y="1928802"/>
            <a:ext cx="214314" cy="500066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3174" y="214290"/>
            <a:ext cx="3357586" cy="10001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المرتكزات الثابتة</a:t>
            </a:r>
            <a:endParaRPr lang="fr-FR" sz="32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6644" y="1928802"/>
            <a:ext cx="1571636" cy="38576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مبادئ العقيدة الإسلامية  وقيمها الرامية لتكوين مواطن صالح.</a:t>
            </a:r>
            <a:endParaRPr lang="fr-FR" sz="24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643570" y="1928802"/>
            <a:ext cx="1571636" cy="38576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التشبع بالثوابت والمقدسات الوطنية المتجلية في الإيمان بالله وحب الوطن والتمسك بالملكية الدستورية</a:t>
            </a:r>
            <a:endParaRPr lang="fr-FR" sz="2400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3643306" y="1928802"/>
            <a:ext cx="1857388" cy="38576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الحفاظ على التراث  وتجديده، وضمان</a:t>
            </a:r>
            <a:endParaRPr lang="fr-FR" sz="2400" dirty="0" smtClean="0"/>
          </a:p>
          <a:p>
            <a:pPr algn="ctr"/>
            <a:r>
              <a:rPr lang="ar-MA" sz="2400" dirty="0" smtClean="0"/>
              <a:t>الإشعاع المتواصل </a:t>
            </a:r>
            <a:r>
              <a:rPr lang="ar-MA" sz="2400" dirty="0" err="1" smtClean="0"/>
              <a:t>به</a:t>
            </a:r>
            <a:r>
              <a:rPr lang="ar-MA" sz="2400" dirty="0" smtClean="0"/>
              <a:t> لما يحمله من قيم خلقية وثقافية</a:t>
            </a:r>
            <a:endParaRPr lang="fr-FR" sz="2400" dirty="0" smtClean="0"/>
          </a:p>
        </p:txBody>
      </p:sp>
      <p:sp>
        <p:nvSpPr>
          <p:cNvPr id="6" name="Rectangle à coins arrondis 5"/>
          <p:cNvSpPr/>
          <p:nvPr/>
        </p:nvSpPr>
        <p:spPr>
          <a:xfrm>
            <a:off x="1928794" y="1928802"/>
            <a:ext cx="1571636" cy="38576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التوفيق الإيجابي بين الوفاء للأصالة والتطلع الدائم للمعاصرة</a:t>
            </a:r>
            <a:endParaRPr lang="fr-FR" sz="2400" dirty="0" smtClean="0"/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1928802"/>
            <a:ext cx="1571636" cy="38576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/>
              <a:t>الرقي بالبلاد والإسهام في تطويرها اقتصاديا واجتماعيا في إطار الانفتاح على العالم </a:t>
            </a:r>
            <a:endParaRPr lang="fr-FR" sz="2400" dirty="0" smtClean="0"/>
          </a:p>
        </p:txBody>
      </p:sp>
      <p:sp>
        <p:nvSpPr>
          <p:cNvPr id="8" name="Accolade fermante 7"/>
          <p:cNvSpPr/>
          <p:nvPr/>
        </p:nvSpPr>
        <p:spPr>
          <a:xfrm rot="16200000" flipV="1">
            <a:off x="4179091" y="-2107445"/>
            <a:ext cx="714380" cy="7358114"/>
          </a:xfrm>
          <a:prstGeom prst="righ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785786" y="1643050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2643174" y="1643050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4429124" y="1643050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6357950" y="1643050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bas 12"/>
          <p:cNvSpPr/>
          <p:nvPr/>
        </p:nvSpPr>
        <p:spPr>
          <a:xfrm>
            <a:off x="8072462" y="1643050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à coins arrondis 16"/>
          <p:cNvSpPr/>
          <p:nvPr/>
        </p:nvSpPr>
        <p:spPr>
          <a:xfrm>
            <a:off x="6929454" y="2071678"/>
            <a:ext cx="1785950" cy="36433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جعل المتعلم بوجه عام، والطفل على الأخص في قلب الاهتمام والتفكير خلال العملية التربوية التكوينية</a:t>
            </a:r>
            <a:endParaRPr lang="fr-FR" sz="2400" dirty="0">
              <a:solidFill>
                <a:schemeClr val="dk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000628" y="2143116"/>
            <a:ext cx="1500198" cy="36433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نهوض نظام التربية والتكوين بوظائفه كاملة تجاه الأفراد والمجتمع.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2857488" y="2143116"/>
            <a:ext cx="1500198" cy="37147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مدرسة مغربيـة ناجحة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714348" y="2071678"/>
            <a:ext cx="1500198" cy="37147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جامعة مغربية ناجحة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071802" y="500042"/>
            <a:ext cx="300039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b="1" dirty="0" smtClean="0"/>
              <a:t>الغايات</a:t>
            </a:r>
            <a:endParaRPr lang="fr-FR" sz="3600" b="1" dirty="0"/>
          </a:p>
        </p:txBody>
      </p:sp>
      <p:sp>
        <p:nvSpPr>
          <p:cNvPr id="8" name="Accolade ouvrante 7"/>
          <p:cNvSpPr/>
          <p:nvPr/>
        </p:nvSpPr>
        <p:spPr>
          <a:xfrm rot="5400000">
            <a:off x="4286248" y="-1428784"/>
            <a:ext cx="642942" cy="6357982"/>
          </a:xfrm>
          <a:prstGeom prst="leftBrace">
            <a:avLst>
              <a:gd name="adj1" fmla="val 8333"/>
              <a:gd name="adj2" fmla="val 50388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vers le bas 21"/>
          <p:cNvSpPr/>
          <p:nvPr/>
        </p:nvSpPr>
        <p:spPr>
          <a:xfrm>
            <a:off x="3500430" y="178592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vers le bas 22"/>
          <p:cNvSpPr/>
          <p:nvPr/>
        </p:nvSpPr>
        <p:spPr>
          <a:xfrm>
            <a:off x="5643570" y="178592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vers le bas 23"/>
          <p:cNvSpPr/>
          <p:nvPr/>
        </p:nvSpPr>
        <p:spPr>
          <a:xfrm>
            <a:off x="1357290" y="178592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vers le bas 24"/>
          <p:cNvSpPr/>
          <p:nvPr/>
        </p:nvSpPr>
        <p:spPr>
          <a:xfrm>
            <a:off x="7643834" y="178592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428860" y="214290"/>
            <a:ext cx="4143404" cy="114300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dirty="0" smtClean="0"/>
              <a:t>نهوض نظام التربية والتكوين بوظائفه </a:t>
            </a:r>
            <a:endParaRPr lang="fr-FR" sz="3600" b="1" dirty="0"/>
          </a:p>
        </p:txBody>
      </p:sp>
      <p:sp>
        <p:nvSpPr>
          <p:cNvPr id="29" name="Accolade fermante 28"/>
          <p:cNvSpPr/>
          <p:nvPr/>
        </p:nvSpPr>
        <p:spPr>
          <a:xfrm rot="16200000">
            <a:off x="4357686" y="-1071594"/>
            <a:ext cx="714380" cy="5572164"/>
          </a:xfrm>
          <a:prstGeom prst="rightBrace">
            <a:avLst>
              <a:gd name="adj1" fmla="val 0"/>
              <a:gd name="adj2" fmla="val 46043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à coins arrondis 29"/>
          <p:cNvSpPr/>
          <p:nvPr/>
        </p:nvSpPr>
        <p:spPr>
          <a:xfrm>
            <a:off x="6000760" y="2071678"/>
            <a:ext cx="2286016" cy="335758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منح الأفراد فرصة اكتساب القيم والمعارف المؤهلة للاندماج في الحياة العامة، ومواصلة فرصة التعلم.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857224" y="2071678"/>
            <a:ext cx="2286016" cy="335758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تزويد المجتمع بالكفايات من  المؤهلين والعاملين الصالحين للإسهام في البناء المتواصل لوطنهم على جميع المستويات.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857488" y="357166"/>
            <a:ext cx="3429024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200" b="1" dirty="0" smtClean="0"/>
              <a:t>مدرسة مغربية ناجحة</a:t>
            </a:r>
            <a:endParaRPr lang="fr-FR" sz="3200" b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6215074" y="2000240"/>
            <a:ext cx="2500330" cy="36433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مفعمة بالحياة بفضل  نهج تربوي نشيط، يجاوز التلقي السلبي والعمل الفردي إلى اعتماد التعلم الذاتي والقدرة على الحوار والمشاركة في الاجتهاد الجماعي.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500034" y="2000240"/>
            <a:ext cx="2500330" cy="36433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dirty="0" smtClean="0">
                <a:solidFill>
                  <a:schemeClr val="dk1"/>
                </a:solidFill>
              </a:rPr>
              <a:t>منفتحة على محيطها بفضل نهج تربوي، قوامه استحضار المجتمع في قلبها، والخروج منها إليه بكل ما يعود بالنفع على الوطن.</a:t>
            </a:r>
            <a:endParaRPr lang="fr-FR" sz="2400" dirty="0" smtClean="0">
              <a:solidFill>
                <a:schemeClr val="dk1"/>
              </a:solidFill>
            </a:endParaRPr>
          </a:p>
        </p:txBody>
      </p:sp>
      <p:sp>
        <p:nvSpPr>
          <p:cNvPr id="20" name="Accolade fermante 19"/>
          <p:cNvSpPr/>
          <p:nvPr/>
        </p:nvSpPr>
        <p:spPr>
          <a:xfrm rot="16200000">
            <a:off x="4214810" y="-1357346"/>
            <a:ext cx="714380" cy="6000792"/>
          </a:xfrm>
          <a:prstGeom prst="rightBrace">
            <a:avLst>
              <a:gd name="adj1" fmla="val 8333"/>
              <a:gd name="adj2" fmla="val 47762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628</Words>
  <Application>Microsoft Office PowerPoint</Application>
  <PresentationFormat>Affichage à l'écran (4:3)</PresentationFormat>
  <Paragraphs>93</Paragraphs>
  <Slides>20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amina</dc:creator>
  <cp:lastModifiedBy>Windows User</cp:lastModifiedBy>
  <cp:revision>94</cp:revision>
  <dcterms:created xsi:type="dcterms:W3CDTF">2013-06-24T19:21:58Z</dcterms:created>
  <dcterms:modified xsi:type="dcterms:W3CDTF">2014-07-21T01:10:55Z</dcterms:modified>
</cp:coreProperties>
</file>