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73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8" r:id="rId14"/>
    <p:sldId id="289" r:id="rId15"/>
    <p:sldId id="290" r:id="rId16"/>
    <p:sldId id="291" r:id="rId17"/>
    <p:sldId id="292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DBCAE8"/>
    <a:srgbClr val="EFD9EC"/>
    <a:srgbClr val="BFEDF3"/>
    <a:srgbClr val="C0FAA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C21D2-617F-4968-87D4-C310BC419F58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E3765-8C77-4C99-AC03-395DC2AAD1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42193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13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14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15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16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17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10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11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E3765-8C77-4C99-AC03-395DC2AAD162}" type="slidenum">
              <a:rPr lang="fr-FR" smtClean="0">
                <a:solidFill>
                  <a:prstClr val="black"/>
                </a:solidFill>
              </a:rPr>
              <a:pPr/>
              <a:t>12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557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1F13-D43C-4926-B916-AF06C2481336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FED-3233-4D62-AA22-BF79B5B7D6C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1F13-D43C-4926-B916-AF06C2481336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FED-3233-4D62-AA22-BF79B5B7D6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1F13-D43C-4926-B916-AF06C2481336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FED-3233-4D62-AA22-BF79B5B7D6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1F13-D43C-4926-B916-AF06C2481336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FED-3233-4D62-AA22-BF79B5B7D6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1F13-D43C-4926-B916-AF06C2481336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FED-3233-4D62-AA22-BF79B5B7D6C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1F13-D43C-4926-B916-AF06C2481336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FED-3233-4D62-AA22-BF79B5B7D6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1F13-D43C-4926-B916-AF06C2481336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FED-3233-4D62-AA22-BF79B5B7D6C9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1F13-D43C-4926-B916-AF06C2481336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FED-3233-4D62-AA22-BF79B5B7D6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1F13-D43C-4926-B916-AF06C2481336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FED-3233-4D62-AA22-BF79B5B7D6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1F13-D43C-4926-B916-AF06C2481336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FED-3233-4D62-AA22-BF79B5B7D6C9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1F13-D43C-4926-B916-AF06C2481336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FED-3233-4D62-AA22-BF79B5B7D6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C8F51F13-D43C-4926-B916-AF06C2481336}" type="datetimeFigureOut">
              <a:rPr lang="fr-FR" smtClean="0"/>
              <a:pPr/>
              <a:t>22/07/2014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8B055FED-3233-4D62-AA22-BF79B5B7D6C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0100" y="1772816"/>
            <a:ext cx="7516316" cy="1944216"/>
          </a:xfrm>
          <a:ln w="66675" cmpd="thickThin">
            <a:solidFill>
              <a:schemeClr val="accent1"/>
            </a:solidFill>
          </a:ln>
        </p:spPr>
        <p:txBody>
          <a:bodyPr/>
          <a:lstStyle/>
          <a:p>
            <a:pPr algn="ctr" rtl="1"/>
            <a:r>
              <a:rPr lang="ar-SA" sz="5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dvertisingExtraBold" pitchFamily="2" charset="-78"/>
              </a:rPr>
              <a:t>مداخلة تربوية حول موضوع</a:t>
            </a:r>
            <a:r>
              <a:rPr lang="ar-SA" sz="6000" dirty="0">
                <a:cs typeface="AdvertisingExtraBold" pitchFamily="2" charset="-78"/>
              </a:rPr>
              <a:t/>
            </a:r>
            <a:br>
              <a:rPr lang="ar-SA" sz="6000" dirty="0">
                <a:cs typeface="AdvertisingExtraBold" pitchFamily="2" charset="-78"/>
              </a:rPr>
            </a:br>
            <a:r>
              <a:rPr lang="ar-SA" sz="4800" dirty="0" smtClean="0">
                <a:cs typeface="AdvertisingExtraBold" pitchFamily="2" charset="-78"/>
              </a:rPr>
              <a:t>نظريات التعلم</a:t>
            </a:r>
            <a:r>
              <a:rPr lang="fr-FR" sz="4800" dirty="0" smtClean="0">
                <a:cs typeface="AdvertisingExtraBold" pitchFamily="2" charset="-78"/>
              </a:rPr>
              <a:t> </a:t>
            </a:r>
            <a:r>
              <a:rPr lang="ar-SA" sz="4800" dirty="0">
                <a:cs typeface="AdvertisingExtraBold" pitchFamily="2" charset="-78"/>
              </a:rPr>
              <a:t> </a:t>
            </a:r>
            <a:r>
              <a:rPr lang="ar-SA" sz="4800" dirty="0" smtClean="0">
                <a:cs typeface="AdvertisingExtraBold" pitchFamily="2" charset="-78"/>
              </a:rPr>
              <a:t>ورهان تطوير الممارسة الصفية</a:t>
            </a:r>
            <a:endParaRPr lang="fr-FR" sz="4800" dirty="0">
              <a:cs typeface="AdvertisingExtraBold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4724400"/>
            <a:ext cx="6858000" cy="990600"/>
          </a:xfrm>
        </p:spPr>
        <p:txBody>
          <a:bodyPr>
            <a:normAutofit/>
          </a:bodyPr>
          <a:lstStyle/>
          <a:p>
            <a:pPr algn="ctr" rtl="1"/>
            <a:r>
              <a:rPr lang="ar-S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dvertisingExtraBold"/>
              </a:rPr>
              <a:t>الخميس 17 يوليوز 2014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9328135"/>
              </p:ext>
            </p:extLst>
          </p:nvPr>
        </p:nvGraphicFramePr>
        <p:xfrm>
          <a:off x="755576" y="0"/>
          <a:ext cx="7560840" cy="177281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1104"/>
                <a:gridCol w="7198632"/>
                <a:gridCol w="181104"/>
              </a:tblGrid>
              <a:tr h="1772815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endParaRPr lang="ar-S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dirty="0" smtClean="0">
                          <a:solidFill>
                            <a:schemeClr val="tx1"/>
                          </a:solidFill>
                          <a:effectLst/>
                          <a:cs typeface="AdvertisingExtraBold"/>
                        </a:rPr>
                        <a:t>المنتدى</a:t>
                      </a:r>
                      <a:r>
                        <a:rPr lang="ar-SA" sz="2800" b="1" baseline="0" dirty="0" smtClean="0">
                          <a:solidFill>
                            <a:schemeClr val="tx1"/>
                          </a:solidFill>
                          <a:effectLst/>
                          <a:cs typeface="AdvertisingExtraBold"/>
                        </a:rPr>
                        <a:t> المغربي للتربية والتكوين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baseline="0" dirty="0" smtClean="0">
                          <a:solidFill>
                            <a:schemeClr val="tx1"/>
                          </a:solidFill>
                          <a:effectLst/>
                          <a:cs typeface="AdvertisingExtraBold"/>
                        </a:rPr>
                        <a:t>افتتاح الدورات التكوينية </a:t>
                      </a:r>
                      <a:endParaRPr lang="fr-FR" sz="2000" b="1" dirty="0">
                        <a:solidFill>
                          <a:schemeClr val="tx1"/>
                        </a:solidFill>
                        <a:effectLst/>
                        <a:cs typeface="AdvertisingExtraBold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fr-FR" sz="1600" b="0" dirty="0">
                        <a:solidFill>
                          <a:schemeClr val="tx1"/>
                        </a:solidFill>
                        <a:effectLst/>
                        <a:cs typeface="AF_Hijaz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endParaRPr lang="ar-S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411760" y="6235850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dvertisingExtraBold"/>
              </a:rPr>
              <a:t>ذ. أحمد </a:t>
            </a:r>
            <a:r>
              <a:rPr lang="ar-SA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dvertisingExtraBold"/>
              </a:rPr>
              <a:t>البوعزاوي</a:t>
            </a:r>
            <a:endParaRPr lang="fr-FR" sz="2800" b="1" dirty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780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781800" cy="1080120"/>
          </a:xfrm>
        </p:spPr>
        <p:txBody>
          <a:bodyPr/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محدودية المدارس السلوكية</a:t>
            </a:r>
            <a:endParaRPr lang="fr-FR" dirty="0">
              <a:cs typeface="AdvertisingExtraBold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/>
          </a:bodyPr>
          <a:lstStyle/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إقصاء وتغييب البعد الاجتماعي في التعلم</a:t>
            </a:r>
          </a:p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عدم اعتبار الفهم كضرورة لتحقق التعلم</a:t>
            </a:r>
          </a:p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شخصية المتعلم لا تدخل كمحدد أساسي في حصول التعلم</a:t>
            </a:r>
            <a:endParaRPr lang="ar-SA" sz="3600" dirty="0" smtClean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726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108012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النظرية </a:t>
            </a:r>
            <a:r>
              <a:rPr lang="ar-SA" dirty="0" err="1" smtClean="0">
                <a:cs typeface="AdvertisingExtraBold" pitchFamily="2" charset="-78"/>
              </a:rPr>
              <a:t>الجشطلتية</a:t>
            </a:r>
            <a:r>
              <a:rPr lang="ar-SA" dirty="0" smtClean="0">
                <a:cs typeface="AdvertisingExtraBold" pitchFamily="2" charset="-78"/>
              </a:rPr>
              <a:t> </a:t>
            </a:r>
            <a:r>
              <a:rPr lang="fr-FR" sz="4400" dirty="0" err="1" smtClean="0">
                <a:latin typeface="Arabic Typesetting" pitchFamily="66" charset="-78"/>
                <a:cs typeface="Arabic Typesetting" pitchFamily="66" charset="-78"/>
              </a:rPr>
              <a:t>wolfgang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sz="4400" dirty="0" err="1" smtClean="0">
                <a:latin typeface="Arabic Typesetting" pitchFamily="66" charset="-78"/>
                <a:cs typeface="Arabic Typesetting" pitchFamily="66" charset="-78"/>
              </a:rPr>
              <a:t>Kohler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sz="3600" dirty="0" smtClean="0">
                <a:latin typeface="Arabic Typesetting" pitchFamily="66" charset="-78"/>
                <a:cs typeface="Arabic Typesetting" pitchFamily="66" charset="-78"/>
              </a:rPr>
              <a:t>(1887-1967) 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 fontScale="85000" lnSpcReduction="20000"/>
          </a:bodyPr>
          <a:lstStyle/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solidFill>
                  <a:srgbClr val="303030"/>
                </a:solidFill>
                <a:cs typeface="AdvertisingExtraBold"/>
              </a:rPr>
              <a:t>استمرارية النظر للتعلم كالتالي: «التعلم سلوك ظاهري قابل للملاحظة»</a:t>
            </a:r>
            <a:r>
              <a:rPr lang="ar-SA" sz="3600" dirty="0" smtClean="0">
                <a:cs typeface="AdvertisingExtraBold"/>
              </a:rPr>
              <a:t>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التعلم: « إنه إعادة تنظيم الإدراك أو العالم السيكولوجي للمتعلم». 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err="1" smtClean="0">
                <a:cs typeface="AdvertisingExtraBold"/>
              </a:rPr>
              <a:t>الجشطلت</a:t>
            </a:r>
            <a:r>
              <a:rPr lang="ar-SA" sz="3600" b="1" dirty="0" smtClean="0">
                <a:cs typeface="AdvertisingExtraBold"/>
              </a:rPr>
              <a:t>: </a:t>
            </a:r>
            <a:r>
              <a:rPr lang="ar-SA" sz="3600" dirty="0" smtClean="0">
                <a:cs typeface="AdvertisingExtraBold"/>
              </a:rPr>
              <a:t>« بنية دالة للسلوك الذي يقوم به الكائن الحي على أساس إدراكه لنفسه وللموقف الذي يوجد فيه».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التعلم: </a:t>
            </a:r>
            <a:r>
              <a:rPr lang="ar-SA" sz="3600" dirty="0" smtClean="0">
                <a:cs typeface="AdvertisingExtraBold"/>
              </a:rPr>
              <a:t>« التعلم الحقيقي بمثابة الوصول إلى الفهم العميق لما كان لا معنى له قبل التعلم أو بمثابة التجربة التي نصل فيها إلى الاستبصار الحقيقي».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مفهوم الاستبصار؟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مفهوم الانتقال؟</a:t>
            </a: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 smtClean="0">
              <a:cs typeface="AdvertisingExtraBold"/>
            </a:endParaRP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573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108012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نظرية التعلم الاجتماعي 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>Albert </a:t>
            </a:r>
            <a:r>
              <a:rPr lang="fr-FR" sz="4400" dirty="0" err="1" smtClean="0">
                <a:latin typeface="Arabic Typesetting" pitchFamily="66" charset="-78"/>
                <a:cs typeface="Arabic Typesetting" pitchFamily="66" charset="-78"/>
              </a:rPr>
              <a:t>Bandura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sz="36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 fontScale="77500" lnSpcReduction="20000"/>
          </a:bodyPr>
          <a:lstStyle/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solidFill>
                  <a:srgbClr val="303030"/>
                </a:solidFill>
                <a:cs typeface="AdvertisingExtraBold"/>
              </a:rPr>
              <a:t>اتجاه سلوكي: الاستجابات والأنماط السلوكية الجديدة تحدث من خلال الملاحظة أو الاقتداء بالنموذج.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solidFill>
                  <a:srgbClr val="303030"/>
                </a:solidFill>
                <a:cs typeface="AdvertisingExtraBold"/>
              </a:rPr>
              <a:t>التعلم الاجتماعي: مراعاة العوامل الداخلية للفرد </a:t>
            </a:r>
            <a:r>
              <a:rPr lang="ar-MA" sz="3600" dirty="0" smtClean="0">
                <a:solidFill>
                  <a:srgbClr val="303030"/>
                </a:solidFill>
                <a:cs typeface="AdvertisingExtraBold"/>
              </a:rPr>
              <a:t>-</a:t>
            </a:r>
            <a:r>
              <a:rPr lang="ar-SA" sz="3600" dirty="0" smtClean="0">
                <a:solidFill>
                  <a:srgbClr val="303030"/>
                </a:solidFill>
                <a:cs typeface="AdvertisingExtraBold"/>
              </a:rPr>
              <a:t>كفاعلة</a:t>
            </a:r>
            <a:r>
              <a:rPr lang="ar-MA" sz="3600" dirty="0" smtClean="0">
                <a:solidFill>
                  <a:srgbClr val="303030"/>
                </a:solidFill>
                <a:cs typeface="AdvertisingExtraBold"/>
              </a:rPr>
              <a:t>-</a:t>
            </a:r>
            <a:r>
              <a:rPr lang="ar-SA" sz="3600" dirty="0" smtClean="0">
                <a:solidFill>
                  <a:srgbClr val="303030"/>
                </a:solidFill>
                <a:cs typeface="AdvertisingExtraBold"/>
              </a:rPr>
              <a:t> في حدوث </a:t>
            </a:r>
            <a:r>
              <a:rPr lang="ar-SA" sz="3600" dirty="0" err="1" smtClean="0">
                <a:solidFill>
                  <a:srgbClr val="303030"/>
                </a:solidFill>
                <a:cs typeface="AdvertisingExtraBold"/>
              </a:rPr>
              <a:t>التعلمات</a:t>
            </a:r>
            <a:r>
              <a:rPr lang="ar-SA" sz="3600" dirty="0" smtClean="0">
                <a:solidFill>
                  <a:srgbClr val="303030"/>
                </a:solidFill>
                <a:cs typeface="AdvertisingExtraBold"/>
              </a:rPr>
              <a:t>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solidFill>
                  <a:srgbClr val="303030"/>
                </a:solidFill>
                <a:cs typeface="AdvertisingExtraBold"/>
              </a:rPr>
              <a:t>مراحل التعلم بالملاحظة:</a:t>
            </a: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dirty="0" smtClean="0">
                <a:solidFill>
                  <a:srgbClr val="303030"/>
                </a:solidFill>
                <a:cs typeface="AdvertisingExtraBold"/>
              </a:rPr>
              <a:t>-              </a:t>
            </a:r>
            <a:r>
              <a:rPr lang="ar-SA" sz="3600" b="1" dirty="0" smtClean="0">
                <a:solidFill>
                  <a:srgbClr val="303030"/>
                </a:solidFill>
                <a:cs typeface="AdvertisingExtraBold"/>
              </a:rPr>
              <a:t>الانتباه القصدي؟</a:t>
            </a: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solidFill>
                  <a:srgbClr val="303030"/>
                </a:solidFill>
                <a:cs typeface="AdvertisingExtraBold"/>
              </a:rPr>
              <a:t>-             الاحتفاظ؟</a:t>
            </a: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solidFill>
                  <a:srgbClr val="303030"/>
                </a:solidFill>
                <a:cs typeface="AdvertisingExtraBold"/>
              </a:rPr>
              <a:t>-             الاستخراج الحركي؟</a:t>
            </a: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solidFill>
                  <a:srgbClr val="303030"/>
                </a:solidFill>
                <a:cs typeface="AdvertisingExtraBold"/>
              </a:rPr>
              <a:t>-             الدافعية أو التعزيز؟</a:t>
            </a:r>
            <a:endParaRPr lang="ar-SA" sz="3600" b="1" dirty="0" smtClean="0"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 smtClean="0">
              <a:cs typeface="AdvertisingExtraBold"/>
            </a:endParaRP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208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108012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النظرية البنائية 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>Jean Piaget</a:t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sz="3600" dirty="0" smtClean="0">
                <a:latin typeface="Arabic Typesetting" pitchFamily="66" charset="-78"/>
                <a:cs typeface="Arabic Typesetting" pitchFamily="66" charset="-78"/>
              </a:rPr>
              <a:t>(1896-1980) 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 fontScale="70000" lnSpcReduction="20000"/>
          </a:bodyPr>
          <a:lstStyle/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التعلم</a:t>
            </a:r>
            <a:r>
              <a:rPr lang="ar-SA" sz="3600" dirty="0" smtClean="0">
                <a:cs typeface="AdvertisingExtraBold"/>
              </a:rPr>
              <a:t> هو تفاعل تكيفي (المعرفة الجديدة/المعرفة القديمة).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التعزيز يكون ذاتيا وليس خارجيا.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مرجعية النظرية البنائية:</a:t>
            </a: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dirty="0" smtClean="0">
                <a:cs typeface="AdvertisingExtraBold"/>
              </a:rPr>
              <a:t>-وجود بنية داخلية نفسية متحكمة في التعلم</a:t>
            </a: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dirty="0" smtClean="0">
                <a:cs typeface="AdvertisingExtraBold"/>
              </a:rPr>
              <a:t>-مراحل التفكير المنطقي للطفل.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المفاهيم الاساسية:</a:t>
            </a:r>
          </a:p>
          <a:p>
            <a:pPr marL="0" indent="0" algn="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dirty="0" smtClean="0">
                <a:cs typeface="AdvertisingExtraBold"/>
              </a:rPr>
              <a:t>-              </a:t>
            </a:r>
            <a:r>
              <a:rPr lang="ar-SA" sz="3600" b="1" dirty="0" smtClean="0">
                <a:cs typeface="AdvertisingExtraBold"/>
              </a:rPr>
              <a:t>مفهوم المعرفة؟</a:t>
            </a:r>
          </a:p>
          <a:p>
            <a:pPr marL="0" indent="0" algn="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-              مفهوم التكيف؟</a:t>
            </a:r>
          </a:p>
          <a:p>
            <a:pPr marL="0" indent="0" algn="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-              مفهوم الاستيعاب والتلاؤم؟</a:t>
            </a:r>
          </a:p>
          <a:p>
            <a:pPr marL="0" indent="0" algn="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-              مفهوم الموازنة والضبط الذاتي؟</a:t>
            </a:r>
          </a:p>
          <a:p>
            <a:pPr marL="0" indent="0" algn="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-              مفهوم </a:t>
            </a:r>
            <a:r>
              <a:rPr lang="ar-SA" sz="3600" b="1" dirty="0" err="1" smtClean="0">
                <a:cs typeface="AdvertisingExtraBold"/>
              </a:rPr>
              <a:t>السيرورات</a:t>
            </a:r>
            <a:r>
              <a:rPr lang="ar-SA" sz="3600" b="1" dirty="0" smtClean="0">
                <a:cs typeface="AdvertisingExtraBold"/>
              </a:rPr>
              <a:t> الإجرائية؟ </a:t>
            </a:r>
          </a:p>
          <a:p>
            <a:pPr marL="0" indent="0" algn="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-              مفهوم التمثل والوظيفة الرمزية؟</a:t>
            </a:r>
          </a:p>
          <a:p>
            <a:pPr marL="0" indent="0" algn="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-              مفهوم خطاطات الفعل؟</a:t>
            </a: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563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108012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النظرية </a:t>
            </a:r>
            <a:r>
              <a:rPr lang="ar-SA" dirty="0" err="1" smtClean="0">
                <a:cs typeface="AdvertisingExtraBold" pitchFamily="2" charset="-78"/>
              </a:rPr>
              <a:t>السوسيوبنائية</a:t>
            </a:r>
            <a:r>
              <a:rPr lang="ar-SA" dirty="0" smtClean="0">
                <a:cs typeface="AdvertisingExtraBold" pitchFamily="2" charset="-78"/>
              </a:rPr>
              <a:t> 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>Lev </a:t>
            </a:r>
            <a:r>
              <a:rPr lang="fr-FR" sz="4400" dirty="0" err="1" smtClean="0">
                <a:latin typeface="Arabic Typesetting" pitchFamily="66" charset="-78"/>
                <a:cs typeface="Arabic Typesetting" pitchFamily="66" charset="-78"/>
              </a:rPr>
              <a:t>Vygotski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sz="3600" dirty="0" smtClean="0">
                <a:latin typeface="Arabic Typesetting" pitchFamily="66" charset="-78"/>
                <a:cs typeface="Arabic Typesetting" pitchFamily="66" charset="-78"/>
              </a:rPr>
              <a:t>(1896-1934) 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/>
          </a:bodyPr>
          <a:lstStyle/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ربط التعلم بالعلاقات الاجتماعية.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التعلم</a:t>
            </a:r>
            <a:r>
              <a:rPr lang="ar-SA" sz="3600" dirty="0" smtClean="0">
                <a:cs typeface="AdvertisingExtraBold"/>
              </a:rPr>
              <a:t>: « يتحقق التعلم بناء على التفاعل الذي من المفروض أن يحصل بيم الموضوع والذات والآخر». 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تطور ذكاء الطفل « اجتماعي» </a:t>
            </a:r>
          </a:p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المنطقة المجاورة للنمو</a:t>
            </a:r>
          </a:p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fr-FR" sz="32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ea typeface="+mj-ea"/>
                <a:cs typeface="Arabic Typesetting" pitchFamily="66" charset="-78"/>
              </a:rPr>
              <a:t>La zone proximale de développement</a:t>
            </a:r>
            <a:endParaRPr lang="ar-SA" sz="2800" b="1" dirty="0" smtClean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454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108012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بعض التصورات أو المدارس المعرفية والاجتماعية...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ar-MA" sz="4400" dirty="0" smtClean="0">
                <a:latin typeface="Arabic Typesetting" pitchFamily="66" charset="-78"/>
                <a:cs typeface="Arabic Typesetting" pitchFamily="66" charset="-78"/>
              </a:rPr>
              <a:t>والتي من اللازم الرجوع إليها للإحاطة بمفهوم التعلم</a:t>
            </a:r>
            <a:r>
              <a:rPr lang="fr-FR" sz="36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/>
          </a:bodyPr>
          <a:lstStyle/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نظرية التحليل النفسي </a:t>
            </a:r>
            <a:r>
              <a:rPr lang="ar-SA" sz="3600" b="1" dirty="0" err="1" smtClean="0">
                <a:cs typeface="AdvertisingExtraBold"/>
              </a:rPr>
              <a:t>لفرويد</a:t>
            </a:r>
            <a:r>
              <a:rPr lang="fr-FR" sz="3600" b="1" dirty="0" smtClean="0">
                <a:cs typeface="AdvertisingExtraBold"/>
              </a:rPr>
              <a:t> </a:t>
            </a:r>
            <a:r>
              <a:rPr lang="fr-FR" sz="32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Sigmund </a:t>
            </a:r>
            <a:r>
              <a:rPr lang="fr-FR" sz="3200" b="1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freud</a:t>
            </a:r>
            <a:endParaRPr lang="fr-FR" sz="3200" b="1" dirty="0" smtClean="0">
              <a:solidFill>
                <a:prstClr val="black">
                  <a:lumMod val="85000"/>
                  <a:lumOff val="15000"/>
                </a:prstClr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2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« مفهوم الشخصية»</a:t>
            </a:r>
            <a:r>
              <a:rPr lang="fr-FR" sz="3600" b="1" dirty="0" smtClean="0">
                <a:cs typeface="AdvertisingExtraBold"/>
              </a:rPr>
              <a:t> </a:t>
            </a:r>
            <a:r>
              <a:rPr lang="ar-SA" sz="3600" b="1" dirty="0" smtClean="0">
                <a:cs typeface="AdvertisingExtraBold"/>
              </a:rPr>
              <a:t> </a:t>
            </a:r>
          </a:p>
          <a:p>
            <a:pPr marL="0" lvl="0" indent="0" algn="ctr" rtl="1">
              <a:spcBef>
                <a:spcPct val="0"/>
              </a:spcBef>
              <a:buClr>
                <a:srgbClr val="AD0101">
                  <a:lumMod val="60000"/>
                  <a:lumOff val="40000"/>
                </a:srgbClr>
              </a:buClr>
              <a:buNone/>
              <a:defRPr/>
            </a:pPr>
            <a:r>
              <a:rPr lang="ar-SA" sz="3600" b="1" dirty="0" smtClean="0">
                <a:solidFill>
                  <a:srgbClr val="303030"/>
                </a:solidFill>
                <a:cs typeface="AdvertisingExtraBold"/>
              </a:rPr>
              <a:t>تصور </a:t>
            </a:r>
            <a:r>
              <a:rPr lang="ar-SA" sz="3600" b="1" dirty="0" err="1" smtClean="0">
                <a:solidFill>
                  <a:srgbClr val="303030"/>
                </a:solidFill>
                <a:cs typeface="AdvertisingExtraBold"/>
              </a:rPr>
              <a:t>برونر</a:t>
            </a:r>
            <a:r>
              <a:rPr lang="ar-SA" sz="3600" b="1" dirty="0" smtClean="0">
                <a:solidFill>
                  <a:srgbClr val="303030"/>
                </a:solidFill>
                <a:cs typeface="AdvertisingExtraBold"/>
              </a:rPr>
              <a:t> </a:t>
            </a:r>
            <a:r>
              <a:rPr lang="fr-FR" sz="3600" b="1" dirty="0" smtClean="0">
                <a:solidFill>
                  <a:srgbClr val="303030"/>
                </a:solidFill>
                <a:cs typeface="AdvertisingExtraBold"/>
              </a:rPr>
              <a:t> </a:t>
            </a:r>
            <a:r>
              <a:rPr lang="fr-FR" sz="3200" b="1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Jerome</a:t>
            </a:r>
            <a:r>
              <a:rPr lang="fr-FR" sz="32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 Bruner</a:t>
            </a:r>
          </a:p>
          <a:p>
            <a:pPr marL="0" lvl="0" indent="0" algn="ctr" rtl="1">
              <a:spcBef>
                <a:spcPct val="0"/>
              </a:spcBef>
              <a:buClr>
                <a:srgbClr val="AD0101">
                  <a:lumMod val="60000"/>
                  <a:lumOff val="40000"/>
                </a:srgbClr>
              </a:buClr>
              <a:buNone/>
              <a:defRPr/>
            </a:pPr>
            <a:r>
              <a:rPr lang="ar-SA" sz="32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« جمع </a:t>
            </a:r>
            <a:r>
              <a:rPr lang="ar-SA" sz="32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برونر</a:t>
            </a:r>
            <a:r>
              <a:rPr lang="ar-SA" sz="32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 بين النمو المعرفي والتفاعلات الاجتماعية »</a:t>
            </a:r>
            <a:endParaRPr lang="fr-FR" sz="3200" dirty="0">
              <a:solidFill>
                <a:prstClr val="black">
                  <a:lumMod val="85000"/>
                  <a:lumOff val="15000"/>
                </a:prstClr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b="1" dirty="0" smtClean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209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/>
          </a:bodyPr>
          <a:lstStyle/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نظرية </a:t>
            </a:r>
            <a:r>
              <a:rPr lang="ar-SA" sz="3600" b="1" dirty="0" err="1" smtClean="0">
                <a:cs typeface="AdvertisingExtraBold"/>
              </a:rPr>
              <a:t>فالون</a:t>
            </a:r>
            <a:r>
              <a:rPr lang="ar-SA" sz="3600" b="1" dirty="0" smtClean="0">
                <a:cs typeface="AdvertisingExtraBold"/>
              </a:rPr>
              <a:t> </a:t>
            </a:r>
            <a:r>
              <a:rPr lang="fr-FR" sz="32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Henri Wallon</a:t>
            </a:r>
          </a:p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2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« نظرية شاملة تأخذ بعين الاعتبار العوامل الوجدانية الاجتماعية البيولوجية والعقلية وتفاعلاتها مع المحيط»</a:t>
            </a:r>
            <a:r>
              <a:rPr lang="fr-FR" sz="3600" b="1" dirty="0" smtClean="0">
                <a:cs typeface="AdvertisingExtraBold"/>
              </a:rPr>
              <a:t> </a:t>
            </a:r>
            <a:r>
              <a:rPr lang="ar-SA" sz="3600" b="1" dirty="0" smtClean="0">
                <a:cs typeface="AdvertisingExtraBold"/>
              </a:rPr>
              <a:t> </a:t>
            </a:r>
          </a:p>
          <a:p>
            <a:pPr marL="0" lvl="0" indent="0" algn="ctr" rtl="1">
              <a:spcBef>
                <a:spcPct val="0"/>
              </a:spcBef>
              <a:buClr>
                <a:srgbClr val="AD0101">
                  <a:lumMod val="60000"/>
                  <a:lumOff val="40000"/>
                </a:srgbClr>
              </a:buClr>
              <a:buNone/>
              <a:defRPr/>
            </a:pPr>
            <a:r>
              <a:rPr lang="ar-SA" sz="3600" b="1" dirty="0" smtClean="0">
                <a:solidFill>
                  <a:srgbClr val="303030"/>
                </a:solidFill>
                <a:cs typeface="AdvertisingExtraBold"/>
              </a:rPr>
              <a:t>تصور </a:t>
            </a:r>
            <a:r>
              <a:rPr lang="ar-SA" sz="3600" b="1" dirty="0" err="1" smtClean="0">
                <a:solidFill>
                  <a:srgbClr val="303030"/>
                </a:solidFill>
                <a:cs typeface="AdvertisingExtraBold"/>
              </a:rPr>
              <a:t>سترنبرج</a:t>
            </a:r>
            <a:r>
              <a:rPr lang="ar-SA" sz="3600" b="1" dirty="0" smtClean="0">
                <a:solidFill>
                  <a:srgbClr val="303030"/>
                </a:solidFill>
                <a:cs typeface="AdvertisingExtraBold"/>
              </a:rPr>
              <a:t> </a:t>
            </a:r>
            <a:r>
              <a:rPr lang="fr-FR" sz="3600" b="1" dirty="0" smtClean="0">
                <a:solidFill>
                  <a:srgbClr val="303030"/>
                </a:solidFill>
                <a:cs typeface="AdvertisingExtraBold"/>
              </a:rPr>
              <a:t> </a:t>
            </a:r>
            <a:r>
              <a:rPr lang="fr-FR" sz="32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Strindberg</a:t>
            </a:r>
          </a:p>
          <a:p>
            <a:pPr marL="0" lvl="0" indent="0" algn="ctr" rtl="1">
              <a:spcBef>
                <a:spcPct val="0"/>
              </a:spcBef>
              <a:buClr>
                <a:srgbClr val="AD0101">
                  <a:lumMod val="60000"/>
                  <a:lumOff val="40000"/>
                </a:srgbClr>
              </a:buClr>
              <a:buNone/>
              <a:defRPr/>
            </a:pPr>
            <a:r>
              <a:rPr lang="ar-SA" sz="32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« يتصور التعلم كمجموعة أنشطة لمعالجة المعلومة من بينها تلقي المعلومة – التأويل – الاستدلال – اتخاذ القرار – حل المسألة – الوعي بالطرائق والمراقبة والضبط » </a:t>
            </a:r>
            <a:r>
              <a:rPr lang="ar-SA" sz="3200" b="1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Arabic Typesetting" pitchFamily="66" charset="-78"/>
                <a:cs typeface="Arabic Typesetting" pitchFamily="66" charset="-78"/>
              </a:rPr>
              <a:t>الميتامعرفاتية</a:t>
            </a:r>
            <a:endParaRPr lang="fr-FR" sz="3200" b="1" dirty="0">
              <a:solidFill>
                <a:prstClr val="black">
                  <a:lumMod val="85000"/>
                  <a:lumOff val="15000"/>
                </a:prstClr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b="1" dirty="0" smtClean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4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108012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خاتمة...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sz="36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/>
          </a:bodyPr>
          <a:lstStyle/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يعتبر التعلم نشاطا بيولوجيا وسيكولوجيا مرتبطا بالتواجد البشري. يتحدد انطلاقا من التفاعل الذي يربط الإنسان بمحيطه الاجتماعي والطبيعي. إنه سيرورة من عمليات التكيف بين الأجهزة السيكو-معرفية للذات مع الواقع. وهو مفتوح على المزيد من الأبحاث العلمية..</a:t>
            </a:r>
          </a:p>
        </p:txBody>
      </p:sp>
    </p:spTree>
    <p:extLst>
      <p:ext uri="{BB962C8B-B14F-4D97-AF65-F5344CB8AC3E}">
        <p14:creationId xmlns:p14="http://schemas.microsoft.com/office/powerpoint/2010/main" xmlns="" val="256412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6781800" cy="108012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rtl="1"/>
            <a:r>
              <a:rPr lang="ar-SA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ae_Sharjah" pitchFamily="18" charset="-78"/>
                <a:cs typeface="AdvertisingExtraBold"/>
              </a:rPr>
              <a:t>عناصر المداخلة</a:t>
            </a:r>
            <a:endParaRPr lang="fr-FR" b="1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ae_Sharjah" pitchFamily="18" charset="-78"/>
              <a:cs typeface="AdvertisingExtraBol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0100" y="1412776"/>
            <a:ext cx="7543800" cy="4750296"/>
          </a:xfrm>
        </p:spPr>
        <p:txBody>
          <a:bodyPr>
            <a:normAutofit fontScale="77500" lnSpcReduction="20000"/>
          </a:bodyPr>
          <a:lstStyle/>
          <a:p>
            <a:pPr algn="r" rtl="1"/>
            <a:r>
              <a:rPr lang="ar-SA" sz="3600" dirty="0" smtClean="0">
                <a:cs typeface="AdvertisingMedium" pitchFamily="2" charset="-78"/>
              </a:rPr>
              <a:t>تقديم.</a:t>
            </a:r>
          </a:p>
          <a:p>
            <a:pPr algn="r" rtl="1"/>
            <a:r>
              <a:rPr lang="ar-SA" sz="3600" dirty="0" smtClean="0">
                <a:cs typeface="AdvertisingMedium" pitchFamily="2" charset="-78"/>
              </a:rPr>
              <a:t>مراحل البحث في مسألة التعلم</a:t>
            </a:r>
          </a:p>
          <a:p>
            <a:pPr algn="r" rtl="1"/>
            <a:r>
              <a:rPr lang="ar-SA" sz="3600" dirty="0" smtClean="0">
                <a:cs typeface="AdvertisingMedium" pitchFamily="2" charset="-78"/>
              </a:rPr>
              <a:t>نظريات التعلم: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sz="3600" dirty="0">
                <a:cs typeface="AdvertisingMedium" pitchFamily="2" charset="-78"/>
              </a:rPr>
              <a:t> </a:t>
            </a:r>
            <a:r>
              <a:rPr lang="ar-SA" sz="3600" dirty="0" smtClean="0">
                <a:cs typeface="AdvertisingMedium" pitchFamily="2" charset="-78"/>
              </a:rPr>
              <a:t>       النظرية الترابطية </a:t>
            </a:r>
            <a:r>
              <a:rPr lang="ar-SA" sz="3600" dirty="0" err="1" smtClean="0">
                <a:cs typeface="AdvertisingMedium" pitchFamily="2" charset="-78"/>
              </a:rPr>
              <a:t>لثورندايك</a:t>
            </a:r>
            <a:endParaRPr lang="ar-SA" sz="3600" dirty="0" smtClean="0">
              <a:cs typeface="AdvertisingMedium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SA" sz="3600" dirty="0">
                <a:cs typeface="AdvertisingMedium" pitchFamily="2" charset="-78"/>
              </a:rPr>
              <a:t> </a:t>
            </a:r>
            <a:r>
              <a:rPr lang="ar-SA" sz="3600" dirty="0" smtClean="0">
                <a:cs typeface="AdvertisingMedium" pitchFamily="2" charset="-78"/>
              </a:rPr>
              <a:t>       نظرية </a:t>
            </a:r>
            <a:r>
              <a:rPr lang="ar-SA" sz="3600" dirty="0" err="1" smtClean="0">
                <a:cs typeface="AdvertisingMedium" pitchFamily="2" charset="-78"/>
              </a:rPr>
              <a:t>الإشراط</a:t>
            </a:r>
            <a:r>
              <a:rPr lang="ar-SA" sz="3600" dirty="0" smtClean="0">
                <a:cs typeface="AdvertisingMedium" pitchFamily="2" charset="-78"/>
              </a:rPr>
              <a:t> الكلاسيكي </a:t>
            </a:r>
            <a:r>
              <a:rPr lang="ar-SA" sz="3600" dirty="0" err="1" smtClean="0">
                <a:cs typeface="AdvertisingMedium" pitchFamily="2" charset="-78"/>
              </a:rPr>
              <a:t>لبافلوف</a:t>
            </a:r>
            <a:endParaRPr lang="ar-SA" sz="3600" dirty="0" smtClean="0">
              <a:cs typeface="AdvertisingMedium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SA" sz="3600" dirty="0">
                <a:cs typeface="AdvertisingMedium" pitchFamily="2" charset="-78"/>
              </a:rPr>
              <a:t> </a:t>
            </a:r>
            <a:r>
              <a:rPr lang="ar-SA" sz="3600" dirty="0" smtClean="0">
                <a:cs typeface="AdvertisingMedium" pitchFamily="2" charset="-78"/>
              </a:rPr>
              <a:t>       النظرية الإجرائية </a:t>
            </a:r>
            <a:r>
              <a:rPr lang="ar-SA" sz="3600" dirty="0" err="1" smtClean="0">
                <a:cs typeface="AdvertisingMedium" pitchFamily="2" charset="-78"/>
              </a:rPr>
              <a:t>لسكنر</a:t>
            </a:r>
            <a:endParaRPr lang="ar-SA" sz="3600" dirty="0" smtClean="0">
              <a:cs typeface="AdvertisingMedium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SA" sz="3600" dirty="0">
                <a:cs typeface="AdvertisingMedium" pitchFamily="2" charset="-78"/>
              </a:rPr>
              <a:t> </a:t>
            </a:r>
            <a:r>
              <a:rPr lang="ar-SA" sz="3600" dirty="0" smtClean="0">
                <a:cs typeface="AdvertisingMedium" pitchFamily="2" charset="-78"/>
              </a:rPr>
              <a:t>       النظرية </a:t>
            </a:r>
            <a:r>
              <a:rPr lang="ar-SA" sz="3600" dirty="0" err="1" smtClean="0">
                <a:cs typeface="AdvertisingMedium" pitchFamily="2" charset="-78"/>
              </a:rPr>
              <a:t>الجشطلتية</a:t>
            </a:r>
            <a:r>
              <a:rPr lang="ar-SA" sz="3600" dirty="0" smtClean="0">
                <a:cs typeface="AdvertisingMedium" pitchFamily="2" charset="-78"/>
              </a:rPr>
              <a:t> </a:t>
            </a:r>
            <a:r>
              <a:rPr lang="ar-SA" sz="3600" dirty="0" err="1" smtClean="0">
                <a:cs typeface="AdvertisingMedium" pitchFamily="2" charset="-78"/>
              </a:rPr>
              <a:t>لكوهلر</a:t>
            </a:r>
            <a:endParaRPr lang="ar-SA" sz="3600" dirty="0" smtClean="0">
              <a:cs typeface="AdvertisingMedium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SA" sz="3600" dirty="0">
                <a:cs typeface="AdvertisingMedium" pitchFamily="2" charset="-78"/>
              </a:rPr>
              <a:t> </a:t>
            </a:r>
            <a:r>
              <a:rPr lang="ar-SA" sz="3600" dirty="0" smtClean="0">
                <a:cs typeface="AdvertisingMedium" pitchFamily="2" charset="-78"/>
              </a:rPr>
              <a:t>       نظرية التعلم الاجتماعي </a:t>
            </a:r>
            <a:r>
              <a:rPr lang="ar-SA" sz="3600" dirty="0" err="1" smtClean="0">
                <a:cs typeface="AdvertisingMedium" pitchFamily="2" charset="-78"/>
              </a:rPr>
              <a:t>لباندورا</a:t>
            </a:r>
            <a:endParaRPr lang="ar-SA" sz="3600" dirty="0" smtClean="0">
              <a:cs typeface="AdvertisingMedium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SA" sz="3600" dirty="0">
                <a:cs typeface="AdvertisingMedium" pitchFamily="2" charset="-78"/>
              </a:rPr>
              <a:t> </a:t>
            </a:r>
            <a:r>
              <a:rPr lang="ar-SA" sz="3600" dirty="0" smtClean="0">
                <a:cs typeface="AdvertisingMedium" pitchFamily="2" charset="-78"/>
              </a:rPr>
              <a:t>       النظرية البنائية </a:t>
            </a:r>
            <a:r>
              <a:rPr lang="ar-SA" sz="3600" dirty="0" err="1" smtClean="0">
                <a:cs typeface="AdvertisingMedium" pitchFamily="2" charset="-78"/>
              </a:rPr>
              <a:t>لبياجي</a:t>
            </a:r>
            <a:endParaRPr lang="ar-SA" sz="3600" dirty="0" smtClean="0">
              <a:cs typeface="AdvertisingMedium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SA" sz="3600" dirty="0">
                <a:cs typeface="AdvertisingMedium" pitchFamily="2" charset="-78"/>
              </a:rPr>
              <a:t> </a:t>
            </a:r>
            <a:r>
              <a:rPr lang="ar-SA" sz="3600" dirty="0" smtClean="0">
                <a:cs typeface="AdvertisingMedium" pitchFamily="2" charset="-78"/>
              </a:rPr>
              <a:t>       النظرية </a:t>
            </a:r>
            <a:r>
              <a:rPr lang="ar-SA" sz="3600" dirty="0" err="1" smtClean="0">
                <a:cs typeface="AdvertisingMedium" pitchFamily="2" charset="-78"/>
              </a:rPr>
              <a:t>السوسيوبنائية</a:t>
            </a:r>
            <a:r>
              <a:rPr lang="ar-SA" sz="3600" dirty="0" smtClean="0">
                <a:cs typeface="AdvertisingMedium" pitchFamily="2" charset="-78"/>
              </a:rPr>
              <a:t> </a:t>
            </a:r>
            <a:r>
              <a:rPr lang="ar-SA" sz="3600" dirty="0" err="1" smtClean="0">
                <a:cs typeface="AdvertisingMedium" pitchFamily="2" charset="-78"/>
              </a:rPr>
              <a:t>لفيكوتسكي</a:t>
            </a:r>
            <a:endParaRPr lang="ar-SA" sz="3600" dirty="0" smtClean="0">
              <a:cs typeface="AdvertisingMedium" pitchFamily="2" charset="-78"/>
            </a:endParaRPr>
          </a:p>
          <a:p>
            <a:pPr algn="r" rtl="1"/>
            <a:r>
              <a:rPr lang="ar-SA" sz="3600" dirty="0" smtClean="0">
                <a:cs typeface="AdvertisingMedium" pitchFamily="2" charset="-78"/>
              </a:rPr>
              <a:t>خاتمة.</a:t>
            </a:r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55252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781800" cy="1080120"/>
          </a:xfrm>
        </p:spPr>
        <p:txBody>
          <a:bodyPr/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الإطار </a:t>
            </a:r>
            <a:r>
              <a:rPr lang="ar-SA" dirty="0" err="1" smtClean="0">
                <a:cs typeface="AdvertisingExtraBold" pitchFamily="2" charset="-78"/>
              </a:rPr>
              <a:t>المفاهيمي</a:t>
            </a:r>
            <a:endParaRPr lang="fr-FR" dirty="0">
              <a:cs typeface="AdvertisingExtraBold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/>
          </a:bodyPr>
          <a:lstStyle/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التعلم</a:t>
            </a:r>
            <a:r>
              <a:rPr lang="ar-SA" sz="3600" dirty="0" smtClean="0">
                <a:cs typeface="AdvertisingExtraBold"/>
              </a:rPr>
              <a:t>: «التعلم هو عملية اكتساب لسلوك أو تصرف معين... يتم هذا الاكتساب في وضعية محددة ومن خلال تفاعل ما بين الفرد المتعلم والموضوع الخاص بالتعلم». </a:t>
            </a:r>
            <a:r>
              <a:rPr lang="ar-SA" sz="3200" b="1" dirty="0" smtClean="0">
                <a:cs typeface="AdvertisingExtraBold"/>
              </a:rPr>
              <a:t>المنهل التربوي ج. 1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النظرية</a:t>
            </a:r>
            <a:r>
              <a:rPr lang="ar-SA" sz="3600" dirty="0" smtClean="0">
                <a:cs typeface="AdvertisingExtraBold"/>
              </a:rPr>
              <a:t>: تعتبر النظرية« إنشاء تنظيريا للعقل، يربط النتائج بالمبادئ مقابل ممارسة في نظام الوقائع: ما يكون موضوعا لمعرفة متجردة، مستقلة عن تطبيقات ». </a:t>
            </a:r>
            <a:r>
              <a:rPr lang="ar-SA" sz="3200" b="1" dirty="0" smtClean="0">
                <a:cs typeface="AdvertisingExtraBold"/>
              </a:rPr>
              <a:t>موسوعة </a:t>
            </a:r>
            <a:r>
              <a:rPr lang="ar-SA" sz="3200" b="1" dirty="0" err="1" smtClean="0">
                <a:cs typeface="AdvertisingExtraBold"/>
              </a:rPr>
              <a:t>لالاند</a:t>
            </a:r>
            <a:r>
              <a:rPr lang="ar-SA" sz="3200" b="1" dirty="0" smtClean="0">
                <a:cs typeface="AdvertisingExtraBold"/>
              </a:rPr>
              <a:t> اندريه الفلسفية</a:t>
            </a:r>
            <a:r>
              <a:rPr lang="ar-SA" sz="3600" dirty="0" smtClean="0">
                <a:cs typeface="AdvertisingExtraBold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22106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781800" cy="1080120"/>
          </a:xfrm>
        </p:spPr>
        <p:txBody>
          <a:bodyPr/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مقدمة</a:t>
            </a:r>
            <a:endParaRPr lang="fr-FR" dirty="0">
              <a:cs typeface="AdvertisingExtraBold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/>
          </a:bodyPr>
          <a:lstStyle/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التعلم كاستجابة للدوافع الفردية.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التعلم كاستجابة للعملية التربوية.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 smtClean="0">
              <a:cs typeface="AdvertisingExtraBold"/>
            </a:endParaRPr>
          </a:p>
          <a:p>
            <a:pPr marL="0" indent="0" algn="ctr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ar-SA" sz="3600" b="1" dirty="0" smtClean="0">
                <a:cs typeface="AdvertisingExtraBold"/>
              </a:rPr>
              <a:t>هل يعد السلوك مؤشرا عن التعلم؟</a:t>
            </a: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471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781800" cy="1080120"/>
          </a:xfrm>
        </p:spPr>
        <p:txBody>
          <a:bodyPr/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مراحل البحث في مسألة التعلم</a:t>
            </a:r>
            <a:endParaRPr lang="fr-FR" dirty="0">
              <a:cs typeface="AdvertisingExtraBold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/>
          </a:bodyPr>
          <a:lstStyle/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مرحلة ما قبل السلوكية.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المرحلة السلوكية.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المرحلة المعاصرة.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 smtClean="0">
              <a:cs typeface="AdvertisingExtraBold"/>
            </a:endParaRP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798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1100" y="2628900"/>
            <a:ext cx="6781800" cy="160020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algn="ctr" rtl="1"/>
            <a:r>
              <a:rPr lang="ar-SA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e_Sharjah" pitchFamily="18" charset="-78"/>
                <a:cs typeface="AdvertisingExtraBold"/>
              </a:rPr>
              <a:t>نظريات التعلم</a:t>
            </a:r>
            <a:endParaRPr lang="fr-FR" sz="7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ae_Sharjah" pitchFamily="18" charset="-78"/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06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781800" cy="108012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النظرية الترابطية 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>Edward Lee Thorndike </a:t>
            </a:r>
            <a:r>
              <a:rPr lang="fr-FR" sz="3600" dirty="0" smtClean="0">
                <a:latin typeface="Arabic Typesetting" pitchFamily="66" charset="-78"/>
                <a:cs typeface="Arabic Typesetting" pitchFamily="66" charset="-78"/>
              </a:rPr>
              <a:t>(1874-1949) 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 fontScale="92500" lnSpcReduction="10000"/>
          </a:bodyPr>
          <a:lstStyle/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solidFill>
                  <a:srgbClr val="303030"/>
                </a:solidFill>
                <a:cs typeface="AdvertisingExtraBold"/>
              </a:rPr>
              <a:t>التعلم</a:t>
            </a:r>
            <a:r>
              <a:rPr lang="ar-SA" sz="3600" dirty="0" smtClean="0">
                <a:cs typeface="AdvertisingExtraBold"/>
              </a:rPr>
              <a:t>« خبرة فردية خاصة أو عملية تغيير عضوية تحدث في الجهاز العصبي».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المحاولة والخطأ: التعلم بمثابة تغيير آلي في السلوك.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الترابطية</a:t>
            </a:r>
            <a:r>
              <a:rPr lang="ar-SA" sz="3600" dirty="0" smtClean="0">
                <a:cs typeface="AdvertisingExtraBold"/>
              </a:rPr>
              <a:t>: « التعلم بمثابة عملية تشكيل ارتباطات بين المثيرات واستجاباتها خصوصا إذا ما تم تعزيز المكافأة».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قانون الأثر؟</a:t>
            </a: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 smtClean="0">
              <a:cs typeface="AdvertisingExtraBold"/>
            </a:endParaRP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930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108012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نظرية </a:t>
            </a:r>
            <a:r>
              <a:rPr lang="ar-SA" dirty="0" err="1" smtClean="0">
                <a:cs typeface="AdvertisingExtraBold" pitchFamily="2" charset="-78"/>
              </a:rPr>
              <a:t>الإشراط</a:t>
            </a:r>
            <a:r>
              <a:rPr lang="ar-SA" dirty="0" smtClean="0">
                <a:cs typeface="AdvertisingExtraBold" pitchFamily="2" charset="-78"/>
              </a:rPr>
              <a:t> الكلاسيكي 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>Ivan </a:t>
            </a:r>
            <a:r>
              <a:rPr lang="fr-FR" sz="4400" dirty="0" err="1" smtClean="0">
                <a:latin typeface="Arabic Typesetting" pitchFamily="66" charset="-78"/>
                <a:cs typeface="Arabic Typesetting" pitchFamily="66" charset="-78"/>
              </a:rPr>
              <a:t>Petrovitch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sz="4400" dirty="0">
                <a:latin typeface="Arabic Typesetting" pitchFamily="66" charset="-78"/>
                <a:cs typeface="Arabic Typesetting" pitchFamily="66" charset="-78"/>
              </a:rPr>
              <a:t>P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>avlov</a:t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sz="3600" dirty="0" smtClean="0">
                <a:latin typeface="Arabic Typesetting" pitchFamily="66" charset="-78"/>
                <a:cs typeface="Arabic Typesetting" pitchFamily="66" charset="-78"/>
              </a:rPr>
              <a:t>(1849-1936) 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 fontScale="92500" lnSpcReduction="20000"/>
          </a:bodyPr>
          <a:lstStyle/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solidFill>
                  <a:srgbClr val="303030"/>
                </a:solidFill>
                <a:cs typeface="AdvertisingExtraBold"/>
              </a:rPr>
              <a:t>نظرية دماغية: « محاولة فهم وظائف أعضاء جسم الكائن الحي»</a:t>
            </a:r>
            <a:r>
              <a:rPr lang="ar-SA" sz="3600" dirty="0" smtClean="0">
                <a:cs typeface="AdvertisingExtraBold"/>
              </a:rPr>
              <a:t>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عملية </a:t>
            </a:r>
            <a:r>
              <a:rPr lang="ar-SA" sz="3600" b="1" dirty="0" err="1" smtClean="0">
                <a:cs typeface="AdvertisingExtraBold"/>
              </a:rPr>
              <a:t>الإشراط</a:t>
            </a:r>
            <a:r>
              <a:rPr lang="ar-SA" sz="3600" dirty="0" smtClean="0">
                <a:cs typeface="AdvertisingExtraBold"/>
              </a:rPr>
              <a:t>: « الانتقال من مثير شرطي بدون استجابة إلى مثير شرطي باستجابة شرطية».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التعلم: « يحدث التعلم عندما يكتسب المثير المحايد القدرة على جلب استجابة جديدة نتيجة اقترانه بمثير قادر على إحداث نفس الاستجابة بصورة انعكاسية طبيعية». 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مفهوم </a:t>
            </a:r>
            <a:r>
              <a:rPr lang="ar-SA" sz="3600" b="1" dirty="0" err="1" smtClean="0">
                <a:cs typeface="AdvertisingExtraBold"/>
              </a:rPr>
              <a:t>الانطفاء</a:t>
            </a:r>
            <a:r>
              <a:rPr lang="ar-SA" sz="3600" b="1" dirty="0" smtClean="0">
                <a:cs typeface="AdvertisingExtraBold"/>
              </a:rPr>
              <a:t>؟</a:t>
            </a: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 smtClean="0">
              <a:cs typeface="AdvertisingExtraBold"/>
            </a:endParaRP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028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108012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dirty="0" smtClean="0">
                <a:cs typeface="AdvertisingExtraBold" pitchFamily="2" charset="-78"/>
              </a:rPr>
              <a:t>نظرية </a:t>
            </a:r>
            <a:r>
              <a:rPr lang="ar-SA" dirty="0" err="1" smtClean="0">
                <a:cs typeface="AdvertisingExtraBold" pitchFamily="2" charset="-78"/>
              </a:rPr>
              <a:t>الإشراط</a:t>
            </a:r>
            <a:r>
              <a:rPr lang="ar-SA" dirty="0" smtClean="0">
                <a:cs typeface="AdvertisingExtraBold" pitchFamily="2" charset="-78"/>
              </a:rPr>
              <a:t> الإجرائي </a:t>
            </a:r>
            <a:r>
              <a:rPr lang="fr-FR" sz="4400" dirty="0" err="1" smtClean="0">
                <a:latin typeface="Arabic Typesetting" pitchFamily="66" charset="-78"/>
                <a:cs typeface="Arabic Typesetting" pitchFamily="66" charset="-78"/>
              </a:rPr>
              <a:t>Burrhus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sz="4400" dirty="0" err="1" smtClean="0">
                <a:latin typeface="Arabic Typesetting" pitchFamily="66" charset="-78"/>
                <a:cs typeface="Arabic Typesetting" pitchFamily="66" charset="-78"/>
              </a:rPr>
              <a:t>Frederic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> Skinner</a:t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sz="3600" dirty="0" smtClean="0">
                <a:latin typeface="Arabic Typesetting" pitchFamily="66" charset="-78"/>
                <a:cs typeface="Arabic Typesetting" pitchFamily="66" charset="-78"/>
              </a:rPr>
              <a:t>(1904-1990) 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390256"/>
          </a:xfrm>
        </p:spPr>
        <p:txBody>
          <a:bodyPr>
            <a:normAutofit fontScale="92500" lnSpcReduction="10000"/>
          </a:bodyPr>
          <a:lstStyle/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 smtClean="0">
              <a:solidFill>
                <a:srgbClr val="303030"/>
              </a:solidFill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solidFill>
                  <a:srgbClr val="303030"/>
                </a:solidFill>
                <a:cs typeface="AdvertisingExtraBold"/>
              </a:rPr>
              <a:t>التيار السلوكي الراديكالي: « علم النفس هو علم السلوك الظاهر»</a:t>
            </a:r>
            <a:r>
              <a:rPr lang="ar-SA" sz="3600" dirty="0" smtClean="0">
                <a:cs typeface="AdvertisingExtraBold"/>
              </a:rPr>
              <a:t>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وجهة نظر</a:t>
            </a:r>
            <a:r>
              <a:rPr lang="ar-SA" sz="3600" dirty="0" smtClean="0">
                <a:cs typeface="AdvertisingExtraBold"/>
              </a:rPr>
              <a:t>: « من الممكن القيام بدراسة </a:t>
            </a:r>
            <a:r>
              <a:rPr lang="ar-SA" sz="3600" dirty="0" err="1" smtClean="0">
                <a:cs typeface="AdvertisingExtraBold"/>
              </a:rPr>
              <a:t>توقعية</a:t>
            </a:r>
            <a:r>
              <a:rPr lang="ar-SA" sz="3600" dirty="0" smtClean="0">
                <a:cs typeface="AdvertisingExtraBold"/>
              </a:rPr>
              <a:t> للسلوك والتحكم فيه دون ارتباط بمحددات العلاقة بين المثيرات والاستجابات».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dirty="0" smtClean="0">
                <a:cs typeface="AdvertisingExtraBold"/>
              </a:rPr>
              <a:t>التعلم: « إنه تغيير في </a:t>
            </a:r>
            <a:r>
              <a:rPr lang="ar-SA" sz="3600" dirty="0" err="1" smtClean="0">
                <a:cs typeface="AdvertisingExtraBold"/>
              </a:rPr>
              <a:t>احتملات</a:t>
            </a:r>
            <a:r>
              <a:rPr lang="ar-SA" sz="3600" dirty="0" smtClean="0">
                <a:cs typeface="AdvertisingExtraBold"/>
              </a:rPr>
              <a:t> حدوث الاستجابة نتيجة </a:t>
            </a:r>
            <a:r>
              <a:rPr lang="ar-SA" sz="3600" dirty="0" err="1" smtClean="0">
                <a:cs typeface="AdvertisingExtraBold"/>
              </a:rPr>
              <a:t>الإشراط</a:t>
            </a:r>
            <a:r>
              <a:rPr lang="ar-SA" sz="3600" dirty="0" smtClean="0">
                <a:cs typeface="AdvertisingExtraBold"/>
              </a:rPr>
              <a:t> الإجرائي». </a:t>
            </a: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ar-SA" sz="3600" b="1" dirty="0" smtClean="0">
                <a:cs typeface="AdvertisingExtraBold"/>
              </a:rPr>
              <a:t>مفهوم </a:t>
            </a:r>
            <a:r>
              <a:rPr lang="ar-SA" sz="3600" b="1" dirty="0" err="1" smtClean="0">
                <a:cs typeface="AdvertisingExtraBold"/>
              </a:rPr>
              <a:t>الإشراط</a:t>
            </a:r>
            <a:r>
              <a:rPr lang="ar-SA" sz="3600" b="1" dirty="0" smtClean="0">
                <a:cs typeface="AdvertisingExtraBold"/>
              </a:rPr>
              <a:t> الإجرائي؟</a:t>
            </a: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>
              <a:cs typeface="AdvertisingExtraBold"/>
            </a:endParaRPr>
          </a:p>
          <a:p>
            <a:pPr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ar-SA" sz="3600" dirty="0" smtClean="0">
              <a:cs typeface="AdvertisingExtraBold"/>
            </a:endParaRPr>
          </a:p>
          <a:p>
            <a:pPr marL="0" indent="0" algn="just" rtl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ar-SA" sz="3600" dirty="0" smtClean="0">
              <a:cs typeface="Advertising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323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909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948</TotalTime>
  <Words>750</Words>
  <Application>Microsoft Office PowerPoint</Application>
  <PresentationFormat>Affichage à l'écran (4:3)</PresentationFormat>
  <Paragraphs>140</Paragraphs>
  <Slides>17</Slides>
  <Notes>14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NewsPrint</vt:lpstr>
      <vt:lpstr>مداخلة تربوية حول موضوع نظريات التعلم  ورهان تطوير الممارسة الصفية</vt:lpstr>
      <vt:lpstr>عناصر المداخلة</vt:lpstr>
      <vt:lpstr>الإطار المفاهيمي</vt:lpstr>
      <vt:lpstr>مقدمة</vt:lpstr>
      <vt:lpstr>مراحل البحث في مسألة التعلم</vt:lpstr>
      <vt:lpstr>نظريات التعلم</vt:lpstr>
      <vt:lpstr>النظرية الترابطية Edward Lee Thorndike (1874-1949) </vt:lpstr>
      <vt:lpstr>نظرية الإشراط الكلاسيكي Ivan Petrovitch Pavlov (1849-1936) </vt:lpstr>
      <vt:lpstr>نظرية الإشراط الإجرائي Burrhus Frederic Skinner (1904-1990) </vt:lpstr>
      <vt:lpstr>محدودية المدارس السلوكية</vt:lpstr>
      <vt:lpstr>النظرية الجشطلتية wolfgang Kohler (1887-1967) </vt:lpstr>
      <vt:lpstr>نظرية التعلم الاجتماعي Albert Bandura  </vt:lpstr>
      <vt:lpstr>النظرية البنائية Jean Piaget (1896-1980) </vt:lpstr>
      <vt:lpstr>النظرية السوسيوبنائية Lev Vygotski (1896-1934) </vt:lpstr>
      <vt:lpstr>بعض التصورات أو المدارس المعرفية والاجتماعية... والتي من اللازم الرجوع إليها للإحاطة بمفهوم التعلم </vt:lpstr>
      <vt:lpstr>Diapositive 16</vt:lpstr>
      <vt:lpstr>خاتمة...  </vt:lpstr>
    </vt:vector>
  </TitlesOfParts>
  <Company>Blue Ocean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حول: بيداغوجيا المشروع</dc:title>
  <dc:creator>TOUADDI</dc:creator>
  <cp:lastModifiedBy>jamal</cp:lastModifiedBy>
  <cp:revision>68</cp:revision>
  <dcterms:created xsi:type="dcterms:W3CDTF">2011-05-18T21:50:42Z</dcterms:created>
  <dcterms:modified xsi:type="dcterms:W3CDTF">2014-07-22T00:54:09Z</dcterms:modified>
</cp:coreProperties>
</file>