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9.xml" ContentType="application/vnd.openxmlformats-officedocument.presentationml.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gif" ContentType="image/gif"/>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8" r:id="rId1"/>
  </p:sldMasterIdLst>
  <p:notesMasterIdLst>
    <p:notesMasterId r:id="rId84"/>
  </p:notesMasterIdLst>
  <p:sldIdLst>
    <p:sldId id="272" r:id="rId2"/>
    <p:sldId id="256" r:id="rId3"/>
    <p:sldId id="257" r:id="rId4"/>
    <p:sldId id="258" r:id="rId5"/>
    <p:sldId id="260" r:id="rId6"/>
    <p:sldId id="261" r:id="rId7"/>
    <p:sldId id="319" r:id="rId8"/>
    <p:sldId id="320" r:id="rId9"/>
    <p:sldId id="321" r:id="rId10"/>
    <p:sldId id="322" r:id="rId11"/>
    <p:sldId id="262" r:id="rId12"/>
    <p:sldId id="263" r:id="rId13"/>
    <p:sldId id="264" r:id="rId14"/>
    <p:sldId id="311" r:id="rId15"/>
    <p:sldId id="265" r:id="rId16"/>
    <p:sldId id="267" r:id="rId17"/>
    <p:sldId id="310" r:id="rId18"/>
    <p:sldId id="269" r:id="rId19"/>
    <p:sldId id="270" r:id="rId20"/>
    <p:sldId id="271" r:id="rId21"/>
    <p:sldId id="314" r:id="rId22"/>
    <p:sldId id="312" r:id="rId23"/>
    <p:sldId id="313"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96" r:id="rId37"/>
    <p:sldId id="295" r:id="rId38"/>
    <p:sldId id="285" r:id="rId39"/>
    <p:sldId id="304" r:id="rId40"/>
    <p:sldId id="308" r:id="rId41"/>
    <p:sldId id="286" r:id="rId42"/>
    <p:sldId id="287" r:id="rId43"/>
    <p:sldId id="290" r:id="rId44"/>
    <p:sldId id="323" r:id="rId45"/>
    <p:sldId id="292" r:id="rId46"/>
    <p:sldId id="293" r:id="rId47"/>
    <p:sldId id="294" r:id="rId48"/>
    <p:sldId id="301" r:id="rId49"/>
    <p:sldId id="297" r:id="rId50"/>
    <p:sldId id="298" r:id="rId51"/>
    <p:sldId id="324" r:id="rId52"/>
    <p:sldId id="299" r:id="rId53"/>
    <p:sldId id="300" r:id="rId54"/>
    <p:sldId id="332" r:id="rId55"/>
    <p:sldId id="333" r:id="rId56"/>
    <p:sldId id="302" r:id="rId57"/>
    <p:sldId id="303" r:id="rId58"/>
    <p:sldId id="305" r:id="rId59"/>
    <p:sldId id="325" r:id="rId60"/>
    <p:sldId id="326" r:id="rId61"/>
    <p:sldId id="327" r:id="rId62"/>
    <p:sldId id="328" r:id="rId63"/>
    <p:sldId id="329" r:id="rId64"/>
    <p:sldId id="330" r:id="rId65"/>
    <p:sldId id="331" r:id="rId66"/>
    <p:sldId id="334" r:id="rId67"/>
    <p:sldId id="335" r:id="rId68"/>
    <p:sldId id="336" r:id="rId69"/>
    <p:sldId id="337" r:id="rId70"/>
    <p:sldId id="338" r:id="rId71"/>
    <p:sldId id="339" r:id="rId72"/>
    <p:sldId id="340" r:id="rId73"/>
    <p:sldId id="341" r:id="rId74"/>
    <p:sldId id="342" r:id="rId75"/>
    <p:sldId id="343" r:id="rId76"/>
    <p:sldId id="344" r:id="rId77"/>
    <p:sldId id="345" r:id="rId78"/>
    <p:sldId id="346" r:id="rId79"/>
    <p:sldId id="347" r:id="rId80"/>
    <p:sldId id="348" r:id="rId81"/>
    <p:sldId id="349" r:id="rId82"/>
    <p:sldId id="350" r:id="rId83"/>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19" autoAdjust="0"/>
    <p:restoredTop sz="94671" autoAdjust="0"/>
  </p:normalViewPr>
  <p:slideViewPr>
    <p:cSldViewPr>
      <p:cViewPr>
        <p:scale>
          <a:sx n="77" d="100"/>
          <a:sy n="77" d="100"/>
        </p:scale>
        <p:origin x="-312" y="36"/>
      </p:cViewPr>
      <p:guideLst>
        <p:guide orient="horz" pos="2160"/>
        <p:guide pos="2880"/>
      </p:guideLst>
    </p:cSldViewPr>
  </p:slideViewPr>
  <p:outlineViewPr>
    <p:cViewPr>
      <p:scale>
        <a:sx n="33" d="100"/>
        <a:sy n="33" d="100"/>
      </p:scale>
      <p:origin x="0" y="5484"/>
    </p:cViewPr>
  </p:outlineViewPr>
  <p:notesTextViewPr>
    <p:cViewPr>
      <p:scale>
        <a:sx n="100" d="100"/>
        <a:sy n="100" d="100"/>
      </p:scale>
      <p:origin x="0" y="0"/>
    </p:cViewPr>
  </p:notesTextViewPr>
  <p:sorterViewPr>
    <p:cViewPr>
      <p:scale>
        <a:sx n="66" d="100"/>
        <a:sy n="66" d="100"/>
      </p:scale>
      <p:origin x="0" y="11544"/>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dirty="0"/>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D7D897-6955-4EAB-BF1E-B81CC969DA7C}" type="datetimeFigureOut">
              <a:rPr lang="fr-FR" smtClean="0"/>
              <a:pPr/>
              <a:t>28/06/2014</a:t>
            </a:fld>
            <a:endParaRPr lang="fr-FR" dirty="0"/>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dirty="0"/>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dirty="0"/>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4A238D7-ACEF-4BC4-B66C-B7C894E997CB}" type="slidenum">
              <a:rPr lang="fr-FR" smtClean="0"/>
              <a:pPr/>
              <a:t>‹N°›</a:t>
            </a:fld>
            <a:endParaRPr lang="fr-FR"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F4A238D7-ACEF-4BC4-B66C-B7C894E997CB}" type="slidenum">
              <a:rPr lang="fr-FR" smtClean="0"/>
              <a:pPr/>
              <a:t>6</a:t>
            </a:fld>
            <a:endParaRPr lang="fr-F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F4A238D7-ACEF-4BC4-B66C-B7C894E997CB}" type="slidenum">
              <a:rPr lang="fr-FR" smtClean="0"/>
              <a:pPr/>
              <a:t>59</a:t>
            </a:fld>
            <a:endParaRPr lang="fr-FR"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10" name="Triangle rect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Titr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fr-FR" smtClean="0"/>
              <a:t>Cliquez pour modifier le style du titre</a:t>
            </a:r>
            <a:endParaRPr kumimoji="0" lang="en-US"/>
          </a:p>
        </p:txBody>
      </p:sp>
      <p:sp>
        <p:nvSpPr>
          <p:cNvPr id="17" name="Sous-titr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fr-FR" smtClean="0"/>
              <a:t>Cliquez pour modifier le style des sous-titres du masque</a:t>
            </a:r>
            <a:endParaRPr kumimoji="0" lang="en-US"/>
          </a:p>
        </p:txBody>
      </p:sp>
      <p:grpSp>
        <p:nvGrpSpPr>
          <p:cNvPr id="2" name="Groupe 1"/>
          <p:cNvGrpSpPr/>
          <p:nvPr/>
        </p:nvGrpSpPr>
        <p:grpSpPr>
          <a:xfrm>
            <a:off x="-3765" y="4953000"/>
            <a:ext cx="9147765" cy="1912088"/>
            <a:chOff x="-3765" y="4832896"/>
            <a:chExt cx="9147765" cy="2032192"/>
          </a:xfrm>
        </p:grpSpPr>
        <p:sp>
          <p:nvSpPr>
            <p:cNvPr id="7" name="Forme libre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8" name="Forme libre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1" name="Forme libre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dirty="0"/>
            </a:p>
          </p:txBody>
        </p:sp>
        <p:cxnSp>
          <p:nvCxnSpPr>
            <p:cNvPr id="12" name="Connecteur droit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Espace réservé de la date 29"/>
          <p:cNvSpPr>
            <a:spLocks noGrp="1"/>
          </p:cNvSpPr>
          <p:nvPr>
            <p:ph type="dt" sz="half" idx="10"/>
          </p:nvPr>
        </p:nvSpPr>
        <p:spPr/>
        <p:txBody>
          <a:bodyPr/>
          <a:lstStyle>
            <a:lvl1pPr>
              <a:defRPr>
                <a:solidFill>
                  <a:srgbClr val="FFFFFF"/>
                </a:solidFill>
              </a:defRPr>
            </a:lvl1pPr>
            <a:extLst/>
          </a:lstStyle>
          <a:p>
            <a:fld id="{2B5C0FF7-0CBB-4B1E-9343-35A1ABB3645A}" type="datetime1">
              <a:rPr lang="fr-FR" smtClean="0"/>
              <a:pPr/>
              <a:t>28/06/2014</a:t>
            </a:fld>
            <a:endParaRPr lang="fr-FR" dirty="0"/>
          </a:p>
        </p:txBody>
      </p:sp>
      <p:sp>
        <p:nvSpPr>
          <p:cNvPr id="19" name="Espace réservé du pied de page 18"/>
          <p:cNvSpPr>
            <a:spLocks noGrp="1"/>
          </p:cNvSpPr>
          <p:nvPr>
            <p:ph type="ftr" sz="quarter" idx="11"/>
          </p:nvPr>
        </p:nvSpPr>
        <p:spPr/>
        <p:txBody>
          <a:bodyPr/>
          <a:lstStyle>
            <a:lvl1pPr>
              <a:defRPr>
                <a:solidFill>
                  <a:schemeClr val="accent1">
                    <a:tint val="20000"/>
                  </a:schemeClr>
                </a:solidFill>
              </a:defRPr>
            </a:lvl1pPr>
            <a:extLst/>
          </a:lstStyle>
          <a:p>
            <a:r>
              <a:rPr lang="fr-FR" dirty="0" smtClean="0"/>
              <a:t>NASSIM OMAR</a:t>
            </a:r>
            <a:endParaRPr lang="fr-FR" dirty="0"/>
          </a:p>
        </p:txBody>
      </p:sp>
      <p:sp>
        <p:nvSpPr>
          <p:cNvPr id="27" name="Espace réservé du numéro de diapositive 26"/>
          <p:cNvSpPr>
            <a:spLocks noGrp="1"/>
          </p:cNvSpPr>
          <p:nvPr>
            <p:ph type="sldNum" sz="quarter" idx="12"/>
          </p:nvPr>
        </p:nvSpPr>
        <p:spPr/>
        <p:txBody>
          <a:bodyPr/>
          <a:lstStyle>
            <a:lvl1pPr>
              <a:defRPr>
                <a:solidFill>
                  <a:srgbClr val="FFFFFF"/>
                </a:solidFill>
              </a:defRPr>
            </a:lvl1pPr>
            <a:extLst/>
          </a:lstStyle>
          <a:p>
            <a:fld id="{79609178-0DE2-4DA7-A198-4E5A57517F32}" type="slidenum">
              <a:rPr lang="fr-FR" smtClean="0"/>
              <a:pPr/>
              <a:t>‹N°›</a:t>
            </a:fld>
            <a:endParaRPr lang="fr-F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extLst/>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a:xfrm>
            <a:off x="457200" y="1481329"/>
            <a:ext cx="8229600" cy="4386071"/>
          </a:xfrm>
        </p:spPr>
        <p:txBody>
          <a:bodyPr vert="eaVert"/>
          <a:lstStyle>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extLst/>
          </a:lstStyle>
          <a:p>
            <a:fld id="{F8A5FD24-22EC-46FF-A21B-EF75144027D5}" type="datetime1">
              <a:rPr lang="fr-FR" smtClean="0"/>
              <a:pPr/>
              <a:t>28/06/2014</a:t>
            </a:fld>
            <a:endParaRPr lang="fr-FR" dirty="0"/>
          </a:p>
        </p:txBody>
      </p:sp>
      <p:sp>
        <p:nvSpPr>
          <p:cNvPr id="5" name="Espace réservé du pied de page 4"/>
          <p:cNvSpPr>
            <a:spLocks noGrp="1"/>
          </p:cNvSpPr>
          <p:nvPr>
            <p:ph type="ftr" sz="quarter" idx="11"/>
          </p:nvPr>
        </p:nvSpPr>
        <p:spPr/>
        <p:txBody>
          <a:bodyPr/>
          <a:lstStyle>
            <a:extLst/>
          </a:lstStyle>
          <a:p>
            <a:r>
              <a:rPr lang="fr-FR" dirty="0" smtClean="0"/>
              <a:t>NASSIM OMAR</a:t>
            </a:r>
            <a:endParaRPr lang="fr-FR" dirty="0"/>
          </a:p>
        </p:txBody>
      </p:sp>
      <p:sp>
        <p:nvSpPr>
          <p:cNvPr id="6" name="Espace réservé du numéro de diapositive 5"/>
          <p:cNvSpPr>
            <a:spLocks noGrp="1"/>
          </p:cNvSpPr>
          <p:nvPr>
            <p:ph type="sldNum" sz="quarter" idx="12"/>
          </p:nvPr>
        </p:nvSpPr>
        <p:spPr/>
        <p:txBody>
          <a:bodyPr/>
          <a:lstStyle>
            <a:extLst/>
          </a:lstStyle>
          <a:p>
            <a:fld id="{79609178-0DE2-4DA7-A198-4E5A57517F32}" type="slidenum">
              <a:rPr lang="fr-FR" smtClean="0"/>
              <a:pPr/>
              <a:t>‹N°›</a:t>
            </a:fld>
            <a:endParaRPr lang="fr-F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844013" y="274640"/>
            <a:ext cx="1777470" cy="5592761"/>
          </a:xfrm>
        </p:spPr>
        <p:txBody>
          <a:bodyPr vert="eaVert"/>
          <a:lstStyle>
            <a:extLst/>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a:xfrm>
            <a:off x="457200" y="274641"/>
            <a:ext cx="6324600" cy="5592760"/>
          </a:xfrm>
        </p:spPr>
        <p:txBody>
          <a:bodyPr vert="eaVert"/>
          <a:lstStyle>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extLst/>
          </a:lstStyle>
          <a:p>
            <a:fld id="{80E547D7-2680-4FE0-A671-AC1C5D8D2384}" type="datetime1">
              <a:rPr lang="fr-FR" smtClean="0"/>
              <a:pPr/>
              <a:t>28/06/2014</a:t>
            </a:fld>
            <a:endParaRPr lang="fr-FR" dirty="0"/>
          </a:p>
        </p:txBody>
      </p:sp>
      <p:sp>
        <p:nvSpPr>
          <p:cNvPr id="5" name="Espace réservé du pied de page 4"/>
          <p:cNvSpPr>
            <a:spLocks noGrp="1"/>
          </p:cNvSpPr>
          <p:nvPr>
            <p:ph type="ftr" sz="quarter" idx="11"/>
          </p:nvPr>
        </p:nvSpPr>
        <p:spPr/>
        <p:txBody>
          <a:bodyPr/>
          <a:lstStyle>
            <a:extLst/>
          </a:lstStyle>
          <a:p>
            <a:r>
              <a:rPr lang="fr-FR" dirty="0" smtClean="0"/>
              <a:t>NASSIM OMAR</a:t>
            </a:r>
            <a:endParaRPr lang="fr-FR" dirty="0"/>
          </a:p>
        </p:txBody>
      </p:sp>
      <p:sp>
        <p:nvSpPr>
          <p:cNvPr id="6" name="Espace réservé du numéro de diapositive 5"/>
          <p:cNvSpPr>
            <a:spLocks noGrp="1"/>
          </p:cNvSpPr>
          <p:nvPr>
            <p:ph type="sldNum" sz="quarter" idx="12"/>
          </p:nvPr>
        </p:nvSpPr>
        <p:spPr/>
        <p:txBody>
          <a:bodyPr/>
          <a:lstStyle>
            <a:extLst/>
          </a:lstStyle>
          <a:p>
            <a:fld id="{79609178-0DE2-4DA7-A198-4E5A57517F32}" type="slidenum">
              <a:rPr lang="fr-FR" smtClean="0"/>
              <a:pPr/>
              <a:t>‹N°›</a:t>
            </a:fld>
            <a:endParaRPr lang="fr-F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re et contenu">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extLst/>
          </a:lstStyle>
          <a:p>
            <a:fld id="{10814D95-5C5D-4EFA-8ED7-8D688C3A8946}" type="datetime1">
              <a:rPr lang="fr-FR" smtClean="0"/>
              <a:pPr/>
              <a:t>28/06/2014</a:t>
            </a:fld>
            <a:endParaRPr lang="fr-FR" dirty="0"/>
          </a:p>
        </p:txBody>
      </p:sp>
      <p:sp>
        <p:nvSpPr>
          <p:cNvPr id="5" name="Espace réservé du pied de page 4"/>
          <p:cNvSpPr>
            <a:spLocks noGrp="1"/>
          </p:cNvSpPr>
          <p:nvPr>
            <p:ph type="ftr" sz="quarter" idx="11"/>
          </p:nvPr>
        </p:nvSpPr>
        <p:spPr/>
        <p:txBody>
          <a:bodyPr/>
          <a:lstStyle>
            <a:extLst/>
          </a:lstStyle>
          <a:p>
            <a:r>
              <a:rPr lang="fr-FR" dirty="0" smtClean="0"/>
              <a:t>NASSIM OMAR</a:t>
            </a:r>
            <a:endParaRPr lang="fr-FR" dirty="0"/>
          </a:p>
        </p:txBody>
      </p:sp>
      <p:sp>
        <p:nvSpPr>
          <p:cNvPr id="6" name="Espace réservé du numéro de diapositive 5"/>
          <p:cNvSpPr>
            <a:spLocks noGrp="1"/>
          </p:cNvSpPr>
          <p:nvPr>
            <p:ph type="sldNum" sz="quarter" idx="12"/>
          </p:nvPr>
        </p:nvSpPr>
        <p:spPr/>
        <p:txBody>
          <a:bodyPr/>
          <a:lstStyle>
            <a:extLst/>
          </a:lstStyle>
          <a:p>
            <a:fld id="{79609178-0DE2-4DA7-A198-4E5A57517F32}" type="slidenum">
              <a:rPr lang="fr-FR" smtClean="0"/>
              <a:pPr/>
              <a:t>‹N°›</a:t>
            </a:fld>
            <a:endParaRPr lang="fr-FR" dirty="0"/>
          </a:p>
        </p:txBody>
      </p:sp>
      <p:sp>
        <p:nvSpPr>
          <p:cNvPr id="7" name="Titre 6"/>
          <p:cNvSpPr>
            <a:spLocks noGrp="1"/>
          </p:cNvSpPr>
          <p:nvPr>
            <p:ph type="title"/>
          </p:nvPr>
        </p:nvSpPr>
        <p:spPr/>
        <p:txBody>
          <a:bodyPr rtlCol="0"/>
          <a:lstStyle>
            <a:extLst/>
          </a:lstStyle>
          <a:p>
            <a:r>
              <a:rPr kumimoji="0" lang="fr-FR" smtClean="0"/>
              <a:t>Cliquez pour modifier le style du titre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fr-FR" smtClean="0"/>
              <a:t>Cliquez pour modifier les styles du texte du masque</a:t>
            </a:r>
          </a:p>
        </p:txBody>
      </p:sp>
      <p:sp>
        <p:nvSpPr>
          <p:cNvPr id="4" name="Espace réservé de la date 3"/>
          <p:cNvSpPr>
            <a:spLocks noGrp="1"/>
          </p:cNvSpPr>
          <p:nvPr>
            <p:ph type="dt" sz="half" idx="10"/>
          </p:nvPr>
        </p:nvSpPr>
        <p:spPr/>
        <p:txBody>
          <a:bodyPr/>
          <a:lstStyle>
            <a:extLst/>
          </a:lstStyle>
          <a:p>
            <a:fld id="{E852423A-8FB6-4AB3-8698-95C9B8E62ECD}" type="datetime1">
              <a:rPr lang="fr-FR" smtClean="0"/>
              <a:pPr/>
              <a:t>28/06/2014</a:t>
            </a:fld>
            <a:endParaRPr lang="fr-FR" dirty="0"/>
          </a:p>
        </p:txBody>
      </p:sp>
      <p:sp>
        <p:nvSpPr>
          <p:cNvPr id="5" name="Espace réservé du pied de page 4"/>
          <p:cNvSpPr>
            <a:spLocks noGrp="1"/>
          </p:cNvSpPr>
          <p:nvPr>
            <p:ph type="ftr" sz="quarter" idx="11"/>
          </p:nvPr>
        </p:nvSpPr>
        <p:spPr/>
        <p:txBody>
          <a:bodyPr/>
          <a:lstStyle>
            <a:extLst/>
          </a:lstStyle>
          <a:p>
            <a:r>
              <a:rPr lang="fr-FR" dirty="0" smtClean="0"/>
              <a:t>NASSIM OMAR</a:t>
            </a:r>
            <a:endParaRPr lang="fr-FR" dirty="0"/>
          </a:p>
        </p:txBody>
      </p:sp>
      <p:sp>
        <p:nvSpPr>
          <p:cNvPr id="6" name="Espace réservé du numéro de diapositive 5"/>
          <p:cNvSpPr>
            <a:spLocks noGrp="1"/>
          </p:cNvSpPr>
          <p:nvPr>
            <p:ph type="sldNum" sz="quarter" idx="12"/>
          </p:nvPr>
        </p:nvSpPr>
        <p:spPr/>
        <p:txBody>
          <a:bodyPr/>
          <a:lstStyle>
            <a:extLst/>
          </a:lstStyle>
          <a:p>
            <a:fld id="{79609178-0DE2-4DA7-A198-4E5A57517F32}" type="slidenum">
              <a:rPr lang="fr-FR" smtClean="0"/>
              <a:pPr/>
              <a:t>‹N°›</a:t>
            </a:fld>
            <a:endParaRPr lang="fr-FR" dirty="0"/>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dirty="0"/>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Deux contenus">
    <p:spTree>
      <p:nvGrpSpPr>
        <p:cNvPr id="1" name=""/>
        <p:cNvGrpSpPr/>
        <p:nvPr/>
      </p:nvGrpSpPr>
      <p:grpSpPr>
        <a:xfrm>
          <a:off x="0" y="0"/>
          <a:ext cx="0" cy="0"/>
          <a:chOff x="0" y="0"/>
          <a:chExt cx="0" cy="0"/>
        </a:xfrm>
      </p:grpSpPr>
      <p:sp>
        <p:nvSpPr>
          <p:cNvPr id="3" name="Espace réservé du contenu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u contenu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extLst/>
          </a:lstStyle>
          <a:p>
            <a:fld id="{105ABA55-3254-4015-9052-1953266B2D8B}" type="datetime1">
              <a:rPr lang="fr-FR" smtClean="0"/>
              <a:pPr/>
              <a:t>28/06/2014</a:t>
            </a:fld>
            <a:endParaRPr lang="fr-FR" dirty="0"/>
          </a:p>
        </p:txBody>
      </p:sp>
      <p:sp>
        <p:nvSpPr>
          <p:cNvPr id="6" name="Espace réservé du pied de page 5"/>
          <p:cNvSpPr>
            <a:spLocks noGrp="1"/>
          </p:cNvSpPr>
          <p:nvPr>
            <p:ph type="ftr" sz="quarter" idx="11"/>
          </p:nvPr>
        </p:nvSpPr>
        <p:spPr/>
        <p:txBody>
          <a:bodyPr/>
          <a:lstStyle>
            <a:extLst/>
          </a:lstStyle>
          <a:p>
            <a:r>
              <a:rPr lang="fr-FR" dirty="0" smtClean="0"/>
              <a:t>NASSIM OMAR</a:t>
            </a:r>
            <a:endParaRPr lang="fr-FR" dirty="0"/>
          </a:p>
        </p:txBody>
      </p:sp>
      <p:sp>
        <p:nvSpPr>
          <p:cNvPr id="7" name="Espace réservé du numéro de diapositive 6"/>
          <p:cNvSpPr>
            <a:spLocks noGrp="1"/>
          </p:cNvSpPr>
          <p:nvPr>
            <p:ph type="sldNum" sz="quarter" idx="12"/>
          </p:nvPr>
        </p:nvSpPr>
        <p:spPr/>
        <p:txBody>
          <a:bodyPr/>
          <a:lstStyle>
            <a:extLst/>
          </a:lstStyle>
          <a:p>
            <a:fld id="{79609178-0DE2-4DA7-A198-4E5A57517F32}" type="slidenum">
              <a:rPr lang="fr-FR" smtClean="0"/>
              <a:pPr/>
              <a:t>‹N°›</a:t>
            </a:fld>
            <a:endParaRPr lang="fr-FR" dirty="0"/>
          </a:p>
        </p:txBody>
      </p:sp>
      <p:sp>
        <p:nvSpPr>
          <p:cNvPr id="8" name="Titre 7"/>
          <p:cNvSpPr>
            <a:spLocks noGrp="1"/>
          </p:cNvSpPr>
          <p:nvPr>
            <p:ph type="title"/>
          </p:nvPr>
        </p:nvSpPr>
        <p:spPr/>
        <p:txBody>
          <a:bodyPr rtlCol="0"/>
          <a:lstStyle>
            <a:extLst/>
          </a:lstStyle>
          <a:p>
            <a:r>
              <a:rPr kumimoji="0" lang="fr-FR" smtClean="0"/>
              <a:t>Cliquez pour modifier le style du titre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8229600" cy="1143000"/>
          </a:xfrm>
        </p:spPr>
        <p:txBody>
          <a:bodyPr anchor="ctr"/>
          <a:lstStyle>
            <a:lvl1pPr>
              <a:defRPr/>
            </a:lvl1pPr>
            <a:extLst/>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fr-FR" smtClean="0"/>
              <a:t>Cliquez pour modifier les styles du texte du masque</a:t>
            </a:r>
          </a:p>
        </p:txBody>
      </p:sp>
      <p:sp>
        <p:nvSpPr>
          <p:cNvPr id="4" name="Espace réservé du texte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fr-FR" smtClean="0"/>
              <a:t>Cliquez pour modifier les styles du texte du masque</a:t>
            </a:r>
          </a:p>
        </p:txBody>
      </p:sp>
      <p:sp>
        <p:nvSpPr>
          <p:cNvPr id="5" name="Espace réservé du contenu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6" name="Espace réservé du contenu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7" name="Espace réservé de la date 6"/>
          <p:cNvSpPr>
            <a:spLocks noGrp="1"/>
          </p:cNvSpPr>
          <p:nvPr>
            <p:ph type="dt" sz="half" idx="10"/>
          </p:nvPr>
        </p:nvSpPr>
        <p:spPr/>
        <p:txBody>
          <a:bodyPr/>
          <a:lstStyle>
            <a:extLst/>
          </a:lstStyle>
          <a:p>
            <a:fld id="{14EF1998-8561-47F9-B2C4-0301E8629BC3}" type="datetime1">
              <a:rPr lang="fr-FR" smtClean="0"/>
              <a:pPr/>
              <a:t>28/06/2014</a:t>
            </a:fld>
            <a:endParaRPr lang="fr-FR" dirty="0"/>
          </a:p>
        </p:txBody>
      </p:sp>
      <p:sp>
        <p:nvSpPr>
          <p:cNvPr id="8" name="Espace réservé du pied de page 7"/>
          <p:cNvSpPr>
            <a:spLocks noGrp="1"/>
          </p:cNvSpPr>
          <p:nvPr>
            <p:ph type="ftr" sz="quarter" idx="11"/>
          </p:nvPr>
        </p:nvSpPr>
        <p:spPr/>
        <p:txBody>
          <a:bodyPr/>
          <a:lstStyle>
            <a:extLst/>
          </a:lstStyle>
          <a:p>
            <a:r>
              <a:rPr lang="fr-FR" dirty="0" smtClean="0"/>
              <a:t>NASSIM OMAR</a:t>
            </a:r>
            <a:endParaRPr lang="fr-FR" dirty="0"/>
          </a:p>
        </p:txBody>
      </p:sp>
      <p:sp>
        <p:nvSpPr>
          <p:cNvPr id="9" name="Espace réservé du numéro de diapositive 8"/>
          <p:cNvSpPr>
            <a:spLocks noGrp="1"/>
          </p:cNvSpPr>
          <p:nvPr>
            <p:ph type="sldNum" sz="quarter" idx="12"/>
          </p:nvPr>
        </p:nvSpPr>
        <p:spPr/>
        <p:txBody>
          <a:bodyPr/>
          <a:lstStyle>
            <a:extLst/>
          </a:lstStyle>
          <a:p>
            <a:fld id="{79609178-0DE2-4DA7-A198-4E5A57517F32}" type="slidenum">
              <a:rPr lang="fr-FR" smtClean="0"/>
              <a:pPr/>
              <a:t>‹N°›</a:t>
            </a:fld>
            <a:endParaRPr lang="fr-FR" dirty="0"/>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re seul">
    <p:spTree>
      <p:nvGrpSpPr>
        <p:cNvPr id="1" name=""/>
        <p:cNvGrpSpPr/>
        <p:nvPr/>
      </p:nvGrpSpPr>
      <p:grpSpPr>
        <a:xfrm>
          <a:off x="0" y="0"/>
          <a:ext cx="0" cy="0"/>
          <a:chOff x="0" y="0"/>
          <a:chExt cx="0" cy="0"/>
        </a:xfrm>
      </p:grpSpPr>
      <p:sp>
        <p:nvSpPr>
          <p:cNvPr id="3" name="Espace réservé de la date 2"/>
          <p:cNvSpPr>
            <a:spLocks noGrp="1"/>
          </p:cNvSpPr>
          <p:nvPr>
            <p:ph type="dt" sz="half" idx="10"/>
          </p:nvPr>
        </p:nvSpPr>
        <p:spPr/>
        <p:txBody>
          <a:bodyPr/>
          <a:lstStyle>
            <a:extLst/>
          </a:lstStyle>
          <a:p>
            <a:fld id="{786027A8-D6A0-4EA7-ACC2-43BFC35AD02C}" type="datetime1">
              <a:rPr lang="fr-FR" smtClean="0"/>
              <a:pPr/>
              <a:t>28/06/2014</a:t>
            </a:fld>
            <a:endParaRPr lang="fr-FR" dirty="0"/>
          </a:p>
        </p:txBody>
      </p:sp>
      <p:sp>
        <p:nvSpPr>
          <p:cNvPr id="4" name="Espace réservé du pied de page 3"/>
          <p:cNvSpPr>
            <a:spLocks noGrp="1"/>
          </p:cNvSpPr>
          <p:nvPr>
            <p:ph type="ftr" sz="quarter" idx="11"/>
          </p:nvPr>
        </p:nvSpPr>
        <p:spPr/>
        <p:txBody>
          <a:bodyPr/>
          <a:lstStyle>
            <a:extLst/>
          </a:lstStyle>
          <a:p>
            <a:r>
              <a:rPr lang="fr-FR" dirty="0" smtClean="0"/>
              <a:t>NASSIM OMAR</a:t>
            </a:r>
            <a:endParaRPr lang="fr-FR" dirty="0"/>
          </a:p>
        </p:txBody>
      </p:sp>
      <p:sp>
        <p:nvSpPr>
          <p:cNvPr id="5" name="Espace réservé du numéro de diapositive 4"/>
          <p:cNvSpPr>
            <a:spLocks noGrp="1"/>
          </p:cNvSpPr>
          <p:nvPr>
            <p:ph type="sldNum" sz="quarter" idx="12"/>
          </p:nvPr>
        </p:nvSpPr>
        <p:spPr/>
        <p:txBody>
          <a:bodyPr/>
          <a:lstStyle>
            <a:extLst/>
          </a:lstStyle>
          <a:p>
            <a:fld id="{79609178-0DE2-4DA7-A198-4E5A57517F32}" type="slidenum">
              <a:rPr lang="fr-FR" smtClean="0"/>
              <a:pPr/>
              <a:t>‹N°›</a:t>
            </a:fld>
            <a:endParaRPr lang="fr-FR" dirty="0"/>
          </a:p>
        </p:txBody>
      </p:sp>
      <p:sp>
        <p:nvSpPr>
          <p:cNvPr id="6" name="Titre 5"/>
          <p:cNvSpPr>
            <a:spLocks noGrp="1"/>
          </p:cNvSpPr>
          <p:nvPr>
            <p:ph type="title"/>
          </p:nvPr>
        </p:nvSpPr>
        <p:spPr/>
        <p:txBody>
          <a:bodyPr rtlCol="0"/>
          <a:lstStyle>
            <a:extLst/>
          </a:lstStyle>
          <a:p>
            <a:r>
              <a:rPr kumimoji="0" lang="fr-FR" smtClean="0"/>
              <a:t>Cliquez pour modifier le style du titre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extLst/>
          </a:lstStyle>
          <a:p>
            <a:fld id="{F2A8A7BE-80E2-4167-A3B8-D8CB9A9E373E}" type="datetime1">
              <a:rPr lang="fr-FR" smtClean="0"/>
              <a:pPr/>
              <a:t>28/06/2014</a:t>
            </a:fld>
            <a:endParaRPr lang="fr-FR" dirty="0"/>
          </a:p>
        </p:txBody>
      </p:sp>
      <p:sp>
        <p:nvSpPr>
          <p:cNvPr id="3" name="Espace réservé du pied de page 2"/>
          <p:cNvSpPr>
            <a:spLocks noGrp="1"/>
          </p:cNvSpPr>
          <p:nvPr>
            <p:ph type="ftr" sz="quarter" idx="11"/>
          </p:nvPr>
        </p:nvSpPr>
        <p:spPr/>
        <p:txBody>
          <a:bodyPr/>
          <a:lstStyle>
            <a:extLst/>
          </a:lstStyle>
          <a:p>
            <a:r>
              <a:rPr lang="fr-FR" dirty="0" smtClean="0"/>
              <a:t>NASSIM OMAR</a:t>
            </a:r>
            <a:endParaRPr lang="fr-FR" dirty="0"/>
          </a:p>
        </p:txBody>
      </p:sp>
      <p:sp>
        <p:nvSpPr>
          <p:cNvPr id="4" name="Espace réservé du numéro de diapositive 3"/>
          <p:cNvSpPr>
            <a:spLocks noGrp="1"/>
          </p:cNvSpPr>
          <p:nvPr>
            <p:ph type="sldNum" sz="quarter" idx="12"/>
          </p:nvPr>
        </p:nvSpPr>
        <p:spPr/>
        <p:txBody>
          <a:bodyPr/>
          <a:lstStyle>
            <a:extLst/>
          </a:lstStyle>
          <a:p>
            <a:fld id="{79609178-0DE2-4DA7-A198-4E5A57517F32}" type="slidenum">
              <a:rPr lang="fr-FR" smtClean="0"/>
              <a:pPr/>
              <a:t>‹N°›</a:t>
            </a:fld>
            <a:endParaRPr lang="fr-F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fr-FR" smtClean="0"/>
              <a:t>Cliquez pour modifier le style du titre</a:t>
            </a:r>
            <a:endParaRPr kumimoji="0" lang="en-US"/>
          </a:p>
        </p:txBody>
      </p:sp>
      <p:sp>
        <p:nvSpPr>
          <p:cNvPr id="3" name="Espace réservé du texte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fr-FR" smtClean="0"/>
              <a:t>Cliquez pour modifier les styles du texte du masque</a:t>
            </a:r>
          </a:p>
        </p:txBody>
      </p:sp>
      <p:sp>
        <p:nvSpPr>
          <p:cNvPr id="4" name="Espace réservé du contenu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a:xfrm>
            <a:off x="6727032" y="6407944"/>
            <a:ext cx="1920240" cy="365760"/>
          </a:xfrm>
        </p:spPr>
        <p:txBody>
          <a:bodyPr/>
          <a:lstStyle>
            <a:extLst/>
          </a:lstStyle>
          <a:p>
            <a:fld id="{A2078872-20F5-4541-A674-31BAC2416163}" type="datetime1">
              <a:rPr lang="fr-FR" smtClean="0"/>
              <a:pPr/>
              <a:t>28/06/2014</a:t>
            </a:fld>
            <a:endParaRPr lang="fr-FR" dirty="0"/>
          </a:p>
        </p:txBody>
      </p:sp>
      <p:sp>
        <p:nvSpPr>
          <p:cNvPr id="6" name="Espace réservé du pied de page 5"/>
          <p:cNvSpPr>
            <a:spLocks noGrp="1"/>
          </p:cNvSpPr>
          <p:nvPr>
            <p:ph type="ftr" sz="quarter" idx="11"/>
          </p:nvPr>
        </p:nvSpPr>
        <p:spPr/>
        <p:txBody>
          <a:bodyPr/>
          <a:lstStyle>
            <a:extLst/>
          </a:lstStyle>
          <a:p>
            <a:r>
              <a:rPr lang="fr-FR" dirty="0" smtClean="0"/>
              <a:t>NASSIM OMAR</a:t>
            </a:r>
            <a:endParaRPr lang="fr-FR" dirty="0"/>
          </a:p>
        </p:txBody>
      </p:sp>
      <p:sp>
        <p:nvSpPr>
          <p:cNvPr id="7" name="Espace réservé du numéro de diapositive 6"/>
          <p:cNvSpPr>
            <a:spLocks noGrp="1"/>
          </p:cNvSpPr>
          <p:nvPr>
            <p:ph type="sldNum" sz="quarter" idx="12"/>
          </p:nvPr>
        </p:nvSpPr>
        <p:spPr/>
        <p:txBody>
          <a:bodyPr/>
          <a:lstStyle>
            <a:extLst/>
          </a:lstStyle>
          <a:p>
            <a:fld id="{79609178-0DE2-4DA7-A198-4E5A57517F32}" type="slidenum">
              <a:rPr lang="fr-FR" smtClean="0"/>
              <a:pPr/>
              <a:t>‹N°›</a:t>
            </a:fld>
            <a:endParaRPr lang="fr-FR"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4" name="Espace réservé du texte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fr-FR" smtClean="0"/>
              <a:t>Cliquez pour modifier les styles du texte du masque</a:t>
            </a:r>
          </a:p>
        </p:txBody>
      </p:sp>
      <p:sp>
        <p:nvSpPr>
          <p:cNvPr id="3" name="Espace réservé pour une image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fr-FR" dirty="0" smtClean="0"/>
              <a:t>Cliquez sur l'icône pour ajouter une image</a:t>
            </a:r>
            <a:endParaRPr kumimoji="0" lang="en-US" dirty="0"/>
          </a:p>
        </p:txBody>
      </p:sp>
      <p:sp>
        <p:nvSpPr>
          <p:cNvPr id="5" name="Espace réservé de la date 4"/>
          <p:cNvSpPr>
            <a:spLocks noGrp="1"/>
          </p:cNvSpPr>
          <p:nvPr>
            <p:ph type="dt" sz="half" idx="10"/>
          </p:nvPr>
        </p:nvSpPr>
        <p:spPr/>
        <p:txBody>
          <a:bodyPr/>
          <a:lstStyle>
            <a:lvl1pPr>
              <a:defRPr>
                <a:solidFill>
                  <a:schemeClr val="tx1"/>
                </a:solidFill>
              </a:defRPr>
            </a:lvl1pPr>
            <a:extLst/>
          </a:lstStyle>
          <a:p>
            <a:fld id="{4C110C4E-E9BE-43D9-9B26-9AE68BD9E5B7}" type="datetime1">
              <a:rPr lang="fr-FR" smtClean="0"/>
              <a:pPr/>
              <a:t>28/06/2014</a:t>
            </a:fld>
            <a:endParaRPr lang="fr-FR" dirty="0"/>
          </a:p>
        </p:txBody>
      </p:sp>
      <p:sp>
        <p:nvSpPr>
          <p:cNvPr id="6" name="Espace réservé du pied de page 5"/>
          <p:cNvSpPr>
            <a:spLocks noGrp="1"/>
          </p:cNvSpPr>
          <p:nvPr>
            <p:ph type="ftr" sz="quarter" idx="11"/>
          </p:nvPr>
        </p:nvSpPr>
        <p:spPr>
          <a:xfrm>
            <a:off x="4380072" y="6407944"/>
            <a:ext cx="2350681" cy="365125"/>
          </a:xfrm>
        </p:spPr>
        <p:txBody>
          <a:bodyPr/>
          <a:lstStyle>
            <a:lvl1pPr>
              <a:defRPr>
                <a:solidFill>
                  <a:schemeClr val="tx1"/>
                </a:solidFill>
              </a:defRPr>
            </a:lvl1pPr>
            <a:extLst/>
          </a:lstStyle>
          <a:p>
            <a:r>
              <a:rPr lang="fr-FR" dirty="0" smtClean="0"/>
              <a:t>NASSIM OMAR</a:t>
            </a:r>
            <a:endParaRPr lang="fr-FR" dirty="0"/>
          </a:p>
        </p:txBody>
      </p:sp>
      <p:sp>
        <p:nvSpPr>
          <p:cNvPr id="7" name="Espace réservé du numéro de diapositive 6"/>
          <p:cNvSpPr>
            <a:spLocks noGrp="1"/>
          </p:cNvSpPr>
          <p:nvPr>
            <p:ph type="sldNum" sz="quarter" idx="12"/>
          </p:nvPr>
        </p:nvSpPr>
        <p:spPr/>
        <p:txBody>
          <a:bodyPr/>
          <a:lstStyle>
            <a:lvl1pPr>
              <a:defRPr>
                <a:solidFill>
                  <a:schemeClr val="tx1"/>
                </a:solidFill>
              </a:defRPr>
            </a:lvl1pPr>
            <a:extLst/>
          </a:lstStyle>
          <a:p>
            <a:fld id="{79609178-0DE2-4DA7-A198-4E5A57517F32}" type="slidenum">
              <a:rPr lang="fr-FR" smtClean="0"/>
              <a:pPr/>
              <a:t>‹N°›</a:t>
            </a:fld>
            <a:endParaRPr lang="fr-FR" dirty="0"/>
          </a:p>
        </p:txBody>
      </p:sp>
      <p:sp>
        <p:nvSpPr>
          <p:cNvPr id="2" name="Titr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fr-FR" smtClean="0"/>
              <a:t>Cliquez pour modifier le style du titre</a:t>
            </a:r>
            <a:endParaRPr kumimoji="0" lang="en-US"/>
          </a:p>
        </p:txBody>
      </p:sp>
      <p:sp>
        <p:nvSpPr>
          <p:cNvPr id="8" name="Forme libre 7"/>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9" name="Forme libre 8"/>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0" name="Triangle rect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dirty="0"/>
          </a:p>
        </p:txBody>
      </p:sp>
      <p:cxnSp>
        <p:nvCxnSpPr>
          <p:cNvPr id="11" name="Connecteur droit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dirty="0"/>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13" name="Forme libre 12"/>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2" name="Forme libre 11"/>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4" name="Triangle rectangle 13"/>
          <p:cNvSpPr>
            <a:spLocks/>
          </p:cNvSpPr>
          <p:nvPr/>
        </p:nvSpPr>
        <p:spPr bwMode="auto">
          <a:xfrm>
            <a:off x="-6042" y="5791253"/>
            <a:ext cx="3402314" cy="1080868"/>
          </a:xfrm>
          <a:prstGeom prst="rtTriangle">
            <a:avLst/>
          </a:prstGeom>
          <a:blipFill>
            <a:blip r:embed="rId14"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dirty="0"/>
          </a:p>
        </p:txBody>
      </p:sp>
      <p:cxnSp>
        <p:nvCxnSpPr>
          <p:cNvPr id="15" name="Connecteur droit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Espace réservé du titre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fr-FR" smtClean="0"/>
              <a:t>Cliquez pour modifier le style du titre</a:t>
            </a:r>
            <a:endParaRPr kumimoji="0" lang="en-US"/>
          </a:p>
        </p:txBody>
      </p:sp>
      <p:sp>
        <p:nvSpPr>
          <p:cNvPr id="30" name="Espace réservé du texte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fr-FR" smtClean="0"/>
              <a:t>Cliquez pour modifier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
        <p:nvSpPr>
          <p:cNvPr id="10" name="Espace réservé de la date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6708F6A5-EA7C-4191-99D6-E4471A12C952}" type="datetime1">
              <a:rPr lang="fr-FR" smtClean="0"/>
              <a:pPr/>
              <a:t>28/06/2014</a:t>
            </a:fld>
            <a:endParaRPr lang="fr-FR" dirty="0"/>
          </a:p>
        </p:txBody>
      </p:sp>
      <p:sp>
        <p:nvSpPr>
          <p:cNvPr id="22" name="Espace réservé du pied de page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r>
              <a:rPr lang="fr-FR" dirty="0" smtClean="0"/>
              <a:t>NASSIM OMAR</a:t>
            </a:r>
            <a:endParaRPr lang="fr-FR" dirty="0"/>
          </a:p>
        </p:txBody>
      </p:sp>
      <p:sp>
        <p:nvSpPr>
          <p:cNvPr id="18" name="Espace réservé du numéro de diapositive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79609178-0DE2-4DA7-A198-4E5A57517F32}" type="slidenum">
              <a:rPr lang="fr-FR" smtClean="0"/>
              <a:pPr/>
              <a:t>‹N°›</a:t>
            </a:fld>
            <a:endParaRPr lang="fr-FR" dirty="0"/>
          </a:p>
        </p:txBody>
      </p:sp>
    </p:spTree>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hf hdr="0"/>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9.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9.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3" Type="http://schemas.openxmlformats.org/officeDocument/2006/relationships/hyperlink" Target="http://fr.wikipedia.org/wiki/Narcisse_(mythologie)" TargetMode="External"/><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2" Type="http://schemas.openxmlformats.org/officeDocument/2006/relationships/image" Target="../media/image23.gif"/><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6.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6.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58204" cy="5654692"/>
          </a:xfrm>
        </p:spPr>
        <p:txBody>
          <a:bodyPr>
            <a:normAutofit/>
          </a:bodyPr>
          <a:lstStyle/>
          <a:p>
            <a:r>
              <a:rPr lang="fr-FR" sz="2400" b="0" dirty="0" smtClean="0">
                <a:solidFill>
                  <a:schemeClr val="bg1"/>
                </a:solidFill>
              </a:rPr>
              <a:t> </a:t>
            </a:r>
            <a:r>
              <a:rPr lang="fr-FR" sz="3200" b="0" dirty="0" smtClean="0">
                <a:solidFill>
                  <a:srgbClr val="FF0000"/>
                </a:solidFill>
              </a:rPr>
              <a:t>BIENVENUE A ISPITS DE LÄAYOUNE</a:t>
            </a:r>
            <a:r>
              <a:rPr lang="fr-FR" sz="2000" b="0" dirty="0" smtClean="0">
                <a:solidFill>
                  <a:srgbClr val="FF0000"/>
                </a:solidFill>
              </a:rPr>
              <a:t/>
            </a:r>
            <a:br>
              <a:rPr lang="fr-FR" sz="2000" b="0" dirty="0" smtClean="0">
                <a:solidFill>
                  <a:srgbClr val="FF0000"/>
                </a:solidFill>
              </a:rPr>
            </a:br>
            <a:r>
              <a:rPr lang="fr-FR" sz="2000" dirty="0" smtClean="0">
                <a:solidFill>
                  <a:srgbClr val="7030A0"/>
                </a:solidFill>
              </a:rPr>
              <a:t>Département: Soins Infirmiers</a:t>
            </a:r>
            <a:br>
              <a:rPr lang="fr-FR" sz="2000" dirty="0" smtClean="0">
                <a:solidFill>
                  <a:srgbClr val="7030A0"/>
                </a:solidFill>
              </a:rPr>
            </a:br>
            <a:r>
              <a:rPr lang="fr-FR" sz="2000" dirty="0" smtClean="0">
                <a:solidFill>
                  <a:srgbClr val="7030A0"/>
                </a:solidFill>
              </a:rPr>
              <a:t>Module Des Sciences Sociales, Humaines Et Juridiques</a:t>
            </a:r>
            <a:br>
              <a:rPr lang="fr-FR" sz="2000" dirty="0" smtClean="0">
                <a:solidFill>
                  <a:srgbClr val="7030A0"/>
                </a:solidFill>
              </a:rPr>
            </a:br>
            <a:r>
              <a:rPr lang="fr-FR" sz="2000" dirty="0" smtClean="0">
                <a:solidFill>
                  <a:srgbClr val="7030A0"/>
                </a:solidFill>
              </a:rPr>
              <a:t>Sous-module De Psychologie:</a:t>
            </a:r>
            <a:br>
              <a:rPr lang="fr-FR" sz="2000" dirty="0" smtClean="0">
                <a:solidFill>
                  <a:srgbClr val="7030A0"/>
                </a:solidFill>
              </a:rPr>
            </a:br>
            <a:r>
              <a:rPr lang="fr-FR" sz="2000" dirty="0" smtClean="0">
                <a:solidFill>
                  <a:srgbClr val="7030A0"/>
                </a:solidFill>
              </a:rPr>
              <a:t>                * Volume Horaire:</a:t>
            </a:r>
            <a:br>
              <a:rPr lang="fr-FR" sz="2000" dirty="0" smtClean="0">
                <a:solidFill>
                  <a:srgbClr val="7030A0"/>
                </a:solidFill>
              </a:rPr>
            </a:br>
            <a:r>
              <a:rPr lang="fr-FR" sz="2000" dirty="0" smtClean="0">
                <a:solidFill>
                  <a:srgbClr val="7030A0"/>
                </a:solidFill>
              </a:rPr>
              <a:t>                         _ Cours : </a:t>
            </a:r>
            <a:r>
              <a:rPr lang="fr-FR" sz="2000" dirty="0" smtClean="0">
                <a:solidFill>
                  <a:srgbClr val="FF0000"/>
                </a:solidFill>
              </a:rPr>
              <a:t>14</a:t>
            </a:r>
            <a:r>
              <a:rPr lang="fr-FR" sz="2000" dirty="0" smtClean="0">
                <a:solidFill>
                  <a:srgbClr val="7030A0"/>
                </a:solidFill>
              </a:rPr>
              <a:t> Heures</a:t>
            </a:r>
            <a:br>
              <a:rPr lang="fr-FR" sz="2000" dirty="0" smtClean="0">
                <a:solidFill>
                  <a:srgbClr val="7030A0"/>
                </a:solidFill>
              </a:rPr>
            </a:br>
            <a:r>
              <a:rPr lang="fr-FR" sz="2000" dirty="0" smtClean="0">
                <a:solidFill>
                  <a:srgbClr val="7030A0"/>
                </a:solidFill>
              </a:rPr>
              <a:t>                         _ T.D    : </a:t>
            </a:r>
            <a:r>
              <a:rPr lang="fr-FR" sz="2000" dirty="0" smtClean="0">
                <a:solidFill>
                  <a:srgbClr val="FF0000"/>
                </a:solidFill>
              </a:rPr>
              <a:t>06</a:t>
            </a:r>
            <a:r>
              <a:rPr lang="fr-FR" sz="2000" dirty="0" smtClean="0">
                <a:solidFill>
                  <a:srgbClr val="7030A0"/>
                </a:solidFill>
              </a:rPr>
              <a:t> Heures</a:t>
            </a:r>
            <a:br>
              <a:rPr lang="fr-FR" sz="2000" dirty="0" smtClean="0">
                <a:solidFill>
                  <a:srgbClr val="7030A0"/>
                </a:solidFill>
              </a:rPr>
            </a:br>
            <a:r>
              <a:rPr lang="fr-FR" sz="2000" dirty="0" smtClean="0">
                <a:solidFill>
                  <a:srgbClr val="7030A0"/>
                </a:solidFill>
              </a:rPr>
              <a:t/>
            </a:r>
            <a:br>
              <a:rPr lang="fr-FR" sz="2000" dirty="0" smtClean="0">
                <a:solidFill>
                  <a:srgbClr val="7030A0"/>
                </a:solidFill>
              </a:rPr>
            </a:br>
            <a:r>
              <a:rPr lang="fr-FR" sz="2000" dirty="0" smtClean="0">
                <a:solidFill>
                  <a:srgbClr val="7030A0"/>
                </a:solidFill>
              </a:rPr>
              <a:t>                                                     </a:t>
            </a:r>
            <a:r>
              <a:rPr lang="fr-FR" sz="2000" dirty="0" smtClean="0">
                <a:solidFill>
                  <a:schemeClr val="bg1"/>
                </a:solidFill>
              </a:rPr>
              <a:t>Elaboré Par MR Nassim-Omar</a:t>
            </a:r>
            <a:br>
              <a:rPr lang="fr-FR" sz="2000" dirty="0" smtClean="0">
                <a:solidFill>
                  <a:schemeClr val="bg1"/>
                </a:solidFill>
              </a:rPr>
            </a:br>
            <a:r>
              <a:rPr lang="fr-FR" sz="2000" b="0" dirty="0" smtClean="0">
                <a:solidFill>
                  <a:schemeClr val="bg1"/>
                </a:solidFill>
              </a:rPr>
              <a:t/>
            </a:r>
            <a:br>
              <a:rPr lang="fr-FR" sz="2000" b="0" dirty="0" smtClean="0">
                <a:solidFill>
                  <a:schemeClr val="bg1"/>
                </a:solidFill>
              </a:rPr>
            </a:br>
            <a:r>
              <a:rPr lang="fr-FR" sz="2000" b="0" dirty="0" smtClean="0">
                <a:solidFill>
                  <a:schemeClr val="bg1"/>
                </a:solidFill>
              </a:rPr>
              <a:t/>
            </a:r>
            <a:br>
              <a:rPr lang="fr-FR" sz="2000" b="0" dirty="0" smtClean="0">
                <a:solidFill>
                  <a:schemeClr val="bg1"/>
                </a:solidFill>
              </a:rPr>
            </a:br>
            <a:r>
              <a:rPr lang="fr-FR" sz="2000" b="0" dirty="0" smtClean="0">
                <a:solidFill>
                  <a:schemeClr val="bg1"/>
                </a:solidFill>
              </a:rPr>
              <a:t/>
            </a:r>
            <a:br>
              <a:rPr lang="fr-FR" sz="2000" b="0" dirty="0" smtClean="0">
                <a:solidFill>
                  <a:schemeClr val="bg1"/>
                </a:solidFill>
              </a:rPr>
            </a:br>
            <a:endParaRPr lang="fr-FR" sz="2000" dirty="0"/>
          </a:p>
        </p:txBody>
      </p:sp>
      <p:pic>
        <p:nvPicPr>
          <p:cNvPr id="1026" name="Picture 2" descr="C:\Documents and Settings\Administrateur\Mes documents\Downloads\eav8dtbj.gif"/>
          <p:cNvPicPr>
            <a:picLocks noChangeAspect="1" noChangeArrowheads="1" noCrop="1"/>
          </p:cNvPicPr>
          <p:nvPr/>
        </p:nvPicPr>
        <p:blipFill>
          <a:blip r:embed="rId2" cstate="print"/>
          <a:srcRect/>
          <a:stretch>
            <a:fillRect/>
          </a:stretch>
        </p:blipFill>
        <p:spPr bwMode="auto">
          <a:xfrm>
            <a:off x="500034" y="4000504"/>
            <a:ext cx="4229100" cy="2047875"/>
          </a:xfrm>
          <a:prstGeom prst="rect">
            <a:avLst/>
          </a:prstGeom>
          <a:noFill/>
        </p:spPr>
      </p:pic>
      <p:sp>
        <p:nvSpPr>
          <p:cNvPr id="4" name="Espace réservé du numéro de diapositive 3"/>
          <p:cNvSpPr>
            <a:spLocks noGrp="1"/>
          </p:cNvSpPr>
          <p:nvPr>
            <p:ph type="sldNum" sz="quarter" idx="12"/>
          </p:nvPr>
        </p:nvSpPr>
        <p:spPr/>
        <p:txBody>
          <a:bodyPr/>
          <a:lstStyle/>
          <a:p>
            <a:fld id="{79609178-0DE2-4DA7-A198-4E5A57517F32}" type="slidenum">
              <a:rPr lang="fr-FR" smtClean="0"/>
              <a:pPr/>
              <a:t>1</a:t>
            </a:fld>
            <a:endParaRPr lang="fr-FR" dirty="0"/>
          </a:p>
        </p:txBody>
      </p:sp>
      <p:sp>
        <p:nvSpPr>
          <p:cNvPr id="5" name="Espace réservé du pied de page 4"/>
          <p:cNvSpPr>
            <a:spLocks noGrp="1"/>
          </p:cNvSpPr>
          <p:nvPr>
            <p:ph type="ftr" sz="quarter" idx="11"/>
          </p:nvPr>
        </p:nvSpPr>
        <p:spPr/>
        <p:txBody>
          <a:bodyPr/>
          <a:lstStyle/>
          <a:p>
            <a:r>
              <a:rPr lang="fr-FR" dirty="0" smtClean="0"/>
              <a:t>NASSIM OMAR</a:t>
            </a:r>
            <a:endParaRPr lang="fr-FR" dirty="0"/>
          </a:p>
        </p:txBody>
      </p:sp>
      <p:sp>
        <p:nvSpPr>
          <p:cNvPr id="6" name="Espace réservé de la date 5"/>
          <p:cNvSpPr>
            <a:spLocks noGrp="1"/>
          </p:cNvSpPr>
          <p:nvPr>
            <p:ph type="dt" sz="half" idx="10"/>
          </p:nvPr>
        </p:nvSpPr>
        <p:spPr/>
        <p:txBody>
          <a:bodyPr/>
          <a:lstStyle/>
          <a:p>
            <a:fld id="{B5B50E8F-6897-4A8C-8F37-7398EA7D6196}" type="datetime1">
              <a:rPr lang="fr-FR" smtClean="0"/>
              <a:pPr/>
              <a:t>28/06/2014</a:t>
            </a:fld>
            <a:endParaRPr lang="fr-FR" dirty="0"/>
          </a:p>
        </p:txBody>
      </p:sp>
    </p:spTree>
  </p:cSld>
  <p:clrMapOvr>
    <a:masterClrMapping/>
  </p:clrMapOvr>
  <p:transition>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494085"/>
          </a:xfrm>
          <a:prstGeom prst="rect">
            <a:avLst/>
          </a:prstGeom>
        </p:spPr>
        <p:txBody>
          <a:bodyPr wrap="square">
            <a:spAutoFit/>
          </a:bodyPr>
          <a:lstStyle/>
          <a:p>
            <a:r>
              <a:rPr lang="fr-FR" sz="3200" dirty="0" smtClean="0">
                <a:latin typeface="Arial Rounded MT Bold" pitchFamily="34" charset="0"/>
              </a:rPr>
              <a:t>A l’époque de </a:t>
            </a:r>
            <a:r>
              <a:rPr lang="fr-FR" sz="3200" dirty="0" smtClean="0">
                <a:solidFill>
                  <a:schemeClr val="accent2">
                    <a:lumMod val="75000"/>
                  </a:schemeClr>
                </a:solidFill>
                <a:latin typeface="Arial Rounded MT Bold" pitchFamily="34" charset="0"/>
              </a:rPr>
              <a:t>Socrate</a:t>
            </a:r>
            <a:r>
              <a:rPr lang="fr-FR" sz="3200" dirty="0" smtClean="0">
                <a:latin typeface="Arial Rounded MT Bold" pitchFamily="34" charset="0"/>
              </a:rPr>
              <a:t>, </a:t>
            </a:r>
            <a:r>
              <a:rPr lang="fr-FR" sz="3200" dirty="0" smtClean="0">
                <a:solidFill>
                  <a:schemeClr val="accent2">
                    <a:lumMod val="75000"/>
                  </a:schemeClr>
                </a:solidFill>
                <a:latin typeface="Arial Rounded MT Bold" pitchFamily="34" charset="0"/>
              </a:rPr>
              <a:t>Aristote</a:t>
            </a:r>
            <a:r>
              <a:rPr lang="fr-FR" sz="3200" dirty="0" smtClean="0">
                <a:latin typeface="Arial Rounded MT Bold" pitchFamily="34" charset="0"/>
              </a:rPr>
              <a:t> et </a:t>
            </a:r>
            <a:r>
              <a:rPr lang="fr-FR" sz="3200" dirty="0" smtClean="0">
                <a:solidFill>
                  <a:schemeClr val="accent2">
                    <a:lumMod val="75000"/>
                  </a:schemeClr>
                </a:solidFill>
                <a:latin typeface="Arial Rounded MT Bold" pitchFamily="34" charset="0"/>
              </a:rPr>
              <a:t>Platon</a:t>
            </a:r>
            <a:r>
              <a:rPr lang="fr-FR" sz="3200" dirty="0" smtClean="0">
                <a:latin typeface="Arial Rounded MT Bold" pitchFamily="34" charset="0"/>
              </a:rPr>
              <a:t>, la </a:t>
            </a:r>
            <a:r>
              <a:rPr lang="fr-FR" sz="3200" dirty="0" smtClean="0">
                <a:solidFill>
                  <a:srgbClr val="0070C0"/>
                </a:solidFill>
                <a:latin typeface="Arial Rounded MT Bold" pitchFamily="34" charset="0"/>
              </a:rPr>
              <a:t>psychologie</a:t>
            </a:r>
            <a:r>
              <a:rPr lang="fr-FR" sz="3200" dirty="0" smtClean="0">
                <a:latin typeface="Arial Rounded MT Bold" pitchFamily="34" charset="0"/>
              </a:rPr>
              <a:t> n’était pas dissociée de la </a:t>
            </a:r>
            <a:r>
              <a:rPr lang="fr-FR" sz="3200" dirty="0" smtClean="0">
                <a:solidFill>
                  <a:srgbClr val="0070C0"/>
                </a:solidFill>
                <a:latin typeface="Arial Rounded MT Bold" pitchFamily="34" charset="0"/>
              </a:rPr>
              <a:t>philosophie</a:t>
            </a:r>
            <a:r>
              <a:rPr lang="fr-FR" sz="3200" dirty="0" smtClean="0">
                <a:latin typeface="Arial Rounded MT Bold" pitchFamily="34" charset="0"/>
              </a:rPr>
              <a:t>, c’est </a:t>
            </a:r>
            <a:r>
              <a:rPr lang="fr-FR" sz="3200" dirty="0" smtClean="0">
                <a:solidFill>
                  <a:schemeClr val="accent2">
                    <a:lumMod val="75000"/>
                  </a:schemeClr>
                </a:solidFill>
                <a:latin typeface="Arial Rounded MT Bold" pitchFamily="34" charset="0"/>
              </a:rPr>
              <a:t>Descartes</a:t>
            </a:r>
            <a:r>
              <a:rPr lang="fr-FR" sz="3200" dirty="0" smtClean="0">
                <a:latin typeface="Arial Rounded MT Bold" pitchFamily="34" charset="0"/>
              </a:rPr>
              <a:t> qui à influencé l’avenir de la psychologie en introduisant la notion de </a:t>
            </a:r>
            <a:r>
              <a:rPr lang="fr-FR" sz="3200" dirty="0" smtClean="0">
                <a:solidFill>
                  <a:srgbClr val="0070C0"/>
                </a:solidFill>
                <a:latin typeface="Arial Rounded MT Bold" pitchFamily="34" charset="0"/>
              </a:rPr>
              <a:t>distinction</a:t>
            </a:r>
            <a:r>
              <a:rPr lang="fr-FR" sz="3200" dirty="0" smtClean="0">
                <a:latin typeface="Arial Rounded MT Bold" pitchFamily="34" charset="0"/>
              </a:rPr>
              <a:t> entre l’</a:t>
            </a:r>
            <a:r>
              <a:rPr lang="fr-FR" sz="3200" dirty="0" smtClean="0">
                <a:solidFill>
                  <a:srgbClr val="FF0000"/>
                </a:solidFill>
                <a:latin typeface="Arial Rounded MT Bold" pitchFamily="34" charset="0"/>
              </a:rPr>
              <a:t>âme</a:t>
            </a:r>
            <a:r>
              <a:rPr lang="fr-FR" sz="3200" dirty="0" smtClean="0">
                <a:latin typeface="Arial Rounded MT Bold" pitchFamily="34" charset="0"/>
              </a:rPr>
              <a:t> et le </a:t>
            </a:r>
            <a:r>
              <a:rPr lang="fr-FR" sz="3200" dirty="0" smtClean="0">
                <a:solidFill>
                  <a:srgbClr val="FF0000"/>
                </a:solidFill>
                <a:latin typeface="Arial Rounded MT Bold" pitchFamily="34" charset="0"/>
              </a:rPr>
              <a:t>corps</a:t>
            </a:r>
            <a:r>
              <a:rPr lang="fr-FR" sz="3200" dirty="0" smtClean="0">
                <a:latin typeface="Arial Rounded MT Bold" pitchFamily="34" charset="0"/>
              </a:rPr>
              <a:t>;</a:t>
            </a:r>
            <a:br>
              <a:rPr lang="fr-FR" sz="3200" dirty="0" smtClean="0">
                <a:latin typeface="Arial Rounded MT Bold" pitchFamily="34" charset="0"/>
              </a:rPr>
            </a:br>
            <a:r>
              <a:rPr lang="fr-FR" sz="3200" dirty="0" smtClean="0">
                <a:latin typeface="Arial Rounded MT Bold" pitchFamily="34" charset="0"/>
              </a:rPr>
              <a:t>Au 20</a:t>
            </a:r>
            <a:r>
              <a:rPr lang="fr-FR" sz="3200" baseline="30000" dirty="0" smtClean="0">
                <a:latin typeface="Arial Rounded MT Bold" pitchFamily="34" charset="0"/>
              </a:rPr>
              <a:t>ème</a:t>
            </a:r>
            <a:r>
              <a:rPr lang="fr-FR" sz="3200" dirty="0" smtClean="0">
                <a:latin typeface="Arial Rounded MT Bold" pitchFamily="34" charset="0"/>
              </a:rPr>
              <a:t> siècle, le développement des techniques de recherche scientifique va jouer un rôle capital dans l’évolution de la </a:t>
            </a:r>
            <a:r>
              <a:rPr lang="el-GR" sz="3200" dirty="0" smtClean="0">
                <a:solidFill>
                  <a:srgbClr val="FF0000"/>
                </a:solidFill>
                <a:cs typeface="Lucida Sans Unicode"/>
              </a:rPr>
              <a:t>Ψ</a:t>
            </a:r>
            <a:r>
              <a:rPr lang="fr-FR" sz="3200" dirty="0" smtClean="0">
                <a:cs typeface="Lucida Sans Unicode"/>
              </a:rPr>
              <a:t>;</a:t>
            </a:r>
            <a:br>
              <a:rPr lang="fr-FR" sz="3200" dirty="0" smtClean="0">
                <a:cs typeface="Lucida Sans Unicode"/>
              </a:rPr>
            </a:br>
            <a:r>
              <a:rPr lang="fr-FR" sz="3200" dirty="0" smtClean="0">
                <a:latin typeface="Arial Rounded MT Bold" pitchFamily="34" charset="0"/>
                <a:cs typeface="Lucida Sans Unicode"/>
              </a:rPr>
              <a:t>Les psychologues, aidés dans leurs taches par de nouveaux appareils essayent d’enregistrer les phénomènes </a:t>
            </a:r>
            <a:r>
              <a:rPr lang="fr-FR" sz="3200" dirty="0" smtClean="0">
                <a:solidFill>
                  <a:srgbClr val="0070C0"/>
                </a:solidFill>
                <a:latin typeface="Arial Rounded MT Bold" pitchFamily="34" charset="0"/>
                <a:cs typeface="Lucida Sans Unicode"/>
              </a:rPr>
              <a:t>observables</a:t>
            </a:r>
            <a:r>
              <a:rPr lang="fr-FR" sz="3200" dirty="0" smtClean="0">
                <a:latin typeface="Arial Rounded MT Bold" pitchFamily="34" charset="0"/>
                <a:cs typeface="Lucida Sans Unicode"/>
              </a:rPr>
              <a:t> susceptibles d’êtres soumises à une vérification </a:t>
            </a:r>
            <a:r>
              <a:rPr lang="fr-FR" sz="3200" dirty="0" smtClean="0">
                <a:solidFill>
                  <a:srgbClr val="0070C0"/>
                </a:solidFill>
                <a:latin typeface="Arial Rounded MT Bold" pitchFamily="34" charset="0"/>
                <a:cs typeface="Lucida Sans Unicode"/>
              </a:rPr>
              <a:t>scientifique</a:t>
            </a:r>
            <a:r>
              <a:rPr lang="fr-FR" sz="3200" dirty="0" smtClean="0">
                <a:latin typeface="Arial Rounded MT Bold" pitchFamily="34" charset="0"/>
                <a:cs typeface="Lucida Sans Unicode"/>
              </a:rPr>
              <a:t>. </a:t>
            </a:r>
            <a:endParaRPr lang="fr-FR" sz="3200" dirty="0"/>
          </a:p>
        </p:txBody>
      </p:sp>
      <p:sp>
        <p:nvSpPr>
          <p:cNvPr id="3" name="Espace réservé du numéro de diapositive 2"/>
          <p:cNvSpPr>
            <a:spLocks noGrp="1"/>
          </p:cNvSpPr>
          <p:nvPr>
            <p:ph type="sldNum" sz="quarter" idx="12"/>
          </p:nvPr>
        </p:nvSpPr>
        <p:spPr/>
        <p:txBody>
          <a:bodyPr/>
          <a:lstStyle/>
          <a:p>
            <a:fld id="{79609178-0DE2-4DA7-A198-4E5A57517F32}" type="slidenum">
              <a:rPr lang="fr-FR" smtClean="0"/>
              <a:pPr/>
              <a:t>10</a:t>
            </a:fld>
            <a:endParaRPr lang="fr-FR" dirty="0"/>
          </a:p>
        </p:txBody>
      </p:sp>
      <p:sp>
        <p:nvSpPr>
          <p:cNvPr id="4" name="Espace réservé du pied de page 3"/>
          <p:cNvSpPr>
            <a:spLocks noGrp="1"/>
          </p:cNvSpPr>
          <p:nvPr>
            <p:ph type="ftr" sz="quarter" idx="11"/>
          </p:nvPr>
        </p:nvSpPr>
        <p:spPr/>
        <p:txBody>
          <a:bodyPr/>
          <a:lstStyle/>
          <a:p>
            <a:r>
              <a:rPr lang="fr-FR" dirty="0" smtClean="0"/>
              <a:t>NASSIM OMAR</a:t>
            </a:r>
            <a:endParaRPr lang="fr-FR" dirty="0"/>
          </a:p>
        </p:txBody>
      </p:sp>
      <p:sp>
        <p:nvSpPr>
          <p:cNvPr id="5" name="Espace réservé de la date 4"/>
          <p:cNvSpPr>
            <a:spLocks noGrp="1"/>
          </p:cNvSpPr>
          <p:nvPr>
            <p:ph type="dt" sz="half" idx="10"/>
          </p:nvPr>
        </p:nvSpPr>
        <p:spPr/>
        <p:txBody>
          <a:bodyPr/>
          <a:lstStyle/>
          <a:p>
            <a:fld id="{9962C145-F3D1-4121-93BD-A6D65E073139}" type="datetime1">
              <a:rPr lang="fr-FR" smtClean="0"/>
              <a:pPr/>
              <a:t>28/06/2014</a:t>
            </a:fld>
            <a:endParaRPr lang="fr-FR"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6858000"/>
          </a:xfrm>
        </p:spPr>
        <p:txBody>
          <a:bodyPr>
            <a:noAutofit/>
          </a:bodyPr>
          <a:lstStyle/>
          <a:p>
            <a:r>
              <a:rPr lang="fr-FR" sz="2800" dirty="0" smtClean="0">
                <a:solidFill>
                  <a:srgbClr val="00B050"/>
                </a:solidFill>
              </a:rPr>
              <a:t/>
            </a:r>
            <a:br>
              <a:rPr lang="fr-FR" sz="2800" dirty="0" smtClean="0">
                <a:solidFill>
                  <a:srgbClr val="00B050"/>
                </a:solidFill>
              </a:rPr>
            </a:br>
            <a:r>
              <a:rPr lang="fr-FR" sz="2800" dirty="0" smtClean="0">
                <a:solidFill>
                  <a:srgbClr val="00B050"/>
                </a:solidFill>
              </a:rPr>
              <a:t>Définition de la psychologie:</a:t>
            </a:r>
            <a:br>
              <a:rPr lang="fr-FR" sz="2800" dirty="0" smtClean="0">
                <a:solidFill>
                  <a:srgbClr val="00B050"/>
                </a:solidFill>
              </a:rPr>
            </a:br>
            <a:r>
              <a:rPr lang="fr-FR" sz="2400" dirty="0" smtClean="0">
                <a:solidFill>
                  <a:schemeClr val="bg1"/>
                </a:solidFill>
              </a:rPr>
              <a:t>c’est l’étude scientifique des faits psychiques et des comportements(</a:t>
            </a:r>
            <a:r>
              <a:rPr lang="fr-FR" sz="2400" dirty="0" smtClean="0">
                <a:solidFill>
                  <a:srgbClr val="FF0000"/>
                </a:solidFill>
              </a:rPr>
              <a:t>henri-Piéron*</a:t>
            </a:r>
            <a:r>
              <a:rPr lang="fr-FR" sz="2400" dirty="0" smtClean="0">
                <a:solidFill>
                  <a:schemeClr val="bg1"/>
                </a:solidFill>
              </a:rPr>
              <a:t> en1908);</a:t>
            </a:r>
            <a:br>
              <a:rPr lang="fr-FR" sz="2400" dirty="0" smtClean="0">
                <a:solidFill>
                  <a:schemeClr val="bg1"/>
                </a:solidFill>
              </a:rPr>
            </a:br>
            <a:r>
              <a:rPr lang="fr-FR" sz="2400" dirty="0" smtClean="0">
                <a:solidFill>
                  <a:schemeClr val="bg1"/>
                </a:solidFill>
              </a:rPr>
              <a:t> </a:t>
            </a:r>
            <a:r>
              <a:rPr lang="fr-FR" sz="2400" dirty="0" smtClean="0">
                <a:solidFill>
                  <a:srgbClr val="FF0000"/>
                </a:solidFill>
              </a:rPr>
              <a:t>*</a:t>
            </a:r>
            <a:r>
              <a:rPr lang="fr-FR" sz="2400" dirty="0" smtClean="0">
                <a:solidFill>
                  <a:schemeClr val="bg1"/>
                </a:solidFill>
              </a:rPr>
              <a:t>(psychiatre français et fondateur de la </a:t>
            </a:r>
            <a:r>
              <a:rPr lang="el-GR" sz="2800" dirty="0" smtClean="0">
                <a:solidFill>
                  <a:srgbClr val="00B0F0"/>
                </a:solidFill>
              </a:rPr>
              <a:t>Ψ</a:t>
            </a:r>
            <a:r>
              <a:rPr lang="fr-FR" sz="2400" dirty="0" smtClean="0">
                <a:solidFill>
                  <a:schemeClr val="bg1"/>
                </a:solidFill>
              </a:rPr>
              <a:t> scientifique); </a:t>
            </a:r>
            <a:br>
              <a:rPr lang="fr-FR" sz="2400" dirty="0" smtClean="0">
                <a:solidFill>
                  <a:schemeClr val="bg1"/>
                </a:solidFill>
              </a:rPr>
            </a:br>
            <a:r>
              <a:rPr lang="fr-FR" sz="2400" dirty="0" smtClean="0">
                <a:solidFill>
                  <a:schemeClr val="bg1"/>
                </a:solidFill>
              </a:rPr>
              <a:t>La psychologie du développement est l’étude scientifique des changements dans le fonctionnement psychologique( fonctions </a:t>
            </a:r>
            <a:r>
              <a:rPr lang="fr-FR" sz="2400" dirty="0" smtClean="0">
                <a:solidFill>
                  <a:srgbClr val="FF0000"/>
                </a:solidFill>
              </a:rPr>
              <a:t>cognitives</a:t>
            </a:r>
            <a:r>
              <a:rPr lang="fr-FR" sz="2400" dirty="0" smtClean="0">
                <a:solidFill>
                  <a:schemeClr val="bg1"/>
                </a:solidFill>
              </a:rPr>
              <a:t>, </a:t>
            </a:r>
            <a:r>
              <a:rPr lang="fr-FR" sz="2400" dirty="0" smtClean="0">
                <a:solidFill>
                  <a:srgbClr val="FF0000"/>
                </a:solidFill>
              </a:rPr>
              <a:t>langagières</a:t>
            </a:r>
            <a:r>
              <a:rPr lang="fr-FR" sz="2400" dirty="0" smtClean="0">
                <a:solidFill>
                  <a:schemeClr val="bg1"/>
                </a:solidFill>
              </a:rPr>
              <a:t>, </a:t>
            </a:r>
            <a:r>
              <a:rPr lang="fr-FR" sz="2400" dirty="0" smtClean="0">
                <a:solidFill>
                  <a:srgbClr val="FF0000"/>
                </a:solidFill>
              </a:rPr>
              <a:t>affectives</a:t>
            </a:r>
            <a:r>
              <a:rPr lang="fr-FR" sz="2400" dirty="0" smtClean="0">
                <a:solidFill>
                  <a:schemeClr val="bg1"/>
                </a:solidFill>
              </a:rPr>
              <a:t> et </a:t>
            </a:r>
            <a:r>
              <a:rPr lang="fr-FR" sz="2400" dirty="0" smtClean="0">
                <a:solidFill>
                  <a:srgbClr val="FF0000"/>
                </a:solidFill>
              </a:rPr>
              <a:t>sociales</a:t>
            </a:r>
            <a:r>
              <a:rPr lang="fr-FR" sz="2400" dirty="0" smtClean="0">
                <a:solidFill>
                  <a:schemeClr val="bg1"/>
                </a:solidFill>
              </a:rPr>
              <a:t>) de l’individu au cours de sa vie .</a:t>
            </a:r>
            <a:br>
              <a:rPr lang="fr-FR" sz="2400" dirty="0" smtClean="0">
                <a:solidFill>
                  <a:schemeClr val="bg1"/>
                </a:solidFill>
              </a:rPr>
            </a:br>
            <a:r>
              <a:rPr lang="fr-FR" sz="2400" dirty="0" smtClean="0">
                <a:solidFill>
                  <a:schemeClr val="bg1"/>
                </a:solidFill>
              </a:rPr>
              <a:t>L’étude de la psychologie nous permet d’acquérir une meilleure connaissance de l’être humain à travers les </a:t>
            </a:r>
            <a:r>
              <a:rPr lang="fr-FR" sz="2400" dirty="0" smtClean="0">
                <a:solidFill>
                  <a:srgbClr val="FF0000"/>
                </a:solidFill>
              </a:rPr>
              <a:t>différentes</a:t>
            </a:r>
            <a:r>
              <a:rPr lang="fr-FR" sz="2400" dirty="0" smtClean="0">
                <a:solidFill>
                  <a:schemeClr val="bg1"/>
                </a:solidFill>
              </a:rPr>
              <a:t> étapes de son développement;</a:t>
            </a:r>
            <a:br>
              <a:rPr lang="fr-FR" sz="2400" dirty="0" smtClean="0">
                <a:solidFill>
                  <a:schemeClr val="bg1"/>
                </a:solidFill>
              </a:rPr>
            </a:br>
            <a:r>
              <a:rPr lang="fr-FR" sz="2400" dirty="0" smtClean="0">
                <a:solidFill>
                  <a:schemeClr val="bg1"/>
                </a:solidFill>
              </a:rPr>
              <a:t>ainsi, quand on observe une personne </a:t>
            </a:r>
            <a:r>
              <a:rPr lang="fr-FR" sz="2400" dirty="0" smtClean="0">
                <a:solidFill>
                  <a:srgbClr val="FF0000"/>
                </a:solidFill>
              </a:rPr>
              <a:t>saine</a:t>
            </a:r>
            <a:r>
              <a:rPr lang="fr-FR" sz="2400" dirty="0" smtClean="0">
                <a:solidFill>
                  <a:schemeClr val="bg1"/>
                </a:solidFill>
              </a:rPr>
              <a:t>, ses comportements et ses conduites, on pourra aborder facilement le </a:t>
            </a:r>
            <a:r>
              <a:rPr lang="fr-FR" sz="2400" dirty="0" smtClean="0">
                <a:solidFill>
                  <a:srgbClr val="FF0000"/>
                </a:solidFill>
              </a:rPr>
              <a:t>patient</a:t>
            </a:r>
            <a:r>
              <a:rPr lang="fr-FR" sz="2400" dirty="0" smtClean="0">
                <a:solidFill>
                  <a:schemeClr val="bg1"/>
                </a:solidFill>
              </a:rPr>
              <a:t> avec beaucoup plus de clarté. </a:t>
            </a:r>
            <a:endParaRPr lang="fr-FR" sz="2400" dirty="0">
              <a:solidFill>
                <a:schemeClr val="bg1"/>
              </a:solidFill>
            </a:endParaRPr>
          </a:p>
        </p:txBody>
      </p:sp>
      <p:sp>
        <p:nvSpPr>
          <p:cNvPr id="3" name="Rectangle 2"/>
          <p:cNvSpPr/>
          <p:nvPr/>
        </p:nvSpPr>
        <p:spPr>
          <a:xfrm>
            <a:off x="0" y="500042"/>
            <a:ext cx="6481261" cy="584775"/>
          </a:xfrm>
          <a:prstGeom prst="rect">
            <a:avLst/>
          </a:prstGeom>
        </p:spPr>
        <p:txBody>
          <a:bodyPr wrap="none">
            <a:spAutoFit/>
          </a:bodyPr>
          <a:lstStyle/>
          <a:p>
            <a:r>
              <a:rPr lang="fr-FR" sz="3200" b="1" dirty="0" smtClean="0">
                <a:solidFill>
                  <a:srgbClr val="7030A0"/>
                </a:solidFill>
              </a:rPr>
              <a:t>A :introduction à la Psychologie</a:t>
            </a:r>
            <a:endParaRPr lang="fr-FR" sz="3200" b="1" dirty="0"/>
          </a:p>
        </p:txBody>
      </p:sp>
      <p:sp>
        <p:nvSpPr>
          <p:cNvPr id="4" name="Espace réservé du numéro de diapositive 3"/>
          <p:cNvSpPr>
            <a:spLocks noGrp="1"/>
          </p:cNvSpPr>
          <p:nvPr>
            <p:ph type="sldNum" sz="quarter" idx="12"/>
          </p:nvPr>
        </p:nvSpPr>
        <p:spPr/>
        <p:txBody>
          <a:bodyPr/>
          <a:lstStyle/>
          <a:p>
            <a:fld id="{79609178-0DE2-4DA7-A198-4E5A57517F32}" type="slidenum">
              <a:rPr lang="fr-FR" smtClean="0"/>
              <a:pPr/>
              <a:t>11</a:t>
            </a:fld>
            <a:endParaRPr lang="fr-FR" dirty="0"/>
          </a:p>
        </p:txBody>
      </p:sp>
      <p:sp>
        <p:nvSpPr>
          <p:cNvPr id="5" name="Espace réservé du pied de page 4"/>
          <p:cNvSpPr>
            <a:spLocks noGrp="1"/>
          </p:cNvSpPr>
          <p:nvPr>
            <p:ph type="ftr" sz="quarter" idx="11"/>
          </p:nvPr>
        </p:nvSpPr>
        <p:spPr/>
        <p:txBody>
          <a:bodyPr/>
          <a:lstStyle/>
          <a:p>
            <a:r>
              <a:rPr lang="fr-FR" dirty="0" smtClean="0"/>
              <a:t>NASSIM OMAR</a:t>
            </a:r>
            <a:endParaRPr lang="fr-FR" dirty="0"/>
          </a:p>
        </p:txBody>
      </p:sp>
      <p:sp>
        <p:nvSpPr>
          <p:cNvPr id="6" name="Espace réservé de la date 5"/>
          <p:cNvSpPr>
            <a:spLocks noGrp="1"/>
          </p:cNvSpPr>
          <p:nvPr>
            <p:ph type="dt" sz="half" idx="10"/>
          </p:nvPr>
        </p:nvSpPr>
        <p:spPr/>
        <p:txBody>
          <a:bodyPr/>
          <a:lstStyle/>
          <a:p>
            <a:fld id="{21CE8226-85EB-496D-B2E5-DB4495FCBD9F}" type="datetime1">
              <a:rPr lang="fr-FR" smtClean="0"/>
              <a:pPr/>
              <a:t>28/06/2014</a:t>
            </a:fld>
            <a:endParaRPr lang="fr-FR"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6858000"/>
          </a:xfrm>
        </p:spPr>
        <p:txBody>
          <a:bodyPr>
            <a:normAutofit fontScale="90000"/>
          </a:bodyPr>
          <a:lstStyle/>
          <a:p>
            <a:r>
              <a:rPr lang="fr-FR" sz="2700" dirty="0" smtClean="0">
                <a:solidFill>
                  <a:srgbClr val="00B050"/>
                </a:solidFill>
              </a:rPr>
              <a:t>Objet et portée de la psychologie:</a:t>
            </a:r>
            <a:br>
              <a:rPr lang="fr-FR" sz="2700" dirty="0" smtClean="0">
                <a:solidFill>
                  <a:srgbClr val="00B050"/>
                </a:solidFill>
              </a:rPr>
            </a:br>
            <a:r>
              <a:rPr lang="fr-FR" sz="2700" dirty="0" smtClean="0">
                <a:solidFill>
                  <a:schemeClr val="bg1"/>
                </a:solidFill>
              </a:rPr>
              <a:t>La psychologie détermine son objet en fonction des faits d’observation; l’être humain débouche sur une triple caractérisation:</a:t>
            </a:r>
            <a:br>
              <a:rPr lang="fr-FR" sz="2700" dirty="0" smtClean="0">
                <a:solidFill>
                  <a:schemeClr val="bg1"/>
                </a:solidFill>
              </a:rPr>
            </a:br>
            <a:r>
              <a:rPr lang="fr-FR" sz="2700" dirty="0" smtClean="0">
                <a:solidFill>
                  <a:schemeClr val="bg1"/>
                </a:solidFill>
              </a:rPr>
              <a:t>* C’est un être </a:t>
            </a:r>
            <a:r>
              <a:rPr lang="fr-FR" sz="2700" dirty="0" smtClean="0">
                <a:solidFill>
                  <a:srgbClr val="FF0000"/>
                </a:solidFill>
              </a:rPr>
              <a:t>vivant</a:t>
            </a:r>
            <a:r>
              <a:rPr lang="fr-FR" sz="2700" dirty="0" smtClean="0">
                <a:solidFill>
                  <a:schemeClr val="bg1"/>
                </a:solidFill>
              </a:rPr>
              <a:t> qui fait partie de la nature et donc soumis à ses lois, il incombe donc au psychologue la base empirique de son étude;</a:t>
            </a:r>
            <a:br>
              <a:rPr lang="fr-FR" sz="2700" dirty="0" smtClean="0">
                <a:solidFill>
                  <a:schemeClr val="bg1"/>
                </a:solidFill>
              </a:rPr>
            </a:br>
            <a:r>
              <a:rPr lang="fr-FR" sz="2700" dirty="0" smtClean="0">
                <a:solidFill>
                  <a:schemeClr val="bg1"/>
                </a:solidFill>
              </a:rPr>
              <a:t>* En tant qu’être humain, il est </a:t>
            </a:r>
            <a:r>
              <a:rPr lang="fr-FR" sz="2700" dirty="0" smtClean="0">
                <a:solidFill>
                  <a:srgbClr val="FF0000"/>
                </a:solidFill>
              </a:rPr>
              <a:t>biologique</a:t>
            </a:r>
            <a:r>
              <a:rPr lang="fr-FR" sz="2700" dirty="0" smtClean="0">
                <a:solidFill>
                  <a:schemeClr val="bg1"/>
                </a:solidFill>
              </a:rPr>
              <a:t> dont le fonctionnement dépend de la conjugaison d’une multiplicité de facteurs physiques et psychologiques, cette seconde délimitation garantie à la psychologie son </a:t>
            </a:r>
            <a:r>
              <a:rPr lang="fr-FR" sz="2700" dirty="0" smtClean="0">
                <a:solidFill>
                  <a:srgbClr val="7030A0"/>
                </a:solidFill>
              </a:rPr>
              <a:t>fondement biologique;</a:t>
            </a:r>
            <a:r>
              <a:rPr lang="fr-FR" sz="2700" dirty="0" smtClean="0">
                <a:solidFill>
                  <a:schemeClr val="bg1"/>
                </a:solidFill>
              </a:rPr>
              <a:t/>
            </a:r>
            <a:br>
              <a:rPr lang="fr-FR" sz="2700" dirty="0" smtClean="0">
                <a:solidFill>
                  <a:schemeClr val="bg1"/>
                </a:solidFill>
              </a:rPr>
            </a:br>
            <a:r>
              <a:rPr lang="fr-FR" sz="2700" dirty="0" smtClean="0">
                <a:solidFill>
                  <a:schemeClr val="bg1"/>
                </a:solidFill>
              </a:rPr>
              <a:t>* En tant qu’être vivant et organisme biologique, l’humain est aussi un être </a:t>
            </a:r>
            <a:r>
              <a:rPr lang="fr-FR" sz="2700" dirty="0" smtClean="0">
                <a:solidFill>
                  <a:srgbClr val="FF0000"/>
                </a:solidFill>
              </a:rPr>
              <a:t>social</a:t>
            </a:r>
            <a:r>
              <a:rPr lang="fr-FR" sz="2700" dirty="0" smtClean="0">
                <a:solidFill>
                  <a:schemeClr val="bg1"/>
                </a:solidFill>
              </a:rPr>
              <a:t> qui communique avec l’environnement par le langage, la pensée et l’action, cette troisième délimitation procure à la psychologie son </a:t>
            </a:r>
            <a:r>
              <a:rPr lang="fr-FR" sz="2700" dirty="0" smtClean="0">
                <a:solidFill>
                  <a:srgbClr val="7030A0"/>
                </a:solidFill>
              </a:rPr>
              <a:t>fondement sociologique</a:t>
            </a:r>
            <a:r>
              <a:rPr lang="fr-FR" sz="2700" dirty="0" smtClean="0">
                <a:solidFill>
                  <a:schemeClr val="bg1"/>
                </a:solidFill>
              </a:rPr>
              <a:t>.</a:t>
            </a:r>
            <a:r>
              <a:rPr lang="fr-FR" sz="2000" dirty="0" smtClean="0">
                <a:solidFill>
                  <a:schemeClr val="bg1"/>
                </a:solidFill>
              </a:rPr>
              <a:t/>
            </a:r>
            <a:br>
              <a:rPr lang="fr-FR" sz="2000" dirty="0" smtClean="0">
                <a:solidFill>
                  <a:schemeClr val="bg1"/>
                </a:solidFill>
              </a:rPr>
            </a:br>
            <a:r>
              <a:rPr lang="fr-FR" sz="2000" dirty="0" smtClean="0">
                <a:solidFill>
                  <a:srgbClr val="00B050"/>
                </a:solidFill>
              </a:rPr>
              <a:t/>
            </a:r>
            <a:br>
              <a:rPr lang="fr-FR" sz="2000" dirty="0" smtClean="0">
                <a:solidFill>
                  <a:srgbClr val="00B050"/>
                </a:solidFill>
              </a:rPr>
            </a:br>
            <a:endParaRPr lang="fr-FR" sz="2000" dirty="0">
              <a:solidFill>
                <a:srgbClr val="00B050"/>
              </a:solidFill>
            </a:endParaRPr>
          </a:p>
        </p:txBody>
      </p:sp>
      <p:sp>
        <p:nvSpPr>
          <p:cNvPr id="3" name="Espace réservé du numéro de diapositive 2"/>
          <p:cNvSpPr>
            <a:spLocks noGrp="1"/>
          </p:cNvSpPr>
          <p:nvPr>
            <p:ph type="sldNum" sz="quarter" idx="12"/>
          </p:nvPr>
        </p:nvSpPr>
        <p:spPr/>
        <p:txBody>
          <a:bodyPr/>
          <a:lstStyle/>
          <a:p>
            <a:fld id="{79609178-0DE2-4DA7-A198-4E5A57517F32}" type="slidenum">
              <a:rPr lang="fr-FR" smtClean="0"/>
              <a:pPr/>
              <a:t>12</a:t>
            </a:fld>
            <a:endParaRPr lang="fr-FR" dirty="0"/>
          </a:p>
        </p:txBody>
      </p:sp>
      <p:sp>
        <p:nvSpPr>
          <p:cNvPr id="4" name="Espace réservé du pied de page 3"/>
          <p:cNvSpPr>
            <a:spLocks noGrp="1"/>
          </p:cNvSpPr>
          <p:nvPr>
            <p:ph type="ftr" sz="quarter" idx="11"/>
          </p:nvPr>
        </p:nvSpPr>
        <p:spPr/>
        <p:txBody>
          <a:bodyPr/>
          <a:lstStyle/>
          <a:p>
            <a:r>
              <a:rPr lang="fr-FR" dirty="0" smtClean="0"/>
              <a:t>NASSIM OMAR</a:t>
            </a:r>
            <a:endParaRPr lang="fr-FR" dirty="0"/>
          </a:p>
        </p:txBody>
      </p:sp>
      <p:sp>
        <p:nvSpPr>
          <p:cNvPr id="5" name="Espace réservé de la date 4"/>
          <p:cNvSpPr>
            <a:spLocks noGrp="1"/>
          </p:cNvSpPr>
          <p:nvPr>
            <p:ph type="dt" sz="half" idx="10"/>
          </p:nvPr>
        </p:nvSpPr>
        <p:spPr/>
        <p:txBody>
          <a:bodyPr/>
          <a:lstStyle/>
          <a:p>
            <a:fld id="{452D7EE0-C647-482F-960B-1346DC3803BC}" type="datetime1">
              <a:rPr lang="fr-FR" smtClean="0"/>
              <a:pPr/>
              <a:t>28/06/2014</a:t>
            </a:fld>
            <a:endParaRPr lang="fr-FR"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6858000"/>
          </a:xfrm>
        </p:spPr>
        <p:txBody>
          <a:bodyPr>
            <a:normAutofit/>
          </a:bodyPr>
          <a:lstStyle/>
          <a:p>
            <a:r>
              <a:rPr lang="fr-FR" sz="3200" dirty="0" smtClean="0">
                <a:solidFill>
                  <a:schemeClr val="bg1"/>
                </a:solidFill>
              </a:rPr>
              <a:t>On s’aperçoit que l’être humain à un certains nombres de facultés importantes qui lui permettent de se faire une idée du monde qui l’entoure grâce à un certain nombre de sens et instruments de connaissances: </a:t>
            </a:r>
            <a:r>
              <a:rPr lang="fr-FR" sz="3200" dirty="0" smtClean="0">
                <a:solidFill>
                  <a:srgbClr val="FF0000"/>
                </a:solidFill>
              </a:rPr>
              <a:t>le système-nerveux.</a:t>
            </a:r>
            <a:endParaRPr lang="fr-FR" sz="3200" dirty="0">
              <a:solidFill>
                <a:schemeClr val="bg1"/>
              </a:solidFill>
            </a:endParaRPr>
          </a:p>
        </p:txBody>
      </p:sp>
      <p:sp>
        <p:nvSpPr>
          <p:cNvPr id="3" name="Espace réservé du numéro de diapositive 2"/>
          <p:cNvSpPr>
            <a:spLocks noGrp="1"/>
          </p:cNvSpPr>
          <p:nvPr>
            <p:ph type="sldNum" sz="quarter" idx="12"/>
          </p:nvPr>
        </p:nvSpPr>
        <p:spPr/>
        <p:txBody>
          <a:bodyPr/>
          <a:lstStyle/>
          <a:p>
            <a:fld id="{79609178-0DE2-4DA7-A198-4E5A57517F32}" type="slidenum">
              <a:rPr lang="fr-FR" smtClean="0"/>
              <a:pPr/>
              <a:t>13</a:t>
            </a:fld>
            <a:endParaRPr lang="fr-FR" dirty="0"/>
          </a:p>
        </p:txBody>
      </p:sp>
      <p:sp>
        <p:nvSpPr>
          <p:cNvPr id="4" name="Espace réservé du pied de page 3"/>
          <p:cNvSpPr>
            <a:spLocks noGrp="1"/>
          </p:cNvSpPr>
          <p:nvPr>
            <p:ph type="ftr" sz="quarter" idx="11"/>
          </p:nvPr>
        </p:nvSpPr>
        <p:spPr/>
        <p:txBody>
          <a:bodyPr/>
          <a:lstStyle/>
          <a:p>
            <a:r>
              <a:rPr lang="fr-FR" dirty="0" smtClean="0"/>
              <a:t>NASSIM OMAR</a:t>
            </a:r>
            <a:endParaRPr lang="fr-FR" dirty="0"/>
          </a:p>
        </p:txBody>
      </p:sp>
      <p:sp>
        <p:nvSpPr>
          <p:cNvPr id="5" name="Espace réservé de la date 4"/>
          <p:cNvSpPr>
            <a:spLocks noGrp="1"/>
          </p:cNvSpPr>
          <p:nvPr>
            <p:ph type="dt" sz="half" idx="10"/>
          </p:nvPr>
        </p:nvSpPr>
        <p:spPr/>
        <p:txBody>
          <a:bodyPr/>
          <a:lstStyle/>
          <a:p>
            <a:fld id="{3DA15D12-0880-49ED-A3B5-CE4546D916F4}" type="datetime1">
              <a:rPr lang="fr-FR" smtClean="0"/>
              <a:pPr/>
              <a:t>28/06/2014</a:t>
            </a:fld>
            <a:endParaRPr lang="fr-FR"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descr="Nerfs_craniens.gif"/>
          <p:cNvPicPr>
            <a:picLocks noGrp="1" noChangeAspect="1"/>
          </p:cNvPicPr>
          <p:nvPr>
            <p:ph idx="1"/>
          </p:nvPr>
        </p:nvPicPr>
        <p:blipFill>
          <a:blip r:embed="rId2"/>
          <a:stretch>
            <a:fillRect/>
          </a:stretch>
        </p:blipFill>
        <p:spPr>
          <a:xfrm>
            <a:off x="428596" y="1164382"/>
            <a:ext cx="8072494" cy="5693618"/>
          </a:xfrm>
        </p:spPr>
      </p:pic>
      <p:sp>
        <p:nvSpPr>
          <p:cNvPr id="3" name="Titre 2"/>
          <p:cNvSpPr>
            <a:spLocks noGrp="1"/>
          </p:cNvSpPr>
          <p:nvPr>
            <p:ph type="title"/>
          </p:nvPr>
        </p:nvSpPr>
        <p:spPr>
          <a:xfrm>
            <a:off x="457200" y="274638"/>
            <a:ext cx="8043890" cy="868346"/>
          </a:xfrm>
        </p:spPr>
        <p:txBody>
          <a:bodyPr>
            <a:normAutofit/>
          </a:bodyPr>
          <a:lstStyle/>
          <a:p>
            <a:r>
              <a:rPr lang="fr-FR" sz="2000" dirty="0" smtClean="0"/>
              <a:t>                              </a:t>
            </a:r>
            <a:r>
              <a:rPr lang="fr-FR" sz="2000" dirty="0" smtClean="0">
                <a:solidFill>
                  <a:srgbClr val="7030A0"/>
                </a:solidFill>
              </a:rPr>
              <a:t>L</a:t>
            </a:r>
            <a:r>
              <a:rPr lang="fr-FR" sz="2800" dirty="0" smtClean="0">
                <a:solidFill>
                  <a:srgbClr val="7030A0"/>
                </a:solidFill>
              </a:rPr>
              <a:t>es nerfs crâniens</a:t>
            </a:r>
            <a:endParaRPr lang="fr-FR" sz="2800" dirty="0">
              <a:solidFill>
                <a:srgbClr val="7030A0"/>
              </a:solidFill>
            </a:endParaRPr>
          </a:p>
        </p:txBody>
      </p:sp>
      <p:sp>
        <p:nvSpPr>
          <p:cNvPr id="5" name="Espace réservé du numéro de diapositive 4"/>
          <p:cNvSpPr>
            <a:spLocks noGrp="1"/>
          </p:cNvSpPr>
          <p:nvPr>
            <p:ph type="sldNum" sz="quarter" idx="12"/>
          </p:nvPr>
        </p:nvSpPr>
        <p:spPr/>
        <p:txBody>
          <a:bodyPr/>
          <a:lstStyle/>
          <a:p>
            <a:fld id="{79609178-0DE2-4DA7-A198-4E5A57517F32}" type="slidenum">
              <a:rPr lang="fr-FR" smtClean="0"/>
              <a:pPr/>
              <a:t>14</a:t>
            </a:fld>
            <a:endParaRPr lang="fr-FR" dirty="0"/>
          </a:p>
        </p:txBody>
      </p:sp>
      <p:sp>
        <p:nvSpPr>
          <p:cNvPr id="6" name="Espace réservé du pied de page 5"/>
          <p:cNvSpPr>
            <a:spLocks noGrp="1"/>
          </p:cNvSpPr>
          <p:nvPr>
            <p:ph type="ftr" sz="quarter" idx="11"/>
          </p:nvPr>
        </p:nvSpPr>
        <p:spPr/>
        <p:txBody>
          <a:bodyPr/>
          <a:lstStyle/>
          <a:p>
            <a:r>
              <a:rPr lang="fr-FR" dirty="0" smtClean="0"/>
              <a:t>NASSIM OMAR</a:t>
            </a:r>
            <a:endParaRPr lang="fr-FR" dirty="0"/>
          </a:p>
        </p:txBody>
      </p:sp>
      <p:sp>
        <p:nvSpPr>
          <p:cNvPr id="7" name="Espace réservé de la date 6"/>
          <p:cNvSpPr>
            <a:spLocks noGrp="1"/>
          </p:cNvSpPr>
          <p:nvPr>
            <p:ph type="dt" sz="half" idx="10"/>
          </p:nvPr>
        </p:nvSpPr>
        <p:spPr/>
        <p:txBody>
          <a:bodyPr/>
          <a:lstStyle/>
          <a:p>
            <a:fld id="{78C075D5-866C-4940-814D-A147EA95F6D9}" type="datetime1">
              <a:rPr lang="fr-FR" smtClean="0"/>
              <a:pPr/>
              <a:t>28/06/2014</a:t>
            </a:fld>
            <a:endParaRPr lang="fr-FR"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6858000"/>
          </a:xfrm>
        </p:spPr>
        <p:txBody>
          <a:bodyPr>
            <a:normAutofit/>
          </a:bodyPr>
          <a:lstStyle/>
          <a:p>
            <a:r>
              <a:rPr lang="fr-FR" sz="2400" dirty="0" smtClean="0">
                <a:solidFill>
                  <a:srgbClr val="FF0000"/>
                </a:solidFill>
              </a:rPr>
              <a:t>1/Les processus cognitifs:</a:t>
            </a:r>
            <a:br>
              <a:rPr lang="fr-FR" sz="2400" dirty="0" smtClean="0">
                <a:solidFill>
                  <a:srgbClr val="FF0000"/>
                </a:solidFill>
              </a:rPr>
            </a:br>
            <a:r>
              <a:rPr lang="fr-FR" sz="2400" dirty="0" smtClean="0">
                <a:solidFill>
                  <a:schemeClr val="bg1"/>
                </a:solidFill>
              </a:rPr>
              <a:t>Ce sont les processus intellectuels qui permettent à l’individu d’entrer en contact avec le monde extérieur pour le connaitre , s’y adapter et voir même le changer;</a:t>
            </a:r>
            <a:br>
              <a:rPr lang="fr-FR" sz="2400" dirty="0" smtClean="0">
                <a:solidFill>
                  <a:schemeClr val="bg1"/>
                </a:solidFill>
              </a:rPr>
            </a:br>
            <a:r>
              <a:rPr lang="fr-FR" sz="2400" dirty="0" smtClean="0">
                <a:solidFill>
                  <a:schemeClr val="bg1"/>
                </a:solidFill>
              </a:rPr>
              <a:t>un certain nombre d’éléments sont nécessaires pour ce contact, à savoir:</a:t>
            </a:r>
            <a:br>
              <a:rPr lang="fr-FR" sz="2400" dirty="0" smtClean="0">
                <a:solidFill>
                  <a:schemeClr val="bg1"/>
                </a:solidFill>
              </a:rPr>
            </a:br>
            <a:r>
              <a:rPr lang="fr-FR" sz="2400" dirty="0" smtClean="0">
                <a:solidFill>
                  <a:schemeClr val="bg1"/>
                </a:solidFill>
              </a:rPr>
              <a:t>                        </a:t>
            </a:r>
            <a:r>
              <a:rPr lang="fr-FR" sz="2400" dirty="0" smtClean="0">
                <a:solidFill>
                  <a:srgbClr val="7030A0"/>
                </a:solidFill>
              </a:rPr>
              <a:t>* La perception:</a:t>
            </a:r>
            <a:r>
              <a:rPr lang="fr-FR" sz="2400" dirty="0" smtClean="0">
                <a:solidFill>
                  <a:schemeClr val="bg1"/>
                </a:solidFill>
              </a:rPr>
              <a:t/>
            </a:r>
            <a:br>
              <a:rPr lang="fr-FR" sz="2400" dirty="0" smtClean="0">
                <a:solidFill>
                  <a:schemeClr val="bg1"/>
                </a:solidFill>
              </a:rPr>
            </a:br>
            <a:r>
              <a:rPr lang="fr-FR" sz="2400" dirty="0" smtClean="0">
                <a:solidFill>
                  <a:schemeClr val="bg1"/>
                </a:solidFill>
              </a:rPr>
              <a:t>c’est la prise de connaissance sensorielle d’événements extérieurs qui ont données naissance à des sensations nombreuses et complexes ; fonction suprême du SNCS.</a:t>
            </a:r>
            <a:br>
              <a:rPr lang="fr-FR" sz="2400" dirty="0" smtClean="0">
                <a:solidFill>
                  <a:schemeClr val="bg1"/>
                </a:solidFill>
              </a:rPr>
            </a:br>
            <a:r>
              <a:rPr lang="fr-FR" sz="2400" dirty="0" smtClean="0">
                <a:solidFill>
                  <a:schemeClr val="bg1"/>
                </a:solidFill>
              </a:rPr>
              <a:t>Elle est commandée par des lois physiques, physiologiques et psychologiques;</a:t>
            </a:r>
            <a:br>
              <a:rPr lang="fr-FR" sz="2400" dirty="0" smtClean="0">
                <a:solidFill>
                  <a:schemeClr val="bg1"/>
                </a:solidFill>
              </a:rPr>
            </a:br>
            <a:r>
              <a:rPr lang="fr-FR" sz="2400" dirty="0" smtClean="0">
                <a:solidFill>
                  <a:schemeClr val="bg1"/>
                </a:solidFill>
              </a:rPr>
              <a:t>NB: le contexte dans lequel un objet apparait influence notre perception(petit aperçu sur les </a:t>
            </a:r>
            <a:r>
              <a:rPr lang="fr-FR" sz="2400" dirty="0" smtClean="0">
                <a:solidFill>
                  <a:schemeClr val="tx2">
                    <a:lumMod val="50000"/>
                  </a:schemeClr>
                </a:solidFill>
              </a:rPr>
              <a:t>illusions </a:t>
            </a:r>
            <a:r>
              <a:rPr lang="fr-FR" sz="2400" dirty="0" smtClean="0">
                <a:solidFill>
                  <a:schemeClr val="bg1"/>
                </a:solidFill>
              </a:rPr>
              <a:t>et les </a:t>
            </a:r>
            <a:r>
              <a:rPr lang="fr-FR" sz="2400" dirty="0" smtClean="0">
                <a:solidFill>
                  <a:schemeClr val="tx2">
                    <a:lumMod val="50000"/>
                  </a:schemeClr>
                </a:solidFill>
              </a:rPr>
              <a:t>hallucinations</a:t>
            </a:r>
            <a:r>
              <a:rPr lang="fr-FR" sz="2400" dirty="0" smtClean="0">
                <a:solidFill>
                  <a:schemeClr val="bg1"/>
                </a:solidFill>
              </a:rPr>
              <a:t>);</a:t>
            </a:r>
            <a:endParaRPr lang="fr-FR" sz="2400" dirty="0">
              <a:solidFill>
                <a:srgbClr val="FF0000"/>
              </a:solidFill>
            </a:endParaRPr>
          </a:p>
        </p:txBody>
      </p:sp>
      <p:sp>
        <p:nvSpPr>
          <p:cNvPr id="3" name="Espace réservé du numéro de diapositive 2"/>
          <p:cNvSpPr>
            <a:spLocks noGrp="1"/>
          </p:cNvSpPr>
          <p:nvPr>
            <p:ph type="sldNum" sz="quarter" idx="12"/>
          </p:nvPr>
        </p:nvSpPr>
        <p:spPr/>
        <p:txBody>
          <a:bodyPr/>
          <a:lstStyle/>
          <a:p>
            <a:fld id="{79609178-0DE2-4DA7-A198-4E5A57517F32}" type="slidenum">
              <a:rPr lang="fr-FR" smtClean="0"/>
              <a:pPr/>
              <a:t>15</a:t>
            </a:fld>
            <a:endParaRPr lang="fr-FR" dirty="0"/>
          </a:p>
        </p:txBody>
      </p:sp>
      <p:sp>
        <p:nvSpPr>
          <p:cNvPr id="4" name="Espace réservé du pied de page 3"/>
          <p:cNvSpPr>
            <a:spLocks noGrp="1"/>
          </p:cNvSpPr>
          <p:nvPr>
            <p:ph type="ftr" sz="quarter" idx="11"/>
          </p:nvPr>
        </p:nvSpPr>
        <p:spPr/>
        <p:txBody>
          <a:bodyPr/>
          <a:lstStyle/>
          <a:p>
            <a:r>
              <a:rPr lang="fr-FR" dirty="0" smtClean="0"/>
              <a:t>NASSIM OMAR</a:t>
            </a:r>
            <a:endParaRPr lang="fr-FR" dirty="0"/>
          </a:p>
        </p:txBody>
      </p:sp>
      <p:sp>
        <p:nvSpPr>
          <p:cNvPr id="5" name="Espace réservé de la date 4"/>
          <p:cNvSpPr>
            <a:spLocks noGrp="1"/>
          </p:cNvSpPr>
          <p:nvPr>
            <p:ph type="dt" sz="half" idx="10"/>
          </p:nvPr>
        </p:nvSpPr>
        <p:spPr/>
        <p:txBody>
          <a:bodyPr/>
          <a:lstStyle/>
          <a:p>
            <a:fld id="{E7C28226-A612-428B-BF50-70D21BCB8083}" type="datetime1">
              <a:rPr lang="fr-FR" smtClean="0"/>
              <a:pPr/>
              <a:t>28/06/2014</a:t>
            </a:fld>
            <a:endParaRPr lang="fr-FR"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6858000"/>
          </a:xfrm>
        </p:spPr>
        <p:txBody>
          <a:bodyPr>
            <a:normAutofit/>
          </a:bodyPr>
          <a:lstStyle/>
          <a:p>
            <a:r>
              <a:rPr lang="fr-FR" sz="3200" dirty="0" smtClean="0"/>
              <a:t>                      </a:t>
            </a:r>
            <a:r>
              <a:rPr lang="fr-FR" sz="3200" dirty="0" smtClean="0">
                <a:solidFill>
                  <a:srgbClr val="7030A0"/>
                </a:solidFill>
              </a:rPr>
              <a:t>* Le langage:</a:t>
            </a:r>
            <a:br>
              <a:rPr lang="fr-FR" sz="3200" dirty="0" smtClean="0">
                <a:solidFill>
                  <a:srgbClr val="7030A0"/>
                </a:solidFill>
              </a:rPr>
            </a:br>
            <a:r>
              <a:rPr lang="fr-FR" sz="3200" dirty="0" smtClean="0">
                <a:solidFill>
                  <a:schemeClr val="bg1"/>
                </a:solidFill>
              </a:rPr>
              <a:t>un système de </a:t>
            </a:r>
            <a:r>
              <a:rPr lang="fr-FR" sz="3200" dirty="0" smtClean="0">
                <a:solidFill>
                  <a:srgbClr val="FF0000"/>
                </a:solidFill>
              </a:rPr>
              <a:t>signe</a:t>
            </a:r>
            <a:r>
              <a:rPr lang="fr-FR" sz="3200" dirty="0" smtClean="0">
                <a:solidFill>
                  <a:schemeClr val="bg1"/>
                </a:solidFill>
              </a:rPr>
              <a:t> et de </a:t>
            </a:r>
            <a:r>
              <a:rPr lang="fr-FR" sz="3200" dirty="0" smtClean="0">
                <a:solidFill>
                  <a:srgbClr val="FF0000"/>
                </a:solidFill>
              </a:rPr>
              <a:t>symboles</a:t>
            </a:r>
            <a:r>
              <a:rPr lang="fr-FR" sz="3200" dirty="0" smtClean="0">
                <a:solidFill>
                  <a:schemeClr val="bg1"/>
                </a:solidFill>
              </a:rPr>
              <a:t> admis par une collectivité et qui permet à chacun de ses membre de </a:t>
            </a:r>
            <a:r>
              <a:rPr lang="fr-FR" sz="3200" dirty="0" smtClean="0">
                <a:solidFill>
                  <a:srgbClr val="FF0000"/>
                </a:solidFill>
              </a:rPr>
              <a:t>communiquer</a:t>
            </a:r>
            <a:r>
              <a:rPr lang="fr-FR" sz="3200" dirty="0" smtClean="0">
                <a:solidFill>
                  <a:schemeClr val="bg1"/>
                </a:solidFill>
              </a:rPr>
              <a:t> entre eux et avec les autres ;</a:t>
            </a:r>
            <a:br>
              <a:rPr lang="fr-FR" sz="3200" dirty="0" smtClean="0">
                <a:solidFill>
                  <a:schemeClr val="bg1"/>
                </a:solidFill>
              </a:rPr>
            </a:br>
            <a:r>
              <a:rPr lang="fr-FR" sz="3200" dirty="0" smtClean="0">
                <a:solidFill>
                  <a:schemeClr val="bg1"/>
                </a:solidFill>
              </a:rPr>
              <a:t>le langage est constitué par des </a:t>
            </a:r>
            <a:r>
              <a:rPr lang="fr-FR" sz="3200" dirty="0" smtClean="0">
                <a:solidFill>
                  <a:srgbClr val="FF0000"/>
                </a:solidFill>
              </a:rPr>
              <a:t>mots</a:t>
            </a:r>
            <a:r>
              <a:rPr lang="fr-FR" sz="3200" dirty="0" smtClean="0">
                <a:solidFill>
                  <a:schemeClr val="bg1"/>
                </a:solidFill>
              </a:rPr>
              <a:t> dont la fonction est de transmettre un </a:t>
            </a:r>
            <a:r>
              <a:rPr lang="fr-FR" sz="3200" dirty="0" smtClean="0">
                <a:solidFill>
                  <a:srgbClr val="FF0000"/>
                </a:solidFill>
              </a:rPr>
              <a:t>sens</a:t>
            </a:r>
            <a:r>
              <a:rPr lang="fr-FR" sz="3200" dirty="0" smtClean="0">
                <a:solidFill>
                  <a:schemeClr val="bg1"/>
                </a:solidFill>
              </a:rPr>
              <a:t> et une signification ; toutes pensées est émises en mots. </a:t>
            </a:r>
            <a:r>
              <a:rPr lang="fr-FR" sz="2800" dirty="0" smtClean="0">
                <a:solidFill>
                  <a:srgbClr val="7030A0"/>
                </a:solidFill>
              </a:rPr>
              <a:t/>
            </a:r>
            <a:br>
              <a:rPr lang="fr-FR" sz="2800" dirty="0" smtClean="0">
                <a:solidFill>
                  <a:srgbClr val="7030A0"/>
                </a:solidFill>
              </a:rPr>
            </a:br>
            <a:endParaRPr lang="fr-FR" sz="2800" dirty="0"/>
          </a:p>
        </p:txBody>
      </p:sp>
      <p:sp>
        <p:nvSpPr>
          <p:cNvPr id="3" name="Espace réservé du numéro de diapositive 2"/>
          <p:cNvSpPr>
            <a:spLocks noGrp="1"/>
          </p:cNvSpPr>
          <p:nvPr>
            <p:ph type="sldNum" sz="quarter" idx="12"/>
          </p:nvPr>
        </p:nvSpPr>
        <p:spPr/>
        <p:txBody>
          <a:bodyPr/>
          <a:lstStyle/>
          <a:p>
            <a:fld id="{79609178-0DE2-4DA7-A198-4E5A57517F32}" type="slidenum">
              <a:rPr lang="fr-FR" smtClean="0"/>
              <a:pPr/>
              <a:t>16</a:t>
            </a:fld>
            <a:endParaRPr lang="fr-FR" dirty="0"/>
          </a:p>
        </p:txBody>
      </p:sp>
      <p:sp>
        <p:nvSpPr>
          <p:cNvPr id="4" name="Espace réservé du pied de page 3"/>
          <p:cNvSpPr>
            <a:spLocks noGrp="1"/>
          </p:cNvSpPr>
          <p:nvPr>
            <p:ph type="ftr" sz="quarter" idx="11"/>
          </p:nvPr>
        </p:nvSpPr>
        <p:spPr/>
        <p:txBody>
          <a:bodyPr/>
          <a:lstStyle/>
          <a:p>
            <a:r>
              <a:rPr lang="fr-FR" dirty="0" smtClean="0"/>
              <a:t>NASSIM OMAR</a:t>
            </a:r>
            <a:endParaRPr lang="fr-FR" dirty="0"/>
          </a:p>
        </p:txBody>
      </p:sp>
      <p:sp>
        <p:nvSpPr>
          <p:cNvPr id="5" name="Espace réservé de la date 4"/>
          <p:cNvSpPr>
            <a:spLocks noGrp="1"/>
          </p:cNvSpPr>
          <p:nvPr>
            <p:ph type="dt" sz="half" idx="10"/>
          </p:nvPr>
        </p:nvSpPr>
        <p:spPr/>
        <p:txBody>
          <a:bodyPr/>
          <a:lstStyle/>
          <a:p>
            <a:fld id="{2F7EB8B5-8352-4FE7-A5D6-11A70F0C8F11}" type="datetime1">
              <a:rPr lang="fr-FR" smtClean="0"/>
              <a:pPr/>
              <a:t>28/06/2014</a:t>
            </a:fld>
            <a:endParaRPr lang="fr-FR"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descr="cerveau5b15d.jpg"/>
          <p:cNvPicPr>
            <a:picLocks noGrp="1" noChangeAspect="1"/>
          </p:cNvPicPr>
          <p:nvPr>
            <p:ph idx="1"/>
          </p:nvPr>
        </p:nvPicPr>
        <p:blipFill>
          <a:blip r:embed="rId2"/>
          <a:stretch>
            <a:fillRect/>
          </a:stretch>
        </p:blipFill>
        <p:spPr>
          <a:xfrm>
            <a:off x="0" y="2285992"/>
            <a:ext cx="9144000" cy="4572007"/>
          </a:xfrm>
        </p:spPr>
      </p:pic>
      <p:sp>
        <p:nvSpPr>
          <p:cNvPr id="3" name="Titre 2"/>
          <p:cNvSpPr>
            <a:spLocks noGrp="1"/>
          </p:cNvSpPr>
          <p:nvPr>
            <p:ph type="title"/>
          </p:nvPr>
        </p:nvSpPr>
        <p:spPr>
          <a:xfrm>
            <a:off x="457200" y="274638"/>
            <a:ext cx="8229600" cy="1654164"/>
          </a:xfrm>
        </p:spPr>
        <p:txBody>
          <a:bodyPr>
            <a:normAutofit/>
          </a:bodyPr>
          <a:lstStyle/>
          <a:p>
            <a:r>
              <a:rPr lang="fr-FR" sz="2000" dirty="0" smtClean="0"/>
              <a:t>La </a:t>
            </a:r>
            <a:r>
              <a:rPr lang="fr-FR" sz="2000" dirty="0" smtClean="0">
                <a:solidFill>
                  <a:srgbClr val="FF0000"/>
                </a:solidFill>
              </a:rPr>
              <a:t>lecture</a:t>
            </a:r>
            <a:r>
              <a:rPr lang="fr-FR" sz="2000" dirty="0" smtClean="0"/>
              <a:t> est commandée par le </a:t>
            </a:r>
            <a:r>
              <a:rPr lang="fr-FR" sz="2000" dirty="0" smtClean="0">
                <a:solidFill>
                  <a:srgbClr val="0070C0"/>
                </a:solidFill>
              </a:rPr>
              <a:t>cortex visuel occipital.</a:t>
            </a:r>
            <a:r>
              <a:rPr lang="fr-FR" sz="2000" dirty="0" smtClean="0"/>
              <a:t/>
            </a:r>
            <a:br>
              <a:rPr lang="fr-FR" sz="2000" dirty="0" smtClean="0"/>
            </a:br>
            <a:r>
              <a:rPr lang="fr-FR" sz="2000" dirty="0" smtClean="0"/>
              <a:t>La </a:t>
            </a:r>
            <a:r>
              <a:rPr lang="fr-FR" sz="2000" dirty="0" smtClean="0">
                <a:solidFill>
                  <a:srgbClr val="FF0000"/>
                </a:solidFill>
              </a:rPr>
              <a:t>compréhension</a:t>
            </a:r>
            <a:r>
              <a:rPr lang="fr-FR" sz="2000" dirty="0" smtClean="0"/>
              <a:t> est commandée par les </a:t>
            </a:r>
            <a:r>
              <a:rPr lang="fr-FR" sz="2000" dirty="0" smtClean="0">
                <a:solidFill>
                  <a:srgbClr val="0070C0"/>
                </a:solidFill>
              </a:rPr>
              <a:t>airs auditif  temporal.</a:t>
            </a:r>
            <a:r>
              <a:rPr lang="fr-FR" sz="2000" dirty="0" smtClean="0"/>
              <a:t/>
            </a:r>
            <a:br>
              <a:rPr lang="fr-FR" sz="2000" dirty="0" smtClean="0"/>
            </a:br>
            <a:r>
              <a:rPr lang="fr-FR" sz="2000" dirty="0" smtClean="0"/>
              <a:t>L’</a:t>
            </a:r>
            <a:r>
              <a:rPr lang="fr-FR" sz="2000" dirty="0" smtClean="0">
                <a:solidFill>
                  <a:srgbClr val="FF0000"/>
                </a:solidFill>
              </a:rPr>
              <a:t>expression</a:t>
            </a:r>
            <a:r>
              <a:rPr lang="fr-FR" sz="2000" dirty="0" smtClean="0"/>
              <a:t> </a:t>
            </a:r>
            <a:r>
              <a:rPr lang="fr-FR" sz="2000" dirty="0" smtClean="0">
                <a:solidFill>
                  <a:srgbClr val="FF0000"/>
                </a:solidFill>
              </a:rPr>
              <a:t>orale</a:t>
            </a:r>
            <a:r>
              <a:rPr lang="fr-FR" sz="2000" dirty="0" smtClean="0"/>
              <a:t> et l’</a:t>
            </a:r>
            <a:r>
              <a:rPr lang="fr-FR" sz="2000" dirty="0" smtClean="0">
                <a:solidFill>
                  <a:srgbClr val="FF0000"/>
                </a:solidFill>
              </a:rPr>
              <a:t>écriture</a:t>
            </a:r>
            <a:r>
              <a:rPr lang="fr-FR" sz="2000" dirty="0" smtClean="0"/>
              <a:t>  par le </a:t>
            </a:r>
            <a:r>
              <a:rPr lang="fr-FR" sz="2000" dirty="0" smtClean="0">
                <a:solidFill>
                  <a:srgbClr val="0070C0"/>
                </a:solidFill>
              </a:rPr>
              <a:t>pied du F3.</a:t>
            </a:r>
            <a:r>
              <a:rPr lang="fr-FR" sz="1400" dirty="0" smtClean="0"/>
              <a:t/>
            </a:r>
            <a:br>
              <a:rPr lang="fr-FR" sz="1400" dirty="0" smtClean="0"/>
            </a:br>
            <a:r>
              <a:rPr lang="fr-FR" sz="1400" dirty="0" smtClean="0"/>
              <a:t/>
            </a:r>
            <a:br>
              <a:rPr lang="fr-FR" sz="1400" dirty="0" smtClean="0"/>
            </a:br>
            <a:r>
              <a:rPr lang="fr-FR" sz="1400" dirty="0" smtClean="0"/>
              <a:t> </a:t>
            </a:r>
            <a:endParaRPr lang="fr-FR" sz="1400" dirty="0"/>
          </a:p>
        </p:txBody>
      </p:sp>
      <p:sp>
        <p:nvSpPr>
          <p:cNvPr id="5" name="Espace réservé du numéro de diapositive 4"/>
          <p:cNvSpPr>
            <a:spLocks noGrp="1"/>
          </p:cNvSpPr>
          <p:nvPr>
            <p:ph type="sldNum" sz="quarter" idx="12"/>
          </p:nvPr>
        </p:nvSpPr>
        <p:spPr/>
        <p:txBody>
          <a:bodyPr/>
          <a:lstStyle/>
          <a:p>
            <a:fld id="{79609178-0DE2-4DA7-A198-4E5A57517F32}" type="slidenum">
              <a:rPr lang="fr-FR" smtClean="0"/>
              <a:pPr/>
              <a:t>17</a:t>
            </a:fld>
            <a:endParaRPr lang="fr-FR" dirty="0"/>
          </a:p>
        </p:txBody>
      </p:sp>
      <p:sp>
        <p:nvSpPr>
          <p:cNvPr id="6" name="Espace réservé du pied de page 5"/>
          <p:cNvSpPr>
            <a:spLocks noGrp="1"/>
          </p:cNvSpPr>
          <p:nvPr>
            <p:ph type="ftr" sz="quarter" idx="11"/>
          </p:nvPr>
        </p:nvSpPr>
        <p:spPr/>
        <p:txBody>
          <a:bodyPr/>
          <a:lstStyle/>
          <a:p>
            <a:r>
              <a:rPr lang="fr-FR" dirty="0" smtClean="0"/>
              <a:t>NASSIM OMAR</a:t>
            </a:r>
            <a:endParaRPr lang="fr-FR" dirty="0"/>
          </a:p>
        </p:txBody>
      </p:sp>
      <p:sp>
        <p:nvSpPr>
          <p:cNvPr id="7" name="Espace réservé de la date 6"/>
          <p:cNvSpPr>
            <a:spLocks noGrp="1"/>
          </p:cNvSpPr>
          <p:nvPr>
            <p:ph type="dt" sz="half" idx="10"/>
          </p:nvPr>
        </p:nvSpPr>
        <p:spPr/>
        <p:txBody>
          <a:bodyPr/>
          <a:lstStyle/>
          <a:p>
            <a:fld id="{DC4FE9B1-5021-471A-89E7-8120DD30667F}" type="datetime1">
              <a:rPr lang="fr-FR" smtClean="0"/>
              <a:pPr/>
              <a:t>28/06/2014</a:t>
            </a:fld>
            <a:endParaRPr lang="fr-FR"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6858000"/>
          </a:xfrm>
        </p:spPr>
        <p:txBody>
          <a:bodyPr>
            <a:normAutofit/>
          </a:bodyPr>
          <a:lstStyle/>
          <a:p>
            <a:r>
              <a:rPr lang="fr-FR" sz="2400" dirty="0" smtClean="0"/>
              <a:t>                    </a:t>
            </a:r>
            <a:r>
              <a:rPr lang="fr-FR" sz="2400" dirty="0" smtClean="0">
                <a:solidFill>
                  <a:srgbClr val="7030A0"/>
                </a:solidFill>
              </a:rPr>
              <a:t>* La mémoire:</a:t>
            </a:r>
            <a:br>
              <a:rPr lang="fr-FR" sz="2400" dirty="0" smtClean="0">
                <a:solidFill>
                  <a:srgbClr val="7030A0"/>
                </a:solidFill>
              </a:rPr>
            </a:br>
            <a:r>
              <a:rPr lang="fr-FR" sz="2400" dirty="0" smtClean="0">
                <a:solidFill>
                  <a:schemeClr val="bg1"/>
                </a:solidFill>
              </a:rPr>
              <a:t>Faculté d’</a:t>
            </a:r>
            <a:r>
              <a:rPr lang="fr-FR" sz="2400" dirty="0" smtClean="0">
                <a:solidFill>
                  <a:srgbClr val="FF0000"/>
                </a:solidFill>
              </a:rPr>
              <a:t>acquérir</a:t>
            </a:r>
            <a:r>
              <a:rPr lang="fr-FR" sz="2400" dirty="0" smtClean="0">
                <a:solidFill>
                  <a:schemeClr val="bg1"/>
                </a:solidFill>
              </a:rPr>
              <a:t> , </a:t>
            </a:r>
            <a:r>
              <a:rPr lang="fr-FR" sz="2400" dirty="0" smtClean="0">
                <a:solidFill>
                  <a:srgbClr val="FF0000"/>
                </a:solidFill>
              </a:rPr>
              <a:t>stoker</a:t>
            </a:r>
            <a:r>
              <a:rPr lang="fr-FR" sz="2400" dirty="0" smtClean="0">
                <a:solidFill>
                  <a:schemeClr val="bg1"/>
                </a:solidFill>
              </a:rPr>
              <a:t> et </a:t>
            </a:r>
            <a:r>
              <a:rPr lang="fr-FR" sz="2400" dirty="0" smtClean="0">
                <a:solidFill>
                  <a:srgbClr val="FF0000"/>
                </a:solidFill>
              </a:rPr>
              <a:t>reconstituer</a:t>
            </a:r>
            <a:r>
              <a:rPr lang="fr-FR" sz="2400" dirty="0" smtClean="0">
                <a:solidFill>
                  <a:schemeClr val="bg1"/>
                </a:solidFill>
              </a:rPr>
              <a:t> des informations dans le cerveau , elle à un rôle central dans l’apprentissage et la pensée; </a:t>
            </a:r>
            <a:br>
              <a:rPr lang="fr-FR" sz="2400" dirty="0" smtClean="0">
                <a:solidFill>
                  <a:schemeClr val="bg1"/>
                </a:solidFill>
              </a:rPr>
            </a:br>
            <a:r>
              <a:rPr lang="fr-FR" sz="2400" dirty="0" smtClean="0">
                <a:solidFill>
                  <a:schemeClr val="bg1"/>
                </a:solidFill>
              </a:rPr>
              <a:t>la mémoire dépend de l’acquisition , l’apprentissage et de nos émotions , en effet , la répétition de l’apprentissage , nos motivations affectives et notre </a:t>
            </a:r>
            <a:r>
              <a:rPr lang="fr-FR" sz="2400" dirty="0" smtClean="0">
                <a:solidFill>
                  <a:srgbClr val="FF0000"/>
                </a:solidFill>
              </a:rPr>
              <a:t>attention</a:t>
            </a:r>
            <a:r>
              <a:rPr lang="fr-FR" sz="2400" dirty="0" smtClean="0">
                <a:solidFill>
                  <a:schemeClr val="bg1"/>
                </a:solidFill>
              </a:rPr>
              <a:t> facilitent l’intégration mnésique;</a:t>
            </a:r>
            <a:br>
              <a:rPr lang="fr-FR" sz="2400" dirty="0" smtClean="0">
                <a:solidFill>
                  <a:schemeClr val="bg1"/>
                </a:solidFill>
              </a:rPr>
            </a:br>
            <a:r>
              <a:rPr lang="fr-FR" sz="2400" dirty="0" smtClean="0">
                <a:solidFill>
                  <a:schemeClr val="bg1"/>
                </a:solidFill>
              </a:rPr>
              <a:t>l’</a:t>
            </a:r>
            <a:r>
              <a:rPr lang="fr-FR" sz="2400" dirty="0" smtClean="0">
                <a:solidFill>
                  <a:srgbClr val="FF0000"/>
                </a:solidFill>
              </a:rPr>
              <a:t>oubli </a:t>
            </a:r>
            <a:r>
              <a:rPr lang="fr-FR" sz="2400" dirty="0" smtClean="0">
                <a:solidFill>
                  <a:schemeClr val="bg1"/>
                </a:solidFill>
              </a:rPr>
              <a:t>est normal car la mémoire fait un </a:t>
            </a:r>
            <a:r>
              <a:rPr lang="fr-FR" sz="2400" dirty="0" smtClean="0">
                <a:solidFill>
                  <a:srgbClr val="FF0000"/>
                </a:solidFill>
              </a:rPr>
              <a:t>tri</a:t>
            </a:r>
            <a:r>
              <a:rPr lang="fr-FR" sz="2400" dirty="0" smtClean="0">
                <a:solidFill>
                  <a:schemeClr val="bg1"/>
                </a:solidFill>
              </a:rPr>
              <a:t> sélectif et ne retient que les informations indispensables;</a:t>
            </a:r>
            <a:br>
              <a:rPr lang="fr-FR" sz="2400" dirty="0" smtClean="0">
                <a:solidFill>
                  <a:schemeClr val="bg1"/>
                </a:solidFill>
              </a:rPr>
            </a:br>
            <a:r>
              <a:rPr lang="fr-FR" sz="2400" dirty="0" smtClean="0">
                <a:solidFill>
                  <a:schemeClr val="bg1"/>
                </a:solidFill>
              </a:rPr>
              <a:t>on distingue deux types de mémoire: </a:t>
            </a:r>
            <a:r>
              <a:rPr lang="fr-FR" sz="2400" dirty="0" smtClean="0">
                <a:solidFill>
                  <a:schemeClr val="accent1"/>
                </a:solidFill>
              </a:rPr>
              <a:t/>
            </a:r>
            <a:br>
              <a:rPr lang="fr-FR" sz="2400" dirty="0" smtClean="0">
                <a:solidFill>
                  <a:schemeClr val="accent1"/>
                </a:solidFill>
              </a:rPr>
            </a:br>
            <a:r>
              <a:rPr lang="fr-FR" sz="2400" dirty="0" smtClean="0">
                <a:solidFill>
                  <a:schemeClr val="accent1"/>
                </a:solidFill>
              </a:rPr>
              <a:t>                  * </a:t>
            </a:r>
            <a:r>
              <a:rPr lang="fr-FR" sz="2400" dirty="0" smtClean="0">
                <a:solidFill>
                  <a:schemeClr val="bg1"/>
                </a:solidFill>
              </a:rPr>
              <a:t>à </a:t>
            </a:r>
            <a:r>
              <a:rPr lang="fr-FR" sz="2400" dirty="0" smtClean="0">
                <a:solidFill>
                  <a:srgbClr val="C00000"/>
                </a:solidFill>
              </a:rPr>
              <a:t>court-terme</a:t>
            </a:r>
            <a:r>
              <a:rPr lang="fr-FR" sz="2400" dirty="0" smtClean="0">
                <a:solidFill>
                  <a:schemeClr val="bg1"/>
                </a:solidFill>
              </a:rPr>
              <a:t>: la mémoire </a:t>
            </a:r>
            <a:r>
              <a:rPr lang="fr-FR" sz="2400" dirty="0" smtClean="0">
                <a:solidFill>
                  <a:srgbClr val="00B050"/>
                </a:solidFill>
              </a:rPr>
              <a:t>sensorielle</a:t>
            </a:r>
            <a:r>
              <a:rPr lang="fr-FR" sz="2400" dirty="0" smtClean="0">
                <a:solidFill>
                  <a:schemeClr val="bg1"/>
                </a:solidFill>
              </a:rPr>
              <a:t> et la mémoire du </a:t>
            </a:r>
            <a:r>
              <a:rPr lang="fr-FR" sz="2400" dirty="0" smtClean="0">
                <a:solidFill>
                  <a:srgbClr val="00B050"/>
                </a:solidFill>
              </a:rPr>
              <a:t>travail</a:t>
            </a:r>
            <a:r>
              <a:rPr lang="fr-FR" sz="2400" dirty="0" smtClean="0">
                <a:solidFill>
                  <a:schemeClr val="bg1"/>
                </a:solidFill>
              </a:rPr>
              <a:t>;</a:t>
            </a:r>
            <a:br>
              <a:rPr lang="fr-FR" sz="2400" dirty="0" smtClean="0">
                <a:solidFill>
                  <a:schemeClr val="bg1"/>
                </a:solidFill>
              </a:rPr>
            </a:br>
            <a:r>
              <a:rPr lang="fr-FR" sz="2400" dirty="0" smtClean="0">
                <a:solidFill>
                  <a:schemeClr val="bg1"/>
                </a:solidFill>
              </a:rPr>
              <a:t>                  </a:t>
            </a:r>
            <a:r>
              <a:rPr lang="fr-FR" sz="2400" dirty="0" smtClean="0">
                <a:solidFill>
                  <a:schemeClr val="accent1"/>
                </a:solidFill>
              </a:rPr>
              <a:t>* </a:t>
            </a:r>
            <a:r>
              <a:rPr lang="fr-FR" sz="2400" dirty="0" smtClean="0">
                <a:solidFill>
                  <a:schemeClr val="bg1"/>
                </a:solidFill>
              </a:rPr>
              <a:t>à </a:t>
            </a:r>
            <a:r>
              <a:rPr lang="fr-FR" sz="2400" dirty="0" smtClean="0">
                <a:solidFill>
                  <a:srgbClr val="C00000"/>
                </a:solidFill>
              </a:rPr>
              <a:t>long-terme</a:t>
            </a:r>
            <a:r>
              <a:rPr lang="fr-FR" sz="2400" dirty="0" smtClean="0">
                <a:solidFill>
                  <a:schemeClr val="bg1"/>
                </a:solidFill>
              </a:rPr>
              <a:t>: </a:t>
            </a:r>
            <a:r>
              <a:rPr lang="fr-FR" sz="2400" dirty="0" smtClean="0">
                <a:solidFill>
                  <a:srgbClr val="00B050"/>
                </a:solidFill>
              </a:rPr>
              <a:t>épisodique</a:t>
            </a:r>
            <a:r>
              <a:rPr lang="fr-FR" sz="2400" dirty="0" smtClean="0">
                <a:solidFill>
                  <a:schemeClr val="bg1"/>
                </a:solidFill>
              </a:rPr>
              <a:t>, </a:t>
            </a:r>
            <a:r>
              <a:rPr lang="fr-FR" sz="2400" dirty="0" smtClean="0">
                <a:solidFill>
                  <a:srgbClr val="00B050"/>
                </a:solidFill>
              </a:rPr>
              <a:t>sémantique</a:t>
            </a:r>
            <a:r>
              <a:rPr lang="fr-FR" sz="2400" dirty="0" smtClean="0">
                <a:solidFill>
                  <a:schemeClr val="bg1"/>
                </a:solidFill>
              </a:rPr>
              <a:t> et </a:t>
            </a:r>
            <a:r>
              <a:rPr lang="fr-FR" sz="2400" dirty="0" smtClean="0">
                <a:solidFill>
                  <a:srgbClr val="00B050"/>
                </a:solidFill>
              </a:rPr>
              <a:t>procédurale</a:t>
            </a:r>
            <a:r>
              <a:rPr lang="fr-FR" sz="2400" dirty="0" smtClean="0">
                <a:solidFill>
                  <a:schemeClr val="bg1"/>
                </a:solidFill>
              </a:rPr>
              <a:t>;</a:t>
            </a:r>
            <a:br>
              <a:rPr lang="fr-FR" sz="2400" dirty="0" smtClean="0">
                <a:solidFill>
                  <a:schemeClr val="bg1"/>
                </a:solidFill>
              </a:rPr>
            </a:br>
            <a:r>
              <a:rPr lang="fr-FR" sz="2400" dirty="0" smtClean="0">
                <a:solidFill>
                  <a:schemeClr val="bg1"/>
                </a:solidFill>
              </a:rPr>
              <a:t>la mémoire est influencée par la </a:t>
            </a:r>
            <a:r>
              <a:rPr lang="fr-FR" sz="2400" dirty="0" smtClean="0">
                <a:solidFill>
                  <a:schemeClr val="accent1"/>
                </a:solidFill>
              </a:rPr>
              <a:t>dégénérescence</a:t>
            </a:r>
            <a:r>
              <a:rPr lang="fr-FR" sz="2400" dirty="0" smtClean="0">
                <a:solidFill>
                  <a:schemeClr val="bg1"/>
                </a:solidFill>
              </a:rPr>
              <a:t>, </a:t>
            </a:r>
            <a:r>
              <a:rPr lang="fr-FR" sz="2400" dirty="0" smtClean="0">
                <a:solidFill>
                  <a:schemeClr val="accent1"/>
                </a:solidFill>
              </a:rPr>
              <a:t>interférence</a:t>
            </a:r>
            <a:r>
              <a:rPr lang="fr-FR" sz="2400" dirty="0" smtClean="0">
                <a:solidFill>
                  <a:schemeClr val="bg1"/>
                </a:solidFill>
              </a:rPr>
              <a:t> et le </a:t>
            </a:r>
            <a:r>
              <a:rPr lang="fr-FR" sz="2400" dirty="0" smtClean="0">
                <a:solidFill>
                  <a:schemeClr val="accent1"/>
                </a:solidFill>
              </a:rPr>
              <a:t>refoulement</a:t>
            </a:r>
            <a:r>
              <a:rPr lang="fr-FR" sz="2400" dirty="0" smtClean="0">
                <a:solidFill>
                  <a:schemeClr val="bg1"/>
                </a:solidFill>
              </a:rPr>
              <a:t>.</a:t>
            </a:r>
            <a:endParaRPr lang="fr-FR" sz="2400" dirty="0">
              <a:solidFill>
                <a:schemeClr val="accent1"/>
              </a:solidFill>
            </a:endParaRPr>
          </a:p>
        </p:txBody>
      </p:sp>
      <p:sp>
        <p:nvSpPr>
          <p:cNvPr id="3" name="Espace réservé du numéro de diapositive 2"/>
          <p:cNvSpPr>
            <a:spLocks noGrp="1"/>
          </p:cNvSpPr>
          <p:nvPr>
            <p:ph type="sldNum" sz="quarter" idx="12"/>
          </p:nvPr>
        </p:nvSpPr>
        <p:spPr/>
        <p:txBody>
          <a:bodyPr/>
          <a:lstStyle/>
          <a:p>
            <a:fld id="{79609178-0DE2-4DA7-A198-4E5A57517F32}" type="slidenum">
              <a:rPr lang="fr-FR" smtClean="0"/>
              <a:pPr/>
              <a:t>18</a:t>
            </a:fld>
            <a:endParaRPr lang="fr-FR" dirty="0"/>
          </a:p>
        </p:txBody>
      </p:sp>
      <p:sp>
        <p:nvSpPr>
          <p:cNvPr id="4" name="Espace réservé du pied de page 3"/>
          <p:cNvSpPr>
            <a:spLocks noGrp="1"/>
          </p:cNvSpPr>
          <p:nvPr>
            <p:ph type="ftr" sz="quarter" idx="11"/>
          </p:nvPr>
        </p:nvSpPr>
        <p:spPr/>
        <p:txBody>
          <a:bodyPr/>
          <a:lstStyle/>
          <a:p>
            <a:r>
              <a:rPr lang="fr-FR" dirty="0" smtClean="0"/>
              <a:t>NASSIM OMAR</a:t>
            </a:r>
            <a:endParaRPr lang="fr-FR" dirty="0"/>
          </a:p>
        </p:txBody>
      </p:sp>
      <p:sp>
        <p:nvSpPr>
          <p:cNvPr id="5" name="Espace réservé de la date 4"/>
          <p:cNvSpPr>
            <a:spLocks noGrp="1"/>
          </p:cNvSpPr>
          <p:nvPr>
            <p:ph type="dt" sz="half" idx="10"/>
          </p:nvPr>
        </p:nvSpPr>
        <p:spPr/>
        <p:txBody>
          <a:bodyPr/>
          <a:lstStyle/>
          <a:p>
            <a:fld id="{1138BB41-C32F-4961-A28E-B6723FA39283}" type="datetime1">
              <a:rPr lang="fr-FR" smtClean="0"/>
              <a:pPr/>
              <a:t>28/06/2014</a:t>
            </a:fld>
            <a:endParaRPr lang="fr-FR" dirty="0"/>
          </a:p>
        </p:txBody>
      </p:sp>
    </p:spTree>
  </p:cSld>
  <p:clrMapOvr>
    <a:masterClrMapping/>
  </p:clrMapOvr>
  <p:transition advClick="0" advTm="5000">
    <p:dissolv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6858000"/>
          </a:xfrm>
        </p:spPr>
        <p:txBody>
          <a:bodyPr>
            <a:normAutofit fontScale="90000"/>
          </a:bodyPr>
          <a:lstStyle/>
          <a:p>
            <a:r>
              <a:rPr lang="fr-FR" sz="2000" dirty="0" smtClean="0"/>
              <a:t>                   </a:t>
            </a:r>
            <a:r>
              <a:rPr lang="fr-FR" sz="2800" dirty="0" smtClean="0">
                <a:solidFill>
                  <a:srgbClr val="7030A0"/>
                </a:solidFill>
              </a:rPr>
              <a:t>* La pensée:</a:t>
            </a:r>
            <a:br>
              <a:rPr lang="fr-FR" sz="2800" dirty="0" smtClean="0">
                <a:solidFill>
                  <a:srgbClr val="7030A0"/>
                </a:solidFill>
              </a:rPr>
            </a:br>
            <a:r>
              <a:rPr lang="fr-FR" sz="2800" dirty="0" smtClean="0">
                <a:solidFill>
                  <a:schemeClr val="bg1"/>
                </a:solidFill>
              </a:rPr>
              <a:t>processus mental propre à l’être humain , activité psychique consciente dans son ensemble qui permet la </a:t>
            </a:r>
            <a:r>
              <a:rPr lang="fr-FR" sz="2800" i="1" dirty="0" smtClean="0">
                <a:solidFill>
                  <a:srgbClr val="00B0F0"/>
                </a:solidFill>
              </a:rPr>
              <a:t>réflexion</a:t>
            </a:r>
            <a:r>
              <a:rPr lang="fr-FR" sz="2800" dirty="0" smtClean="0">
                <a:solidFill>
                  <a:schemeClr val="bg1"/>
                </a:solidFill>
              </a:rPr>
              <a:t>, le </a:t>
            </a:r>
            <a:r>
              <a:rPr lang="fr-FR" sz="2800" i="1" dirty="0" smtClean="0">
                <a:solidFill>
                  <a:srgbClr val="00B0F0"/>
                </a:solidFill>
              </a:rPr>
              <a:t>jugement</a:t>
            </a:r>
            <a:r>
              <a:rPr lang="fr-FR" sz="2800" dirty="0" smtClean="0">
                <a:solidFill>
                  <a:schemeClr val="bg1"/>
                </a:solidFill>
              </a:rPr>
              <a:t>, le </a:t>
            </a:r>
            <a:r>
              <a:rPr lang="fr-FR" sz="2800" i="1" dirty="0" smtClean="0">
                <a:solidFill>
                  <a:srgbClr val="00B0F0"/>
                </a:solidFill>
              </a:rPr>
              <a:t>raisonnement</a:t>
            </a:r>
            <a:r>
              <a:rPr lang="fr-FR" sz="2800" dirty="0" smtClean="0">
                <a:solidFill>
                  <a:schemeClr val="bg1"/>
                </a:solidFill>
              </a:rPr>
              <a:t> et l’</a:t>
            </a:r>
            <a:r>
              <a:rPr lang="fr-FR" sz="2800" i="1" dirty="0" smtClean="0">
                <a:solidFill>
                  <a:srgbClr val="00B0F0"/>
                </a:solidFill>
              </a:rPr>
              <a:t>abstraction</a:t>
            </a:r>
            <a:r>
              <a:rPr lang="fr-FR" sz="2800" dirty="0" smtClean="0">
                <a:solidFill>
                  <a:schemeClr val="bg1"/>
                </a:solidFill>
              </a:rPr>
              <a:t> procédant aux analyses et aux synthèses.</a:t>
            </a:r>
            <a:br>
              <a:rPr lang="fr-FR" sz="2800" dirty="0" smtClean="0">
                <a:solidFill>
                  <a:schemeClr val="bg1"/>
                </a:solidFill>
              </a:rPr>
            </a:br>
            <a:r>
              <a:rPr lang="fr-FR" sz="2800" dirty="0" smtClean="0">
                <a:solidFill>
                  <a:schemeClr val="bg1"/>
                </a:solidFill>
              </a:rPr>
              <a:t>              </a:t>
            </a:r>
            <a:r>
              <a:rPr lang="fr-FR" sz="2800" dirty="0" smtClean="0">
                <a:solidFill>
                  <a:srgbClr val="7030A0"/>
                </a:solidFill>
              </a:rPr>
              <a:t>* L’apprentissage:</a:t>
            </a:r>
            <a:br>
              <a:rPr lang="fr-FR" sz="2800" dirty="0" smtClean="0">
                <a:solidFill>
                  <a:srgbClr val="7030A0"/>
                </a:solidFill>
              </a:rPr>
            </a:br>
            <a:r>
              <a:rPr lang="fr-FR" sz="2800" dirty="0" smtClean="0">
                <a:solidFill>
                  <a:schemeClr val="bg1"/>
                </a:solidFill>
              </a:rPr>
              <a:t>processus d’acquisition permettant une nouvelle adaptation du comportement par le biais de la </a:t>
            </a:r>
            <a:r>
              <a:rPr lang="fr-FR" sz="2800" i="1" dirty="0" smtClean="0">
                <a:solidFill>
                  <a:srgbClr val="00B0F0"/>
                </a:solidFill>
              </a:rPr>
              <a:t>répétition</a:t>
            </a:r>
            <a:r>
              <a:rPr lang="fr-FR" sz="2800" dirty="0" smtClean="0">
                <a:solidFill>
                  <a:schemeClr val="bg1"/>
                </a:solidFill>
              </a:rPr>
              <a:t> de l’activité;</a:t>
            </a:r>
            <a:br>
              <a:rPr lang="fr-FR" sz="2800" dirty="0" smtClean="0">
                <a:solidFill>
                  <a:schemeClr val="bg1"/>
                </a:solidFill>
              </a:rPr>
            </a:br>
            <a:r>
              <a:rPr lang="fr-FR" sz="2800" dirty="0" smtClean="0">
                <a:solidFill>
                  <a:schemeClr val="bg1"/>
                </a:solidFill>
              </a:rPr>
              <a:t>il entraine un changement relativement positif dans la façon du:</a:t>
            </a:r>
            <a:br>
              <a:rPr lang="fr-FR" sz="2800" dirty="0" smtClean="0">
                <a:solidFill>
                  <a:schemeClr val="bg1"/>
                </a:solidFill>
              </a:rPr>
            </a:br>
            <a:r>
              <a:rPr lang="fr-FR" sz="2800" dirty="0" smtClean="0">
                <a:solidFill>
                  <a:schemeClr val="bg1"/>
                </a:solidFill>
              </a:rPr>
              <a:t>   _ </a:t>
            </a:r>
            <a:r>
              <a:rPr lang="fr-FR" sz="2800" dirty="0" smtClean="0">
                <a:solidFill>
                  <a:srgbClr val="FF0000"/>
                </a:solidFill>
              </a:rPr>
              <a:t>savoir</a:t>
            </a:r>
            <a:r>
              <a:rPr lang="fr-FR" sz="2800" dirty="0" smtClean="0">
                <a:solidFill>
                  <a:schemeClr val="bg1"/>
                </a:solidFill>
              </a:rPr>
              <a:t>: connaissance, analyse, compréhension et évaluation</a:t>
            </a:r>
            <a:br>
              <a:rPr lang="fr-FR" sz="2800" dirty="0" smtClean="0">
                <a:solidFill>
                  <a:schemeClr val="bg1"/>
                </a:solidFill>
              </a:rPr>
            </a:br>
            <a:r>
              <a:rPr lang="fr-FR" sz="2800" dirty="0" smtClean="0">
                <a:solidFill>
                  <a:schemeClr val="bg1"/>
                </a:solidFill>
              </a:rPr>
              <a:t>   _ </a:t>
            </a:r>
            <a:r>
              <a:rPr lang="fr-FR" sz="2800" dirty="0" smtClean="0">
                <a:solidFill>
                  <a:srgbClr val="FF0000"/>
                </a:solidFill>
              </a:rPr>
              <a:t>savoir faire</a:t>
            </a:r>
            <a:r>
              <a:rPr lang="fr-FR" sz="2800" dirty="0" smtClean="0">
                <a:solidFill>
                  <a:schemeClr val="bg1"/>
                </a:solidFill>
              </a:rPr>
              <a:t>: imitation, précision et automatisme</a:t>
            </a:r>
            <a:br>
              <a:rPr lang="fr-FR" sz="2800" dirty="0" smtClean="0">
                <a:solidFill>
                  <a:schemeClr val="bg1"/>
                </a:solidFill>
              </a:rPr>
            </a:br>
            <a:r>
              <a:rPr lang="fr-FR" sz="2800" dirty="0" smtClean="0">
                <a:solidFill>
                  <a:schemeClr val="bg1"/>
                </a:solidFill>
              </a:rPr>
              <a:t>   _ </a:t>
            </a:r>
            <a:r>
              <a:rPr lang="fr-FR" sz="2800" dirty="0" smtClean="0">
                <a:solidFill>
                  <a:srgbClr val="FF0000"/>
                </a:solidFill>
              </a:rPr>
              <a:t>savoir être</a:t>
            </a:r>
            <a:r>
              <a:rPr lang="fr-FR" sz="2800" dirty="0" smtClean="0">
                <a:solidFill>
                  <a:schemeClr val="bg1"/>
                </a:solidFill>
              </a:rPr>
              <a:t>: sentir, réceptivité et réponse</a:t>
            </a:r>
            <a:r>
              <a:rPr lang="fr-FR" sz="2800" dirty="0" smtClean="0">
                <a:solidFill>
                  <a:srgbClr val="7030A0"/>
                </a:solidFill>
              </a:rPr>
              <a:t> </a:t>
            </a:r>
            <a:r>
              <a:rPr lang="fr-FR" sz="2000" dirty="0" smtClean="0">
                <a:solidFill>
                  <a:srgbClr val="7030A0"/>
                </a:solidFill>
              </a:rPr>
              <a:t>.  </a:t>
            </a:r>
            <a:endParaRPr lang="fr-FR" sz="2000" dirty="0"/>
          </a:p>
        </p:txBody>
      </p:sp>
      <p:sp>
        <p:nvSpPr>
          <p:cNvPr id="3" name="Espace réservé du numéro de diapositive 2"/>
          <p:cNvSpPr>
            <a:spLocks noGrp="1"/>
          </p:cNvSpPr>
          <p:nvPr>
            <p:ph type="sldNum" sz="quarter" idx="12"/>
          </p:nvPr>
        </p:nvSpPr>
        <p:spPr/>
        <p:txBody>
          <a:bodyPr/>
          <a:lstStyle/>
          <a:p>
            <a:fld id="{79609178-0DE2-4DA7-A198-4E5A57517F32}" type="slidenum">
              <a:rPr lang="fr-FR" smtClean="0"/>
              <a:pPr/>
              <a:t>19</a:t>
            </a:fld>
            <a:endParaRPr lang="fr-FR" dirty="0"/>
          </a:p>
        </p:txBody>
      </p:sp>
      <p:sp>
        <p:nvSpPr>
          <p:cNvPr id="4" name="Espace réservé du pied de page 3"/>
          <p:cNvSpPr>
            <a:spLocks noGrp="1"/>
          </p:cNvSpPr>
          <p:nvPr>
            <p:ph type="ftr" sz="quarter" idx="11"/>
          </p:nvPr>
        </p:nvSpPr>
        <p:spPr/>
        <p:txBody>
          <a:bodyPr/>
          <a:lstStyle/>
          <a:p>
            <a:r>
              <a:rPr lang="fr-FR" dirty="0" smtClean="0"/>
              <a:t>NASSIM OMAR</a:t>
            </a:r>
            <a:endParaRPr lang="fr-FR" dirty="0"/>
          </a:p>
        </p:txBody>
      </p:sp>
      <p:sp>
        <p:nvSpPr>
          <p:cNvPr id="5" name="Espace réservé de la date 4"/>
          <p:cNvSpPr>
            <a:spLocks noGrp="1"/>
          </p:cNvSpPr>
          <p:nvPr>
            <p:ph type="dt" sz="half" idx="10"/>
          </p:nvPr>
        </p:nvSpPr>
        <p:spPr/>
        <p:txBody>
          <a:bodyPr/>
          <a:lstStyle/>
          <a:p>
            <a:fld id="{9B06B2F3-DEB2-4259-B1C9-1AE9D203AC1F}" type="datetime1">
              <a:rPr lang="fr-FR" smtClean="0"/>
              <a:pPr/>
              <a:t>28/06/2014</a:t>
            </a:fld>
            <a:endParaRPr lang="fr-FR"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ctrTitle"/>
          </p:nvPr>
        </p:nvSpPr>
        <p:spPr>
          <a:xfrm>
            <a:off x="0" y="1571613"/>
            <a:ext cx="9001156" cy="642941"/>
          </a:xfrm>
        </p:spPr>
        <p:txBody>
          <a:bodyPr>
            <a:normAutofit fontScale="90000"/>
          </a:bodyPr>
          <a:lstStyle/>
          <a:p>
            <a:pPr algn="ctr"/>
            <a:r>
              <a:rPr lang="fr-FR" dirty="0" smtClean="0">
                <a:solidFill>
                  <a:srgbClr val="FF0000"/>
                </a:solidFill>
              </a:rPr>
              <a:t/>
            </a:r>
            <a:br>
              <a:rPr lang="fr-FR" dirty="0" smtClean="0">
                <a:solidFill>
                  <a:srgbClr val="FF0000"/>
                </a:solidFill>
              </a:rPr>
            </a:br>
            <a:r>
              <a:rPr lang="fr-FR" dirty="0" smtClean="0">
                <a:solidFill>
                  <a:srgbClr val="FF0000"/>
                </a:solidFill>
              </a:rPr>
              <a:t> La Psychologie</a:t>
            </a:r>
            <a:endParaRPr lang="fr-FR" dirty="0">
              <a:solidFill>
                <a:srgbClr val="FF0000"/>
              </a:solidFill>
            </a:endParaRPr>
          </a:p>
        </p:txBody>
      </p:sp>
      <p:sp>
        <p:nvSpPr>
          <p:cNvPr id="3" name="Sous-titre 2"/>
          <p:cNvSpPr>
            <a:spLocks noGrp="1"/>
          </p:cNvSpPr>
          <p:nvPr>
            <p:ph type="subTitle" idx="1"/>
          </p:nvPr>
        </p:nvSpPr>
        <p:spPr>
          <a:xfrm>
            <a:off x="0" y="2214554"/>
            <a:ext cx="9144000" cy="4643446"/>
          </a:xfrm>
        </p:spPr>
        <p:txBody>
          <a:bodyPr>
            <a:noAutofit/>
          </a:bodyPr>
          <a:lstStyle/>
          <a:p>
            <a:pPr algn="l"/>
            <a:r>
              <a:rPr lang="fr-FR" sz="3200" b="1" dirty="0" smtClean="0">
                <a:solidFill>
                  <a:srgbClr val="7030A0"/>
                </a:solidFill>
              </a:rPr>
              <a:t>    Historique</a:t>
            </a:r>
          </a:p>
          <a:p>
            <a:pPr algn="l"/>
            <a:r>
              <a:rPr lang="fr-FR" sz="3200" b="1" dirty="0" smtClean="0">
                <a:solidFill>
                  <a:srgbClr val="7030A0"/>
                </a:solidFill>
              </a:rPr>
              <a:t>A :Introduction À La Psychologie</a:t>
            </a:r>
          </a:p>
          <a:p>
            <a:pPr algn="l"/>
            <a:r>
              <a:rPr lang="fr-FR" sz="3200" b="1" dirty="0" smtClean="0">
                <a:solidFill>
                  <a:srgbClr val="7030A0"/>
                </a:solidFill>
              </a:rPr>
              <a:t>B :Développement Psychologique De L’individu</a:t>
            </a:r>
          </a:p>
          <a:p>
            <a:pPr algn="l"/>
            <a:r>
              <a:rPr lang="fr-FR" sz="3200" b="1" dirty="0" smtClean="0">
                <a:solidFill>
                  <a:srgbClr val="7030A0"/>
                </a:solidFill>
              </a:rPr>
              <a:t>C :Les Techniques D’investigations Psychologiques</a:t>
            </a:r>
          </a:p>
          <a:p>
            <a:pPr algn="l"/>
            <a:r>
              <a:rPr lang="fr-FR" sz="3200" b="1" dirty="0" smtClean="0">
                <a:solidFill>
                  <a:srgbClr val="7030A0"/>
                </a:solidFill>
              </a:rPr>
              <a:t>D :Les Réactions Du Patient Face À La Maladie Et L’environnement</a:t>
            </a:r>
            <a:endParaRPr lang="fr-FR" sz="3200" b="1" dirty="0">
              <a:solidFill>
                <a:srgbClr val="7030A0"/>
              </a:solidFill>
            </a:endParaRPr>
          </a:p>
        </p:txBody>
      </p:sp>
      <p:pic>
        <p:nvPicPr>
          <p:cNvPr id="4" name="Image 3" descr="https://encrypted-tbn3.gstatic.com/images?q=tbn:ANd9GcRDB-djvbWB7FfBBroP1ToPEQio6G0SKOhX9ruUW0NZQRJVOf9SkA"/>
          <p:cNvPicPr/>
          <p:nvPr/>
        </p:nvPicPr>
        <p:blipFill>
          <a:blip r:embed="rId2" cstate="print">
            <a:lum/>
          </a:blip>
          <a:srcRect/>
          <a:stretch>
            <a:fillRect/>
          </a:stretch>
        </p:blipFill>
        <p:spPr bwMode="auto">
          <a:xfrm>
            <a:off x="0" y="0"/>
            <a:ext cx="1524000" cy="1524000"/>
          </a:xfrm>
          <a:prstGeom prst="rect">
            <a:avLst/>
          </a:prstGeom>
          <a:noFill/>
          <a:ln w="38100">
            <a:solidFill>
              <a:srgbClr val="FF0000"/>
            </a:solidFill>
            <a:miter lim="800000"/>
            <a:headEnd/>
            <a:tailEnd/>
          </a:ln>
        </p:spPr>
      </p:pic>
      <p:sp>
        <p:nvSpPr>
          <p:cNvPr id="5" name="Espace réservé du numéro de diapositive 4"/>
          <p:cNvSpPr>
            <a:spLocks noGrp="1"/>
          </p:cNvSpPr>
          <p:nvPr>
            <p:ph type="sldNum" sz="quarter" idx="12"/>
          </p:nvPr>
        </p:nvSpPr>
        <p:spPr/>
        <p:txBody>
          <a:bodyPr/>
          <a:lstStyle/>
          <a:p>
            <a:fld id="{79609178-0DE2-4DA7-A198-4E5A57517F32}" type="slidenum">
              <a:rPr lang="fr-FR" smtClean="0"/>
              <a:pPr/>
              <a:t>2</a:t>
            </a:fld>
            <a:endParaRPr lang="fr-FR" dirty="0"/>
          </a:p>
        </p:txBody>
      </p:sp>
      <p:sp>
        <p:nvSpPr>
          <p:cNvPr id="6" name="Espace réservé du pied de page 5"/>
          <p:cNvSpPr>
            <a:spLocks noGrp="1"/>
          </p:cNvSpPr>
          <p:nvPr>
            <p:ph type="ftr" sz="quarter" idx="11"/>
          </p:nvPr>
        </p:nvSpPr>
        <p:spPr/>
        <p:txBody>
          <a:bodyPr/>
          <a:lstStyle/>
          <a:p>
            <a:r>
              <a:rPr lang="fr-FR" dirty="0" smtClean="0"/>
              <a:t>NASSIM OMAR</a:t>
            </a:r>
            <a:endParaRPr lang="fr-FR" dirty="0"/>
          </a:p>
        </p:txBody>
      </p:sp>
      <p:sp>
        <p:nvSpPr>
          <p:cNvPr id="7" name="Espace réservé de la date 6"/>
          <p:cNvSpPr>
            <a:spLocks noGrp="1"/>
          </p:cNvSpPr>
          <p:nvPr>
            <p:ph type="dt" sz="half" idx="10"/>
          </p:nvPr>
        </p:nvSpPr>
        <p:spPr/>
        <p:txBody>
          <a:bodyPr/>
          <a:lstStyle/>
          <a:p>
            <a:fld id="{03091400-3E44-4996-9B61-8B6A9F60E1AB}" type="datetime1">
              <a:rPr lang="fr-FR" smtClean="0"/>
              <a:pPr/>
              <a:t>28/06/2014</a:t>
            </a:fld>
            <a:endParaRPr lang="fr-FR" dirty="0"/>
          </a:p>
        </p:txBody>
      </p:sp>
    </p:spTree>
  </p:cSld>
  <p:clrMapOvr>
    <a:masterClrMapping/>
  </p:clrMapOvr>
  <p:transition>
    <p:dissolv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6858000"/>
          </a:xfrm>
        </p:spPr>
        <p:txBody>
          <a:bodyPr>
            <a:normAutofit/>
          </a:bodyPr>
          <a:lstStyle/>
          <a:p>
            <a:r>
              <a:rPr lang="fr-FR" sz="2000" dirty="0" smtClean="0"/>
              <a:t>                    </a:t>
            </a:r>
            <a:r>
              <a:rPr lang="fr-FR" sz="2800" dirty="0" smtClean="0">
                <a:solidFill>
                  <a:srgbClr val="7030A0"/>
                </a:solidFill>
              </a:rPr>
              <a:t>* Intelligence:</a:t>
            </a:r>
            <a:r>
              <a:rPr lang="fr-FR" sz="2400" dirty="0" smtClean="0">
                <a:solidFill>
                  <a:srgbClr val="7030A0"/>
                </a:solidFill>
              </a:rPr>
              <a:t/>
            </a:r>
            <a:br>
              <a:rPr lang="fr-FR" sz="2400" dirty="0" smtClean="0">
                <a:solidFill>
                  <a:srgbClr val="7030A0"/>
                </a:solidFill>
              </a:rPr>
            </a:br>
            <a:r>
              <a:rPr lang="fr-FR" sz="2400" dirty="0" smtClean="0">
                <a:solidFill>
                  <a:schemeClr val="bg1"/>
                </a:solidFill>
              </a:rPr>
              <a:t>ensemble des fonctions ayant pour objet la connaissance au sens le + large du mot et c’est l’aptitude générale à comprendre des situations difficiles et à résoudre des problèmes intellectuels;</a:t>
            </a:r>
            <a:br>
              <a:rPr lang="fr-FR" sz="2400" dirty="0" smtClean="0">
                <a:solidFill>
                  <a:schemeClr val="bg1"/>
                </a:solidFill>
              </a:rPr>
            </a:br>
            <a:r>
              <a:rPr lang="fr-FR" sz="2400" dirty="0" smtClean="0">
                <a:solidFill>
                  <a:schemeClr val="bg1"/>
                </a:solidFill>
              </a:rPr>
              <a:t>NB: le </a:t>
            </a:r>
            <a:r>
              <a:rPr lang="fr-FR" sz="2400" dirty="0" smtClean="0">
                <a:solidFill>
                  <a:srgbClr val="FF0000"/>
                </a:solidFill>
              </a:rPr>
              <a:t>QI</a:t>
            </a:r>
            <a:r>
              <a:rPr lang="fr-FR" sz="2400" dirty="0" smtClean="0">
                <a:solidFill>
                  <a:schemeClr val="bg1"/>
                </a:solidFill>
              </a:rPr>
              <a:t>( quotient intellectuel) est un concept dynamique qui permet de mesurer la </a:t>
            </a:r>
            <a:r>
              <a:rPr lang="fr-FR" sz="2400" dirty="0" smtClean="0">
                <a:solidFill>
                  <a:schemeClr val="accent2"/>
                </a:solidFill>
              </a:rPr>
              <a:t>vitesse de croissance </a:t>
            </a:r>
            <a:r>
              <a:rPr lang="fr-FR" sz="2400" dirty="0" smtClean="0">
                <a:solidFill>
                  <a:schemeClr val="bg1"/>
                </a:solidFill>
              </a:rPr>
              <a:t>et le </a:t>
            </a:r>
            <a:r>
              <a:rPr lang="fr-FR" sz="2400" dirty="0" smtClean="0">
                <a:solidFill>
                  <a:schemeClr val="accent2"/>
                </a:solidFill>
              </a:rPr>
              <a:t>degré du développement intellectuel</a:t>
            </a:r>
            <a:r>
              <a:rPr lang="fr-FR" sz="2400" dirty="0" smtClean="0">
                <a:solidFill>
                  <a:schemeClr val="bg1"/>
                </a:solidFill>
              </a:rPr>
              <a:t> en fonction de l’âge </a:t>
            </a:r>
            <a:r>
              <a:rPr lang="fr-FR" sz="2400" dirty="0" smtClean="0">
                <a:solidFill>
                  <a:srgbClr val="00B050"/>
                </a:solidFill>
              </a:rPr>
              <a:t>mental</a:t>
            </a:r>
            <a:r>
              <a:rPr lang="fr-FR" sz="2400" dirty="0" smtClean="0">
                <a:solidFill>
                  <a:schemeClr val="bg1"/>
                </a:solidFill>
              </a:rPr>
              <a:t> et de l’âge </a:t>
            </a:r>
            <a:r>
              <a:rPr lang="fr-FR" sz="2400" dirty="0" smtClean="0">
                <a:solidFill>
                  <a:srgbClr val="00B050"/>
                </a:solidFill>
              </a:rPr>
              <a:t>réel</a:t>
            </a:r>
            <a:r>
              <a:rPr lang="fr-FR" sz="2400" dirty="0" smtClean="0">
                <a:solidFill>
                  <a:schemeClr val="bg1"/>
                </a:solidFill>
              </a:rPr>
              <a:t> d’un enfant;</a:t>
            </a:r>
            <a:br>
              <a:rPr lang="fr-FR" sz="2400" dirty="0" smtClean="0">
                <a:solidFill>
                  <a:schemeClr val="bg1"/>
                </a:solidFill>
              </a:rPr>
            </a:br>
            <a:r>
              <a:rPr lang="fr-FR" sz="2400" dirty="0" smtClean="0">
                <a:solidFill>
                  <a:schemeClr val="bg1"/>
                </a:solidFill>
              </a:rPr>
              <a:t>                                   âge mental</a:t>
            </a:r>
            <a:br>
              <a:rPr lang="fr-FR" sz="2400" dirty="0" smtClean="0">
                <a:solidFill>
                  <a:schemeClr val="bg1"/>
                </a:solidFill>
              </a:rPr>
            </a:br>
            <a:r>
              <a:rPr lang="fr-FR" sz="2400" dirty="0" smtClean="0">
                <a:solidFill>
                  <a:schemeClr val="bg1"/>
                </a:solidFill>
              </a:rPr>
              <a:t>                       </a:t>
            </a:r>
            <a:r>
              <a:rPr lang="fr-FR" sz="2400" dirty="0" smtClean="0">
                <a:solidFill>
                  <a:srgbClr val="FF0000"/>
                </a:solidFill>
              </a:rPr>
              <a:t>Q.I = -----------  ×100</a:t>
            </a:r>
            <a:br>
              <a:rPr lang="fr-FR" sz="2400" dirty="0" smtClean="0">
                <a:solidFill>
                  <a:srgbClr val="FF0000"/>
                </a:solidFill>
              </a:rPr>
            </a:br>
            <a:r>
              <a:rPr lang="fr-FR" sz="2400" dirty="0" smtClean="0">
                <a:solidFill>
                  <a:srgbClr val="FF0000"/>
                </a:solidFill>
              </a:rPr>
              <a:t>                             </a:t>
            </a:r>
            <a:r>
              <a:rPr lang="fr-FR" sz="2400" dirty="0" smtClean="0">
                <a:solidFill>
                  <a:schemeClr val="bg1"/>
                </a:solidFill>
              </a:rPr>
              <a:t>      âge réel</a:t>
            </a:r>
            <a:br>
              <a:rPr lang="fr-FR" sz="2400" dirty="0" smtClean="0">
                <a:solidFill>
                  <a:schemeClr val="bg1"/>
                </a:solidFill>
              </a:rPr>
            </a:br>
            <a:r>
              <a:rPr lang="fr-FR" sz="2400" dirty="0" smtClean="0">
                <a:solidFill>
                  <a:schemeClr val="bg1"/>
                </a:solidFill>
              </a:rPr>
              <a:t>                                                (Exercice de compréhension) </a:t>
            </a:r>
            <a:endParaRPr lang="fr-FR" sz="2400" dirty="0">
              <a:solidFill>
                <a:srgbClr val="FF0000"/>
              </a:solidFill>
            </a:endParaRPr>
          </a:p>
        </p:txBody>
      </p:sp>
      <p:sp>
        <p:nvSpPr>
          <p:cNvPr id="3" name="Espace réservé du numéro de diapositive 2"/>
          <p:cNvSpPr>
            <a:spLocks noGrp="1"/>
          </p:cNvSpPr>
          <p:nvPr>
            <p:ph type="sldNum" sz="quarter" idx="12"/>
          </p:nvPr>
        </p:nvSpPr>
        <p:spPr/>
        <p:txBody>
          <a:bodyPr/>
          <a:lstStyle/>
          <a:p>
            <a:fld id="{79609178-0DE2-4DA7-A198-4E5A57517F32}" type="slidenum">
              <a:rPr lang="fr-FR" smtClean="0"/>
              <a:pPr/>
              <a:t>20</a:t>
            </a:fld>
            <a:endParaRPr lang="fr-FR" dirty="0"/>
          </a:p>
        </p:txBody>
      </p:sp>
      <p:sp>
        <p:nvSpPr>
          <p:cNvPr id="4" name="Espace réservé du pied de page 3"/>
          <p:cNvSpPr>
            <a:spLocks noGrp="1"/>
          </p:cNvSpPr>
          <p:nvPr>
            <p:ph type="ftr" sz="quarter" idx="11"/>
          </p:nvPr>
        </p:nvSpPr>
        <p:spPr/>
        <p:txBody>
          <a:bodyPr/>
          <a:lstStyle/>
          <a:p>
            <a:r>
              <a:rPr lang="fr-FR" dirty="0" smtClean="0"/>
              <a:t>NASSIM OMAR</a:t>
            </a:r>
            <a:endParaRPr lang="fr-FR" dirty="0"/>
          </a:p>
        </p:txBody>
      </p:sp>
      <p:sp>
        <p:nvSpPr>
          <p:cNvPr id="5" name="Espace réservé de la date 4"/>
          <p:cNvSpPr>
            <a:spLocks noGrp="1"/>
          </p:cNvSpPr>
          <p:nvPr>
            <p:ph type="dt" sz="half" idx="10"/>
          </p:nvPr>
        </p:nvSpPr>
        <p:spPr/>
        <p:txBody>
          <a:bodyPr/>
          <a:lstStyle/>
          <a:p>
            <a:fld id="{72E2D2F4-3E9B-40D3-A77F-7D73FFE62D9E}" type="datetime1">
              <a:rPr lang="fr-FR" smtClean="0"/>
              <a:pPr/>
              <a:t>28/06/2014</a:t>
            </a:fld>
            <a:endParaRPr lang="fr-FR"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6858000"/>
          </a:xfrm>
        </p:spPr>
        <p:txBody>
          <a:bodyPr>
            <a:normAutofit/>
          </a:bodyPr>
          <a:lstStyle/>
          <a:p>
            <a:r>
              <a:rPr lang="fr-FR" sz="2400" dirty="0" smtClean="0">
                <a:solidFill>
                  <a:srgbClr val="00B050"/>
                </a:solidFill>
              </a:rPr>
              <a:t>Exe</a:t>
            </a:r>
            <a:r>
              <a:rPr lang="fr-FR" sz="2400" dirty="0" smtClean="0">
                <a:solidFill>
                  <a:schemeClr val="bg1"/>
                </a:solidFill>
              </a:rPr>
              <a:t>: un enfant âgé de </a:t>
            </a:r>
            <a:r>
              <a:rPr lang="fr-FR" sz="2400" dirty="0" smtClean="0">
                <a:solidFill>
                  <a:srgbClr val="FF0000"/>
                </a:solidFill>
              </a:rPr>
              <a:t>12 ans </a:t>
            </a:r>
            <a:r>
              <a:rPr lang="fr-FR" sz="2400" dirty="0" smtClean="0">
                <a:solidFill>
                  <a:schemeClr val="bg1"/>
                </a:solidFill>
              </a:rPr>
              <a:t>qui réussit les tests de </a:t>
            </a:r>
            <a:r>
              <a:rPr lang="fr-FR" sz="2400" dirty="0" smtClean="0">
                <a:solidFill>
                  <a:srgbClr val="FF0000"/>
                </a:solidFill>
              </a:rPr>
              <a:t>9 ans </a:t>
            </a:r>
            <a:r>
              <a:rPr lang="fr-FR" sz="2400" dirty="0" smtClean="0">
                <a:solidFill>
                  <a:schemeClr val="bg1"/>
                </a:solidFill>
              </a:rPr>
              <a:t>et échoue aux autres tests;</a:t>
            </a:r>
            <a:br>
              <a:rPr lang="fr-FR" sz="2400" dirty="0" smtClean="0">
                <a:solidFill>
                  <a:schemeClr val="bg1"/>
                </a:solidFill>
              </a:rPr>
            </a:br>
            <a:r>
              <a:rPr lang="fr-FR" sz="2400" dirty="0" smtClean="0">
                <a:solidFill>
                  <a:schemeClr val="bg1"/>
                </a:solidFill>
              </a:rPr>
              <a:t>son </a:t>
            </a:r>
            <a:r>
              <a:rPr lang="fr-FR" sz="2400" dirty="0" smtClean="0">
                <a:solidFill>
                  <a:srgbClr val="C00000"/>
                </a:solidFill>
              </a:rPr>
              <a:t>Q.I</a:t>
            </a:r>
            <a:r>
              <a:rPr lang="fr-FR" sz="2400" dirty="0" smtClean="0">
                <a:solidFill>
                  <a:schemeClr val="bg1"/>
                </a:solidFill>
              </a:rPr>
              <a:t> est de l’ordre de </a:t>
            </a:r>
            <a:r>
              <a:rPr lang="fr-FR" sz="2400" dirty="0" smtClean="0">
                <a:solidFill>
                  <a:srgbClr val="C00000"/>
                </a:solidFill>
              </a:rPr>
              <a:t>75</a:t>
            </a:r>
            <a:r>
              <a:rPr lang="fr-FR" sz="2400" dirty="0" smtClean="0">
                <a:solidFill>
                  <a:schemeClr val="bg1"/>
                </a:solidFill>
              </a:rPr>
              <a:t>.</a:t>
            </a:r>
            <a:br>
              <a:rPr lang="fr-FR" sz="2400" dirty="0" smtClean="0">
                <a:solidFill>
                  <a:schemeClr val="bg1"/>
                </a:solidFill>
              </a:rPr>
            </a:br>
            <a:r>
              <a:rPr lang="fr-FR" sz="2400" dirty="0" smtClean="0">
                <a:solidFill>
                  <a:schemeClr val="bg1"/>
                </a:solidFill>
              </a:rPr>
              <a:t>la classification par niveau de quotient:</a:t>
            </a:r>
            <a:br>
              <a:rPr lang="fr-FR" sz="2400" dirty="0" smtClean="0">
                <a:solidFill>
                  <a:schemeClr val="bg1"/>
                </a:solidFill>
              </a:rPr>
            </a:br>
            <a:r>
              <a:rPr lang="fr-FR" sz="2400" dirty="0" smtClean="0">
                <a:solidFill>
                  <a:schemeClr val="bg1"/>
                </a:solidFill>
              </a:rPr>
              <a:t>  _ retard mental profond=       ≤ 20-25</a:t>
            </a:r>
            <a:br>
              <a:rPr lang="fr-FR" sz="2400" dirty="0" smtClean="0">
                <a:solidFill>
                  <a:schemeClr val="bg1"/>
                </a:solidFill>
              </a:rPr>
            </a:br>
            <a:r>
              <a:rPr lang="fr-FR" sz="2400" dirty="0" smtClean="0">
                <a:solidFill>
                  <a:schemeClr val="bg1"/>
                </a:solidFill>
              </a:rPr>
              <a:t>  _ retard mental grave    =          35-40</a:t>
            </a:r>
            <a:br>
              <a:rPr lang="fr-FR" sz="2400" dirty="0" smtClean="0">
                <a:solidFill>
                  <a:schemeClr val="bg1"/>
                </a:solidFill>
              </a:rPr>
            </a:br>
            <a:r>
              <a:rPr lang="fr-FR" sz="2400" dirty="0" smtClean="0">
                <a:solidFill>
                  <a:schemeClr val="bg1"/>
                </a:solidFill>
              </a:rPr>
              <a:t>  _ retard mental moyen  =          50-55</a:t>
            </a:r>
            <a:br>
              <a:rPr lang="fr-FR" sz="2400" dirty="0" smtClean="0">
                <a:solidFill>
                  <a:schemeClr val="bg1"/>
                </a:solidFill>
              </a:rPr>
            </a:br>
            <a:r>
              <a:rPr lang="fr-FR" sz="2400" dirty="0" smtClean="0">
                <a:solidFill>
                  <a:schemeClr val="bg1"/>
                </a:solidFill>
              </a:rPr>
              <a:t>  _ retard mental léger     =          70</a:t>
            </a:r>
            <a:br>
              <a:rPr lang="fr-FR" sz="2400" dirty="0" smtClean="0">
                <a:solidFill>
                  <a:schemeClr val="bg1"/>
                </a:solidFill>
              </a:rPr>
            </a:br>
            <a:r>
              <a:rPr lang="fr-FR" sz="2400" dirty="0" smtClean="0">
                <a:solidFill>
                  <a:schemeClr val="bg1"/>
                </a:solidFill>
              </a:rPr>
              <a:t>  _ normal inférieur          =          80-90</a:t>
            </a:r>
            <a:br>
              <a:rPr lang="fr-FR" sz="2400" dirty="0" smtClean="0">
                <a:solidFill>
                  <a:schemeClr val="bg1"/>
                </a:solidFill>
              </a:rPr>
            </a:br>
            <a:r>
              <a:rPr lang="fr-FR" sz="2400" dirty="0" smtClean="0">
                <a:solidFill>
                  <a:schemeClr val="bg1"/>
                </a:solidFill>
              </a:rPr>
              <a:t>  _ normal                        =          90-110</a:t>
            </a:r>
            <a:br>
              <a:rPr lang="fr-FR" sz="2400" dirty="0" smtClean="0">
                <a:solidFill>
                  <a:schemeClr val="bg1"/>
                </a:solidFill>
              </a:rPr>
            </a:br>
            <a:r>
              <a:rPr lang="fr-FR" sz="2400" dirty="0" smtClean="0">
                <a:solidFill>
                  <a:schemeClr val="bg1"/>
                </a:solidFill>
              </a:rPr>
              <a:t>  _ supérieur                    =          120-130</a:t>
            </a:r>
            <a:br>
              <a:rPr lang="fr-FR" sz="2400" dirty="0" smtClean="0">
                <a:solidFill>
                  <a:schemeClr val="bg1"/>
                </a:solidFill>
              </a:rPr>
            </a:br>
            <a:r>
              <a:rPr lang="fr-FR" sz="2400" dirty="0" smtClean="0">
                <a:solidFill>
                  <a:schemeClr val="bg1"/>
                </a:solidFill>
              </a:rPr>
              <a:t>  _ très supérieur             =          130-138</a:t>
            </a:r>
            <a:br>
              <a:rPr lang="fr-FR" sz="2400" dirty="0" smtClean="0">
                <a:solidFill>
                  <a:schemeClr val="bg1"/>
                </a:solidFill>
              </a:rPr>
            </a:br>
            <a:r>
              <a:rPr lang="fr-FR" sz="2400" dirty="0" smtClean="0">
                <a:solidFill>
                  <a:schemeClr val="bg1"/>
                </a:solidFill>
              </a:rPr>
              <a:t>  _ Brillant                        =          à partir de 139.</a:t>
            </a:r>
            <a:br>
              <a:rPr lang="fr-FR" sz="2400" dirty="0" smtClean="0">
                <a:solidFill>
                  <a:schemeClr val="bg1"/>
                </a:solidFill>
              </a:rPr>
            </a:br>
            <a:r>
              <a:rPr lang="fr-FR" sz="2400" dirty="0" smtClean="0">
                <a:solidFill>
                  <a:srgbClr val="00B050"/>
                </a:solidFill>
              </a:rPr>
              <a:t>NB</a:t>
            </a:r>
            <a:r>
              <a:rPr lang="fr-FR" sz="2400" dirty="0" smtClean="0">
                <a:solidFill>
                  <a:schemeClr val="bg1"/>
                </a:solidFill>
              </a:rPr>
              <a:t> : le </a:t>
            </a:r>
            <a:r>
              <a:rPr lang="fr-FR" sz="2400" dirty="0" smtClean="0">
                <a:solidFill>
                  <a:schemeClr val="accent2"/>
                </a:solidFill>
              </a:rPr>
              <a:t>Q.I</a:t>
            </a:r>
            <a:r>
              <a:rPr lang="fr-FR" sz="2400" dirty="0" smtClean="0">
                <a:solidFill>
                  <a:schemeClr val="bg1"/>
                </a:solidFill>
              </a:rPr>
              <a:t> n’est qu'un indice d’efficience au test et </a:t>
            </a:r>
            <a:r>
              <a:rPr lang="fr-FR" sz="2400" dirty="0" smtClean="0">
                <a:solidFill>
                  <a:srgbClr val="C00000"/>
                </a:solidFill>
              </a:rPr>
              <a:t>non pas </a:t>
            </a:r>
            <a:r>
              <a:rPr lang="fr-FR" sz="2400" dirty="0" smtClean="0">
                <a:solidFill>
                  <a:schemeClr val="bg1"/>
                </a:solidFill>
              </a:rPr>
              <a:t>une mesure d’intelligence .</a:t>
            </a:r>
            <a:br>
              <a:rPr lang="fr-FR" sz="2400" dirty="0" smtClean="0">
                <a:solidFill>
                  <a:schemeClr val="bg1"/>
                </a:solidFill>
              </a:rPr>
            </a:br>
            <a:r>
              <a:rPr lang="fr-FR" sz="2400" dirty="0" smtClean="0">
                <a:solidFill>
                  <a:schemeClr val="bg1"/>
                </a:solidFill>
              </a:rPr>
              <a:t/>
            </a:r>
            <a:br>
              <a:rPr lang="fr-FR" sz="2400" dirty="0" smtClean="0">
                <a:solidFill>
                  <a:schemeClr val="bg1"/>
                </a:solidFill>
              </a:rPr>
            </a:br>
            <a:r>
              <a:rPr lang="fr-FR" sz="2400" dirty="0" smtClean="0">
                <a:solidFill>
                  <a:schemeClr val="bg1"/>
                </a:solidFill>
              </a:rPr>
              <a:t>    </a:t>
            </a:r>
            <a:endParaRPr lang="fr-FR" sz="2400" dirty="0">
              <a:solidFill>
                <a:srgbClr val="C00000"/>
              </a:solidFill>
            </a:endParaRPr>
          </a:p>
        </p:txBody>
      </p:sp>
      <p:sp>
        <p:nvSpPr>
          <p:cNvPr id="3" name="Espace réservé du numéro de diapositive 2"/>
          <p:cNvSpPr>
            <a:spLocks noGrp="1"/>
          </p:cNvSpPr>
          <p:nvPr>
            <p:ph type="sldNum" sz="quarter" idx="12"/>
          </p:nvPr>
        </p:nvSpPr>
        <p:spPr/>
        <p:txBody>
          <a:bodyPr/>
          <a:lstStyle/>
          <a:p>
            <a:fld id="{79609178-0DE2-4DA7-A198-4E5A57517F32}" type="slidenum">
              <a:rPr lang="fr-FR" smtClean="0"/>
              <a:pPr/>
              <a:t>21</a:t>
            </a:fld>
            <a:endParaRPr lang="fr-FR" dirty="0"/>
          </a:p>
        </p:txBody>
      </p:sp>
      <p:sp>
        <p:nvSpPr>
          <p:cNvPr id="4" name="Espace réservé du pied de page 3"/>
          <p:cNvSpPr>
            <a:spLocks noGrp="1"/>
          </p:cNvSpPr>
          <p:nvPr>
            <p:ph type="ftr" sz="quarter" idx="11"/>
          </p:nvPr>
        </p:nvSpPr>
        <p:spPr/>
        <p:txBody>
          <a:bodyPr/>
          <a:lstStyle/>
          <a:p>
            <a:r>
              <a:rPr lang="fr-FR" dirty="0" smtClean="0"/>
              <a:t>NASSIM OMAR</a:t>
            </a:r>
            <a:endParaRPr lang="fr-FR" dirty="0"/>
          </a:p>
        </p:txBody>
      </p:sp>
      <p:sp>
        <p:nvSpPr>
          <p:cNvPr id="5" name="Espace réservé de la date 4"/>
          <p:cNvSpPr>
            <a:spLocks noGrp="1"/>
          </p:cNvSpPr>
          <p:nvPr>
            <p:ph type="dt" sz="half" idx="10"/>
          </p:nvPr>
        </p:nvSpPr>
        <p:spPr/>
        <p:txBody>
          <a:bodyPr/>
          <a:lstStyle/>
          <a:p>
            <a:fld id="{748F421C-2108-4EE6-A3FA-25CB07BE8E66}" type="datetime1">
              <a:rPr lang="fr-FR" smtClean="0"/>
              <a:pPr/>
              <a:t>28/06/2014</a:t>
            </a:fld>
            <a:endParaRPr lang="fr-FR"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8229600" cy="798496"/>
          </a:xfrm>
        </p:spPr>
        <p:txBody>
          <a:bodyPr/>
          <a:lstStyle/>
          <a:p>
            <a:r>
              <a:rPr lang="fr-FR" dirty="0" smtClean="0"/>
              <a:t>       </a:t>
            </a:r>
            <a:r>
              <a:rPr lang="fr-FR" dirty="0" smtClean="0">
                <a:solidFill>
                  <a:srgbClr val="7030A0"/>
                </a:solidFill>
              </a:rPr>
              <a:t>Tests psychologiques</a:t>
            </a:r>
            <a:endParaRPr lang="fr-FR" dirty="0">
              <a:solidFill>
                <a:srgbClr val="7030A0"/>
              </a:solidFill>
            </a:endParaRPr>
          </a:p>
        </p:txBody>
      </p:sp>
      <p:sp>
        <p:nvSpPr>
          <p:cNvPr id="3" name="Espace réservé du texte 2"/>
          <p:cNvSpPr>
            <a:spLocks noGrp="1"/>
          </p:cNvSpPr>
          <p:nvPr>
            <p:ph type="body" idx="1"/>
          </p:nvPr>
        </p:nvSpPr>
        <p:spPr/>
        <p:txBody>
          <a:bodyPr>
            <a:normAutofit/>
          </a:bodyPr>
          <a:lstStyle/>
          <a:p>
            <a:r>
              <a:rPr lang="fr-FR" sz="4000" dirty="0" smtClean="0"/>
              <a:t>puzzle</a:t>
            </a:r>
            <a:endParaRPr lang="fr-FR" sz="4000" dirty="0"/>
          </a:p>
        </p:txBody>
      </p:sp>
      <p:sp>
        <p:nvSpPr>
          <p:cNvPr id="4" name="Espace réservé du texte 3"/>
          <p:cNvSpPr>
            <a:spLocks noGrp="1"/>
          </p:cNvSpPr>
          <p:nvPr>
            <p:ph type="body" sz="half" idx="3"/>
          </p:nvPr>
        </p:nvSpPr>
        <p:spPr/>
        <p:txBody>
          <a:bodyPr>
            <a:normAutofit/>
          </a:bodyPr>
          <a:lstStyle/>
          <a:p>
            <a:r>
              <a:rPr lang="fr-FR" sz="4000" dirty="0" smtClean="0"/>
              <a:t>Cubes de kohs</a:t>
            </a:r>
            <a:endParaRPr lang="fr-FR" sz="4000" dirty="0"/>
          </a:p>
        </p:txBody>
      </p:sp>
      <p:pic>
        <p:nvPicPr>
          <p:cNvPr id="7" name="Espace réservé du contenu 6" descr="Puzzle.png"/>
          <p:cNvPicPr>
            <a:picLocks noGrp="1" noChangeAspect="1"/>
          </p:cNvPicPr>
          <p:nvPr>
            <p:ph sz="quarter" idx="2"/>
          </p:nvPr>
        </p:nvPicPr>
        <p:blipFill>
          <a:blip r:embed="rId2"/>
          <a:stretch>
            <a:fillRect/>
          </a:stretch>
        </p:blipFill>
        <p:spPr>
          <a:xfrm>
            <a:off x="667544" y="1962944"/>
            <a:ext cx="3619500" cy="2905125"/>
          </a:xfrm>
        </p:spPr>
      </p:pic>
      <p:pic>
        <p:nvPicPr>
          <p:cNvPr id="8" name="Espace réservé du contenu 7" descr="cubes de kohs.jpg"/>
          <p:cNvPicPr>
            <a:picLocks noGrp="1" noChangeAspect="1"/>
          </p:cNvPicPr>
          <p:nvPr>
            <p:ph sz="quarter" idx="4"/>
          </p:nvPr>
        </p:nvPicPr>
        <p:blipFill>
          <a:blip r:embed="rId3"/>
          <a:stretch>
            <a:fillRect/>
          </a:stretch>
        </p:blipFill>
        <p:spPr>
          <a:xfrm>
            <a:off x="4645025" y="2278757"/>
            <a:ext cx="4041775" cy="2273498"/>
          </a:xfrm>
        </p:spPr>
      </p:pic>
      <p:sp>
        <p:nvSpPr>
          <p:cNvPr id="9" name="Espace réservé du numéro de diapositive 8"/>
          <p:cNvSpPr>
            <a:spLocks noGrp="1"/>
          </p:cNvSpPr>
          <p:nvPr>
            <p:ph type="sldNum" sz="quarter" idx="12"/>
          </p:nvPr>
        </p:nvSpPr>
        <p:spPr/>
        <p:txBody>
          <a:bodyPr/>
          <a:lstStyle/>
          <a:p>
            <a:fld id="{79609178-0DE2-4DA7-A198-4E5A57517F32}" type="slidenum">
              <a:rPr lang="fr-FR" smtClean="0"/>
              <a:pPr/>
              <a:t>22</a:t>
            </a:fld>
            <a:endParaRPr lang="fr-FR" dirty="0"/>
          </a:p>
        </p:txBody>
      </p:sp>
      <p:sp>
        <p:nvSpPr>
          <p:cNvPr id="10" name="Espace réservé du pied de page 9"/>
          <p:cNvSpPr>
            <a:spLocks noGrp="1"/>
          </p:cNvSpPr>
          <p:nvPr>
            <p:ph type="ftr" sz="quarter" idx="11"/>
          </p:nvPr>
        </p:nvSpPr>
        <p:spPr/>
        <p:txBody>
          <a:bodyPr/>
          <a:lstStyle/>
          <a:p>
            <a:r>
              <a:rPr lang="fr-FR" dirty="0" smtClean="0"/>
              <a:t>NASSIM OMAR</a:t>
            </a:r>
            <a:endParaRPr lang="fr-FR" dirty="0"/>
          </a:p>
        </p:txBody>
      </p:sp>
      <p:sp>
        <p:nvSpPr>
          <p:cNvPr id="11" name="Espace réservé de la date 10"/>
          <p:cNvSpPr>
            <a:spLocks noGrp="1"/>
          </p:cNvSpPr>
          <p:nvPr>
            <p:ph type="dt" sz="half" idx="10"/>
          </p:nvPr>
        </p:nvSpPr>
        <p:spPr/>
        <p:txBody>
          <a:bodyPr/>
          <a:lstStyle/>
          <a:p>
            <a:fld id="{AF764787-7B73-425D-9F81-B1C7250F9644}" type="datetime1">
              <a:rPr lang="fr-FR" smtClean="0"/>
              <a:pPr/>
              <a:t>28/06/2014</a:t>
            </a:fld>
            <a:endParaRPr lang="fr-FR"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descr="classement image.png"/>
          <p:cNvPicPr>
            <a:picLocks noGrp="1" noChangeAspect="1"/>
          </p:cNvPicPr>
          <p:nvPr>
            <p:ph idx="1"/>
          </p:nvPr>
        </p:nvPicPr>
        <p:blipFill>
          <a:blip r:embed="rId2"/>
          <a:stretch>
            <a:fillRect/>
          </a:stretch>
        </p:blipFill>
        <p:spPr>
          <a:xfrm>
            <a:off x="1277170" y="1481138"/>
            <a:ext cx="6589659" cy="4525962"/>
          </a:xfrm>
        </p:spPr>
      </p:pic>
      <p:sp>
        <p:nvSpPr>
          <p:cNvPr id="3" name="Titre 2"/>
          <p:cNvSpPr>
            <a:spLocks noGrp="1"/>
          </p:cNvSpPr>
          <p:nvPr>
            <p:ph type="title"/>
          </p:nvPr>
        </p:nvSpPr>
        <p:spPr/>
        <p:txBody>
          <a:bodyPr/>
          <a:lstStyle/>
          <a:p>
            <a:r>
              <a:rPr lang="fr-FR" dirty="0" smtClean="0"/>
              <a:t>       </a:t>
            </a:r>
            <a:r>
              <a:rPr lang="fr-FR" sz="4000" dirty="0" smtClean="0">
                <a:solidFill>
                  <a:srgbClr val="7030A0"/>
                </a:solidFill>
              </a:rPr>
              <a:t>Classement d’images</a:t>
            </a:r>
            <a:endParaRPr lang="fr-FR" sz="4000" dirty="0">
              <a:solidFill>
                <a:srgbClr val="7030A0"/>
              </a:solidFill>
            </a:endParaRPr>
          </a:p>
        </p:txBody>
      </p:sp>
      <p:sp>
        <p:nvSpPr>
          <p:cNvPr id="5" name="Espace réservé du numéro de diapositive 4"/>
          <p:cNvSpPr>
            <a:spLocks noGrp="1"/>
          </p:cNvSpPr>
          <p:nvPr>
            <p:ph type="sldNum" sz="quarter" idx="12"/>
          </p:nvPr>
        </p:nvSpPr>
        <p:spPr/>
        <p:txBody>
          <a:bodyPr/>
          <a:lstStyle/>
          <a:p>
            <a:fld id="{79609178-0DE2-4DA7-A198-4E5A57517F32}" type="slidenum">
              <a:rPr lang="fr-FR" smtClean="0"/>
              <a:pPr/>
              <a:t>23</a:t>
            </a:fld>
            <a:endParaRPr lang="fr-FR" dirty="0"/>
          </a:p>
        </p:txBody>
      </p:sp>
      <p:sp>
        <p:nvSpPr>
          <p:cNvPr id="6" name="Espace réservé du pied de page 5"/>
          <p:cNvSpPr>
            <a:spLocks noGrp="1"/>
          </p:cNvSpPr>
          <p:nvPr>
            <p:ph type="ftr" sz="quarter" idx="11"/>
          </p:nvPr>
        </p:nvSpPr>
        <p:spPr/>
        <p:txBody>
          <a:bodyPr/>
          <a:lstStyle/>
          <a:p>
            <a:r>
              <a:rPr lang="fr-FR" dirty="0" smtClean="0"/>
              <a:t>NASSIM OMAR</a:t>
            </a:r>
            <a:endParaRPr lang="fr-FR" dirty="0"/>
          </a:p>
        </p:txBody>
      </p:sp>
      <p:sp>
        <p:nvSpPr>
          <p:cNvPr id="7" name="Espace réservé de la date 6"/>
          <p:cNvSpPr>
            <a:spLocks noGrp="1"/>
          </p:cNvSpPr>
          <p:nvPr>
            <p:ph type="dt" sz="half" idx="10"/>
          </p:nvPr>
        </p:nvSpPr>
        <p:spPr/>
        <p:txBody>
          <a:bodyPr/>
          <a:lstStyle/>
          <a:p>
            <a:fld id="{E7D60004-C547-4881-9D6C-0D831F1EE70E}" type="datetime1">
              <a:rPr lang="fr-FR" smtClean="0"/>
              <a:pPr/>
              <a:t>28/06/2014</a:t>
            </a:fld>
            <a:endParaRPr lang="fr-FR"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6858000"/>
          </a:xfrm>
        </p:spPr>
        <p:txBody>
          <a:bodyPr>
            <a:normAutofit fontScale="90000"/>
          </a:bodyPr>
          <a:lstStyle/>
          <a:p>
            <a:r>
              <a:rPr lang="fr-FR" sz="2700" dirty="0" smtClean="0">
                <a:solidFill>
                  <a:srgbClr val="FF0000"/>
                </a:solidFill>
              </a:rPr>
              <a:t>2/Les processus affectifs:</a:t>
            </a:r>
            <a:br>
              <a:rPr lang="fr-FR" sz="2700" dirty="0" smtClean="0">
                <a:solidFill>
                  <a:srgbClr val="FF0000"/>
                </a:solidFill>
              </a:rPr>
            </a:br>
            <a:r>
              <a:rPr lang="fr-FR" sz="2700" dirty="0" smtClean="0">
                <a:solidFill>
                  <a:schemeClr val="bg1"/>
                </a:solidFill>
              </a:rPr>
              <a:t>ce sont des processus que nous avons du monde physique et du monde humain, la manière d’entrer en contact avec les choses et avec les autres;</a:t>
            </a:r>
            <a:br>
              <a:rPr lang="fr-FR" sz="2700" dirty="0" smtClean="0">
                <a:solidFill>
                  <a:schemeClr val="bg1"/>
                </a:solidFill>
              </a:rPr>
            </a:br>
            <a:r>
              <a:rPr lang="fr-FR" sz="2700" dirty="0" smtClean="0">
                <a:solidFill>
                  <a:schemeClr val="bg1"/>
                </a:solidFill>
              </a:rPr>
              <a:t>l’être humain est à la recherche permanent du </a:t>
            </a:r>
            <a:r>
              <a:rPr lang="fr-FR" sz="2700" dirty="0" smtClean="0">
                <a:solidFill>
                  <a:srgbClr val="00B050"/>
                </a:solidFill>
              </a:rPr>
              <a:t>bonheur</a:t>
            </a:r>
            <a:r>
              <a:rPr lang="fr-FR" sz="2700" dirty="0" smtClean="0">
                <a:solidFill>
                  <a:schemeClr val="bg1"/>
                </a:solidFill>
              </a:rPr>
              <a:t>, et le bonheur vient du </a:t>
            </a:r>
            <a:r>
              <a:rPr lang="fr-FR" sz="2700" dirty="0" smtClean="0">
                <a:solidFill>
                  <a:srgbClr val="00B050"/>
                </a:solidFill>
              </a:rPr>
              <a:t>plaisir</a:t>
            </a:r>
            <a:r>
              <a:rPr lang="fr-FR" sz="2700" dirty="0" smtClean="0">
                <a:solidFill>
                  <a:schemeClr val="bg1"/>
                </a:solidFill>
              </a:rPr>
              <a:t>;</a:t>
            </a:r>
            <a:br>
              <a:rPr lang="fr-FR" sz="2700" dirty="0" smtClean="0">
                <a:solidFill>
                  <a:schemeClr val="bg1"/>
                </a:solidFill>
              </a:rPr>
            </a:br>
            <a:r>
              <a:rPr lang="fr-FR" sz="2700" dirty="0" smtClean="0">
                <a:solidFill>
                  <a:schemeClr val="bg1"/>
                </a:solidFill>
              </a:rPr>
              <a:t>certains éléments sont nécessaires aux processus affectifs:</a:t>
            </a:r>
            <a:br>
              <a:rPr lang="fr-FR" sz="2700" dirty="0" smtClean="0">
                <a:solidFill>
                  <a:schemeClr val="bg1"/>
                </a:solidFill>
              </a:rPr>
            </a:br>
            <a:r>
              <a:rPr lang="fr-FR" sz="2700" dirty="0" smtClean="0">
                <a:solidFill>
                  <a:schemeClr val="bg1"/>
                </a:solidFill>
              </a:rPr>
              <a:t/>
            </a:r>
            <a:br>
              <a:rPr lang="fr-FR" sz="2700" dirty="0" smtClean="0">
                <a:solidFill>
                  <a:schemeClr val="bg1"/>
                </a:solidFill>
              </a:rPr>
            </a:br>
            <a:r>
              <a:rPr lang="fr-FR" sz="2700" dirty="0" smtClean="0">
                <a:solidFill>
                  <a:schemeClr val="bg1"/>
                </a:solidFill>
              </a:rPr>
              <a:t>                        </a:t>
            </a:r>
            <a:r>
              <a:rPr lang="fr-FR" sz="2700" dirty="0" smtClean="0">
                <a:solidFill>
                  <a:srgbClr val="7030A0"/>
                </a:solidFill>
              </a:rPr>
              <a:t>* Les besoins:</a:t>
            </a:r>
            <a:br>
              <a:rPr lang="fr-FR" sz="2700" dirty="0" smtClean="0">
                <a:solidFill>
                  <a:srgbClr val="7030A0"/>
                </a:solidFill>
              </a:rPr>
            </a:br>
            <a:r>
              <a:rPr lang="fr-FR" sz="2700" dirty="0" smtClean="0">
                <a:solidFill>
                  <a:schemeClr val="bg1"/>
                </a:solidFill>
              </a:rPr>
              <a:t>manifestations naturelles de sensibilité interne éveillant la tendance à accomplir un acte ou à rechercher une catégorie d’objet( selon Virginia-Henderson/ 1897-1996) dont on distingue:</a:t>
            </a:r>
            <a:br>
              <a:rPr lang="fr-FR" sz="2700" dirty="0" smtClean="0">
                <a:solidFill>
                  <a:schemeClr val="bg1"/>
                </a:solidFill>
              </a:rPr>
            </a:br>
            <a:r>
              <a:rPr lang="fr-FR" sz="2700" dirty="0" smtClean="0">
                <a:solidFill>
                  <a:schemeClr val="bg1"/>
                </a:solidFill>
              </a:rPr>
              <a:t>_ </a:t>
            </a:r>
            <a:r>
              <a:rPr lang="fr-FR" sz="2700" dirty="0" smtClean="0">
                <a:solidFill>
                  <a:srgbClr val="00B050"/>
                </a:solidFill>
              </a:rPr>
              <a:t>physiologiques</a:t>
            </a:r>
            <a:r>
              <a:rPr lang="fr-FR" sz="2700" dirty="0" smtClean="0">
                <a:solidFill>
                  <a:schemeClr val="bg1"/>
                </a:solidFill>
              </a:rPr>
              <a:t>: faim, soif, sommeil, respirer et se reproduire</a:t>
            </a:r>
            <a:br>
              <a:rPr lang="fr-FR" sz="2700" dirty="0" smtClean="0">
                <a:solidFill>
                  <a:schemeClr val="bg1"/>
                </a:solidFill>
              </a:rPr>
            </a:br>
            <a:r>
              <a:rPr lang="fr-FR" sz="2700" dirty="0" smtClean="0">
                <a:solidFill>
                  <a:schemeClr val="bg1"/>
                </a:solidFill>
              </a:rPr>
              <a:t>_ </a:t>
            </a:r>
            <a:r>
              <a:rPr lang="fr-FR" sz="2700" dirty="0" smtClean="0">
                <a:solidFill>
                  <a:srgbClr val="00B050"/>
                </a:solidFill>
              </a:rPr>
              <a:t>affectifs</a:t>
            </a:r>
            <a:r>
              <a:rPr lang="fr-FR" sz="2700" dirty="0" smtClean="0">
                <a:solidFill>
                  <a:schemeClr val="bg1"/>
                </a:solidFill>
              </a:rPr>
              <a:t> : amour, estime, sécurité…..</a:t>
            </a:r>
            <a:br>
              <a:rPr lang="fr-FR" sz="2700" dirty="0" smtClean="0">
                <a:solidFill>
                  <a:schemeClr val="bg1"/>
                </a:solidFill>
              </a:rPr>
            </a:br>
            <a:r>
              <a:rPr lang="fr-FR" sz="2700" dirty="0" smtClean="0">
                <a:solidFill>
                  <a:schemeClr val="bg1"/>
                </a:solidFill>
              </a:rPr>
              <a:t>_ </a:t>
            </a:r>
            <a:r>
              <a:rPr lang="fr-FR" sz="2700" dirty="0" smtClean="0">
                <a:solidFill>
                  <a:srgbClr val="00B050"/>
                </a:solidFill>
              </a:rPr>
              <a:t>cognitifs</a:t>
            </a:r>
            <a:r>
              <a:rPr lang="fr-FR" sz="2700" dirty="0" smtClean="0">
                <a:solidFill>
                  <a:schemeClr val="bg1"/>
                </a:solidFill>
              </a:rPr>
              <a:t>: savoir et comprendre;</a:t>
            </a:r>
            <a:r>
              <a:rPr lang="fr-FR" sz="2000" dirty="0" smtClean="0">
                <a:solidFill>
                  <a:schemeClr val="bg1"/>
                </a:solidFill>
              </a:rPr>
              <a:t/>
            </a:r>
            <a:br>
              <a:rPr lang="fr-FR" sz="2000" dirty="0" smtClean="0">
                <a:solidFill>
                  <a:schemeClr val="bg1"/>
                </a:solidFill>
              </a:rPr>
            </a:br>
            <a:r>
              <a:rPr lang="fr-FR" sz="2000" dirty="0" smtClean="0">
                <a:solidFill>
                  <a:schemeClr val="bg1"/>
                </a:solidFill>
              </a:rPr>
              <a:t/>
            </a:r>
            <a:br>
              <a:rPr lang="fr-FR" sz="2000" dirty="0" smtClean="0">
                <a:solidFill>
                  <a:schemeClr val="bg1"/>
                </a:solidFill>
              </a:rPr>
            </a:br>
            <a:r>
              <a:rPr lang="fr-FR" sz="2000" dirty="0" smtClean="0">
                <a:solidFill>
                  <a:schemeClr val="bg1"/>
                </a:solidFill>
              </a:rPr>
              <a:t>     </a:t>
            </a:r>
            <a:endParaRPr lang="fr-FR" sz="2000" dirty="0">
              <a:solidFill>
                <a:srgbClr val="FF0000"/>
              </a:solidFill>
            </a:endParaRPr>
          </a:p>
        </p:txBody>
      </p:sp>
      <p:sp>
        <p:nvSpPr>
          <p:cNvPr id="3" name="Espace réservé du numéro de diapositive 2"/>
          <p:cNvSpPr>
            <a:spLocks noGrp="1"/>
          </p:cNvSpPr>
          <p:nvPr>
            <p:ph type="sldNum" sz="quarter" idx="12"/>
          </p:nvPr>
        </p:nvSpPr>
        <p:spPr/>
        <p:txBody>
          <a:bodyPr/>
          <a:lstStyle/>
          <a:p>
            <a:fld id="{79609178-0DE2-4DA7-A198-4E5A57517F32}" type="slidenum">
              <a:rPr lang="fr-FR" smtClean="0"/>
              <a:pPr/>
              <a:t>24</a:t>
            </a:fld>
            <a:endParaRPr lang="fr-FR" dirty="0"/>
          </a:p>
        </p:txBody>
      </p:sp>
      <p:sp>
        <p:nvSpPr>
          <p:cNvPr id="4" name="Espace réservé du pied de page 3"/>
          <p:cNvSpPr>
            <a:spLocks noGrp="1"/>
          </p:cNvSpPr>
          <p:nvPr>
            <p:ph type="ftr" sz="quarter" idx="11"/>
          </p:nvPr>
        </p:nvSpPr>
        <p:spPr/>
        <p:txBody>
          <a:bodyPr/>
          <a:lstStyle/>
          <a:p>
            <a:r>
              <a:rPr lang="fr-FR" dirty="0" smtClean="0"/>
              <a:t>NASSIM OMAR</a:t>
            </a:r>
            <a:endParaRPr lang="fr-FR" dirty="0"/>
          </a:p>
        </p:txBody>
      </p:sp>
      <p:sp>
        <p:nvSpPr>
          <p:cNvPr id="5" name="Espace réservé de la date 4"/>
          <p:cNvSpPr>
            <a:spLocks noGrp="1"/>
          </p:cNvSpPr>
          <p:nvPr>
            <p:ph type="dt" sz="half" idx="10"/>
          </p:nvPr>
        </p:nvSpPr>
        <p:spPr/>
        <p:txBody>
          <a:bodyPr/>
          <a:lstStyle/>
          <a:p>
            <a:fld id="{2CFB6CF0-7EF8-49C5-8CA4-67B48E56432A}" type="datetime1">
              <a:rPr lang="fr-FR" smtClean="0"/>
              <a:pPr/>
              <a:t>28/06/2014</a:t>
            </a:fld>
            <a:endParaRPr lang="fr-FR"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6858000"/>
          </a:xfrm>
        </p:spPr>
        <p:txBody>
          <a:bodyPr>
            <a:normAutofit/>
          </a:bodyPr>
          <a:lstStyle/>
          <a:p>
            <a:r>
              <a:rPr lang="fr-FR" sz="2800" dirty="0" smtClean="0">
                <a:solidFill>
                  <a:schemeClr val="bg1"/>
                </a:solidFill>
              </a:rPr>
              <a:t>_ le besoin implique </a:t>
            </a:r>
            <a:r>
              <a:rPr lang="fr-FR" sz="2800" dirty="0" smtClean="0">
                <a:solidFill>
                  <a:srgbClr val="FF0000"/>
                </a:solidFill>
              </a:rPr>
              <a:t>2 </a:t>
            </a:r>
            <a:r>
              <a:rPr lang="fr-FR" sz="2800" dirty="0" smtClean="0">
                <a:solidFill>
                  <a:schemeClr val="bg1"/>
                </a:solidFill>
              </a:rPr>
              <a:t>notions:</a:t>
            </a:r>
            <a:br>
              <a:rPr lang="fr-FR" sz="2800" dirty="0" smtClean="0">
                <a:solidFill>
                  <a:schemeClr val="bg1"/>
                </a:solidFill>
              </a:rPr>
            </a:br>
            <a:r>
              <a:rPr lang="fr-FR" sz="2800" dirty="0" smtClean="0">
                <a:solidFill>
                  <a:schemeClr val="bg1"/>
                </a:solidFill>
              </a:rPr>
              <a:t>      * un manque, voir une privation</a:t>
            </a:r>
            <a:br>
              <a:rPr lang="fr-FR" sz="2800" dirty="0" smtClean="0">
                <a:solidFill>
                  <a:schemeClr val="bg1"/>
                </a:solidFill>
              </a:rPr>
            </a:br>
            <a:r>
              <a:rPr lang="fr-FR" sz="2800" dirty="0" smtClean="0">
                <a:solidFill>
                  <a:schemeClr val="bg1"/>
                </a:solidFill>
              </a:rPr>
              <a:t>      * un désir de faire disparaitre cette sensation;</a:t>
            </a:r>
            <a:br>
              <a:rPr lang="fr-FR" sz="2800" dirty="0" smtClean="0">
                <a:solidFill>
                  <a:schemeClr val="bg1"/>
                </a:solidFill>
              </a:rPr>
            </a:br>
            <a:r>
              <a:rPr lang="fr-FR" sz="2800" dirty="0" smtClean="0">
                <a:solidFill>
                  <a:schemeClr val="bg1"/>
                </a:solidFill>
              </a:rPr>
              <a:t>_ la </a:t>
            </a:r>
            <a:r>
              <a:rPr lang="fr-FR" sz="2800" dirty="0" smtClean="0">
                <a:solidFill>
                  <a:srgbClr val="00B050"/>
                </a:solidFill>
              </a:rPr>
              <a:t>non satisfaction </a:t>
            </a:r>
            <a:r>
              <a:rPr lang="fr-FR" sz="2800" dirty="0" smtClean="0">
                <a:solidFill>
                  <a:schemeClr val="bg1"/>
                </a:solidFill>
              </a:rPr>
              <a:t>d’un besoin entraine des problèmes de caractères , voir même des pathologies; ex l’angoisse est liée au besoin de sécurité;</a:t>
            </a:r>
            <a:br>
              <a:rPr lang="fr-FR" sz="2800" dirty="0" smtClean="0">
                <a:solidFill>
                  <a:schemeClr val="bg1"/>
                </a:solidFill>
              </a:rPr>
            </a:br>
            <a:r>
              <a:rPr lang="fr-FR" sz="2800" dirty="0" smtClean="0">
                <a:solidFill>
                  <a:schemeClr val="bg1"/>
                </a:solidFill>
              </a:rPr>
              <a:t>_ la classification est distincte:</a:t>
            </a:r>
            <a:br>
              <a:rPr lang="fr-FR" sz="2800" dirty="0" smtClean="0">
                <a:solidFill>
                  <a:schemeClr val="bg1"/>
                </a:solidFill>
              </a:rPr>
            </a:br>
            <a:r>
              <a:rPr lang="fr-FR" sz="2800" dirty="0" smtClean="0">
                <a:solidFill>
                  <a:schemeClr val="bg1"/>
                </a:solidFill>
              </a:rPr>
              <a:t>       * selon la </a:t>
            </a:r>
            <a:r>
              <a:rPr lang="fr-FR" sz="2800" dirty="0" smtClean="0">
                <a:solidFill>
                  <a:srgbClr val="00B050"/>
                </a:solidFill>
              </a:rPr>
              <a:t>priorité</a:t>
            </a:r>
            <a:r>
              <a:rPr lang="fr-FR" sz="2800" dirty="0" smtClean="0">
                <a:solidFill>
                  <a:schemeClr val="bg1"/>
                </a:solidFill>
              </a:rPr>
              <a:t>: primaire ou secondaire</a:t>
            </a:r>
            <a:br>
              <a:rPr lang="fr-FR" sz="2800" dirty="0" smtClean="0">
                <a:solidFill>
                  <a:schemeClr val="bg1"/>
                </a:solidFill>
              </a:rPr>
            </a:br>
            <a:r>
              <a:rPr lang="fr-FR" sz="2800" dirty="0" smtClean="0">
                <a:solidFill>
                  <a:schemeClr val="bg1"/>
                </a:solidFill>
              </a:rPr>
              <a:t>       * selon le </a:t>
            </a:r>
            <a:r>
              <a:rPr lang="fr-FR" sz="2800" dirty="0" smtClean="0">
                <a:solidFill>
                  <a:srgbClr val="00B050"/>
                </a:solidFill>
              </a:rPr>
              <a:t>temps</a:t>
            </a:r>
            <a:r>
              <a:rPr lang="fr-FR" sz="2800" dirty="0" smtClean="0">
                <a:solidFill>
                  <a:schemeClr val="bg1"/>
                </a:solidFill>
              </a:rPr>
              <a:t>: immédiat ou tardif</a:t>
            </a:r>
            <a:br>
              <a:rPr lang="fr-FR" sz="2800" dirty="0" smtClean="0">
                <a:solidFill>
                  <a:schemeClr val="bg1"/>
                </a:solidFill>
              </a:rPr>
            </a:br>
            <a:r>
              <a:rPr lang="fr-FR" sz="2800" dirty="0" smtClean="0">
                <a:solidFill>
                  <a:schemeClr val="bg1"/>
                </a:solidFill>
              </a:rPr>
              <a:t>       * selon le </a:t>
            </a:r>
            <a:r>
              <a:rPr lang="fr-FR" sz="2800" dirty="0" smtClean="0">
                <a:solidFill>
                  <a:srgbClr val="00B050"/>
                </a:solidFill>
              </a:rPr>
              <a:t>mode</a:t>
            </a:r>
            <a:r>
              <a:rPr lang="fr-FR" sz="2800" dirty="0" smtClean="0">
                <a:solidFill>
                  <a:schemeClr val="bg1"/>
                </a:solidFill>
              </a:rPr>
              <a:t>: discret ou apparent</a:t>
            </a:r>
            <a:br>
              <a:rPr lang="fr-FR" sz="2800" dirty="0" smtClean="0">
                <a:solidFill>
                  <a:schemeClr val="bg1"/>
                </a:solidFill>
              </a:rPr>
            </a:br>
            <a:r>
              <a:rPr lang="fr-FR" sz="2800" dirty="0" smtClean="0">
                <a:solidFill>
                  <a:schemeClr val="bg1"/>
                </a:solidFill>
              </a:rPr>
              <a:t>       * selon la </a:t>
            </a:r>
            <a:r>
              <a:rPr lang="fr-FR" sz="2800" dirty="0" smtClean="0">
                <a:solidFill>
                  <a:srgbClr val="00B050"/>
                </a:solidFill>
              </a:rPr>
              <a:t>nature</a:t>
            </a:r>
            <a:r>
              <a:rPr lang="fr-FR" sz="2800" dirty="0" smtClean="0">
                <a:solidFill>
                  <a:schemeClr val="bg1"/>
                </a:solidFill>
              </a:rPr>
              <a:t>: physique, physiologique ou social</a:t>
            </a:r>
            <a:r>
              <a:rPr lang="fr-FR" sz="2000" dirty="0" smtClean="0">
                <a:solidFill>
                  <a:schemeClr val="bg1"/>
                </a:solidFill>
              </a:rPr>
              <a:t/>
            </a:r>
            <a:br>
              <a:rPr lang="fr-FR" sz="2000" dirty="0" smtClean="0">
                <a:solidFill>
                  <a:schemeClr val="bg1"/>
                </a:solidFill>
              </a:rPr>
            </a:br>
            <a:r>
              <a:rPr lang="fr-FR" sz="2000" dirty="0" smtClean="0">
                <a:solidFill>
                  <a:schemeClr val="bg1"/>
                </a:solidFill>
              </a:rPr>
              <a:t/>
            </a:r>
            <a:br>
              <a:rPr lang="fr-FR" sz="2000" dirty="0" smtClean="0">
                <a:solidFill>
                  <a:schemeClr val="bg1"/>
                </a:solidFill>
              </a:rPr>
            </a:br>
            <a:endParaRPr lang="fr-FR" sz="2000" dirty="0">
              <a:solidFill>
                <a:schemeClr val="bg1"/>
              </a:solidFill>
            </a:endParaRPr>
          </a:p>
        </p:txBody>
      </p:sp>
      <p:sp>
        <p:nvSpPr>
          <p:cNvPr id="3" name="Espace réservé du numéro de diapositive 2"/>
          <p:cNvSpPr>
            <a:spLocks noGrp="1"/>
          </p:cNvSpPr>
          <p:nvPr>
            <p:ph type="sldNum" sz="quarter" idx="12"/>
          </p:nvPr>
        </p:nvSpPr>
        <p:spPr/>
        <p:txBody>
          <a:bodyPr/>
          <a:lstStyle/>
          <a:p>
            <a:fld id="{79609178-0DE2-4DA7-A198-4E5A57517F32}" type="slidenum">
              <a:rPr lang="fr-FR" smtClean="0"/>
              <a:pPr/>
              <a:t>25</a:t>
            </a:fld>
            <a:endParaRPr lang="fr-FR" dirty="0"/>
          </a:p>
        </p:txBody>
      </p:sp>
      <p:sp>
        <p:nvSpPr>
          <p:cNvPr id="4" name="Espace réservé du pied de page 3"/>
          <p:cNvSpPr>
            <a:spLocks noGrp="1"/>
          </p:cNvSpPr>
          <p:nvPr>
            <p:ph type="ftr" sz="quarter" idx="11"/>
          </p:nvPr>
        </p:nvSpPr>
        <p:spPr/>
        <p:txBody>
          <a:bodyPr/>
          <a:lstStyle/>
          <a:p>
            <a:r>
              <a:rPr lang="fr-FR" dirty="0" smtClean="0"/>
              <a:t>NASSIM OMAR</a:t>
            </a:r>
            <a:endParaRPr lang="fr-FR" dirty="0"/>
          </a:p>
        </p:txBody>
      </p:sp>
      <p:sp>
        <p:nvSpPr>
          <p:cNvPr id="5" name="Espace réservé de la date 4"/>
          <p:cNvSpPr>
            <a:spLocks noGrp="1"/>
          </p:cNvSpPr>
          <p:nvPr>
            <p:ph type="dt" sz="half" idx="10"/>
          </p:nvPr>
        </p:nvSpPr>
        <p:spPr/>
        <p:txBody>
          <a:bodyPr/>
          <a:lstStyle/>
          <a:p>
            <a:fld id="{AD7B67CB-695A-4BB2-933F-825348E2E25C}" type="datetime1">
              <a:rPr lang="fr-FR" smtClean="0"/>
              <a:pPr/>
              <a:t>28/06/2014</a:t>
            </a:fld>
            <a:endParaRPr lang="fr-FR"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a:xfrm>
            <a:off x="500034" y="5000636"/>
            <a:ext cx="8286808" cy="1500198"/>
          </a:xfrm>
        </p:spPr>
        <p:txBody>
          <a:bodyPr>
            <a:normAutofit/>
          </a:bodyPr>
          <a:lstStyle/>
          <a:p>
            <a:r>
              <a:rPr lang="fr-FR" sz="2000" dirty="0" smtClean="0">
                <a:solidFill>
                  <a:srgbClr val="002060"/>
                </a:solidFill>
              </a:rPr>
              <a:t>Selon </a:t>
            </a:r>
            <a:r>
              <a:rPr lang="fr-FR" sz="2000" dirty="0" smtClean="0">
                <a:solidFill>
                  <a:srgbClr val="FF0000"/>
                </a:solidFill>
              </a:rPr>
              <a:t>Abraham maslow </a:t>
            </a:r>
            <a:r>
              <a:rPr lang="fr-FR" sz="2000" dirty="0" smtClean="0">
                <a:solidFill>
                  <a:srgbClr val="002060"/>
                </a:solidFill>
              </a:rPr>
              <a:t>(1908/1970), le besoin  du deuxième niveau ne se manifeste qu’après la satisfaction du besoin de premier niveau ; le besoin du troisième niveau ne se manifeste qu’après la satisfaction de celui du deuxième niveau……ETC.</a:t>
            </a:r>
            <a:endParaRPr lang="fr-FR" sz="2000" dirty="0">
              <a:solidFill>
                <a:srgbClr val="002060"/>
              </a:solidFill>
            </a:endParaRPr>
          </a:p>
        </p:txBody>
      </p:sp>
      <p:pic>
        <p:nvPicPr>
          <p:cNvPr id="4" name="Image 3" descr="http://les-ressources-du-changement.fr/wp-content/uploads/2011/05/pyramide_besoins_maslow.png"/>
          <p:cNvPicPr/>
          <p:nvPr/>
        </p:nvPicPr>
        <p:blipFill>
          <a:blip r:embed="rId2" cstate="print"/>
          <a:srcRect/>
          <a:stretch>
            <a:fillRect/>
          </a:stretch>
        </p:blipFill>
        <p:spPr bwMode="auto">
          <a:xfrm>
            <a:off x="0" y="0"/>
            <a:ext cx="9144000" cy="4929198"/>
          </a:xfrm>
          <a:prstGeom prst="rect">
            <a:avLst/>
          </a:prstGeom>
          <a:noFill/>
          <a:ln w="9525">
            <a:noFill/>
            <a:miter lim="800000"/>
            <a:headEnd/>
            <a:tailEnd/>
          </a:ln>
        </p:spPr>
      </p:pic>
      <p:sp>
        <p:nvSpPr>
          <p:cNvPr id="5" name="Espace réservé du numéro de diapositive 4"/>
          <p:cNvSpPr>
            <a:spLocks noGrp="1"/>
          </p:cNvSpPr>
          <p:nvPr>
            <p:ph type="sldNum" sz="quarter" idx="12"/>
          </p:nvPr>
        </p:nvSpPr>
        <p:spPr/>
        <p:txBody>
          <a:bodyPr/>
          <a:lstStyle/>
          <a:p>
            <a:fld id="{79609178-0DE2-4DA7-A198-4E5A57517F32}" type="slidenum">
              <a:rPr lang="fr-FR" smtClean="0"/>
              <a:pPr/>
              <a:t>26</a:t>
            </a:fld>
            <a:endParaRPr lang="fr-FR" dirty="0"/>
          </a:p>
        </p:txBody>
      </p:sp>
      <p:sp>
        <p:nvSpPr>
          <p:cNvPr id="6" name="Espace réservé du pied de page 5"/>
          <p:cNvSpPr>
            <a:spLocks noGrp="1"/>
          </p:cNvSpPr>
          <p:nvPr>
            <p:ph type="ftr" sz="quarter" idx="11"/>
          </p:nvPr>
        </p:nvSpPr>
        <p:spPr/>
        <p:txBody>
          <a:bodyPr/>
          <a:lstStyle/>
          <a:p>
            <a:r>
              <a:rPr lang="fr-FR" dirty="0" smtClean="0"/>
              <a:t>NASSIM OMAR</a:t>
            </a:r>
            <a:endParaRPr lang="fr-FR" dirty="0"/>
          </a:p>
        </p:txBody>
      </p:sp>
      <p:sp>
        <p:nvSpPr>
          <p:cNvPr id="7" name="Espace réservé de la date 6"/>
          <p:cNvSpPr>
            <a:spLocks noGrp="1"/>
          </p:cNvSpPr>
          <p:nvPr>
            <p:ph type="dt" sz="half" idx="10"/>
          </p:nvPr>
        </p:nvSpPr>
        <p:spPr/>
        <p:txBody>
          <a:bodyPr/>
          <a:lstStyle/>
          <a:p>
            <a:fld id="{965D82E8-CDE9-41FB-B5E8-A0690E6BCB34}" type="datetime1">
              <a:rPr lang="fr-FR" smtClean="0"/>
              <a:pPr/>
              <a:t>28/06/2014</a:t>
            </a:fld>
            <a:endParaRPr lang="fr-FR"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329642" cy="6011882"/>
          </a:xfrm>
        </p:spPr>
        <p:txBody>
          <a:bodyPr>
            <a:noAutofit/>
          </a:bodyPr>
          <a:lstStyle/>
          <a:p>
            <a:r>
              <a:rPr lang="fr-FR" sz="2800" dirty="0" smtClean="0"/>
              <a:t>                     </a:t>
            </a:r>
            <a:r>
              <a:rPr lang="fr-FR" sz="2800" dirty="0" smtClean="0">
                <a:solidFill>
                  <a:srgbClr val="7030A0"/>
                </a:solidFill>
              </a:rPr>
              <a:t>* Le désir:</a:t>
            </a:r>
            <a:br>
              <a:rPr lang="fr-FR" sz="2800" dirty="0" smtClean="0">
                <a:solidFill>
                  <a:srgbClr val="7030A0"/>
                </a:solidFill>
              </a:rPr>
            </a:br>
            <a:r>
              <a:rPr lang="fr-FR" sz="2800" dirty="0" smtClean="0">
                <a:solidFill>
                  <a:srgbClr val="7030A0"/>
                </a:solidFill>
              </a:rPr>
              <a:t>_ </a:t>
            </a:r>
            <a:r>
              <a:rPr lang="fr-FR" sz="2800" dirty="0" smtClean="0">
                <a:solidFill>
                  <a:schemeClr val="bg1"/>
                </a:solidFill>
              </a:rPr>
              <a:t>Effort de réduction d’une tension issue d’un sentiment de manque,</a:t>
            </a:r>
            <a:br>
              <a:rPr lang="fr-FR" sz="2800" dirty="0" smtClean="0">
                <a:solidFill>
                  <a:schemeClr val="bg1"/>
                </a:solidFill>
              </a:rPr>
            </a:br>
            <a:r>
              <a:rPr lang="fr-FR" sz="2800" dirty="0" smtClean="0">
                <a:solidFill>
                  <a:schemeClr val="bg1"/>
                </a:solidFill>
              </a:rPr>
              <a:t>_ Exprime la sensation contingente de la conscience sur un objet qui peut être réprimé sans risque,</a:t>
            </a:r>
            <a:br>
              <a:rPr lang="fr-FR" sz="2800" dirty="0" smtClean="0">
                <a:solidFill>
                  <a:schemeClr val="bg1"/>
                </a:solidFill>
              </a:rPr>
            </a:br>
            <a:r>
              <a:rPr lang="fr-FR" sz="2800" dirty="0" smtClean="0">
                <a:solidFill>
                  <a:schemeClr val="bg1"/>
                </a:solidFill>
              </a:rPr>
              <a:t>_ Ex: </a:t>
            </a:r>
            <a:r>
              <a:rPr lang="fr-FR" sz="2800" dirty="0" smtClean="0">
                <a:solidFill>
                  <a:srgbClr val="FF0000"/>
                </a:solidFill>
              </a:rPr>
              <a:t>respirer</a:t>
            </a:r>
            <a:r>
              <a:rPr lang="fr-FR" sz="2800" dirty="0" smtClean="0">
                <a:solidFill>
                  <a:schemeClr val="bg1"/>
                </a:solidFill>
              </a:rPr>
              <a:t> de l’air charger </a:t>
            </a:r>
            <a:r>
              <a:rPr lang="fr-FR" sz="2800" dirty="0" smtClean="0">
                <a:solidFill>
                  <a:srgbClr val="FF0000"/>
                </a:solidFill>
              </a:rPr>
              <a:t>d’02</a:t>
            </a:r>
            <a:r>
              <a:rPr lang="fr-FR" sz="2800" dirty="0" smtClean="0">
                <a:solidFill>
                  <a:schemeClr val="bg1"/>
                </a:solidFill>
              </a:rPr>
              <a:t> est un </a:t>
            </a:r>
            <a:r>
              <a:rPr lang="fr-FR" sz="2800" dirty="0" smtClean="0">
                <a:solidFill>
                  <a:srgbClr val="00B050"/>
                </a:solidFill>
              </a:rPr>
              <a:t>besoin</a:t>
            </a:r>
            <a:r>
              <a:rPr lang="fr-FR" sz="2800" dirty="0" smtClean="0">
                <a:solidFill>
                  <a:schemeClr val="bg1"/>
                </a:solidFill>
              </a:rPr>
              <a:t>, mais </a:t>
            </a:r>
            <a:r>
              <a:rPr lang="fr-FR" sz="2800" dirty="0" smtClean="0">
                <a:solidFill>
                  <a:srgbClr val="FF0000"/>
                </a:solidFill>
              </a:rPr>
              <a:t>respirer</a:t>
            </a:r>
            <a:r>
              <a:rPr lang="fr-FR" sz="2800" dirty="0" smtClean="0">
                <a:solidFill>
                  <a:schemeClr val="bg1"/>
                </a:solidFill>
              </a:rPr>
              <a:t> de </a:t>
            </a:r>
            <a:r>
              <a:rPr lang="fr-FR" sz="2800" dirty="0" smtClean="0">
                <a:solidFill>
                  <a:srgbClr val="FF0000"/>
                </a:solidFill>
              </a:rPr>
              <a:t>l’air parfumé </a:t>
            </a:r>
            <a:r>
              <a:rPr lang="fr-FR" sz="2800" dirty="0" smtClean="0">
                <a:solidFill>
                  <a:schemeClr val="bg1"/>
                </a:solidFill>
              </a:rPr>
              <a:t>ou de </a:t>
            </a:r>
            <a:r>
              <a:rPr lang="fr-FR" sz="2800" dirty="0" smtClean="0">
                <a:solidFill>
                  <a:srgbClr val="FF0000"/>
                </a:solidFill>
              </a:rPr>
              <a:t>tabac</a:t>
            </a:r>
            <a:r>
              <a:rPr lang="fr-FR" sz="2800" dirty="0" smtClean="0">
                <a:solidFill>
                  <a:schemeClr val="bg1"/>
                </a:solidFill>
              </a:rPr>
              <a:t> est un </a:t>
            </a:r>
            <a:r>
              <a:rPr lang="fr-FR" sz="2800" dirty="0" smtClean="0">
                <a:solidFill>
                  <a:srgbClr val="00B050"/>
                </a:solidFill>
              </a:rPr>
              <a:t>désir</a:t>
            </a:r>
            <a:r>
              <a:rPr lang="fr-FR" sz="2800" dirty="0" smtClean="0">
                <a:solidFill>
                  <a:schemeClr val="bg1"/>
                </a:solidFill>
              </a:rPr>
              <a:t>,</a:t>
            </a:r>
            <a:br>
              <a:rPr lang="fr-FR" sz="2800" dirty="0" smtClean="0">
                <a:solidFill>
                  <a:schemeClr val="bg1"/>
                </a:solidFill>
              </a:rPr>
            </a:br>
            <a:r>
              <a:rPr lang="fr-FR" sz="2800" dirty="0" smtClean="0">
                <a:solidFill>
                  <a:schemeClr val="bg1"/>
                </a:solidFill>
              </a:rPr>
              <a:t>_ Le désir demeure du domaine de l’imaginaire et se présente sous forme de mise en scène fantasmatique.</a:t>
            </a:r>
            <a:br>
              <a:rPr lang="fr-FR" sz="2800" dirty="0" smtClean="0">
                <a:solidFill>
                  <a:schemeClr val="bg1"/>
                </a:solidFill>
              </a:rPr>
            </a:br>
            <a:r>
              <a:rPr lang="fr-FR" sz="2800" dirty="0" smtClean="0">
                <a:solidFill>
                  <a:schemeClr val="bg1"/>
                </a:solidFill>
              </a:rPr>
              <a:t> NB: le fantasme est un scénario où le sujet est présent. </a:t>
            </a:r>
            <a:endParaRPr lang="fr-FR" sz="2800" dirty="0"/>
          </a:p>
        </p:txBody>
      </p:sp>
      <p:sp>
        <p:nvSpPr>
          <p:cNvPr id="3" name="Espace réservé du numéro de diapositive 2"/>
          <p:cNvSpPr>
            <a:spLocks noGrp="1"/>
          </p:cNvSpPr>
          <p:nvPr>
            <p:ph type="sldNum" sz="quarter" idx="12"/>
          </p:nvPr>
        </p:nvSpPr>
        <p:spPr/>
        <p:txBody>
          <a:bodyPr/>
          <a:lstStyle/>
          <a:p>
            <a:fld id="{79609178-0DE2-4DA7-A198-4E5A57517F32}" type="slidenum">
              <a:rPr lang="fr-FR" smtClean="0"/>
              <a:pPr/>
              <a:t>27</a:t>
            </a:fld>
            <a:endParaRPr lang="fr-FR" dirty="0"/>
          </a:p>
        </p:txBody>
      </p:sp>
      <p:sp>
        <p:nvSpPr>
          <p:cNvPr id="4" name="Espace réservé du pied de page 3"/>
          <p:cNvSpPr>
            <a:spLocks noGrp="1"/>
          </p:cNvSpPr>
          <p:nvPr>
            <p:ph type="ftr" sz="quarter" idx="11"/>
          </p:nvPr>
        </p:nvSpPr>
        <p:spPr/>
        <p:txBody>
          <a:bodyPr/>
          <a:lstStyle/>
          <a:p>
            <a:r>
              <a:rPr lang="fr-FR" dirty="0" smtClean="0"/>
              <a:t>NASSIM OMAR</a:t>
            </a:r>
            <a:endParaRPr lang="fr-FR" dirty="0"/>
          </a:p>
        </p:txBody>
      </p:sp>
      <p:sp>
        <p:nvSpPr>
          <p:cNvPr id="5" name="Espace réservé de la date 4"/>
          <p:cNvSpPr>
            <a:spLocks noGrp="1"/>
          </p:cNvSpPr>
          <p:nvPr>
            <p:ph type="dt" sz="half" idx="10"/>
          </p:nvPr>
        </p:nvSpPr>
        <p:spPr/>
        <p:txBody>
          <a:bodyPr/>
          <a:lstStyle/>
          <a:p>
            <a:fld id="{407D4C75-FD01-4CBF-BBDC-9B62296E3A70}" type="datetime1">
              <a:rPr lang="fr-FR" smtClean="0"/>
              <a:pPr/>
              <a:t>28/06/2014</a:t>
            </a:fld>
            <a:endParaRPr lang="fr-FR"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6858000"/>
          </a:xfrm>
        </p:spPr>
        <p:txBody>
          <a:bodyPr>
            <a:normAutofit/>
          </a:bodyPr>
          <a:lstStyle/>
          <a:p>
            <a:r>
              <a:rPr lang="fr-FR" sz="2000" dirty="0" smtClean="0">
                <a:solidFill>
                  <a:srgbClr val="7030A0"/>
                </a:solidFill>
              </a:rPr>
              <a:t>                    </a:t>
            </a:r>
            <a:r>
              <a:rPr lang="fr-FR" sz="2800" dirty="0" smtClean="0">
                <a:solidFill>
                  <a:srgbClr val="7030A0"/>
                </a:solidFill>
              </a:rPr>
              <a:t>* Les sentiments:</a:t>
            </a:r>
            <a:br>
              <a:rPr lang="fr-FR" sz="2800" dirty="0" smtClean="0">
                <a:solidFill>
                  <a:srgbClr val="7030A0"/>
                </a:solidFill>
              </a:rPr>
            </a:br>
            <a:r>
              <a:rPr lang="fr-FR" sz="2800" dirty="0" smtClean="0">
                <a:solidFill>
                  <a:schemeClr val="bg1"/>
                </a:solidFill>
              </a:rPr>
              <a:t>_ </a:t>
            </a:r>
            <a:r>
              <a:rPr lang="fr-FR" sz="2800" dirty="0" smtClean="0">
                <a:solidFill>
                  <a:srgbClr val="7030A0"/>
                </a:solidFill>
              </a:rPr>
              <a:t> </a:t>
            </a:r>
            <a:r>
              <a:rPr lang="fr-FR" sz="2800" dirty="0" smtClean="0">
                <a:solidFill>
                  <a:schemeClr val="bg1"/>
                </a:solidFill>
              </a:rPr>
              <a:t>ce sont des notions subjectives</a:t>
            </a:r>
            <a:br>
              <a:rPr lang="fr-FR" sz="2800" dirty="0" smtClean="0">
                <a:solidFill>
                  <a:schemeClr val="bg1"/>
                </a:solidFill>
              </a:rPr>
            </a:br>
            <a:r>
              <a:rPr lang="fr-FR" sz="2800" dirty="0" smtClean="0">
                <a:solidFill>
                  <a:schemeClr val="bg1"/>
                </a:solidFill>
              </a:rPr>
              <a:t>_ ni sens ni limites, souvent trompeuses</a:t>
            </a:r>
            <a:br>
              <a:rPr lang="fr-FR" sz="2800" dirty="0" smtClean="0">
                <a:solidFill>
                  <a:schemeClr val="bg1"/>
                </a:solidFill>
              </a:rPr>
            </a:br>
            <a:r>
              <a:rPr lang="fr-FR" sz="2800" dirty="0" smtClean="0">
                <a:solidFill>
                  <a:schemeClr val="bg1"/>
                </a:solidFill>
              </a:rPr>
              <a:t>_ mise en garde importante après identifications</a:t>
            </a:r>
            <a:br>
              <a:rPr lang="fr-FR" sz="2800" dirty="0" smtClean="0">
                <a:solidFill>
                  <a:schemeClr val="bg1"/>
                </a:solidFill>
              </a:rPr>
            </a:br>
            <a:r>
              <a:rPr lang="fr-FR" sz="2800" dirty="0" smtClean="0">
                <a:solidFill>
                  <a:schemeClr val="bg1"/>
                </a:solidFill>
              </a:rPr>
              <a:t>_ leurs exploitation est fatale voir maladif</a:t>
            </a:r>
            <a:br>
              <a:rPr lang="fr-FR" sz="2800" dirty="0" smtClean="0">
                <a:solidFill>
                  <a:schemeClr val="bg1"/>
                </a:solidFill>
              </a:rPr>
            </a:br>
            <a:r>
              <a:rPr lang="fr-FR" sz="2800" dirty="0" smtClean="0">
                <a:solidFill>
                  <a:schemeClr val="bg1"/>
                </a:solidFill>
              </a:rPr>
              <a:t>            _ </a:t>
            </a:r>
            <a:r>
              <a:rPr lang="fr-FR" sz="2800" dirty="0" smtClean="0">
                <a:solidFill>
                  <a:srgbClr val="00B050"/>
                </a:solidFill>
              </a:rPr>
              <a:t>positifs</a:t>
            </a:r>
            <a:r>
              <a:rPr lang="fr-FR" sz="2800" dirty="0" smtClean="0">
                <a:solidFill>
                  <a:schemeClr val="bg1"/>
                </a:solidFill>
              </a:rPr>
              <a:t>: respect, pitié, affection….</a:t>
            </a:r>
            <a:br>
              <a:rPr lang="fr-FR" sz="2800" dirty="0" smtClean="0">
                <a:solidFill>
                  <a:schemeClr val="bg1"/>
                </a:solidFill>
              </a:rPr>
            </a:br>
            <a:r>
              <a:rPr lang="fr-FR" sz="2800" dirty="0" smtClean="0">
                <a:solidFill>
                  <a:schemeClr val="bg1"/>
                </a:solidFill>
              </a:rPr>
              <a:t>            _ </a:t>
            </a:r>
            <a:r>
              <a:rPr lang="fr-FR" sz="2800" dirty="0" smtClean="0">
                <a:solidFill>
                  <a:srgbClr val="00B050"/>
                </a:solidFill>
              </a:rPr>
              <a:t>négatifs</a:t>
            </a:r>
            <a:r>
              <a:rPr lang="fr-FR" sz="2800" dirty="0" smtClean="0">
                <a:solidFill>
                  <a:schemeClr val="bg1"/>
                </a:solidFill>
              </a:rPr>
              <a:t>: haine, rancune, jalousie, supériorité, impuissance, faiblesse,</a:t>
            </a:r>
            <a:br>
              <a:rPr lang="fr-FR" sz="2800" dirty="0" smtClean="0">
                <a:solidFill>
                  <a:schemeClr val="bg1"/>
                </a:solidFill>
              </a:rPr>
            </a:br>
            <a:r>
              <a:rPr lang="fr-FR" sz="2800" dirty="0" smtClean="0">
                <a:solidFill>
                  <a:schemeClr val="bg1"/>
                </a:solidFill>
              </a:rPr>
              <a:t>_ le sentiment peut être </a:t>
            </a:r>
            <a:r>
              <a:rPr lang="fr-FR" sz="2800" dirty="0" smtClean="0">
                <a:solidFill>
                  <a:srgbClr val="FF0000"/>
                </a:solidFill>
              </a:rPr>
              <a:t>permanent</a:t>
            </a:r>
            <a:r>
              <a:rPr lang="fr-FR" sz="2800" dirty="0" smtClean="0">
                <a:solidFill>
                  <a:schemeClr val="bg1"/>
                </a:solidFill>
              </a:rPr>
              <a:t> ou </a:t>
            </a:r>
            <a:r>
              <a:rPr lang="fr-FR" sz="2800" dirty="0" smtClean="0">
                <a:solidFill>
                  <a:srgbClr val="FF0000"/>
                </a:solidFill>
              </a:rPr>
              <a:t>provisoire</a:t>
            </a:r>
            <a:r>
              <a:rPr lang="fr-FR" sz="2800" dirty="0" smtClean="0">
                <a:solidFill>
                  <a:schemeClr val="bg1"/>
                </a:solidFill>
              </a:rPr>
              <a:t>, peut </a:t>
            </a:r>
            <a:r>
              <a:rPr lang="fr-FR" sz="2800" dirty="0" smtClean="0">
                <a:solidFill>
                  <a:srgbClr val="FF0000"/>
                </a:solidFill>
              </a:rPr>
              <a:t>naitre</a:t>
            </a:r>
            <a:r>
              <a:rPr lang="fr-FR" sz="2800" dirty="0" smtClean="0">
                <a:solidFill>
                  <a:schemeClr val="bg1"/>
                </a:solidFill>
              </a:rPr>
              <a:t> ou se </a:t>
            </a:r>
            <a:r>
              <a:rPr lang="fr-FR" sz="2800" dirty="0" smtClean="0">
                <a:solidFill>
                  <a:srgbClr val="FF0000"/>
                </a:solidFill>
              </a:rPr>
              <a:t>développer</a:t>
            </a:r>
            <a:r>
              <a:rPr lang="fr-FR" sz="2800" dirty="0" smtClean="0">
                <a:solidFill>
                  <a:schemeClr val="bg1"/>
                </a:solidFill>
              </a:rPr>
              <a:t>.</a:t>
            </a:r>
            <a:r>
              <a:rPr lang="fr-FR" sz="2000" dirty="0" smtClean="0">
                <a:solidFill>
                  <a:schemeClr val="bg1"/>
                </a:solidFill>
              </a:rPr>
              <a:t/>
            </a:r>
            <a:br>
              <a:rPr lang="fr-FR" sz="2000" dirty="0" smtClean="0">
                <a:solidFill>
                  <a:schemeClr val="bg1"/>
                </a:solidFill>
              </a:rPr>
            </a:br>
            <a:endParaRPr lang="fr-FR" sz="2000" dirty="0">
              <a:solidFill>
                <a:srgbClr val="7030A0"/>
              </a:solidFill>
            </a:endParaRPr>
          </a:p>
        </p:txBody>
      </p:sp>
      <p:sp>
        <p:nvSpPr>
          <p:cNvPr id="3" name="Espace réservé du numéro de diapositive 2"/>
          <p:cNvSpPr>
            <a:spLocks noGrp="1"/>
          </p:cNvSpPr>
          <p:nvPr>
            <p:ph type="sldNum" sz="quarter" idx="12"/>
          </p:nvPr>
        </p:nvSpPr>
        <p:spPr/>
        <p:txBody>
          <a:bodyPr/>
          <a:lstStyle/>
          <a:p>
            <a:fld id="{79609178-0DE2-4DA7-A198-4E5A57517F32}" type="slidenum">
              <a:rPr lang="fr-FR" smtClean="0"/>
              <a:pPr/>
              <a:t>28</a:t>
            </a:fld>
            <a:endParaRPr lang="fr-FR" dirty="0"/>
          </a:p>
        </p:txBody>
      </p:sp>
      <p:sp>
        <p:nvSpPr>
          <p:cNvPr id="4" name="Espace réservé du pied de page 3"/>
          <p:cNvSpPr>
            <a:spLocks noGrp="1"/>
          </p:cNvSpPr>
          <p:nvPr>
            <p:ph type="ftr" sz="quarter" idx="11"/>
          </p:nvPr>
        </p:nvSpPr>
        <p:spPr/>
        <p:txBody>
          <a:bodyPr/>
          <a:lstStyle/>
          <a:p>
            <a:r>
              <a:rPr lang="fr-FR" dirty="0" smtClean="0"/>
              <a:t>NASSIM OMAR</a:t>
            </a:r>
            <a:endParaRPr lang="fr-FR" dirty="0"/>
          </a:p>
        </p:txBody>
      </p:sp>
      <p:sp>
        <p:nvSpPr>
          <p:cNvPr id="5" name="Espace réservé de la date 4"/>
          <p:cNvSpPr>
            <a:spLocks noGrp="1"/>
          </p:cNvSpPr>
          <p:nvPr>
            <p:ph type="dt" sz="half" idx="10"/>
          </p:nvPr>
        </p:nvSpPr>
        <p:spPr/>
        <p:txBody>
          <a:bodyPr/>
          <a:lstStyle/>
          <a:p>
            <a:fld id="{0B4CFE1B-DD4C-4CBB-A4EC-33474517861B}" type="datetime1">
              <a:rPr lang="fr-FR" smtClean="0"/>
              <a:pPr/>
              <a:t>28/06/2014</a:t>
            </a:fld>
            <a:endParaRPr lang="fr-FR"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6858000"/>
          </a:xfrm>
        </p:spPr>
        <p:txBody>
          <a:bodyPr>
            <a:normAutofit/>
          </a:bodyPr>
          <a:lstStyle/>
          <a:p>
            <a:r>
              <a:rPr lang="fr-FR" sz="2000" dirty="0" smtClean="0">
                <a:solidFill>
                  <a:srgbClr val="7030A0"/>
                </a:solidFill>
              </a:rPr>
              <a:t>                   </a:t>
            </a:r>
            <a:r>
              <a:rPr lang="fr-FR" sz="2800" dirty="0" smtClean="0">
                <a:solidFill>
                  <a:srgbClr val="7030A0"/>
                </a:solidFill>
              </a:rPr>
              <a:t>* Les émotions:</a:t>
            </a:r>
            <a:br>
              <a:rPr lang="fr-FR" sz="2800" dirty="0" smtClean="0">
                <a:solidFill>
                  <a:srgbClr val="7030A0"/>
                </a:solidFill>
              </a:rPr>
            </a:br>
            <a:r>
              <a:rPr lang="fr-FR" sz="2800" dirty="0" smtClean="0">
                <a:solidFill>
                  <a:schemeClr val="bg1"/>
                </a:solidFill>
              </a:rPr>
              <a:t>_ Réactions affectives intenses s’accompagnant de signes neurovégétatifs qui s’emparent du psychisme pour donné une orientation dans laquelle le « </a:t>
            </a:r>
            <a:r>
              <a:rPr lang="fr-FR" sz="2800" dirty="0" smtClean="0">
                <a:solidFill>
                  <a:srgbClr val="FF0000"/>
                </a:solidFill>
              </a:rPr>
              <a:t>senti </a:t>
            </a:r>
            <a:r>
              <a:rPr lang="fr-FR" sz="2800" dirty="0" smtClean="0">
                <a:solidFill>
                  <a:schemeClr val="bg1"/>
                </a:solidFill>
              </a:rPr>
              <a:t>» l’emporte sur le « </a:t>
            </a:r>
            <a:r>
              <a:rPr lang="fr-FR" sz="2800" dirty="0" smtClean="0">
                <a:solidFill>
                  <a:srgbClr val="FF0000"/>
                </a:solidFill>
              </a:rPr>
              <a:t>compris</a:t>
            </a:r>
            <a:r>
              <a:rPr lang="fr-FR" sz="2800" dirty="0" smtClean="0">
                <a:solidFill>
                  <a:schemeClr val="bg1"/>
                </a:solidFill>
              </a:rPr>
              <a:t> »</a:t>
            </a:r>
            <a:br>
              <a:rPr lang="fr-FR" sz="2800" dirty="0" smtClean="0">
                <a:solidFill>
                  <a:schemeClr val="bg1"/>
                </a:solidFill>
              </a:rPr>
            </a:br>
            <a:r>
              <a:rPr lang="fr-FR" sz="2800" dirty="0" smtClean="0">
                <a:solidFill>
                  <a:schemeClr val="bg1"/>
                </a:solidFill>
              </a:rPr>
              <a:t>_ Peuvent se lire sur le visage dont les muscles faciaux et l’expression des yeux varient;</a:t>
            </a:r>
            <a:br>
              <a:rPr lang="fr-FR" sz="2800" dirty="0" smtClean="0">
                <a:solidFill>
                  <a:schemeClr val="bg1"/>
                </a:solidFill>
              </a:rPr>
            </a:br>
            <a:r>
              <a:rPr lang="fr-FR" sz="2800" dirty="0" smtClean="0">
                <a:solidFill>
                  <a:schemeClr val="bg1"/>
                </a:solidFill>
              </a:rPr>
              <a:t>_ </a:t>
            </a:r>
            <a:r>
              <a:rPr lang="fr-FR" sz="2800" dirty="0" smtClean="0">
                <a:solidFill>
                  <a:srgbClr val="FF0000"/>
                </a:solidFill>
              </a:rPr>
              <a:t>Sept</a:t>
            </a:r>
            <a:r>
              <a:rPr lang="fr-FR" sz="2800" dirty="0" smtClean="0">
                <a:solidFill>
                  <a:schemeClr val="bg1"/>
                </a:solidFill>
              </a:rPr>
              <a:t> expressions universelles dites </a:t>
            </a:r>
            <a:r>
              <a:rPr lang="fr-FR" sz="2800" dirty="0" smtClean="0">
                <a:solidFill>
                  <a:srgbClr val="FF0000"/>
                </a:solidFill>
              </a:rPr>
              <a:t>émotions de base</a:t>
            </a:r>
            <a:r>
              <a:rPr lang="fr-FR" sz="2800" dirty="0" smtClean="0">
                <a:solidFill>
                  <a:schemeClr val="bg1"/>
                </a:solidFill>
              </a:rPr>
              <a:t>: </a:t>
            </a:r>
            <a:br>
              <a:rPr lang="fr-FR" sz="2800" dirty="0" smtClean="0">
                <a:solidFill>
                  <a:schemeClr val="bg1"/>
                </a:solidFill>
              </a:rPr>
            </a:br>
            <a:r>
              <a:rPr lang="fr-FR" sz="2800" dirty="0" smtClean="0">
                <a:solidFill>
                  <a:schemeClr val="bg1"/>
                </a:solidFill>
              </a:rPr>
              <a:t>           * </a:t>
            </a:r>
            <a:r>
              <a:rPr lang="fr-FR" sz="2800" dirty="0" smtClean="0">
                <a:solidFill>
                  <a:srgbClr val="0070C0"/>
                </a:solidFill>
              </a:rPr>
              <a:t>la colère</a:t>
            </a:r>
            <a:r>
              <a:rPr lang="fr-FR" sz="2800" dirty="0" smtClean="0">
                <a:solidFill>
                  <a:srgbClr val="7030A0"/>
                </a:solidFill>
              </a:rPr>
              <a:t>, </a:t>
            </a:r>
            <a:r>
              <a:rPr lang="fr-FR" sz="2800" dirty="0" smtClean="0">
                <a:solidFill>
                  <a:schemeClr val="accent2"/>
                </a:solidFill>
              </a:rPr>
              <a:t>la joie</a:t>
            </a:r>
            <a:r>
              <a:rPr lang="fr-FR" sz="2800" dirty="0" smtClean="0">
                <a:solidFill>
                  <a:srgbClr val="7030A0"/>
                </a:solidFill>
              </a:rPr>
              <a:t>, </a:t>
            </a:r>
            <a:r>
              <a:rPr lang="fr-FR" sz="2800" dirty="0" smtClean="0">
                <a:solidFill>
                  <a:srgbClr val="0070C0"/>
                </a:solidFill>
              </a:rPr>
              <a:t>la peur</a:t>
            </a:r>
            <a:r>
              <a:rPr lang="fr-FR" sz="2800" dirty="0" smtClean="0">
                <a:solidFill>
                  <a:srgbClr val="7030A0"/>
                </a:solidFill>
              </a:rPr>
              <a:t>, </a:t>
            </a:r>
            <a:r>
              <a:rPr lang="fr-FR" sz="2800" dirty="0" smtClean="0">
                <a:solidFill>
                  <a:schemeClr val="accent2"/>
                </a:solidFill>
              </a:rPr>
              <a:t>la tristesse</a:t>
            </a:r>
            <a:r>
              <a:rPr lang="fr-FR" sz="2800" dirty="0" smtClean="0">
                <a:solidFill>
                  <a:srgbClr val="7030A0"/>
                </a:solidFill>
              </a:rPr>
              <a:t>, le </a:t>
            </a:r>
            <a:r>
              <a:rPr lang="fr-FR" sz="2800" dirty="0" smtClean="0">
                <a:solidFill>
                  <a:srgbClr val="0070C0"/>
                </a:solidFill>
              </a:rPr>
              <a:t>dégout</a:t>
            </a:r>
            <a:r>
              <a:rPr lang="fr-FR" sz="2800" dirty="0" smtClean="0">
                <a:solidFill>
                  <a:srgbClr val="7030A0"/>
                </a:solidFill>
              </a:rPr>
              <a:t>, </a:t>
            </a:r>
            <a:r>
              <a:rPr lang="fr-FR" sz="2800" dirty="0" smtClean="0">
                <a:solidFill>
                  <a:schemeClr val="accent2"/>
                </a:solidFill>
              </a:rPr>
              <a:t>le mépris</a:t>
            </a:r>
            <a:r>
              <a:rPr lang="fr-FR" sz="2800" dirty="0" smtClean="0">
                <a:solidFill>
                  <a:srgbClr val="7030A0"/>
                </a:solidFill>
              </a:rPr>
              <a:t>, </a:t>
            </a:r>
            <a:r>
              <a:rPr lang="fr-FR" sz="2800" dirty="0" smtClean="0">
                <a:solidFill>
                  <a:srgbClr val="0070C0"/>
                </a:solidFill>
              </a:rPr>
              <a:t>et la surprise</a:t>
            </a:r>
            <a:r>
              <a:rPr lang="fr-FR" sz="2800" dirty="0" smtClean="0">
                <a:solidFill>
                  <a:srgbClr val="7030A0"/>
                </a:solidFill>
              </a:rPr>
              <a:t>;</a:t>
            </a:r>
            <a:r>
              <a:rPr lang="fr-FR" sz="2800" dirty="0" smtClean="0">
                <a:solidFill>
                  <a:schemeClr val="bg1"/>
                </a:solidFill>
              </a:rPr>
              <a:t/>
            </a:r>
            <a:br>
              <a:rPr lang="fr-FR" sz="2800" dirty="0" smtClean="0">
                <a:solidFill>
                  <a:schemeClr val="bg1"/>
                </a:solidFill>
              </a:rPr>
            </a:br>
            <a:r>
              <a:rPr lang="fr-FR" sz="2800" dirty="0" smtClean="0">
                <a:solidFill>
                  <a:schemeClr val="bg1"/>
                </a:solidFill>
              </a:rPr>
              <a:t> _ La </a:t>
            </a:r>
            <a:r>
              <a:rPr lang="fr-FR" sz="2800" dirty="0" smtClean="0">
                <a:solidFill>
                  <a:srgbClr val="FF0000"/>
                </a:solidFill>
              </a:rPr>
              <a:t>voix</a:t>
            </a:r>
            <a:r>
              <a:rPr lang="fr-FR" sz="2800" dirty="0" smtClean="0">
                <a:solidFill>
                  <a:schemeClr val="bg1"/>
                </a:solidFill>
              </a:rPr>
              <a:t> peut subir des changements:</a:t>
            </a:r>
            <a:br>
              <a:rPr lang="fr-FR" sz="2800" dirty="0" smtClean="0">
                <a:solidFill>
                  <a:schemeClr val="bg1"/>
                </a:solidFill>
              </a:rPr>
            </a:br>
            <a:r>
              <a:rPr lang="fr-FR" sz="2800" dirty="0" smtClean="0">
                <a:solidFill>
                  <a:schemeClr val="bg1"/>
                </a:solidFill>
              </a:rPr>
              <a:t>           * éclats de rire, cris de douleur, d’admiration, aphonie, mutisme, trac, bégaiement .</a:t>
            </a:r>
            <a:br>
              <a:rPr lang="fr-FR" sz="2800" dirty="0" smtClean="0">
                <a:solidFill>
                  <a:schemeClr val="bg1"/>
                </a:solidFill>
              </a:rPr>
            </a:br>
            <a:r>
              <a:rPr lang="fr-FR" sz="2800" dirty="0" smtClean="0">
                <a:solidFill>
                  <a:schemeClr val="bg1"/>
                </a:solidFill>
              </a:rPr>
              <a:t>       </a:t>
            </a:r>
            <a:endParaRPr lang="fr-FR" sz="2800" dirty="0">
              <a:solidFill>
                <a:srgbClr val="7030A0"/>
              </a:solidFill>
            </a:endParaRPr>
          </a:p>
        </p:txBody>
      </p:sp>
      <p:sp>
        <p:nvSpPr>
          <p:cNvPr id="3" name="Espace réservé du numéro de diapositive 2"/>
          <p:cNvSpPr>
            <a:spLocks noGrp="1"/>
          </p:cNvSpPr>
          <p:nvPr>
            <p:ph type="sldNum" sz="quarter" idx="12"/>
          </p:nvPr>
        </p:nvSpPr>
        <p:spPr/>
        <p:txBody>
          <a:bodyPr/>
          <a:lstStyle/>
          <a:p>
            <a:fld id="{79609178-0DE2-4DA7-A198-4E5A57517F32}" type="slidenum">
              <a:rPr lang="fr-FR" smtClean="0"/>
              <a:pPr/>
              <a:t>29</a:t>
            </a:fld>
            <a:endParaRPr lang="fr-FR" dirty="0"/>
          </a:p>
        </p:txBody>
      </p:sp>
      <p:sp>
        <p:nvSpPr>
          <p:cNvPr id="4" name="Espace réservé du pied de page 3"/>
          <p:cNvSpPr>
            <a:spLocks noGrp="1"/>
          </p:cNvSpPr>
          <p:nvPr>
            <p:ph type="ftr" sz="quarter" idx="11"/>
          </p:nvPr>
        </p:nvSpPr>
        <p:spPr/>
        <p:txBody>
          <a:bodyPr/>
          <a:lstStyle/>
          <a:p>
            <a:r>
              <a:rPr lang="fr-FR" dirty="0" smtClean="0"/>
              <a:t>NASSIM OMAR</a:t>
            </a:r>
            <a:endParaRPr lang="fr-FR" dirty="0"/>
          </a:p>
        </p:txBody>
      </p:sp>
      <p:sp>
        <p:nvSpPr>
          <p:cNvPr id="5" name="Espace réservé de la date 4"/>
          <p:cNvSpPr>
            <a:spLocks noGrp="1"/>
          </p:cNvSpPr>
          <p:nvPr>
            <p:ph type="dt" sz="half" idx="10"/>
          </p:nvPr>
        </p:nvSpPr>
        <p:spPr/>
        <p:txBody>
          <a:bodyPr/>
          <a:lstStyle/>
          <a:p>
            <a:fld id="{3AE2DFB1-B14A-4923-9852-96FAF3A4A7A4}" type="datetime1">
              <a:rPr lang="fr-FR" smtClean="0"/>
              <a:pPr/>
              <a:t>28/06/2014</a:t>
            </a:fld>
            <a:endParaRPr lang="fr-FR"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0" y="1428736"/>
            <a:ext cx="9144000" cy="5429264"/>
          </a:xfrm>
        </p:spPr>
        <p:txBody>
          <a:bodyPr>
            <a:normAutofit/>
          </a:bodyPr>
          <a:lstStyle/>
          <a:p>
            <a:r>
              <a:rPr lang="fr-FR" sz="2800" b="1" dirty="0" smtClean="0">
                <a:solidFill>
                  <a:srgbClr val="00B050"/>
                </a:solidFill>
              </a:rPr>
              <a:t>Définition De La Psychologie</a:t>
            </a:r>
          </a:p>
          <a:p>
            <a:r>
              <a:rPr lang="fr-FR" sz="2800" b="1" dirty="0" smtClean="0">
                <a:solidFill>
                  <a:srgbClr val="00B050"/>
                </a:solidFill>
              </a:rPr>
              <a:t>Objet Et Portée De La Psychologie</a:t>
            </a:r>
          </a:p>
          <a:p>
            <a:pPr>
              <a:buNone/>
            </a:pPr>
            <a:r>
              <a:rPr lang="fr-FR" sz="2800" b="1" dirty="0" smtClean="0">
                <a:solidFill>
                  <a:srgbClr val="FFFF00"/>
                </a:solidFill>
              </a:rPr>
              <a:t>            </a:t>
            </a:r>
            <a:r>
              <a:rPr lang="fr-FR" sz="2800" b="1" dirty="0" smtClean="0">
                <a:solidFill>
                  <a:srgbClr val="FF0000"/>
                </a:solidFill>
              </a:rPr>
              <a:t>1</a:t>
            </a:r>
            <a:r>
              <a:rPr lang="fr-FR" sz="2800" b="1" dirty="0" smtClean="0">
                <a:solidFill>
                  <a:schemeClr val="accent3"/>
                </a:solidFill>
              </a:rPr>
              <a:t>- </a:t>
            </a:r>
            <a:r>
              <a:rPr lang="fr-FR" sz="2800" b="1" dirty="0" smtClean="0">
                <a:solidFill>
                  <a:srgbClr val="FF0000"/>
                </a:solidFill>
              </a:rPr>
              <a:t>Les Processus Cognitifs: </a:t>
            </a:r>
            <a:r>
              <a:rPr lang="fr-FR" sz="2800" b="1" dirty="0" smtClean="0"/>
              <a:t>Perception , langage , Mémoire , Pensée ,  , Apprentissage , Intelligence.</a:t>
            </a:r>
          </a:p>
          <a:p>
            <a:pPr>
              <a:buNone/>
            </a:pPr>
            <a:r>
              <a:rPr lang="fr-FR" sz="2800" b="1" dirty="0" smtClean="0">
                <a:solidFill>
                  <a:schemeClr val="accent3"/>
                </a:solidFill>
              </a:rPr>
              <a:t>            </a:t>
            </a:r>
            <a:r>
              <a:rPr lang="fr-FR" sz="2800" b="1" dirty="0" smtClean="0">
                <a:solidFill>
                  <a:srgbClr val="FF0000"/>
                </a:solidFill>
              </a:rPr>
              <a:t>2</a:t>
            </a:r>
            <a:r>
              <a:rPr lang="fr-FR" sz="2800" b="1" dirty="0" smtClean="0">
                <a:solidFill>
                  <a:schemeClr val="accent3"/>
                </a:solidFill>
              </a:rPr>
              <a:t>- </a:t>
            </a:r>
            <a:r>
              <a:rPr lang="fr-FR" sz="2800" b="1" dirty="0" smtClean="0">
                <a:solidFill>
                  <a:srgbClr val="FF0000"/>
                </a:solidFill>
              </a:rPr>
              <a:t>Les Processus Affectifs</a:t>
            </a:r>
            <a:r>
              <a:rPr lang="fr-FR" sz="2800" b="1" dirty="0" smtClean="0">
                <a:solidFill>
                  <a:schemeClr val="accent3"/>
                </a:solidFill>
              </a:rPr>
              <a:t>: </a:t>
            </a:r>
            <a:r>
              <a:rPr lang="fr-FR" sz="2800" b="1" dirty="0" smtClean="0"/>
              <a:t>Besoins , Désirs , Sentiments, Émotions.</a:t>
            </a:r>
            <a:endParaRPr lang="fr-FR" sz="2800" b="1" dirty="0" smtClean="0">
              <a:solidFill>
                <a:schemeClr val="accent3"/>
              </a:solidFill>
            </a:endParaRPr>
          </a:p>
          <a:p>
            <a:pPr>
              <a:buNone/>
            </a:pPr>
            <a:r>
              <a:rPr lang="fr-FR" sz="2800" b="1" dirty="0" smtClean="0">
                <a:solidFill>
                  <a:schemeClr val="accent3"/>
                </a:solidFill>
              </a:rPr>
              <a:t>            </a:t>
            </a:r>
            <a:r>
              <a:rPr lang="fr-FR" sz="2800" b="1" dirty="0" smtClean="0">
                <a:solidFill>
                  <a:srgbClr val="FF0000"/>
                </a:solidFill>
              </a:rPr>
              <a:t>3-</a:t>
            </a:r>
            <a:r>
              <a:rPr lang="fr-FR" sz="2800" b="1" dirty="0" smtClean="0">
                <a:solidFill>
                  <a:schemeClr val="accent3"/>
                </a:solidFill>
              </a:rPr>
              <a:t> </a:t>
            </a:r>
            <a:r>
              <a:rPr lang="fr-FR" sz="2800" b="1" dirty="0" smtClean="0">
                <a:solidFill>
                  <a:srgbClr val="FF0000"/>
                </a:solidFill>
              </a:rPr>
              <a:t>Le Processus Normatif</a:t>
            </a:r>
          </a:p>
          <a:p>
            <a:pPr>
              <a:buNone/>
            </a:pPr>
            <a:r>
              <a:rPr lang="fr-FR" sz="2800" b="1" dirty="0" smtClean="0">
                <a:solidFill>
                  <a:schemeClr val="accent3"/>
                </a:solidFill>
              </a:rPr>
              <a:t>            </a:t>
            </a:r>
            <a:r>
              <a:rPr lang="fr-FR" sz="2800" b="1" dirty="0" smtClean="0">
                <a:solidFill>
                  <a:srgbClr val="FF0000"/>
                </a:solidFill>
              </a:rPr>
              <a:t>4</a:t>
            </a:r>
            <a:r>
              <a:rPr lang="fr-FR" sz="2800" b="1" dirty="0" smtClean="0">
                <a:solidFill>
                  <a:schemeClr val="accent3"/>
                </a:solidFill>
              </a:rPr>
              <a:t>- </a:t>
            </a:r>
            <a:r>
              <a:rPr lang="fr-FR" sz="2800" b="1" dirty="0" smtClean="0">
                <a:solidFill>
                  <a:srgbClr val="FF0000"/>
                </a:solidFill>
              </a:rPr>
              <a:t>Les Processus Inconscients</a:t>
            </a:r>
            <a:endParaRPr lang="fr-FR" sz="2800" b="1" dirty="0">
              <a:solidFill>
                <a:srgbClr val="FF0000"/>
              </a:solidFill>
            </a:endParaRPr>
          </a:p>
        </p:txBody>
      </p:sp>
      <p:sp>
        <p:nvSpPr>
          <p:cNvPr id="2" name="Titre 1"/>
          <p:cNvSpPr>
            <a:spLocks noGrp="1"/>
          </p:cNvSpPr>
          <p:nvPr>
            <p:ph type="title"/>
          </p:nvPr>
        </p:nvSpPr>
        <p:spPr/>
        <p:txBody>
          <a:bodyPr>
            <a:normAutofit/>
          </a:bodyPr>
          <a:lstStyle/>
          <a:p>
            <a:r>
              <a:rPr lang="fr-FR" sz="3200" dirty="0" smtClean="0">
                <a:solidFill>
                  <a:srgbClr val="7030A0"/>
                </a:solidFill>
              </a:rPr>
              <a:t>A :introduction à la Psychologie</a:t>
            </a:r>
            <a:endParaRPr lang="fr-FR" sz="3200" dirty="0">
              <a:solidFill>
                <a:srgbClr val="7030A0"/>
              </a:solidFill>
            </a:endParaRPr>
          </a:p>
        </p:txBody>
      </p:sp>
      <p:sp>
        <p:nvSpPr>
          <p:cNvPr id="4" name="Espace réservé du numéro de diapositive 3"/>
          <p:cNvSpPr>
            <a:spLocks noGrp="1"/>
          </p:cNvSpPr>
          <p:nvPr>
            <p:ph type="sldNum" sz="quarter" idx="12"/>
          </p:nvPr>
        </p:nvSpPr>
        <p:spPr/>
        <p:txBody>
          <a:bodyPr/>
          <a:lstStyle/>
          <a:p>
            <a:fld id="{79609178-0DE2-4DA7-A198-4E5A57517F32}" type="slidenum">
              <a:rPr lang="fr-FR" smtClean="0"/>
              <a:pPr/>
              <a:t>3</a:t>
            </a:fld>
            <a:endParaRPr lang="fr-FR" dirty="0"/>
          </a:p>
        </p:txBody>
      </p:sp>
      <p:sp>
        <p:nvSpPr>
          <p:cNvPr id="5" name="Espace réservé du pied de page 4"/>
          <p:cNvSpPr>
            <a:spLocks noGrp="1"/>
          </p:cNvSpPr>
          <p:nvPr>
            <p:ph type="ftr" sz="quarter" idx="11"/>
          </p:nvPr>
        </p:nvSpPr>
        <p:spPr/>
        <p:txBody>
          <a:bodyPr/>
          <a:lstStyle/>
          <a:p>
            <a:r>
              <a:rPr lang="fr-FR" dirty="0" smtClean="0"/>
              <a:t>NASSIM OMAR</a:t>
            </a:r>
            <a:endParaRPr lang="fr-FR" dirty="0"/>
          </a:p>
        </p:txBody>
      </p:sp>
      <p:sp>
        <p:nvSpPr>
          <p:cNvPr id="6" name="Espace réservé de la date 5"/>
          <p:cNvSpPr>
            <a:spLocks noGrp="1"/>
          </p:cNvSpPr>
          <p:nvPr>
            <p:ph type="dt" sz="half" idx="10"/>
          </p:nvPr>
        </p:nvSpPr>
        <p:spPr/>
        <p:txBody>
          <a:bodyPr/>
          <a:lstStyle/>
          <a:p>
            <a:fld id="{1C5369A2-8688-4F05-838A-5B5A94EB3C65}" type="datetime1">
              <a:rPr lang="fr-FR" smtClean="0"/>
              <a:pPr/>
              <a:t>28/06/2014</a:t>
            </a:fld>
            <a:endParaRPr lang="fr-FR" dirty="0"/>
          </a:p>
        </p:txBody>
      </p:sp>
    </p:spTree>
  </p:cSld>
  <p:clrMapOvr>
    <a:masterClrMapping/>
  </p:clrMapOvr>
  <p:transition>
    <p:dissolv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6858000"/>
          </a:xfrm>
        </p:spPr>
        <p:txBody>
          <a:bodyPr>
            <a:normAutofit/>
          </a:bodyPr>
          <a:lstStyle/>
          <a:p>
            <a:r>
              <a:rPr lang="fr-FR" sz="2400" dirty="0" smtClean="0">
                <a:solidFill>
                  <a:srgbClr val="FF0000"/>
                </a:solidFill>
              </a:rPr>
              <a:t>3/Le processus normatif:</a:t>
            </a:r>
            <a:br>
              <a:rPr lang="fr-FR" sz="2400" dirty="0" smtClean="0">
                <a:solidFill>
                  <a:srgbClr val="FF0000"/>
                </a:solidFill>
              </a:rPr>
            </a:br>
            <a:r>
              <a:rPr lang="fr-FR" sz="2400" dirty="0" smtClean="0">
                <a:solidFill>
                  <a:schemeClr val="bg1"/>
                </a:solidFill>
              </a:rPr>
              <a:t>_ Qui à les caractères d’une </a:t>
            </a:r>
            <a:r>
              <a:rPr lang="fr-FR" sz="2400" dirty="0" smtClean="0">
                <a:solidFill>
                  <a:srgbClr val="00B050"/>
                </a:solidFill>
              </a:rPr>
              <a:t>norme</a:t>
            </a:r>
            <a:r>
              <a:rPr lang="fr-FR" sz="2400" dirty="0" smtClean="0">
                <a:solidFill>
                  <a:schemeClr val="bg1"/>
                </a:solidFill>
              </a:rPr>
              <a:t>: </a:t>
            </a:r>
            <a:br>
              <a:rPr lang="fr-FR" sz="2400" dirty="0" smtClean="0">
                <a:solidFill>
                  <a:schemeClr val="bg1"/>
                </a:solidFill>
              </a:rPr>
            </a:br>
            <a:r>
              <a:rPr lang="fr-FR" sz="2400" dirty="0" smtClean="0">
                <a:solidFill>
                  <a:schemeClr val="bg1"/>
                </a:solidFill>
              </a:rPr>
              <a:t>           * jugement normatif,  logique, morale qui édicte des règles;</a:t>
            </a:r>
            <a:br>
              <a:rPr lang="fr-FR" sz="2400" dirty="0" smtClean="0">
                <a:solidFill>
                  <a:schemeClr val="bg1"/>
                </a:solidFill>
              </a:rPr>
            </a:br>
            <a:r>
              <a:rPr lang="fr-FR" sz="2400" dirty="0" smtClean="0">
                <a:solidFill>
                  <a:schemeClr val="bg1"/>
                </a:solidFill>
              </a:rPr>
              <a:t>_ Il incombe à l’individu de </a:t>
            </a:r>
            <a:r>
              <a:rPr lang="fr-FR" sz="2400" dirty="0" smtClean="0">
                <a:solidFill>
                  <a:srgbClr val="00B050"/>
                </a:solidFill>
              </a:rPr>
              <a:t>respecter</a:t>
            </a:r>
            <a:r>
              <a:rPr lang="fr-FR" sz="2400" dirty="0" smtClean="0">
                <a:solidFill>
                  <a:schemeClr val="bg1"/>
                </a:solidFill>
              </a:rPr>
              <a:t> ces règles et ces valeurs, les </a:t>
            </a:r>
            <a:r>
              <a:rPr lang="fr-FR" sz="2400" dirty="0" smtClean="0">
                <a:solidFill>
                  <a:srgbClr val="00B050"/>
                </a:solidFill>
              </a:rPr>
              <a:t>appliquer</a:t>
            </a:r>
            <a:r>
              <a:rPr lang="fr-FR" sz="2400" dirty="0" smtClean="0">
                <a:solidFill>
                  <a:schemeClr val="bg1"/>
                </a:solidFill>
              </a:rPr>
              <a:t> et voir même les </a:t>
            </a:r>
            <a:r>
              <a:rPr lang="fr-FR" sz="2400" dirty="0" smtClean="0">
                <a:solidFill>
                  <a:srgbClr val="00B050"/>
                </a:solidFill>
              </a:rPr>
              <a:t>défendre</a:t>
            </a:r>
            <a:r>
              <a:rPr lang="fr-FR" sz="2400" dirty="0" smtClean="0">
                <a:solidFill>
                  <a:schemeClr val="bg1"/>
                </a:solidFill>
              </a:rPr>
              <a:t>;</a:t>
            </a:r>
            <a:br>
              <a:rPr lang="fr-FR" sz="2400" dirty="0" smtClean="0">
                <a:solidFill>
                  <a:schemeClr val="bg1"/>
                </a:solidFill>
              </a:rPr>
            </a:br>
            <a:r>
              <a:rPr lang="fr-FR" sz="2400" dirty="0" smtClean="0">
                <a:solidFill>
                  <a:schemeClr val="bg1"/>
                </a:solidFill>
              </a:rPr>
              <a:t>_ Les normes ne sont pas naturelles;</a:t>
            </a:r>
            <a:br>
              <a:rPr lang="fr-FR" sz="2400" dirty="0" smtClean="0">
                <a:solidFill>
                  <a:schemeClr val="bg1"/>
                </a:solidFill>
              </a:rPr>
            </a:br>
            <a:r>
              <a:rPr lang="fr-FR" sz="2400" dirty="0" smtClean="0">
                <a:solidFill>
                  <a:schemeClr val="bg1"/>
                </a:solidFill>
              </a:rPr>
              <a:t>_ Les règles sont destinées à </a:t>
            </a:r>
            <a:r>
              <a:rPr lang="fr-FR" sz="2400" dirty="0" smtClean="0">
                <a:solidFill>
                  <a:srgbClr val="00B050"/>
                </a:solidFill>
              </a:rPr>
              <a:t>limiter la liberté d’action </a:t>
            </a:r>
            <a:r>
              <a:rPr lang="fr-FR" sz="2400" dirty="0" smtClean="0">
                <a:solidFill>
                  <a:schemeClr val="bg1"/>
                </a:solidFill>
              </a:rPr>
              <a:t>de l’individu et de le </a:t>
            </a:r>
            <a:r>
              <a:rPr lang="fr-FR" sz="2400" dirty="0" smtClean="0">
                <a:solidFill>
                  <a:srgbClr val="00B050"/>
                </a:solidFill>
              </a:rPr>
              <a:t>discipliner</a:t>
            </a:r>
            <a:r>
              <a:rPr lang="fr-FR" sz="2400" dirty="0" smtClean="0">
                <a:solidFill>
                  <a:schemeClr val="bg1"/>
                </a:solidFill>
              </a:rPr>
              <a:t>;</a:t>
            </a:r>
            <a:br>
              <a:rPr lang="fr-FR" sz="2400" dirty="0" smtClean="0">
                <a:solidFill>
                  <a:schemeClr val="bg1"/>
                </a:solidFill>
              </a:rPr>
            </a:br>
            <a:r>
              <a:rPr lang="fr-FR" sz="2400" dirty="0" smtClean="0">
                <a:solidFill>
                  <a:schemeClr val="bg1"/>
                </a:solidFill>
              </a:rPr>
              <a:t>_ Certains respectent ces règles, d’autres les violent;</a:t>
            </a:r>
            <a:br>
              <a:rPr lang="fr-FR" sz="2400" dirty="0" smtClean="0">
                <a:solidFill>
                  <a:schemeClr val="bg1"/>
                </a:solidFill>
              </a:rPr>
            </a:br>
            <a:r>
              <a:rPr lang="fr-FR" sz="2400" dirty="0" smtClean="0">
                <a:solidFill>
                  <a:schemeClr val="bg1"/>
                </a:solidFill>
              </a:rPr>
              <a:t>_ Certaines situations </a:t>
            </a:r>
            <a:r>
              <a:rPr lang="fr-FR" sz="2400" dirty="0" smtClean="0">
                <a:solidFill>
                  <a:srgbClr val="00B050"/>
                </a:solidFill>
              </a:rPr>
              <a:t>renversent</a:t>
            </a:r>
            <a:r>
              <a:rPr lang="fr-FR" sz="2400" dirty="0" smtClean="0">
                <a:solidFill>
                  <a:schemeClr val="bg1"/>
                </a:solidFill>
              </a:rPr>
              <a:t> ces règles et ces </a:t>
            </a:r>
            <a:r>
              <a:rPr lang="fr-FR" sz="2400" dirty="0" smtClean="0">
                <a:solidFill>
                  <a:srgbClr val="00B050"/>
                </a:solidFill>
              </a:rPr>
              <a:t>valeurs</a:t>
            </a:r>
            <a:r>
              <a:rPr lang="fr-FR" sz="2400" dirty="0" smtClean="0">
                <a:solidFill>
                  <a:schemeClr val="bg1"/>
                </a:solidFill>
              </a:rPr>
              <a:t>.</a:t>
            </a:r>
            <a:r>
              <a:rPr lang="fr-FR" sz="2000" dirty="0" smtClean="0">
                <a:solidFill>
                  <a:schemeClr val="bg1"/>
                </a:solidFill>
              </a:rPr>
              <a:t/>
            </a:r>
            <a:br>
              <a:rPr lang="fr-FR" sz="2000" dirty="0" smtClean="0">
                <a:solidFill>
                  <a:schemeClr val="bg1"/>
                </a:solidFill>
              </a:rPr>
            </a:br>
            <a:endParaRPr lang="fr-FR" sz="2000" dirty="0">
              <a:solidFill>
                <a:srgbClr val="FF0000"/>
              </a:solidFill>
            </a:endParaRPr>
          </a:p>
        </p:txBody>
      </p:sp>
      <p:sp>
        <p:nvSpPr>
          <p:cNvPr id="3" name="Espace réservé du numéro de diapositive 2"/>
          <p:cNvSpPr>
            <a:spLocks noGrp="1"/>
          </p:cNvSpPr>
          <p:nvPr>
            <p:ph type="sldNum" sz="quarter" idx="12"/>
          </p:nvPr>
        </p:nvSpPr>
        <p:spPr/>
        <p:txBody>
          <a:bodyPr/>
          <a:lstStyle/>
          <a:p>
            <a:fld id="{79609178-0DE2-4DA7-A198-4E5A57517F32}" type="slidenum">
              <a:rPr lang="fr-FR" smtClean="0"/>
              <a:pPr/>
              <a:t>30</a:t>
            </a:fld>
            <a:endParaRPr lang="fr-FR" dirty="0"/>
          </a:p>
        </p:txBody>
      </p:sp>
      <p:sp>
        <p:nvSpPr>
          <p:cNvPr id="4" name="Espace réservé du pied de page 3"/>
          <p:cNvSpPr>
            <a:spLocks noGrp="1"/>
          </p:cNvSpPr>
          <p:nvPr>
            <p:ph type="ftr" sz="quarter" idx="11"/>
          </p:nvPr>
        </p:nvSpPr>
        <p:spPr/>
        <p:txBody>
          <a:bodyPr/>
          <a:lstStyle/>
          <a:p>
            <a:r>
              <a:rPr lang="fr-FR" dirty="0" smtClean="0"/>
              <a:t>NASSIM OMAR</a:t>
            </a:r>
            <a:endParaRPr lang="fr-FR" dirty="0"/>
          </a:p>
        </p:txBody>
      </p:sp>
      <p:sp>
        <p:nvSpPr>
          <p:cNvPr id="5" name="Espace réservé de la date 4"/>
          <p:cNvSpPr>
            <a:spLocks noGrp="1"/>
          </p:cNvSpPr>
          <p:nvPr>
            <p:ph type="dt" sz="half" idx="10"/>
          </p:nvPr>
        </p:nvSpPr>
        <p:spPr/>
        <p:txBody>
          <a:bodyPr/>
          <a:lstStyle/>
          <a:p>
            <a:fld id="{C3BE1859-899E-4FF7-B99D-BFED9DF44B45}" type="datetime1">
              <a:rPr lang="fr-FR" smtClean="0"/>
              <a:pPr/>
              <a:t>28/06/2014</a:t>
            </a:fld>
            <a:endParaRPr lang="fr-FR"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6858000"/>
          </a:xfrm>
        </p:spPr>
        <p:txBody>
          <a:bodyPr>
            <a:normAutofit fontScale="90000"/>
          </a:bodyPr>
          <a:lstStyle/>
          <a:p>
            <a:r>
              <a:rPr lang="fr-FR" sz="2700" dirty="0" smtClean="0">
                <a:solidFill>
                  <a:srgbClr val="FF0000"/>
                </a:solidFill>
              </a:rPr>
              <a:t>4/Les processus inconscients:</a:t>
            </a:r>
            <a:r>
              <a:rPr lang="fr-FR" sz="2000" dirty="0" smtClean="0">
                <a:solidFill>
                  <a:srgbClr val="FF0000"/>
                </a:solidFill>
              </a:rPr>
              <a:t/>
            </a:r>
            <a:br>
              <a:rPr lang="fr-FR" sz="2000" dirty="0" smtClean="0">
                <a:solidFill>
                  <a:srgbClr val="FF0000"/>
                </a:solidFill>
              </a:rPr>
            </a:br>
            <a:r>
              <a:rPr lang="fr-FR" sz="2400" dirty="0" smtClean="0">
                <a:solidFill>
                  <a:schemeClr val="bg1"/>
                </a:solidFill>
              </a:rPr>
              <a:t>Selon la théorie psychanalytique freudienne, la psychanalyse se base sur le fonctionnement de l’appareil psychique de point de vue:</a:t>
            </a:r>
            <a:br>
              <a:rPr lang="fr-FR" sz="2400" dirty="0" smtClean="0">
                <a:solidFill>
                  <a:schemeClr val="bg1"/>
                </a:solidFill>
              </a:rPr>
            </a:br>
            <a:r>
              <a:rPr lang="fr-FR" sz="2400" dirty="0" smtClean="0">
                <a:solidFill>
                  <a:schemeClr val="bg1"/>
                </a:solidFill>
              </a:rPr>
              <a:t/>
            </a:r>
            <a:br>
              <a:rPr lang="fr-FR" sz="2400" dirty="0" smtClean="0">
                <a:solidFill>
                  <a:schemeClr val="bg1"/>
                </a:solidFill>
              </a:rPr>
            </a:br>
            <a:r>
              <a:rPr lang="fr-FR" sz="2400" dirty="0" smtClean="0">
                <a:solidFill>
                  <a:schemeClr val="bg1"/>
                </a:solidFill>
              </a:rPr>
              <a:t>                        </a:t>
            </a:r>
            <a:r>
              <a:rPr lang="fr-FR" sz="2400" dirty="0" smtClean="0">
                <a:solidFill>
                  <a:srgbClr val="7030A0"/>
                </a:solidFill>
              </a:rPr>
              <a:t>* Économique:</a:t>
            </a:r>
            <a:br>
              <a:rPr lang="fr-FR" sz="2400" dirty="0" smtClean="0">
                <a:solidFill>
                  <a:srgbClr val="7030A0"/>
                </a:solidFill>
              </a:rPr>
            </a:br>
            <a:r>
              <a:rPr lang="fr-FR" sz="2400" dirty="0" smtClean="0">
                <a:solidFill>
                  <a:schemeClr val="bg1"/>
                </a:solidFill>
              </a:rPr>
              <a:t>L’activité psychique à pour but de trouver le </a:t>
            </a:r>
            <a:r>
              <a:rPr lang="fr-FR" sz="2400" dirty="0" smtClean="0">
                <a:solidFill>
                  <a:srgbClr val="00B050"/>
                </a:solidFill>
              </a:rPr>
              <a:t>plaisir</a:t>
            </a:r>
            <a:r>
              <a:rPr lang="fr-FR" sz="2400" dirty="0" smtClean="0">
                <a:solidFill>
                  <a:schemeClr val="bg1"/>
                </a:solidFill>
              </a:rPr>
              <a:t> et d’éviter le </a:t>
            </a:r>
            <a:r>
              <a:rPr lang="fr-FR" sz="2400" dirty="0" smtClean="0">
                <a:solidFill>
                  <a:srgbClr val="00B050"/>
                </a:solidFill>
              </a:rPr>
              <a:t>déplaisir</a:t>
            </a:r>
            <a:r>
              <a:rPr lang="fr-FR" sz="2400" dirty="0" smtClean="0">
                <a:solidFill>
                  <a:schemeClr val="bg1"/>
                </a:solidFill>
              </a:rPr>
              <a:t>, or l’</a:t>
            </a:r>
            <a:r>
              <a:rPr lang="fr-FR" sz="2400" dirty="0" smtClean="0">
                <a:solidFill>
                  <a:srgbClr val="00B050"/>
                </a:solidFill>
              </a:rPr>
              <a:t>évitement</a:t>
            </a:r>
            <a:r>
              <a:rPr lang="fr-FR" sz="2400" dirty="0" smtClean="0">
                <a:solidFill>
                  <a:schemeClr val="bg1"/>
                </a:solidFill>
              </a:rPr>
              <a:t> du déplaisir n’est toujours </a:t>
            </a:r>
            <a:r>
              <a:rPr lang="fr-FR" sz="2400" dirty="0" smtClean="0">
                <a:solidFill>
                  <a:srgbClr val="00B050"/>
                </a:solidFill>
              </a:rPr>
              <a:t>pas possible</a:t>
            </a:r>
            <a:r>
              <a:rPr lang="fr-FR" sz="2400" dirty="0" smtClean="0">
                <a:solidFill>
                  <a:schemeClr val="bg1"/>
                </a:solidFill>
              </a:rPr>
              <a:t>, ce qui oblige l’appareil psychique à obéir aux </a:t>
            </a:r>
            <a:r>
              <a:rPr lang="fr-FR" sz="2400" dirty="0" smtClean="0">
                <a:solidFill>
                  <a:srgbClr val="00B0F0"/>
                </a:solidFill>
              </a:rPr>
              <a:t>principes</a:t>
            </a:r>
            <a:r>
              <a:rPr lang="fr-FR" sz="2400" dirty="0" smtClean="0">
                <a:solidFill>
                  <a:schemeClr val="bg1"/>
                </a:solidFill>
              </a:rPr>
              <a:t> de la </a:t>
            </a:r>
            <a:r>
              <a:rPr lang="fr-FR" sz="2400" dirty="0" smtClean="0">
                <a:solidFill>
                  <a:srgbClr val="00B0F0"/>
                </a:solidFill>
              </a:rPr>
              <a:t>réalité</a:t>
            </a:r>
            <a:r>
              <a:rPr lang="fr-FR" sz="2400" dirty="0" smtClean="0">
                <a:solidFill>
                  <a:schemeClr val="bg1"/>
                </a:solidFill>
              </a:rPr>
              <a:t>, et  de là, la naissance des </a:t>
            </a:r>
            <a:r>
              <a:rPr lang="fr-FR" sz="2400" dirty="0" smtClean="0">
                <a:solidFill>
                  <a:srgbClr val="00B050"/>
                </a:solidFill>
              </a:rPr>
              <a:t>conflits</a:t>
            </a:r>
            <a:r>
              <a:rPr lang="fr-FR" sz="2400" dirty="0" smtClean="0">
                <a:solidFill>
                  <a:schemeClr val="bg1"/>
                </a:solidFill>
              </a:rPr>
              <a:t>.</a:t>
            </a:r>
            <a:br>
              <a:rPr lang="fr-FR" sz="2400" dirty="0" smtClean="0">
                <a:solidFill>
                  <a:schemeClr val="bg1"/>
                </a:solidFill>
              </a:rPr>
            </a:br>
            <a:r>
              <a:rPr lang="fr-FR" sz="2400" dirty="0" smtClean="0">
                <a:solidFill>
                  <a:schemeClr val="bg1"/>
                </a:solidFill>
              </a:rPr>
              <a:t>                         </a:t>
            </a:r>
            <a:r>
              <a:rPr lang="fr-FR" sz="2400" dirty="0" smtClean="0">
                <a:solidFill>
                  <a:srgbClr val="7030A0"/>
                </a:solidFill>
              </a:rPr>
              <a:t>* Topique:</a:t>
            </a:r>
            <a:br>
              <a:rPr lang="fr-FR" sz="2400" dirty="0" smtClean="0">
                <a:solidFill>
                  <a:srgbClr val="7030A0"/>
                </a:solidFill>
              </a:rPr>
            </a:br>
            <a:r>
              <a:rPr lang="fr-FR" sz="2400" dirty="0" smtClean="0">
                <a:solidFill>
                  <a:schemeClr val="bg1"/>
                </a:solidFill>
              </a:rPr>
              <a:t>on distingue 2 topiques:</a:t>
            </a:r>
            <a:br>
              <a:rPr lang="fr-FR" sz="2400" dirty="0" smtClean="0">
                <a:solidFill>
                  <a:schemeClr val="bg1"/>
                </a:solidFill>
              </a:rPr>
            </a:br>
            <a:r>
              <a:rPr lang="fr-FR" sz="2400" dirty="0" smtClean="0">
                <a:solidFill>
                  <a:schemeClr val="bg1"/>
                </a:solidFill>
              </a:rPr>
              <a:t>_ </a:t>
            </a:r>
            <a:r>
              <a:rPr lang="fr-FR" sz="2400" dirty="0" smtClean="0">
                <a:solidFill>
                  <a:srgbClr val="0070C0"/>
                </a:solidFill>
              </a:rPr>
              <a:t>La 1</a:t>
            </a:r>
            <a:r>
              <a:rPr lang="fr-FR" sz="2400" baseline="30000" dirty="0" smtClean="0">
                <a:solidFill>
                  <a:srgbClr val="0070C0"/>
                </a:solidFill>
              </a:rPr>
              <a:t>ère</a:t>
            </a:r>
            <a:r>
              <a:rPr lang="fr-FR" sz="2400" dirty="0" smtClean="0">
                <a:solidFill>
                  <a:srgbClr val="0070C0"/>
                </a:solidFill>
              </a:rPr>
              <a:t> topique</a:t>
            </a:r>
            <a:r>
              <a:rPr lang="fr-FR" sz="2400" dirty="0" smtClean="0">
                <a:solidFill>
                  <a:schemeClr val="bg1"/>
                </a:solidFill>
              </a:rPr>
              <a:t>: phénomène d’opposition de 2 systèmes:</a:t>
            </a:r>
            <a:br>
              <a:rPr lang="fr-FR" sz="2400" dirty="0" smtClean="0">
                <a:solidFill>
                  <a:schemeClr val="bg1"/>
                </a:solidFill>
              </a:rPr>
            </a:br>
            <a:r>
              <a:rPr lang="fr-FR" sz="2400" dirty="0" smtClean="0">
                <a:solidFill>
                  <a:schemeClr val="bg1"/>
                </a:solidFill>
              </a:rPr>
              <a:t>                         /</a:t>
            </a:r>
            <a:r>
              <a:rPr lang="fr-FR" sz="2400" dirty="0" smtClean="0">
                <a:solidFill>
                  <a:srgbClr val="00B050"/>
                </a:solidFill>
              </a:rPr>
              <a:t>inconscient</a:t>
            </a:r>
            <a:r>
              <a:rPr lang="fr-FR" sz="2400" dirty="0" smtClean="0">
                <a:solidFill>
                  <a:schemeClr val="bg1"/>
                </a:solidFill>
              </a:rPr>
              <a:t> qui obéit aux principes du </a:t>
            </a:r>
            <a:r>
              <a:rPr lang="fr-FR" sz="2400" dirty="0" smtClean="0">
                <a:solidFill>
                  <a:schemeClr val="accent2"/>
                </a:solidFill>
              </a:rPr>
              <a:t>plaisir</a:t>
            </a:r>
            <a:r>
              <a:rPr lang="fr-FR" sz="2400" dirty="0" smtClean="0">
                <a:solidFill>
                  <a:schemeClr val="bg1"/>
                </a:solidFill>
              </a:rPr>
              <a:t>;</a:t>
            </a:r>
            <a:br>
              <a:rPr lang="fr-FR" sz="2400" dirty="0" smtClean="0">
                <a:solidFill>
                  <a:schemeClr val="bg1"/>
                </a:solidFill>
              </a:rPr>
            </a:br>
            <a:r>
              <a:rPr lang="fr-FR" sz="2400" dirty="0" smtClean="0">
                <a:solidFill>
                  <a:schemeClr val="bg1"/>
                </a:solidFill>
              </a:rPr>
              <a:t>                         / </a:t>
            </a:r>
            <a:r>
              <a:rPr lang="fr-FR" sz="2400" dirty="0" smtClean="0">
                <a:solidFill>
                  <a:srgbClr val="00B050"/>
                </a:solidFill>
              </a:rPr>
              <a:t>conscient</a:t>
            </a:r>
            <a:r>
              <a:rPr lang="fr-FR" sz="2400" dirty="0" smtClean="0">
                <a:solidFill>
                  <a:schemeClr val="bg1"/>
                </a:solidFill>
              </a:rPr>
              <a:t> qui obéit aux principes de la </a:t>
            </a:r>
            <a:r>
              <a:rPr lang="fr-FR" sz="2400" dirty="0" smtClean="0">
                <a:solidFill>
                  <a:schemeClr val="accent2"/>
                </a:solidFill>
              </a:rPr>
              <a:t>réalité</a:t>
            </a:r>
            <a:br>
              <a:rPr lang="fr-FR" sz="2400" dirty="0" smtClean="0">
                <a:solidFill>
                  <a:schemeClr val="accent2"/>
                </a:solidFill>
              </a:rPr>
            </a:br>
            <a:r>
              <a:rPr lang="fr-FR" sz="2400" dirty="0" smtClean="0">
                <a:solidFill>
                  <a:schemeClr val="bg1"/>
                </a:solidFill>
              </a:rPr>
              <a:t>_ </a:t>
            </a:r>
            <a:r>
              <a:rPr lang="fr-FR" sz="2400" dirty="0" smtClean="0">
                <a:solidFill>
                  <a:srgbClr val="0070C0"/>
                </a:solidFill>
              </a:rPr>
              <a:t>La 2</a:t>
            </a:r>
            <a:r>
              <a:rPr lang="fr-FR" sz="2400" baseline="30000" dirty="0" smtClean="0">
                <a:solidFill>
                  <a:srgbClr val="0070C0"/>
                </a:solidFill>
              </a:rPr>
              <a:t>ème</a:t>
            </a:r>
            <a:r>
              <a:rPr lang="fr-FR" sz="2400" dirty="0" smtClean="0">
                <a:solidFill>
                  <a:srgbClr val="0070C0"/>
                </a:solidFill>
              </a:rPr>
              <a:t> topique</a:t>
            </a:r>
            <a:r>
              <a:rPr lang="fr-FR" sz="2400" dirty="0" smtClean="0">
                <a:solidFill>
                  <a:schemeClr val="bg1"/>
                </a:solidFill>
              </a:rPr>
              <a:t>: composée de </a:t>
            </a:r>
            <a:r>
              <a:rPr lang="fr-FR" sz="2400" dirty="0" smtClean="0">
                <a:solidFill>
                  <a:srgbClr val="00B0F0"/>
                </a:solidFill>
              </a:rPr>
              <a:t>trois instances</a:t>
            </a:r>
            <a:endParaRPr lang="fr-FR" sz="2400" dirty="0">
              <a:solidFill>
                <a:srgbClr val="00B0F0"/>
              </a:solidFill>
            </a:endParaRPr>
          </a:p>
        </p:txBody>
      </p:sp>
      <p:sp>
        <p:nvSpPr>
          <p:cNvPr id="3" name="Espace réservé du numéro de diapositive 2"/>
          <p:cNvSpPr>
            <a:spLocks noGrp="1"/>
          </p:cNvSpPr>
          <p:nvPr>
            <p:ph type="sldNum" sz="quarter" idx="12"/>
          </p:nvPr>
        </p:nvSpPr>
        <p:spPr/>
        <p:txBody>
          <a:bodyPr/>
          <a:lstStyle/>
          <a:p>
            <a:fld id="{79609178-0DE2-4DA7-A198-4E5A57517F32}" type="slidenum">
              <a:rPr lang="fr-FR" smtClean="0"/>
              <a:pPr/>
              <a:t>31</a:t>
            </a:fld>
            <a:endParaRPr lang="fr-FR" dirty="0"/>
          </a:p>
        </p:txBody>
      </p:sp>
      <p:sp>
        <p:nvSpPr>
          <p:cNvPr id="4" name="Espace réservé du pied de page 3"/>
          <p:cNvSpPr>
            <a:spLocks noGrp="1"/>
          </p:cNvSpPr>
          <p:nvPr>
            <p:ph type="ftr" sz="quarter" idx="11"/>
          </p:nvPr>
        </p:nvSpPr>
        <p:spPr/>
        <p:txBody>
          <a:bodyPr/>
          <a:lstStyle/>
          <a:p>
            <a:r>
              <a:rPr lang="fr-FR" dirty="0" smtClean="0"/>
              <a:t>NASSIM OMAR</a:t>
            </a:r>
            <a:endParaRPr lang="fr-FR" dirty="0"/>
          </a:p>
        </p:txBody>
      </p:sp>
      <p:sp>
        <p:nvSpPr>
          <p:cNvPr id="5" name="Espace réservé de la date 4"/>
          <p:cNvSpPr>
            <a:spLocks noGrp="1"/>
          </p:cNvSpPr>
          <p:nvPr>
            <p:ph type="dt" sz="half" idx="10"/>
          </p:nvPr>
        </p:nvSpPr>
        <p:spPr/>
        <p:txBody>
          <a:bodyPr/>
          <a:lstStyle/>
          <a:p>
            <a:fld id="{CD28D46D-92C0-42A7-9449-FDA992E344EB}" type="datetime1">
              <a:rPr lang="fr-FR" smtClean="0"/>
              <a:pPr/>
              <a:t>28/06/2014</a:t>
            </a:fld>
            <a:endParaRPr lang="fr-FR"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58204" cy="5654692"/>
          </a:xfrm>
        </p:spPr>
        <p:txBody>
          <a:bodyPr>
            <a:noAutofit/>
          </a:bodyPr>
          <a:lstStyle/>
          <a:p>
            <a:r>
              <a:rPr lang="fr-FR" sz="2800" dirty="0" smtClean="0">
                <a:solidFill>
                  <a:schemeClr val="bg1"/>
                </a:solidFill>
              </a:rPr>
              <a:t>Le </a:t>
            </a:r>
            <a:r>
              <a:rPr lang="fr-FR" sz="2800" dirty="0" smtClean="0">
                <a:solidFill>
                  <a:srgbClr val="FF0000"/>
                </a:solidFill>
              </a:rPr>
              <a:t>Ça</a:t>
            </a:r>
            <a:r>
              <a:rPr lang="fr-FR" sz="2800" dirty="0" smtClean="0">
                <a:solidFill>
                  <a:schemeClr val="bg1"/>
                </a:solidFill>
              </a:rPr>
              <a:t> :</a:t>
            </a:r>
            <a:r>
              <a:rPr lang="fr-FR" sz="2000" dirty="0" smtClean="0">
                <a:solidFill>
                  <a:schemeClr val="bg1"/>
                </a:solidFill>
              </a:rPr>
              <a:t/>
            </a:r>
            <a:br>
              <a:rPr lang="fr-FR" sz="2000" dirty="0" smtClean="0">
                <a:solidFill>
                  <a:schemeClr val="bg1"/>
                </a:solidFill>
              </a:rPr>
            </a:br>
            <a:r>
              <a:rPr lang="fr-FR" sz="2000" dirty="0" smtClean="0">
                <a:solidFill>
                  <a:schemeClr val="bg1"/>
                </a:solidFill>
              </a:rPr>
              <a:t>         - impersonnel (=ni moi- ni toi)</a:t>
            </a:r>
            <a:br>
              <a:rPr lang="fr-FR" sz="2000" dirty="0" smtClean="0">
                <a:solidFill>
                  <a:schemeClr val="bg1"/>
                </a:solidFill>
              </a:rPr>
            </a:br>
            <a:r>
              <a:rPr lang="fr-FR" sz="2000" dirty="0" smtClean="0">
                <a:solidFill>
                  <a:schemeClr val="bg1"/>
                </a:solidFill>
              </a:rPr>
              <a:t>         - instance »biologique » de l’appareil  psychique</a:t>
            </a:r>
            <a:br>
              <a:rPr lang="fr-FR" sz="2000" dirty="0" smtClean="0">
                <a:solidFill>
                  <a:schemeClr val="bg1"/>
                </a:solidFill>
              </a:rPr>
            </a:br>
            <a:r>
              <a:rPr lang="fr-FR" sz="2000" dirty="0" smtClean="0">
                <a:solidFill>
                  <a:schemeClr val="bg1"/>
                </a:solidFill>
              </a:rPr>
              <a:t>         - gouverner par le principe du plaisir</a:t>
            </a:r>
            <a:br>
              <a:rPr lang="fr-FR" sz="2000" dirty="0" smtClean="0">
                <a:solidFill>
                  <a:schemeClr val="bg1"/>
                </a:solidFill>
              </a:rPr>
            </a:br>
            <a:r>
              <a:rPr lang="fr-FR" sz="2000" dirty="0" smtClean="0">
                <a:solidFill>
                  <a:schemeClr val="bg1"/>
                </a:solidFill>
              </a:rPr>
              <a:t>         - ne tient pas compte de la réalité</a:t>
            </a:r>
            <a:br>
              <a:rPr lang="fr-FR" sz="2000" dirty="0" smtClean="0">
                <a:solidFill>
                  <a:schemeClr val="bg1"/>
                </a:solidFill>
              </a:rPr>
            </a:br>
            <a:r>
              <a:rPr lang="fr-FR" sz="2800" dirty="0" smtClean="0">
                <a:solidFill>
                  <a:schemeClr val="bg1"/>
                </a:solidFill>
              </a:rPr>
              <a:t>Le </a:t>
            </a:r>
            <a:r>
              <a:rPr lang="fr-FR" sz="2800" dirty="0" smtClean="0">
                <a:solidFill>
                  <a:srgbClr val="FF0000"/>
                </a:solidFill>
              </a:rPr>
              <a:t>Moi</a:t>
            </a:r>
            <a:r>
              <a:rPr lang="fr-FR" sz="2800" dirty="0" smtClean="0">
                <a:solidFill>
                  <a:schemeClr val="bg1"/>
                </a:solidFill>
              </a:rPr>
              <a:t>:</a:t>
            </a:r>
            <a:r>
              <a:rPr lang="fr-FR" sz="2000" dirty="0" smtClean="0">
                <a:solidFill>
                  <a:srgbClr val="FF0000"/>
                </a:solidFill>
              </a:rPr>
              <a:t/>
            </a:r>
            <a:br>
              <a:rPr lang="fr-FR" sz="2000" dirty="0" smtClean="0">
                <a:solidFill>
                  <a:srgbClr val="FF0000"/>
                </a:solidFill>
              </a:rPr>
            </a:br>
            <a:r>
              <a:rPr lang="fr-FR" sz="2000" dirty="0" smtClean="0">
                <a:solidFill>
                  <a:srgbClr val="FF0000"/>
                </a:solidFill>
              </a:rPr>
              <a:t>         </a:t>
            </a:r>
            <a:r>
              <a:rPr lang="fr-FR" sz="2000" dirty="0" smtClean="0">
                <a:solidFill>
                  <a:schemeClr val="bg1"/>
                </a:solidFill>
              </a:rPr>
              <a:t>- instance qui impose un délai à l’</a:t>
            </a:r>
            <a:r>
              <a:rPr lang="fr-FR" sz="2000" dirty="0" smtClean="0">
                <a:solidFill>
                  <a:srgbClr val="00B050"/>
                </a:solidFill>
              </a:rPr>
              <a:t>impulsion</a:t>
            </a:r>
            <a:r>
              <a:rPr lang="fr-FR" sz="2000" dirty="0" smtClean="0">
                <a:solidFill>
                  <a:schemeClr val="bg1"/>
                </a:solidFill>
              </a:rPr>
              <a:t> immédiate afin de tenir compte de la réalité</a:t>
            </a:r>
            <a:br>
              <a:rPr lang="fr-FR" sz="2000" dirty="0" smtClean="0">
                <a:solidFill>
                  <a:schemeClr val="bg1"/>
                </a:solidFill>
              </a:rPr>
            </a:br>
            <a:r>
              <a:rPr lang="fr-FR" sz="2000" dirty="0" smtClean="0">
                <a:solidFill>
                  <a:schemeClr val="bg1"/>
                </a:solidFill>
              </a:rPr>
              <a:t>         - fonctionne selon le principe de la </a:t>
            </a:r>
            <a:r>
              <a:rPr lang="fr-FR" sz="2000" dirty="0" smtClean="0">
                <a:solidFill>
                  <a:srgbClr val="00B050"/>
                </a:solidFill>
              </a:rPr>
              <a:t>réalité</a:t>
            </a:r>
            <a:r>
              <a:rPr lang="fr-FR" sz="2000" dirty="0" smtClean="0">
                <a:solidFill>
                  <a:schemeClr val="bg1"/>
                </a:solidFill>
              </a:rPr>
              <a:t/>
            </a:r>
            <a:br>
              <a:rPr lang="fr-FR" sz="2000" dirty="0" smtClean="0">
                <a:solidFill>
                  <a:schemeClr val="bg1"/>
                </a:solidFill>
              </a:rPr>
            </a:br>
            <a:r>
              <a:rPr lang="fr-FR" sz="2000" dirty="0" smtClean="0">
                <a:solidFill>
                  <a:schemeClr val="bg1"/>
                </a:solidFill>
              </a:rPr>
              <a:t>         - il arrive parfois que le </a:t>
            </a:r>
            <a:r>
              <a:rPr lang="fr-FR" sz="2000" dirty="0" smtClean="0">
                <a:solidFill>
                  <a:srgbClr val="00B050"/>
                </a:solidFill>
              </a:rPr>
              <a:t>Moi</a:t>
            </a:r>
            <a:r>
              <a:rPr lang="fr-FR" sz="2000" dirty="0" smtClean="0">
                <a:solidFill>
                  <a:schemeClr val="bg1"/>
                </a:solidFill>
              </a:rPr>
              <a:t> n’arrive pas à canaliser certaines pulsions et qu’il se trouve déborder par la </a:t>
            </a:r>
            <a:r>
              <a:rPr lang="fr-FR" sz="2000" dirty="0" smtClean="0">
                <a:solidFill>
                  <a:srgbClr val="00B050"/>
                </a:solidFill>
              </a:rPr>
              <a:t>tension</a:t>
            </a:r>
            <a:r>
              <a:rPr lang="fr-FR" sz="2000" dirty="0" smtClean="0">
                <a:solidFill>
                  <a:schemeClr val="bg1"/>
                </a:solidFill>
              </a:rPr>
              <a:t/>
            </a:r>
            <a:br>
              <a:rPr lang="fr-FR" sz="2000" dirty="0" smtClean="0">
                <a:solidFill>
                  <a:schemeClr val="bg1"/>
                </a:solidFill>
              </a:rPr>
            </a:br>
            <a:r>
              <a:rPr lang="fr-FR" sz="2000" dirty="0" smtClean="0">
                <a:solidFill>
                  <a:schemeClr val="bg1"/>
                </a:solidFill>
              </a:rPr>
              <a:t>         - commence à se construire dès la première année de vie</a:t>
            </a:r>
            <a:br>
              <a:rPr lang="fr-FR" sz="2000" dirty="0" smtClean="0">
                <a:solidFill>
                  <a:schemeClr val="bg1"/>
                </a:solidFill>
              </a:rPr>
            </a:br>
            <a:r>
              <a:rPr lang="fr-FR" sz="2000" dirty="0" smtClean="0">
                <a:solidFill>
                  <a:schemeClr val="bg1"/>
                </a:solidFill>
              </a:rPr>
              <a:t>         - se différencie progressivement du </a:t>
            </a:r>
            <a:r>
              <a:rPr lang="fr-FR" sz="2000" dirty="0" smtClean="0">
                <a:solidFill>
                  <a:srgbClr val="00B050"/>
                </a:solidFill>
              </a:rPr>
              <a:t>ça</a:t>
            </a:r>
            <a:r>
              <a:rPr lang="fr-FR" sz="2000" dirty="0" smtClean="0">
                <a:solidFill>
                  <a:schemeClr val="bg1"/>
                </a:solidFill>
              </a:rPr>
              <a:t/>
            </a:r>
            <a:br>
              <a:rPr lang="fr-FR" sz="2000" dirty="0" smtClean="0">
                <a:solidFill>
                  <a:schemeClr val="bg1"/>
                </a:solidFill>
              </a:rPr>
            </a:br>
            <a:r>
              <a:rPr lang="fr-FR" sz="2000" dirty="0" smtClean="0">
                <a:solidFill>
                  <a:schemeClr val="bg1"/>
                </a:solidFill>
              </a:rPr>
              <a:t>         - c’est la composante psychologique de l’appareil psychique.</a:t>
            </a:r>
            <a:endParaRPr lang="fr-FR" sz="2000" dirty="0">
              <a:solidFill>
                <a:srgbClr val="00B050"/>
              </a:solidFill>
            </a:endParaRPr>
          </a:p>
        </p:txBody>
      </p:sp>
      <p:sp>
        <p:nvSpPr>
          <p:cNvPr id="3" name="Espace réservé du numéro de diapositive 2"/>
          <p:cNvSpPr>
            <a:spLocks noGrp="1"/>
          </p:cNvSpPr>
          <p:nvPr>
            <p:ph type="sldNum" sz="quarter" idx="12"/>
          </p:nvPr>
        </p:nvSpPr>
        <p:spPr/>
        <p:txBody>
          <a:bodyPr/>
          <a:lstStyle/>
          <a:p>
            <a:fld id="{79609178-0DE2-4DA7-A198-4E5A57517F32}" type="slidenum">
              <a:rPr lang="fr-FR" smtClean="0"/>
              <a:pPr/>
              <a:t>32</a:t>
            </a:fld>
            <a:endParaRPr lang="fr-FR" dirty="0"/>
          </a:p>
        </p:txBody>
      </p:sp>
      <p:sp>
        <p:nvSpPr>
          <p:cNvPr id="4" name="Espace réservé du pied de page 3"/>
          <p:cNvSpPr>
            <a:spLocks noGrp="1"/>
          </p:cNvSpPr>
          <p:nvPr>
            <p:ph type="ftr" sz="quarter" idx="11"/>
          </p:nvPr>
        </p:nvSpPr>
        <p:spPr/>
        <p:txBody>
          <a:bodyPr/>
          <a:lstStyle/>
          <a:p>
            <a:r>
              <a:rPr lang="fr-FR" dirty="0" smtClean="0"/>
              <a:t>NASSIM OMAR</a:t>
            </a:r>
            <a:endParaRPr lang="fr-FR" dirty="0"/>
          </a:p>
        </p:txBody>
      </p:sp>
      <p:sp>
        <p:nvSpPr>
          <p:cNvPr id="5" name="Espace réservé de la date 4"/>
          <p:cNvSpPr>
            <a:spLocks noGrp="1"/>
          </p:cNvSpPr>
          <p:nvPr>
            <p:ph type="dt" sz="half" idx="10"/>
          </p:nvPr>
        </p:nvSpPr>
        <p:spPr/>
        <p:txBody>
          <a:bodyPr/>
          <a:lstStyle/>
          <a:p>
            <a:fld id="{81B380C8-8FD9-400F-80BF-2BF472AD787D}" type="datetime1">
              <a:rPr lang="fr-FR" smtClean="0"/>
              <a:pPr/>
              <a:t>28/06/2014</a:t>
            </a:fld>
            <a:endParaRPr lang="fr-FR"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58204" cy="5654692"/>
          </a:xfrm>
        </p:spPr>
        <p:txBody>
          <a:bodyPr>
            <a:normAutofit/>
          </a:bodyPr>
          <a:lstStyle/>
          <a:p>
            <a:r>
              <a:rPr lang="fr-FR" sz="2800" dirty="0" smtClean="0">
                <a:solidFill>
                  <a:schemeClr val="bg1"/>
                </a:solidFill>
              </a:rPr>
              <a:t>Le </a:t>
            </a:r>
            <a:r>
              <a:rPr lang="fr-FR" sz="2800" dirty="0" smtClean="0">
                <a:solidFill>
                  <a:srgbClr val="FF0000"/>
                </a:solidFill>
              </a:rPr>
              <a:t>Surmoi</a:t>
            </a:r>
            <a:r>
              <a:rPr lang="fr-FR" sz="2800" dirty="0" smtClean="0">
                <a:solidFill>
                  <a:schemeClr val="bg1"/>
                </a:solidFill>
              </a:rPr>
              <a:t>:</a:t>
            </a:r>
            <a:br>
              <a:rPr lang="fr-FR" sz="2800" dirty="0" smtClean="0">
                <a:solidFill>
                  <a:schemeClr val="bg1"/>
                </a:solidFill>
              </a:rPr>
            </a:br>
            <a:r>
              <a:rPr lang="fr-FR" sz="2800" dirty="0" smtClean="0">
                <a:solidFill>
                  <a:schemeClr val="bg1"/>
                </a:solidFill>
              </a:rPr>
              <a:t>_ Apparait tardivement »</a:t>
            </a:r>
            <a:r>
              <a:rPr lang="fr-FR" sz="2800" dirty="0" smtClean="0">
                <a:solidFill>
                  <a:srgbClr val="00B050"/>
                </a:solidFill>
              </a:rPr>
              <a:t>vers 5 ans </a:t>
            </a:r>
            <a:r>
              <a:rPr lang="fr-FR" sz="2800" dirty="0" smtClean="0">
                <a:solidFill>
                  <a:schemeClr val="bg1"/>
                </a:solidFill>
              </a:rPr>
              <a:t>» avec la résolution du complexe d’Œdipe;</a:t>
            </a:r>
            <a:br>
              <a:rPr lang="fr-FR" sz="2800" dirty="0" smtClean="0">
                <a:solidFill>
                  <a:schemeClr val="bg1"/>
                </a:solidFill>
              </a:rPr>
            </a:br>
            <a:r>
              <a:rPr lang="fr-FR" sz="2800" dirty="0" smtClean="0">
                <a:solidFill>
                  <a:schemeClr val="bg1"/>
                </a:solidFill>
              </a:rPr>
              <a:t>- C’est la composante sociale de l’appareil psychique;</a:t>
            </a:r>
            <a:br>
              <a:rPr lang="fr-FR" sz="2800" dirty="0" smtClean="0">
                <a:solidFill>
                  <a:schemeClr val="bg1"/>
                </a:solidFill>
              </a:rPr>
            </a:br>
            <a:r>
              <a:rPr lang="fr-FR" sz="2800" dirty="0" smtClean="0">
                <a:solidFill>
                  <a:schemeClr val="bg1"/>
                </a:solidFill>
              </a:rPr>
              <a:t>- Contient 2 aspects: </a:t>
            </a:r>
            <a:r>
              <a:rPr lang="fr-FR" sz="2800" dirty="0" smtClean="0">
                <a:solidFill>
                  <a:srgbClr val="00B050"/>
                </a:solidFill>
              </a:rPr>
              <a:t>la conscience morale </a:t>
            </a:r>
            <a:r>
              <a:rPr lang="fr-FR" sz="2800" dirty="0" smtClean="0">
                <a:solidFill>
                  <a:schemeClr val="bg1"/>
                </a:solidFill>
              </a:rPr>
              <a:t>et </a:t>
            </a:r>
            <a:r>
              <a:rPr lang="fr-FR" sz="2800" dirty="0" smtClean="0">
                <a:solidFill>
                  <a:srgbClr val="00B050"/>
                </a:solidFill>
              </a:rPr>
              <a:t>l’idéal du Moi</a:t>
            </a:r>
            <a:endParaRPr lang="fr-FR" sz="2800" dirty="0">
              <a:solidFill>
                <a:srgbClr val="00B050"/>
              </a:solidFill>
            </a:endParaRPr>
          </a:p>
        </p:txBody>
      </p:sp>
      <p:sp>
        <p:nvSpPr>
          <p:cNvPr id="3" name="Espace réservé du numéro de diapositive 2"/>
          <p:cNvSpPr>
            <a:spLocks noGrp="1"/>
          </p:cNvSpPr>
          <p:nvPr>
            <p:ph type="sldNum" sz="quarter" idx="12"/>
          </p:nvPr>
        </p:nvSpPr>
        <p:spPr/>
        <p:txBody>
          <a:bodyPr/>
          <a:lstStyle/>
          <a:p>
            <a:fld id="{79609178-0DE2-4DA7-A198-4E5A57517F32}" type="slidenum">
              <a:rPr lang="fr-FR" smtClean="0"/>
              <a:pPr/>
              <a:t>33</a:t>
            </a:fld>
            <a:endParaRPr lang="fr-FR" dirty="0"/>
          </a:p>
        </p:txBody>
      </p:sp>
      <p:sp>
        <p:nvSpPr>
          <p:cNvPr id="4" name="Espace réservé du pied de page 3"/>
          <p:cNvSpPr>
            <a:spLocks noGrp="1"/>
          </p:cNvSpPr>
          <p:nvPr>
            <p:ph type="ftr" sz="quarter" idx="11"/>
          </p:nvPr>
        </p:nvSpPr>
        <p:spPr/>
        <p:txBody>
          <a:bodyPr/>
          <a:lstStyle/>
          <a:p>
            <a:r>
              <a:rPr lang="fr-FR" dirty="0" smtClean="0"/>
              <a:t>NASSIM OMAR</a:t>
            </a:r>
            <a:endParaRPr lang="fr-FR" dirty="0"/>
          </a:p>
        </p:txBody>
      </p:sp>
      <p:sp>
        <p:nvSpPr>
          <p:cNvPr id="5" name="Espace réservé de la date 4"/>
          <p:cNvSpPr>
            <a:spLocks noGrp="1"/>
          </p:cNvSpPr>
          <p:nvPr>
            <p:ph type="dt" sz="half" idx="10"/>
          </p:nvPr>
        </p:nvSpPr>
        <p:spPr/>
        <p:txBody>
          <a:bodyPr/>
          <a:lstStyle/>
          <a:p>
            <a:fld id="{A757D515-14E1-4FE0-A248-0CD328264419}" type="datetime1">
              <a:rPr lang="fr-FR" smtClean="0"/>
              <a:pPr/>
              <a:t>28/06/2014</a:t>
            </a:fld>
            <a:endParaRPr lang="fr-FR"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6858000"/>
          </a:xfrm>
        </p:spPr>
        <p:txBody>
          <a:bodyPr>
            <a:normAutofit/>
          </a:bodyPr>
          <a:lstStyle/>
          <a:p>
            <a:pPr>
              <a:lnSpc>
                <a:spcPct val="80000"/>
              </a:lnSpc>
            </a:pPr>
            <a:r>
              <a:rPr lang="fr-FR" sz="2800" dirty="0" smtClean="0">
                <a:solidFill>
                  <a:srgbClr val="00CC66"/>
                </a:solidFill>
              </a:rPr>
              <a:t>La conscience morale:</a:t>
            </a:r>
            <a:br>
              <a:rPr lang="fr-FR" sz="2800" dirty="0" smtClean="0">
                <a:solidFill>
                  <a:srgbClr val="00CC66"/>
                </a:solidFill>
              </a:rPr>
            </a:br>
            <a:r>
              <a:rPr lang="fr-FR" sz="2800" dirty="0" smtClean="0">
                <a:solidFill>
                  <a:srgbClr val="00CC66"/>
                </a:solidFill>
              </a:rPr>
              <a:t/>
            </a:r>
            <a:br>
              <a:rPr lang="fr-FR" sz="2800" dirty="0" smtClean="0">
                <a:solidFill>
                  <a:srgbClr val="00CC66"/>
                </a:solidFill>
              </a:rPr>
            </a:br>
            <a:r>
              <a:rPr lang="fr-FR" sz="2800" dirty="0" smtClean="0">
                <a:solidFill>
                  <a:schemeClr val="bg1"/>
                </a:solidFill>
              </a:rPr>
              <a:t>-représente l'intériorisation des valeurs et interdits parentaux, L’autorité parentale est </a:t>
            </a:r>
            <a:r>
              <a:rPr lang="fr-FR" sz="2800" dirty="0" smtClean="0">
                <a:solidFill>
                  <a:srgbClr val="FF0000"/>
                </a:solidFill>
              </a:rPr>
              <a:t>introjectée</a:t>
            </a:r>
            <a:r>
              <a:rPr lang="fr-FR" sz="2800" dirty="0" smtClean="0">
                <a:solidFill>
                  <a:schemeClr val="bg1"/>
                </a:solidFill>
              </a:rPr>
              <a:t>. </a:t>
            </a:r>
            <a:br>
              <a:rPr lang="fr-FR" sz="2800" dirty="0" smtClean="0">
                <a:solidFill>
                  <a:schemeClr val="bg1"/>
                </a:solidFill>
              </a:rPr>
            </a:br>
            <a:r>
              <a:rPr lang="fr-FR" sz="2800" dirty="0" smtClean="0">
                <a:solidFill>
                  <a:schemeClr val="bg1"/>
                </a:solidFill>
              </a:rPr>
              <a:t>- </a:t>
            </a:r>
            <a:r>
              <a:rPr lang="fr-FR" sz="2800" dirty="0" smtClean="0">
                <a:solidFill>
                  <a:srgbClr val="FF0000"/>
                </a:solidFill>
              </a:rPr>
              <a:t>Génère</a:t>
            </a:r>
            <a:r>
              <a:rPr lang="fr-FR" sz="2800" dirty="0" smtClean="0">
                <a:solidFill>
                  <a:schemeClr val="bg1"/>
                </a:solidFill>
              </a:rPr>
              <a:t> les sentiments de remord, culpabilité, autocritique.</a:t>
            </a:r>
            <a:r>
              <a:rPr lang="fr-FR" sz="2800" dirty="0" smtClean="0">
                <a:solidFill>
                  <a:schemeClr val="tx1"/>
                </a:solidFill>
              </a:rPr>
              <a:t/>
            </a:r>
            <a:br>
              <a:rPr lang="fr-FR" sz="2800" dirty="0" smtClean="0">
                <a:solidFill>
                  <a:schemeClr val="tx1"/>
                </a:solidFill>
              </a:rPr>
            </a:br>
            <a:r>
              <a:rPr lang="fr-FR" sz="2800" dirty="0" smtClean="0">
                <a:solidFill>
                  <a:schemeClr val="tx1"/>
                </a:solidFill>
              </a:rPr>
              <a:t/>
            </a:r>
            <a:br>
              <a:rPr lang="fr-FR" sz="2800" dirty="0" smtClean="0">
                <a:solidFill>
                  <a:schemeClr val="tx1"/>
                </a:solidFill>
              </a:rPr>
            </a:br>
            <a:r>
              <a:rPr lang="fr-FR" sz="2800" dirty="0" smtClean="0">
                <a:solidFill>
                  <a:srgbClr val="00CC66"/>
                </a:solidFill>
              </a:rPr>
              <a:t>L'idéal du moi:</a:t>
            </a:r>
            <a:r>
              <a:rPr lang="fr-FR" sz="2800" dirty="0" smtClean="0">
                <a:solidFill>
                  <a:schemeClr val="tx1"/>
                </a:solidFill>
              </a:rPr>
              <a:t> </a:t>
            </a:r>
            <a:br>
              <a:rPr lang="fr-FR" sz="2800" dirty="0" smtClean="0">
                <a:solidFill>
                  <a:schemeClr val="tx1"/>
                </a:solidFill>
              </a:rPr>
            </a:br>
            <a:r>
              <a:rPr lang="fr-FR" sz="2800" dirty="0" smtClean="0">
                <a:solidFill>
                  <a:schemeClr val="tx1"/>
                </a:solidFill>
              </a:rPr>
              <a:t/>
            </a:r>
            <a:br>
              <a:rPr lang="fr-FR" sz="2800" dirty="0" smtClean="0">
                <a:solidFill>
                  <a:schemeClr val="tx1"/>
                </a:solidFill>
              </a:rPr>
            </a:br>
            <a:r>
              <a:rPr lang="fr-FR" sz="2800" dirty="0" smtClean="0">
                <a:solidFill>
                  <a:schemeClr val="bg1"/>
                </a:solidFill>
              </a:rPr>
              <a:t>- Désigne les </a:t>
            </a:r>
            <a:r>
              <a:rPr lang="fr-FR" sz="2800" dirty="0" smtClean="0">
                <a:solidFill>
                  <a:srgbClr val="FF0000"/>
                </a:solidFill>
              </a:rPr>
              <a:t>valeurs positives </a:t>
            </a:r>
            <a:r>
              <a:rPr lang="fr-FR" sz="2800" dirty="0" smtClean="0">
                <a:solidFill>
                  <a:schemeClr val="bg1"/>
                </a:solidFill>
              </a:rPr>
              <a:t>auxquelles le sujet est aspirant; </a:t>
            </a:r>
            <a:br>
              <a:rPr lang="fr-FR" sz="2800" dirty="0" smtClean="0">
                <a:solidFill>
                  <a:schemeClr val="bg1"/>
                </a:solidFill>
              </a:rPr>
            </a:br>
            <a:r>
              <a:rPr lang="fr-FR" sz="2800" dirty="0" smtClean="0">
                <a:solidFill>
                  <a:schemeClr val="bg1"/>
                </a:solidFill>
              </a:rPr>
              <a:t>- C'est un </a:t>
            </a:r>
            <a:r>
              <a:rPr lang="fr-FR" sz="2800" dirty="0" smtClean="0">
                <a:solidFill>
                  <a:srgbClr val="FF0000"/>
                </a:solidFill>
              </a:rPr>
              <a:t>modèle</a:t>
            </a:r>
            <a:r>
              <a:rPr lang="fr-FR" sz="2800" dirty="0" smtClean="0">
                <a:solidFill>
                  <a:schemeClr val="bg1"/>
                </a:solidFill>
              </a:rPr>
              <a:t> qu'on veut atteindre. </a:t>
            </a:r>
            <a:br>
              <a:rPr lang="fr-FR" sz="2800" dirty="0" smtClean="0">
                <a:solidFill>
                  <a:schemeClr val="bg1"/>
                </a:solidFill>
              </a:rPr>
            </a:br>
            <a:r>
              <a:rPr lang="fr-FR" sz="2800" dirty="0" smtClean="0">
                <a:solidFill>
                  <a:schemeClr val="bg1"/>
                </a:solidFill>
              </a:rPr>
              <a:t>- Il se développe avec les processus d'identification aux personnes qui nous influencent, et auxquelles on veut ressembler. On incorpore leur personnalité, leurs valeurs, leurs désirs....</a:t>
            </a:r>
            <a:endParaRPr lang="fr-FR" sz="2800" dirty="0">
              <a:solidFill>
                <a:schemeClr val="bg1"/>
              </a:solidFill>
            </a:endParaRPr>
          </a:p>
        </p:txBody>
      </p:sp>
      <p:sp>
        <p:nvSpPr>
          <p:cNvPr id="3" name="Espace réservé du numéro de diapositive 2"/>
          <p:cNvSpPr>
            <a:spLocks noGrp="1"/>
          </p:cNvSpPr>
          <p:nvPr>
            <p:ph type="sldNum" sz="quarter" idx="12"/>
          </p:nvPr>
        </p:nvSpPr>
        <p:spPr/>
        <p:txBody>
          <a:bodyPr/>
          <a:lstStyle/>
          <a:p>
            <a:fld id="{79609178-0DE2-4DA7-A198-4E5A57517F32}" type="slidenum">
              <a:rPr lang="fr-FR" smtClean="0"/>
              <a:pPr/>
              <a:t>34</a:t>
            </a:fld>
            <a:endParaRPr lang="fr-FR" dirty="0"/>
          </a:p>
        </p:txBody>
      </p:sp>
      <p:sp>
        <p:nvSpPr>
          <p:cNvPr id="4" name="Espace réservé du pied de page 3"/>
          <p:cNvSpPr>
            <a:spLocks noGrp="1"/>
          </p:cNvSpPr>
          <p:nvPr>
            <p:ph type="ftr" sz="quarter" idx="11"/>
          </p:nvPr>
        </p:nvSpPr>
        <p:spPr/>
        <p:txBody>
          <a:bodyPr/>
          <a:lstStyle/>
          <a:p>
            <a:r>
              <a:rPr lang="fr-FR" dirty="0" smtClean="0"/>
              <a:t>NASSIM OMAR</a:t>
            </a:r>
            <a:endParaRPr lang="fr-FR" dirty="0"/>
          </a:p>
        </p:txBody>
      </p:sp>
      <p:sp>
        <p:nvSpPr>
          <p:cNvPr id="5" name="Espace réservé de la date 4"/>
          <p:cNvSpPr>
            <a:spLocks noGrp="1"/>
          </p:cNvSpPr>
          <p:nvPr>
            <p:ph type="dt" sz="half" idx="10"/>
          </p:nvPr>
        </p:nvSpPr>
        <p:spPr/>
        <p:txBody>
          <a:bodyPr/>
          <a:lstStyle/>
          <a:p>
            <a:fld id="{7032E41A-56CF-4472-9C20-B104D5A0ECE2}" type="datetime1">
              <a:rPr lang="fr-FR" smtClean="0"/>
              <a:pPr/>
              <a:t>28/06/2014</a:t>
            </a:fld>
            <a:endParaRPr lang="fr-FR"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6858000"/>
          </a:xfrm>
        </p:spPr>
        <p:txBody>
          <a:bodyPr>
            <a:normAutofit/>
          </a:bodyPr>
          <a:lstStyle/>
          <a:p>
            <a:pPr>
              <a:lnSpc>
                <a:spcPct val="80000"/>
              </a:lnSpc>
            </a:pPr>
            <a:r>
              <a:rPr lang="fr-FR" sz="2400" dirty="0" smtClean="0">
                <a:solidFill>
                  <a:schemeClr val="bg1"/>
                </a:solidFill>
              </a:rPr>
              <a:t>Les 3 instances sont en conflit les unes avec les autres:</a:t>
            </a:r>
            <a:r>
              <a:rPr lang="fr-FR" sz="2400" dirty="0" smtClean="0">
                <a:solidFill>
                  <a:schemeClr val="tx1"/>
                </a:solidFill>
              </a:rPr>
              <a:t/>
            </a:r>
            <a:br>
              <a:rPr lang="fr-FR" sz="2400" dirty="0" smtClean="0">
                <a:solidFill>
                  <a:schemeClr val="tx1"/>
                </a:solidFill>
              </a:rPr>
            </a:br>
            <a:r>
              <a:rPr lang="fr-FR" sz="2400" dirty="0" smtClean="0">
                <a:solidFill>
                  <a:schemeClr val="tx1"/>
                </a:solidFill>
              </a:rPr>
              <a:t/>
            </a:r>
            <a:br>
              <a:rPr lang="fr-FR" sz="2400" dirty="0" smtClean="0">
                <a:solidFill>
                  <a:schemeClr val="tx1"/>
                </a:solidFill>
              </a:rPr>
            </a:br>
            <a:r>
              <a:rPr lang="fr-FR" sz="2400" dirty="0" smtClean="0">
                <a:solidFill>
                  <a:srgbClr val="00CC66"/>
                </a:solidFill>
              </a:rPr>
              <a:t>- Ça:</a:t>
            </a:r>
            <a:r>
              <a:rPr lang="fr-FR" sz="2400" dirty="0" smtClean="0">
                <a:solidFill>
                  <a:schemeClr val="tx1"/>
                </a:solidFill>
              </a:rPr>
              <a:t> </a:t>
            </a:r>
            <a:br>
              <a:rPr lang="fr-FR" sz="2400" dirty="0" smtClean="0">
                <a:solidFill>
                  <a:schemeClr val="tx1"/>
                </a:solidFill>
              </a:rPr>
            </a:br>
            <a:r>
              <a:rPr lang="fr-FR" sz="2400" dirty="0" smtClean="0">
                <a:solidFill>
                  <a:schemeClr val="tx1"/>
                </a:solidFill>
              </a:rPr>
              <a:t>	</a:t>
            </a:r>
            <a:r>
              <a:rPr lang="fr-FR" sz="2400" dirty="0" smtClean="0">
                <a:solidFill>
                  <a:schemeClr val="bg1"/>
                </a:solidFill>
              </a:rPr>
              <a:t>«Je veux ceci et immédiatement»;</a:t>
            </a:r>
            <a:r>
              <a:rPr lang="fr-FR" sz="2400" dirty="0" smtClean="0">
                <a:solidFill>
                  <a:schemeClr val="tx1"/>
                </a:solidFill>
              </a:rPr>
              <a:t/>
            </a:r>
            <a:br>
              <a:rPr lang="fr-FR" sz="2400" dirty="0" smtClean="0">
                <a:solidFill>
                  <a:schemeClr val="tx1"/>
                </a:solidFill>
              </a:rPr>
            </a:br>
            <a:r>
              <a:rPr lang="fr-FR" sz="2400" dirty="0" smtClean="0">
                <a:solidFill>
                  <a:schemeClr val="tx1"/>
                </a:solidFill>
              </a:rPr>
              <a:t/>
            </a:r>
            <a:br>
              <a:rPr lang="fr-FR" sz="2400" dirty="0" smtClean="0">
                <a:solidFill>
                  <a:schemeClr val="tx1"/>
                </a:solidFill>
              </a:rPr>
            </a:br>
            <a:r>
              <a:rPr lang="fr-FR" sz="2400" dirty="0" smtClean="0">
                <a:solidFill>
                  <a:srgbClr val="00CC66"/>
                </a:solidFill>
              </a:rPr>
              <a:t>- Moi:</a:t>
            </a:r>
            <a:br>
              <a:rPr lang="fr-FR" sz="2400" dirty="0" smtClean="0">
                <a:solidFill>
                  <a:srgbClr val="00CC66"/>
                </a:solidFill>
              </a:rPr>
            </a:br>
            <a:r>
              <a:rPr lang="fr-FR" sz="2400" dirty="0" smtClean="0">
                <a:solidFill>
                  <a:schemeClr val="tx1"/>
                </a:solidFill>
              </a:rPr>
              <a:t>	</a:t>
            </a:r>
            <a:r>
              <a:rPr lang="fr-FR" sz="2400" dirty="0" smtClean="0">
                <a:solidFill>
                  <a:schemeClr val="bg1"/>
                </a:solidFill>
              </a:rPr>
              <a:t> «J'y travaille mais tu dois apprendre à être patient. La réalité est complexe et tu ne peux toujours avoir ce que tu veux »;</a:t>
            </a:r>
            <a:r>
              <a:rPr lang="fr-FR" sz="2400" dirty="0" smtClean="0">
                <a:solidFill>
                  <a:schemeClr val="tx1"/>
                </a:solidFill>
              </a:rPr>
              <a:t/>
            </a:r>
            <a:br>
              <a:rPr lang="fr-FR" sz="2400" dirty="0" smtClean="0">
                <a:solidFill>
                  <a:schemeClr val="tx1"/>
                </a:solidFill>
              </a:rPr>
            </a:br>
            <a:r>
              <a:rPr lang="fr-FR" sz="2400" dirty="0" smtClean="0">
                <a:solidFill>
                  <a:schemeClr val="tx1"/>
                </a:solidFill>
              </a:rPr>
              <a:t/>
            </a:r>
            <a:br>
              <a:rPr lang="fr-FR" sz="2400" dirty="0" smtClean="0">
                <a:solidFill>
                  <a:schemeClr val="tx1"/>
                </a:solidFill>
              </a:rPr>
            </a:br>
            <a:r>
              <a:rPr lang="fr-FR" sz="2400" dirty="0" smtClean="0">
                <a:solidFill>
                  <a:srgbClr val="00CC66"/>
                </a:solidFill>
              </a:rPr>
              <a:t>- Surmoi:</a:t>
            </a:r>
            <a:r>
              <a:rPr lang="fr-FR" sz="2400" dirty="0" smtClean="0">
                <a:solidFill>
                  <a:schemeClr val="tx1"/>
                </a:solidFill>
              </a:rPr>
              <a:t> </a:t>
            </a:r>
            <a:br>
              <a:rPr lang="fr-FR" sz="2400" dirty="0" smtClean="0">
                <a:solidFill>
                  <a:schemeClr val="tx1"/>
                </a:solidFill>
              </a:rPr>
            </a:br>
            <a:r>
              <a:rPr lang="fr-FR" sz="2400" dirty="0" smtClean="0">
                <a:solidFill>
                  <a:schemeClr val="bg1"/>
                </a:solidFill>
              </a:rPr>
              <a:t>«Ce que tu veux n'est pas permis, </a:t>
            </a:r>
            <a:r>
              <a:rPr lang="fr-FR" sz="2400" dirty="0" smtClean="0">
                <a:solidFill>
                  <a:srgbClr val="FF0000"/>
                </a:solidFill>
              </a:rPr>
              <a:t>Si</a:t>
            </a:r>
            <a:r>
              <a:rPr lang="fr-FR" sz="2400" dirty="0" smtClean="0">
                <a:solidFill>
                  <a:schemeClr val="bg1"/>
                </a:solidFill>
              </a:rPr>
              <a:t> tu le fais, je te ferais sentir coupable.»</a:t>
            </a:r>
            <a:br>
              <a:rPr lang="fr-FR" sz="2400" dirty="0" smtClean="0">
                <a:solidFill>
                  <a:schemeClr val="bg1"/>
                </a:solidFill>
              </a:rPr>
            </a:br>
            <a:r>
              <a:rPr lang="fr-FR" sz="2400" dirty="0" smtClean="0">
                <a:solidFill>
                  <a:schemeClr val="bg1"/>
                </a:solidFill>
              </a:rPr>
              <a:t/>
            </a:r>
            <a:br>
              <a:rPr lang="fr-FR" sz="2400" dirty="0" smtClean="0">
                <a:solidFill>
                  <a:schemeClr val="bg1"/>
                </a:solidFill>
              </a:rPr>
            </a:br>
            <a:r>
              <a:rPr lang="fr-FR" sz="2400" dirty="0" smtClean="0">
                <a:solidFill>
                  <a:schemeClr val="bg1"/>
                </a:solidFill>
              </a:rPr>
              <a:t>                     </a:t>
            </a:r>
            <a:r>
              <a:rPr lang="fr-FR" sz="2400" dirty="0" smtClean="0">
                <a:solidFill>
                  <a:srgbClr val="7030A0"/>
                </a:solidFill>
              </a:rPr>
              <a:t>* Dynamique:</a:t>
            </a:r>
            <a:br>
              <a:rPr lang="fr-FR" sz="2400" dirty="0" smtClean="0">
                <a:solidFill>
                  <a:srgbClr val="7030A0"/>
                </a:solidFill>
              </a:rPr>
            </a:br>
            <a:r>
              <a:rPr lang="fr-FR" sz="2400" dirty="0" smtClean="0">
                <a:solidFill>
                  <a:schemeClr val="bg1"/>
                </a:solidFill>
              </a:rPr>
              <a:t>tout comportement est l’expression d’un conflit soit intrapsychique, soit entre individu et le milieu extérieur;</a:t>
            </a:r>
            <a:br>
              <a:rPr lang="fr-FR" sz="2400" dirty="0" smtClean="0">
                <a:solidFill>
                  <a:schemeClr val="bg1"/>
                </a:solidFill>
              </a:rPr>
            </a:br>
            <a:r>
              <a:rPr lang="fr-FR" sz="2400" dirty="0" smtClean="0">
                <a:solidFill>
                  <a:schemeClr val="bg1"/>
                </a:solidFill>
              </a:rPr>
              <a:t>lorsque une </a:t>
            </a:r>
            <a:r>
              <a:rPr lang="fr-FR" sz="2400" dirty="0" smtClean="0">
                <a:solidFill>
                  <a:srgbClr val="FF0000"/>
                </a:solidFill>
              </a:rPr>
              <a:t>poussée</a:t>
            </a:r>
            <a:r>
              <a:rPr lang="fr-FR" sz="2400" dirty="0" smtClean="0">
                <a:solidFill>
                  <a:schemeClr val="bg1"/>
                </a:solidFill>
              </a:rPr>
              <a:t> pulsionnelle rencontre un </a:t>
            </a:r>
            <a:r>
              <a:rPr lang="fr-FR" sz="2400" dirty="0" smtClean="0">
                <a:solidFill>
                  <a:srgbClr val="FF0000"/>
                </a:solidFill>
              </a:rPr>
              <a:t>interdit</a:t>
            </a:r>
            <a:r>
              <a:rPr lang="fr-FR" sz="2400" dirty="0" smtClean="0">
                <a:solidFill>
                  <a:schemeClr val="bg1"/>
                </a:solidFill>
              </a:rPr>
              <a:t> venu de la réalité sociale ou morale, ceci déclenche la mise en route des </a:t>
            </a:r>
            <a:r>
              <a:rPr lang="fr-FR" sz="2400" dirty="0" smtClean="0">
                <a:solidFill>
                  <a:srgbClr val="FF0000"/>
                </a:solidFill>
              </a:rPr>
              <a:t>MDD </a:t>
            </a:r>
            <a:r>
              <a:rPr lang="fr-FR" sz="2400" dirty="0" smtClean="0">
                <a:solidFill>
                  <a:schemeClr val="bg1"/>
                </a:solidFill>
              </a:rPr>
              <a:t>.</a:t>
            </a:r>
            <a:br>
              <a:rPr lang="fr-FR" sz="2400" dirty="0" smtClean="0">
                <a:solidFill>
                  <a:schemeClr val="bg1"/>
                </a:solidFill>
              </a:rPr>
            </a:br>
            <a:r>
              <a:rPr lang="fr-FR" sz="2400" dirty="0" smtClean="0">
                <a:solidFill>
                  <a:schemeClr val="bg1"/>
                </a:solidFill>
              </a:rPr>
              <a:t>Ex: le symptôme névrotique est un compromis entre </a:t>
            </a:r>
            <a:r>
              <a:rPr lang="fr-FR" sz="2400" dirty="0" smtClean="0">
                <a:solidFill>
                  <a:srgbClr val="FF0000"/>
                </a:solidFill>
              </a:rPr>
              <a:t>pulsion</a:t>
            </a:r>
            <a:r>
              <a:rPr lang="fr-FR" sz="2400" dirty="0" smtClean="0">
                <a:solidFill>
                  <a:schemeClr val="bg1"/>
                </a:solidFill>
              </a:rPr>
              <a:t> et </a:t>
            </a:r>
            <a:r>
              <a:rPr lang="fr-FR" sz="2400" dirty="0" smtClean="0">
                <a:solidFill>
                  <a:srgbClr val="FF0000"/>
                </a:solidFill>
              </a:rPr>
              <a:t>défense</a:t>
            </a:r>
            <a:r>
              <a:rPr lang="fr-FR" sz="2400" dirty="0" smtClean="0">
                <a:solidFill>
                  <a:schemeClr val="bg1"/>
                </a:solidFill>
              </a:rPr>
              <a:t>.</a:t>
            </a:r>
            <a:endParaRPr lang="fr-FR" sz="2400" dirty="0">
              <a:solidFill>
                <a:srgbClr val="FF0000"/>
              </a:solidFill>
            </a:endParaRPr>
          </a:p>
        </p:txBody>
      </p:sp>
      <p:sp>
        <p:nvSpPr>
          <p:cNvPr id="3" name="Espace réservé du numéro de diapositive 2"/>
          <p:cNvSpPr>
            <a:spLocks noGrp="1"/>
          </p:cNvSpPr>
          <p:nvPr>
            <p:ph type="sldNum" sz="quarter" idx="12"/>
          </p:nvPr>
        </p:nvSpPr>
        <p:spPr/>
        <p:txBody>
          <a:bodyPr/>
          <a:lstStyle/>
          <a:p>
            <a:fld id="{79609178-0DE2-4DA7-A198-4E5A57517F32}" type="slidenum">
              <a:rPr lang="fr-FR" smtClean="0"/>
              <a:pPr/>
              <a:t>35</a:t>
            </a:fld>
            <a:endParaRPr lang="fr-FR" dirty="0"/>
          </a:p>
        </p:txBody>
      </p:sp>
      <p:sp>
        <p:nvSpPr>
          <p:cNvPr id="4" name="Espace réservé du pied de page 3"/>
          <p:cNvSpPr>
            <a:spLocks noGrp="1"/>
          </p:cNvSpPr>
          <p:nvPr>
            <p:ph type="ftr" sz="quarter" idx="11"/>
          </p:nvPr>
        </p:nvSpPr>
        <p:spPr/>
        <p:txBody>
          <a:bodyPr/>
          <a:lstStyle/>
          <a:p>
            <a:r>
              <a:rPr lang="fr-FR" dirty="0" smtClean="0"/>
              <a:t>NASSIM OMAR</a:t>
            </a:r>
            <a:endParaRPr lang="fr-FR" dirty="0"/>
          </a:p>
        </p:txBody>
      </p:sp>
      <p:sp>
        <p:nvSpPr>
          <p:cNvPr id="5" name="Espace réservé de la date 4"/>
          <p:cNvSpPr>
            <a:spLocks noGrp="1"/>
          </p:cNvSpPr>
          <p:nvPr>
            <p:ph type="dt" sz="half" idx="10"/>
          </p:nvPr>
        </p:nvSpPr>
        <p:spPr/>
        <p:txBody>
          <a:bodyPr/>
          <a:lstStyle/>
          <a:p>
            <a:fld id="{654FDBF3-5459-4DF8-9F4F-03F472E8266B}" type="datetime1">
              <a:rPr lang="fr-FR" smtClean="0"/>
              <a:pPr/>
              <a:t>28/06/2014</a:t>
            </a:fld>
            <a:endParaRPr lang="fr-FR"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58204" cy="5654692"/>
          </a:xfrm>
        </p:spPr>
        <p:txBody>
          <a:bodyPr>
            <a:normAutofit/>
          </a:bodyPr>
          <a:lstStyle/>
          <a:p>
            <a:r>
              <a:rPr lang="fr-FR" sz="2000" dirty="0" smtClean="0">
                <a:solidFill>
                  <a:schemeClr val="bg1"/>
                </a:solidFill>
              </a:rPr>
              <a:t>NB:</a:t>
            </a:r>
            <a:br>
              <a:rPr lang="fr-FR" sz="2000" dirty="0" smtClean="0">
                <a:solidFill>
                  <a:schemeClr val="bg1"/>
                </a:solidFill>
              </a:rPr>
            </a:br>
            <a:r>
              <a:rPr lang="fr-FR" sz="2000" dirty="0" smtClean="0">
                <a:solidFill>
                  <a:schemeClr val="bg1"/>
                </a:solidFill>
              </a:rPr>
              <a:t>-  Les </a:t>
            </a:r>
            <a:r>
              <a:rPr lang="fr-FR" sz="2000" dirty="0" smtClean="0">
                <a:solidFill>
                  <a:srgbClr val="FF0000"/>
                </a:solidFill>
              </a:rPr>
              <a:t>MDD</a:t>
            </a:r>
            <a:r>
              <a:rPr lang="fr-FR" sz="2000" dirty="0" smtClean="0">
                <a:solidFill>
                  <a:schemeClr val="bg1"/>
                </a:solidFill>
              </a:rPr>
              <a:t> »mécanismes de défense »représentent les </a:t>
            </a:r>
            <a:r>
              <a:rPr lang="fr-FR" sz="2000" dirty="0" smtClean="0">
                <a:solidFill>
                  <a:srgbClr val="00B050"/>
                </a:solidFill>
              </a:rPr>
              <a:t>solutions</a:t>
            </a:r>
            <a:r>
              <a:rPr lang="fr-FR" sz="2000" dirty="0" smtClean="0">
                <a:solidFill>
                  <a:schemeClr val="bg1"/>
                </a:solidFill>
              </a:rPr>
              <a:t> de </a:t>
            </a:r>
            <a:r>
              <a:rPr lang="fr-FR" sz="2000" dirty="0" smtClean="0">
                <a:solidFill>
                  <a:srgbClr val="00B050"/>
                </a:solidFill>
              </a:rPr>
              <a:t>compromis</a:t>
            </a:r>
            <a:r>
              <a:rPr lang="fr-FR" sz="2000" dirty="0" smtClean="0">
                <a:solidFill>
                  <a:schemeClr val="bg1"/>
                </a:solidFill>
              </a:rPr>
              <a:t> et de </a:t>
            </a:r>
            <a:r>
              <a:rPr lang="fr-FR" sz="2000" dirty="0" smtClean="0">
                <a:solidFill>
                  <a:srgbClr val="00B050"/>
                </a:solidFill>
              </a:rPr>
              <a:t>régulations</a:t>
            </a:r>
            <a:r>
              <a:rPr lang="fr-FR" sz="2000" dirty="0" smtClean="0">
                <a:solidFill>
                  <a:schemeClr val="bg1"/>
                </a:solidFill>
              </a:rPr>
              <a:t> de l’appareil psychique aux prises avec un </a:t>
            </a:r>
            <a:r>
              <a:rPr lang="fr-FR" sz="2000" dirty="0" smtClean="0">
                <a:solidFill>
                  <a:srgbClr val="00B050"/>
                </a:solidFill>
              </a:rPr>
              <a:t>conflit</a:t>
            </a:r>
            <a:r>
              <a:rPr lang="fr-FR" sz="2000" dirty="0" smtClean="0">
                <a:solidFill>
                  <a:schemeClr val="bg1"/>
                </a:solidFill>
              </a:rPr>
              <a:t> générateur d’</a:t>
            </a:r>
            <a:r>
              <a:rPr lang="fr-FR" sz="2000" dirty="0" smtClean="0">
                <a:solidFill>
                  <a:srgbClr val="00B050"/>
                </a:solidFill>
              </a:rPr>
              <a:t>angoisse</a:t>
            </a:r>
            <a:r>
              <a:rPr lang="fr-FR" sz="2000" dirty="0" smtClean="0">
                <a:solidFill>
                  <a:schemeClr val="bg1"/>
                </a:solidFill>
              </a:rPr>
              <a:t> ;</a:t>
            </a:r>
            <a:br>
              <a:rPr lang="fr-FR" sz="2000" dirty="0" smtClean="0">
                <a:solidFill>
                  <a:schemeClr val="bg1"/>
                </a:solidFill>
              </a:rPr>
            </a:br>
            <a:r>
              <a:rPr lang="fr-FR" sz="2000" dirty="0" smtClean="0">
                <a:solidFill>
                  <a:schemeClr val="bg1"/>
                </a:solidFill>
              </a:rPr>
              <a:t>- Les </a:t>
            </a:r>
            <a:r>
              <a:rPr lang="fr-FR" sz="2000" dirty="0" smtClean="0">
                <a:solidFill>
                  <a:srgbClr val="FF0000"/>
                </a:solidFill>
              </a:rPr>
              <a:t>MDD</a:t>
            </a:r>
            <a:r>
              <a:rPr lang="fr-FR" sz="2000" dirty="0" smtClean="0">
                <a:solidFill>
                  <a:schemeClr val="bg1"/>
                </a:solidFill>
              </a:rPr>
              <a:t> du </a:t>
            </a:r>
            <a:r>
              <a:rPr lang="fr-FR" sz="2000" dirty="0" smtClean="0">
                <a:solidFill>
                  <a:srgbClr val="FF0000"/>
                </a:solidFill>
              </a:rPr>
              <a:t>MOI </a:t>
            </a:r>
            <a:r>
              <a:rPr lang="fr-FR" sz="2000" dirty="0" smtClean="0">
                <a:solidFill>
                  <a:schemeClr val="bg1"/>
                </a:solidFill>
              </a:rPr>
              <a:t>contre l’angoisse sont destinés à adapter à la réalités les exigences pulsionnelles;</a:t>
            </a:r>
            <a:br>
              <a:rPr lang="fr-FR" sz="2000" dirty="0" smtClean="0">
                <a:solidFill>
                  <a:schemeClr val="bg1"/>
                </a:solidFill>
              </a:rPr>
            </a:br>
            <a:r>
              <a:rPr lang="fr-FR" sz="2000" dirty="0" smtClean="0">
                <a:solidFill>
                  <a:schemeClr val="bg1"/>
                </a:solidFill>
              </a:rPr>
              <a:t>- Les </a:t>
            </a:r>
            <a:r>
              <a:rPr lang="fr-FR" sz="2000" dirty="0" smtClean="0">
                <a:solidFill>
                  <a:srgbClr val="FF0000"/>
                </a:solidFill>
              </a:rPr>
              <a:t>MDD</a:t>
            </a:r>
            <a:r>
              <a:rPr lang="fr-FR" sz="2000" dirty="0" smtClean="0">
                <a:solidFill>
                  <a:schemeClr val="bg1"/>
                </a:solidFill>
              </a:rPr>
              <a:t> sont inconscients et existent chez tout individu;</a:t>
            </a:r>
            <a:br>
              <a:rPr lang="fr-FR" sz="2000" dirty="0" smtClean="0">
                <a:solidFill>
                  <a:schemeClr val="bg1"/>
                </a:solidFill>
              </a:rPr>
            </a:br>
            <a:r>
              <a:rPr lang="fr-FR" sz="2000" dirty="0" smtClean="0">
                <a:solidFill>
                  <a:schemeClr val="bg1"/>
                </a:solidFill>
              </a:rPr>
              <a:t>- Chez le névrotique, ils deviennent </a:t>
            </a:r>
            <a:r>
              <a:rPr lang="fr-FR" sz="2000" dirty="0" smtClean="0">
                <a:solidFill>
                  <a:srgbClr val="00B050"/>
                </a:solidFill>
              </a:rPr>
              <a:t>pathologiques</a:t>
            </a:r>
            <a:r>
              <a:rPr lang="fr-FR" sz="2000" dirty="0" smtClean="0">
                <a:solidFill>
                  <a:schemeClr val="bg1"/>
                </a:solidFill>
              </a:rPr>
              <a:t> par la </a:t>
            </a:r>
            <a:r>
              <a:rPr lang="fr-FR" sz="2000" dirty="0" smtClean="0">
                <a:solidFill>
                  <a:srgbClr val="00B050"/>
                </a:solidFill>
              </a:rPr>
              <a:t>prépondérance</a:t>
            </a:r>
            <a:r>
              <a:rPr lang="fr-FR" sz="2000" dirty="0" smtClean="0">
                <a:solidFill>
                  <a:schemeClr val="bg1"/>
                </a:solidFill>
              </a:rPr>
              <a:t> de certain d’entres-eux ou par leurs </a:t>
            </a:r>
            <a:r>
              <a:rPr lang="fr-FR" sz="2000" dirty="0" smtClean="0">
                <a:solidFill>
                  <a:srgbClr val="00B050"/>
                </a:solidFill>
              </a:rPr>
              <a:t>intensités</a:t>
            </a:r>
            <a:r>
              <a:rPr lang="fr-FR" sz="2000" dirty="0" smtClean="0">
                <a:solidFill>
                  <a:schemeClr val="bg1"/>
                </a:solidFill>
              </a:rPr>
              <a:t>: </a:t>
            </a:r>
            <a:br>
              <a:rPr lang="fr-FR" sz="2000" dirty="0" smtClean="0">
                <a:solidFill>
                  <a:schemeClr val="bg1"/>
                </a:solidFill>
              </a:rPr>
            </a:br>
            <a:r>
              <a:rPr lang="fr-FR" sz="2000" dirty="0" smtClean="0">
                <a:solidFill>
                  <a:schemeClr val="bg1"/>
                </a:solidFill>
              </a:rPr>
              <a:t>              </a:t>
            </a:r>
            <a:r>
              <a:rPr lang="fr-FR" sz="2000" dirty="0" smtClean="0">
                <a:solidFill>
                  <a:srgbClr val="7030A0"/>
                </a:solidFill>
              </a:rPr>
              <a:t>* refoulement , déplacement , sublimation, identification, introjection, projection .</a:t>
            </a:r>
            <a:r>
              <a:rPr lang="fr-FR" sz="2000" dirty="0" smtClean="0">
                <a:solidFill>
                  <a:schemeClr val="bg1"/>
                </a:solidFill>
              </a:rPr>
              <a:t> </a:t>
            </a:r>
            <a:endParaRPr lang="fr-FR" sz="2000" dirty="0">
              <a:solidFill>
                <a:srgbClr val="FF0000"/>
              </a:solidFill>
            </a:endParaRPr>
          </a:p>
        </p:txBody>
      </p:sp>
      <p:sp>
        <p:nvSpPr>
          <p:cNvPr id="3" name="Espace réservé du numéro de diapositive 2"/>
          <p:cNvSpPr>
            <a:spLocks noGrp="1"/>
          </p:cNvSpPr>
          <p:nvPr>
            <p:ph type="sldNum" sz="quarter" idx="12"/>
          </p:nvPr>
        </p:nvSpPr>
        <p:spPr/>
        <p:txBody>
          <a:bodyPr/>
          <a:lstStyle/>
          <a:p>
            <a:fld id="{79609178-0DE2-4DA7-A198-4E5A57517F32}" type="slidenum">
              <a:rPr lang="fr-FR" smtClean="0"/>
              <a:pPr/>
              <a:t>36</a:t>
            </a:fld>
            <a:endParaRPr lang="fr-FR" dirty="0"/>
          </a:p>
        </p:txBody>
      </p:sp>
      <p:sp>
        <p:nvSpPr>
          <p:cNvPr id="4" name="Espace réservé du pied de page 3"/>
          <p:cNvSpPr>
            <a:spLocks noGrp="1"/>
          </p:cNvSpPr>
          <p:nvPr>
            <p:ph type="ftr" sz="quarter" idx="11"/>
          </p:nvPr>
        </p:nvSpPr>
        <p:spPr/>
        <p:txBody>
          <a:bodyPr/>
          <a:lstStyle/>
          <a:p>
            <a:r>
              <a:rPr lang="fr-FR" dirty="0" smtClean="0"/>
              <a:t>NASSIM OMAR</a:t>
            </a:r>
            <a:endParaRPr lang="fr-FR" dirty="0"/>
          </a:p>
        </p:txBody>
      </p:sp>
      <p:sp>
        <p:nvSpPr>
          <p:cNvPr id="5" name="Espace réservé de la date 4"/>
          <p:cNvSpPr>
            <a:spLocks noGrp="1"/>
          </p:cNvSpPr>
          <p:nvPr>
            <p:ph type="dt" sz="half" idx="10"/>
          </p:nvPr>
        </p:nvSpPr>
        <p:spPr/>
        <p:txBody>
          <a:bodyPr/>
          <a:lstStyle/>
          <a:p>
            <a:fld id="{65B3C0CB-2EFB-4F46-BC2A-E49EE4BD5FAB}" type="datetime1">
              <a:rPr lang="fr-FR" smtClean="0"/>
              <a:pPr/>
              <a:t>28/06/2014</a:t>
            </a:fld>
            <a:endParaRPr lang="fr-FR"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6858000"/>
          </a:xfrm>
        </p:spPr>
        <p:txBody>
          <a:bodyPr>
            <a:normAutofit/>
          </a:bodyPr>
          <a:lstStyle/>
          <a:p>
            <a:r>
              <a:rPr lang="fr-FR" sz="2400" dirty="0" smtClean="0">
                <a:solidFill>
                  <a:schemeClr val="bg1"/>
                </a:solidFill>
              </a:rPr>
              <a:t>NB: </a:t>
            </a:r>
            <a:br>
              <a:rPr lang="fr-FR" sz="2400" dirty="0" smtClean="0">
                <a:solidFill>
                  <a:schemeClr val="bg1"/>
                </a:solidFill>
              </a:rPr>
            </a:br>
            <a:r>
              <a:rPr lang="fr-FR" sz="2400" dirty="0" smtClean="0">
                <a:solidFill>
                  <a:schemeClr val="bg1"/>
                </a:solidFill>
              </a:rPr>
              <a:t>- La </a:t>
            </a:r>
            <a:r>
              <a:rPr lang="fr-FR" sz="2400" dirty="0" smtClean="0">
                <a:solidFill>
                  <a:srgbClr val="FF0000"/>
                </a:solidFill>
              </a:rPr>
              <a:t>pulsion</a:t>
            </a:r>
            <a:r>
              <a:rPr lang="fr-FR" sz="2400" dirty="0" smtClean="0">
                <a:solidFill>
                  <a:schemeClr val="bg1"/>
                </a:solidFill>
              </a:rPr>
              <a:t> se définit comme « un processus </a:t>
            </a:r>
            <a:r>
              <a:rPr lang="fr-FR" sz="2400" dirty="0" smtClean="0">
                <a:solidFill>
                  <a:srgbClr val="00B050"/>
                </a:solidFill>
              </a:rPr>
              <a:t>dynamique</a:t>
            </a:r>
            <a:r>
              <a:rPr lang="fr-FR" sz="2400" dirty="0" smtClean="0">
                <a:solidFill>
                  <a:schemeClr val="bg1"/>
                </a:solidFill>
              </a:rPr>
              <a:t> consistant ,dans une </a:t>
            </a:r>
            <a:r>
              <a:rPr lang="fr-FR" sz="2400" dirty="0" smtClean="0">
                <a:solidFill>
                  <a:srgbClr val="00B050"/>
                </a:solidFill>
              </a:rPr>
              <a:t>poussée</a:t>
            </a:r>
            <a:r>
              <a:rPr lang="fr-FR" sz="2400" dirty="0" smtClean="0">
                <a:solidFill>
                  <a:schemeClr val="bg1"/>
                </a:solidFill>
              </a:rPr>
              <a:t> ,à faire tendre l’organisme vers un </a:t>
            </a:r>
            <a:r>
              <a:rPr lang="fr-FR" sz="2400" dirty="0" smtClean="0">
                <a:solidFill>
                  <a:srgbClr val="00B050"/>
                </a:solidFill>
              </a:rPr>
              <a:t>but</a:t>
            </a:r>
            <a:r>
              <a:rPr lang="fr-FR" sz="2400" dirty="0" smtClean="0">
                <a:solidFill>
                  <a:schemeClr val="bg1"/>
                </a:solidFill>
              </a:rPr>
              <a:t> » Laplanche et Pontalis en 1973;</a:t>
            </a:r>
            <a:br>
              <a:rPr lang="fr-FR" sz="2400" dirty="0" smtClean="0">
                <a:solidFill>
                  <a:schemeClr val="bg1"/>
                </a:solidFill>
              </a:rPr>
            </a:br>
            <a:r>
              <a:rPr lang="fr-FR" sz="2400" dirty="0" smtClean="0">
                <a:solidFill>
                  <a:schemeClr val="bg1"/>
                </a:solidFill>
              </a:rPr>
              <a:t>- La tension qu’elle engendre ne peut être supprimée que par sa décharge;</a:t>
            </a:r>
            <a:br>
              <a:rPr lang="fr-FR" sz="2400" dirty="0" smtClean="0">
                <a:solidFill>
                  <a:schemeClr val="bg1"/>
                </a:solidFill>
              </a:rPr>
            </a:br>
            <a:r>
              <a:rPr lang="fr-FR" sz="2400" dirty="0" smtClean="0">
                <a:solidFill>
                  <a:schemeClr val="bg1"/>
                </a:solidFill>
              </a:rPr>
              <a:t>- La pulsion est une tendance inconsciente qui oriente les comportement d’un individu vers la satisfaction de ses besoins.</a:t>
            </a:r>
            <a:br>
              <a:rPr lang="fr-FR" sz="2400" dirty="0" smtClean="0">
                <a:solidFill>
                  <a:schemeClr val="bg1"/>
                </a:solidFill>
              </a:rPr>
            </a:br>
            <a:r>
              <a:rPr lang="fr-FR" sz="2400" dirty="0" smtClean="0">
                <a:solidFill>
                  <a:schemeClr val="bg1"/>
                </a:solidFill>
              </a:rPr>
              <a:t>- Tout fonctionnement psychique repose sur les énergies produites par les 2 pulsions fondamentales:</a:t>
            </a:r>
            <a:br>
              <a:rPr lang="fr-FR" sz="2400" dirty="0" smtClean="0">
                <a:solidFill>
                  <a:schemeClr val="bg1"/>
                </a:solidFill>
              </a:rPr>
            </a:br>
            <a:r>
              <a:rPr lang="fr-FR" sz="2400" dirty="0" smtClean="0">
                <a:solidFill>
                  <a:schemeClr val="bg1"/>
                </a:solidFill>
              </a:rPr>
              <a:t>       </a:t>
            </a:r>
            <a:r>
              <a:rPr lang="fr-FR" sz="2400" dirty="0" smtClean="0">
                <a:solidFill>
                  <a:srgbClr val="7030A0"/>
                </a:solidFill>
              </a:rPr>
              <a:t>* pulsion de vie »Eros »:</a:t>
            </a:r>
            <a:r>
              <a:rPr lang="fr-FR" sz="2400" dirty="0" smtClean="0">
                <a:solidFill>
                  <a:schemeClr val="bg1"/>
                </a:solidFill>
              </a:rPr>
              <a:t>amour de soi, préservation de soi et de l’espèce(reproduction), amour des autres;</a:t>
            </a:r>
            <a:br>
              <a:rPr lang="fr-FR" sz="2400" dirty="0" smtClean="0">
                <a:solidFill>
                  <a:schemeClr val="bg1"/>
                </a:solidFill>
              </a:rPr>
            </a:br>
            <a:r>
              <a:rPr lang="fr-FR" sz="2400" dirty="0" smtClean="0">
                <a:solidFill>
                  <a:schemeClr val="bg1"/>
                </a:solidFill>
              </a:rPr>
              <a:t>       </a:t>
            </a:r>
            <a:r>
              <a:rPr lang="fr-FR" sz="2400" dirty="0" smtClean="0">
                <a:solidFill>
                  <a:srgbClr val="7030A0"/>
                </a:solidFill>
              </a:rPr>
              <a:t>* pulsion de mort »Thanatos »:</a:t>
            </a:r>
            <a:r>
              <a:rPr lang="fr-FR" sz="2400" dirty="0" smtClean="0">
                <a:solidFill>
                  <a:schemeClr val="bg1"/>
                </a:solidFill>
              </a:rPr>
              <a:t>tendance à revenir à l’état antérieur( pulsion de destruction et poursuite des buts contraires).</a:t>
            </a:r>
            <a:endParaRPr lang="fr-FR" sz="2400" dirty="0">
              <a:solidFill>
                <a:srgbClr val="00B050"/>
              </a:solidFill>
            </a:endParaRPr>
          </a:p>
        </p:txBody>
      </p:sp>
      <p:sp>
        <p:nvSpPr>
          <p:cNvPr id="3" name="Espace réservé du numéro de diapositive 2"/>
          <p:cNvSpPr>
            <a:spLocks noGrp="1"/>
          </p:cNvSpPr>
          <p:nvPr>
            <p:ph type="sldNum" sz="quarter" idx="12"/>
          </p:nvPr>
        </p:nvSpPr>
        <p:spPr/>
        <p:txBody>
          <a:bodyPr/>
          <a:lstStyle/>
          <a:p>
            <a:fld id="{79609178-0DE2-4DA7-A198-4E5A57517F32}" type="slidenum">
              <a:rPr lang="fr-FR" smtClean="0"/>
              <a:pPr/>
              <a:t>37</a:t>
            </a:fld>
            <a:endParaRPr lang="fr-FR" dirty="0"/>
          </a:p>
        </p:txBody>
      </p:sp>
      <p:sp>
        <p:nvSpPr>
          <p:cNvPr id="4" name="Espace réservé du pied de page 3"/>
          <p:cNvSpPr>
            <a:spLocks noGrp="1"/>
          </p:cNvSpPr>
          <p:nvPr>
            <p:ph type="ftr" sz="quarter" idx="11"/>
          </p:nvPr>
        </p:nvSpPr>
        <p:spPr/>
        <p:txBody>
          <a:bodyPr/>
          <a:lstStyle/>
          <a:p>
            <a:r>
              <a:rPr lang="fr-FR" dirty="0" smtClean="0"/>
              <a:t>NASSIM OMAR</a:t>
            </a:r>
            <a:endParaRPr lang="fr-FR" dirty="0"/>
          </a:p>
        </p:txBody>
      </p:sp>
      <p:sp>
        <p:nvSpPr>
          <p:cNvPr id="5" name="Espace réservé de la date 4"/>
          <p:cNvSpPr>
            <a:spLocks noGrp="1"/>
          </p:cNvSpPr>
          <p:nvPr>
            <p:ph type="dt" sz="half" idx="10"/>
          </p:nvPr>
        </p:nvSpPr>
        <p:spPr/>
        <p:txBody>
          <a:bodyPr/>
          <a:lstStyle/>
          <a:p>
            <a:fld id="{CA4D3F46-1D52-4B02-87FD-BE503CA9C370}" type="datetime1">
              <a:rPr lang="fr-FR" smtClean="0"/>
              <a:pPr/>
              <a:t>28/06/2014</a:t>
            </a:fld>
            <a:endParaRPr lang="fr-FR"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6858000"/>
          </a:xfrm>
        </p:spPr>
        <p:txBody>
          <a:bodyPr>
            <a:normAutofit/>
          </a:bodyPr>
          <a:lstStyle/>
          <a:p>
            <a:r>
              <a:rPr lang="fr-FR" sz="3200" dirty="0" smtClean="0">
                <a:solidFill>
                  <a:srgbClr val="7030A0"/>
                </a:solidFill>
              </a:rPr>
              <a:t>B: Développement psychologique de l’individu :</a:t>
            </a:r>
            <a:r>
              <a:rPr lang="fr-FR" sz="2000" dirty="0" smtClean="0">
                <a:solidFill>
                  <a:srgbClr val="7030A0"/>
                </a:solidFill>
              </a:rPr>
              <a:t/>
            </a:r>
            <a:br>
              <a:rPr lang="fr-FR" sz="2000" dirty="0" smtClean="0">
                <a:solidFill>
                  <a:srgbClr val="7030A0"/>
                </a:solidFill>
              </a:rPr>
            </a:br>
            <a:r>
              <a:rPr lang="fr-FR" sz="2000" dirty="0" smtClean="0">
                <a:solidFill>
                  <a:schemeClr val="bg1"/>
                </a:solidFill>
              </a:rPr>
              <a:t>- </a:t>
            </a:r>
            <a:r>
              <a:rPr lang="fr-FR" sz="2000" dirty="0" smtClean="0">
                <a:solidFill>
                  <a:srgbClr val="7030A0"/>
                </a:solidFill>
              </a:rPr>
              <a:t> </a:t>
            </a:r>
            <a:r>
              <a:rPr lang="fr-FR" sz="2000" dirty="0" smtClean="0">
                <a:solidFill>
                  <a:schemeClr val="bg1"/>
                </a:solidFill>
              </a:rPr>
              <a:t>Avant d’exister physiquement, l’enfant </a:t>
            </a:r>
            <a:r>
              <a:rPr lang="fr-FR" sz="2000" dirty="0" smtClean="0">
                <a:solidFill>
                  <a:srgbClr val="FF0000"/>
                </a:solidFill>
              </a:rPr>
              <a:t>existe</a:t>
            </a:r>
            <a:r>
              <a:rPr lang="fr-FR" sz="2000" dirty="0" smtClean="0">
                <a:solidFill>
                  <a:schemeClr val="bg1"/>
                </a:solidFill>
              </a:rPr>
              <a:t> potentiellement dans la </a:t>
            </a:r>
            <a:r>
              <a:rPr lang="fr-FR" sz="2000" dirty="0" smtClean="0">
                <a:solidFill>
                  <a:srgbClr val="FF0000"/>
                </a:solidFill>
              </a:rPr>
              <a:t>relation</a:t>
            </a:r>
            <a:r>
              <a:rPr lang="fr-FR" sz="2000" dirty="0" smtClean="0">
                <a:solidFill>
                  <a:schemeClr val="bg1"/>
                </a:solidFill>
              </a:rPr>
              <a:t> à l’intérieur du </a:t>
            </a:r>
            <a:r>
              <a:rPr lang="fr-FR" sz="2000" dirty="0" smtClean="0">
                <a:solidFill>
                  <a:srgbClr val="FF0000"/>
                </a:solidFill>
              </a:rPr>
              <a:t>couple</a:t>
            </a:r>
            <a:r>
              <a:rPr lang="fr-FR" sz="2000" dirty="0" smtClean="0">
                <a:solidFill>
                  <a:schemeClr val="bg1"/>
                </a:solidFill>
              </a:rPr>
              <a:t> et dans l’imaginaire des futures parents; ceci est vrai </a:t>
            </a:r>
            <a:r>
              <a:rPr lang="fr-FR" sz="2000" dirty="0" smtClean="0">
                <a:solidFill>
                  <a:srgbClr val="FF0000"/>
                </a:solidFill>
              </a:rPr>
              <a:t>si</a:t>
            </a:r>
            <a:r>
              <a:rPr lang="fr-FR" sz="2000" dirty="0" smtClean="0">
                <a:solidFill>
                  <a:schemeClr val="bg1"/>
                </a:solidFill>
              </a:rPr>
              <a:t> la grossesse est </a:t>
            </a:r>
            <a:r>
              <a:rPr lang="fr-FR" sz="2000" dirty="0" smtClean="0">
                <a:solidFill>
                  <a:srgbClr val="FF0000"/>
                </a:solidFill>
              </a:rPr>
              <a:t>désirée</a:t>
            </a:r>
            <a:r>
              <a:rPr lang="fr-FR" sz="2000" dirty="0" smtClean="0">
                <a:solidFill>
                  <a:schemeClr val="bg1"/>
                </a:solidFill>
              </a:rPr>
              <a:t>;</a:t>
            </a:r>
            <a:br>
              <a:rPr lang="fr-FR" sz="2000" dirty="0" smtClean="0">
                <a:solidFill>
                  <a:schemeClr val="bg1"/>
                </a:solidFill>
              </a:rPr>
            </a:br>
            <a:r>
              <a:rPr lang="fr-FR" sz="2000" dirty="0" smtClean="0">
                <a:solidFill>
                  <a:schemeClr val="bg1"/>
                </a:solidFill>
              </a:rPr>
              <a:t>- Le </a:t>
            </a:r>
            <a:r>
              <a:rPr lang="fr-FR" sz="2000" dirty="0" smtClean="0">
                <a:solidFill>
                  <a:srgbClr val="FF0000"/>
                </a:solidFill>
              </a:rPr>
              <a:t>désir</a:t>
            </a:r>
            <a:r>
              <a:rPr lang="fr-FR" sz="2000" dirty="0" smtClean="0">
                <a:solidFill>
                  <a:schemeClr val="bg1"/>
                </a:solidFill>
              </a:rPr>
              <a:t> seul ne suffit pas;</a:t>
            </a:r>
            <a:br>
              <a:rPr lang="fr-FR" sz="2000" dirty="0" smtClean="0">
                <a:solidFill>
                  <a:schemeClr val="bg1"/>
                </a:solidFill>
              </a:rPr>
            </a:br>
            <a:r>
              <a:rPr lang="fr-FR" sz="2000" dirty="0" smtClean="0">
                <a:solidFill>
                  <a:schemeClr val="bg1"/>
                </a:solidFill>
              </a:rPr>
              <a:t>- Décision réfléchie souhaitable( matérielle et psychologique);</a:t>
            </a:r>
            <a:br>
              <a:rPr lang="fr-FR" sz="2000" dirty="0" smtClean="0">
                <a:solidFill>
                  <a:schemeClr val="bg1"/>
                </a:solidFill>
              </a:rPr>
            </a:br>
            <a:r>
              <a:rPr lang="fr-FR" sz="2000" dirty="0" smtClean="0">
                <a:solidFill>
                  <a:schemeClr val="bg1"/>
                </a:solidFill>
              </a:rPr>
              <a:t>- Choix du moment facilité par le développement des techniques contraceptives;</a:t>
            </a:r>
            <a:br>
              <a:rPr lang="fr-FR" sz="2000" dirty="0" smtClean="0">
                <a:solidFill>
                  <a:schemeClr val="bg1"/>
                </a:solidFill>
              </a:rPr>
            </a:br>
            <a:r>
              <a:rPr lang="fr-FR" sz="2000" dirty="0" smtClean="0">
                <a:solidFill>
                  <a:schemeClr val="bg1"/>
                </a:solidFill>
              </a:rPr>
              <a:t>- Le vécu de la </a:t>
            </a:r>
            <a:r>
              <a:rPr lang="fr-FR" sz="2000" dirty="0" smtClean="0">
                <a:solidFill>
                  <a:srgbClr val="FF0000"/>
                </a:solidFill>
              </a:rPr>
              <a:t>grossesse</a:t>
            </a:r>
            <a:r>
              <a:rPr lang="fr-FR" sz="2000" dirty="0" smtClean="0">
                <a:solidFill>
                  <a:schemeClr val="bg1"/>
                </a:solidFill>
              </a:rPr>
              <a:t> à ne pas banalisé surtout/ la mère:</a:t>
            </a:r>
            <a:br>
              <a:rPr lang="fr-FR" sz="2000" dirty="0" smtClean="0">
                <a:solidFill>
                  <a:schemeClr val="bg1"/>
                </a:solidFill>
              </a:rPr>
            </a:br>
            <a:r>
              <a:rPr lang="fr-FR" sz="2000" dirty="0" smtClean="0">
                <a:solidFill>
                  <a:schemeClr val="bg1"/>
                </a:solidFill>
              </a:rPr>
              <a:t>                    - certaines situations(douleur, mort, anomalies et sexe)</a:t>
            </a:r>
            <a:br>
              <a:rPr lang="fr-FR" sz="2000" dirty="0" smtClean="0">
                <a:solidFill>
                  <a:schemeClr val="bg1"/>
                </a:solidFill>
              </a:rPr>
            </a:br>
            <a:r>
              <a:rPr lang="fr-FR" sz="2000" dirty="0" smtClean="0">
                <a:solidFill>
                  <a:schemeClr val="bg1"/>
                </a:solidFill>
              </a:rPr>
              <a:t>                    _ modification de l’image corporelle</a:t>
            </a:r>
            <a:br>
              <a:rPr lang="fr-FR" sz="2000" dirty="0" smtClean="0">
                <a:solidFill>
                  <a:schemeClr val="bg1"/>
                </a:solidFill>
              </a:rPr>
            </a:br>
            <a:r>
              <a:rPr lang="fr-FR" sz="2000" dirty="0" smtClean="0">
                <a:solidFill>
                  <a:schemeClr val="bg1"/>
                </a:solidFill>
              </a:rPr>
              <a:t>                    - sentiment ambivalent  de joie, crainte et angoisse</a:t>
            </a:r>
            <a:br>
              <a:rPr lang="fr-FR" sz="2000" dirty="0" smtClean="0">
                <a:solidFill>
                  <a:schemeClr val="bg1"/>
                </a:solidFill>
              </a:rPr>
            </a:br>
            <a:r>
              <a:rPr lang="fr-FR" sz="2000" dirty="0" smtClean="0">
                <a:solidFill>
                  <a:schemeClr val="bg1"/>
                </a:solidFill>
              </a:rPr>
              <a:t>                    - perturbation de l’activité sexuelle;</a:t>
            </a:r>
            <a:br>
              <a:rPr lang="fr-FR" sz="2000" dirty="0" smtClean="0">
                <a:solidFill>
                  <a:schemeClr val="bg1"/>
                </a:solidFill>
              </a:rPr>
            </a:br>
            <a:r>
              <a:rPr lang="fr-FR" sz="2000" dirty="0" smtClean="0">
                <a:solidFill>
                  <a:schemeClr val="bg1"/>
                </a:solidFill>
              </a:rPr>
              <a:t>- L’avènement du premier enfant est souvent désirer dans notre culture(le couple n’est pas </a:t>
            </a:r>
            <a:r>
              <a:rPr lang="fr-FR" sz="2000" dirty="0" smtClean="0">
                <a:solidFill>
                  <a:srgbClr val="FF0000"/>
                </a:solidFill>
              </a:rPr>
              <a:t>stérile</a:t>
            </a:r>
            <a:r>
              <a:rPr lang="fr-FR" sz="2000" dirty="0" smtClean="0">
                <a:solidFill>
                  <a:schemeClr val="bg1"/>
                </a:solidFill>
              </a:rPr>
              <a:t>, prolongement de </a:t>
            </a:r>
            <a:r>
              <a:rPr lang="fr-FR" sz="2000" dirty="0" smtClean="0">
                <a:solidFill>
                  <a:srgbClr val="FF0000"/>
                </a:solidFill>
              </a:rPr>
              <a:t>soi</a:t>
            </a:r>
            <a:r>
              <a:rPr lang="fr-FR" sz="2000" dirty="0" smtClean="0">
                <a:solidFill>
                  <a:schemeClr val="bg1"/>
                </a:solidFill>
              </a:rPr>
              <a:t>, de son </a:t>
            </a:r>
            <a:r>
              <a:rPr lang="fr-FR" sz="2000" dirty="0" smtClean="0">
                <a:solidFill>
                  <a:srgbClr val="FF0000"/>
                </a:solidFill>
              </a:rPr>
              <a:t>patrimoine</a:t>
            </a:r>
            <a:r>
              <a:rPr lang="fr-FR" sz="2000" dirty="0" smtClean="0">
                <a:solidFill>
                  <a:schemeClr val="bg1"/>
                </a:solidFill>
              </a:rPr>
              <a:t> et de son </a:t>
            </a:r>
            <a:r>
              <a:rPr lang="fr-FR" sz="2000" dirty="0" smtClean="0">
                <a:solidFill>
                  <a:srgbClr val="FF0000"/>
                </a:solidFill>
              </a:rPr>
              <a:t>Nom</a:t>
            </a:r>
            <a:r>
              <a:rPr lang="fr-FR" sz="2000" dirty="0" smtClean="0">
                <a:solidFill>
                  <a:schemeClr val="bg1"/>
                </a:solidFill>
              </a:rPr>
              <a:t>.</a:t>
            </a:r>
            <a:endParaRPr lang="fr-FR" sz="3200" dirty="0">
              <a:solidFill>
                <a:srgbClr val="FF0000"/>
              </a:solidFill>
            </a:endParaRPr>
          </a:p>
        </p:txBody>
      </p:sp>
      <p:sp>
        <p:nvSpPr>
          <p:cNvPr id="3" name="Espace réservé du numéro de diapositive 2"/>
          <p:cNvSpPr>
            <a:spLocks noGrp="1"/>
          </p:cNvSpPr>
          <p:nvPr>
            <p:ph type="sldNum" sz="quarter" idx="12"/>
          </p:nvPr>
        </p:nvSpPr>
        <p:spPr/>
        <p:txBody>
          <a:bodyPr/>
          <a:lstStyle/>
          <a:p>
            <a:fld id="{79609178-0DE2-4DA7-A198-4E5A57517F32}" type="slidenum">
              <a:rPr lang="fr-FR" smtClean="0"/>
              <a:pPr/>
              <a:t>38</a:t>
            </a:fld>
            <a:endParaRPr lang="fr-FR" dirty="0"/>
          </a:p>
        </p:txBody>
      </p:sp>
      <p:sp>
        <p:nvSpPr>
          <p:cNvPr id="4" name="Espace réservé du pied de page 3"/>
          <p:cNvSpPr>
            <a:spLocks noGrp="1"/>
          </p:cNvSpPr>
          <p:nvPr>
            <p:ph type="ftr" sz="quarter" idx="11"/>
          </p:nvPr>
        </p:nvSpPr>
        <p:spPr/>
        <p:txBody>
          <a:bodyPr/>
          <a:lstStyle/>
          <a:p>
            <a:r>
              <a:rPr lang="fr-FR" dirty="0" smtClean="0"/>
              <a:t>NASSIM OMAR</a:t>
            </a:r>
            <a:endParaRPr lang="fr-FR" dirty="0"/>
          </a:p>
        </p:txBody>
      </p:sp>
      <p:sp>
        <p:nvSpPr>
          <p:cNvPr id="5" name="Espace réservé de la date 4"/>
          <p:cNvSpPr>
            <a:spLocks noGrp="1"/>
          </p:cNvSpPr>
          <p:nvPr>
            <p:ph type="dt" sz="half" idx="10"/>
          </p:nvPr>
        </p:nvSpPr>
        <p:spPr/>
        <p:txBody>
          <a:bodyPr/>
          <a:lstStyle/>
          <a:p>
            <a:fld id="{EA989311-B301-4A03-A0BB-13C01454A0D4}" type="datetime1">
              <a:rPr lang="fr-FR" smtClean="0"/>
              <a:pPr/>
              <a:t>28/06/2014</a:t>
            </a:fld>
            <a:endParaRPr lang="fr-FR"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Espace réservé du contenu 4" descr="Anencephalie.jpg"/>
          <p:cNvPicPr>
            <a:picLocks noGrp="1" noChangeAspect="1"/>
          </p:cNvPicPr>
          <p:nvPr>
            <p:ph sz="half" idx="1"/>
          </p:nvPr>
        </p:nvPicPr>
        <p:blipFill>
          <a:blip r:embed="rId2"/>
          <a:stretch>
            <a:fillRect/>
          </a:stretch>
        </p:blipFill>
        <p:spPr>
          <a:xfrm>
            <a:off x="779264" y="1481138"/>
            <a:ext cx="3394472" cy="4525962"/>
          </a:xfrm>
        </p:spPr>
      </p:pic>
      <p:pic>
        <p:nvPicPr>
          <p:cNvPr id="6" name="Espace réservé du contenu 5" descr="siamois.jpg"/>
          <p:cNvPicPr>
            <a:picLocks noGrp="1" noChangeAspect="1"/>
          </p:cNvPicPr>
          <p:nvPr>
            <p:ph sz="half" idx="2"/>
          </p:nvPr>
        </p:nvPicPr>
        <p:blipFill>
          <a:blip r:embed="rId3"/>
          <a:stretch>
            <a:fillRect/>
          </a:stretch>
        </p:blipFill>
        <p:spPr>
          <a:xfrm>
            <a:off x="4247077" y="1928802"/>
            <a:ext cx="4572032" cy="3429024"/>
          </a:xfrm>
        </p:spPr>
      </p:pic>
      <p:sp>
        <p:nvSpPr>
          <p:cNvPr id="4" name="Titre 3"/>
          <p:cNvSpPr>
            <a:spLocks noGrp="1"/>
          </p:cNvSpPr>
          <p:nvPr>
            <p:ph type="title"/>
          </p:nvPr>
        </p:nvSpPr>
        <p:spPr/>
        <p:txBody>
          <a:bodyPr>
            <a:normAutofit/>
          </a:bodyPr>
          <a:lstStyle/>
          <a:p>
            <a:r>
              <a:rPr lang="fr-FR" sz="2400" dirty="0" smtClean="0"/>
              <a:t>         </a:t>
            </a:r>
            <a:r>
              <a:rPr lang="fr-FR" sz="2400" dirty="0" smtClean="0">
                <a:solidFill>
                  <a:srgbClr val="FF0000"/>
                </a:solidFill>
              </a:rPr>
              <a:t>anencéphalie                         siamois</a:t>
            </a:r>
            <a:endParaRPr lang="fr-FR" sz="2400" dirty="0"/>
          </a:p>
        </p:txBody>
      </p:sp>
      <p:sp>
        <p:nvSpPr>
          <p:cNvPr id="7" name="Espace réservé du numéro de diapositive 6"/>
          <p:cNvSpPr>
            <a:spLocks noGrp="1"/>
          </p:cNvSpPr>
          <p:nvPr>
            <p:ph type="sldNum" sz="quarter" idx="12"/>
          </p:nvPr>
        </p:nvSpPr>
        <p:spPr/>
        <p:txBody>
          <a:bodyPr/>
          <a:lstStyle/>
          <a:p>
            <a:fld id="{79609178-0DE2-4DA7-A198-4E5A57517F32}" type="slidenum">
              <a:rPr lang="fr-FR" smtClean="0"/>
              <a:pPr/>
              <a:t>39</a:t>
            </a:fld>
            <a:endParaRPr lang="fr-FR" dirty="0"/>
          </a:p>
        </p:txBody>
      </p:sp>
      <p:sp>
        <p:nvSpPr>
          <p:cNvPr id="8" name="Espace réservé du pied de page 7"/>
          <p:cNvSpPr>
            <a:spLocks noGrp="1"/>
          </p:cNvSpPr>
          <p:nvPr>
            <p:ph type="ftr" sz="quarter" idx="11"/>
          </p:nvPr>
        </p:nvSpPr>
        <p:spPr/>
        <p:txBody>
          <a:bodyPr/>
          <a:lstStyle/>
          <a:p>
            <a:r>
              <a:rPr lang="fr-FR" dirty="0" smtClean="0"/>
              <a:t>NASSIM OMAR</a:t>
            </a:r>
            <a:endParaRPr lang="fr-FR" dirty="0"/>
          </a:p>
        </p:txBody>
      </p:sp>
      <p:sp>
        <p:nvSpPr>
          <p:cNvPr id="9" name="Espace réservé de la date 8"/>
          <p:cNvSpPr>
            <a:spLocks noGrp="1"/>
          </p:cNvSpPr>
          <p:nvPr>
            <p:ph type="dt" sz="half" idx="10"/>
          </p:nvPr>
        </p:nvSpPr>
        <p:spPr/>
        <p:txBody>
          <a:bodyPr/>
          <a:lstStyle/>
          <a:p>
            <a:fld id="{B536CE24-C37C-4A6A-9F8C-399A6382ACE6}" type="datetime1">
              <a:rPr lang="fr-FR" smtClean="0"/>
              <a:pPr/>
              <a:t>28/06/2014</a:t>
            </a:fld>
            <a:endParaRPr lang="fr-FR"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ctrTitle"/>
          </p:nvPr>
        </p:nvSpPr>
        <p:spPr>
          <a:xfrm>
            <a:off x="685800" y="620688"/>
            <a:ext cx="7772400" cy="1656184"/>
          </a:xfrm>
        </p:spPr>
        <p:txBody>
          <a:bodyPr>
            <a:normAutofit fontScale="90000"/>
          </a:bodyPr>
          <a:lstStyle/>
          <a:p>
            <a:pPr algn="ctr"/>
            <a:r>
              <a:rPr lang="fr-FR" sz="3600" dirty="0" smtClean="0">
                <a:solidFill>
                  <a:srgbClr val="7030A0"/>
                </a:solidFill>
              </a:rPr>
              <a:t>B :Développement Psychologique de L’individu</a:t>
            </a:r>
            <a:r>
              <a:rPr lang="fr-FR" dirty="0" smtClean="0">
                <a:solidFill>
                  <a:srgbClr val="7030A0"/>
                </a:solidFill>
              </a:rPr>
              <a:t/>
            </a:r>
            <a:br>
              <a:rPr lang="fr-FR" dirty="0" smtClean="0">
                <a:solidFill>
                  <a:srgbClr val="7030A0"/>
                </a:solidFill>
              </a:rPr>
            </a:br>
            <a:endParaRPr lang="fr-FR" dirty="0"/>
          </a:p>
        </p:txBody>
      </p:sp>
      <p:sp>
        <p:nvSpPr>
          <p:cNvPr id="3" name="Sous-titre 2"/>
          <p:cNvSpPr>
            <a:spLocks noGrp="1"/>
          </p:cNvSpPr>
          <p:nvPr>
            <p:ph type="subTitle" idx="1"/>
          </p:nvPr>
        </p:nvSpPr>
        <p:spPr>
          <a:xfrm>
            <a:off x="0" y="1643050"/>
            <a:ext cx="9144000" cy="5214950"/>
          </a:xfrm>
        </p:spPr>
        <p:txBody>
          <a:bodyPr>
            <a:normAutofit/>
          </a:bodyPr>
          <a:lstStyle/>
          <a:p>
            <a:pPr lvl="1" algn="l"/>
            <a:r>
              <a:rPr lang="fr-FR" sz="2800" b="1" dirty="0" smtClean="0">
                <a:solidFill>
                  <a:srgbClr val="0070C0"/>
                </a:solidFill>
              </a:rPr>
              <a:t>* </a:t>
            </a:r>
            <a:r>
              <a:rPr lang="fr-FR" sz="2800" b="1" i="1" dirty="0" smtClean="0">
                <a:solidFill>
                  <a:srgbClr val="0070C0"/>
                </a:solidFill>
              </a:rPr>
              <a:t>La Période Prénatale: Conception / Naissance</a:t>
            </a:r>
          </a:p>
          <a:p>
            <a:pPr algn="l"/>
            <a:r>
              <a:rPr lang="fr-FR" sz="2800" b="1" i="1" dirty="0" smtClean="0">
                <a:solidFill>
                  <a:srgbClr val="0070C0"/>
                </a:solidFill>
              </a:rPr>
              <a:t>    * La Première Enfance: Naissance/ 3ans</a:t>
            </a:r>
          </a:p>
          <a:p>
            <a:pPr algn="l"/>
            <a:r>
              <a:rPr lang="fr-FR" sz="2800" b="1" i="1" dirty="0" smtClean="0">
                <a:solidFill>
                  <a:srgbClr val="0070C0"/>
                </a:solidFill>
              </a:rPr>
              <a:t>    * La Deuxième Enfance: 3ans/ 6ans</a:t>
            </a:r>
          </a:p>
          <a:p>
            <a:pPr algn="l"/>
            <a:r>
              <a:rPr lang="fr-FR" sz="2800" b="1" i="1" dirty="0" smtClean="0">
                <a:solidFill>
                  <a:srgbClr val="0070C0"/>
                </a:solidFill>
              </a:rPr>
              <a:t>    * La Troisième Enfance: 6 Ans/12 Ans</a:t>
            </a:r>
          </a:p>
          <a:p>
            <a:pPr algn="l"/>
            <a:r>
              <a:rPr lang="fr-FR" sz="2800" b="1" i="1" dirty="0" smtClean="0">
                <a:solidFill>
                  <a:srgbClr val="0070C0"/>
                </a:solidFill>
              </a:rPr>
              <a:t>    * La Puberté: 12- 13 Voir 14 Ans </a:t>
            </a:r>
          </a:p>
          <a:p>
            <a:pPr algn="l"/>
            <a:r>
              <a:rPr lang="fr-FR" sz="2800" b="1" i="1" dirty="0" smtClean="0">
                <a:solidFill>
                  <a:srgbClr val="0070C0"/>
                </a:solidFill>
              </a:rPr>
              <a:t>    * L’adolescence: 13 – 18 Ans</a:t>
            </a:r>
          </a:p>
          <a:p>
            <a:pPr algn="l"/>
            <a:r>
              <a:rPr lang="fr-FR" sz="2800" b="1" i="1" dirty="0" smtClean="0">
                <a:solidFill>
                  <a:srgbClr val="0070C0"/>
                </a:solidFill>
              </a:rPr>
              <a:t>    * La Jeunesse: 18-20 Ans</a:t>
            </a:r>
          </a:p>
          <a:p>
            <a:pPr algn="l"/>
            <a:r>
              <a:rPr lang="fr-FR" sz="2800" b="1" i="1" dirty="0" smtClean="0">
                <a:solidFill>
                  <a:srgbClr val="0070C0"/>
                </a:solidFill>
              </a:rPr>
              <a:t>    * L’âge Adulte: 20- 60 Ans</a:t>
            </a:r>
          </a:p>
          <a:p>
            <a:pPr algn="l"/>
            <a:r>
              <a:rPr lang="fr-FR" sz="2800" b="1" i="1" dirty="0" smtClean="0">
                <a:solidFill>
                  <a:srgbClr val="0070C0"/>
                </a:solidFill>
              </a:rPr>
              <a:t>    * La Vieillesse: 60 Ans Et +</a:t>
            </a:r>
          </a:p>
          <a:p>
            <a:pPr algn="l"/>
            <a:r>
              <a:rPr lang="fr-FR" sz="2800" dirty="0" smtClean="0">
                <a:solidFill>
                  <a:srgbClr val="FF0000"/>
                </a:solidFill>
              </a:rPr>
              <a:t>                      </a:t>
            </a:r>
          </a:p>
          <a:p>
            <a:pPr>
              <a:buFont typeface="Arial" pitchFamily="34" charset="0"/>
              <a:buChar char="•"/>
            </a:pPr>
            <a:endParaRPr lang="fr-FR" dirty="0" smtClean="0"/>
          </a:p>
          <a:p>
            <a:pPr>
              <a:buFont typeface="Arial" pitchFamily="34" charset="0"/>
              <a:buChar char="•"/>
            </a:pPr>
            <a:endParaRPr lang="fr-FR" dirty="0" smtClean="0"/>
          </a:p>
          <a:p>
            <a:pPr>
              <a:buFont typeface="Arial" pitchFamily="34" charset="0"/>
              <a:buChar char="•"/>
            </a:pPr>
            <a:endParaRPr lang="fr-FR" dirty="0"/>
          </a:p>
        </p:txBody>
      </p:sp>
      <p:sp>
        <p:nvSpPr>
          <p:cNvPr id="4" name="Espace réservé du numéro de diapositive 3"/>
          <p:cNvSpPr>
            <a:spLocks noGrp="1"/>
          </p:cNvSpPr>
          <p:nvPr>
            <p:ph type="sldNum" sz="quarter" idx="12"/>
          </p:nvPr>
        </p:nvSpPr>
        <p:spPr/>
        <p:txBody>
          <a:bodyPr/>
          <a:lstStyle/>
          <a:p>
            <a:fld id="{79609178-0DE2-4DA7-A198-4E5A57517F32}" type="slidenum">
              <a:rPr lang="fr-FR" smtClean="0"/>
              <a:pPr/>
              <a:t>4</a:t>
            </a:fld>
            <a:endParaRPr lang="fr-FR" dirty="0"/>
          </a:p>
        </p:txBody>
      </p:sp>
      <p:sp>
        <p:nvSpPr>
          <p:cNvPr id="5" name="Espace réservé du pied de page 4"/>
          <p:cNvSpPr>
            <a:spLocks noGrp="1"/>
          </p:cNvSpPr>
          <p:nvPr>
            <p:ph type="ftr" sz="quarter" idx="11"/>
          </p:nvPr>
        </p:nvSpPr>
        <p:spPr/>
        <p:txBody>
          <a:bodyPr/>
          <a:lstStyle/>
          <a:p>
            <a:r>
              <a:rPr lang="fr-FR" dirty="0" smtClean="0"/>
              <a:t>NASSIM OMAR</a:t>
            </a:r>
            <a:endParaRPr lang="fr-FR" dirty="0"/>
          </a:p>
        </p:txBody>
      </p:sp>
      <p:sp>
        <p:nvSpPr>
          <p:cNvPr id="6" name="Espace réservé de la date 5"/>
          <p:cNvSpPr>
            <a:spLocks noGrp="1"/>
          </p:cNvSpPr>
          <p:nvPr>
            <p:ph type="dt" sz="half" idx="10"/>
          </p:nvPr>
        </p:nvSpPr>
        <p:spPr/>
        <p:txBody>
          <a:bodyPr/>
          <a:lstStyle/>
          <a:p>
            <a:fld id="{230F85D0-EAC4-4C8A-AE00-8CAABCC0C31D}" type="datetime1">
              <a:rPr lang="fr-FR" smtClean="0"/>
              <a:pPr/>
              <a:t>28/06/2014</a:t>
            </a:fld>
            <a:endParaRPr lang="fr-FR" dirty="0"/>
          </a:p>
        </p:txBody>
      </p:sp>
    </p:spTree>
  </p:cSld>
  <p:clrMapOvr>
    <a:masterClrMapping/>
  </p:clrMapOvr>
  <p:transition>
    <p:dissolv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Espace réservé du contenu 3" descr="SIAMOIS.jpg"/>
          <p:cNvPicPr>
            <a:picLocks noGrp="1" noChangeAspect="1"/>
          </p:cNvPicPr>
          <p:nvPr>
            <p:ph idx="1"/>
          </p:nvPr>
        </p:nvPicPr>
        <p:blipFill>
          <a:blip r:embed="rId2"/>
          <a:stretch>
            <a:fillRect/>
          </a:stretch>
        </p:blipFill>
        <p:spPr>
          <a:xfrm>
            <a:off x="950260" y="1729890"/>
            <a:ext cx="7193640" cy="4056564"/>
          </a:xfrm>
        </p:spPr>
      </p:pic>
      <p:sp>
        <p:nvSpPr>
          <p:cNvPr id="3" name="Titre 2"/>
          <p:cNvSpPr>
            <a:spLocks noGrp="1"/>
          </p:cNvSpPr>
          <p:nvPr>
            <p:ph type="title"/>
          </p:nvPr>
        </p:nvSpPr>
        <p:spPr/>
        <p:txBody>
          <a:bodyPr>
            <a:normAutofit/>
          </a:bodyPr>
          <a:lstStyle/>
          <a:p>
            <a:r>
              <a:rPr lang="fr-FR" sz="2000" dirty="0" smtClean="0"/>
              <a:t>Ces siamois sont atteints d'une malformation extrêmement rare, appelée "</a:t>
            </a:r>
            <a:r>
              <a:rPr lang="fr-FR" sz="2000" dirty="0" smtClean="0">
                <a:solidFill>
                  <a:srgbClr val="FF0000"/>
                </a:solidFill>
              </a:rPr>
              <a:t>para pagus bicéphale</a:t>
            </a:r>
            <a:r>
              <a:rPr lang="fr-FR" sz="2000" dirty="0" smtClean="0"/>
              <a:t>", avec un seul corps et deux têtes.</a:t>
            </a:r>
            <a:endParaRPr lang="fr-FR" sz="2000" dirty="0"/>
          </a:p>
        </p:txBody>
      </p:sp>
      <p:sp>
        <p:nvSpPr>
          <p:cNvPr id="5" name="Espace réservé du numéro de diapositive 4"/>
          <p:cNvSpPr>
            <a:spLocks noGrp="1"/>
          </p:cNvSpPr>
          <p:nvPr>
            <p:ph type="sldNum" sz="quarter" idx="12"/>
          </p:nvPr>
        </p:nvSpPr>
        <p:spPr/>
        <p:txBody>
          <a:bodyPr/>
          <a:lstStyle/>
          <a:p>
            <a:fld id="{79609178-0DE2-4DA7-A198-4E5A57517F32}" type="slidenum">
              <a:rPr lang="fr-FR" smtClean="0"/>
              <a:pPr/>
              <a:t>40</a:t>
            </a:fld>
            <a:endParaRPr lang="fr-FR" dirty="0"/>
          </a:p>
        </p:txBody>
      </p:sp>
      <p:sp>
        <p:nvSpPr>
          <p:cNvPr id="6" name="Espace réservé du pied de page 5"/>
          <p:cNvSpPr>
            <a:spLocks noGrp="1"/>
          </p:cNvSpPr>
          <p:nvPr>
            <p:ph type="ftr" sz="quarter" idx="11"/>
          </p:nvPr>
        </p:nvSpPr>
        <p:spPr/>
        <p:txBody>
          <a:bodyPr/>
          <a:lstStyle/>
          <a:p>
            <a:r>
              <a:rPr lang="fr-FR" dirty="0" smtClean="0"/>
              <a:t>NASSIM OMAR</a:t>
            </a:r>
            <a:endParaRPr lang="fr-FR" dirty="0"/>
          </a:p>
        </p:txBody>
      </p:sp>
      <p:sp>
        <p:nvSpPr>
          <p:cNvPr id="7" name="Espace réservé de la date 6"/>
          <p:cNvSpPr>
            <a:spLocks noGrp="1"/>
          </p:cNvSpPr>
          <p:nvPr>
            <p:ph type="dt" sz="half" idx="10"/>
          </p:nvPr>
        </p:nvSpPr>
        <p:spPr/>
        <p:txBody>
          <a:bodyPr/>
          <a:lstStyle/>
          <a:p>
            <a:fld id="{9C127765-4056-43D6-B04B-058842470A10}" type="datetime1">
              <a:rPr lang="fr-FR" smtClean="0"/>
              <a:pPr/>
              <a:t>28/06/2014</a:t>
            </a:fld>
            <a:endParaRPr lang="fr-FR"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6858000"/>
          </a:xfrm>
        </p:spPr>
        <p:txBody>
          <a:bodyPr>
            <a:normAutofit/>
          </a:bodyPr>
          <a:lstStyle/>
          <a:p>
            <a:r>
              <a:rPr lang="fr-FR" sz="2000" dirty="0" smtClean="0">
                <a:solidFill>
                  <a:srgbClr val="0070C0"/>
                </a:solidFill>
              </a:rPr>
              <a:t>1: La période prénatale:</a:t>
            </a:r>
            <a:r>
              <a:rPr lang="fr-FR" sz="2000" dirty="0" smtClean="0">
                <a:solidFill>
                  <a:srgbClr val="FF0000"/>
                </a:solidFill>
              </a:rPr>
              <a:t/>
            </a:r>
            <a:br>
              <a:rPr lang="fr-FR" sz="2000" dirty="0" smtClean="0">
                <a:solidFill>
                  <a:srgbClr val="FF0000"/>
                </a:solidFill>
              </a:rPr>
            </a:br>
            <a:r>
              <a:rPr lang="fr-FR" sz="2000" dirty="0" smtClean="0">
                <a:solidFill>
                  <a:schemeClr val="bg1"/>
                </a:solidFill>
              </a:rPr>
              <a:t>- Commence par la conception et prend fin à la naissance soit environ </a:t>
            </a:r>
            <a:r>
              <a:rPr lang="fr-FR" sz="2000" dirty="0" smtClean="0">
                <a:solidFill>
                  <a:srgbClr val="00B050"/>
                </a:solidFill>
              </a:rPr>
              <a:t>287</a:t>
            </a:r>
            <a:r>
              <a:rPr lang="fr-FR" sz="2000" dirty="0" smtClean="0">
                <a:solidFill>
                  <a:schemeClr val="bg1"/>
                </a:solidFill>
              </a:rPr>
              <a:t> jours( </a:t>
            </a:r>
            <a:r>
              <a:rPr lang="fr-FR" sz="2000" dirty="0" smtClean="0">
                <a:solidFill>
                  <a:srgbClr val="00B050"/>
                </a:solidFill>
              </a:rPr>
              <a:t>39 SG</a:t>
            </a:r>
            <a:r>
              <a:rPr lang="fr-FR" sz="2000" dirty="0" smtClean="0">
                <a:solidFill>
                  <a:schemeClr val="bg1"/>
                </a:solidFill>
              </a:rPr>
              <a:t>= </a:t>
            </a:r>
            <a:r>
              <a:rPr lang="fr-FR" sz="2000" dirty="0" smtClean="0">
                <a:solidFill>
                  <a:srgbClr val="00B050"/>
                </a:solidFill>
              </a:rPr>
              <a:t>41 SA</a:t>
            </a:r>
            <a:r>
              <a:rPr lang="fr-FR" sz="2000" dirty="0" smtClean="0">
                <a:solidFill>
                  <a:schemeClr val="bg1"/>
                </a:solidFill>
              </a:rPr>
              <a:t>);</a:t>
            </a:r>
            <a:br>
              <a:rPr lang="fr-FR" sz="2000" dirty="0" smtClean="0">
                <a:solidFill>
                  <a:schemeClr val="bg1"/>
                </a:solidFill>
              </a:rPr>
            </a:br>
            <a:r>
              <a:rPr lang="fr-FR" sz="2000" dirty="0" smtClean="0">
                <a:solidFill>
                  <a:schemeClr val="bg1"/>
                </a:solidFill>
              </a:rPr>
              <a:t>- Bref aperçu sur: </a:t>
            </a:r>
            <a:br>
              <a:rPr lang="fr-FR" sz="2000" dirty="0" smtClean="0">
                <a:solidFill>
                  <a:schemeClr val="bg1"/>
                </a:solidFill>
              </a:rPr>
            </a:br>
            <a:r>
              <a:rPr lang="fr-FR" sz="2000" dirty="0" smtClean="0">
                <a:solidFill>
                  <a:schemeClr val="bg1"/>
                </a:solidFill>
              </a:rPr>
              <a:t>       - Le </a:t>
            </a:r>
            <a:r>
              <a:rPr lang="fr-FR" sz="2000" dirty="0" smtClean="0">
                <a:solidFill>
                  <a:srgbClr val="FF0000"/>
                </a:solidFill>
              </a:rPr>
              <a:t>cycle menstruel</a:t>
            </a:r>
            <a:r>
              <a:rPr lang="fr-FR" sz="2000" dirty="0" smtClean="0">
                <a:solidFill>
                  <a:schemeClr val="bg1"/>
                </a:solidFill>
              </a:rPr>
              <a:t/>
            </a:r>
            <a:br>
              <a:rPr lang="fr-FR" sz="2000" dirty="0" smtClean="0">
                <a:solidFill>
                  <a:schemeClr val="bg1"/>
                </a:solidFill>
              </a:rPr>
            </a:br>
            <a:r>
              <a:rPr lang="fr-FR" sz="2000" dirty="0" smtClean="0">
                <a:solidFill>
                  <a:schemeClr val="bg1"/>
                </a:solidFill>
              </a:rPr>
              <a:t>       - Les </a:t>
            </a:r>
            <a:r>
              <a:rPr lang="fr-FR" sz="2000" dirty="0" smtClean="0">
                <a:solidFill>
                  <a:srgbClr val="FF0000"/>
                </a:solidFill>
              </a:rPr>
              <a:t>anomalies</a:t>
            </a:r>
            <a:r>
              <a:rPr lang="fr-FR" sz="2000" dirty="0" smtClean="0">
                <a:solidFill>
                  <a:schemeClr val="bg1"/>
                </a:solidFill>
              </a:rPr>
              <a:t> chromosomiques</a:t>
            </a:r>
            <a:br>
              <a:rPr lang="fr-FR" sz="2000" dirty="0" smtClean="0">
                <a:solidFill>
                  <a:schemeClr val="bg1"/>
                </a:solidFill>
              </a:rPr>
            </a:br>
            <a:r>
              <a:rPr lang="fr-FR" sz="2000" dirty="0" smtClean="0">
                <a:solidFill>
                  <a:schemeClr val="bg1"/>
                </a:solidFill>
              </a:rPr>
              <a:t>       - Les </a:t>
            </a:r>
            <a:r>
              <a:rPr lang="fr-FR" sz="2000" dirty="0" smtClean="0">
                <a:solidFill>
                  <a:srgbClr val="FF0000"/>
                </a:solidFill>
              </a:rPr>
              <a:t>positions</a:t>
            </a:r>
            <a:r>
              <a:rPr lang="fr-FR" sz="2000" dirty="0" smtClean="0">
                <a:solidFill>
                  <a:schemeClr val="bg1"/>
                </a:solidFill>
              </a:rPr>
              <a:t> du fœtus</a:t>
            </a:r>
            <a:br>
              <a:rPr lang="fr-FR" sz="2000" dirty="0" smtClean="0">
                <a:solidFill>
                  <a:schemeClr val="bg1"/>
                </a:solidFill>
              </a:rPr>
            </a:br>
            <a:r>
              <a:rPr lang="fr-FR" sz="2000" dirty="0" smtClean="0">
                <a:solidFill>
                  <a:schemeClr val="bg1"/>
                </a:solidFill>
              </a:rPr>
              <a:t>       - </a:t>
            </a:r>
            <a:r>
              <a:rPr lang="fr-FR" sz="2000" dirty="0" smtClean="0">
                <a:solidFill>
                  <a:srgbClr val="FF0000"/>
                </a:solidFill>
              </a:rPr>
              <a:t>Méthodes</a:t>
            </a:r>
            <a:r>
              <a:rPr lang="fr-FR" sz="2000" dirty="0" smtClean="0">
                <a:solidFill>
                  <a:schemeClr val="bg1"/>
                </a:solidFill>
              </a:rPr>
              <a:t> d’accouchement et choix du </a:t>
            </a:r>
            <a:r>
              <a:rPr lang="fr-FR" sz="2000" dirty="0" smtClean="0">
                <a:solidFill>
                  <a:srgbClr val="00B050"/>
                </a:solidFill>
              </a:rPr>
              <a:t>prénom</a:t>
            </a:r>
            <a:br>
              <a:rPr lang="fr-FR" sz="2000" dirty="0" smtClean="0">
                <a:solidFill>
                  <a:srgbClr val="00B050"/>
                </a:solidFill>
              </a:rPr>
            </a:br>
            <a:r>
              <a:rPr lang="fr-FR" sz="2000" dirty="0" smtClean="0">
                <a:solidFill>
                  <a:schemeClr val="bg1"/>
                </a:solidFill>
              </a:rPr>
              <a:t>- Caractéristiques: </a:t>
            </a:r>
            <a:r>
              <a:rPr lang="fr-FR" sz="2000" dirty="0" smtClean="0">
                <a:solidFill>
                  <a:srgbClr val="00B050"/>
                </a:solidFill>
              </a:rPr>
              <a:t>compétences précoces</a:t>
            </a:r>
            <a:r>
              <a:rPr lang="fr-FR" sz="2000" dirty="0" smtClean="0">
                <a:solidFill>
                  <a:schemeClr val="bg1"/>
                </a:solidFill>
              </a:rPr>
              <a:t/>
            </a:r>
            <a:br>
              <a:rPr lang="fr-FR" sz="2000" dirty="0" smtClean="0">
                <a:solidFill>
                  <a:schemeClr val="bg1"/>
                </a:solidFill>
              </a:rPr>
            </a:br>
            <a:r>
              <a:rPr lang="fr-FR" sz="2000" dirty="0" smtClean="0">
                <a:solidFill>
                  <a:schemeClr val="bg1"/>
                </a:solidFill>
              </a:rPr>
              <a:t>                      _ le fœtus est très sensible à tout ce que la mère vit et ressent à l’intérieur ( joie, angoisse……) a partir du </a:t>
            </a:r>
            <a:r>
              <a:rPr lang="fr-FR" sz="2000" dirty="0" smtClean="0">
                <a:solidFill>
                  <a:srgbClr val="FF0000"/>
                </a:solidFill>
              </a:rPr>
              <a:t>3</a:t>
            </a:r>
            <a:r>
              <a:rPr lang="fr-FR" sz="2000" baseline="30000" dirty="0" smtClean="0">
                <a:solidFill>
                  <a:srgbClr val="FF0000"/>
                </a:solidFill>
              </a:rPr>
              <a:t>ème</a:t>
            </a:r>
            <a:r>
              <a:rPr lang="fr-FR" sz="2000" dirty="0" smtClean="0">
                <a:solidFill>
                  <a:schemeClr val="bg1"/>
                </a:solidFill>
              </a:rPr>
              <a:t> mois;</a:t>
            </a:r>
            <a:br>
              <a:rPr lang="fr-FR" sz="2000" dirty="0" smtClean="0">
                <a:solidFill>
                  <a:schemeClr val="bg1"/>
                </a:solidFill>
              </a:rPr>
            </a:br>
            <a:r>
              <a:rPr lang="fr-FR" sz="2000" dirty="0" smtClean="0">
                <a:solidFill>
                  <a:schemeClr val="bg1"/>
                </a:solidFill>
              </a:rPr>
              <a:t>                       - sensible aux </a:t>
            </a:r>
            <a:r>
              <a:rPr lang="fr-FR" sz="2000" dirty="0" smtClean="0">
                <a:solidFill>
                  <a:srgbClr val="FF0000"/>
                </a:solidFill>
              </a:rPr>
              <a:t>perceptions</a:t>
            </a:r>
            <a:r>
              <a:rPr lang="fr-FR" sz="2000" dirty="0" smtClean="0">
                <a:solidFill>
                  <a:schemeClr val="bg1"/>
                </a:solidFill>
              </a:rPr>
              <a:t> surtout auditives venant de l’intérieur (les ondes du R.C, respiration) et de l’extérieur ( voix, sons et bruits) à partir du </a:t>
            </a:r>
            <a:r>
              <a:rPr lang="fr-FR" sz="2000" dirty="0" smtClean="0">
                <a:solidFill>
                  <a:srgbClr val="FF0000"/>
                </a:solidFill>
              </a:rPr>
              <a:t>6</a:t>
            </a:r>
            <a:r>
              <a:rPr lang="fr-FR" sz="2000" baseline="30000" dirty="0" smtClean="0">
                <a:solidFill>
                  <a:srgbClr val="FF0000"/>
                </a:solidFill>
              </a:rPr>
              <a:t>ème</a:t>
            </a:r>
            <a:r>
              <a:rPr lang="fr-FR" sz="2000" dirty="0" smtClean="0">
                <a:solidFill>
                  <a:schemeClr val="bg1"/>
                </a:solidFill>
              </a:rPr>
              <a:t> mois;</a:t>
            </a:r>
            <a:br>
              <a:rPr lang="fr-FR" sz="2000" dirty="0" smtClean="0">
                <a:solidFill>
                  <a:schemeClr val="bg1"/>
                </a:solidFill>
              </a:rPr>
            </a:br>
            <a:r>
              <a:rPr lang="fr-FR" sz="2000" dirty="0" smtClean="0">
                <a:solidFill>
                  <a:schemeClr val="bg1"/>
                </a:solidFill>
              </a:rPr>
              <a:t>                       - les 1ères images échographiques modifient nos représentations du fœtus(interruptions volontaires des fantasmes); </a:t>
            </a:r>
            <a:endParaRPr lang="fr-FR" sz="2000" dirty="0">
              <a:solidFill>
                <a:srgbClr val="00B050"/>
              </a:solidFill>
            </a:endParaRPr>
          </a:p>
        </p:txBody>
      </p:sp>
      <p:sp>
        <p:nvSpPr>
          <p:cNvPr id="3" name="Espace réservé du numéro de diapositive 2"/>
          <p:cNvSpPr>
            <a:spLocks noGrp="1"/>
          </p:cNvSpPr>
          <p:nvPr>
            <p:ph type="sldNum" sz="quarter" idx="12"/>
          </p:nvPr>
        </p:nvSpPr>
        <p:spPr/>
        <p:txBody>
          <a:bodyPr/>
          <a:lstStyle/>
          <a:p>
            <a:fld id="{79609178-0DE2-4DA7-A198-4E5A57517F32}" type="slidenum">
              <a:rPr lang="fr-FR" smtClean="0"/>
              <a:pPr/>
              <a:t>41</a:t>
            </a:fld>
            <a:endParaRPr lang="fr-FR" dirty="0"/>
          </a:p>
        </p:txBody>
      </p:sp>
      <p:sp>
        <p:nvSpPr>
          <p:cNvPr id="4" name="Espace réservé du pied de page 3"/>
          <p:cNvSpPr>
            <a:spLocks noGrp="1"/>
          </p:cNvSpPr>
          <p:nvPr>
            <p:ph type="ftr" sz="quarter" idx="11"/>
          </p:nvPr>
        </p:nvSpPr>
        <p:spPr/>
        <p:txBody>
          <a:bodyPr/>
          <a:lstStyle/>
          <a:p>
            <a:r>
              <a:rPr lang="fr-FR" dirty="0" smtClean="0"/>
              <a:t>NASSIM OMAR</a:t>
            </a:r>
            <a:endParaRPr lang="fr-FR" dirty="0"/>
          </a:p>
        </p:txBody>
      </p:sp>
      <p:sp>
        <p:nvSpPr>
          <p:cNvPr id="5" name="Espace réservé de la date 4"/>
          <p:cNvSpPr>
            <a:spLocks noGrp="1"/>
          </p:cNvSpPr>
          <p:nvPr>
            <p:ph type="dt" sz="half" idx="10"/>
          </p:nvPr>
        </p:nvSpPr>
        <p:spPr/>
        <p:txBody>
          <a:bodyPr/>
          <a:lstStyle/>
          <a:p>
            <a:fld id="{03486AF7-E3E2-4471-B3D0-1396A05D60C0}" type="datetime1">
              <a:rPr lang="fr-FR" smtClean="0"/>
              <a:pPr/>
              <a:t>28/06/2014</a:t>
            </a:fld>
            <a:endParaRPr lang="fr-FR"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Espace réservé du texte 1"/>
          <p:cNvSpPr>
            <a:spLocks noGrp="1"/>
          </p:cNvSpPr>
          <p:nvPr>
            <p:ph type="body" sz="half" idx="2"/>
          </p:nvPr>
        </p:nvSpPr>
        <p:spPr>
          <a:xfrm>
            <a:off x="285720" y="5357826"/>
            <a:ext cx="7162800" cy="648232"/>
          </a:xfrm>
        </p:spPr>
        <p:txBody>
          <a:bodyPr>
            <a:normAutofit/>
          </a:bodyPr>
          <a:lstStyle/>
          <a:p>
            <a:pPr algn="l"/>
            <a:r>
              <a:rPr lang="fr-FR" sz="2000" b="1" dirty="0" smtClean="0">
                <a:solidFill>
                  <a:schemeClr val="bg1"/>
                </a:solidFill>
              </a:rPr>
              <a:t>Une des compétences précoces du fœtus</a:t>
            </a:r>
            <a:endParaRPr lang="fr-FR" sz="2000" b="1" dirty="0">
              <a:solidFill>
                <a:schemeClr val="bg1"/>
              </a:solidFill>
            </a:endParaRPr>
          </a:p>
        </p:txBody>
      </p:sp>
      <p:pic>
        <p:nvPicPr>
          <p:cNvPr id="5" name="Espace réservé pour une image  4" descr="2583521353_small_1.jpg"/>
          <p:cNvPicPr>
            <a:picLocks noGrp="1" noChangeAspect="1"/>
          </p:cNvPicPr>
          <p:nvPr>
            <p:ph type="pic" idx="1"/>
          </p:nvPr>
        </p:nvPicPr>
        <p:blipFill>
          <a:blip r:embed="rId2" cstate="print"/>
          <a:srcRect t="24807" b="24807"/>
          <a:stretch>
            <a:fillRect/>
          </a:stretch>
        </p:blipFill>
        <p:spPr/>
      </p:pic>
      <p:sp>
        <p:nvSpPr>
          <p:cNvPr id="4" name="Titre 3"/>
          <p:cNvSpPr>
            <a:spLocks noGrp="1"/>
          </p:cNvSpPr>
          <p:nvPr>
            <p:ph type="title"/>
          </p:nvPr>
        </p:nvSpPr>
        <p:spPr>
          <a:xfrm>
            <a:off x="228600" y="4865122"/>
            <a:ext cx="8058176" cy="778456"/>
          </a:xfrm>
        </p:spPr>
        <p:txBody>
          <a:bodyPr>
            <a:normAutofit/>
          </a:bodyPr>
          <a:lstStyle/>
          <a:p>
            <a:pPr algn="l"/>
            <a:r>
              <a:rPr lang="fr-FR" sz="2000" b="1" dirty="0" smtClean="0">
                <a:solidFill>
                  <a:schemeClr val="bg1"/>
                </a:solidFill>
              </a:rPr>
              <a:t>Image échographique de 5 mois</a:t>
            </a:r>
            <a:endParaRPr lang="fr-FR" sz="2000" b="1" dirty="0">
              <a:solidFill>
                <a:schemeClr val="bg1"/>
              </a:solidFill>
            </a:endParaRPr>
          </a:p>
        </p:txBody>
      </p:sp>
      <p:sp>
        <p:nvSpPr>
          <p:cNvPr id="6" name="Espace réservé du numéro de diapositive 5"/>
          <p:cNvSpPr>
            <a:spLocks noGrp="1"/>
          </p:cNvSpPr>
          <p:nvPr>
            <p:ph type="sldNum" sz="quarter" idx="12"/>
          </p:nvPr>
        </p:nvSpPr>
        <p:spPr/>
        <p:txBody>
          <a:bodyPr/>
          <a:lstStyle/>
          <a:p>
            <a:fld id="{79609178-0DE2-4DA7-A198-4E5A57517F32}" type="slidenum">
              <a:rPr lang="fr-FR" smtClean="0"/>
              <a:pPr/>
              <a:t>42</a:t>
            </a:fld>
            <a:endParaRPr lang="fr-FR" dirty="0"/>
          </a:p>
        </p:txBody>
      </p:sp>
      <p:sp>
        <p:nvSpPr>
          <p:cNvPr id="7" name="Espace réservé du pied de page 6"/>
          <p:cNvSpPr>
            <a:spLocks noGrp="1"/>
          </p:cNvSpPr>
          <p:nvPr>
            <p:ph type="ftr" sz="quarter" idx="11"/>
          </p:nvPr>
        </p:nvSpPr>
        <p:spPr/>
        <p:txBody>
          <a:bodyPr/>
          <a:lstStyle/>
          <a:p>
            <a:r>
              <a:rPr lang="fr-FR" dirty="0" smtClean="0"/>
              <a:t>NASSIM OMAR</a:t>
            </a:r>
            <a:endParaRPr lang="fr-FR" dirty="0"/>
          </a:p>
        </p:txBody>
      </p:sp>
      <p:sp>
        <p:nvSpPr>
          <p:cNvPr id="8" name="Espace réservé de la date 7"/>
          <p:cNvSpPr>
            <a:spLocks noGrp="1"/>
          </p:cNvSpPr>
          <p:nvPr>
            <p:ph type="dt" sz="half" idx="10"/>
          </p:nvPr>
        </p:nvSpPr>
        <p:spPr/>
        <p:txBody>
          <a:bodyPr/>
          <a:lstStyle/>
          <a:p>
            <a:fld id="{ECC95645-8600-4C21-9D43-53661B2DD550}" type="datetime1">
              <a:rPr lang="fr-FR" smtClean="0"/>
              <a:pPr/>
              <a:t>28/06/2014</a:t>
            </a:fld>
            <a:endParaRPr lang="fr-FR"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58204" cy="5654692"/>
          </a:xfrm>
        </p:spPr>
        <p:txBody>
          <a:bodyPr>
            <a:normAutofit/>
          </a:bodyPr>
          <a:lstStyle/>
          <a:p>
            <a:r>
              <a:rPr lang="fr-FR" sz="2400" dirty="0" smtClean="0"/>
              <a:t>                       </a:t>
            </a:r>
            <a:r>
              <a:rPr lang="fr-FR" sz="2400" dirty="0" smtClean="0">
                <a:solidFill>
                  <a:schemeClr val="bg1"/>
                </a:solidFill>
              </a:rPr>
              <a:t>- Les premiers mois de grossesse constituent la phase de </a:t>
            </a:r>
            <a:r>
              <a:rPr lang="fr-FR" sz="2400" dirty="0" smtClean="0">
                <a:solidFill>
                  <a:srgbClr val="FF0000"/>
                </a:solidFill>
              </a:rPr>
              <a:t>morphogénèse</a:t>
            </a:r>
            <a:r>
              <a:rPr lang="fr-FR" sz="2400" dirty="0" smtClean="0">
                <a:solidFill>
                  <a:schemeClr val="bg1"/>
                </a:solidFill>
              </a:rPr>
              <a:t> et </a:t>
            </a:r>
            <a:r>
              <a:rPr lang="fr-FR" sz="2400" dirty="0" smtClean="0">
                <a:solidFill>
                  <a:srgbClr val="FF0000"/>
                </a:solidFill>
              </a:rPr>
              <a:t>d’organogénèse</a:t>
            </a:r>
            <a:br>
              <a:rPr lang="fr-FR" sz="2400" dirty="0" smtClean="0">
                <a:solidFill>
                  <a:srgbClr val="FF0000"/>
                </a:solidFill>
              </a:rPr>
            </a:br>
            <a:r>
              <a:rPr lang="fr-FR" sz="2400" dirty="0" smtClean="0">
                <a:solidFill>
                  <a:srgbClr val="FF0000"/>
                </a:solidFill>
              </a:rPr>
              <a:t>                       </a:t>
            </a:r>
            <a:r>
              <a:rPr lang="fr-FR" sz="2400" dirty="0" smtClean="0">
                <a:solidFill>
                  <a:schemeClr val="bg1"/>
                </a:solidFill>
              </a:rPr>
              <a:t>- Mise en place anatomique et physiologique des organes de sens se fait dans l’ordre </a:t>
            </a:r>
            <a:r>
              <a:rPr lang="fr-FR" sz="2400" dirty="0" smtClean="0">
                <a:solidFill>
                  <a:srgbClr val="FF0000"/>
                </a:solidFill>
              </a:rPr>
              <a:t>T.O.G.A.V</a:t>
            </a:r>
            <a:r>
              <a:rPr lang="fr-FR" sz="2400" dirty="0" smtClean="0">
                <a:solidFill>
                  <a:schemeClr val="bg1"/>
                </a:solidFill>
              </a:rPr>
              <a:t>.</a:t>
            </a:r>
            <a:br>
              <a:rPr lang="fr-FR" sz="2400" dirty="0" smtClean="0">
                <a:solidFill>
                  <a:schemeClr val="bg1"/>
                </a:solidFill>
              </a:rPr>
            </a:br>
            <a:r>
              <a:rPr lang="fr-FR" sz="2400" dirty="0" smtClean="0">
                <a:solidFill>
                  <a:schemeClr val="bg1"/>
                </a:solidFill>
              </a:rPr>
              <a:t>                       - Grands risques d’agression d’ordre extérieur:</a:t>
            </a:r>
            <a:br>
              <a:rPr lang="fr-FR" sz="2400" dirty="0" smtClean="0">
                <a:solidFill>
                  <a:schemeClr val="bg1"/>
                </a:solidFill>
              </a:rPr>
            </a:br>
            <a:r>
              <a:rPr lang="fr-FR" sz="2400" dirty="0" smtClean="0">
                <a:solidFill>
                  <a:schemeClr val="bg1"/>
                </a:solidFill>
              </a:rPr>
              <a:t>traumatiques, toxiques, conflictuelles, irradiations;</a:t>
            </a:r>
            <a:br>
              <a:rPr lang="fr-FR" sz="2400" dirty="0" smtClean="0">
                <a:solidFill>
                  <a:schemeClr val="bg1"/>
                </a:solidFill>
              </a:rPr>
            </a:br>
            <a:r>
              <a:rPr lang="fr-FR" sz="2400" dirty="0" smtClean="0">
                <a:solidFill>
                  <a:schemeClr val="bg1"/>
                </a:solidFill>
              </a:rPr>
              <a:t>                       - Les risques engendrent une </a:t>
            </a:r>
            <a:r>
              <a:rPr lang="fr-FR" sz="2400" dirty="0" smtClean="0">
                <a:solidFill>
                  <a:srgbClr val="FF0000"/>
                </a:solidFill>
              </a:rPr>
              <a:t>hyperactivité embryonnaire</a:t>
            </a:r>
            <a:r>
              <a:rPr lang="fr-FR" sz="2400" dirty="0" smtClean="0">
                <a:solidFill>
                  <a:schemeClr val="bg1"/>
                </a:solidFill>
              </a:rPr>
              <a:t> ( expulsions).</a:t>
            </a:r>
            <a:endParaRPr lang="fr-FR" sz="2400" dirty="0">
              <a:solidFill>
                <a:srgbClr val="FF0000"/>
              </a:solidFill>
            </a:endParaRPr>
          </a:p>
        </p:txBody>
      </p:sp>
      <p:sp>
        <p:nvSpPr>
          <p:cNvPr id="3" name="Espace réservé du numéro de diapositive 2"/>
          <p:cNvSpPr>
            <a:spLocks noGrp="1"/>
          </p:cNvSpPr>
          <p:nvPr>
            <p:ph type="sldNum" sz="quarter" idx="12"/>
          </p:nvPr>
        </p:nvSpPr>
        <p:spPr/>
        <p:txBody>
          <a:bodyPr/>
          <a:lstStyle/>
          <a:p>
            <a:fld id="{79609178-0DE2-4DA7-A198-4E5A57517F32}" type="slidenum">
              <a:rPr lang="fr-FR" smtClean="0"/>
              <a:pPr/>
              <a:t>43</a:t>
            </a:fld>
            <a:endParaRPr lang="fr-FR" dirty="0"/>
          </a:p>
        </p:txBody>
      </p:sp>
      <p:sp>
        <p:nvSpPr>
          <p:cNvPr id="4" name="Espace réservé du pied de page 3"/>
          <p:cNvSpPr>
            <a:spLocks noGrp="1"/>
          </p:cNvSpPr>
          <p:nvPr>
            <p:ph type="ftr" sz="quarter" idx="11"/>
          </p:nvPr>
        </p:nvSpPr>
        <p:spPr/>
        <p:txBody>
          <a:bodyPr/>
          <a:lstStyle/>
          <a:p>
            <a:r>
              <a:rPr lang="fr-FR" dirty="0" smtClean="0"/>
              <a:t>NASSIM OMAR</a:t>
            </a:r>
            <a:endParaRPr lang="fr-FR" dirty="0"/>
          </a:p>
        </p:txBody>
      </p:sp>
      <p:sp>
        <p:nvSpPr>
          <p:cNvPr id="5" name="Espace réservé de la date 4"/>
          <p:cNvSpPr>
            <a:spLocks noGrp="1"/>
          </p:cNvSpPr>
          <p:nvPr>
            <p:ph type="dt" sz="half" idx="10"/>
          </p:nvPr>
        </p:nvSpPr>
        <p:spPr/>
        <p:txBody>
          <a:bodyPr/>
          <a:lstStyle/>
          <a:p>
            <a:fld id="{5496B74B-64CA-48B8-AA22-C2AFCEA0B5EB}" type="datetime1">
              <a:rPr lang="fr-FR" smtClean="0"/>
              <a:pPr/>
              <a:t>28/06/2014</a:t>
            </a:fld>
            <a:endParaRPr lang="fr-FR"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descr="organogénèse et morphogénèse.gif"/>
          <p:cNvPicPr>
            <a:picLocks noGrp="1" noChangeAspect="1"/>
          </p:cNvPicPr>
          <p:nvPr>
            <p:ph idx="1"/>
          </p:nvPr>
        </p:nvPicPr>
        <p:blipFill>
          <a:blip r:embed="rId2"/>
          <a:stretch>
            <a:fillRect/>
          </a:stretch>
        </p:blipFill>
        <p:spPr>
          <a:xfrm>
            <a:off x="0" y="1560134"/>
            <a:ext cx="9001156" cy="5297865"/>
          </a:xfrm>
        </p:spPr>
      </p:pic>
      <p:sp>
        <p:nvSpPr>
          <p:cNvPr id="3" name="Titre 2"/>
          <p:cNvSpPr>
            <a:spLocks noGrp="1"/>
          </p:cNvSpPr>
          <p:nvPr>
            <p:ph type="title"/>
          </p:nvPr>
        </p:nvSpPr>
        <p:spPr/>
        <p:txBody>
          <a:bodyPr>
            <a:normAutofit/>
          </a:bodyPr>
          <a:lstStyle/>
          <a:p>
            <a:r>
              <a:rPr lang="fr-FR" sz="2400" dirty="0" smtClean="0">
                <a:solidFill>
                  <a:srgbClr val="002060"/>
                </a:solidFill>
              </a:rPr>
              <a:t>                Morphogénèse et organogénèse</a:t>
            </a:r>
            <a:endParaRPr lang="fr-FR" sz="2400" dirty="0">
              <a:solidFill>
                <a:srgbClr val="002060"/>
              </a:solidFill>
            </a:endParaRPr>
          </a:p>
        </p:txBody>
      </p:sp>
      <p:sp>
        <p:nvSpPr>
          <p:cNvPr id="5" name="Espace réservé du numéro de diapositive 4"/>
          <p:cNvSpPr>
            <a:spLocks noGrp="1"/>
          </p:cNvSpPr>
          <p:nvPr>
            <p:ph type="sldNum" sz="quarter" idx="12"/>
          </p:nvPr>
        </p:nvSpPr>
        <p:spPr/>
        <p:txBody>
          <a:bodyPr/>
          <a:lstStyle/>
          <a:p>
            <a:fld id="{79609178-0DE2-4DA7-A198-4E5A57517F32}" type="slidenum">
              <a:rPr lang="fr-FR" smtClean="0"/>
              <a:pPr/>
              <a:t>44</a:t>
            </a:fld>
            <a:endParaRPr lang="fr-FR" dirty="0"/>
          </a:p>
        </p:txBody>
      </p:sp>
      <p:sp>
        <p:nvSpPr>
          <p:cNvPr id="6" name="Espace réservé du pied de page 5"/>
          <p:cNvSpPr>
            <a:spLocks noGrp="1"/>
          </p:cNvSpPr>
          <p:nvPr>
            <p:ph type="ftr" sz="quarter" idx="11"/>
          </p:nvPr>
        </p:nvSpPr>
        <p:spPr/>
        <p:txBody>
          <a:bodyPr/>
          <a:lstStyle/>
          <a:p>
            <a:r>
              <a:rPr lang="fr-FR" dirty="0" smtClean="0"/>
              <a:t>NASSIM OMAR</a:t>
            </a:r>
            <a:endParaRPr lang="fr-FR" dirty="0"/>
          </a:p>
        </p:txBody>
      </p:sp>
      <p:sp>
        <p:nvSpPr>
          <p:cNvPr id="7" name="Espace réservé de la date 6"/>
          <p:cNvSpPr>
            <a:spLocks noGrp="1"/>
          </p:cNvSpPr>
          <p:nvPr>
            <p:ph type="dt" sz="half" idx="10"/>
          </p:nvPr>
        </p:nvSpPr>
        <p:spPr/>
        <p:txBody>
          <a:bodyPr/>
          <a:lstStyle/>
          <a:p>
            <a:fld id="{5CB0C862-2AFC-4B30-AAC4-63B5D4EAA3D5}" type="datetime1">
              <a:rPr lang="fr-FR" smtClean="0"/>
              <a:pPr/>
              <a:t>28/06/2014</a:t>
            </a:fld>
            <a:endParaRPr lang="fr-FR"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6858000"/>
          </a:xfrm>
        </p:spPr>
        <p:txBody>
          <a:bodyPr>
            <a:normAutofit/>
          </a:bodyPr>
          <a:lstStyle/>
          <a:p>
            <a:r>
              <a:rPr lang="fr-FR" sz="2400" dirty="0" smtClean="0">
                <a:solidFill>
                  <a:srgbClr val="0070C0"/>
                </a:solidFill>
              </a:rPr>
              <a:t>2 : La première enfance: </a:t>
            </a:r>
            <a:r>
              <a:rPr lang="fr-FR" sz="2400" dirty="0" smtClean="0">
                <a:solidFill>
                  <a:schemeClr val="bg1"/>
                </a:solidFill>
              </a:rPr>
              <a:t>naissance→→ 3 ans</a:t>
            </a:r>
            <a:br>
              <a:rPr lang="fr-FR" sz="2400" dirty="0" smtClean="0">
                <a:solidFill>
                  <a:schemeClr val="bg1"/>
                </a:solidFill>
              </a:rPr>
            </a:br>
            <a:r>
              <a:rPr lang="fr-FR" sz="2400" dirty="0" smtClean="0">
                <a:solidFill>
                  <a:schemeClr val="bg1"/>
                </a:solidFill>
              </a:rPr>
              <a:t>- Donner naissance (</a:t>
            </a:r>
            <a:r>
              <a:rPr lang="fr-FR" sz="2400" dirty="0" smtClean="0">
                <a:solidFill>
                  <a:srgbClr val="00B050"/>
                </a:solidFill>
              </a:rPr>
              <a:t>accouchement</a:t>
            </a:r>
            <a:r>
              <a:rPr lang="fr-FR" sz="2400" dirty="0" smtClean="0">
                <a:solidFill>
                  <a:schemeClr val="bg1"/>
                </a:solidFill>
              </a:rPr>
              <a:t>)est naturellement un acte douloureux malgré certaines méthodes qui tentent de le réduire;</a:t>
            </a:r>
            <a:br>
              <a:rPr lang="fr-FR" sz="2400" dirty="0" smtClean="0">
                <a:solidFill>
                  <a:schemeClr val="bg1"/>
                </a:solidFill>
              </a:rPr>
            </a:br>
            <a:r>
              <a:rPr lang="fr-FR" sz="2400" dirty="0" smtClean="0">
                <a:solidFill>
                  <a:schemeClr val="bg1"/>
                </a:solidFill>
              </a:rPr>
              <a:t>- L’accouchement est la phase ultime de la grossesse;</a:t>
            </a:r>
            <a:br>
              <a:rPr lang="fr-FR" sz="2400" dirty="0" smtClean="0">
                <a:solidFill>
                  <a:schemeClr val="bg1"/>
                </a:solidFill>
              </a:rPr>
            </a:br>
            <a:r>
              <a:rPr lang="fr-FR" sz="2400" dirty="0" smtClean="0">
                <a:solidFill>
                  <a:schemeClr val="bg1"/>
                </a:solidFill>
              </a:rPr>
              <a:t>- L’</a:t>
            </a:r>
            <a:r>
              <a:rPr lang="fr-FR" sz="2400" dirty="0" smtClean="0">
                <a:solidFill>
                  <a:srgbClr val="00B050"/>
                </a:solidFill>
              </a:rPr>
              <a:t>ASD </a:t>
            </a:r>
            <a:r>
              <a:rPr lang="fr-FR" sz="2400" dirty="0" smtClean="0">
                <a:solidFill>
                  <a:schemeClr val="bg1"/>
                </a:solidFill>
              </a:rPr>
              <a:t>(accouchement sans douleur) ne supprime pas la souffrance mais tente de l’apprivoiser</a:t>
            </a:r>
            <a:br>
              <a:rPr lang="fr-FR" sz="2400" dirty="0" smtClean="0">
                <a:solidFill>
                  <a:schemeClr val="bg1"/>
                </a:solidFill>
              </a:rPr>
            </a:br>
            <a:r>
              <a:rPr lang="fr-FR" sz="2400" dirty="0" smtClean="0">
                <a:solidFill>
                  <a:schemeClr val="bg1"/>
                </a:solidFill>
              </a:rPr>
              <a:t>- Le </a:t>
            </a:r>
            <a:r>
              <a:rPr lang="fr-FR" sz="2400" dirty="0" smtClean="0">
                <a:solidFill>
                  <a:srgbClr val="00B050"/>
                </a:solidFill>
              </a:rPr>
              <a:t>cri primal</a:t>
            </a:r>
            <a:r>
              <a:rPr lang="fr-FR" sz="2400" dirty="0" smtClean="0">
                <a:solidFill>
                  <a:schemeClr val="bg1"/>
                </a:solidFill>
              </a:rPr>
              <a:t>, manifeste 2 tendances ambivalentes du </a:t>
            </a:r>
            <a:r>
              <a:rPr lang="fr-FR" sz="2400" dirty="0" smtClean="0">
                <a:solidFill>
                  <a:srgbClr val="00B050"/>
                </a:solidFill>
              </a:rPr>
              <a:t>N.N</a:t>
            </a:r>
            <a:r>
              <a:rPr lang="fr-FR" sz="2400" dirty="0" smtClean="0">
                <a:solidFill>
                  <a:schemeClr val="bg1"/>
                </a:solidFill>
              </a:rPr>
              <a:t>:</a:t>
            </a:r>
            <a:br>
              <a:rPr lang="fr-FR" sz="2400" dirty="0" smtClean="0">
                <a:solidFill>
                  <a:schemeClr val="bg1"/>
                </a:solidFill>
              </a:rPr>
            </a:br>
            <a:r>
              <a:rPr lang="fr-FR" sz="2400" dirty="0" smtClean="0">
                <a:solidFill>
                  <a:schemeClr val="bg1"/>
                </a:solidFill>
              </a:rPr>
              <a:t>     </a:t>
            </a:r>
            <a:r>
              <a:rPr lang="fr-FR" sz="2400" dirty="0" smtClean="0">
                <a:solidFill>
                  <a:schemeClr val="accent2"/>
                </a:solidFill>
              </a:rPr>
              <a:t>* </a:t>
            </a:r>
            <a:r>
              <a:rPr lang="fr-FR" sz="2400" dirty="0" smtClean="0">
                <a:solidFill>
                  <a:schemeClr val="bg1"/>
                </a:solidFill>
              </a:rPr>
              <a:t>tendance à la régression et désir de trouver une sécurité perdue;</a:t>
            </a:r>
            <a:br>
              <a:rPr lang="fr-FR" sz="2400" dirty="0" smtClean="0">
                <a:solidFill>
                  <a:schemeClr val="bg1"/>
                </a:solidFill>
              </a:rPr>
            </a:br>
            <a:r>
              <a:rPr lang="fr-FR" sz="2400" dirty="0" smtClean="0">
                <a:solidFill>
                  <a:schemeClr val="bg1"/>
                </a:solidFill>
              </a:rPr>
              <a:t>     </a:t>
            </a:r>
            <a:r>
              <a:rPr lang="fr-FR" sz="2400" dirty="0" smtClean="0">
                <a:solidFill>
                  <a:schemeClr val="accent2"/>
                </a:solidFill>
              </a:rPr>
              <a:t>* </a:t>
            </a:r>
            <a:r>
              <a:rPr lang="fr-FR" sz="2400" dirty="0" smtClean="0">
                <a:solidFill>
                  <a:schemeClr val="bg1"/>
                </a:solidFill>
              </a:rPr>
              <a:t>tendance à la progression et désir de grandir en dépassant cette insécurité;</a:t>
            </a:r>
            <a:br>
              <a:rPr lang="fr-FR" sz="2400" dirty="0" smtClean="0">
                <a:solidFill>
                  <a:schemeClr val="bg1"/>
                </a:solidFill>
              </a:rPr>
            </a:br>
            <a:r>
              <a:rPr lang="fr-FR" sz="2400" dirty="0" smtClean="0">
                <a:solidFill>
                  <a:schemeClr val="bg1"/>
                </a:solidFill>
              </a:rPr>
              <a:t>     </a:t>
            </a:r>
            <a:r>
              <a:rPr lang="fr-FR" sz="2400" dirty="0" smtClean="0">
                <a:solidFill>
                  <a:schemeClr val="accent2"/>
                </a:solidFill>
              </a:rPr>
              <a:t>* </a:t>
            </a:r>
            <a:r>
              <a:rPr lang="fr-FR" sz="2400" dirty="0" smtClean="0">
                <a:solidFill>
                  <a:schemeClr val="bg1"/>
                </a:solidFill>
              </a:rPr>
              <a:t>moment d’identification du père à son N.N;</a:t>
            </a:r>
            <a:br>
              <a:rPr lang="fr-FR" sz="2400" dirty="0" smtClean="0">
                <a:solidFill>
                  <a:schemeClr val="bg1"/>
                </a:solidFill>
              </a:rPr>
            </a:br>
            <a:r>
              <a:rPr lang="fr-FR" sz="2400" dirty="0" smtClean="0">
                <a:solidFill>
                  <a:schemeClr val="bg1"/>
                </a:solidFill>
              </a:rPr>
              <a:t>     </a:t>
            </a:r>
            <a:r>
              <a:rPr lang="fr-FR" sz="2400" dirty="0" smtClean="0">
                <a:solidFill>
                  <a:schemeClr val="accent2"/>
                </a:solidFill>
              </a:rPr>
              <a:t>* </a:t>
            </a:r>
            <a:r>
              <a:rPr lang="fr-FR" sz="2400" dirty="0" smtClean="0">
                <a:solidFill>
                  <a:schemeClr val="bg1"/>
                </a:solidFill>
              </a:rPr>
              <a:t>besoin de la mère de le toucher pour le reconnaitre.</a:t>
            </a:r>
            <a:br>
              <a:rPr lang="fr-FR" sz="2400" dirty="0" smtClean="0">
                <a:solidFill>
                  <a:schemeClr val="bg1"/>
                </a:solidFill>
              </a:rPr>
            </a:br>
            <a:endParaRPr lang="fr-FR" sz="2400" dirty="0">
              <a:solidFill>
                <a:srgbClr val="FF0000"/>
              </a:solidFill>
            </a:endParaRPr>
          </a:p>
        </p:txBody>
      </p:sp>
      <p:sp>
        <p:nvSpPr>
          <p:cNvPr id="3" name="Espace réservé du numéro de diapositive 2"/>
          <p:cNvSpPr>
            <a:spLocks noGrp="1"/>
          </p:cNvSpPr>
          <p:nvPr>
            <p:ph type="sldNum" sz="quarter" idx="12"/>
          </p:nvPr>
        </p:nvSpPr>
        <p:spPr/>
        <p:txBody>
          <a:bodyPr/>
          <a:lstStyle/>
          <a:p>
            <a:fld id="{79609178-0DE2-4DA7-A198-4E5A57517F32}" type="slidenum">
              <a:rPr lang="fr-FR" smtClean="0"/>
              <a:pPr/>
              <a:t>45</a:t>
            </a:fld>
            <a:endParaRPr lang="fr-FR" dirty="0"/>
          </a:p>
        </p:txBody>
      </p:sp>
      <p:sp>
        <p:nvSpPr>
          <p:cNvPr id="4" name="Espace réservé du pied de page 3"/>
          <p:cNvSpPr>
            <a:spLocks noGrp="1"/>
          </p:cNvSpPr>
          <p:nvPr>
            <p:ph type="ftr" sz="quarter" idx="11"/>
          </p:nvPr>
        </p:nvSpPr>
        <p:spPr/>
        <p:txBody>
          <a:bodyPr/>
          <a:lstStyle/>
          <a:p>
            <a:r>
              <a:rPr lang="fr-FR" dirty="0" smtClean="0"/>
              <a:t>NASSIM OMAR</a:t>
            </a:r>
            <a:endParaRPr lang="fr-FR" dirty="0"/>
          </a:p>
        </p:txBody>
      </p:sp>
      <p:sp>
        <p:nvSpPr>
          <p:cNvPr id="5" name="Espace réservé de la date 4"/>
          <p:cNvSpPr>
            <a:spLocks noGrp="1"/>
          </p:cNvSpPr>
          <p:nvPr>
            <p:ph type="dt" sz="half" idx="10"/>
          </p:nvPr>
        </p:nvSpPr>
        <p:spPr/>
        <p:txBody>
          <a:bodyPr/>
          <a:lstStyle/>
          <a:p>
            <a:fld id="{839551C5-E441-4E77-A759-EBADB18FD166}" type="datetime1">
              <a:rPr lang="fr-FR" smtClean="0"/>
              <a:pPr/>
              <a:t>28/06/2014</a:t>
            </a:fld>
            <a:endParaRPr lang="fr-FR"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Espace réservé du texte 1"/>
          <p:cNvSpPr>
            <a:spLocks noGrp="1"/>
          </p:cNvSpPr>
          <p:nvPr>
            <p:ph type="body" sz="half" idx="2"/>
          </p:nvPr>
        </p:nvSpPr>
        <p:spPr>
          <a:xfrm>
            <a:off x="285720" y="5357826"/>
            <a:ext cx="7162800" cy="648232"/>
          </a:xfrm>
        </p:spPr>
        <p:txBody>
          <a:bodyPr>
            <a:normAutofit/>
          </a:bodyPr>
          <a:lstStyle/>
          <a:p>
            <a:pPr algn="l"/>
            <a:r>
              <a:rPr lang="fr-FR" sz="2000" b="1" dirty="0" smtClean="0">
                <a:solidFill>
                  <a:schemeClr val="bg1"/>
                </a:solidFill>
              </a:rPr>
              <a:t>Manifestation des 2 tendances ambivalentes</a:t>
            </a:r>
            <a:endParaRPr lang="fr-FR" sz="2000" b="1" dirty="0">
              <a:solidFill>
                <a:schemeClr val="bg1"/>
              </a:solidFill>
            </a:endParaRPr>
          </a:p>
        </p:txBody>
      </p:sp>
      <p:pic>
        <p:nvPicPr>
          <p:cNvPr id="5" name="Espace réservé pour une image  4" descr="cri  primal.jpg"/>
          <p:cNvPicPr>
            <a:picLocks noGrp="1" noChangeAspect="1"/>
          </p:cNvPicPr>
          <p:nvPr>
            <p:ph type="pic" idx="1"/>
          </p:nvPr>
        </p:nvPicPr>
        <p:blipFill>
          <a:blip r:embed="rId2" cstate="print"/>
          <a:srcRect t="12116" b="12116"/>
          <a:stretch>
            <a:fillRect/>
          </a:stretch>
        </p:blipFill>
        <p:spPr/>
      </p:pic>
      <p:sp>
        <p:nvSpPr>
          <p:cNvPr id="4" name="Titre 3"/>
          <p:cNvSpPr>
            <a:spLocks noGrp="1"/>
          </p:cNvSpPr>
          <p:nvPr>
            <p:ph type="title"/>
          </p:nvPr>
        </p:nvSpPr>
        <p:spPr/>
        <p:txBody>
          <a:bodyPr>
            <a:normAutofit/>
          </a:bodyPr>
          <a:lstStyle/>
          <a:p>
            <a:pPr algn="l"/>
            <a:r>
              <a:rPr lang="fr-FR" sz="2000" dirty="0" smtClean="0">
                <a:solidFill>
                  <a:schemeClr val="bg1"/>
                </a:solidFill>
              </a:rPr>
              <a:t>Le cri primal du N.N</a:t>
            </a:r>
            <a:endParaRPr lang="fr-FR" sz="2000" dirty="0">
              <a:solidFill>
                <a:schemeClr val="bg1"/>
              </a:solidFill>
            </a:endParaRPr>
          </a:p>
        </p:txBody>
      </p:sp>
      <p:sp>
        <p:nvSpPr>
          <p:cNvPr id="6" name="Espace réservé du numéro de diapositive 5"/>
          <p:cNvSpPr>
            <a:spLocks noGrp="1"/>
          </p:cNvSpPr>
          <p:nvPr>
            <p:ph type="sldNum" sz="quarter" idx="12"/>
          </p:nvPr>
        </p:nvSpPr>
        <p:spPr/>
        <p:txBody>
          <a:bodyPr/>
          <a:lstStyle/>
          <a:p>
            <a:fld id="{79609178-0DE2-4DA7-A198-4E5A57517F32}" type="slidenum">
              <a:rPr lang="fr-FR" smtClean="0"/>
              <a:pPr/>
              <a:t>46</a:t>
            </a:fld>
            <a:endParaRPr lang="fr-FR" dirty="0"/>
          </a:p>
        </p:txBody>
      </p:sp>
      <p:sp>
        <p:nvSpPr>
          <p:cNvPr id="7" name="Espace réservé du pied de page 6"/>
          <p:cNvSpPr>
            <a:spLocks noGrp="1"/>
          </p:cNvSpPr>
          <p:nvPr>
            <p:ph type="ftr" sz="quarter" idx="11"/>
          </p:nvPr>
        </p:nvSpPr>
        <p:spPr/>
        <p:txBody>
          <a:bodyPr/>
          <a:lstStyle/>
          <a:p>
            <a:r>
              <a:rPr lang="fr-FR" dirty="0" smtClean="0"/>
              <a:t>NASSIM OMAR</a:t>
            </a:r>
            <a:endParaRPr lang="fr-FR" dirty="0"/>
          </a:p>
        </p:txBody>
      </p:sp>
      <p:sp>
        <p:nvSpPr>
          <p:cNvPr id="8" name="Espace réservé de la date 7"/>
          <p:cNvSpPr>
            <a:spLocks noGrp="1"/>
          </p:cNvSpPr>
          <p:nvPr>
            <p:ph type="dt" sz="half" idx="10"/>
          </p:nvPr>
        </p:nvSpPr>
        <p:spPr/>
        <p:txBody>
          <a:bodyPr/>
          <a:lstStyle/>
          <a:p>
            <a:fld id="{323E255D-CF0A-45D5-B936-F0A1FE064E72}" type="datetime1">
              <a:rPr lang="fr-FR" smtClean="0"/>
              <a:pPr/>
              <a:t>28/06/2014</a:t>
            </a:fld>
            <a:endParaRPr lang="fr-FR"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6858000"/>
          </a:xfrm>
        </p:spPr>
        <p:txBody>
          <a:bodyPr>
            <a:noAutofit/>
          </a:bodyPr>
          <a:lstStyle/>
          <a:p>
            <a:r>
              <a:rPr lang="fr-FR" sz="2400" dirty="0" smtClean="0">
                <a:solidFill>
                  <a:srgbClr val="7030A0"/>
                </a:solidFill>
              </a:rPr>
              <a:t>               </a:t>
            </a:r>
            <a:r>
              <a:rPr lang="fr-FR" sz="2400" dirty="0" smtClean="0">
                <a:solidFill>
                  <a:srgbClr val="FF0000"/>
                </a:solidFill>
              </a:rPr>
              <a:t>2-1 ) la phase néonatale:</a:t>
            </a:r>
            <a:r>
              <a:rPr lang="fr-FR" sz="2400" dirty="0" smtClean="0">
                <a:solidFill>
                  <a:srgbClr val="7030A0"/>
                </a:solidFill>
              </a:rPr>
              <a:t/>
            </a:r>
            <a:br>
              <a:rPr lang="fr-FR" sz="2400" dirty="0" smtClean="0">
                <a:solidFill>
                  <a:srgbClr val="7030A0"/>
                </a:solidFill>
              </a:rPr>
            </a:br>
            <a:r>
              <a:rPr lang="fr-FR" sz="2400" dirty="0" smtClean="0">
                <a:solidFill>
                  <a:schemeClr val="bg1"/>
                </a:solidFill>
              </a:rPr>
              <a:t>_ La plus courte de toute la période de développement, commence à la naissance et prend fin à la </a:t>
            </a:r>
            <a:r>
              <a:rPr lang="fr-FR" sz="2400" dirty="0" smtClean="0">
                <a:solidFill>
                  <a:srgbClr val="FF0000"/>
                </a:solidFill>
              </a:rPr>
              <a:t>4</a:t>
            </a:r>
            <a:r>
              <a:rPr lang="fr-FR" sz="2400" baseline="30000" dirty="0" smtClean="0">
                <a:solidFill>
                  <a:srgbClr val="FF0000"/>
                </a:solidFill>
              </a:rPr>
              <a:t>ème</a:t>
            </a:r>
            <a:r>
              <a:rPr lang="fr-FR" sz="2400" dirty="0" smtClean="0">
                <a:solidFill>
                  <a:schemeClr val="bg1"/>
                </a:solidFill>
              </a:rPr>
              <a:t> semaine(</a:t>
            </a:r>
            <a:r>
              <a:rPr lang="fr-FR" sz="2400" dirty="0" smtClean="0">
                <a:solidFill>
                  <a:srgbClr val="00B050"/>
                </a:solidFill>
              </a:rPr>
              <a:t>28j</a:t>
            </a:r>
            <a:r>
              <a:rPr lang="fr-FR" sz="2400" dirty="0" smtClean="0">
                <a:solidFill>
                  <a:schemeClr val="bg1"/>
                </a:solidFill>
              </a:rPr>
              <a:t>)</a:t>
            </a:r>
            <a:br>
              <a:rPr lang="fr-FR" sz="2400" dirty="0" smtClean="0">
                <a:solidFill>
                  <a:schemeClr val="bg1"/>
                </a:solidFill>
              </a:rPr>
            </a:br>
            <a:r>
              <a:rPr lang="fr-FR" sz="2400" dirty="0" smtClean="0">
                <a:solidFill>
                  <a:schemeClr val="bg1"/>
                </a:solidFill>
              </a:rPr>
              <a:t/>
            </a:r>
            <a:br>
              <a:rPr lang="fr-FR" sz="2400" dirty="0" smtClean="0">
                <a:solidFill>
                  <a:schemeClr val="bg1"/>
                </a:solidFill>
              </a:rPr>
            </a:br>
            <a:r>
              <a:rPr lang="fr-FR" sz="2400" dirty="0" smtClean="0">
                <a:solidFill>
                  <a:schemeClr val="bg1"/>
                </a:solidFill>
              </a:rPr>
              <a:t>- Période de déménagement écologique et de familiarisation avec le nouveau monde ( de l’</a:t>
            </a:r>
            <a:r>
              <a:rPr lang="fr-FR" sz="2400" dirty="0" smtClean="0">
                <a:solidFill>
                  <a:srgbClr val="FF0000"/>
                </a:solidFill>
              </a:rPr>
              <a:t>aquatique</a:t>
            </a:r>
            <a:r>
              <a:rPr lang="fr-FR" sz="2400" dirty="0" smtClean="0">
                <a:solidFill>
                  <a:schemeClr val="bg1"/>
                </a:solidFill>
              </a:rPr>
              <a:t> à l’</a:t>
            </a:r>
            <a:r>
              <a:rPr lang="fr-FR" sz="2400" dirty="0" smtClean="0">
                <a:solidFill>
                  <a:srgbClr val="FF0000"/>
                </a:solidFill>
              </a:rPr>
              <a:t>aérien</a:t>
            </a:r>
            <a:r>
              <a:rPr lang="fr-FR" sz="2400" dirty="0" smtClean="0">
                <a:solidFill>
                  <a:schemeClr val="bg1"/>
                </a:solidFill>
              </a:rPr>
              <a:t>);</a:t>
            </a:r>
            <a:br>
              <a:rPr lang="fr-FR" sz="2400" dirty="0" smtClean="0">
                <a:solidFill>
                  <a:schemeClr val="bg1"/>
                </a:solidFill>
              </a:rPr>
            </a:br>
            <a:r>
              <a:rPr lang="fr-FR" sz="2400" dirty="0" smtClean="0">
                <a:solidFill>
                  <a:schemeClr val="bg1"/>
                </a:solidFill>
              </a:rPr>
              <a:t/>
            </a:r>
            <a:br>
              <a:rPr lang="fr-FR" sz="2400" dirty="0" smtClean="0">
                <a:solidFill>
                  <a:schemeClr val="bg1"/>
                </a:solidFill>
              </a:rPr>
            </a:br>
            <a:r>
              <a:rPr lang="fr-FR" sz="2400" dirty="0" smtClean="0">
                <a:solidFill>
                  <a:schemeClr val="bg1"/>
                </a:solidFill>
              </a:rPr>
              <a:t>- Période d’adaptation à la vie extra-utérine;</a:t>
            </a:r>
            <a:br>
              <a:rPr lang="fr-FR" sz="2400" dirty="0" smtClean="0">
                <a:solidFill>
                  <a:schemeClr val="bg1"/>
                </a:solidFill>
              </a:rPr>
            </a:br>
            <a:r>
              <a:rPr lang="fr-FR" sz="2400" dirty="0" smtClean="0">
                <a:solidFill>
                  <a:schemeClr val="bg1"/>
                </a:solidFill>
              </a:rPr>
              <a:t/>
            </a:r>
            <a:br>
              <a:rPr lang="fr-FR" sz="2400" dirty="0" smtClean="0">
                <a:solidFill>
                  <a:schemeClr val="bg1"/>
                </a:solidFill>
              </a:rPr>
            </a:br>
            <a:r>
              <a:rPr lang="fr-FR" sz="2400" dirty="0" smtClean="0">
                <a:solidFill>
                  <a:schemeClr val="bg1"/>
                </a:solidFill>
              </a:rPr>
              <a:t>- Les </a:t>
            </a:r>
            <a:r>
              <a:rPr lang="fr-FR" sz="2400" dirty="0" smtClean="0">
                <a:solidFill>
                  <a:srgbClr val="00B050"/>
                </a:solidFill>
              </a:rPr>
              <a:t>réflexes</a:t>
            </a:r>
            <a:r>
              <a:rPr lang="fr-FR" sz="2400" dirty="0" smtClean="0">
                <a:solidFill>
                  <a:schemeClr val="bg1"/>
                </a:solidFill>
              </a:rPr>
              <a:t> néonataux perdent leur caractères mécaniques pour devenir de + en + finalisés;</a:t>
            </a:r>
            <a:br>
              <a:rPr lang="fr-FR" sz="2400" dirty="0" smtClean="0">
                <a:solidFill>
                  <a:schemeClr val="bg1"/>
                </a:solidFill>
              </a:rPr>
            </a:br>
            <a:r>
              <a:rPr lang="fr-FR" sz="2400" dirty="0" smtClean="0">
                <a:solidFill>
                  <a:schemeClr val="bg1"/>
                </a:solidFill>
              </a:rPr>
              <a:t/>
            </a:r>
            <a:br>
              <a:rPr lang="fr-FR" sz="2400" dirty="0" smtClean="0">
                <a:solidFill>
                  <a:schemeClr val="bg1"/>
                </a:solidFill>
              </a:rPr>
            </a:br>
            <a:r>
              <a:rPr lang="fr-FR" sz="2400" dirty="0" smtClean="0">
                <a:solidFill>
                  <a:schemeClr val="bg1"/>
                </a:solidFill>
              </a:rPr>
              <a:t>- Période de danger:</a:t>
            </a:r>
            <a:br>
              <a:rPr lang="fr-FR" sz="2400" dirty="0" smtClean="0">
                <a:solidFill>
                  <a:schemeClr val="bg1"/>
                </a:solidFill>
              </a:rPr>
            </a:br>
            <a:r>
              <a:rPr lang="fr-FR" sz="2400" dirty="0" smtClean="0">
                <a:solidFill>
                  <a:schemeClr val="bg1"/>
                </a:solidFill>
              </a:rPr>
              <a:t>            * </a:t>
            </a:r>
            <a:r>
              <a:rPr lang="fr-FR" sz="2400" dirty="0" smtClean="0">
                <a:solidFill>
                  <a:srgbClr val="00B050"/>
                </a:solidFill>
              </a:rPr>
              <a:t>physiques</a:t>
            </a:r>
            <a:r>
              <a:rPr lang="fr-FR" sz="2400" dirty="0" smtClean="0">
                <a:solidFill>
                  <a:schemeClr val="bg1"/>
                </a:solidFill>
              </a:rPr>
              <a:t>: changement de T° et mortalité</a:t>
            </a:r>
            <a:br>
              <a:rPr lang="fr-FR" sz="2400" dirty="0" smtClean="0">
                <a:solidFill>
                  <a:schemeClr val="bg1"/>
                </a:solidFill>
              </a:rPr>
            </a:br>
            <a:r>
              <a:rPr lang="fr-FR" sz="2400" dirty="0" smtClean="0">
                <a:solidFill>
                  <a:schemeClr val="bg1"/>
                </a:solidFill>
              </a:rPr>
              <a:t>            * </a:t>
            </a:r>
            <a:r>
              <a:rPr lang="fr-FR" sz="2400" dirty="0" smtClean="0">
                <a:solidFill>
                  <a:srgbClr val="00B050"/>
                </a:solidFill>
              </a:rPr>
              <a:t>psychologiques</a:t>
            </a:r>
            <a:r>
              <a:rPr lang="fr-FR" sz="2400" dirty="0" smtClean="0">
                <a:solidFill>
                  <a:schemeClr val="bg1"/>
                </a:solidFill>
              </a:rPr>
              <a:t>: attitude défavorable de rejet. </a:t>
            </a:r>
            <a:br>
              <a:rPr lang="fr-FR" sz="2400" dirty="0" smtClean="0">
                <a:solidFill>
                  <a:schemeClr val="bg1"/>
                </a:solidFill>
              </a:rPr>
            </a:br>
            <a:endParaRPr lang="fr-FR" sz="2400" dirty="0">
              <a:solidFill>
                <a:srgbClr val="7030A0"/>
              </a:solidFill>
            </a:endParaRPr>
          </a:p>
        </p:txBody>
      </p:sp>
      <p:sp>
        <p:nvSpPr>
          <p:cNvPr id="3" name="Espace réservé du numéro de diapositive 2"/>
          <p:cNvSpPr>
            <a:spLocks noGrp="1"/>
          </p:cNvSpPr>
          <p:nvPr>
            <p:ph type="sldNum" sz="quarter" idx="12"/>
          </p:nvPr>
        </p:nvSpPr>
        <p:spPr/>
        <p:txBody>
          <a:bodyPr/>
          <a:lstStyle/>
          <a:p>
            <a:fld id="{79609178-0DE2-4DA7-A198-4E5A57517F32}" type="slidenum">
              <a:rPr lang="fr-FR" smtClean="0"/>
              <a:pPr/>
              <a:t>47</a:t>
            </a:fld>
            <a:endParaRPr lang="fr-FR" dirty="0"/>
          </a:p>
        </p:txBody>
      </p:sp>
      <p:sp>
        <p:nvSpPr>
          <p:cNvPr id="4" name="Espace réservé du pied de page 3"/>
          <p:cNvSpPr>
            <a:spLocks noGrp="1"/>
          </p:cNvSpPr>
          <p:nvPr>
            <p:ph type="ftr" sz="quarter" idx="11"/>
          </p:nvPr>
        </p:nvSpPr>
        <p:spPr/>
        <p:txBody>
          <a:bodyPr/>
          <a:lstStyle/>
          <a:p>
            <a:r>
              <a:rPr lang="fr-FR" dirty="0" smtClean="0"/>
              <a:t>NASSIM OMAR</a:t>
            </a:r>
            <a:endParaRPr lang="fr-FR" dirty="0"/>
          </a:p>
        </p:txBody>
      </p:sp>
      <p:sp>
        <p:nvSpPr>
          <p:cNvPr id="5" name="Espace réservé de la date 4"/>
          <p:cNvSpPr>
            <a:spLocks noGrp="1"/>
          </p:cNvSpPr>
          <p:nvPr>
            <p:ph type="dt" sz="half" idx="10"/>
          </p:nvPr>
        </p:nvSpPr>
        <p:spPr/>
        <p:txBody>
          <a:bodyPr/>
          <a:lstStyle/>
          <a:p>
            <a:fld id="{1C009D38-8EF6-4AFB-B093-A05DB3BB840C}" type="datetime1">
              <a:rPr lang="fr-FR" smtClean="0"/>
              <a:pPr/>
              <a:t>28/06/2014</a:t>
            </a:fld>
            <a:endParaRPr lang="fr-FR"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p:cNvSpPr/>
          <p:nvPr/>
        </p:nvSpPr>
        <p:spPr>
          <a:xfrm>
            <a:off x="0" y="0"/>
            <a:ext cx="9144000" cy="1938992"/>
          </a:xfrm>
          <a:prstGeom prst="rect">
            <a:avLst/>
          </a:prstGeom>
        </p:spPr>
        <p:txBody>
          <a:bodyPr wrap="square">
            <a:spAutoFit/>
          </a:bodyPr>
          <a:lstStyle/>
          <a:p>
            <a:r>
              <a:rPr lang="fr-FR" sz="2400" dirty="0" smtClean="0">
                <a:solidFill>
                  <a:srgbClr val="7030A0"/>
                </a:solidFill>
              </a:rPr>
              <a:t>       </a:t>
            </a:r>
            <a:r>
              <a:rPr lang="fr-FR" sz="2400" dirty="0" smtClean="0">
                <a:solidFill>
                  <a:srgbClr val="FF0000"/>
                </a:solidFill>
              </a:rPr>
              <a:t>2-2 ) la phase postnatale</a:t>
            </a:r>
            <a:r>
              <a:rPr lang="fr-FR" sz="2400" dirty="0" smtClean="0">
                <a:solidFill>
                  <a:srgbClr val="7030A0"/>
                </a:solidFill>
              </a:rPr>
              <a:t>:</a:t>
            </a:r>
          </a:p>
          <a:p>
            <a:r>
              <a:rPr lang="fr-FR" sz="2400" dirty="0" smtClean="0">
                <a:solidFill>
                  <a:srgbClr val="7030A0"/>
                </a:solidFill>
              </a:rPr>
              <a:t/>
            </a:r>
            <a:br>
              <a:rPr lang="fr-FR" sz="2400" dirty="0" smtClean="0">
                <a:solidFill>
                  <a:srgbClr val="7030A0"/>
                </a:solidFill>
              </a:rPr>
            </a:br>
            <a:r>
              <a:rPr lang="fr-FR" sz="2400" dirty="0" smtClean="0">
                <a:solidFill>
                  <a:schemeClr val="bg1"/>
                </a:solidFill>
              </a:rPr>
              <a:t>- S’étend de la fin de la 4</a:t>
            </a:r>
            <a:r>
              <a:rPr lang="fr-FR" sz="2400" baseline="30000" dirty="0" smtClean="0">
                <a:solidFill>
                  <a:schemeClr val="bg1"/>
                </a:solidFill>
              </a:rPr>
              <a:t>ème</a:t>
            </a:r>
            <a:r>
              <a:rPr lang="fr-FR" sz="2400" dirty="0" smtClean="0">
                <a:solidFill>
                  <a:schemeClr val="bg1"/>
                </a:solidFill>
              </a:rPr>
              <a:t> semaine jusqu’à l’âge de 3 ans;</a:t>
            </a:r>
          </a:p>
          <a:p>
            <a:r>
              <a:rPr lang="fr-FR" sz="2400" dirty="0" smtClean="0">
                <a:solidFill>
                  <a:schemeClr val="bg1"/>
                </a:solidFill>
              </a:rPr>
              <a:t/>
            </a:r>
            <a:br>
              <a:rPr lang="fr-FR" sz="2400" dirty="0" smtClean="0">
                <a:solidFill>
                  <a:schemeClr val="bg1"/>
                </a:solidFill>
              </a:rPr>
            </a:br>
            <a:r>
              <a:rPr lang="fr-FR" sz="2400" dirty="0" smtClean="0">
                <a:solidFill>
                  <a:schemeClr val="bg1"/>
                </a:solidFill>
              </a:rPr>
              <a:t>- C’est la période </a:t>
            </a:r>
            <a:r>
              <a:rPr lang="fr-FR" sz="2400" dirty="0" smtClean="0">
                <a:solidFill>
                  <a:srgbClr val="00B050"/>
                </a:solidFill>
              </a:rPr>
              <a:t>d’expansion subjective</a:t>
            </a:r>
            <a:r>
              <a:rPr lang="fr-FR" sz="2400" dirty="0" smtClean="0">
                <a:solidFill>
                  <a:schemeClr val="bg1"/>
                </a:solidFill>
              </a:rPr>
              <a:t>; </a:t>
            </a:r>
            <a:endParaRPr lang="fr-FR" sz="2400" dirty="0"/>
          </a:p>
        </p:txBody>
      </p:sp>
      <p:sp>
        <p:nvSpPr>
          <p:cNvPr id="4" name="Espace réservé du numéro de diapositive 3"/>
          <p:cNvSpPr>
            <a:spLocks noGrp="1"/>
          </p:cNvSpPr>
          <p:nvPr>
            <p:ph type="sldNum" sz="quarter" idx="12"/>
          </p:nvPr>
        </p:nvSpPr>
        <p:spPr/>
        <p:txBody>
          <a:bodyPr/>
          <a:lstStyle/>
          <a:p>
            <a:fld id="{79609178-0DE2-4DA7-A198-4E5A57517F32}" type="slidenum">
              <a:rPr lang="fr-FR" smtClean="0"/>
              <a:pPr/>
              <a:t>48</a:t>
            </a:fld>
            <a:endParaRPr lang="fr-FR" dirty="0"/>
          </a:p>
        </p:txBody>
      </p:sp>
      <p:sp>
        <p:nvSpPr>
          <p:cNvPr id="5" name="Espace réservé du pied de page 4"/>
          <p:cNvSpPr>
            <a:spLocks noGrp="1"/>
          </p:cNvSpPr>
          <p:nvPr>
            <p:ph type="ftr" sz="quarter" idx="11"/>
          </p:nvPr>
        </p:nvSpPr>
        <p:spPr/>
        <p:txBody>
          <a:bodyPr/>
          <a:lstStyle/>
          <a:p>
            <a:r>
              <a:rPr lang="fr-FR" dirty="0" smtClean="0"/>
              <a:t>NASSIM OMAR</a:t>
            </a:r>
            <a:endParaRPr lang="fr-FR" dirty="0"/>
          </a:p>
        </p:txBody>
      </p:sp>
      <p:sp>
        <p:nvSpPr>
          <p:cNvPr id="6" name="Espace réservé de la date 5"/>
          <p:cNvSpPr>
            <a:spLocks noGrp="1"/>
          </p:cNvSpPr>
          <p:nvPr>
            <p:ph type="dt" sz="half" idx="10"/>
          </p:nvPr>
        </p:nvSpPr>
        <p:spPr/>
        <p:txBody>
          <a:bodyPr/>
          <a:lstStyle/>
          <a:p>
            <a:fld id="{AEF72696-E1BA-4335-B4E4-E99B9DF267A2}" type="datetime1">
              <a:rPr lang="fr-FR" smtClean="0"/>
              <a:pPr/>
              <a:t>28/06/2014</a:t>
            </a:fld>
            <a:endParaRPr lang="fr-FR"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6858000"/>
          </a:xfrm>
        </p:spPr>
        <p:txBody>
          <a:bodyPr>
            <a:normAutofit/>
          </a:bodyPr>
          <a:lstStyle/>
          <a:p>
            <a:r>
              <a:rPr lang="fr-FR" sz="2400" dirty="0" smtClean="0">
                <a:solidFill>
                  <a:srgbClr val="7030A0"/>
                </a:solidFill>
              </a:rPr>
              <a:t>2-2-1: </a:t>
            </a:r>
            <a:r>
              <a:rPr lang="fr-FR" sz="2400" dirty="0" smtClean="0">
                <a:solidFill>
                  <a:schemeClr val="bg1"/>
                </a:solidFill>
              </a:rPr>
              <a:t>Caractéristiques de la </a:t>
            </a:r>
            <a:r>
              <a:rPr lang="fr-FR" sz="2400" dirty="0" smtClean="0">
                <a:solidFill>
                  <a:srgbClr val="FF0000"/>
                </a:solidFill>
              </a:rPr>
              <a:t>1</a:t>
            </a:r>
            <a:r>
              <a:rPr lang="fr-FR" sz="2400" baseline="30000" dirty="0" smtClean="0">
                <a:solidFill>
                  <a:srgbClr val="FF0000"/>
                </a:solidFill>
              </a:rPr>
              <a:t>ère</a:t>
            </a:r>
            <a:r>
              <a:rPr lang="fr-FR" sz="2400" dirty="0" smtClean="0">
                <a:solidFill>
                  <a:srgbClr val="FF0000"/>
                </a:solidFill>
              </a:rPr>
              <a:t> année</a:t>
            </a:r>
            <a:r>
              <a:rPr lang="fr-FR" sz="2400" dirty="0" smtClean="0">
                <a:solidFill>
                  <a:schemeClr val="bg1"/>
                </a:solidFill>
              </a:rPr>
              <a:t>:</a:t>
            </a:r>
            <a:br>
              <a:rPr lang="fr-FR" sz="2400" dirty="0" smtClean="0">
                <a:solidFill>
                  <a:schemeClr val="bg1"/>
                </a:solidFill>
              </a:rPr>
            </a:br>
            <a:r>
              <a:rPr lang="fr-FR" sz="2400" dirty="0" smtClean="0">
                <a:solidFill>
                  <a:schemeClr val="bg1"/>
                </a:solidFill>
              </a:rPr>
              <a:t>* Dépendance étroite de sa mère dans la satisfaction des besoins(allaitement, chaleur, soins et stimulation)</a:t>
            </a:r>
            <a:br>
              <a:rPr lang="fr-FR" sz="2400" dirty="0" smtClean="0">
                <a:solidFill>
                  <a:schemeClr val="bg1"/>
                </a:solidFill>
              </a:rPr>
            </a:br>
            <a:r>
              <a:rPr lang="fr-FR" sz="2400" dirty="0" smtClean="0">
                <a:solidFill>
                  <a:schemeClr val="bg1"/>
                </a:solidFill>
              </a:rPr>
              <a:t>* Principal satisfacteur pour son assistance et son occupation</a:t>
            </a:r>
            <a:br>
              <a:rPr lang="fr-FR" sz="2400" dirty="0" smtClean="0">
                <a:solidFill>
                  <a:schemeClr val="bg1"/>
                </a:solidFill>
              </a:rPr>
            </a:br>
            <a:r>
              <a:rPr lang="fr-FR" sz="2400" dirty="0" smtClean="0">
                <a:solidFill>
                  <a:schemeClr val="bg1"/>
                </a:solidFill>
              </a:rPr>
              <a:t>* Les </a:t>
            </a:r>
            <a:r>
              <a:rPr lang="fr-FR" sz="2400" dirty="0" smtClean="0">
                <a:solidFill>
                  <a:srgbClr val="00B050"/>
                </a:solidFill>
              </a:rPr>
              <a:t>cris</a:t>
            </a:r>
            <a:r>
              <a:rPr lang="fr-FR" sz="2400" dirty="0" smtClean="0">
                <a:solidFill>
                  <a:schemeClr val="bg1"/>
                </a:solidFill>
              </a:rPr>
              <a:t> correspondent aux premières manifestations(vitalité, fonctions respiratoires et laryngées)</a:t>
            </a:r>
            <a:br>
              <a:rPr lang="fr-FR" sz="2400" dirty="0" smtClean="0">
                <a:solidFill>
                  <a:schemeClr val="bg1"/>
                </a:solidFill>
              </a:rPr>
            </a:br>
            <a:r>
              <a:rPr lang="fr-FR" sz="2400" dirty="0" smtClean="0">
                <a:solidFill>
                  <a:schemeClr val="bg1"/>
                </a:solidFill>
              </a:rPr>
              <a:t>*Entre la </a:t>
            </a:r>
            <a:r>
              <a:rPr lang="fr-FR" sz="2400" dirty="0" smtClean="0">
                <a:solidFill>
                  <a:srgbClr val="FF0000"/>
                </a:solidFill>
              </a:rPr>
              <a:t>6</a:t>
            </a:r>
            <a:r>
              <a:rPr lang="fr-FR" sz="2400" baseline="30000" dirty="0" smtClean="0">
                <a:solidFill>
                  <a:srgbClr val="FF0000"/>
                </a:solidFill>
              </a:rPr>
              <a:t>ème</a:t>
            </a:r>
            <a:r>
              <a:rPr lang="fr-FR" sz="2400" dirty="0" smtClean="0">
                <a:solidFill>
                  <a:schemeClr val="bg1"/>
                </a:solidFill>
              </a:rPr>
              <a:t> et la </a:t>
            </a:r>
            <a:r>
              <a:rPr lang="fr-FR" sz="2400" dirty="0" smtClean="0">
                <a:solidFill>
                  <a:srgbClr val="FF0000"/>
                </a:solidFill>
              </a:rPr>
              <a:t>8</a:t>
            </a:r>
            <a:r>
              <a:rPr lang="fr-FR" sz="2400" baseline="30000" dirty="0" smtClean="0">
                <a:solidFill>
                  <a:srgbClr val="FF0000"/>
                </a:solidFill>
              </a:rPr>
              <a:t>ème</a:t>
            </a:r>
            <a:r>
              <a:rPr lang="fr-FR" sz="2400" dirty="0" smtClean="0">
                <a:solidFill>
                  <a:schemeClr val="bg1"/>
                </a:solidFill>
              </a:rPr>
              <a:t> semaine, le sourire apparait, signe de  reconnaissance du visage humain vu de face( </a:t>
            </a:r>
            <a:r>
              <a:rPr lang="fr-FR" sz="2400" dirty="0" smtClean="0">
                <a:solidFill>
                  <a:srgbClr val="00B050"/>
                </a:solidFill>
              </a:rPr>
              <a:t>1èr organisateur de spitz</a:t>
            </a:r>
            <a:r>
              <a:rPr lang="fr-FR" sz="2400" dirty="0" smtClean="0">
                <a:solidFill>
                  <a:schemeClr val="bg1"/>
                </a:solidFill>
              </a:rPr>
              <a:t>) marquant le passage d’un stade de (satisfaction de besoin) à un autre(commencement de la discrimination du monde extérieur) c.à.d. </a:t>
            </a:r>
            <a:r>
              <a:rPr lang="fr-FR" sz="2400" dirty="0" smtClean="0">
                <a:solidFill>
                  <a:srgbClr val="FF0000"/>
                </a:solidFill>
              </a:rPr>
              <a:t>je≠ non-je </a:t>
            </a:r>
            <a:r>
              <a:rPr lang="fr-FR" sz="2400" dirty="0" smtClean="0">
                <a:solidFill>
                  <a:schemeClr val="bg1"/>
                </a:solidFill>
              </a:rPr>
              <a:t>(intérieur et extérieur)</a:t>
            </a:r>
            <a:br>
              <a:rPr lang="fr-FR" sz="2400" dirty="0" smtClean="0">
                <a:solidFill>
                  <a:schemeClr val="bg1"/>
                </a:solidFill>
              </a:rPr>
            </a:br>
            <a:r>
              <a:rPr lang="fr-FR" sz="2400" dirty="0" smtClean="0">
                <a:solidFill>
                  <a:schemeClr val="bg1"/>
                </a:solidFill>
              </a:rPr>
              <a:t>* Le visage de la mère se distingue des autres à partir du </a:t>
            </a:r>
            <a:r>
              <a:rPr lang="fr-FR" sz="2400" dirty="0" smtClean="0">
                <a:solidFill>
                  <a:srgbClr val="FF0000"/>
                </a:solidFill>
              </a:rPr>
              <a:t>8</a:t>
            </a:r>
            <a:r>
              <a:rPr lang="fr-FR" sz="2400" baseline="30000" dirty="0" smtClean="0">
                <a:solidFill>
                  <a:srgbClr val="FF0000"/>
                </a:solidFill>
              </a:rPr>
              <a:t>ème</a:t>
            </a:r>
            <a:r>
              <a:rPr lang="fr-FR" sz="2400" dirty="0" smtClean="0">
                <a:solidFill>
                  <a:srgbClr val="FF0000"/>
                </a:solidFill>
              </a:rPr>
              <a:t> </a:t>
            </a:r>
            <a:r>
              <a:rPr lang="fr-FR" sz="2400" dirty="0" smtClean="0">
                <a:solidFill>
                  <a:schemeClr val="bg1"/>
                </a:solidFill>
              </a:rPr>
              <a:t>mois;</a:t>
            </a:r>
            <a:br>
              <a:rPr lang="fr-FR" sz="2400" dirty="0" smtClean="0">
                <a:solidFill>
                  <a:schemeClr val="bg1"/>
                </a:solidFill>
              </a:rPr>
            </a:br>
            <a:r>
              <a:rPr lang="fr-FR" sz="2400" dirty="0" smtClean="0">
                <a:solidFill>
                  <a:schemeClr val="bg1"/>
                </a:solidFill>
              </a:rPr>
              <a:t>* Cette reconnaissance aboutit à la formation du lien mère /enfant (pleur lorsqu’il est pris par </a:t>
            </a:r>
            <a:r>
              <a:rPr lang="fr-FR" sz="2400" dirty="0" smtClean="0">
                <a:solidFill>
                  <a:srgbClr val="FF0000"/>
                </a:solidFill>
              </a:rPr>
              <a:t>qqn</a:t>
            </a:r>
            <a:r>
              <a:rPr lang="fr-FR" sz="2400" dirty="0" smtClean="0">
                <a:solidFill>
                  <a:schemeClr val="bg1"/>
                </a:solidFill>
              </a:rPr>
              <a:t> d’autre);c’est l’</a:t>
            </a:r>
            <a:r>
              <a:rPr lang="fr-FR" sz="2400" dirty="0" smtClean="0">
                <a:solidFill>
                  <a:srgbClr val="FF0000"/>
                </a:solidFill>
              </a:rPr>
              <a:t>angoisse</a:t>
            </a:r>
            <a:r>
              <a:rPr lang="fr-FR" sz="2400" dirty="0" smtClean="0">
                <a:solidFill>
                  <a:schemeClr val="bg1"/>
                </a:solidFill>
              </a:rPr>
              <a:t> </a:t>
            </a:r>
            <a:r>
              <a:rPr lang="fr-FR" sz="2400" dirty="0" smtClean="0">
                <a:solidFill>
                  <a:srgbClr val="FF0000"/>
                </a:solidFill>
              </a:rPr>
              <a:t>du</a:t>
            </a:r>
            <a:r>
              <a:rPr lang="fr-FR" sz="2400" dirty="0" smtClean="0">
                <a:solidFill>
                  <a:schemeClr val="bg1"/>
                </a:solidFill>
              </a:rPr>
              <a:t> </a:t>
            </a:r>
            <a:r>
              <a:rPr lang="fr-FR" sz="2400" dirty="0" smtClean="0">
                <a:solidFill>
                  <a:srgbClr val="FF0000"/>
                </a:solidFill>
              </a:rPr>
              <a:t>8</a:t>
            </a:r>
            <a:r>
              <a:rPr lang="fr-FR" sz="2400" baseline="30000" dirty="0" smtClean="0">
                <a:solidFill>
                  <a:srgbClr val="FF0000"/>
                </a:solidFill>
              </a:rPr>
              <a:t>ème</a:t>
            </a:r>
            <a:r>
              <a:rPr lang="fr-FR" sz="2400" dirty="0" smtClean="0">
                <a:solidFill>
                  <a:srgbClr val="FF0000"/>
                </a:solidFill>
              </a:rPr>
              <a:t> mois</a:t>
            </a:r>
            <a:r>
              <a:rPr lang="fr-FR" sz="2400" dirty="0" smtClean="0">
                <a:solidFill>
                  <a:schemeClr val="bg1"/>
                </a:solidFill>
              </a:rPr>
              <a:t>( </a:t>
            </a:r>
            <a:r>
              <a:rPr lang="fr-FR" sz="2400" dirty="0" smtClean="0">
                <a:solidFill>
                  <a:srgbClr val="00B050"/>
                </a:solidFill>
              </a:rPr>
              <a:t>2</a:t>
            </a:r>
            <a:r>
              <a:rPr lang="fr-FR" sz="2400" baseline="30000" dirty="0" smtClean="0">
                <a:solidFill>
                  <a:srgbClr val="00B050"/>
                </a:solidFill>
              </a:rPr>
              <a:t>ème</a:t>
            </a:r>
            <a:r>
              <a:rPr lang="fr-FR" sz="2400" dirty="0" smtClean="0">
                <a:solidFill>
                  <a:srgbClr val="00B050"/>
                </a:solidFill>
              </a:rPr>
              <a:t> organisateur de spitz</a:t>
            </a:r>
            <a:r>
              <a:rPr lang="fr-FR" sz="2400" dirty="0" smtClean="0">
                <a:solidFill>
                  <a:schemeClr val="bg1"/>
                </a:solidFill>
              </a:rPr>
              <a:t>).</a:t>
            </a:r>
            <a:endParaRPr lang="fr-FR" sz="2400" dirty="0">
              <a:solidFill>
                <a:srgbClr val="7030A0"/>
              </a:solidFill>
            </a:endParaRPr>
          </a:p>
        </p:txBody>
      </p:sp>
      <p:sp>
        <p:nvSpPr>
          <p:cNvPr id="3" name="Espace réservé du numéro de diapositive 2"/>
          <p:cNvSpPr>
            <a:spLocks noGrp="1"/>
          </p:cNvSpPr>
          <p:nvPr>
            <p:ph type="sldNum" sz="quarter" idx="12"/>
          </p:nvPr>
        </p:nvSpPr>
        <p:spPr/>
        <p:txBody>
          <a:bodyPr/>
          <a:lstStyle/>
          <a:p>
            <a:fld id="{79609178-0DE2-4DA7-A198-4E5A57517F32}" type="slidenum">
              <a:rPr lang="fr-FR" smtClean="0"/>
              <a:pPr/>
              <a:t>49</a:t>
            </a:fld>
            <a:endParaRPr lang="fr-FR" dirty="0"/>
          </a:p>
        </p:txBody>
      </p:sp>
      <p:sp>
        <p:nvSpPr>
          <p:cNvPr id="4" name="Espace réservé du pied de page 3"/>
          <p:cNvSpPr>
            <a:spLocks noGrp="1"/>
          </p:cNvSpPr>
          <p:nvPr>
            <p:ph type="ftr" sz="quarter" idx="11"/>
          </p:nvPr>
        </p:nvSpPr>
        <p:spPr/>
        <p:txBody>
          <a:bodyPr/>
          <a:lstStyle/>
          <a:p>
            <a:r>
              <a:rPr lang="fr-FR" dirty="0" smtClean="0"/>
              <a:t>NASSIM OMAR</a:t>
            </a:r>
            <a:endParaRPr lang="fr-FR" dirty="0"/>
          </a:p>
        </p:txBody>
      </p:sp>
      <p:sp>
        <p:nvSpPr>
          <p:cNvPr id="5" name="Espace réservé de la date 4"/>
          <p:cNvSpPr>
            <a:spLocks noGrp="1"/>
          </p:cNvSpPr>
          <p:nvPr>
            <p:ph type="dt" sz="half" idx="10"/>
          </p:nvPr>
        </p:nvSpPr>
        <p:spPr/>
        <p:txBody>
          <a:bodyPr/>
          <a:lstStyle/>
          <a:p>
            <a:fld id="{F4306555-69D9-45B4-8387-B225A0060CAF}" type="datetime1">
              <a:rPr lang="fr-FR" smtClean="0"/>
              <a:pPr/>
              <a:t>28/06/2014</a:t>
            </a:fld>
            <a:endParaRPr lang="fr-FR"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ctrTitle"/>
          </p:nvPr>
        </p:nvSpPr>
        <p:spPr>
          <a:xfrm>
            <a:off x="571472" y="0"/>
            <a:ext cx="7772400" cy="1829761"/>
          </a:xfrm>
        </p:spPr>
        <p:txBody>
          <a:bodyPr>
            <a:normAutofit fontScale="90000"/>
          </a:bodyPr>
          <a:lstStyle/>
          <a:p>
            <a:r>
              <a:rPr lang="fr-FR" sz="3600" dirty="0" smtClean="0">
                <a:solidFill>
                  <a:srgbClr val="7030A0"/>
                </a:solidFill>
              </a:rPr>
              <a:t>C:Les Techniques d’investigations Psychologiques</a:t>
            </a:r>
            <a:r>
              <a:rPr lang="fr-FR" dirty="0" smtClean="0">
                <a:solidFill>
                  <a:srgbClr val="7030A0"/>
                </a:solidFill>
              </a:rPr>
              <a:t/>
            </a:r>
            <a:br>
              <a:rPr lang="fr-FR" dirty="0" smtClean="0">
                <a:solidFill>
                  <a:srgbClr val="7030A0"/>
                </a:solidFill>
              </a:rPr>
            </a:br>
            <a:endParaRPr lang="fr-FR" dirty="0"/>
          </a:p>
        </p:txBody>
      </p:sp>
      <p:sp>
        <p:nvSpPr>
          <p:cNvPr id="3" name="Sous-titre 2"/>
          <p:cNvSpPr>
            <a:spLocks noGrp="1"/>
          </p:cNvSpPr>
          <p:nvPr>
            <p:ph type="subTitle" idx="1"/>
          </p:nvPr>
        </p:nvSpPr>
        <p:spPr>
          <a:xfrm>
            <a:off x="0" y="1643050"/>
            <a:ext cx="9144000" cy="5214950"/>
          </a:xfrm>
        </p:spPr>
        <p:txBody>
          <a:bodyPr>
            <a:normAutofit/>
          </a:bodyPr>
          <a:lstStyle/>
          <a:p>
            <a:pPr algn="l">
              <a:buFont typeface="Wingdings" pitchFamily="2" charset="2"/>
              <a:buChar char="Ø"/>
            </a:pPr>
            <a:r>
              <a:rPr lang="fr-FR" sz="3200" b="1" i="1" dirty="0" smtClean="0">
                <a:solidFill>
                  <a:srgbClr val="0070C0"/>
                </a:solidFill>
              </a:rPr>
              <a:t>L’observation</a:t>
            </a:r>
          </a:p>
          <a:p>
            <a:pPr algn="l">
              <a:buFont typeface="Wingdings" pitchFamily="2" charset="2"/>
              <a:buChar char="Ø"/>
            </a:pPr>
            <a:r>
              <a:rPr lang="fr-FR" sz="3200" b="1" i="1" dirty="0" smtClean="0">
                <a:solidFill>
                  <a:srgbClr val="0070C0"/>
                </a:solidFill>
              </a:rPr>
              <a:t> Introspection</a:t>
            </a:r>
          </a:p>
          <a:p>
            <a:pPr algn="l">
              <a:buFont typeface="Wingdings" pitchFamily="2" charset="2"/>
              <a:buChar char="Ø"/>
            </a:pPr>
            <a:r>
              <a:rPr lang="fr-FR" sz="3200" b="1" i="1" dirty="0" smtClean="0">
                <a:solidFill>
                  <a:srgbClr val="0070C0"/>
                </a:solidFill>
              </a:rPr>
              <a:t>Méthode Expérimentale</a:t>
            </a:r>
          </a:p>
          <a:p>
            <a:pPr algn="l">
              <a:buFont typeface="Wingdings" pitchFamily="2" charset="2"/>
              <a:buChar char="Ø"/>
            </a:pPr>
            <a:r>
              <a:rPr lang="fr-FR" sz="3200" b="1" i="1" dirty="0" smtClean="0">
                <a:solidFill>
                  <a:srgbClr val="0070C0"/>
                </a:solidFill>
              </a:rPr>
              <a:t>Méthode Psychanalytique</a:t>
            </a:r>
          </a:p>
          <a:p>
            <a:pPr algn="l">
              <a:buFont typeface="Wingdings" pitchFamily="2" charset="2"/>
              <a:buChar char="Ø"/>
            </a:pPr>
            <a:r>
              <a:rPr lang="fr-FR" sz="3200" b="1" i="1" dirty="0" smtClean="0">
                <a:solidFill>
                  <a:srgbClr val="0070C0"/>
                </a:solidFill>
              </a:rPr>
              <a:t>La Psychométrie</a:t>
            </a:r>
          </a:p>
          <a:p>
            <a:pPr algn="l">
              <a:buFont typeface="Arial" charset="0"/>
              <a:buChar char="•"/>
            </a:pPr>
            <a:endParaRPr lang="fr-FR" sz="2000" dirty="0" smtClean="0"/>
          </a:p>
        </p:txBody>
      </p:sp>
      <p:sp>
        <p:nvSpPr>
          <p:cNvPr id="4" name="Espace réservé du numéro de diapositive 3"/>
          <p:cNvSpPr>
            <a:spLocks noGrp="1"/>
          </p:cNvSpPr>
          <p:nvPr>
            <p:ph type="sldNum" sz="quarter" idx="12"/>
          </p:nvPr>
        </p:nvSpPr>
        <p:spPr/>
        <p:txBody>
          <a:bodyPr/>
          <a:lstStyle/>
          <a:p>
            <a:fld id="{79609178-0DE2-4DA7-A198-4E5A57517F32}" type="slidenum">
              <a:rPr lang="fr-FR" smtClean="0"/>
              <a:pPr/>
              <a:t>5</a:t>
            </a:fld>
            <a:endParaRPr lang="fr-FR" dirty="0"/>
          </a:p>
        </p:txBody>
      </p:sp>
      <p:sp>
        <p:nvSpPr>
          <p:cNvPr id="5" name="Espace réservé du pied de page 4"/>
          <p:cNvSpPr>
            <a:spLocks noGrp="1"/>
          </p:cNvSpPr>
          <p:nvPr>
            <p:ph type="ftr" sz="quarter" idx="11"/>
          </p:nvPr>
        </p:nvSpPr>
        <p:spPr/>
        <p:txBody>
          <a:bodyPr/>
          <a:lstStyle/>
          <a:p>
            <a:r>
              <a:rPr lang="fr-FR" dirty="0" smtClean="0"/>
              <a:t>NASSIM OMAR</a:t>
            </a:r>
            <a:endParaRPr lang="fr-FR" dirty="0"/>
          </a:p>
        </p:txBody>
      </p:sp>
      <p:sp>
        <p:nvSpPr>
          <p:cNvPr id="6" name="Espace réservé de la date 5"/>
          <p:cNvSpPr>
            <a:spLocks noGrp="1"/>
          </p:cNvSpPr>
          <p:nvPr>
            <p:ph type="dt" sz="half" idx="10"/>
          </p:nvPr>
        </p:nvSpPr>
        <p:spPr/>
        <p:txBody>
          <a:bodyPr/>
          <a:lstStyle/>
          <a:p>
            <a:fld id="{7B3139E9-8DD6-4DB9-BB0B-AD9CCCDC0A5A}" type="datetime1">
              <a:rPr lang="fr-FR" smtClean="0"/>
              <a:pPr/>
              <a:t>28/06/2014</a:t>
            </a:fld>
            <a:endParaRPr lang="fr-FR"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6858000"/>
          </a:xfrm>
        </p:spPr>
        <p:txBody>
          <a:bodyPr>
            <a:normAutofit fontScale="90000"/>
          </a:bodyPr>
          <a:lstStyle/>
          <a:p>
            <a:r>
              <a:rPr lang="fr-FR" sz="2400" dirty="0" smtClean="0">
                <a:solidFill>
                  <a:schemeClr val="bg1"/>
                </a:solidFill>
              </a:rPr>
              <a:t>- De point de vue psychanalytique, le </a:t>
            </a:r>
            <a:r>
              <a:rPr lang="fr-FR" sz="2400" dirty="0" smtClean="0">
                <a:solidFill>
                  <a:srgbClr val="FF0000"/>
                </a:solidFill>
              </a:rPr>
              <a:t>développement psychosexuel</a:t>
            </a:r>
            <a:r>
              <a:rPr lang="fr-FR" sz="2400" dirty="0" smtClean="0">
                <a:solidFill>
                  <a:schemeClr val="bg1"/>
                </a:solidFill>
              </a:rPr>
              <a:t> pendant la 1</a:t>
            </a:r>
            <a:r>
              <a:rPr lang="fr-FR" sz="2400" baseline="30000" dirty="0" smtClean="0">
                <a:solidFill>
                  <a:schemeClr val="bg1"/>
                </a:solidFill>
              </a:rPr>
              <a:t>ère</a:t>
            </a:r>
            <a:r>
              <a:rPr lang="fr-FR" sz="2400" dirty="0" smtClean="0">
                <a:solidFill>
                  <a:schemeClr val="bg1"/>
                </a:solidFill>
              </a:rPr>
              <a:t> année s’organise autour de la cavité orale(qui procure le plaisir);</a:t>
            </a:r>
            <a:br>
              <a:rPr lang="fr-FR" sz="2400" dirty="0" smtClean="0">
                <a:solidFill>
                  <a:schemeClr val="bg1"/>
                </a:solidFill>
              </a:rPr>
            </a:br>
            <a:r>
              <a:rPr lang="fr-FR" sz="2400" dirty="0" smtClean="0">
                <a:solidFill>
                  <a:schemeClr val="bg1"/>
                </a:solidFill>
              </a:rPr>
              <a:t>- La zone érogène est la zone buccale et œsophagienne ;</a:t>
            </a:r>
            <a:br>
              <a:rPr lang="fr-FR" sz="2400" dirty="0" smtClean="0">
                <a:solidFill>
                  <a:schemeClr val="bg1"/>
                </a:solidFill>
              </a:rPr>
            </a:br>
            <a:r>
              <a:rPr lang="fr-FR" sz="2400" dirty="0" smtClean="0">
                <a:solidFill>
                  <a:schemeClr val="bg1"/>
                </a:solidFill>
              </a:rPr>
              <a:t>- Satisfaction autoérotique à la frustration(succion du pouce);</a:t>
            </a:r>
            <a:br>
              <a:rPr lang="fr-FR" sz="2400" dirty="0" smtClean="0">
                <a:solidFill>
                  <a:schemeClr val="bg1"/>
                </a:solidFill>
              </a:rPr>
            </a:br>
            <a:r>
              <a:rPr lang="fr-FR" sz="2400" dirty="0" smtClean="0">
                <a:solidFill>
                  <a:schemeClr val="bg1"/>
                </a:solidFill>
              </a:rPr>
              <a:t>- Période du </a:t>
            </a:r>
            <a:r>
              <a:rPr lang="fr-FR" sz="2400" dirty="0" smtClean="0">
                <a:solidFill>
                  <a:srgbClr val="00B050"/>
                </a:solidFill>
              </a:rPr>
              <a:t>« Stade ORAL « </a:t>
            </a:r>
            <a:r>
              <a:rPr lang="fr-FR" sz="2400" dirty="0" smtClean="0">
                <a:solidFill>
                  <a:schemeClr val="bg1"/>
                </a:solidFill>
              </a:rPr>
              <a:t>ou de </a:t>
            </a:r>
            <a:r>
              <a:rPr lang="fr-FR" sz="2400" dirty="0" smtClean="0">
                <a:solidFill>
                  <a:srgbClr val="00B050"/>
                </a:solidFill>
              </a:rPr>
              <a:t>sexualité infantile </a:t>
            </a:r>
            <a:r>
              <a:rPr lang="fr-FR" sz="2400" dirty="0" smtClean="0">
                <a:solidFill>
                  <a:schemeClr val="bg1"/>
                </a:solidFill>
              </a:rPr>
              <a:t>(Sigmund Freud);</a:t>
            </a:r>
            <a:br>
              <a:rPr lang="fr-FR" sz="2400" dirty="0" smtClean="0">
                <a:solidFill>
                  <a:schemeClr val="bg1"/>
                </a:solidFill>
              </a:rPr>
            </a:br>
            <a:r>
              <a:rPr lang="fr-FR" sz="2400" dirty="0" smtClean="0">
                <a:solidFill>
                  <a:schemeClr val="bg1"/>
                </a:solidFill>
              </a:rPr>
              <a:t>- </a:t>
            </a:r>
            <a:r>
              <a:rPr lang="fr-FR" sz="2400" dirty="0" smtClean="0">
                <a:solidFill>
                  <a:srgbClr val="FF0000"/>
                </a:solidFill>
              </a:rPr>
              <a:t>Aimer</a:t>
            </a:r>
            <a:r>
              <a:rPr lang="fr-FR" sz="2400" dirty="0" smtClean="0">
                <a:solidFill>
                  <a:schemeClr val="bg1"/>
                </a:solidFill>
              </a:rPr>
              <a:t> signifie à ce stade </a:t>
            </a:r>
            <a:r>
              <a:rPr lang="fr-FR" sz="2400" dirty="0" smtClean="0">
                <a:solidFill>
                  <a:srgbClr val="FF0000"/>
                </a:solidFill>
              </a:rPr>
              <a:t>prendre</a:t>
            </a:r>
            <a:r>
              <a:rPr lang="fr-FR" sz="2400" dirty="0" smtClean="0">
                <a:solidFill>
                  <a:schemeClr val="bg1"/>
                </a:solidFill>
              </a:rPr>
              <a:t> et </a:t>
            </a:r>
            <a:r>
              <a:rPr lang="fr-FR" sz="2400" dirty="0" smtClean="0">
                <a:solidFill>
                  <a:srgbClr val="FF0000"/>
                </a:solidFill>
              </a:rPr>
              <a:t>garder</a:t>
            </a:r>
            <a:r>
              <a:rPr lang="fr-FR" sz="2400" dirty="0" smtClean="0">
                <a:solidFill>
                  <a:schemeClr val="bg1"/>
                </a:solidFill>
              </a:rPr>
              <a:t>;</a:t>
            </a:r>
            <a:br>
              <a:rPr lang="fr-FR" sz="2400" dirty="0" smtClean="0">
                <a:solidFill>
                  <a:schemeClr val="bg1"/>
                </a:solidFill>
              </a:rPr>
            </a:br>
            <a:r>
              <a:rPr lang="fr-FR" sz="2400" dirty="0" smtClean="0">
                <a:solidFill>
                  <a:schemeClr val="bg1"/>
                </a:solidFill>
              </a:rPr>
              <a:t>- </a:t>
            </a:r>
            <a:r>
              <a:rPr lang="fr-FR" sz="2400" dirty="0" smtClean="0">
                <a:solidFill>
                  <a:srgbClr val="FF0000"/>
                </a:solidFill>
              </a:rPr>
              <a:t>Division</a:t>
            </a:r>
            <a:r>
              <a:rPr lang="fr-FR" sz="2400" dirty="0" smtClean="0">
                <a:solidFill>
                  <a:schemeClr val="bg1"/>
                </a:solidFill>
              </a:rPr>
              <a:t> de ce stade en </a:t>
            </a:r>
            <a:r>
              <a:rPr lang="fr-FR" sz="2400" dirty="0" smtClean="0">
                <a:solidFill>
                  <a:srgbClr val="FF0000"/>
                </a:solidFill>
              </a:rPr>
              <a:t>2 sous- stades </a:t>
            </a:r>
            <a:r>
              <a:rPr lang="fr-FR" sz="2400" dirty="0" smtClean="0">
                <a:solidFill>
                  <a:schemeClr val="bg1"/>
                </a:solidFill>
              </a:rPr>
              <a:t>(Karl- Abraham) :</a:t>
            </a:r>
            <a:br>
              <a:rPr lang="fr-FR" sz="2400" dirty="0" smtClean="0">
                <a:solidFill>
                  <a:schemeClr val="bg1"/>
                </a:solidFill>
              </a:rPr>
            </a:br>
            <a:r>
              <a:rPr lang="fr-FR" sz="2400" dirty="0" smtClean="0">
                <a:solidFill>
                  <a:schemeClr val="bg1"/>
                </a:solidFill>
              </a:rPr>
              <a:t>     </a:t>
            </a:r>
            <a:r>
              <a:rPr lang="fr-FR" sz="2400" dirty="0" smtClean="0">
                <a:solidFill>
                  <a:srgbClr val="7030A0"/>
                </a:solidFill>
              </a:rPr>
              <a:t>* précoce: </a:t>
            </a:r>
            <a:r>
              <a:rPr lang="fr-FR" sz="2400" dirty="0" smtClean="0">
                <a:solidFill>
                  <a:schemeClr val="bg1"/>
                </a:solidFill>
              </a:rPr>
              <a:t>où le plaisir est lié à la succion</a:t>
            </a:r>
            <a:br>
              <a:rPr lang="fr-FR" sz="2400" dirty="0" smtClean="0">
                <a:solidFill>
                  <a:schemeClr val="bg1"/>
                </a:solidFill>
              </a:rPr>
            </a:br>
            <a:r>
              <a:rPr lang="fr-FR" sz="2400" dirty="0" smtClean="0">
                <a:solidFill>
                  <a:schemeClr val="bg1"/>
                </a:solidFill>
              </a:rPr>
              <a:t>     </a:t>
            </a:r>
            <a:r>
              <a:rPr lang="fr-FR" sz="2400" dirty="0" smtClean="0">
                <a:solidFill>
                  <a:srgbClr val="7030A0"/>
                </a:solidFill>
              </a:rPr>
              <a:t>* sadico-oral ambivalent: </a:t>
            </a:r>
            <a:r>
              <a:rPr lang="fr-FR" sz="2400" dirty="0" smtClean="0">
                <a:solidFill>
                  <a:schemeClr val="bg1"/>
                </a:solidFill>
              </a:rPr>
              <a:t>où le plaisir est lié à la morsure;</a:t>
            </a:r>
            <a:br>
              <a:rPr lang="fr-FR" sz="2400" dirty="0" smtClean="0">
                <a:solidFill>
                  <a:schemeClr val="bg1"/>
                </a:solidFill>
              </a:rPr>
            </a:br>
            <a:r>
              <a:rPr lang="fr-FR" sz="2400" dirty="0" smtClean="0">
                <a:solidFill>
                  <a:schemeClr val="bg1"/>
                </a:solidFill>
              </a:rPr>
              <a:t>- C’est le stade du « </a:t>
            </a:r>
            <a:r>
              <a:rPr lang="fr-FR" sz="2400" dirty="0" smtClean="0">
                <a:solidFill>
                  <a:srgbClr val="FF0000"/>
                </a:solidFill>
              </a:rPr>
              <a:t>narcissisme </a:t>
            </a:r>
            <a:r>
              <a:rPr lang="fr-FR" sz="2400" dirty="0" smtClean="0">
                <a:solidFill>
                  <a:schemeClr val="bg1"/>
                </a:solidFill>
              </a:rPr>
              <a:t>» dit primaire </a:t>
            </a:r>
            <a:br>
              <a:rPr lang="fr-FR" sz="2400" dirty="0" smtClean="0">
                <a:solidFill>
                  <a:schemeClr val="bg1"/>
                </a:solidFill>
              </a:rPr>
            </a:br>
            <a:r>
              <a:rPr lang="fr-FR" sz="2400" dirty="0" smtClean="0">
                <a:solidFill>
                  <a:schemeClr val="bg1"/>
                </a:solidFill>
              </a:rPr>
              <a:t>- Période caractérisée par la notion du « </a:t>
            </a:r>
            <a:r>
              <a:rPr lang="fr-FR" sz="2400" dirty="0" smtClean="0">
                <a:solidFill>
                  <a:srgbClr val="00B050"/>
                </a:solidFill>
              </a:rPr>
              <a:t>sevrage </a:t>
            </a:r>
            <a:r>
              <a:rPr lang="fr-FR" sz="2400" dirty="0" smtClean="0">
                <a:solidFill>
                  <a:schemeClr val="bg1"/>
                </a:solidFill>
              </a:rPr>
              <a:t>»= </a:t>
            </a:r>
            <a:r>
              <a:rPr lang="fr-FR" sz="2400" dirty="0" smtClean="0">
                <a:solidFill>
                  <a:srgbClr val="00B050"/>
                </a:solidFill>
              </a:rPr>
              <a:t>ablactation</a:t>
            </a:r>
            <a:r>
              <a:rPr lang="fr-FR" sz="2400" dirty="0" smtClean="0">
                <a:solidFill>
                  <a:schemeClr val="bg1"/>
                </a:solidFill>
              </a:rPr>
              <a:t> </a:t>
            </a:r>
            <a:r>
              <a:rPr lang="fr-FR" sz="2400" dirty="0" smtClean="0">
                <a:solidFill>
                  <a:srgbClr val="00B050"/>
                </a:solidFill>
              </a:rPr>
              <a:t/>
            </a:r>
            <a:br>
              <a:rPr lang="fr-FR" sz="2400" dirty="0" smtClean="0">
                <a:solidFill>
                  <a:srgbClr val="00B050"/>
                </a:solidFill>
              </a:rPr>
            </a:br>
            <a:r>
              <a:rPr lang="fr-FR" sz="2400" dirty="0" smtClean="0">
                <a:solidFill>
                  <a:schemeClr val="bg1"/>
                </a:solidFill>
              </a:rPr>
              <a:t>NB: le sevrage est l’extension vers la notion de privation, faire cesser l’allaitement (maternel, au lait de vache, de la nourrice ou artificiel);c’est </a:t>
            </a:r>
            <a:r>
              <a:rPr lang="fr-FR" sz="2400" dirty="0" smtClean="0">
                <a:solidFill>
                  <a:srgbClr val="00B050"/>
                </a:solidFill>
              </a:rPr>
              <a:t>le premier pas </a:t>
            </a:r>
            <a:r>
              <a:rPr lang="fr-FR" sz="2400" dirty="0" smtClean="0">
                <a:solidFill>
                  <a:schemeClr val="bg1"/>
                </a:solidFill>
              </a:rPr>
              <a:t>vers l’</a:t>
            </a:r>
            <a:r>
              <a:rPr lang="fr-FR" sz="2400" dirty="0" smtClean="0">
                <a:solidFill>
                  <a:srgbClr val="FF0000"/>
                </a:solidFill>
              </a:rPr>
              <a:t>autonomie</a:t>
            </a:r>
            <a:r>
              <a:rPr lang="fr-FR" sz="2400" dirty="0" smtClean="0">
                <a:solidFill>
                  <a:schemeClr val="bg1"/>
                </a:solidFill>
              </a:rPr>
              <a:t>;</a:t>
            </a:r>
            <a:br>
              <a:rPr lang="fr-FR" sz="2400" dirty="0" smtClean="0">
                <a:solidFill>
                  <a:schemeClr val="bg1"/>
                </a:solidFill>
              </a:rPr>
            </a:br>
            <a:r>
              <a:rPr lang="fr-FR" sz="2400" dirty="0" smtClean="0">
                <a:solidFill>
                  <a:schemeClr val="bg1"/>
                </a:solidFill>
              </a:rPr>
              <a:t>- Le sevrage est source de </a:t>
            </a:r>
            <a:r>
              <a:rPr lang="fr-FR" sz="2400" dirty="0" smtClean="0">
                <a:solidFill>
                  <a:srgbClr val="FF0000"/>
                </a:solidFill>
              </a:rPr>
              <a:t>frustration</a:t>
            </a:r>
            <a:r>
              <a:rPr lang="fr-FR" sz="2400" dirty="0" smtClean="0">
                <a:solidFill>
                  <a:schemeClr val="bg1"/>
                </a:solidFill>
              </a:rPr>
              <a:t> d’ordre affectif</a:t>
            </a:r>
            <a:br>
              <a:rPr lang="fr-FR" sz="2400" dirty="0" smtClean="0">
                <a:solidFill>
                  <a:schemeClr val="bg1"/>
                </a:solidFill>
              </a:rPr>
            </a:br>
            <a:r>
              <a:rPr lang="fr-FR" sz="2400" dirty="0" smtClean="0">
                <a:solidFill>
                  <a:schemeClr val="bg1"/>
                </a:solidFill>
              </a:rPr>
              <a:t>- L’</a:t>
            </a:r>
            <a:r>
              <a:rPr lang="fr-FR" sz="2400" dirty="0" smtClean="0">
                <a:solidFill>
                  <a:srgbClr val="00B050"/>
                </a:solidFill>
              </a:rPr>
              <a:t>allaitement</a:t>
            </a:r>
            <a:r>
              <a:rPr lang="fr-FR" sz="2400" dirty="0" smtClean="0">
                <a:solidFill>
                  <a:schemeClr val="bg1"/>
                </a:solidFill>
              </a:rPr>
              <a:t> est une conduite alimentaire et psychologique</a:t>
            </a:r>
            <a:br>
              <a:rPr lang="fr-FR" sz="2400" dirty="0" smtClean="0">
                <a:solidFill>
                  <a:schemeClr val="bg1"/>
                </a:solidFill>
              </a:rPr>
            </a:br>
            <a:r>
              <a:rPr lang="fr-FR" sz="2400" dirty="0" smtClean="0">
                <a:solidFill>
                  <a:schemeClr val="bg1"/>
                </a:solidFill>
              </a:rPr>
              <a:t>- Sa privation ne doit être » </a:t>
            </a:r>
            <a:r>
              <a:rPr lang="fr-FR" sz="2400" dirty="0" smtClean="0">
                <a:solidFill>
                  <a:srgbClr val="FF0000"/>
                </a:solidFill>
              </a:rPr>
              <a:t>ni</a:t>
            </a:r>
            <a:r>
              <a:rPr lang="fr-FR" sz="2400" dirty="0" smtClean="0">
                <a:solidFill>
                  <a:schemeClr val="bg1"/>
                </a:solidFill>
              </a:rPr>
              <a:t> précoce </a:t>
            </a:r>
            <a:r>
              <a:rPr lang="fr-FR" sz="2400" dirty="0" smtClean="0">
                <a:solidFill>
                  <a:srgbClr val="FF0000"/>
                </a:solidFill>
              </a:rPr>
              <a:t>ni</a:t>
            </a:r>
            <a:r>
              <a:rPr lang="fr-FR" sz="2400" dirty="0" smtClean="0">
                <a:solidFill>
                  <a:schemeClr val="bg1"/>
                </a:solidFill>
              </a:rPr>
              <a:t> tardive ».</a:t>
            </a:r>
            <a:r>
              <a:rPr lang="fr-FR" sz="2000" dirty="0" smtClean="0">
                <a:solidFill>
                  <a:schemeClr val="bg1"/>
                </a:solidFill>
              </a:rPr>
              <a:t/>
            </a:r>
            <a:br>
              <a:rPr lang="fr-FR" sz="2000" dirty="0" smtClean="0">
                <a:solidFill>
                  <a:schemeClr val="bg1"/>
                </a:solidFill>
              </a:rPr>
            </a:br>
            <a:r>
              <a:rPr lang="fr-FR" sz="2000" dirty="0" smtClean="0">
                <a:solidFill>
                  <a:schemeClr val="bg1"/>
                </a:solidFill>
              </a:rPr>
              <a:t> </a:t>
            </a:r>
            <a:endParaRPr lang="fr-FR" sz="2000" dirty="0">
              <a:solidFill>
                <a:schemeClr val="bg1"/>
              </a:solidFill>
            </a:endParaRPr>
          </a:p>
        </p:txBody>
      </p:sp>
      <p:sp>
        <p:nvSpPr>
          <p:cNvPr id="3" name="Espace réservé du numéro de diapositive 2"/>
          <p:cNvSpPr>
            <a:spLocks noGrp="1"/>
          </p:cNvSpPr>
          <p:nvPr>
            <p:ph type="sldNum" sz="quarter" idx="12"/>
          </p:nvPr>
        </p:nvSpPr>
        <p:spPr/>
        <p:txBody>
          <a:bodyPr/>
          <a:lstStyle/>
          <a:p>
            <a:fld id="{79609178-0DE2-4DA7-A198-4E5A57517F32}" type="slidenum">
              <a:rPr lang="fr-FR" smtClean="0"/>
              <a:pPr/>
              <a:t>50</a:t>
            </a:fld>
            <a:endParaRPr lang="fr-FR" dirty="0"/>
          </a:p>
        </p:txBody>
      </p:sp>
      <p:sp>
        <p:nvSpPr>
          <p:cNvPr id="4" name="Espace réservé du pied de page 3"/>
          <p:cNvSpPr>
            <a:spLocks noGrp="1"/>
          </p:cNvSpPr>
          <p:nvPr>
            <p:ph type="ftr" sz="quarter" idx="11"/>
          </p:nvPr>
        </p:nvSpPr>
        <p:spPr/>
        <p:txBody>
          <a:bodyPr/>
          <a:lstStyle/>
          <a:p>
            <a:r>
              <a:rPr lang="fr-FR" dirty="0" smtClean="0"/>
              <a:t>NASSIM OMAR</a:t>
            </a:r>
            <a:endParaRPr lang="fr-FR" dirty="0"/>
          </a:p>
        </p:txBody>
      </p:sp>
      <p:sp>
        <p:nvSpPr>
          <p:cNvPr id="5" name="Espace réservé de la date 4"/>
          <p:cNvSpPr>
            <a:spLocks noGrp="1"/>
          </p:cNvSpPr>
          <p:nvPr>
            <p:ph type="dt" sz="half" idx="10"/>
          </p:nvPr>
        </p:nvSpPr>
        <p:spPr/>
        <p:txBody>
          <a:bodyPr/>
          <a:lstStyle/>
          <a:p>
            <a:fld id="{804C3B84-58EF-47B4-9695-E2EF01E34ACB}" type="datetime1">
              <a:rPr lang="fr-FR" smtClean="0"/>
              <a:pPr/>
              <a:t>28/06/2014</a:t>
            </a:fld>
            <a:endParaRPr lang="fr-FR"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descr="narcisse par le caravage.jpg"/>
          <p:cNvPicPr>
            <a:picLocks noGrp="1" noChangeAspect="1"/>
          </p:cNvPicPr>
          <p:nvPr>
            <p:ph idx="1"/>
          </p:nvPr>
        </p:nvPicPr>
        <p:blipFill>
          <a:blip r:embed="rId2"/>
          <a:stretch>
            <a:fillRect/>
          </a:stretch>
        </p:blipFill>
        <p:spPr>
          <a:xfrm>
            <a:off x="1785918" y="1785926"/>
            <a:ext cx="5429288" cy="4525962"/>
          </a:xfrm>
        </p:spPr>
      </p:pic>
      <p:sp>
        <p:nvSpPr>
          <p:cNvPr id="3" name="Titre 2"/>
          <p:cNvSpPr>
            <a:spLocks noGrp="1"/>
          </p:cNvSpPr>
          <p:nvPr>
            <p:ph type="title"/>
          </p:nvPr>
        </p:nvSpPr>
        <p:spPr/>
        <p:txBody>
          <a:bodyPr>
            <a:noAutofit/>
          </a:bodyPr>
          <a:lstStyle/>
          <a:p>
            <a:r>
              <a:rPr lang="fr-FR" sz="2000" dirty="0" smtClean="0"/>
              <a:t>Narcisse par le Caravage; Le mot dérive de </a:t>
            </a:r>
            <a:r>
              <a:rPr lang="fr-FR" sz="2400" dirty="0" smtClean="0">
                <a:solidFill>
                  <a:srgbClr val="00B050"/>
                </a:solidFill>
                <a:hlinkClick r:id="rId3" tooltip="Narcisse (mythologie)"/>
              </a:rPr>
              <a:t>Narcisse</a:t>
            </a:r>
            <a:r>
              <a:rPr lang="fr-FR" sz="2000" dirty="0" smtClean="0"/>
              <a:t>, jeune homme qui, d’après la mythologie grecque, serait tombé amoureux de son reflet dans l’eau au point d’en mourir.</a:t>
            </a:r>
            <a:endParaRPr lang="fr-FR" sz="2000" dirty="0"/>
          </a:p>
        </p:txBody>
      </p:sp>
      <p:sp>
        <p:nvSpPr>
          <p:cNvPr id="5" name="Espace réservé du numéro de diapositive 4"/>
          <p:cNvSpPr>
            <a:spLocks noGrp="1"/>
          </p:cNvSpPr>
          <p:nvPr>
            <p:ph type="sldNum" sz="quarter" idx="12"/>
          </p:nvPr>
        </p:nvSpPr>
        <p:spPr/>
        <p:txBody>
          <a:bodyPr/>
          <a:lstStyle/>
          <a:p>
            <a:fld id="{79609178-0DE2-4DA7-A198-4E5A57517F32}" type="slidenum">
              <a:rPr lang="fr-FR" smtClean="0"/>
              <a:pPr/>
              <a:t>51</a:t>
            </a:fld>
            <a:endParaRPr lang="fr-FR" dirty="0"/>
          </a:p>
        </p:txBody>
      </p:sp>
      <p:sp>
        <p:nvSpPr>
          <p:cNvPr id="6" name="Espace réservé du pied de page 5"/>
          <p:cNvSpPr>
            <a:spLocks noGrp="1"/>
          </p:cNvSpPr>
          <p:nvPr>
            <p:ph type="ftr" sz="quarter" idx="11"/>
          </p:nvPr>
        </p:nvSpPr>
        <p:spPr/>
        <p:txBody>
          <a:bodyPr/>
          <a:lstStyle/>
          <a:p>
            <a:r>
              <a:rPr lang="fr-FR" dirty="0" smtClean="0"/>
              <a:t>NASSIM OMAR</a:t>
            </a:r>
            <a:endParaRPr lang="fr-FR" dirty="0"/>
          </a:p>
        </p:txBody>
      </p:sp>
      <p:sp>
        <p:nvSpPr>
          <p:cNvPr id="7" name="Espace réservé de la date 6"/>
          <p:cNvSpPr>
            <a:spLocks noGrp="1"/>
          </p:cNvSpPr>
          <p:nvPr>
            <p:ph type="dt" sz="half" idx="10"/>
          </p:nvPr>
        </p:nvSpPr>
        <p:spPr/>
        <p:txBody>
          <a:bodyPr/>
          <a:lstStyle/>
          <a:p>
            <a:fld id="{05DB00EC-957D-42FB-9886-CF05D0FE36A6}" type="datetime1">
              <a:rPr lang="fr-FR" smtClean="0"/>
              <a:pPr/>
              <a:t>28/06/2014</a:t>
            </a:fld>
            <a:endParaRPr lang="fr-FR"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6858000"/>
          </a:xfrm>
        </p:spPr>
        <p:txBody>
          <a:bodyPr>
            <a:normAutofit fontScale="90000"/>
          </a:bodyPr>
          <a:lstStyle/>
          <a:p>
            <a:r>
              <a:rPr lang="fr-FR" sz="2400" dirty="0" smtClean="0">
                <a:solidFill>
                  <a:srgbClr val="7030A0"/>
                </a:solidFill>
              </a:rPr>
              <a:t>2-2-2: </a:t>
            </a:r>
            <a:r>
              <a:rPr lang="fr-FR" sz="2400" dirty="0" smtClean="0">
                <a:solidFill>
                  <a:schemeClr val="bg1"/>
                </a:solidFill>
              </a:rPr>
              <a:t>Caractéristiques de la </a:t>
            </a:r>
            <a:r>
              <a:rPr lang="fr-FR" sz="2400" dirty="0" smtClean="0">
                <a:solidFill>
                  <a:srgbClr val="FF0000"/>
                </a:solidFill>
              </a:rPr>
              <a:t>2</a:t>
            </a:r>
            <a:r>
              <a:rPr lang="fr-FR" sz="2400" baseline="30000" dirty="0" smtClean="0">
                <a:solidFill>
                  <a:srgbClr val="FF0000"/>
                </a:solidFill>
              </a:rPr>
              <a:t>ème</a:t>
            </a:r>
            <a:r>
              <a:rPr lang="fr-FR" sz="2400" dirty="0" smtClean="0">
                <a:solidFill>
                  <a:srgbClr val="FF0000"/>
                </a:solidFill>
              </a:rPr>
              <a:t> année</a:t>
            </a:r>
            <a:r>
              <a:rPr lang="fr-FR" sz="2400" dirty="0" smtClean="0">
                <a:solidFill>
                  <a:schemeClr val="bg1"/>
                </a:solidFill>
              </a:rPr>
              <a:t>:</a:t>
            </a:r>
            <a:br>
              <a:rPr lang="fr-FR" sz="2400" dirty="0" smtClean="0">
                <a:solidFill>
                  <a:schemeClr val="bg1"/>
                </a:solidFill>
              </a:rPr>
            </a:br>
            <a:r>
              <a:rPr lang="fr-FR" sz="2400" dirty="0" smtClean="0">
                <a:solidFill>
                  <a:schemeClr val="bg1"/>
                </a:solidFill>
              </a:rPr>
              <a:t>* Maturation du système neuromusculaire;</a:t>
            </a:r>
            <a:br>
              <a:rPr lang="fr-FR" sz="2400" dirty="0" smtClean="0">
                <a:solidFill>
                  <a:schemeClr val="bg1"/>
                </a:solidFill>
              </a:rPr>
            </a:br>
            <a:r>
              <a:rPr lang="fr-FR" sz="2400" dirty="0" smtClean="0">
                <a:solidFill>
                  <a:schemeClr val="bg1"/>
                </a:solidFill>
              </a:rPr>
              <a:t>* Développement de la </a:t>
            </a:r>
            <a:r>
              <a:rPr lang="fr-FR" sz="2400" dirty="0" smtClean="0">
                <a:solidFill>
                  <a:srgbClr val="FF0000"/>
                </a:solidFill>
              </a:rPr>
              <a:t>marche</a:t>
            </a:r>
            <a:r>
              <a:rPr lang="fr-FR" sz="2400" dirty="0" smtClean="0">
                <a:solidFill>
                  <a:schemeClr val="bg1"/>
                </a:solidFill>
              </a:rPr>
              <a:t> et possibilité d’exploration de l’espace ainsi que le déplacement des objets;</a:t>
            </a:r>
            <a:br>
              <a:rPr lang="fr-FR" sz="2400" dirty="0" smtClean="0">
                <a:solidFill>
                  <a:schemeClr val="bg1"/>
                </a:solidFill>
              </a:rPr>
            </a:br>
            <a:r>
              <a:rPr lang="fr-FR" sz="2400" dirty="0" smtClean="0">
                <a:solidFill>
                  <a:schemeClr val="bg1"/>
                </a:solidFill>
              </a:rPr>
              <a:t>* Âge d’apprentissage des limites à effet de contrôle :</a:t>
            </a:r>
            <a:br>
              <a:rPr lang="fr-FR" sz="2400" dirty="0" smtClean="0">
                <a:solidFill>
                  <a:schemeClr val="bg1"/>
                </a:solidFill>
              </a:rPr>
            </a:br>
            <a:r>
              <a:rPr lang="fr-FR" sz="2400" dirty="0" smtClean="0">
                <a:solidFill>
                  <a:schemeClr val="bg1"/>
                </a:solidFill>
              </a:rPr>
              <a:t>      - </a:t>
            </a:r>
            <a:r>
              <a:rPr lang="fr-FR" sz="2400" dirty="0" smtClean="0">
                <a:solidFill>
                  <a:srgbClr val="00B050"/>
                </a:solidFill>
              </a:rPr>
              <a:t>apprentissage des premiers interdits:</a:t>
            </a:r>
            <a:br>
              <a:rPr lang="fr-FR" sz="2400" dirty="0" smtClean="0">
                <a:solidFill>
                  <a:srgbClr val="00B050"/>
                </a:solidFill>
              </a:rPr>
            </a:br>
            <a:r>
              <a:rPr lang="fr-FR" sz="2400" dirty="0" smtClean="0">
                <a:solidFill>
                  <a:schemeClr val="bg1"/>
                </a:solidFill>
              </a:rPr>
              <a:t>- Les conduites d’exploration est à son maximum</a:t>
            </a:r>
            <a:br>
              <a:rPr lang="fr-FR" sz="2400" dirty="0" smtClean="0">
                <a:solidFill>
                  <a:schemeClr val="bg1"/>
                </a:solidFill>
              </a:rPr>
            </a:br>
            <a:r>
              <a:rPr lang="fr-FR" sz="2400" dirty="0" smtClean="0">
                <a:solidFill>
                  <a:schemeClr val="bg1"/>
                </a:solidFill>
              </a:rPr>
              <a:t>- Occasions d’affrontement avec les adultes</a:t>
            </a:r>
            <a:br>
              <a:rPr lang="fr-FR" sz="2400" dirty="0" smtClean="0">
                <a:solidFill>
                  <a:schemeClr val="bg1"/>
                </a:solidFill>
              </a:rPr>
            </a:br>
            <a:r>
              <a:rPr lang="fr-FR" sz="2400" dirty="0" smtClean="0">
                <a:solidFill>
                  <a:schemeClr val="bg1"/>
                </a:solidFill>
              </a:rPr>
              <a:t>- Rôle du </a:t>
            </a:r>
            <a:r>
              <a:rPr lang="fr-FR" sz="2400" dirty="0" smtClean="0">
                <a:solidFill>
                  <a:srgbClr val="FF0000"/>
                </a:solidFill>
              </a:rPr>
              <a:t>frein</a:t>
            </a:r>
            <a:r>
              <a:rPr lang="fr-FR" sz="2400" dirty="0" smtClean="0">
                <a:solidFill>
                  <a:schemeClr val="bg1"/>
                </a:solidFill>
              </a:rPr>
              <a:t> par la mère par son opposition aux initiatives prises par l’enfant ,souvent dangereuses et fatales;</a:t>
            </a:r>
            <a:br>
              <a:rPr lang="fr-FR" sz="2400" dirty="0" smtClean="0">
                <a:solidFill>
                  <a:schemeClr val="bg1"/>
                </a:solidFill>
              </a:rPr>
            </a:br>
            <a:r>
              <a:rPr lang="fr-FR" sz="2400" dirty="0" smtClean="0">
                <a:solidFill>
                  <a:schemeClr val="bg1"/>
                </a:solidFill>
              </a:rPr>
              <a:t>- Les gestes compréhensifs du </a:t>
            </a:r>
            <a:r>
              <a:rPr lang="fr-FR" sz="2400" dirty="0" smtClean="0">
                <a:solidFill>
                  <a:srgbClr val="FF0000"/>
                </a:solidFill>
              </a:rPr>
              <a:t>savoir dire NON </a:t>
            </a:r>
            <a:r>
              <a:rPr lang="fr-FR" sz="2400" dirty="0" smtClean="0">
                <a:solidFill>
                  <a:schemeClr val="bg1"/>
                </a:solidFill>
              </a:rPr>
              <a:t>développent chez lui des capacités de se dire NON à lui-même</a:t>
            </a:r>
            <a:br>
              <a:rPr lang="fr-FR" sz="2400" dirty="0" smtClean="0">
                <a:solidFill>
                  <a:schemeClr val="bg1"/>
                </a:solidFill>
              </a:rPr>
            </a:br>
            <a:r>
              <a:rPr lang="fr-FR" sz="2400" dirty="0" smtClean="0">
                <a:solidFill>
                  <a:schemeClr val="bg1"/>
                </a:solidFill>
              </a:rPr>
              <a:t>- Le </a:t>
            </a:r>
            <a:r>
              <a:rPr lang="fr-FR" sz="2400" dirty="0" smtClean="0">
                <a:solidFill>
                  <a:srgbClr val="FF0000"/>
                </a:solidFill>
              </a:rPr>
              <a:t>NON</a:t>
            </a:r>
            <a:r>
              <a:rPr lang="fr-FR" sz="2400" dirty="0" smtClean="0">
                <a:solidFill>
                  <a:schemeClr val="bg1"/>
                </a:solidFill>
              </a:rPr>
              <a:t> doit être ferme et bienveillant(</a:t>
            </a:r>
            <a:r>
              <a:rPr lang="fr-FR" sz="2400" dirty="0" smtClean="0">
                <a:solidFill>
                  <a:srgbClr val="FF0000"/>
                </a:solidFill>
              </a:rPr>
              <a:t>ni</a:t>
            </a:r>
            <a:r>
              <a:rPr lang="fr-FR" sz="2400" dirty="0" smtClean="0">
                <a:solidFill>
                  <a:schemeClr val="bg1"/>
                </a:solidFill>
              </a:rPr>
              <a:t> symbolique, </a:t>
            </a:r>
            <a:r>
              <a:rPr lang="fr-FR" sz="2400" dirty="0" smtClean="0">
                <a:solidFill>
                  <a:srgbClr val="FF0000"/>
                </a:solidFill>
              </a:rPr>
              <a:t>ni</a:t>
            </a:r>
            <a:r>
              <a:rPr lang="fr-FR" sz="2400" dirty="0" smtClean="0">
                <a:solidFill>
                  <a:schemeClr val="bg1"/>
                </a:solidFill>
              </a:rPr>
              <a:t> effrayant)</a:t>
            </a:r>
            <a:br>
              <a:rPr lang="fr-FR" sz="2400" dirty="0" smtClean="0">
                <a:solidFill>
                  <a:schemeClr val="bg1"/>
                </a:solidFill>
              </a:rPr>
            </a:br>
            <a:r>
              <a:rPr lang="fr-FR" sz="2400" dirty="0" smtClean="0">
                <a:solidFill>
                  <a:schemeClr val="bg1"/>
                </a:solidFill>
              </a:rPr>
              <a:t>- Le </a:t>
            </a:r>
            <a:r>
              <a:rPr lang="fr-FR" sz="2400" dirty="0" smtClean="0">
                <a:solidFill>
                  <a:srgbClr val="FF0000"/>
                </a:solidFill>
              </a:rPr>
              <a:t>NON</a:t>
            </a:r>
            <a:r>
              <a:rPr lang="fr-FR" sz="2400" dirty="0" smtClean="0">
                <a:solidFill>
                  <a:schemeClr val="bg1"/>
                </a:solidFill>
              </a:rPr>
              <a:t> accompagne la </a:t>
            </a:r>
            <a:r>
              <a:rPr lang="fr-FR" sz="2400" dirty="0" smtClean="0">
                <a:solidFill>
                  <a:srgbClr val="FF0000"/>
                </a:solidFill>
              </a:rPr>
              <a:t>temporalité.</a:t>
            </a:r>
            <a:r>
              <a:rPr lang="fr-FR" sz="2400" dirty="0" smtClean="0">
                <a:solidFill>
                  <a:schemeClr val="bg1"/>
                </a:solidFill>
              </a:rPr>
              <a:t/>
            </a:r>
            <a:br>
              <a:rPr lang="fr-FR" sz="2400" dirty="0" smtClean="0">
                <a:solidFill>
                  <a:schemeClr val="bg1"/>
                </a:solidFill>
              </a:rPr>
            </a:br>
            <a:r>
              <a:rPr lang="fr-FR" sz="2400" dirty="0" smtClean="0">
                <a:solidFill>
                  <a:schemeClr val="bg1"/>
                </a:solidFill>
              </a:rPr>
              <a:t/>
            </a:r>
            <a:br>
              <a:rPr lang="fr-FR" sz="2400" dirty="0" smtClean="0">
                <a:solidFill>
                  <a:schemeClr val="bg1"/>
                </a:solidFill>
              </a:rPr>
            </a:br>
            <a:r>
              <a:rPr lang="fr-FR" sz="2000" dirty="0" smtClean="0">
                <a:solidFill>
                  <a:schemeClr val="bg1"/>
                </a:solidFill>
              </a:rPr>
              <a:t/>
            </a:r>
            <a:br>
              <a:rPr lang="fr-FR" sz="2000" dirty="0" smtClean="0">
                <a:solidFill>
                  <a:schemeClr val="bg1"/>
                </a:solidFill>
              </a:rPr>
            </a:br>
            <a:endParaRPr lang="fr-FR" sz="2000" dirty="0">
              <a:solidFill>
                <a:srgbClr val="FF0000"/>
              </a:solidFill>
            </a:endParaRPr>
          </a:p>
        </p:txBody>
      </p:sp>
      <p:sp>
        <p:nvSpPr>
          <p:cNvPr id="3" name="Espace réservé du numéro de diapositive 2"/>
          <p:cNvSpPr>
            <a:spLocks noGrp="1"/>
          </p:cNvSpPr>
          <p:nvPr>
            <p:ph type="sldNum" sz="quarter" idx="12"/>
          </p:nvPr>
        </p:nvSpPr>
        <p:spPr/>
        <p:txBody>
          <a:bodyPr/>
          <a:lstStyle/>
          <a:p>
            <a:fld id="{79609178-0DE2-4DA7-A198-4E5A57517F32}" type="slidenum">
              <a:rPr lang="fr-FR" smtClean="0"/>
              <a:pPr/>
              <a:t>52</a:t>
            </a:fld>
            <a:endParaRPr lang="fr-FR" dirty="0"/>
          </a:p>
        </p:txBody>
      </p:sp>
      <p:sp>
        <p:nvSpPr>
          <p:cNvPr id="4" name="Espace réservé du pied de page 3"/>
          <p:cNvSpPr>
            <a:spLocks noGrp="1"/>
          </p:cNvSpPr>
          <p:nvPr>
            <p:ph type="ftr" sz="quarter" idx="11"/>
          </p:nvPr>
        </p:nvSpPr>
        <p:spPr/>
        <p:txBody>
          <a:bodyPr/>
          <a:lstStyle/>
          <a:p>
            <a:r>
              <a:rPr lang="fr-FR" dirty="0" smtClean="0"/>
              <a:t>NASSIM OMAR</a:t>
            </a:r>
            <a:endParaRPr lang="fr-FR" dirty="0"/>
          </a:p>
        </p:txBody>
      </p:sp>
      <p:sp>
        <p:nvSpPr>
          <p:cNvPr id="5" name="Espace réservé de la date 4"/>
          <p:cNvSpPr>
            <a:spLocks noGrp="1"/>
          </p:cNvSpPr>
          <p:nvPr>
            <p:ph type="dt" sz="half" idx="10"/>
          </p:nvPr>
        </p:nvSpPr>
        <p:spPr/>
        <p:txBody>
          <a:bodyPr/>
          <a:lstStyle/>
          <a:p>
            <a:fld id="{C8177D3D-24E9-4920-9DB2-2E4B227BC90B}" type="datetime1">
              <a:rPr lang="fr-FR" smtClean="0"/>
              <a:pPr/>
              <a:t>28/06/2014</a:t>
            </a:fld>
            <a:endParaRPr lang="fr-FR"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6858000"/>
          </a:xfrm>
        </p:spPr>
        <p:txBody>
          <a:bodyPr>
            <a:normAutofit/>
          </a:bodyPr>
          <a:lstStyle/>
          <a:p>
            <a:r>
              <a:rPr lang="fr-FR" sz="2000" dirty="0" smtClean="0">
                <a:solidFill>
                  <a:schemeClr val="bg1"/>
                </a:solidFill>
              </a:rPr>
              <a:t>        </a:t>
            </a:r>
            <a:r>
              <a:rPr lang="fr-FR" sz="2400" dirty="0" smtClean="0">
                <a:solidFill>
                  <a:schemeClr val="bg1"/>
                </a:solidFill>
              </a:rPr>
              <a:t>- </a:t>
            </a:r>
            <a:r>
              <a:rPr lang="fr-FR" sz="2400" dirty="0" smtClean="0">
                <a:solidFill>
                  <a:srgbClr val="00B050"/>
                </a:solidFill>
              </a:rPr>
              <a:t>L’éducation de la propreté:</a:t>
            </a:r>
            <a:br>
              <a:rPr lang="fr-FR" sz="2400" dirty="0" smtClean="0">
                <a:solidFill>
                  <a:srgbClr val="00B050"/>
                </a:solidFill>
              </a:rPr>
            </a:br>
            <a:r>
              <a:rPr lang="fr-FR" sz="2400" dirty="0" smtClean="0">
                <a:solidFill>
                  <a:srgbClr val="00B050"/>
                </a:solidFill>
              </a:rPr>
              <a:t> </a:t>
            </a:r>
            <a:r>
              <a:rPr lang="fr-FR" sz="2400" dirty="0" smtClean="0">
                <a:solidFill>
                  <a:schemeClr val="bg1"/>
                </a:solidFill>
              </a:rPr>
              <a:t>- La </a:t>
            </a:r>
            <a:r>
              <a:rPr lang="fr-FR" sz="2400" dirty="0" smtClean="0">
                <a:solidFill>
                  <a:srgbClr val="FF0000"/>
                </a:solidFill>
              </a:rPr>
              <a:t>maitrise</a:t>
            </a:r>
            <a:r>
              <a:rPr lang="fr-FR" sz="2400" dirty="0" smtClean="0">
                <a:solidFill>
                  <a:schemeClr val="bg1"/>
                </a:solidFill>
              </a:rPr>
              <a:t> des sphincters commence vers </a:t>
            </a:r>
            <a:r>
              <a:rPr lang="fr-FR" sz="2400" dirty="0" smtClean="0">
                <a:solidFill>
                  <a:srgbClr val="FF0000"/>
                </a:solidFill>
              </a:rPr>
              <a:t>2</a:t>
            </a:r>
            <a:r>
              <a:rPr lang="fr-FR" sz="2400" dirty="0" smtClean="0">
                <a:solidFill>
                  <a:schemeClr val="bg1"/>
                </a:solidFill>
              </a:rPr>
              <a:t> ans;</a:t>
            </a:r>
            <a:br>
              <a:rPr lang="fr-FR" sz="2400" dirty="0" smtClean="0">
                <a:solidFill>
                  <a:schemeClr val="bg1"/>
                </a:solidFill>
              </a:rPr>
            </a:br>
            <a:r>
              <a:rPr lang="fr-FR" sz="2400" dirty="0" smtClean="0">
                <a:solidFill>
                  <a:schemeClr val="bg1"/>
                </a:solidFill>
              </a:rPr>
              <a:t> - Acte de discipline sociale;</a:t>
            </a:r>
            <a:br>
              <a:rPr lang="fr-FR" sz="2400" dirty="0" smtClean="0">
                <a:solidFill>
                  <a:schemeClr val="bg1"/>
                </a:solidFill>
              </a:rPr>
            </a:br>
            <a:r>
              <a:rPr lang="fr-FR" sz="2400" dirty="0" smtClean="0">
                <a:solidFill>
                  <a:schemeClr val="bg1"/>
                </a:solidFill>
              </a:rPr>
              <a:t> - Apprendre à l’enfant à se tenir propre et de demander le </a:t>
            </a:r>
            <a:r>
              <a:rPr lang="fr-FR" sz="2400" dirty="0" smtClean="0">
                <a:solidFill>
                  <a:srgbClr val="FF0000"/>
                </a:solidFill>
              </a:rPr>
              <a:t>pot</a:t>
            </a:r>
            <a:r>
              <a:rPr lang="fr-FR" sz="2400" dirty="0" smtClean="0">
                <a:solidFill>
                  <a:schemeClr val="bg1"/>
                </a:solidFill>
              </a:rPr>
              <a:t> à chaque fois qu’il le faut;</a:t>
            </a:r>
            <a:br>
              <a:rPr lang="fr-FR" sz="2400" dirty="0" smtClean="0">
                <a:solidFill>
                  <a:schemeClr val="bg1"/>
                </a:solidFill>
              </a:rPr>
            </a:br>
            <a:r>
              <a:rPr lang="fr-FR" sz="2400" dirty="0" smtClean="0">
                <a:solidFill>
                  <a:schemeClr val="bg1"/>
                </a:solidFill>
              </a:rPr>
              <a:t> - L’enfant doit être propre de jours comme de nuit à partir d’entre </a:t>
            </a:r>
            <a:r>
              <a:rPr lang="fr-FR" sz="2400" dirty="0" smtClean="0">
                <a:solidFill>
                  <a:srgbClr val="FF0000"/>
                </a:solidFill>
              </a:rPr>
              <a:t>18 </a:t>
            </a:r>
            <a:r>
              <a:rPr lang="fr-FR" sz="2400" dirty="0" smtClean="0">
                <a:solidFill>
                  <a:schemeClr val="bg1"/>
                </a:solidFill>
              </a:rPr>
              <a:t>et </a:t>
            </a:r>
            <a:r>
              <a:rPr lang="fr-FR" sz="2400" dirty="0" smtClean="0">
                <a:solidFill>
                  <a:srgbClr val="FF0000"/>
                </a:solidFill>
              </a:rPr>
              <a:t>24</a:t>
            </a:r>
            <a:r>
              <a:rPr lang="fr-FR" sz="2400" dirty="0" smtClean="0">
                <a:solidFill>
                  <a:schemeClr val="bg1"/>
                </a:solidFill>
              </a:rPr>
              <a:t> mois; </a:t>
            </a:r>
            <a:br>
              <a:rPr lang="fr-FR" sz="2400" dirty="0" smtClean="0">
                <a:solidFill>
                  <a:schemeClr val="bg1"/>
                </a:solidFill>
              </a:rPr>
            </a:br>
            <a:r>
              <a:rPr lang="fr-FR" sz="2400" dirty="0" smtClean="0">
                <a:solidFill>
                  <a:schemeClr val="bg1"/>
                </a:solidFill>
              </a:rPr>
              <a:t> - Période du </a:t>
            </a:r>
            <a:r>
              <a:rPr lang="fr-FR" sz="2400" dirty="0" smtClean="0">
                <a:solidFill>
                  <a:srgbClr val="00B050"/>
                </a:solidFill>
              </a:rPr>
              <a:t>« stade ANAL « </a:t>
            </a:r>
            <a:r>
              <a:rPr lang="fr-FR" sz="2400" dirty="0" smtClean="0">
                <a:solidFill>
                  <a:schemeClr val="bg1"/>
                </a:solidFill>
              </a:rPr>
              <a:t>(Sigmund-Freud);</a:t>
            </a:r>
            <a:br>
              <a:rPr lang="fr-FR" sz="2400" dirty="0" smtClean="0">
                <a:solidFill>
                  <a:schemeClr val="bg1"/>
                </a:solidFill>
              </a:rPr>
            </a:br>
            <a:r>
              <a:rPr lang="fr-FR" sz="2400" dirty="0" smtClean="0">
                <a:solidFill>
                  <a:schemeClr val="bg1"/>
                </a:solidFill>
              </a:rPr>
              <a:t> - </a:t>
            </a:r>
            <a:r>
              <a:rPr lang="fr-FR" sz="2400" dirty="0" smtClean="0">
                <a:solidFill>
                  <a:srgbClr val="FF0000"/>
                </a:solidFill>
              </a:rPr>
              <a:t>Aimer</a:t>
            </a:r>
            <a:r>
              <a:rPr lang="fr-FR" sz="2400" dirty="0" smtClean="0">
                <a:solidFill>
                  <a:schemeClr val="bg1"/>
                </a:solidFill>
              </a:rPr>
              <a:t> signifie à ce stade </a:t>
            </a:r>
            <a:r>
              <a:rPr lang="fr-FR" sz="2400" dirty="0" smtClean="0">
                <a:solidFill>
                  <a:srgbClr val="FF0000"/>
                </a:solidFill>
              </a:rPr>
              <a:t>donner </a:t>
            </a:r>
            <a:r>
              <a:rPr lang="fr-FR" sz="2400" dirty="0" smtClean="0">
                <a:solidFill>
                  <a:schemeClr val="bg1"/>
                </a:solidFill>
              </a:rPr>
              <a:t>et </a:t>
            </a:r>
            <a:r>
              <a:rPr lang="fr-FR" sz="2400" dirty="0" smtClean="0">
                <a:solidFill>
                  <a:srgbClr val="FF0000"/>
                </a:solidFill>
              </a:rPr>
              <a:t>garder</a:t>
            </a:r>
            <a:r>
              <a:rPr lang="fr-FR" sz="2400" dirty="0" smtClean="0">
                <a:solidFill>
                  <a:schemeClr val="bg1"/>
                </a:solidFill>
              </a:rPr>
              <a:t>;</a:t>
            </a:r>
            <a:br>
              <a:rPr lang="fr-FR" sz="2400" dirty="0" smtClean="0">
                <a:solidFill>
                  <a:schemeClr val="bg1"/>
                </a:solidFill>
              </a:rPr>
            </a:br>
            <a:r>
              <a:rPr lang="fr-FR" sz="2400" dirty="0" smtClean="0">
                <a:solidFill>
                  <a:schemeClr val="bg1"/>
                </a:solidFill>
              </a:rPr>
              <a:t> - le boudin fécal qui stimule la zone érogène est perçu comme une partie du corps et ça va servir comme monnaie d’échange qu’il offrira à la mère à l’endroit et au moment voulu;</a:t>
            </a:r>
            <a:br>
              <a:rPr lang="fr-FR" sz="2400" dirty="0" smtClean="0">
                <a:solidFill>
                  <a:schemeClr val="bg1"/>
                </a:solidFill>
              </a:rPr>
            </a:br>
            <a:r>
              <a:rPr lang="fr-FR" sz="2400" dirty="0" smtClean="0">
                <a:solidFill>
                  <a:schemeClr val="bg1"/>
                </a:solidFill>
              </a:rPr>
              <a:t> - Division du stade en </a:t>
            </a:r>
            <a:r>
              <a:rPr lang="fr-FR" sz="2400" dirty="0" smtClean="0">
                <a:solidFill>
                  <a:srgbClr val="FF0000"/>
                </a:solidFill>
              </a:rPr>
              <a:t>2 phases</a:t>
            </a:r>
            <a:r>
              <a:rPr lang="fr-FR" sz="2400" dirty="0" smtClean="0">
                <a:solidFill>
                  <a:schemeClr val="bg1"/>
                </a:solidFill>
              </a:rPr>
              <a:t>(Karl-Abraham):</a:t>
            </a:r>
            <a:br>
              <a:rPr lang="fr-FR" sz="2400" dirty="0" smtClean="0">
                <a:solidFill>
                  <a:schemeClr val="bg1"/>
                </a:solidFill>
              </a:rPr>
            </a:br>
            <a:r>
              <a:rPr lang="fr-FR" sz="2400" dirty="0" smtClean="0">
                <a:solidFill>
                  <a:schemeClr val="bg1"/>
                </a:solidFill>
              </a:rPr>
              <a:t>               </a:t>
            </a:r>
            <a:r>
              <a:rPr lang="fr-FR" sz="2400" dirty="0" smtClean="0">
                <a:solidFill>
                  <a:srgbClr val="7030A0"/>
                </a:solidFill>
              </a:rPr>
              <a:t>* phase expulsive: </a:t>
            </a:r>
            <a:r>
              <a:rPr lang="fr-FR" sz="2400" dirty="0" smtClean="0">
                <a:solidFill>
                  <a:schemeClr val="bg1"/>
                </a:solidFill>
              </a:rPr>
              <a:t>plaisir de déféquer</a:t>
            </a:r>
            <a:br>
              <a:rPr lang="fr-FR" sz="2400" dirty="0" smtClean="0">
                <a:solidFill>
                  <a:schemeClr val="bg1"/>
                </a:solidFill>
              </a:rPr>
            </a:br>
            <a:r>
              <a:rPr lang="fr-FR" sz="2400" dirty="0" smtClean="0">
                <a:solidFill>
                  <a:schemeClr val="bg1"/>
                </a:solidFill>
              </a:rPr>
              <a:t>               </a:t>
            </a:r>
            <a:r>
              <a:rPr lang="fr-FR" sz="2400" dirty="0" smtClean="0">
                <a:solidFill>
                  <a:srgbClr val="7030A0"/>
                </a:solidFill>
              </a:rPr>
              <a:t>* phase rétentive:  </a:t>
            </a:r>
            <a:r>
              <a:rPr lang="fr-FR" sz="2400" dirty="0" smtClean="0">
                <a:solidFill>
                  <a:schemeClr val="bg1"/>
                </a:solidFill>
              </a:rPr>
              <a:t>plaisir de rétention après apprentissage de la propreté.</a:t>
            </a:r>
            <a:r>
              <a:rPr lang="fr-FR" sz="2000" dirty="0" smtClean="0">
                <a:solidFill>
                  <a:schemeClr val="bg1"/>
                </a:solidFill>
              </a:rPr>
              <a:t/>
            </a:r>
            <a:br>
              <a:rPr lang="fr-FR" sz="2000" dirty="0" smtClean="0">
                <a:solidFill>
                  <a:schemeClr val="bg1"/>
                </a:solidFill>
              </a:rPr>
            </a:br>
            <a:endParaRPr lang="fr-FR" sz="2000" dirty="0">
              <a:solidFill>
                <a:srgbClr val="FF0000"/>
              </a:solidFill>
            </a:endParaRPr>
          </a:p>
        </p:txBody>
      </p:sp>
      <p:sp>
        <p:nvSpPr>
          <p:cNvPr id="3" name="Espace réservé du numéro de diapositive 2"/>
          <p:cNvSpPr>
            <a:spLocks noGrp="1"/>
          </p:cNvSpPr>
          <p:nvPr>
            <p:ph type="sldNum" sz="quarter" idx="12"/>
          </p:nvPr>
        </p:nvSpPr>
        <p:spPr/>
        <p:txBody>
          <a:bodyPr/>
          <a:lstStyle/>
          <a:p>
            <a:fld id="{79609178-0DE2-4DA7-A198-4E5A57517F32}" type="slidenum">
              <a:rPr lang="fr-FR" smtClean="0"/>
              <a:pPr/>
              <a:t>53</a:t>
            </a:fld>
            <a:endParaRPr lang="fr-FR" dirty="0"/>
          </a:p>
        </p:txBody>
      </p:sp>
      <p:sp>
        <p:nvSpPr>
          <p:cNvPr id="4" name="Espace réservé du pied de page 3"/>
          <p:cNvSpPr>
            <a:spLocks noGrp="1"/>
          </p:cNvSpPr>
          <p:nvPr>
            <p:ph type="ftr" sz="quarter" idx="11"/>
          </p:nvPr>
        </p:nvSpPr>
        <p:spPr/>
        <p:txBody>
          <a:bodyPr/>
          <a:lstStyle/>
          <a:p>
            <a:r>
              <a:rPr lang="fr-FR" dirty="0" smtClean="0"/>
              <a:t>NASSIM OMAR</a:t>
            </a:r>
            <a:endParaRPr lang="fr-FR" dirty="0"/>
          </a:p>
        </p:txBody>
      </p:sp>
      <p:sp>
        <p:nvSpPr>
          <p:cNvPr id="5" name="Espace réservé de la date 4"/>
          <p:cNvSpPr>
            <a:spLocks noGrp="1"/>
          </p:cNvSpPr>
          <p:nvPr>
            <p:ph type="dt" sz="half" idx="10"/>
          </p:nvPr>
        </p:nvSpPr>
        <p:spPr/>
        <p:txBody>
          <a:bodyPr/>
          <a:lstStyle/>
          <a:p>
            <a:fld id="{0CE0663F-9C6F-4663-9044-ABE1578CC070}" type="datetime1">
              <a:rPr lang="fr-FR" smtClean="0"/>
              <a:pPr/>
              <a:t>28/06/2014</a:t>
            </a:fld>
            <a:endParaRPr lang="fr-FR"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274638"/>
            <a:ext cx="9144000" cy="6583362"/>
          </a:xfrm>
        </p:spPr>
        <p:txBody>
          <a:bodyPr>
            <a:normAutofit/>
          </a:bodyPr>
          <a:lstStyle/>
          <a:p>
            <a: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fr-FR" sz="2400" dirty="0" smtClean="0">
                <a:solidFill>
                  <a:schemeClr val="bg1"/>
                </a:solidFill>
              </a:rPr>
              <a:t>                                  </a:t>
            </a:r>
            <a:r>
              <a:rPr lang="fr-FR" sz="2400" dirty="0" smtClean="0">
                <a:solidFill>
                  <a:srgbClr val="FF0000"/>
                </a:solidFill>
              </a:rPr>
              <a:t>Énurésie</a:t>
            </a:r>
            <a:r>
              <a:rPr lang="fr-FR" sz="2400" dirty="0" smtClean="0">
                <a:solidFill>
                  <a:schemeClr val="bg1"/>
                </a:solidFill>
              </a:rPr>
              <a:t/>
            </a:r>
            <a:br>
              <a:rPr lang="fr-FR" sz="2400" dirty="0" smtClean="0">
                <a:solidFill>
                  <a:schemeClr val="bg1"/>
                </a:solidFill>
              </a:rPr>
            </a:br>
            <a:r>
              <a:rPr lang="en-GB" sz="2400" dirty="0" smtClean="0">
                <a:solidFill>
                  <a:srgbClr val="7030A0"/>
                </a:solidFill>
              </a:rPr>
              <a:t>Miction active, involontaire, diurne et/ou nocturne, après l'âge de l'acquisition normale de la propreté (environ 3 ans)</a:t>
            </a:r>
            <a:r>
              <a:rPr lang="ar-SA" sz="2400" dirty="0" smtClean="0">
                <a:solidFill>
                  <a:srgbClr val="008080"/>
                </a:solidFill>
                <a:cs typeface="Arial" charset="0"/>
              </a:rPr>
              <a:t>‏</a:t>
            </a:r>
            <a:r>
              <a:rPr lang="en-GB" sz="2400" dirty="0" smtClean="0">
                <a:solidFill>
                  <a:srgbClr val="008080"/>
                </a:solidFill>
              </a:rPr>
              <a:t/>
            </a:r>
            <a:br>
              <a:rPr lang="en-GB" sz="2400" dirty="0" smtClean="0">
                <a:solidFill>
                  <a:srgbClr val="008080"/>
                </a:solidFill>
              </a:rPr>
            </a:br>
            <a:r>
              <a:rPr lang="en-GB" sz="2400" dirty="0" smtClean="0">
                <a:solidFill>
                  <a:srgbClr val="008080"/>
                </a:solidFill>
              </a:rPr>
              <a:t>       - </a:t>
            </a:r>
            <a:r>
              <a:rPr lang="en-GB" sz="2400" dirty="0" smtClean="0">
                <a:solidFill>
                  <a:schemeClr val="bg1"/>
                </a:solidFill>
              </a:rPr>
              <a:t>Éliminer trouble organique: diabète, épilepsie</a:t>
            </a:r>
            <a:br>
              <a:rPr lang="en-GB" sz="2400" dirty="0" smtClean="0">
                <a:solidFill>
                  <a:schemeClr val="bg1"/>
                </a:solidFill>
              </a:rPr>
            </a:br>
            <a:r>
              <a:rPr lang="en-GB" sz="2400" dirty="0" smtClean="0">
                <a:solidFill>
                  <a:schemeClr val="bg1"/>
                </a:solidFill>
              </a:rPr>
              <a:t>       - Primaire (+fréquente) ou secondaire</a:t>
            </a:r>
            <a:br>
              <a:rPr lang="en-GB" sz="2400" dirty="0" smtClean="0">
                <a:solidFill>
                  <a:schemeClr val="bg1"/>
                </a:solidFill>
              </a:rPr>
            </a:br>
            <a:r>
              <a:rPr lang="en-GB" sz="2400" dirty="0" smtClean="0">
                <a:solidFill>
                  <a:schemeClr val="bg1"/>
                </a:solidFill>
              </a:rPr>
              <a:t>       - Diurne (+fréquente), nocturne ou mixte</a:t>
            </a:r>
            <a:br>
              <a:rPr lang="en-GB" sz="2400" dirty="0" smtClean="0">
                <a:solidFill>
                  <a:schemeClr val="bg1"/>
                </a:solidFill>
              </a:rPr>
            </a:br>
            <a:r>
              <a:rPr lang="en-GB" sz="2400" dirty="0" smtClean="0">
                <a:solidFill>
                  <a:schemeClr val="bg1"/>
                </a:solidFill>
              </a:rPr>
              <a:t>       - Garçon, 10-15% des enfants</a:t>
            </a:r>
            <a:br>
              <a:rPr lang="en-GB" sz="2400" dirty="0" smtClean="0">
                <a:solidFill>
                  <a:schemeClr val="bg1"/>
                </a:solidFill>
              </a:rPr>
            </a:br>
            <a:r>
              <a:rPr lang="en-GB" sz="2400" dirty="0" smtClean="0">
                <a:solidFill>
                  <a:schemeClr val="bg1"/>
                </a:solidFill>
              </a:rPr>
              <a:t>       - Troubles associés: anxiété, potomanie, encoprésie, bégaiement.</a:t>
            </a:r>
            <a:r>
              <a:rPr lang="en-GB" sz="2400" dirty="0" smtClean="0"/>
              <a:t/>
            </a:r>
            <a:br>
              <a:rPr lang="en-GB" sz="2400" dirty="0" smtClean="0"/>
            </a:br>
            <a:endParaRPr lang="fr-FR" sz="2400" dirty="0">
              <a:solidFill>
                <a:schemeClr val="bg1"/>
              </a:solidFill>
            </a:endParaRPr>
          </a:p>
        </p:txBody>
      </p:sp>
      <p:sp>
        <p:nvSpPr>
          <p:cNvPr id="3" name="Espace réservé du numéro de diapositive 2"/>
          <p:cNvSpPr>
            <a:spLocks noGrp="1"/>
          </p:cNvSpPr>
          <p:nvPr>
            <p:ph type="sldNum" sz="quarter" idx="12"/>
          </p:nvPr>
        </p:nvSpPr>
        <p:spPr/>
        <p:txBody>
          <a:bodyPr/>
          <a:lstStyle/>
          <a:p>
            <a:fld id="{79609178-0DE2-4DA7-A198-4E5A57517F32}" type="slidenum">
              <a:rPr lang="fr-FR" smtClean="0"/>
              <a:pPr/>
              <a:t>54</a:t>
            </a:fld>
            <a:endParaRPr lang="fr-FR" dirty="0"/>
          </a:p>
        </p:txBody>
      </p:sp>
      <p:sp>
        <p:nvSpPr>
          <p:cNvPr id="4" name="Espace réservé du pied de page 3"/>
          <p:cNvSpPr>
            <a:spLocks noGrp="1"/>
          </p:cNvSpPr>
          <p:nvPr>
            <p:ph type="ftr" sz="quarter" idx="11"/>
          </p:nvPr>
        </p:nvSpPr>
        <p:spPr/>
        <p:txBody>
          <a:bodyPr/>
          <a:lstStyle/>
          <a:p>
            <a:r>
              <a:rPr lang="fr-FR" dirty="0" smtClean="0"/>
              <a:t>NASSIM OMAR</a:t>
            </a:r>
            <a:endParaRPr lang="fr-FR" dirty="0"/>
          </a:p>
        </p:txBody>
      </p:sp>
      <p:sp>
        <p:nvSpPr>
          <p:cNvPr id="5" name="Espace réservé de la date 4"/>
          <p:cNvSpPr>
            <a:spLocks noGrp="1"/>
          </p:cNvSpPr>
          <p:nvPr>
            <p:ph type="dt" sz="half" idx="10"/>
          </p:nvPr>
        </p:nvSpPr>
        <p:spPr/>
        <p:txBody>
          <a:bodyPr/>
          <a:lstStyle/>
          <a:p>
            <a:fld id="{523CC4F9-262F-4B11-A9ED-7358FA831C11}" type="datetime1">
              <a:rPr lang="fr-FR" smtClean="0"/>
              <a:pPr/>
              <a:t>28/06/2014</a:t>
            </a:fld>
            <a:endParaRPr lang="fr-FR"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6858000"/>
          </a:xfrm>
        </p:spPr>
        <p:txBody>
          <a:bodyPr>
            <a:normAutofit/>
          </a:bodyPr>
          <a:lstStyle/>
          <a:p>
            <a: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fr-FR" sz="2400" dirty="0" smtClean="0">
                <a:solidFill>
                  <a:srgbClr val="FF0000"/>
                </a:solidFill>
              </a:rPr>
              <a:t>                                Encoprésie</a:t>
            </a:r>
            <a:br>
              <a:rPr lang="fr-FR" sz="2400" dirty="0" smtClean="0">
                <a:solidFill>
                  <a:srgbClr val="FF0000"/>
                </a:solidFill>
              </a:rPr>
            </a:br>
            <a:r>
              <a:rPr lang="en-GB" sz="2400" dirty="0" smtClean="0">
                <a:solidFill>
                  <a:srgbClr val="7030A0"/>
                </a:solidFill>
              </a:rPr>
              <a:t>Défécation répétée dans des endroits non appropriés de façon involontaire ou délibérée chez un enfant qui a dépassé l'âge habituel d'acquisition de la propreté (entre 2 et 3ans)</a:t>
            </a:r>
            <a:r>
              <a:rPr lang="ar-SA" sz="2400" dirty="0" smtClean="0">
                <a:solidFill>
                  <a:srgbClr val="7030A0"/>
                </a:solidFill>
                <a:cs typeface="Arial" charset="0"/>
              </a:rPr>
              <a:t>‏</a:t>
            </a:r>
            <a:r>
              <a:rPr lang="en-GB" sz="2400" dirty="0" smtClean="0">
                <a:solidFill>
                  <a:srgbClr val="000080"/>
                </a:solidFill>
              </a:rPr>
              <a:t/>
            </a:r>
            <a:br>
              <a:rPr lang="en-GB" sz="2400" dirty="0" smtClean="0">
                <a:solidFill>
                  <a:srgbClr val="000080"/>
                </a:solidFill>
              </a:rPr>
            </a:br>
            <a:r>
              <a:rPr lang="en-GB" sz="2400" dirty="0" smtClean="0">
                <a:solidFill>
                  <a:srgbClr val="000080"/>
                </a:solidFill>
              </a:rPr>
              <a:t>         - </a:t>
            </a:r>
            <a:r>
              <a:rPr lang="en-GB" sz="2400" dirty="0" smtClean="0">
                <a:solidFill>
                  <a:schemeClr val="bg1"/>
                </a:solidFill>
              </a:rPr>
              <a:t>Primaire ou secondaire (plus fréquente)</a:t>
            </a:r>
            <a:r>
              <a:rPr lang="ar-SA" sz="2400" dirty="0" smtClean="0">
                <a:solidFill>
                  <a:schemeClr val="bg1"/>
                </a:solidFill>
                <a:cs typeface="Arial" charset="0"/>
              </a:rPr>
              <a:t>‏</a:t>
            </a:r>
            <a:r>
              <a:rPr lang="en-GB" sz="2400" dirty="0" smtClean="0">
                <a:solidFill>
                  <a:schemeClr val="bg1"/>
                </a:solidFill>
              </a:rPr>
              <a:t/>
            </a:r>
            <a:br>
              <a:rPr lang="en-GB" sz="2400" dirty="0" smtClean="0">
                <a:solidFill>
                  <a:schemeClr val="bg1"/>
                </a:solidFill>
              </a:rPr>
            </a:br>
            <a:r>
              <a:rPr lang="en-GB" sz="2400" dirty="0" smtClean="0">
                <a:solidFill>
                  <a:schemeClr val="bg1"/>
                </a:solidFill>
              </a:rPr>
              <a:t>         - Presque toujours diurne</a:t>
            </a:r>
            <a:br>
              <a:rPr lang="en-GB" sz="2400" dirty="0" smtClean="0">
                <a:solidFill>
                  <a:schemeClr val="bg1"/>
                </a:solidFill>
              </a:rPr>
            </a:br>
            <a:r>
              <a:rPr lang="en-GB" sz="2400" dirty="0" smtClean="0">
                <a:solidFill>
                  <a:schemeClr val="bg1"/>
                </a:solidFill>
              </a:rPr>
              <a:t>         - Garçons ++, 7-8 ans, 1,5 à 3% des enfants</a:t>
            </a:r>
            <a:br>
              <a:rPr lang="en-GB" sz="2400" dirty="0" smtClean="0">
                <a:solidFill>
                  <a:schemeClr val="bg1"/>
                </a:solidFill>
              </a:rPr>
            </a:br>
            <a:r>
              <a:rPr lang="en-GB" sz="2400" dirty="0" smtClean="0">
                <a:solidFill>
                  <a:schemeClr val="bg1"/>
                </a:solidFill>
              </a:rPr>
              <a:t>         - Facteurs associés: énurésie, troubles digestifs</a:t>
            </a:r>
            <a:br>
              <a:rPr lang="en-GB" sz="2400" dirty="0" smtClean="0">
                <a:solidFill>
                  <a:schemeClr val="bg1"/>
                </a:solidFill>
              </a:rPr>
            </a:br>
            <a:r>
              <a:rPr lang="en-GB" sz="2400" dirty="0" smtClean="0">
                <a:solidFill>
                  <a:schemeClr val="bg1"/>
                </a:solidFill>
              </a:rPr>
              <a:t>         - Pas d'antécédent familial d'encoprésie.</a:t>
            </a:r>
            <a:br>
              <a:rPr lang="en-GB" sz="2400" dirty="0" smtClean="0">
                <a:solidFill>
                  <a:schemeClr val="bg1"/>
                </a:solidFill>
              </a:rPr>
            </a:br>
            <a:endParaRPr lang="fr-FR" sz="2400" dirty="0">
              <a:solidFill>
                <a:schemeClr val="bg1"/>
              </a:solidFill>
            </a:endParaRPr>
          </a:p>
        </p:txBody>
      </p:sp>
      <p:sp>
        <p:nvSpPr>
          <p:cNvPr id="3" name="Espace réservé du numéro de diapositive 2"/>
          <p:cNvSpPr>
            <a:spLocks noGrp="1"/>
          </p:cNvSpPr>
          <p:nvPr>
            <p:ph type="sldNum" sz="quarter" idx="12"/>
          </p:nvPr>
        </p:nvSpPr>
        <p:spPr/>
        <p:txBody>
          <a:bodyPr/>
          <a:lstStyle/>
          <a:p>
            <a:fld id="{79609178-0DE2-4DA7-A198-4E5A57517F32}" type="slidenum">
              <a:rPr lang="fr-FR" smtClean="0"/>
              <a:pPr/>
              <a:t>55</a:t>
            </a:fld>
            <a:endParaRPr lang="fr-FR" dirty="0"/>
          </a:p>
        </p:txBody>
      </p:sp>
      <p:sp>
        <p:nvSpPr>
          <p:cNvPr id="4" name="Espace réservé du pied de page 3"/>
          <p:cNvSpPr>
            <a:spLocks noGrp="1"/>
          </p:cNvSpPr>
          <p:nvPr>
            <p:ph type="ftr" sz="quarter" idx="11"/>
          </p:nvPr>
        </p:nvSpPr>
        <p:spPr/>
        <p:txBody>
          <a:bodyPr/>
          <a:lstStyle/>
          <a:p>
            <a:r>
              <a:rPr lang="fr-FR" dirty="0" smtClean="0"/>
              <a:t>NASSIM OMAR</a:t>
            </a:r>
            <a:endParaRPr lang="fr-FR" dirty="0"/>
          </a:p>
        </p:txBody>
      </p:sp>
      <p:sp>
        <p:nvSpPr>
          <p:cNvPr id="5" name="Espace réservé de la date 4"/>
          <p:cNvSpPr>
            <a:spLocks noGrp="1"/>
          </p:cNvSpPr>
          <p:nvPr>
            <p:ph type="dt" sz="half" idx="10"/>
          </p:nvPr>
        </p:nvSpPr>
        <p:spPr/>
        <p:txBody>
          <a:bodyPr/>
          <a:lstStyle/>
          <a:p>
            <a:fld id="{23AF1B36-18A8-4E83-A09A-B736B1DA4D14}" type="datetime1">
              <a:rPr lang="fr-FR" smtClean="0"/>
              <a:pPr/>
              <a:t>28/06/2014</a:t>
            </a:fld>
            <a:endParaRPr lang="fr-FR"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6858000"/>
          </a:xfrm>
        </p:spPr>
        <p:txBody>
          <a:bodyPr>
            <a:normAutofit fontScale="90000"/>
          </a:bodyPr>
          <a:lstStyle/>
          <a:p>
            <a:r>
              <a:rPr lang="fr-FR" sz="2200" dirty="0" smtClean="0">
                <a:solidFill>
                  <a:srgbClr val="7030A0"/>
                </a:solidFill>
              </a:rPr>
              <a:t/>
            </a:r>
            <a:br>
              <a:rPr lang="fr-FR" sz="2200" dirty="0" smtClean="0">
                <a:solidFill>
                  <a:srgbClr val="7030A0"/>
                </a:solidFill>
              </a:rPr>
            </a:br>
            <a:r>
              <a:rPr lang="fr-FR" sz="2200" dirty="0" smtClean="0">
                <a:solidFill>
                  <a:srgbClr val="7030A0"/>
                </a:solidFill>
              </a:rPr>
              <a:t>2-2-3:</a:t>
            </a:r>
            <a:r>
              <a:rPr lang="fr-FR" sz="2200" dirty="0" smtClean="0">
                <a:solidFill>
                  <a:schemeClr val="bg1"/>
                </a:solidFill>
              </a:rPr>
              <a:t>Caractéristiques de la </a:t>
            </a:r>
            <a:r>
              <a:rPr lang="fr-FR" sz="2200" dirty="0" smtClean="0">
                <a:solidFill>
                  <a:srgbClr val="FF0000"/>
                </a:solidFill>
              </a:rPr>
              <a:t>3</a:t>
            </a:r>
            <a:r>
              <a:rPr lang="fr-FR" sz="2200" baseline="30000" dirty="0" smtClean="0">
                <a:solidFill>
                  <a:srgbClr val="FF0000"/>
                </a:solidFill>
              </a:rPr>
              <a:t>ème</a:t>
            </a:r>
            <a:r>
              <a:rPr lang="fr-FR" sz="2200" dirty="0" smtClean="0">
                <a:solidFill>
                  <a:srgbClr val="FF0000"/>
                </a:solidFill>
              </a:rPr>
              <a:t> année</a:t>
            </a:r>
            <a:r>
              <a:rPr lang="fr-FR" sz="2200" dirty="0" smtClean="0">
                <a:solidFill>
                  <a:schemeClr val="bg1"/>
                </a:solidFill>
              </a:rPr>
              <a:t>:</a:t>
            </a:r>
            <a:br>
              <a:rPr lang="fr-FR" sz="2200" dirty="0" smtClean="0">
                <a:solidFill>
                  <a:schemeClr val="bg1"/>
                </a:solidFill>
              </a:rPr>
            </a:br>
            <a:r>
              <a:rPr lang="fr-FR" sz="2200" dirty="0" smtClean="0">
                <a:solidFill>
                  <a:schemeClr val="bg1"/>
                </a:solidFill>
              </a:rPr>
              <a:t> Plus d’acquisitions et expériences </a:t>
            </a:r>
            <a:r>
              <a:rPr lang="fr-FR" sz="2200" dirty="0" smtClean="0">
                <a:solidFill>
                  <a:srgbClr val="FF0000"/>
                </a:solidFill>
              </a:rPr>
              <a:t>sensori-motrices</a:t>
            </a:r>
            <a:r>
              <a:rPr lang="fr-FR" sz="2200" dirty="0" smtClean="0">
                <a:solidFill>
                  <a:schemeClr val="bg1"/>
                </a:solidFill>
              </a:rPr>
              <a:t>( selon Piaget) qui confèrent une bonne intégration à la vie familiale et sociale:</a:t>
            </a:r>
            <a:br>
              <a:rPr lang="fr-FR" sz="2200" dirty="0" smtClean="0">
                <a:solidFill>
                  <a:schemeClr val="bg1"/>
                </a:solidFill>
              </a:rPr>
            </a:br>
            <a:r>
              <a:rPr lang="fr-FR" sz="2200" dirty="0" smtClean="0">
                <a:solidFill>
                  <a:schemeClr val="bg1"/>
                </a:solidFill>
              </a:rPr>
              <a:t>       - </a:t>
            </a:r>
            <a:r>
              <a:rPr lang="fr-FR" sz="2200" dirty="0" smtClean="0">
                <a:solidFill>
                  <a:srgbClr val="00B050"/>
                </a:solidFill>
              </a:rPr>
              <a:t>Maitrise du Langage:</a:t>
            </a:r>
            <a:r>
              <a:rPr lang="fr-FR" sz="2200" dirty="0" smtClean="0">
                <a:solidFill>
                  <a:schemeClr val="bg1"/>
                </a:solidFill>
              </a:rPr>
              <a:t> qui lui permettra de communiquer;</a:t>
            </a:r>
            <a:br>
              <a:rPr lang="fr-FR" sz="2200" dirty="0" smtClean="0">
                <a:solidFill>
                  <a:schemeClr val="bg1"/>
                </a:solidFill>
              </a:rPr>
            </a:br>
            <a:r>
              <a:rPr lang="fr-FR" sz="2200" dirty="0" smtClean="0">
                <a:solidFill>
                  <a:schemeClr val="bg1"/>
                </a:solidFill>
              </a:rPr>
              <a:t>L’acquisition du langage est conditionné par l’intégrité :</a:t>
            </a:r>
            <a:br>
              <a:rPr lang="fr-FR" sz="2200" dirty="0" smtClean="0">
                <a:solidFill>
                  <a:schemeClr val="bg1"/>
                </a:solidFill>
              </a:rPr>
            </a:br>
            <a:r>
              <a:rPr lang="fr-FR" sz="2200" dirty="0" smtClean="0">
                <a:solidFill>
                  <a:schemeClr val="bg1"/>
                </a:solidFill>
              </a:rPr>
              <a:t>* des organes phonatoires et de leurs commandes neuromusculaires;</a:t>
            </a:r>
            <a:br>
              <a:rPr lang="fr-FR" sz="2200" dirty="0" smtClean="0">
                <a:solidFill>
                  <a:schemeClr val="bg1"/>
                </a:solidFill>
              </a:rPr>
            </a:br>
            <a:r>
              <a:rPr lang="fr-FR" sz="2200" dirty="0" smtClean="0">
                <a:solidFill>
                  <a:schemeClr val="bg1"/>
                </a:solidFill>
              </a:rPr>
              <a:t>* des structures corticales et sous-corticales spécialisées dans divers fonctions du langage;</a:t>
            </a:r>
            <a:br>
              <a:rPr lang="fr-FR" sz="2200" dirty="0" smtClean="0">
                <a:solidFill>
                  <a:schemeClr val="bg1"/>
                </a:solidFill>
              </a:rPr>
            </a:br>
            <a:r>
              <a:rPr lang="fr-FR" sz="2200" dirty="0" smtClean="0">
                <a:solidFill>
                  <a:schemeClr val="bg1"/>
                </a:solidFill>
              </a:rPr>
              <a:t>* de l’appareil  auditif.</a:t>
            </a:r>
            <a:br>
              <a:rPr lang="fr-FR" sz="2200" dirty="0" smtClean="0">
                <a:solidFill>
                  <a:schemeClr val="bg1"/>
                </a:solidFill>
              </a:rPr>
            </a:br>
            <a:r>
              <a:rPr lang="fr-FR" sz="2200" dirty="0" smtClean="0">
                <a:solidFill>
                  <a:schemeClr val="bg1"/>
                </a:solidFill>
              </a:rPr>
              <a:t>       - </a:t>
            </a:r>
            <a:r>
              <a:rPr lang="fr-FR" sz="2200" dirty="0" smtClean="0">
                <a:solidFill>
                  <a:srgbClr val="00B050"/>
                </a:solidFill>
              </a:rPr>
              <a:t>Autonomie à table:</a:t>
            </a:r>
            <a:br>
              <a:rPr lang="fr-FR" sz="2200" dirty="0" smtClean="0">
                <a:solidFill>
                  <a:srgbClr val="00B050"/>
                </a:solidFill>
              </a:rPr>
            </a:br>
            <a:r>
              <a:rPr lang="fr-FR" sz="2200" dirty="0" smtClean="0">
                <a:solidFill>
                  <a:schemeClr val="bg1"/>
                </a:solidFill>
              </a:rPr>
              <a:t>* Le désir de manger seul et c’est la </a:t>
            </a:r>
            <a:r>
              <a:rPr lang="fr-FR" sz="2200" dirty="0" smtClean="0">
                <a:solidFill>
                  <a:srgbClr val="FF0000"/>
                </a:solidFill>
              </a:rPr>
              <a:t>naissance de l’initiative</a:t>
            </a:r>
            <a:r>
              <a:rPr lang="fr-FR" sz="2200" dirty="0" smtClean="0">
                <a:solidFill>
                  <a:schemeClr val="bg1"/>
                </a:solidFill>
              </a:rPr>
              <a:t>.</a:t>
            </a:r>
            <a:br>
              <a:rPr lang="fr-FR" sz="2200" dirty="0" smtClean="0">
                <a:solidFill>
                  <a:schemeClr val="bg1"/>
                </a:solidFill>
              </a:rPr>
            </a:br>
            <a:r>
              <a:rPr lang="fr-FR" sz="2200" dirty="0" smtClean="0">
                <a:solidFill>
                  <a:schemeClr val="bg1"/>
                </a:solidFill>
              </a:rPr>
              <a:t>       - </a:t>
            </a:r>
            <a:r>
              <a:rPr lang="fr-FR" sz="2200" dirty="0" smtClean="0">
                <a:solidFill>
                  <a:srgbClr val="00B050"/>
                </a:solidFill>
              </a:rPr>
              <a:t>Le négativisme:</a:t>
            </a:r>
            <a:br>
              <a:rPr lang="fr-FR" sz="2200" dirty="0" smtClean="0">
                <a:solidFill>
                  <a:srgbClr val="00B050"/>
                </a:solidFill>
              </a:rPr>
            </a:br>
            <a:r>
              <a:rPr lang="fr-FR" sz="2200" dirty="0" smtClean="0">
                <a:solidFill>
                  <a:schemeClr val="bg1"/>
                </a:solidFill>
              </a:rPr>
              <a:t>* Première </a:t>
            </a:r>
            <a:r>
              <a:rPr lang="fr-FR" sz="2200" dirty="0" smtClean="0">
                <a:solidFill>
                  <a:srgbClr val="FF0000"/>
                </a:solidFill>
              </a:rPr>
              <a:t>crise d’indépendance</a:t>
            </a:r>
            <a:r>
              <a:rPr lang="fr-FR" sz="2200" dirty="0" smtClean="0">
                <a:solidFill>
                  <a:schemeClr val="bg1"/>
                </a:solidFill>
              </a:rPr>
              <a:t>;</a:t>
            </a:r>
            <a:r>
              <a:rPr lang="fr-FR" sz="2200" dirty="0" smtClean="0">
                <a:solidFill>
                  <a:srgbClr val="FF0000"/>
                </a:solidFill>
              </a:rPr>
              <a:t/>
            </a:r>
            <a:br>
              <a:rPr lang="fr-FR" sz="2200" dirty="0" smtClean="0">
                <a:solidFill>
                  <a:srgbClr val="FF0000"/>
                </a:solidFill>
              </a:rPr>
            </a:br>
            <a:r>
              <a:rPr lang="fr-FR" sz="2200" dirty="0" smtClean="0">
                <a:solidFill>
                  <a:schemeClr val="bg1"/>
                </a:solidFill>
              </a:rPr>
              <a:t>* Opposition aux adultes et refus d’obéissance; </a:t>
            </a:r>
            <a:br>
              <a:rPr lang="fr-FR" sz="2200" dirty="0" smtClean="0">
                <a:solidFill>
                  <a:schemeClr val="bg1"/>
                </a:solidFill>
              </a:rPr>
            </a:br>
            <a:r>
              <a:rPr lang="fr-FR" sz="2200" dirty="0" smtClean="0">
                <a:solidFill>
                  <a:schemeClr val="bg1"/>
                </a:solidFill>
              </a:rPr>
              <a:t>* Commence à dire </a:t>
            </a:r>
            <a:r>
              <a:rPr lang="fr-FR" sz="2200" dirty="0" smtClean="0">
                <a:solidFill>
                  <a:srgbClr val="FF0000"/>
                </a:solidFill>
              </a:rPr>
              <a:t>NON </a:t>
            </a:r>
            <a:r>
              <a:rPr lang="fr-FR" sz="2200" dirty="0" smtClean="0">
                <a:solidFill>
                  <a:schemeClr val="bg1"/>
                </a:solidFill>
              </a:rPr>
              <a:t>aux demandes(</a:t>
            </a:r>
            <a:r>
              <a:rPr lang="fr-FR" sz="2200" dirty="0" smtClean="0">
                <a:solidFill>
                  <a:srgbClr val="00B050"/>
                </a:solidFill>
              </a:rPr>
              <a:t>3</a:t>
            </a:r>
            <a:r>
              <a:rPr lang="fr-FR" sz="2200" baseline="30000" dirty="0" smtClean="0">
                <a:solidFill>
                  <a:srgbClr val="00B050"/>
                </a:solidFill>
              </a:rPr>
              <a:t>ème</a:t>
            </a:r>
            <a:r>
              <a:rPr lang="fr-FR" sz="2200" dirty="0" smtClean="0">
                <a:solidFill>
                  <a:srgbClr val="00B050"/>
                </a:solidFill>
              </a:rPr>
              <a:t> organisateur de Spitz</a:t>
            </a:r>
            <a:r>
              <a:rPr lang="fr-FR" sz="2200" dirty="0" smtClean="0">
                <a:solidFill>
                  <a:schemeClr val="bg1"/>
                </a:solidFill>
              </a:rPr>
              <a:t>).</a:t>
            </a:r>
            <a:br>
              <a:rPr lang="fr-FR" sz="2200" dirty="0" smtClean="0">
                <a:solidFill>
                  <a:schemeClr val="bg1"/>
                </a:solidFill>
              </a:rPr>
            </a:br>
            <a:r>
              <a:rPr lang="fr-FR" sz="2200" dirty="0" smtClean="0">
                <a:solidFill>
                  <a:schemeClr val="bg1"/>
                </a:solidFill>
              </a:rPr>
              <a:t>       - </a:t>
            </a:r>
            <a:r>
              <a:rPr lang="fr-FR" sz="2200" dirty="0" smtClean="0">
                <a:solidFill>
                  <a:srgbClr val="00B050"/>
                </a:solidFill>
              </a:rPr>
              <a:t>L’imitation:</a:t>
            </a:r>
            <a:br>
              <a:rPr lang="fr-FR" sz="2200" dirty="0" smtClean="0">
                <a:solidFill>
                  <a:srgbClr val="00B050"/>
                </a:solidFill>
              </a:rPr>
            </a:br>
            <a:r>
              <a:rPr lang="fr-FR" sz="2200" dirty="0" smtClean="0">
                <a:solidFill>
                  <a:schemeClr val="bg1"/>
                </a:solidFill>
              </a:rPr>
              <a:t>* Reproduction des gestes et paroles de l’entourage;</a:t>
            </a:r>
            <a:br>
              <a:rPr lang="fr-FR" sz="2200" dirty="0" smtClean="0">
                <a:solidFill>
                  <a:schemeClr val="bg1"/>
                </a:solidFill>
              </a:rPr>
            </a:br>
            <a:r>
              <a:rPr lang="fr-FR" sz="2200" dirty="0" smtClean="0">
                <a:solidFill>
                  <a:schemeClr val="bg1"/>
                </a:solidFill>
              </a:rPr>
              <a:t>* Imitation de certaines expressions faciales;</a:t>
            </a:r>
            <a:br>
              <a:rPr lang="fr-FR" sz="2200" dirty="0" smtClean="0">
                <a:solidFill>
                  <a:schemeClr val="bg1"/>
                </a:solidFill>
              </a:rPr>
            </a:br>
            <a:r>
              <a:rPr lang="fr-FR" sz="2200" dirty="0" smtClean="0">
                <a:solidFill>
                  <a:schemeClr val="bg1"/>
                </a:solidFill>
              </a:rPr>
              <a:t>* Un moyen d’apprentissage ;</a:t>
            </a:r>
            <a:br>
              <a:rPr lang="fr-FR" sz="2200" dirty="0" smtClean="0">
                <a:solidFill>
                  <a:schemeClr val="bg1"/>
                </a:solidFill>
              </a:rPr>
            </a:br>
            <a:r>
              <a:rPr lang="fr-FR" sz="2200" dirty="0" smtClean="0">
                <a:solidFill>
                  <a:schemeClr val="bg1"/>
                </a:solidFill>
              </a:rPr>
              <a:t>* Généralement du même sexe.</a:t>
            </a:r>
            <a:br>
              <a:rPr lang="fr-FR" sz="2200" dirty="0" smtClean="0">
                <a:solidFill>
                  <a:schemeClr val="bg1"/>
                </a:solidFill>
              </a:rPr>
            </a:br>
            <a:r>
              <a:rPr lang="fr-FR" sz="2000" dirty="0" smtClean="0">
                <a:solidFill>
                  <a:schemeClr val="bg1"/>
                </a:solidFill>
              </a:rPr>
              <a:t/>
            </a:r>
            <a:br>
              <a:rPr lang="fr-FR" sz="2000" dirty="0" smtClean="0">
                <a:solidFill>
                  <a:schemeClr val="bg1"/>
                </a:solidFill>
              </a:rPr>
            </a:br>
            <a:r>
              <a:rPr lang="fr-FR" sz="2000" dirty="0" smtClean="0">
                <a:solidFill>
                  <a:schemeClr val="bg1"/>
                </a:solidFill>
              </a:rPr>
              <a:t>   </a:t>
            </a:r>
            <a:br>
              <a:rPr lang="fr-FR" sz="2000" dirty="0" smtClean="0">
                <a:solidFill>
                  <a:schemeClr val="bg1"/>
                </a:solidFill>
              </a:rPr>
            </a:br>
            <a:endParaRPr lang="fr-FR" sz="2000" dirty="0">
              <a:solidFill>
                <a:srgbClr val="7030A0"/>
              </a:solidFill>
            </a:endParaRPr>
          </a:p>
        </p:txBody>
      </p:sp>
      <p:sp>
        <p:nvSpPr>
          <p:cNvPr id="3" name="Espace réservé du numéro de diapositive 2"/>
          <p:cNvSpPr>
            <a:spLocks noGrp="1"/>
          </p:cNvSpPr>
          <p:nvPr>
            <p:ph type="sldNum" sz="quarter" idx="12"/>
          </p:nvPr>
        </p:nvSpPr>
        <p:spPr/>
        <p:txBody>
          <a:bodyPr/>
          <a:lstStyle/>
          <a:p>
            <a:fld id="{79609178-0DE2-4DA7-A198-4E5A57517F32}" type="slidenum">
              <a:rPr lang="fr-FR" smtClean="0"/>
              <a:pPr/>
              <a:t>56</a:t>
            </a:fld>
            <a:endParaRPr lang="fr-FR" dirty="0"/>
          </a:p>
        </p:txBody>
      </p:sp>
      <p:sp>
        <p:nvSpPr>
          <p:cNvPr id="4" name="Espace réservé du pied de page 3"/>
          <p:cNvSpPr>
            <a:spLocks noGrp="1"/>
          </p:cNvSpPr>
          <p:nvPr>
            <p:ph type="ftr" sz="quarter" idx="11"/>
          </p:nvPr>
        </p:nvSpPr>
        <p:spPr/>
        <p:txBody>
          <a:bodyPr/>
          <a:lstStyle/>
          <a:p>
            <a:r>
              <a:rPr lang="fr-FR" dirty="0" smtClean="0"/>
              <a:t>NASSIM OMAR</a:t>
            </a:r>
            <a:endParaRPr lang="fr-FR" dirty="0"/>
          </a:p>
        </p:txBody>
      </p:sp>
      <p:sp>
        <p:nvSpPr>
          <p:cNvPr id="5" name="Espace réservé de la date 4"/>
          <p:cNvSpPr>
            <a:spLocks noGrp="1"/>
          </p:cNvSpPr>
          <p:nvPr>
            <p:ph type="dt" sz="half" idx="10"/>
          </p:nvPr>
        </p:nvSpPr>
        <p:spPr/>
        <p:txBody>
          <a:bodyPr/>
          <a:lstStyle/>
          <a:p>
            <a:fld id="{DA7BADE1-3DCB-4CBB-8CAC-60AE9B3DEDEA}" type="datetime1">
              <a:rPr lang="fr-FR" smtClean="0"/>
              <a:pPr/>
              <a:t>28/06/2014</a:t>
            </a:fld>
            <a:endParaRPr lang="fr-FR" dirty="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6858000"/>
          </a:xfrm>
        </p:spPr>
        <p:txBody>
          <a:bodyPr>
            <a:normAutofit/>
          </a:bodyPr>
          <a:lstStyle/>
          <a:p>
            <a:r>
              <a:rPr lang="fr-FR" sz="2400" dirty="0" smtClean="0">
                <a:solidFill>
                  <a:srgbClr val="00B050"/>
                </a:solidFill>
              </a:rPr>
              <a:t>NB:</a:t>
            </a:r>
            <a:r>
              <a:rPr lang="fr-FR" sz="2400" dirty="0" smtClean="0">
                <a:solidFill>
                  <a:schemeClr val="bg1"/>
                </a:solidFill>
              </a:rPr>
              <a:t> </a:t>
            </a:r>
            <a:br>
              <a:rPr lang="fr-FR" sz="2400" dirty="0" smtClean="0">
                <a:solidFill>
                  <a:schemeClr val="bg1"/>
                </a:solidFill>
              </a:rPr>
            </a:br>
            <a:r>
              <a:rPr lang="fr-FR" sz="2400" dirty="0" smtClean="0">
                <a:solidFill>
                  <a:schemeClr val="bg1"/>
                </a:solidFill>
              </a:rPr>
              <a:t>-C’est l’âge des </a:t>
            </a:r>
            <a:r>
              <a:rPr lang="fr-FR" sz="2400" dirty="0" smtClean="0">
                <a:solidFill>
                  <a:srgbClr val="FF0000"/>
                </a:solidFill>
              </a:rPr>
              <a:t>accidents graves</a:t>
            </a:r>
            <a:r>
              <a:rPr lang="fr-FR" sz="2400" dirty="0" smtClean="0">
                <a:solidFill>
                  <a:schemeClr val="bg1"/>
                </a:solidFill>
              </a:rPr>
              <a:t>(chutes,  noyades, empoisonnement);</a:t>
            </a:r>
            <a:br>
              <a:rPr lang="fr-FR" sz="2400" dirty="0" smtClean="0">
                <a:solidFill>
                  <a:schemeClr val="bg1"/>
                </a:solidFill>
              </a:rPr>
            </a:br>
            <a:r>
              <a:rPr lang="fr-FR" sz="2400" dirty="0" smtClean="0">
                <a:solidFill>
                  <a:schemeClr val="bg1"/>
                </a:solidFill>
              </a:rPr>
              <a:t>-Important pour l’acquisition du </a:t>
            </a:r>
            <a:r>
              <a:rPr lang="fr-FR" sz="2400" dirty="0" smtClean="0">
                <a:solidFill>
                  <a:srgbClr val="FF0000"/>
                </a:solidFill>
              </a:rPr>
              <a:t>schéma corporel </a:t>
            </a:r>
            <a:r>
              <a:rPr lang="fr-FR" sz="2400" dirty="0" smtClean="0">
                <a:solidFill>
                  <a:schemeClr val="bg1"/>
                </a:solidFill>
              </a:rPr>
              <a:t>et de </a:t>
            </a:r>
            <a:r>
              <a:rPr lang="fr-FR" sz="2400" dirty="0" smtClean="0">
                <a:solidFill>
                  <a:srgbClr val="FF0000"/>
                </a:solidFill>
              </a:rPr>
              <a:t>latéralité</a:t>
            </a:r>
            <a:r>
              <a:rPr lang="fr-FR" sz="2400" dirty="0" smtClean="0">
                <a:solidFill>
                  <a:schemeClr val="bg1"/>
                </a:solidFill>
              </a:rPr>
              <a:t>;</a:t>
            </a:r>
            <a:br>
              <a:rPr lang="fr-FR" sz="2400" dirty="0" smtClean="0">
                <a:solidFill>
                  <a:schemeClr val="bg1"/>
                </a:solidFill>
              </a:rPr>
            </a:br>
            <a:r>
              <a:rPr lang="fr-FR" sz="2400" dirty="0" smtClean="0">
                <a:solidFill>
                  <a:schemeClr val="bg1"/>
                </a:solidFill>
              </a:rPr>
              <a:t>- L’expression de l’émotionnel se fait /décharge symbolique;</a:t>
            </a:r>
            <a:br>
              <a:rPr lang="fr-FR" sz="2400" dirty="0" smtClean="0">
                <a:solidFill>
                  <a:schemeClr val="bg1"/>
                </a:solidFill>
              </a:rPr>
            </a:br>
            <a:r>
              <a:rPr lang="fr-FR" sz="2400" dirty="0" smtClean="0">
                <a:solidFill>
                  <a:schemeClr val="bg1"/>
                </a:solidFill>
              </a:rPr>
              <a:t>- La communication infra-verbale devient la signification du message(regard, geste, ton, silence…) qui permet de connaitre l’intention des parents sur la signification.</a:t>
            </a:r>
            <a:r>
              <a:rPr lang="fr-FR" sz="2000" dirty="0" smtClean="0">
                <a:solidFill>
                  <a:schemeClr val="bg1"/>
                </a:solidFill>
              </a:rPr>
              <a:t/>
            </a:r>
            <a:br>
              <a:rPr lang="fr-FR" sz="2000" dirty="0" smtClean="0">
                <a:solidFill>
                  <a:schemeClr val="bg1"/>
                </a:solidFill>
              </a:rPr>
            </a:br>
            <a:endParaRPr lang="fr-FR" sz="2000" dirty="0">
              <a:solidFill>
                <a:schemeClr val="bg1"/>
              </a:solidFill>
            </a:endParaRPr>
          </a:p>
        </p:txBody>
      </p:sp>
      <p:sp>
        <p:nvSpPr>
          <p:cNvPr id="3" name="Espace réservé du numéro de diapositive 2"/>
          <p:cNvSpPr>
            <a:spLocks noGrp="1"/>
          </p:cNvSpPr>
          <p:nvPr>
            <p:ph type="sldNum" sz="quarter" idx="12"/>
          </p:nvPr>
        </p:nvSpPr>
        <p:spPr/>
        <p:txBody>
          <a:bodyPr/>
          <a:lstStyle/>
          <a:p>
            <a:fld id="{79609178-0DE2-4DA7-A198-4E5A57517F32}" type="slidenum">
              <a:rPr lang="fr-FR" smtClean="0"/>
              <a:pPr/>
              <a:t>57</a:t>
            </a:fld>
            <a:endParaRPr lang="fr-FR" dirty="0"/>
          </a:p>
        </p:txBody>
      </p:sp>
      <p:sp>
        <p:nvSpPr>
          <p:cNvPr id="4" name="Espace réservé du pied de page 3"/>
          <p:cNvSpPr>
            <a:spLocks noGrp="1"/>
          </p:cNvSpPr>
          <p:nvPr>
            <p:ph type="ftr" sz="quarter" idx="11"/>
          </p:nvPr>
        </p:nvSpPr>
        <p:spPr/>
        <p:txBody>
          <a:bodyPr/>
          <a:lstStyle/>
          <a:p>
            <a:r>
              <a:rPr lang="fr-FR" dirty="0" smtClean="0"/>
              <a:t>NASSIM OMAR</a:t>
            </a:r>
            <a:endParaRPr lang="fr-FR" dirty="0"/>
          </a:p>
        </p:txBody>
      </p:sp>
      <p:sp>
        <p:nvSpPr>
          <p:cNvPr id="5" name="Espace réservé de la date 4"/>
          <p:cNvSpPr>
            <a:spLocks noGrp="1"/>
          </p:cNvSpPr>
          <p:nvPr>
            <p:ph type="dt" sz="half" idx="10"/>
          </p:nvPr>
        </p:nvSpPr>
        <p:spPr/>
        <p:txBody>
          <a:bodyPr/>
          <a:lstStyle/>
          <a:p>
            <a:fld id="{107C3BF1-0122-41C2-90D4-6B229C06706A}" type="datetime1">
              <a:rPr lang="fr-FR" smtClean="0"/>
              <a:pPr/>
              <a:t>28/06/2014</a:t>
            </a:fld>
            <a:endParaRPr lang="fr-FR" dirty="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6858000"/>
          </a:xfrm>
        </p:spPr>
        <p:txBody>
          <a:bodyPr>
            <a:normAutofit/>
          </a:bodyPr>
          <a:lstStyle/>
          <a:p>
            <a:r>
              <a:rPr lang="fr-FR" sz="2400" dirty="0" smtClean="0">
                <a:solidFill>
                  <a:srgbClr val="0070C0"/>
                </a:solidFill>
              </a:rPr>
              <a:t>3: La deuxième enfance: </a:t>
            </a:r>
            <a:r>
              <a:rPr lang="fr-FR" sz="2400" dirty="0" smtClean="0">
                <a:solidFill>
                  <a:schemeClr val="bg1"/>
                </a:solidFill>
              </a:rPr>
              <a:t>3ans→→6 ans</a:t>
            </a:r>
            <a:br>
              <a:rPr lang="fr-FR" sz="2400" dirty="0" smtClean="0">
                <a:solidFill>
                  <a:schemeClr val="bg1"/>
                </a:solidFill>
              </a:rPr>
            </a:br>
            <a:r>
              <a:rPr lang="fr-FR" sz="2400" dirty="0" smtClean="0">
                <a:solidFill>
                  <a:schemeClr val="bg1"/>
                </a:solidFill>
              </a:rPr>
              <a:t/>
            </a:r>
            <a:br>
              <a:rPr lang="fr-FR" sz="2400" dirty="0" smtClean="0">
                <a:solidFill>
                  <a:schemeClr val="bg1"/>
                </a:solidFill>
              </a:rPr>
            </a:br>
            <a:r>
              <a:rPr lang="fr-FR" sz="2400" dirty="0" smtClean="0">
                <a:solidFill>
                  <a:schemeClr val="bg1"/>
                </a:solidFill>
              </a:rPr>
              <a:t>- Étape de découverte de la </a:t>
            </a:r>
            <a:r>
              <a:rPr lang="fr-FR" sz="2400" dirty="0" smtClean="0">
                <a:solidFill>
                  <a:srgbClr val="FF0000"/>
                </a:solidFill>
              </a:rPr>
              <a:t>réalité extérieure</a:t>
            </a:r>
            <a:r>
              <a:rPr lang="fr-FR" sz="2400" dirty="0" smtClean="0">
                <a:solidFill>
                  <a:schemeClr val="bg1"/>
                </a:solidFill>
              </a:rPr>
              <a:t>;</a:t>
            </a:r>
            <a:br>
              <a:rPr lang="fr-FR" sz="2400" dirty="0" smtClean="0">
                <a:solidFill>
                  <a:schemeClr val="bg1"/>
                </a:solidFill>
              </a:rPr>
            </a:br>
            <a:r>
              <a:rPr lang="fr-FR" sz="2400" dirty="0" smtClean="0">
                <a:solidFill>
                  <a:schemeClr val="bg1"/>
                </a:solidFill>
              </a:rPr>
              <a:t>- La </a:t>
            </a:r>
            <a:r>
              <a:rPr lang="fr-FR" sz="2400" dirty="0" smtClean="0">
                <a:solidFill>
                  <a:srgbClr val="FF0000"/>
                </a:solidFill>
              </a:rPr>
              <a:t>motricité</a:t>
            </a:r>
            <a:r>
              <a:rPr lang="fr-FR" sz="2400" dirty="0" smtClean="0">
                <a:solidFill>
                  <a:schemeClr val="bg1"/>
                </a:solidFill>
              </a:rPr>
              <a:t> se perfectionne et les possibilités de socialisation augmentent;</a:t>
            </a:r>
            <a:br>
              <a:rPr lang="fr-FR" sz="2400" dirty="0" smtClean="0">
                <a:solidFill>
                  <a:schemeClr val="bg1"/>
                </a:solidFill>
              </a:rPr>
            </a:br>
            <a:r>
              <a:rPr lang="fr-FR" sz="2400" dirty="0" smtClean="0">
                <a:solidFill>
                  <a:schemeClr val="bg1"/>
                </a:solidFill>
              </a:rPr>
              <a:t>- C’est l’âge du </a:t>
            </a:r>
            <a:r>
              <a:rPr lang="fr-FR" sz="2400" dirty="0" smtClean="0">
                <a:solidFill>
                  <a:srgbClr val="FF0000"/>
                </a:solidFill>
              </a:rPr>
              <a:t>pourquoi ?</a:t>
            </a:r>
            <a:r>
              <a:rPr lang="fr-FR" sz="2400" dirty="0" smtClean="0">
                <a:solidFill>
                  <a:schemeClr val="bg1"/>
                </a:solidFill>
              </a:rPr>
              <a:t>?????</a:t>
            </a:r>
            <a:br>
              <a:rPr lang="fr-FR" sz="2400" dirty="0" smtClean="0">
                <a:solidFill>
                  <a:schemeClr val="bg1"/>
                </a:solidFill>
              </a:rPr>
            </a:br>
            <a:r>
              <a:rPr lang="fr-FR" sz="2400" dirty="0" smtClean="0">
                <a:solidFill>
                  <a:schemeClr val="bg1"/>
                </a:solidFill>
              </a:rPr>
              <a:t>- Age de la découverte du sexe et la différence entre </a:t>
            </a:r>
            <a:r>
              <a:rPr lang="fr-FR" sz="2800" dirty="0" smtClean="0">
                <a:solidFill>
                  <a:srgbClr val="C00000"/>
                </a:solidFill>
              </a:rPr>
              <a:t>♂</a:t>
            </a:r>
            <a:r>
              <a:rPr lang="fr-FR" sz="2400" dirty="0" smtClean="0">
                <a:solidFill>
                  <a:schemeClr val="bg1"/>
                </a:solidFill>
              </a:rPr>
              <a:t> et </a:t>
            </a:r>
            <a:r>
              <a:rPr lang="fr-FR" sz="2800" dirty="0" smtClean="0">
                <a:solidFill>
                  <a:srgbClr val="C00000"/>
                </a:solidFill>
              </a:rPr>
              <a:t>♀</a:t>
            </a:r>
            <a:r>
              <a:rPr lang="fr-FR" sz="2400" dirty="0" smtClean="0">
                <a:solidFill>
                  <a:schemeClr val="bg1"/>
                </a:solidFill>
              </a:rPr>
              <a:t>;</a:t>
            </a:r>
            <a:br>
              <a:rPr lang="fr-FR" sz="2400" dirty="0" smtClean="0">
                <a:solidFill>
                  <a:schemeClr val="bg1"/>
                </a:solidFill>
              </a:rPr>
            </a:br>
            <a:r>
              <a:rPr lang="fr-FR" sz="2400" dirty="0" smtClean="0">
                <a:solidFill>
                  <a:schemeClr val="bg1"/>
                </a:solidFill>
              </a:rPr>
              <a:t>- De point de vue intellectuel ,entre 3-4 ans , la </a:t>
            </a:r>
            <a:r>
              <a:rPr lang="fr-FR" sz="2400" dirty="0" smtClean="0">
                <a:solidFill>
                  <a:srgbClr val="FF0000"/>
                </a:solidFill>
              </a:rPr>
              <a:t>pensée</a:t>
            </a:r>
            <a:r>
              <a:rPr lang="fr-FR" sz="2400" dirty="0" smtClean="0">
                <a:solidFill>
                  <a:schemeClr val="bg1"/>
                </a:solidFill>
              </a:rPr>
              <a:t> est encore </a:t>
            </a:r>
            <a:r>
              <a:rPr lang="fr-FR" sz="2400" dirty="0" smtClean="0">
                <a:solidFill>
                  <a:srgbClr val="FF0000"/>
                </a:solidFill>
              </a:rPr>
              <a:t>magique</a:t>
            </a:r>
            <a:r>
              <a:rPr lang="fr-FR" sz="2400" dirty="0" smtClean="0">
                <a:solidFill>
                  <a:schemeClr val="bg1"/>
                </a:solidFill>
              </a:rPr>
              <a:t>; la vision des choses est globale et n’accorde pas d’importance aux détails;</a:t>
            </a:r>
            <a:br>
              <a:rPr lang="fr-FR" sz="2400" dirty="0" smtClean="0">
                <a:solidFill>
                  <a:schemeClr val="bg1"/>
                </a:solidFill>
              </a:rPr>
            </a:br>
            <a:r>
              <a:rPr lang="fr-FR" sz="2400" dirty="0" smtClean="0">
                <a:solidFill>
                  <a:schemeClr val="bg1"/>
                </a:solidFill>
              </a:rPr>
              <a:t>_ La perception des choses est indifférenciée et indistincte.</a:t>
            </a:r>
            <a:br>
              <a:rPr lang="fr-FR" sz="2400" dirty="0" smtClean="0">
                <a:solidFill>
                  <a:schemeClr val="bg1"/>
                </a:solidFill>
              </a:rPr>
            </a:br>
            <a:r>
              <a:rPr lang="fr-FR" sz="2400" dirty="0" smtClean="0">
                <a:solidFill>
                  <a:schemeClr val="bg1"/>
                </a:solidFill>
              </a:rPr>
              <a:t>- L’</a:t>
            </a:r>
            <a:r>
              <a:rPr lang="fr-FR" sz="2400" dirty="0" smtClean="0">
                <a:solidFill>
                  <a:srgbClr val="FF0000"/>
                </a:solidFill>
              </a:rPr>
              <a:t>égocentrisme</a:t>
            </a:r>
            <a:r>
              <a:rPr lang="fr-FR" sz="2400" dirty="0" smtClean="0">
                <a:solidFill>
                  <a:schemeClr val="bg1"/>
                </a:solidFill>
              </a:rPr>
              <a:t> affecte encore le langage( « </a:t>
            </a:r>
            <a:r>
              <a:rPr lang="fr-FR" sz="2400" dirty="0" smtClean="0">
                <a:solidFill>
                  <a:srgbClr val="FF0000"/>
                </a:solidFill>
              </a:rPr>
              <a:t>je</a:t>
            </a:r>
            <a:r>
              <a:rPr lang="fr-FR" sz="2400" dirty="0" smtClean="0">
                <a:solidFill>
                  <a:schemeClr val="bg1"/>
                </a:solidFill>
              </a:rPr>
              <a:t> », »</a:t>
            </a:r>
            <a:r>
              <a:rPr lang="fr-FR" sz="2400" dirty="0" smtClean="0">
                <a:solidFill>
                  <a:srgbClr val="FF0000"/>
                </a:solidFill>
              </a:rPr>
              <a:t>me</a:t>
            </a:r>
            <a:r>
              <a:rPr lang="fr-FR" sz="2400" dirty="0" smtClean="0">
                <a:solidFill>
                  <a:schemeClr val="bg1"/>
                </a:solidFill>
              </a:rPr>
              <a:t> », »</a:t>
            </a:r>
            <a:r>
              <a:rPr lang="fr-FR" sz="2400" dirty="0" smtClean="0">
                <a:solidFill>
                  <a:srgbClr val="FF0000"/>
                </a:solidFill>
              </a:rPr>
              <a:t>moi</a:t>
            </a:r>
            <a:r>
              <a:rPr lang="fr-FR" sz="2400" dirty="0" smtClean="0">
                <a:solidFill>
                  <a:schemeClr val="bg1"/>
                </a:solidFill>
              </a:rPr>
              <a:t> », et ne peut faire preuve d’</a:t>
            </a:r>
            <a:r>
              <a:rPr lang="fr-FR" sz="2400" dirty="0" smtClean="0">
                <a:solidFill>
                  <a:srgbClr val="FF0000"/>
                </a:solidFill>
              </a:rPr>
              <a:t>altruisme</a:t>
            </a:r>
            <a:r>
              <a:rPr lang="fr-FR" sz="2400" dirty="0" smtClean="0">
                <a:solidFill>
                  <a:schemeClr val="bg1"/>
                </a:solidFill>
              </a:rPr>
              <a:t> qu’après distinction entre « </a:t>
            </a:r>
            <a:r>
              <a:rPr lang="fr-FR" sz="2400" dirty="0" smtClean="0">
                <a:solidFill>
                  <a:srgbClr val="FF0000"/>
                </a:solidFill>
              </a:rPr>
              <a:t>de</a:t>
            </a:r>
            <a:r>
              <a:rPr lang="fr-FR" sz="2400" dirty="0" smtClean="0">
                <a:solidFill>
                  <a:schemeClr val="bg1"/>
                </a:solidFill>
              </a:rPr>
              <a:t> » et « </a:t>
            </a:r>
            <a:r>
              <a:rPr lang="fr-FR" sz="2400" dirty="0" smtClean="0">
                <a:solidFill>
                  <a:srgbClr val="FF0000"/>
                </a:solidFill>
              </a:rPr>
              <a:t>à</a:t>
            </a:r>
            <a:r>
              <a:rPr lang="fr-FR" sz="2400" dirty="0" smtClean="0">
                <a:solidFill>
                  <a:schemeClr val="bg1"/>
                </a:solidFill>
              </a:rPr>
              <a:t> ».   </a:t>
            </a:r>
            <a:br>
              <a:rPr lang="fr-FR" sz="2400" dirty="0" smtClean="0">
                <a:solidFill>
                  <a:schemeClr val="bg1"/>
                </a:solidFill>
              </a:rPr>
            </a:br>
            <a:r>
              <a:rPr lang="fr-FR" sz="2400" dirty="0" smtClean="0">
                <a:solidFill>
                  <a:schemeClr val="bg1"/>
                </a:solidFill>
              </a:rPr>
              <a:t> </a:t>
            </a:r>
            <a:br>
              <a:rPr lang="fr-FR" sz="2400" dirty="0" smtClean="0">
                <a:solidFill>
                  <a:schemeClr val="bg1"/>
                </a:solidFill>
              </a:rPr>
            </a:br>
            <a:endParaRPr lang="fr-FR" sz="2400" dirty="0">
              <a:solidFill>
                <a:srgbClr val="0070C0"/>
              </a:solidFill>
            </a:endParaRPr>
          </a:p>
        </p:txBody>
      </p:sp>
      <p:sp>
        <p:nvSpPr>
          <p:cNvPr id="3" name="Espace réservé du numéro de diapositive 2"/>
          <p:cNvSpPr>
            <a:spLocks noGrp="1"/>
          </p:cNvSpPr>
          <p:nvPr>
            <p:ph type="sldNum" sz="quarter" idx="12"/>
          </p:nvPr>
        </p:nvSpPr>
        <p:spPr/>
        <p:txBody>
          <a:bodyPr/>
          <a:lstStyle/>
          <a:p>
            <a:fld id="{79609178-0DE2-4DA7-A198-4E5A57517F32}" type="slidenum">
              <a:rPr lang="fr-FR" smtClean="0"/>
              <a:pPr/>
              <a:t>58</a:t>
            </a:fld>
            <a:endParaRPr lang="fr-FR" dirty="0"/>
          </a:p>
        </p:txBody>
      </p:sp>
      <p:sp>
        <p:nvSpPr>
          <p:cNvPr id="4" name="Espace réservé du pied de page 3"/>
          <p:cNvSpPr>
            <a:spLocks noGrp="1"/>
          </p:cNvSpPr>
          <p:nvPr>
            <p:ph type="ftr" sz="quarter" idx="11"/>
          </p:nvPr>
        </p:nvSpPr>
        <p:spPr/>
        <p:txBody>
          <a:bodyPr/>
          <a:lstStyle/>
          <a:p>
            <a:r>
              <a:rPr lang="fr-FR" dirty="0" smtClean="0"/>
              <a:t>NASSIM OMAR</a:t>
            </a:r>
            <a:endParaRPr lang="fr-FR" dirty="0"/>
          </a:p>
        </p:txBody>
      </p:sp>
      <p:sp>
        <p:nvSpPr>
          <p:cNvPr id="5" name="Espace réservé de la date 4"/>
          <p:cNvSpPr>
            <a:spLocks noGrp="1"/>
          </p:cNvSpPr>
          <p:nvPr>
            <p:ph type="dt" sz="half" idx="10"/>
          </p:nvPr>
        </p:nvSpPr>
        <p:spPr/>
        <p:txBody>
          <a:bodyPr/>
          <a:lstStyle/>
          <a:p>
            <a:fld id="{80633179-05A9-4528-BFA9-799A77FA0484}" type="datetime1">
              <a:rPr lang="fr-FR" smtClean="0"/>
              <a:pPr/>
              <a:t>28/06/2014</a:t>
            </a:fld>
            <a:endParaRPr lang="fr-FR" dirty="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6858000"/>
          </a:xfrm>
        </p:spPr>
        <p:txBody>
          <a:bodyPr>
            <a:normAutofit/>
          </a:bodyPr>
          <a:lstStyle/>
          <a:p>
            <a:r>
              <a:rPr lang="fr-FR" sz="2400" dirty="0" smtClean="0">
                <a:solidFill>
                  <a:schemeClr val="bg1"/>
                </a:solidFill>
              </a:rPr>
              <a:t>- Entre 3-5 ans , le </a:t>
            </a:r>
            <a:r>
              <a:rPr lang="fr-FR" sz="2400" dirty="0" smtClean="0">
                <a:solidFill>
                  <a:srgbClr val="FF0000"/>
                </a:solidFill>
              </a:rPr>
              <a:t>complexe d’Œdipe </a:t>
            </a:r>
            <a:r>
              <a:rPr lang="fr-FR" sz="2400" dirty="0" smtClean="0">
                <a:solidFill>
                  <a:schemeClr val="bg1"/>
                </a:solidFill>
              </a:rPr>
              <a:t>apparait :</a:t>
            </a:r>
            <a:br>
              <a:rPr lang="fr-FR" sz="2400" dirty="0" smtClean="0">
                <a:solidFill>
                  <a:schemeClr val="bg1"/>
                </a:solidFill>
              </a:rPr>
            </a:br>
            <a:r>
              <a:rPr lang="fr-FR" sz="2400" dirty="0" smtClean="0">
                <a:solidFill>
                  <a:schemeClr val="bg1"/>
                </a:solidFill>
              </a:rPr>
              <a:t>la Crise Œdipienne est une manifestation qui exprime un conflit sexuellement spécifié inscrit dans une problématique à trois personnages familiaux ( mère→ père→ enfant), la </a:t>
            </a:r>
            <a:r>
              <a:rPr lang="fr-FR" sz="2400" dirty="0" smtClean="0">
                <a:solidFill>
                  <a:srgbClr val="00B050"/>
                </a:solidFill>
              </a:rPr>
              <a:t>libido </a:t>
            </a:r>
            <a:r>
              <a:rPr lang="fr-FR" sz="2400" dirty="0" smtClean="0">
                <a:solidFill>
                  <a:schemeClr val="bg1"/>
                </a:solidFill>
              </a:rPr>
              <a:t>se retourne vers le personnage du sexe opposé et l’enfant éprouve pour l’autre une jalousie en conflit avec l’affection qu’il lui portait ; la </a:t>
            </a:r>
            <a:r>
              <a:rPr lang="fr-FR" sz="2400" dirty="0" smtClean="0">
                <a:solidFill>
                  <a:srgbClr val="00B050"/>
                </a:solidFill>
              </a:rPr>
              <a:t>dyade</a:t>
            </a:r>
            <a:r>
              <a:rPr lang="fr-FR" sz="2400" dirty="0" smtClean="0">
                <a:solidFill>
                  <a:schemeClr val="bg1"/>
                </a:solidFill>
              </a:rPr>
              <a:t> (relation à deux) </a:t>
            </a:r>
            <a:br>
              <a:rPr lang="fr-FR" sz="2400" dirty="0" smtClean="0">
                <a:solidFill>
                  <a:schemeClr val="bg1"/>
                </a:solidFill>
              </a:rPr>
            </a:br>
            <a:r>
              <a:rPr lang="fr-FR" sz="2400" dirty="0" smtClean="0">
                <a:solidFill>
                  <a:schemeClr val="bg1"/>
                </a:solidFill>
              </a:rPr>
              <a:t>remplace la triade (la relation triangulaire ).</a:t>
            </a:r>
            <a:br>
              <a:rPr lang="fr-FR" sz="2400" dirty="0" smtClean="0">
                <a:solidFill>
                  <a:schemeClr val="bg1"/>
                </a:solidFill>
              </a:rPr>
            </a:br>
            <a:r>
              <a:rPr lang="fr-FR" sz="2400" dirty="0" smtClean="0">
                <a:solidFill>
                  <a:schemeClr val="bg1"/>
                </a:solidFill>
              </a:rPr>
              <a:t/>
            </a:r>
            <a:br>
              <a:rPr lang="fr-FR" sz="2400" dirty="0" smtClean="0">
                <a:solidFill>
                  <a:schemeClr val="bg1"/>
                </a:solidFill>
              </a:rPr>
            </a:br>
            <a:r>
              <a:rPr lang="fr-FR" sz="2400" dirty="0" smtClean="0">
                <a:solidFill>
                  <a:schemeClr val="bg1"/>
                </a:solidFill>
              </a:rPr>
              <a:t/>
            </a:r>
            <a:br>
              <a:rPr lang="fr-FR" sz="2400" dirty="0" smtClean="0">
                <a:solidFill>
                  <a:schemeClr val="bg1"/>
                </a:solidFill>
              </a:rPr>
            </a:br>
            <a:endParaRPr lang="fr-FR" sz="2400" dirty="0">
              <a:solidFill>
                <a:schemeClr val="bg1"/>
              </a:solidFill>
            </a:endParaRPr>
          </a:p>
        </p:txBody>
      </p:sp>
      <p:pic>
        <p:nvPicPr>
          <p:cNvPr id="1026" name="Picture 2" descr="C:\Documents and Settings\Administrateur\Mes documents\nf_dvpt_psy_enfant.gif"/>
          <p:cNvPicPr>
            <a:picLocks noChangeAspect="1" noChangeArrowheads="1"/>
          </p:cNvPicPr>
          <p:nvPr/>
        </p:nvPicPr>
        <p:blipFill>
          <a:blip r:embed="rId3"/>
          <a:srcRect/>
          <a:stretch>
            <a:fillRect/>
          </a:stretch>
        </p:blipFill>
        <p:spPr bwMode="auto">
          <a:xfrm>
            <a:off x="857224" y="4500570"/>
            <a:ext cx="7429552" cy="2203429"/>
          </a:xfrm>
          <a:prstGeom prst="rect">
            <a:avLst/>
          </a:prstGeom>
          <a:noFill/>
        </p:spPr>
      </p:pic>
      <p:sp>
        <p:nvSpPr>
          <p:cNvPr id="4" name="Espace réservé du numéro de diapositive 3"/>
          <p:cNvSpPr>
            <a:spLocks noGrp="1"/>
          </p:cNvSpPr>
          <p:nvPr>
            <p:ph type="sldNum" sz="quarter" idx="12"/>
          </p:nvPr>
        </p:nvSpPr>
        <p:spPr/>
        <p:txBody>
          <a:bodyPr/>
          <a:lstStyle/>
          <a:p>
            <a:fld id="{79609178-0DE2-4DA7-A198-4E5A57517F32}" type="slidenum">
              <a:rPr lang="fr-FR" smtClean="0"/>
              <a:pPr/>
              <a:t>59</a:t>
            </a:fld>
            <a:endParaRPr lang="fr-FR" dirty="0"/>
          </a:p>
        </p:txBody>
      </p:sp>
      <p:sp>
        <p:nvSpPr>
          <p:cNvPr id="5" name="Espace réservé du pied de page 4"/>
          <p:cNvSpPr>
            <a:spLocks noGrp="1"/>
          </p:cNvSpPr>
          <p:nvPr>
            <p:ph type="ftr" sz="quarter" idx="11"/>
          </p:nvPr>
        </p:nvSpPr>
        <p:spPr/>
        <p:txBody>
          <a:bodyPr/>
          <a:lstStyle/>
          <a:p>
            <a:r>
              <a:rPr lang="fr-FR" dirty="0" smtClean="0"/>
              <a:t>NASSIM OMAR</a:t>
            </a:r>
            <a:endParaRPr lang="fr-FR" dirty="0"/>
          </a:p>
        </p:txBody>
      </p:sp>
      <p:sp>
        <p:nvSpPr>
          <p:cNvPr id="6" name="Espace réservé de la date 5"/>
          <p:cNvSpPr>
            <a:spLocks noGrp="1"/>
          </p:cNvSpPr>
          <p:nvPr>
            <p:ph type="dt" sz="half" idx="10"/>
          </p:nvPr>
        </p:nvSpPr>
        <p:spPr/>
        <p:txBody>
          <a:bodyPr/>
          <a:lstStyle/>
          <a:p>
            <a:fld id="{BA02F4C8-DCBB-40E8-B584-CC71FAE6E9A1}" type="datetime1">
              <a:rPr lang="fr-FR" smtClean="0"/>
              <a:pPr/>
              <a:t>28/06/2014</a:t>
            </a:fld>
            <a:endParaRPr lang="fr-F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ctrTitle"/>
          </p:nvPr>
        </p:nvSpPr>
        <p:spPr>
          <a:xfrm>
            <a:off x="785786" y="0"/>
            <a:ext cx="7772400" cy="1785949"/>
          </a:xfrm>
        </p:spPr>
        <p:txBody>
          <a:bodyPr>
            <a:normAutofit/>
          </a:bodyPr>
          <a:lstStyle/>
          <a:p>
            <a:r>
              <a:rPr lang="fr-FR" sz="3200" dirty="0" smtClean="0">
                <a:solidFill>
                  <a:srgbClr val="7030A0"/>
                </a:solidFill>
              </a:rPr>
              <a:t>D:Les réactions du patient face à la Maladie et L’environnement</a:t>
            </a:r>
            <a:endParaRPr lang="fr-FR" sz="3200" dirty="0"/>
          </a:p>
        </p:txBody>
      </p:sp>
      <p:sp>
        <p:nvSpPr>
          <p:cNvPr id="3" name="Sous-titre 2"/>
          <p:cNvSpPr>
            <a:spLocks noGrp="1"/>
          </p:cNvSpPr>
          <p:nvPr>
            <p:ph type="subTitle" idx="1"/>
          </p:nvPr>
        </p:nvSpPr>
        <p:spPr>
          <a:xfrm>
            <a:off x="0" y="1714488"/>
            <a:ext cx="9144000" cy="5143512"/>
          </a:xfrm>
        </p:spPr>
        <p:txBody>
          <a:bodyPr>
            <a:noAutofit/>
          </a:bodyPr>
          <a:lstStyle/>
          <a:p>
            <a:pPr algn="l">
              <a:buFont typeface="Arial" pitchFamily="34" charset="0"/>
              <a:buChar char="•"/>
            </a:pPr>
            <a:r>
              <a:rPr lang="fr-FR" sz="3200" b="1" i="1" dirty="0" smtClean="0">
                <a:solidFill>
                  <a:srgbClr val="0070C0"/>
                </a:solidFill>
              </a:rPr>
              <a:t>   La Peur </a:t>
            </a:r>
          </a:p>
          <a:p>
            <a:pPr algn="l">
              <a:buFont typeface="Arial" pitchFamily="34" charset="0"/>
              <a:buChar char="•"/>
            </a:pPr>
            <a:r>
              <a:rPr lang="fr-FR" sz="3200" b="1" i="1" dirty="0" smtClean="0">
                <a:solidFill>
                  <a:srgbClr val="0070C0"/>
                </a:solidFill>
              </a:rPr>
              <a:t>  L’angoisse            </a:t>
            </a:r>
          </a:p>
          <a:p>
            <a:pPr algn="l">
              <a:buFont typeface="Arial" pitchFamily="34" charset="0"/>
              <a:buChar char="•"/>
            </a:pPr>
            <a:r>
              <a:rPr lang="fr-FR" sz="3200" b="1" i="1" dirty="0" smtClean="0">
                <a:solidFill>
                  <a:srgbClr val="0070C0"/>
                </a:solidFill>
              </a:rPr>
              <a:t>  L’anxiété </a:t>
            </a:r>
          </a:p>
          <a:p>
            <a:pPr algn="l">
              <a:buFont typeface="Arial" pitchFamily="34" charset="0"/>
              <a:buChar char="•"/>
            </a:pPr>
            <a:r>
              <a:rPr lang="fr-FR" sz="3200" b="1" i="1" dirty="0" smtClean="0">
                <a:solidFill>
                  <a:srgbClr val="0070C0"/>
                </a:solidFill>
              </a:rPr>
              <a:t>  L’agressivité</a:t>
            </a:r>
          </a:p>
          <a:p>
            <a:pPr algn="l">
              <a:buFont typeface="Arial" pitchFamily="34" charset="0"/>
              <a:buChar char="•"/>
            </a:pPr>
            <a:r>
              <a:rPr lang="fr-FR" sz="3200" b="1" i="1" dirty="0" smtClean="0">
                <a:solidFill>
                  <a:srgbClr val="0070C0"/>
                </a:solidFill>
              </a:rPr>
              <a:t>  La Régression </a:t>
            </a:r>
          </a:p>
          <a:p>
            <a:pPr algn="l">
              <a:buFont typeface="Arial" pitchFamily="34" charset="0"/>
              <a:buChar char="•"/>
            </a:pPr>
            <a:r>
              <a:rPr lang="fr-FR" sz="3200" b="1" i="1" dirty="0" smtClean="0">
                <a:solidFill>
                  <a:srgbClr val="0070C0"/>
                </a:solidFill>
              </a:rPr>
              <a:t>  La Dépendance Et La Passivité</a:t>
            </a:r>
            <a:endParaRPr lang="fr-FR" sz="3200" b="1" i="1" dirty="0">
              <a:solidFill>
                <a:srgbClr val="0070C0"/>
              </a:solidFill>
            </a:endParaRPr>
          </a:p>
        </p:txBody>
      </p:sp>
      <p:sp>
        <p:nvSpPr>
          <p:cNvPr id="4" name="Espace réservé du numéro de diapositive 3"/>
          <p:cNvSpPr>
            <a:spLocks noGrp="1"/>
          </p:cNvSpPr>
          <p:nvPr>
            <p:ph type="sldNum" sz="quarter" idx="12"/>
          </p:nvPr>
        </p:nvSpPr>
        <p:spPr/>
        <p:txBody>
          <a:bodyPr/>
          <a:lstStyle/>
          <a:p>
            <a:fld id="{79609178-0DE2-4DA7-A198-4E5A57517F32}" type="slidenum">
              <a:rPr lang="fr-FR" smtClean="0"/>
              <a:pPr/>
              <a:t>6</a:t>
            </a:fld>
            <a:endParaRPr lang="fr-FR" dirty="0"/>
          </a:p>
        </p:txBody>
      </p:sp>
      <p:sp>
        <p:nvSpPr>
          <p:cNvPr id="5" name="Espace réservé du pied de page 4"/>
          <p:cNvSpPr>
            <a:spLocks noGrp="1"/>
          </p:cNvSpPr>
          <p:nvPr>
            <p:ph type="ftr" sz="quarter" idx="11"/>
          </p:nvPr>
        </p:nvSpPr>
        <p:spPr/>
        <p:txBody>
          <a:bodyPr/>
          <a:lstStyle/>
          <a:p>
            <a:r>
              <a:rPr lang="fr-FR" dirty="0" smtClean="0"/>
              <a:t>NASSIM OMAR</a:t>
            </a:r>
            <a:endParaRPr lang="fr-FR" dirty="0"/>
          </a:p>
        </p:txBody>
      </p:sp>
      <p:sp>
        <p:nvSpPr>
          <p:cNvPr id="6" name="Espace réservé de la date 5"/>
          <p:cNvSpPr>
            <a:spLocks noGrp="1"/>
          </p:cNvSpPr>
          <p:nvPr>
            <p:ph type="dt" sz="half" idx="10"/>
          </p:nvPr>
        </p:nvSpPr>
        <p:spPr/>
        <p:txBody>
          <a:bodyPr/>
          <a:lstStyle/>
          <a:p>
            <a:fld id="{E22CCB78-35D6-4290-AE1D-FADEE8EB94C5}" type="datetime1">
              <a:rPr lang="fr-FR" smtClean="0"/>
              <a:pPr/>
              <a:t>28/06/2014</a:t>
            </a:fld>
            <a:endParaRPr lang="fr-FR" dirty="0"/>
          </a:p>
        </p:txBody>
      </p:sp>
    </p:spTree>
  </p:cSld>
  <p:clrMapOvr>
    <a:masterClrMapping/>
  </p:clrMapOvr>
  <p:transition>
    <p:dissolve/>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6858000"/>
          </a:xfrm>
        </p:spPr>
        <p:txBody>
          <a:bodyPr>
            <a:normAutofit/>
          </a:bodyPr>
          <a:lstStyle/>
          <a:p>
            <a:r>
              <a:rPr lang="fr-FR" sz="2400" dirty="0" smtClean="0">
                <a:solidFill>
                  <a:srgbClr val="7030A0"/>
                </a:solidFill>
              </a:rPr>
              <a:t>- Le déclin </a:t>
            </a:r>
            <a:r>
              <a:rPr lang="fr-FR" sz="2400" dirty="0" smtClean="0">
                <a:solidFill>
                  <a:schemeClr val="bg1"/>
                </a:solidFill>
              </a:rPr>
              <a:t>du complexe d’œdipe correspond à la phase finale de la dynamique œdipienne, il est marqué par le renoncement progressif à posséder l’objet libidinal sous la double progression de </a:t>
            </a:r>
            <a:r>
              <a:rPr lang="fr-FR" sz="2400" dirty="0" smtClean="0">
                <a:solidFill>
                  <a:srgbClr val="FF0000"/>
                </a:solidFill>
              </a:rPr>
              <a:t>l’angoisse de castration </a:t>
            </a:r>
            <a:r>
              <a:rPr lang="fr-FR" sz="2400" dirty="0" smtClean="0">
                <a:solidFill>
                  <a:schemeClr val="bg1"/>
                </a:solidFill>
              </a:rPr>
              <a:t>chez le garçon et de la peur de perdre l’amour de la mère chez la fille;</a:t>
            </a:r>
            <a:br>
              <a:rPr lang="fr-FR" sz="2400" dirty="0" smtClean="0">
                <a:solidFill>
                  <a:schemeClr val="bg1"/>
                </a:solidFill>
              </a:rPr>
            </a:br>
            <a:r>
              <a:rPr lang="fr-FR" sz="2400" dirty="0" smtClean="0">
                <a:solidFill>
                  <a:srgbClr val="7030A0"/>
                </a:solidFill>
              </a:rPr>
              <a:t>- </a:t>
            </a:r>
            <a:r>
              <a:rPr lang="fr-FR" sz="2400" dirty="0" smtClean="0">
                <a:solidFill>
                  <a:schemeClr val="bg1"/>
                </a:solidFill>
              </a:rPr>
              <a:t>Une seconde crise œdipienne se manifeste à la puberté, c’est la </a:t>
            </a:r>
            <a:r>
              <a:rPr lang="fr-FR" sz="2400" dirty="0" smtClean="0">
                <a:solidFill>
                  <a:srgbClr val="FF0000"/>
                </a:solidFill>
              </a:rPr>
              <a:t>résurgence</a:t>
            </a:r>
            <a:r>
              <a:rPr lang="fr-FR" sz="2400" dirty="0" smtClean="0">
                <a:solidFill>
                  <a:schemeClr val="bg1"/>
                </a:solidFill>
              </a:rPr>
              <a:t> du complexe d’œdipe.</a:t>
            </a:r>
            <a:endParaRPr lang="fr-FR" sz="2400" dirty="0">
              <a:solidFill>
                <a:srgbClr val="7030A0"/>
              </a:solidFill>
            </a:endParaRPr>
          </a:p>
        </p:txBody>
      </p:sp>
      <p:sp>
        <p:nvSpPr>
          <p:cNvPr id="3" name="Espace réservé du numéro de diapositive 2"/>
          <p:cNvSpPr>
            <a:spLocks noGrp="1"/>
          </p:cNvSpPr>
          <p:nvPr>
            <p:ph type="sldNum" sz="quarter" idx="12"/>
          </p:nvPr>
        </p:nvSpPr>
        <p:spPr/>
        <p:txBody>
          <a:bodyPr/>
          <a:lstStyle/>
          <a:p>
            <a:fld id="{79609178-0DE2-4DA7-A198-4E5A57517F32}" type="slidenum">
              <a:rPr lang="fr-FR" smtClean="0"/>
              <a:pPr/>
              <a:t>60</a:t>
            </a:fld>
            <a:endParaRPr lang="fr-FR" dirty="0"/>
          </a:p>
        </p:txBody>
      </p:sp>
      <p:sp>
        <p:nvSpPr>
          <p:cNvPr id="4" name="Espace réservé du pied de page 3"/>
          <p:cNvSpPr>
            <a:spLocks noGrp="1"/>
          </p:cNvSpPr>
          <p:nvPr>
            <p:ph type="ftr" sz="quarter" idx="11"/>
          </p:nvPr>
        </p:nvSpPr>
        <p:spPr/>
        <p:txBody>
          <a:bodyPr/>
          <a:lstStyle/>
          <a:p>
            <a:r>
              <a:rPr lang="fr-FR" dirty="0" smtClean="0"/>
              <a:t>NASSIM OMAR</a:t>
            </a:r>
            <a:endParaRPr lang="fr-FR" dirty="0"/>
          </a:p>
        </p:txBody>
      </p:sp>
      <p:sp>
        <p:nvSpPr>
          <p:cNvPr id="5" name="Espace réservé de la date 4"/>
          <p:cNvSpPr>
            <a:spLocks noGrp="1"/>
          </p:cNvSpPr>
          <p:nvPr>
            <p:ph type="dt" sz="half" idx="10"/>
          </p:nvPr>
        </p:nvSpPr>
        <p:spPr/>
        <p:txBody>
          <a:bodyPr/>
          <a:lstStyle/>
          <a:p>
            <a:fld id="{D455464E-4151-4852-999D-B3B11BED309F}" type="datetime1">
              <a:rPr lang="fr-FR" smtClean="0"/>
              <a:pPr/>
              <a:t>28/06/2014</a:t>
            </a:fld>
            <a:endParaRPr lang="fr-FR" dirty="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6858000"/>
          </a:xfrm>
        </p:spPr>
        <p:txBody>
          <a:bodyPr>
            <a:normAutofit fontScale="90000"/>
          </a:bodyPr>
          <a:lstStyle/>
          <a:p>
            <a:r>
              <a:rPr lang="fr-FR" sz="2400" dirty="0" smtClean="0">
                <a:solidFill>
                  <a:srgbClr val="0070C0"/>
                </a:solidFill>
              </a:rPr>
              <a:t>4: La troisième enfance: </a:t>
            </a:r>
            <a:r>
              <a:rPr lang="fr-FR" sz="2400" dirty="0" smtClean="0">
                <a:solidFill>
                  <a:schemeClr val="bg1"/>
                </a:solidFill>
              </a:rPr>
              <a:t>6ans→→ 12 ans</a:t>
            </a:r>
            <a:br>
              <a:rPr lang="fr-FR" sz="2400" dirty="0" smtClean="0">
                <a:solidFill>
                  <a:schemeClr val="bg1"/>
                </a:solidFill>
              </a:rPr>
            </a:br>
            <a:r>
              <a:rPr lang="fr-FR" sz="2300" dirty="0" smtClean="0">
                <a:solidFill>
                  <a:schemeClr val="bg1"/>
                </a:solidFill>
              </a:rPr>
              <a:t>C’est la tendance à l’adaptation sociale:</a:t>
            </a:r>
            <a:br>
              <a:rPr lang="fr-FR" sz="2300" dirty="0" smtClean="0">
                <a:solidFill>
                  <a:schemeClr val="bg1"/>
                </a:solidFill>
              </a:rPr>
            </a:br>
            <a:r>
              <a:rPr lang="fr-FR" sz="2300" dirty="0" smtClean="0">
                <a:solidFill>
                  <a:schemeClr val="bg1"/>
                </a:solidFill>
              </a:rPr>
              <a:t>- sur le plan moteur, affinement des capacités déjà acquises (écrire, découper, jouer…)</a:t>
            </a:r>
            <a:br>
              <a:rPr lang="fr-FR" sz="2300" dirty="0" smtClean="0">
                <a:solidFill>
                  <a:schemeClr val="bg1"/>
                </a:solidFill>
              </a:rPr>
            </a:br>
            <a:r>
              <a:rPr lang="fr-FR" sz="2300" dirty="0" smtClean="0">
                <a:solidFill>
                  <a:schemeClr val="bg1"/>
                </a:solidFill>
              </a:rPr>
              <a:t>- développement des habitudes </a:t>
            </a:r>
            <a:r>
              <a:rPr lang="fr-FR" sz="2300" dirty="0" smtClean="0">
                <a:solidFill>
                  <a:srgbClr val="00B050"/>
                </a:solidFill>
              </a:rPr>
              <a:t>cognitives</a:t>
            </a:r>
            <a:r>
              <a:rPr lang="fr-FR" sz="2300" dirty="0" smtClean="0">
                <a:solidFill>
                  <a:schemeClr val="bg1"/>
                </a:solidFill>
              </a:rPr>
              <a:t>:</a:t>
            </a:r>
            <a:br>
              <a:rPr lang="fr-FR" sz="2300" dirty="0" smtClean="0">
                <a:solidFill>
                  <a:schemeClr val="bg1"/>
                </a:solidFill>
              </a:rPr>
            </a:br>
            <a:r>
              <a:rPr lang="fr-FR" sz="2300" dirty="0" smtClean="0">
                <a:solidFill>
                  <a:schemeClr val="bg1"/>
                </a:solidFill>
              </a:rPr>
              <a:t>          ↣prend conscience du réel et la pensée devient logique;</a:t>
            </a:r>
            <a:br>
              <a:rPr lang="fr-FR" sz="2300" dirty="0" smtClean="0">
                <a:solidFill>
                  <a:schemeClr val="bg1"/>
                </a:solidFill>
              </a:rPr>
            </a:br>
            <a:r>
              <a:rPr lang="fr-FR" sz="2300" dirty="0" smtClean="0">
                <a:solidFill>
                  <a:schemeClr val="bg1"/>
                </a:solidFill>
              </a:rPr>
              <a:t>          ↣devient moins égocentrique</a:t>
            </a:r>
            <a:br>
              <a:rPr lang="fr-FR" sz="2300" dirty="0" smtClean="0">
                <a:solidFill>
                  <a:schemeClr val="bg1"/>
                </a:solidFill>
              </a:rPr>
            </a:br>
            <a:r>
              <a:rPr lang="fr-FR" sz="2300" dirty="0" smtClean="0">
                <a:solidFill>
                  <a:schemeClr val="bg1"/>
                </a:solidFill>
              </a:rPr>
              <a:t>          ↣développement du langage , l’attention et la mémoire qui facilitent la scolarisation;</a:t>
            </a:r>
            <a:br>
              <a:rPr lang="fr-FR" sz="2300" dirty="0" smtClean="0">
                <a:solidFill>
                  <a:schemeClr val="bg1"/>
                </a:solidFill>
              </a:rPr>
            </a:br>
            <a:r>
              <a:rPr lang="fr-FR" sz="2300" dirty="0" smtClean="0">
                <a:solidFill>
                  <a:schemeClr val="bg1"/>
                </a:solidFill>
              </a:rPr>
              <a:t>- </a:t>
            </a:r>
            <a:r>
              <a:rPr lang="fr-FR" sz="2300" dirty="0" smtClean="0">
                <a:solidFill>
                  <a:srgbClr val="FF0000"/>
                </a:solidFill>
              </a:rPr>
              <a:t>entre 6-7 ans</a:t>
            </a:r>
            <a:r>
              <a:rPr lang="fr-FR" sz="2300" dirty="0" smtClean="0">
                <a:solidFill>
                  <a:schemeClr val="bg1"/>
                </a:solidFill>
              </a:rPr>
              <a:t>:</a:t>
            </a:r>
            <a:br>
              <a:rPr lang="fr-FR" sz="2300" dirty="0" smtClean="0">
                <a:solidFill>
                  <a:schemeClr val="bg1"/>
                </a:solidFill>
              </a:rPr>
            </a:br>
            <a:r>
              <a:rPr lang="fr-FR" sz="2300" dirty="0" smtClean="0">
                <a:solidFill>
                  <a:schemeClr val="bg1"/>
                </a:solidFill>
              </a:rPr>
              <a:t>          ↣peut manipuler des nombres et les classer</a:t>
            </a:r>
            <a:br>
              <a:rPr lang="fr-FR" sz="2300" dirty="0" smtClean="0">
                <a:solidFill>
                  <a:schemeClr val="bg1"/>
                </a:solidFill>
              </a:rPr>
            </a:br>
            <a:r>
              <a:rPr lang="fr-FR" sz="2300" dirty="0" smtClean="0">
                <a:solidFill>
                  <a:schemeClr val="bg1"/>
                </a:solidFill>
              </a:rPr>
              <a:t>          ↣comprend la notion du temps et de l’espace</a:t>
            </a:r>
            <a:br>
              <a:rPr lang="fr-FR" sz="2300" dirty="0" smtClean="0">
                <a:solidFill>
                  <a:schemeClr val="bg1"/>
                </a:solidFill>
              </a:rPr>
            </a:br>
            <a:r>
              <a:rPr lang="fr-FR" sz="2300" dirty="0" smtClean="0">
                <a:solidFill>
                  <a:schemeClr val="bg1"/>
                </a:solidFill>
              </a:rPr>
              <a:t>          ↣distingue la fiction de la réalité</a:t>
            </a:r>
            <a:br>
              <a:rPr lang="fr-FR" sz="2300" dirty="0" smtClean="0">
                <a:solidFill>
                  <a:schemeClr val="bg1"/>
                </a:solidFill>
              </a:rPr>
            </a:br>
            <a:r>
              <a:rPr lang="fr-FR" sz="2300" dirty="0" smtClean="0">
                <a:solidFill>
                  <a:schemeClr val="bg1"/>
                </a:solidFill>
              </a:rPr>
              <a:t>- Le développement </a:t>
            </a:r>
            <a:r>
              <a:rPr lang="fr-FR" sz="2300" dirty="0" smtClean="0">
                <a:solidFill>
                  <a:srgbClr val="00B050"/>
                </a:solidFill>
              </a:rPr>
              <a:t>moral</a:t>
            </a:r>
            <a:r>
              <a:rPr lang="fr-FR" sz="2300" dirty="0" smtClean="0">
                <a:solidFill>
                  <a:schemeClr val="bg1"/>
                </a:solidFill>
              </a:rPr>
              <a:t> est fortement dépendant du développement cognitif de l’enfant:</a:t>
            </a:r>
            <a:br>
              <a:rPr lang="fr-FR" sz="2300" dirty="0" smtClean="0">
                <a:solidFill>
                  <a:schemeClr val="bg1"/>
                </a:solidFill>
              </a:rPr>
            </a:br>
            <a:r>
              <a:rPr lang="fr-FR" sz="2300" dirty="0" smtClean="0">
                <a:solidFill>
                  <a:schemeClr val="bg1"/>
                </a:solidFill>
              </a:rPr>
              <a:t>          ↣distingue le bien du mal</a:t>
            </a:r>
            <a:br>
              <a:rPr lang="fr-FR" sz="2300" dirty="0" smtClean="0">
                <a:solidFill>
                  <a:schemeClr val="bg1"/>
                </a:solidFill>
              </a:rPr>
            </a:br>
            <a:r>
              <a:rPr lang="fr-FR" sz="2300" dirty="0" smtClean="0">
                <a:solidFill>
                  <a:schemeClr val="bg1"/>
                </a:solidFill>
              </a:rPr>
              <a:t>          ↣de se mettre à la place de l’autre</a:t>
            </a:r>
            <a:br>
              <a:rPr lang="fr-FR" sz="2300" dirty="0" smtClean="0">
                <a:solidFill>
                  <a:schemeClr val="bg1"/>
                </a:solidFill>
              </a:rPr>
            </a:br>
            <a:r>
              <a:rPr lang="fr-FR" sz="2300" dirty="0" smtClean="0">
                <a:solidFill>
                  <a:schemeClr val="bg1"/>
                </a:solidFill>
              </a:rPr>
              <a:t>          ↣de respecter les règles ( notion de discipline , ponctualité , devoirs et évitement de ce qui peut être à l’origine de son rejet) .</a:t>
            </a:r>
            <a:endParaRPr lang="fr-FR" sz="2300" dirty="0">
              <a:solidFill>
                <a:srgbClr val="7030A0"/>
              </a:solidFill>
            </a:endParaRPr>
          </a:p>
        </p:txBody>
      </p:sp>
      <p:sp>
        <p:nvSpPr>
          <p:cNvPr id="3" name="Espace réservé du numéro de diapositive 2"/>
          <p:cNvSpPr>
            <a:spLocks noGrp="1"/>
          </p:cNvSpPr>
          <p:nvPr>
            <p:ph type="sldNum" sz="quarter" idx="12"/>
          </p:nvPr>
        </p:nvSpPr>
        <p:spPr/>
        <p:txBody>
          <a:bodyPr/>
          <a:lstStyle/>
          <a:p>
            <a:fld id="{79609178-0DE2-4DA7-A198-4E5A57517F32}" type="slidenum">
              <a:rPr lang="fr-FR" smtClean="0"/>
              <a:pPr/>
              <a:t>61</a:t>
            </a:fld>
            <a:endParaRPr lang="fr-FR" dirty="0"/>
          </a:p>
        </p:txBody>
      </p:sp>
      <p:sp>
        <p:nvSpPr>
          <p:cNvPr id="4" name="Espace réservé du pied de page 3"/>
          <p:cNvSpPr>
            <a:spLocks noGrp="1"/>
          </p:cNvSpPr>
          <p:nvPr>
            <p:ph type="ftr" sz="quarter" idx="11"/>
          </p:nvPr>
        </p:nvSpPr>
        <p:spPr/>
        <p:txBody>
          <a:bodyPr/>
          <a:lstStyle/>
          <a:p>
            <a:r>
              <a:rPr lang="fr-FR" dirty="0" smtClean="0"/>
              <a:t>NASSIM OMAR</a:t>
            </a:r>
            <a:endParaRPr lang="fr-FR" dirty="0"/>
          </a:p>
        </p:txBody>
      </p:sp>
      <p:sp>
        <p:nvSpPr>
          <p:cNvPr id="5" name="Espace réservé de la date 4"/>
          <p:cNvSpPr>
            <a:spLocks noGrp="1"/>
          </p:cNvSpPr>
          <p:nvPr>
            <p:ph type="dt" sz="half" idx="10"/>
          </p:nvPr>
        </p:nvSpPr>
        <p:spPr/>
        <p:txBody>
          <a:bodyPr/>
          <a:lstStyle/>
          <a:p>
            <a:fld id="{A6F76293-5AD2-40B4-A16B-7AD4FE964C94}" type="datetime1">
              <a:rPr lang="fr-FR" smtClean="0"/>
              <a:pPr/>
              <a:t>28/06/2014</a:t>
            </a:fld>
            <a:endParaRPr lang="fr-FR" dirty="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6858000"/>
          </a:xfrm>
        </p:spPr>
        <p:txBody>
          <a:bodyPr>
            <a:normAutofit/>
          </a:bodyPr>
          <a:lstStyle/>
          <a:p>
            <a:r>
              <a:rPr lang="fr-FR" sz="2400" dirty="0" smtClean="0">
                <a:solidFill>
                  <a:schemeClr val="bg1"/>
                </a:solidFill>
              </a:rPr>
              <a:t>- </a:t>
            </a:r>
            <a:r>
              <a:rPr lang="fr-FR" sz="2400" dirty="0" smtClean="0">
                <a:solidFill>
                  <a:srgbClr val="FF0000"/>
                </a:solidFill>
              </a:rPr>
              <a:t>7 à 12 ans </a:t>
            </a:r>
            <a:r>
              <a:rPr lang="fr-FR" sz="2400" dirty="0" smtClean="0">
                <a:solidFill>
                  <a:schemeClr val="bg1"/>
                </a:solidFill>
              </a:rPr>
              <a:t>est appelée </a:t>
            </a:r>
            <a:r>
              <a:rPr lang="fr-FR" sz="2400" dirty="0" smtClean="0">
                <a:solidFill>
                  <a:srgbClr val="FF0000"/>
                </a:solidFill>
              </a:rPr>
              <a:t>période de latence:</a:t>
            </a:r>
            <a:br>
              <a:rPr lang="fr-FR" sz="2400" dirty="0" smtClean="0">
                <a:solidFill>
                  <a:srgbClr val="FF0000"/>
                </a:solidFill>
              </a:rPr>
            </a:br>
            <a:r>
              <a:rPr lang="fr-FR" sz="2400" dirty="0" smtClean="0">
                <a:solidFill>
                  <a:srgbClr val="FF0000"/>
                </a:solidFill>
              </a:rPr>
              <a:t>     </a:t>
            </a:r>
            <a:r>
              <a:rPr lang="fr-FR" sz="2400" dirty="0" smtClean="0">
                <a:solidFill>
                  <a:schemeClr val="accent1"/>
                </a:solidFill>
              </a:rPr>
              <a:t>⇒</a:t>
            </a:r>
            <a:r>
              <a:rPr lang="fr-FR" sz="2400" dirty="0" smtClean="0">
                <a:solidFill>
                  <a:schemeClr val="bg1"/>
                </a:solidFill>
              </a:rPr>
              <a:t>l’enfant sait contrôler ses pulsions pour entrer en relation avec les autres;</a:t>
            </a:r>
            <a:br>
              <a:rPr lang="fr-FR" sz="2400" dirty="0" smtClean="0">
                <a:solidFill>
                  <a:schemeClr val="bg1"/>
                </a:solidFill>
              </a:rPr>
            </a:br>
            <a:r>
              <a:rPr lang="fr-FR" sz="2400" dirty="0" smtClean="0">
                <a:solidFill>
                  <a:schemeClr val="accent1"/>
                </a:solidFill>
              </a:rPr>
              <a:t>     ⇒</a:t>
            </a:r>
            <a:r>
              <a:rPr lang="fr-FR" sz="2400" dirty="0" smtClean="0">
                <a:solidFill>
                  <a:schemeClr val="bg1"/>
                </a:solidFill>
              </a:rPr>
              <a:t>participe de plus en plus à des travaux de groupe;</a:t>
            </a:r>
            <a:br>
              <a:rPr lang="fr-FR" sz="2400" dirty="0" smtClean="0">
                <a:solidFill>
                  <a:schemeClr val="bg1"/>
                </a:solidFill>
              </a:rPr>
            </a:br>
            <a:r>
              <a:rPr lang="fr-FR" sz="2400" dirty="0" smtClean="0">
                <a:solidFill>
                  <a:schemeClr val="bg1"/>
                </a:solidFill>
              </a:rPr>
              <a:t>     </a:t>
            </a:r>
            <a:r>
              <a:rPr lang="fr-FR" sz="2400" dirty="0" smtClean="0">
                <a:solidFill>
                  <a:schemeClr val="accent1"/>
                </a:solidFill>
              </a:rPr>
              <a:t>⇒</a:t>
            </a:r>
            <a:r>
              <a:rPr lang="fr-FR" sz="2400" dirty="0" smtClean="0">
                <a:solidFill>
                  <a:schemeClr val="bg1"/>
                </a:solidFill>
              </a:rPr>
              <a:t>intègre les règles du jeux</a:t>
            </a:r>
            <a:br>
              <a:rPr lang="fr-FR" sz="2400" dirty="0" smtClean="0">
                <a:solidFill>
                  <a:schemeClr val="bg1"/>
                </a:solidFill>
              </a:rPr>
            </a:br>
            <a:r>
              <a:rPr lang="fr-FR" sz="2400" dirty="0" smtClean="0">
                <a:solidFill>
                  <a:schemeClr val="bg1"/>
                </a:solidFill>
              </a:rPr>
              <a:t>     </a:t>
            </a:r>
            <a:r>
              <a:rPr lang="fr-FR" sz="2400" dirty="0" smtClean="0">
                <a:solidFill>
                  <a:schemeClr val="accent1"/>
                </a:solidFill>
              </a:rPr>
              <a:t>⇒</a:t>
            </a:r>
            <a:r>
              <a:rPr lang="fr-FR" sz="2400" dirty="0" smtClean="0">
                <a:solidFill>
                  <a:schemeClr val="bg1"/>
                </a:solidFill>
              </a:rPr>
              <a:t>aime les activités intellectuelles et créatrices </a:t>
            </a:r>
            <a:br>
              <a:rPr lang="fr-FR" sz="2400" dirty="0" smtClean="0">
                <a:solidFill>
                  <a:schemeClr val="bg1"/>
                </a:solidFill>
              </a:rPr>
            </a:br>
            <a:r>
              <a:rPr lang="fr-FR" sz="2400" dirty="0" smtClean="0">
                <a:solidFill>
                  <a:schemeClr val="bg1"/>
                </a:solidFill>
              </a:rPr>
              <a:t>          ( passe + de temps à jouer et se construire socialement car la pulsion sexuelle n’occupe pas le devant de la scène);</a:t>
            </a:r>
            <a:br>
              <a:rPr lang="fr-FR" sz="2400" dirty="0" smtClean="0">
                <a:solidFill>
                  <a:schemeClr val="bg1"/>
                </a:solidFill>
              </a:rPr>
            </a:br>
            <a:r>
              <a:rPr lang="fr-FR" sz="2400" dirty="0" smtClean="0">
                <a:solidFill>
                  <a:schemeClr val="bg1"/>
                </a:solidFill>
              </a:rPr>
              <a:t>     </a:t>
            </a:r>
            <a:r>
              <a:rPr lang="fr-FR" sz="2400" dirty="0" smtClean="0">
                <a:solidFill>
                  <a:schemeClr val="accent1"/>
                </a:solidFill>
              </a:rPr>
              <a:t>⇒</a:t>
            </a:r>
            <a:r>
              <a:rPr lang="fr-FR" sz="2400" dirty="0" smtClean="0">
                <a:solidFill>
                  <a:schemeClr val="bg1"/>
                </a:solidFill>
              </a:rPr>
              <a:t>importance de nourrir son imaginaire, car il est bien trop souvent dans le réel.</a:t>
            </a:r>
            <a:endParaRPr lang="fr-FR" sz="2400" dirty="0">
              <a:solidFill>
                <a:srgbClr val="FF0000"/>
              </a:solidFill>
            </a:endParaRPr>
          </a:p>
        </p:txBody>
      </p:sp>
      <p:sp>
        <p:nvSpPr>
          <p:cNvPr id="3" name="Espace réservé du numéro de diapositive 2"/>
          <p:cNvSpPr>
            <a:spLocks noGrp="1"/>
          </p:cNvSpPr>
          <p:nvPr>
            <p:ph type="sldNum" sz="quarter" idx="12"/>
          </p:nvPr>
        </p:nvSpPr>
        <p:spPr/>
        <p:txBody>
          <a:bodyPr/>
          <a:lstStyle/>
          <a:p>
            <a:fld id="{79609178-0DE2-4DA7-A198-4E5A57517F32}" type="slidenum">
              <a:rPr lang="fr-FR" smtClean="0"/>
              <a:pPr/>
              <a:t>62</a:t>
            </a:fld>
            <a:endParaRPr lang="fr-FR" dirty="0"/>
          </a:p>
        </p:txBody>
      </p:sp>
      <p:sp>
        <p:nvSpPr>
          <p:cNvPr id="4" name="Espace réservé du pied de page 3"/>
          <p:cNvSpPr>
            <a:spLocks noGrp="1"/>
          </p:cNvSpPr>
          <p:nvPr>
            <p:ph type="ftr" sz="quarter" idx="11"/>
          </p:nvPr>
        </p:nvSpPr>
        <p:spPr/>
        <p:txBody>
          <a:bodyPr/>
          <a:lstStyle/>
          <a:p>
            <a:r>
              <a:rPr lang="fr-FR" dirty="0" smtClean="0"/>
              <a:t>NASSIM OMAR</a:t>
            </a:r>
            <a:endParaRPr lang="fr-FR" dirty="0"/>
          </a:p>
        </p:txBody>
      </p:sp>
      <p:sp>
        <p:nvSpPr>
          <p:cNvPr id="5" name="Espace réservé de la date 4"/>
          <p:cNvSpPr>
            <a:spLocks noGrp="1"/>
          </p:cNvSpPr>
          <p:nvPr>
            <p:ph type="dt" sz="half" idx="10"/>
          </p:nvPr>
        </p:nvSpPr>
        <p:spPr/>
        <p:txBody>
          <a:bodyPr/>
          <a:lstStyle/>
          <a:p>
            <a:fld id="{2BF9BC75-CAFB-4E6E-8EF3-6967AFC5A573}" type="datetime1">
              <a:rPr lang="fr-FR" smtClean="0"/>
              <a:pPr/>
              <a:t>28/06/2014</a:t>
            </a:fld>
            <a:endParaRPr lang="fr-FR" dirty="0"/>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6858000"/>
          </a:xfrm>
        </p:spPr>
        <p:txBody>
          <a:bodyPr>
            <a:normAutofit/>
          </a:bodyPr>
          <a:lstStyle/>
          <a:p>
            <a:r>
              <a:rPr lang="fr-FR" sz="2400" dirty="0" smtClean="0">
                <a:solidFill>
                  <a:srgbClr val="0070C0"/>
                </a:solidFill>
              </a:rPr>
              <a:t>5: La puberté :</a:t>
            </a:r>
            <a:br>
              <a:rPr lang="fr-FR" sz="2400" dirty="0" smtClean="0">
                <a:solidFill>
                  <a:srgbClr val="0070C0"/>
                </a:solidFill>
              </a:rPr>
            </a:br>
            <a:r>
              <a:rPr lang="fr-FR" sz="2400" dirty="0" smtClean="0">
                <a:solidFill>
                  <a:schemeClr val="bg1"/>
                </a:solidFill>
              </a:rPr>
              <a:t>C’est l’âge de la maturité sexuelle, </a:t>
            </a:r>
            <a:r>
              <a:rPr lang="fr-FR" sz="2400" dirty="0" smtClean="0">
                <a:solidFill>
                  <a:srgbClr val="FF0000"/>
                </a:solidFill>
              </a:rPr>
              <a:t>chevauche</a:t>
            </a:r>
            <a:r>
              <a:rPr lang="fr-FR" sz="2400" dirty="0" smtClean="0">
                <a:solidFill>
                  <a:schemeClr val="bg1"/>
                </a:solidFill>
              </a:rPr>
              <a:t> la fin de l’enfance et le début de l’adolescence;</a:t>
            </a:r>
            <a:br>
              <a:rPr lang="fr-FR" sz="2400" dirty="0" smtClean="0">
                <a:solidFill>
                  <a:schemeClr val="bg1"/>
                </a:solidFill>
              </a:rPr>
            </a:br>
            <a:r>
              <a:rPr lang="fr-FR" sz="2400" dirty="0" smtClean="0">
                <a:solidFill>
                  <a:schemeClr val="bg1"/>
                </a:solidFill>
              </a:rPr>
              <a:t>Le corps subit des changements très importants;</a:t>
            </a:r>
            <a:br>
              <a:rPr lang="fr-FR" sz="2400" dirty="0" smtClean="0">
                <a:solidFill>
                  <a:schemeClr val="bg1"/>
                </a:solidFill>
              </a:rPr>
            </a:br>
            <a:r>
              <a:rPr lang="fr-FR" sz="2400" dirty="0" smtClean="0">
                <a:solidFill>
                  <a:schemeClr val="bg1"/>
                </a:solidFill>
              </a:rPr>
              <a:t>Ces changements sont secondaires à l’interaction des hormones produites par la glande </a:t>
            </a:r>
            <a:r>
              <a:rPr lang="fr-FR" sz="2400" dirty="0" smtClean="0">
                <a:solidFill>
                  <a:srgbClr val="FF0000"/>
                </a:solidFill>
              </a:rPr>
              <a:t>pituitaire</a:t>
            </a:r>
            <a:r>
              <a:rPr lang="fr-FR" sz="2400" dirty="0" smtClean="0">
                <a:solidFill>
                  <a:schemeClr val="bg1"/>
                </a:solidFill>
              </a:rPr>
              <a:t> (hypophyse) et celles secrétées par les </a:t>
            </a:r>
            <a:r>
              <a:rPr lang="fr-FR" sz="2400" dirty="0" smtClean="0">
                <a:solidFill>
                  <a:srgbClr val="FF0000"/>
                </a:solidFill>
              </a:rPr>
              <a:t>glandes sexuelles </a:t>
            </a:r>
            <a:r>
              <a:rPr lang="fr-FR" sz="2400" dirty="0" smtClean="0">
                <a:solidFill>
                  <a:schemeClr val="bg1"/>
                </a:solidFill>
              </a:rPr>
              <a:t>(gonades ).</a:t>
            </a:r>
            <a:br>
              <a:rPr lang="fr-FR" sz="2400" dirty="0" smtClean="0">
                <a:solidFill>
                  <a:schemeClr val="bg1"/>
                </a:solidFill>
              </a:rPr>
            </a:br>
            <a:r>
              <a:rPr lang="fr-FR" sz="2400" dirty="0" smtClean="0">
                <a:solidFill>
                  <a:schemeClr val="bg1"/>
                </a:solidFill>
              </a:rPr>
              <a:t/>
            </a:r>
            <a:br>
              <a:rPr lang="fr-FR" sz="2400" dirty="0" smtClean="0">
                <a:solidFill>
                  <a:schemeClr val="bg1"/>
                </a:solidFill>
              </a:rPr>
            </a:br>
            <a:r>
              <a:rPr lang="fr-FR" sz="2400" dirty="0" smtClean="0">
                <a:solidFill>
                  <a:schemeClr val="bg1"/>
                </a:solidFill>
              </a:rPr>
              <a:t/>
            </a:r>
            <a:br>
              <a:rPr lang="fr-FR" sz="2400" dirty="0" smtClean="0">
                <a:solidFill>
                  <a:schemeClr val="bg1"/>
                </a:solidFill>
              </a:rPr>
            </a:br>
            <a:r>
              <a:rPr lang="fr-FR" sz="2400" dirty="0" smtClean="0">
                <a:solidFill>
                  <a:schemeClr val="bg1"/>
                </a:solidFill>
              </a:rPr>
              <a:t/>
            </a:r>
            <a:br>
              <a:rPr lang="fr-FR" sz="2400" dirty="0" smtClean="0">
                <a:solidFill>
                  <a:schemeClr val="bg1"/>
                </a:solidFill>
              </a:rPr>
            </a:br>
            <a:r>
              <a:rPr lang="fr-FR" sz="2400" dirty="0" smtClean="0">
                <a:solidFill>
                  <a:schemeClr val="bg1"/>
                </a:solidFill>
              </a:rPr>
              <a:t/>
            </a:r>
            <a:br>
              <a:rPr lang="fr-FR" sz="2400" dirty="0" smtClean="0">
                <a:solidFill>
                  <a:schemeClr val="bg1"/>
                </a:solidFill>
              </a:rPr>
            </a:br>
            <a:r>
              <a:rPr lang="fr-FR" sz="2400" dirty="0" smtClean="0">
                <a:solidFill>
                  <a:schemeClr val="bg1"/>
                </a:solidFill>
              </a:rPr>
              <a:t/>
            </a:r>
            <a:br>
              <a:rPr lang="fr-FR" sz="2400" dirty="0" smtClean="0">
                <a:solidFill>
                  <a:schemeClr val="bg1"/>
                </a:solidFill>
              </a:rPr>
            </a:br>
            <a:r>
              <a:rPr lang="fr-FR" sz="2400" dirty="0" smtClean="0">
                <a:solidFill>
                  <a:schemeClr val="bg1"/>
                </a:solidFill>
              </a:rPr>
              <a:t/>
            </a:r>
            <a:br>
              <a:rPr lang="fr-FR" sz="2400" dirty="0" smtClean="0">
                <a:solidFill>
                  <a:schemeClr val="bg1"/>
                </a:solidFill>
              </a:rPr>
            </a:br>
            <a:r>
              <a:rPr lang="fr-FR" sz="2400" dirty="0" smtClean="0">
                <a:solidFill>
                  <a:schemeClr val="bg1"/>
                </a:solidFill>
              </a:rPr>
              <a:t/>
            </a:r>
            <a:br>
              <a:rPr lang="fr-FR" sz="2400" dirty="0" smtClean="0">
                <a:solidFill>
                  <a:schemeClr val="bg1"/>
                </a:solidFill>
              </a:rPr>
            </a:br>
            <a:r>
              <a:rPr lang="fr-FR" sz="2400" dirty="0" smtClean="0">
                <a:solidFill>
                  <a:schemeClr val="bg1"/>
                </a:solidFill>
              </a:rPr>
              <a:t/>
            </a:r>
            <a:br>
              <a:rPr lang="fr-FR" sz="2400" dirty="0" smtClean="0">
                <a:solidFill>
                  <a:schemeClr val="bg1"/>
                </a:solidFill>
              </a:rPr>
            </a:br>
            <a:r>
              <a:rPr lang="fr-FR" sz="2400" dirty="0" smtClean="0">
                <a:solidFill>
                  <a:schemeClr val="bg1"/>
                </a:solidFill>
              </a:rPr>
              <a:t/>
            </a:r>
            <a:br>
              <a:rPr lang="fr-FR" sz="2400" dirty="0" smtClean="0">
                <a:solidFill>
                  <a:schemeClr val="bg1"/>
                </a:solidFill>
              </a:rPr>
            </a:br>
            <a:r>
              <a:rPr lang="fr-FR" sz="2400" dirty="0" smtClean="0">
                <a:solidFill>
                  <a:schemeClr val="bg1"/>
                </a:solidFill>
              </a:rPr>
              <a:t/>
            </a:r>
            <a:br>
              <a:rPr lang="fr-FR" sz="2400" dirty="0" smtClean="0">
                <a:solidFill>
                  <a:schemeClr val="bg1"/>
                </a:solidFill>
              </a:rPr>
            </a:br>
            <a:endParaRPr lang="fr-FR" sz="2400" dirty="0">
              <a:solidFill>
                <a:srgbClr val="0070C0"/>
              </a:solidFill>
            </a:endParaRPr>
          </a:p>
        </p:txBody>
      </p:sp>
      <p:pic>
        <p:nvPicPr>
          <p:cNvPr id="1026" name="Picture 2" descr="C:\Documents and Settings\Administrateur\Mes documents\1313401-caractères_sexuels.jpg"/>
          <p:cNvPicPr>
            <a:picLocks noChangeAspect="1" noChangeArrowheads="1"/>
          </p:cNvPicPr>
          <p:nvPr/>
        </p:nvPicPr>
        <p:blipFill>
          <a:blip r:embed="rId2"/>
          <a:srcRect/>
          <a:stretch>
            <a:fillRect/>
          </a:stretch>
        </p:blipFill>
        <p:spPr bwMode="auto">
          <a:xfrm>
            <a:off x="0" y="2778125"/>
            <a:ext cx="9144000" cy="4090182"/>
          </a:xfrm>
          <a:prstGeom prst="rect">
            <a:avLst/>
          </a:prstGeom>
          <a:noFill/>
        </p:spPr>
      </p:pic>
      <p:sp>
        <p:nvSpPr>
          <p:cNvPr id="4" name="Espace réservé du numéro de diapositive 3"/>
          <p:cNvSpPr>
            <a:spLocks noGrp="1"/>
          </p:cNvSpPr>
          <p:nvPr>
            <p:ph type="sldNum" sz="quarter" idx="12"/>
          </p:nvPr>
        </p:nvSpPr>
        <p:spPr/>
        <p:txBody>
          <a:bodyPr/>
          <a:lstStyle/>
          <a:p>
            <a:fld id="{79609178-0DE2-4DA7-A198-4E5A57517F32}" type="slidenum">
              <a:rPr lang="fr-FR" smtClean="0"/>
              <a:pPr/>
              <a:t>63</a:t>
            </a:fld>
            <a:endParaRPr lang="fr-FR" dirty="0"/>
          </a:p>
        </p:txBody>
      </p:sp>
      <p:sp>
        <p:nvSpPr>
          <p:cNvPr id="5" name="Espace réservé du pied de page 4"/>
          <p:cNvSpPr>
            <a:spLocks noGrp="1"/>
          </p:cNvSpPr>
          <p:nvPr>
            <p:ph type="ftr" sz="quarter" idx="11"/>
          </p:nvPr>
        </p:nvSpPr>
        <p:spPr/>
        <p:txBody>
          <a:bodyPr/>
          <a:lstStyle/>
          <a:p>
            <a:r>
              <a:rPr lang="fr-FR" dirty="0" smtClean="0"/>
              <a:t>NASSIM OMAR</a:t>
            </a:r>
            <a:endParaRPr lang="fr-FR" dirty="0"/>
          </a:p>
        </p:txBody>
      </p:sp>
      <p:sp>
        <p:nvSpPr>
          <p:cNvPr id="6" name="Espace réservé de la date 5"/>
          <p:cNvSpPr>
            <a:spLocks noGrp="1"/>
          </p:cNvSpPr>
          <p:nvPr>
            <p:ph type="dt" sz="half" idx="10"/>
          </p:nvPr>
        </p:nvSpPr>
        <p:spPr/>
        <p:txBody>
          <a:bodyPr/>
          <a:lstStyle/>
          <a:p>
            <a:fld id="{375EDEDF-68D4-406D-92F3-4C86CCAD47CB}" type="datetime1">
              <a:rPr lang="fr-FR" smtClean="0"/>
              <a:pPr/>
              <a:t>28/06/2014</a:t>
            </a:fld>
            <a:endParaRPr lang="fr-FR" dirty="0"/>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6858000"/>
          </a:xfrm>
        </p:spPr>
        <p:txBody>
          <a:bodyPr>
            <a:normAutofit/>
          </a:bodyPr>
          <a:lstStyle/>
          <a:p>
            <a:r>
              <a:rPr lang="fr-FR" sz="2400" dirty="0" smtClean="0">
                <a:solidFill>
                  <a:srgbClr val="00B050"/>
                </a:solidFill>
              </a:rPr>
              <a:t>- Chez les filles:</a:t>
            </a:r>
            <a:br>
              <a:rPr lang="fr-FR" sz="2400" dirty="0" smtClean="0">
                <a:solidFill>
                  <a:srgbClr val="00B050"/>
                </a:solidFill>
              </a:rPr>
            </a:br>
            <a:r>
              <a:rPr lang="fr-FR" sz="2400" dirty="0" smtClean="0">
                <a:solidFill>
                  <a:srgbClr val="7030A0"/>
                </a:solidFill>
              </a:rPr>
              <a:t>   </a:t>
            </a:r>
            <a:r>
              <a:rPr lang="fr-FR" sz="2400" dirty="0" smtClean="0">
                <a:solidFill>
                  <a:schemeClr val="bg1"/>
                </a:solidFill>
              </a:rPr>
              <a:t>* premières menstruations</a:t>
            </a:r>
            <a:br>
              <a:rPr lang="fr-FR" sz="2400" dirty="0" smtClean="0">
                <a:solidFill>
                  <a:schemeClr val="bg1"/>
                </a:solidFill>
              </a:rPr>
            </a:br>
            <a:r>
              <a:rPr lang="fr-FR" sz="2400" dirty="0" smtClean="0">
                <a:solidFill>
                  <a:schemeClr val="bg1"/>
                </a:solidFill>
              </a:rPr>
              <a:t>   * grandissent et prennent du poids</a:t>
            </a:r>
            <a:br>
              <a:rPr lang="fr-FR" sz="2400" dirty="0" smtClean="0">
                <a:solidFill>
                  <a:schemeClr val="bg1"/>
                </a:solidFill>
              </a:rPr>
            </a:br>
            <a:r>
              <a:rPr lang="fr-FR" sz="2400" dirty="0" smtClean="0">
                <a:solidFill>
                  <a:schemeClr val="bg1"/>
                </a:solidFill>
              </a:rPr>
              <a:t>   * les hanches s’élargissent et s’arrondissent</a:t>
            </a:r>
            <a:br>
              <a:rPr lang="fr-FR" sz="2400" dirty="0" smtClean="0">
                <a:solidFill>
                  <a:schemeClr val="bg1"/>
                </a:solidFill>
              </a:rPr>
            </a:br>
            <a:r>
              <a:rPr lang="fr-FR" sz="2400" dirty="0" smtClean="0">
                <a:solidFill>
                  <a:schemeClr val="bg1"/>
                </a:solidFill>
              </a:rPr>
              <a:t>   * le visage change de forme</a:t>
            </a:r>
            <a:br>
              <a:rPr lang="fr-FR" sz="2400" dirty="0" smtClean="0">
                <a:solidFill>
                  <a:schemeClr val="bg1"/>
                </a:solidFill>
              </a:rPr>
            </a:br>
            <a:r>
              <a:rPr lang="fr-FR" sz="2400" dirty="0" smtClean="0">
                <a:solidFill>
                  <a:schemeClr val="bg1"/>
                </a:solidFill>
              </a:rPr>
              <a:t>   * le corps devient huileux</a:t>
            </a:r>
            <a:br>
              <a:rPr lang="fr-FR" sz="2400" dirty="0" smtClean="0">
                <a:solidFill>
                  <a:schemeClr val="bg1"/>
                </a:solidFill>
              </a:rPr>
            </a:br>
            <a:r>
              <a:rPr lang="fr-FR" sz="2400" dirty="0" smtClean="0">
                <a:solidFill>
                  <a:schemeClr val="bg1"/>
                </a:solidFill>
              </a:rPr>
              <a:t>   * parfois des acnés </a:t>
            </a:r>
            <a:br>
              <a:rPr lang="fr-FR" sz="2400" dirty="0" smtClean="0">
                <a:solidFill>
                  <a:schemeClr val="bg1"/>
                </a:solidFill>
              </a:rPr>
            </a:br>
            <a:r>
              <a:rPr lang="fr-FR" sz="2400" dirty="0" smtClean="0">
                <a:solidFill>
                  <a:schemeClr val="bg1"/>
                </a:solidFill>
              </a:rPr>
              <a:t>   * la voix devient un peu + grave</a:t>
            </a:r>
            <a:br>
              <a:rPr lang="fr-FR" sz="2400" dirty="0" smtClean="0">
                <a:solidFill>
                  <a:schemeClr val="bg1"/>
                </a:solidFill>
              </a:rPr>
            </a:br>
            <a:r>
              <a:rPr lang="fr-FR" sz="2400" dirty="0" smtClean="0">
                <a:solidFill>
                  <a:schemeClr val="bg1"/>
                </a:solidFill>
              </a:rPr>
              <a:t>   * pilosité sur les aisselles et parties génitales</a:t>
            </a:r>
            <a:br>
              <a:rPr lang="fr-FR" sz="2400" dirty="0" smtClean="0">
                <a:solidFill>
                  <a:schemeClr val="bg1"/>
                </a:solidFill>
              </a:rPr>
            </a:br>
            <a:r>
              <a:rPr lang="fr-FR" sz="2400" dirty="0" smtClean="0">
                <a:solidFill>
                  <a:schemeClr val="bg1"/>
                </a:solidFill>
              </a:rPr>
              <a:t>   * les seins et les mamelons grossissent </a:t>
            </a:r>
            <a:br>
              <a:rPr lang="fr-FR" sz="2400" dirty="0" smtClean="0">
                <a:solidFill>
                  <a:schemeClr val="bg1"/>
                </a:solidFill>
              </a:rPr>
            </a:br>
            <a:r>
              <a:rPr lang="fr-FR" sz="2400" dirty="0" smtClean="0">
                <a:solidFill>
                  <a:schemeClr val="bg1"/>
                </a:solidFill>
              </a:rPr>
              <a:t>   * transpiration d’avantage</a:t>
            </a:r>
            <a:br>
              <a:rPr lang="fr-FR" sz="2400" dirty="0" smtClean="0">
                <a:solidFill>
                  <a:schemeClr val="bg1"/>
                </a:solidFill>
              </a:rPr>
            </a:br>
            <a:r>
              <a:rPr lang="fr-FR" sz="2400" dirty="0" smtClean="0">
                <a:solidFill>
                  <a:schemeClr val="bg1"/>
                </a:solidFill>
              </a:rPr>
              <a:t>   * les organes sexuels internes et externes grossissent. </a:t>
            </a:r>
            <a:endParaRPr lang="fr-FR" sz="2400" dirty="0">
              <a:solidFill>
                <a:srgbClr val="00B050"/>
              </a:solidFill>
            </a:endParaRPr>
          </a:p>
        </p:txBody>
      </p:sp>
      <p:sp>
        <p:nvSpPr>
          <p:cNvPr id="3" name="Espace réservé du numéro de diapositive 2"/>
          <p:cNvSpPr>
            <a:spLocks noGrp="1"/>
          </p:cNvSpPr>
          <p:nvPr>
            <p:ph type="sldNum" sz="quarter" idx="12"/>
          </p:nvPr>
        </p:nvSpPr>
        <p:spPr/>
        <p:txBody>
          <a:bodyPr/>
          <a:lstStyle/>
          <a:p>
            <a:fld id="{79609178-0DE2-4DA7-A198-4E5A57517F32}" type="slidenum">
              <a:rPr lang="fr-FR" smtClean="0"/>
              <a:pPr/>
              <a:t>64</a:t>
            </a:fld>
            <a:endParaRPr lang="fr-FR" dirty="0"/>
          </a:p>
        </p:txBody>
      </p:sp>
      <p:sp>
        <p:nvSpPr>
          <p:cNvPr id="4" name="Espace réservé du pied de page 3"/>
          <p:cNvSpPr>
            <a:spLocks noGrp="1"/>
          </p:cNvSpPr>
          <p:nvPr>
            <p:ph type="ftr" sz="quarter" idx="11"/>
          </p:nvPr>
        </p:nvSpPr>
        <p:spPr/>
        <p:txBody>
          <a:bodyPr/>
          <a:lstStyle/>
          <a:p>
            <a:r>
              <a:rPr lang="fr-FR" dirty="0" smtClean="0"/>
              <a:t>NASSIM OMAR</a:t>
            </a:r>
            <a:endParaRPr lang="fr-FR" dirty="0"/>
          </a:p>
        </p:txBody>
      </p:sp>
      <p:sp>
        <p:nvSpPr>
          <p:cNvPr id="5" name="Espace réservé de la date 4"/>
          <p:cNvSpPr>
            <a:spLocks noGrp="1"/>
          </p:cNvSpPr>
          <p:nvPr>
            <p:ph type="dt" sz="half" idx="10"/>
          </p:nvPr>
        </p:nvSpPr>
        <p:spPr/>
        <p:txBody>
          <a:bodyPr/>
          <a:lstStyle/>
          <a:p>
            <a:fld id="{075100B3-4FDD-4176-B932-ED7043FFD4DC}" type="datetime1">
              <a:rPr lang="fr-FR" smtClean="0"/>
              <a:pPr/>
              <a:t>28/06/2014</a:t>
            </a:fld>
            <a:endParaRPr lang="fr-FR" dirty="0"/>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6858000"/>
          </a:xfrm>
        </p:spPr>
        <p:txBody>
          <a:bodyPr>
            <a:normAutofit/>
          </a:bodyPr>
          <a:lstStyle/>
          <a:p>
            <a:r>
              <a:rPr lang="fr-FR" sz="2400" dirty="0" smtClean="0">
                <a:solidFill>
                  <a:srgbClr val="00B050"/>
                </a:solidFill>
              </a:rPr>
              <a:t>- Chez les garçons:</a:t>
            </a:r>
            <a:br>
              <a:rPr lang="fr-FR" sz="2400" dirty="0" smtClean="0">
                <a:solidFill>
                  <a:srgbClr val="00B050"/>
                </a:solidFill>
              </a:rPr>
            </a:br>
            <a:r>
              <a:rPr lang="fr-FR" sz="2400" dirty="0" smtClean="0">
                <a:solidFill>
                  <a:schemeClr val="bg1"/>
                </a:solidFill>
              </a:rPr>
              <a:t>     * premières éjaculations accidentelles ou provoquées </a:t>
            </a:r>
            <a:br>
              <a:rPr lang="fr-FR" sz="2400" dirty="0" smtClean="0">
                <a:solidFill>
                  <a:schemeClr val="bg1"/>
                </a:solidFill>
              </a:rPr>
            </a:br>
            <a:r>
              <a:rPr lang="fr-FR" sz="2400" dirty="0" smtClean="0">
                <a:solidFill>
                  <a:schemeClr val="bg1"/>
                </a:solidFill>
              </a:rPr>
              <a:t>     * pilosité et voix qui mue</a:t>
            </a:r>
            <a:br>
              <a:rPr lang="fr-FR" sz="2400" dirty="0" smtClean="0">
                <a:solidFill>
                  <a:schemeClr val="bg1"/>
                </a:solidFill>
              </a:rPr>
            </a:br>
            <a:r>
              <a:rPr lang="fr-FR" sz="2400" dirty="0" smtClean="0">
                <a:solidFill>
                  <a:schemeClr val="bg1"/>
                </a:solidFill>
              </a:rPr>
              <a:t>     * le visage s’allonge et nez exagéré par-rapport au visage enfantin</a:t>
            </a:r>
            <a:br>
              <a:rPr lang="fr-FR" sz="2400" dirty="0" smtClean="0">
                <a:solidFill>
                  <a:schemeClr val="bg1"/>
                </a:solidFill>
              </a:rPr>
            </a:br>
            <a:r>
              <a:rPr lang="fr-FR" sz="2400" dirty="0" smtClean="0">
                <a:solidFill>
                  <a:schemeClr val="bg1"/>
                </a:solidFill>
              </a:rPr>
              <a:t>     * transpiration et acné</a:t>
            </a:r>
            <a:br>
              <a:rPr lang="fr-FR" sz="2400" dirty="0" smtClean="0">
                <a:solidFill>
                  <a:schemeClr val="bg1"/>
                </a:solidFill>
              </a:rPr>
            </a:br>
            <a:r>
              <a:rPr lang="fr-FR" sz="2400" dirty="0" smtClean="0">
                <a:solidFill>
                  <a:schemeClr val="bg1"/>
                </a:solidFill>
              </a:rPr>
              <a:t>     * élargissement des épaules par-rapport aux hanches</a:t>
            </a:r>
            <a:br>
              <a:rPr lang="fr-FR" sz="2400" dirty="0" smtClean="0">
                <a:solidFill>
                  <a:schemeClr val="bg1"/>
                </a:solidFill>
              </a:rPr>
            </a:br>
            <a:r>
              <a:rPr lang="fr-FR" sz="2400" dirty="0" smtClean="0">
                <a:solidFill>
                  <a:schemeClr val="bg1"/>
                </a:solidFill>
              </a:rPr>
              <a:t>     * le pénis et les testicules grossissent et le scrotum change.</a:t>
            </a:r>
            <a:endParaRPr lang="fr-FR" sz="2400" dirty="0">
              <a:solidFill>
                <a:srgbClr val="00B050"/>
              </a:solidFill>
            </a:endParaRPr>
          </a:p>
        </p:txBody>
      </p:sp>
      <p:sp>
        <p:nvSpPr>
          <p:cNvPr id="3" name="Espace réservé du numéro de diapositive 2"/>
          <p:cNvSpPr>
            <a:spLocks noGrp="1"/>
          </p:cNvSpPr>
          <p:nvPr>
            <p:ph type="sldNum" sz="quarter" idx="12"/>
          </p:nvPr>
        </p:nvSpPr>
        <p:spPr/>
        <p:txBody>
          <a:bodyPr/>
          <a:lstStyle/>
          <a:p>
            <a:fld id="{79609178-0DE2-4DA7-A198-4E5A57517F32}" type="slidenum">
              <a:rPr lang="fr-FR" smtClean="0"/>
              <a:pPr/>
              <a:t>65</a:t>
            </a:fld>
            <a:endParaRPr lang="fr-FR" dirty="0"/>
          </a:p>
        </p:txBody>
      </p:sp>
      <p:sp>
        <p:nvSpPr>
          <p:cNvPr id="4" name="Espace réservé du pied de page 3"/>
          <p:cNvSpPr>
            <a:spLocks noGrp="1"/>
          </p:cNvSpPr>
          <p:nvPr>
            <p:ph type="ftr" sz="quarter" idx="11"/>
          </p:nvPr>
        </p:nvSpPr>
        <p:spPr/>
        <p:txBody>
          <a:bodyPr/>
          <a:lstStyle/>
          <a:p>
            <a:r>
              <a:rPr lang="fr-FR" dirty="0" smtClean="0"/>
              <a:t>NASSIM OMAR</a:t>
            </a:r>
            <a:endParaRPr lang="fr-FR" dirty="0"/>
          </a:p>
        </p:txBody>
      </p:sp>
      <p:sp>
        <p:nvSpPr>
          <p:cNvPr id="5" name="Espace réservé de la date 4"/>
          <p:cNvSpPr>
            <a:spLocks noGrp="1"/>
          </p:cNvSpPr>
          <p:nvPr>
            <p:ph type="dt" sz="half" idx="10"/>
          </p:nvPr>
        </p:nvSpPr>
        <p:spPr/>
        <p:txBody>
          <a:bodyPr/>
          <a:lstStyle/>
          <a:p>
            <a:fld id="{FDA07CFD-C555-4B13-B13D-0EC1E363CD87}" type="datetime1">
              <a:rPr lang="fr-FR" smtClean="0"/>
              <a:pPr/>
              <a:t>28/06/2014</a:t>
            </a:fld>
            <a:endParaRPr lang="fr-FR" dirty="0"/>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6858000"/>
          </a:xfrm>
        </p:spPr>
        <p:txBody>
          <a:bodyPr>
            <a:normAutofit/>
          </a:bodyPr>
          <a:lstStyle/>
          <a:p>
            <a:r>
              <a:rPr lang="fr-FR" sz="2400" dirty="0" smtClean="0">
                <a:solidFill>
                  <a:srgbClr val="0070C0"/>
                </a:solidFill>
              </a:rPr>
              <a:t>6: L’adolescence:</a:t>
            </a:r>
            <a:br>
              <a:rPr lang="fr-FR" sz="2400" dirty="0" smtClean="0">
                <a:solidFill>
                  <a:srgbClr val="0070C0"/>
                </a:solidFill>
              </a:rPr>
            </a:br>
            <a:r>
              <a:rPr lang="fr-FR" sz="2400" dirty="0" smtClean="0">
                <a:solidFill>
                  <a:schemeClr val="bg1"/>
                </a:solidFill>
              </a:rPr>
              <a:t>   - phase du développement physique et mentale entre la </a:t>
            </a:r>
            <a:r>
              <a:rPr lang="fr-FR" sz="2400" dirty="0" smtClean="0">
                <a:solidFill>
                  <a:srgbClr val="FF0000"/>
                </a:solidFill>
              </a:rPr>
              <a:t>puberté</a:t>
            </a:r>
            <a:r>
              <a:rPr lang="fr-FR" sz="2400" dirty="0" smtClean="0">
                <a:solidFill>
                  <a:schemeClr val="bg1"/>
                </a:solidFill>
              </a:rPr>
              <a:t> et l’âge </a:t>
            </a:r>
            <a:r>
              <a:rPr lang="fr-FR" sz="2400" dirty="0" smtClean="0">
                <a:solidFill>
                  <a:srgbClr val="FF0000"/>
                </a:solidFill>
              </a:rPr>
              <a:t>adulte</a:t>
            </a:r>
            <a:r>
              <a:rPr lang="fr-FR" sz="2400" dirty="0" smtClean="0">
                <a:solidFill>
                  <a:schemeClr val="bg1"/>
                </a:solidFill>
              </a:rPr>
              <a:t>;</a:t>
            </a:r>
            <a:br>
              <a:rPr lang="fr-FR" sz="2400" dirty="0" smtClean="0">
                <a:solidFill>
                  <a:schemeClr val="bg1"/>
                </a:solidFill>
              </a:rPr>
            </a:br>
            <a:r>
              <a:rPr lang="fr-FR" sz="2400" dirty="0" smtClean="0">
                <a:solidFill>
                  <a:schemeClr val="bg1"/>
                </a:solidFill>
              </a:rPr>
              <a:t>   - C’est un état à la fois </a:t>
            </a:r>
            <a:r>
              <a:rPr lang="fr-FR" sz="2400" dirty="0" smtClean="0">
                <a:solidFill>
                  <a:srgbClr val="FF0000"/>
                </a:solidFill>
              </a:rPr>
              <a:t>enfantin</a:t>
            </a:r>
            <a:r>
              <a:rPr lang="fr-FR" sz="2400" dirty="0" smtClean="0">
                <a:solidFill>
                  <a:schemeClr val="bg1"/>
                </a:solidFill>
              </a:rPr>
              <a:t> et </a:t>
            </a:r>
            <a:r>
              <a:rPr lang="fr-FR" sz="2400" dirty="0" smtClean="0">
                <a:solidFill>
                  <a:srgbClr val="FF0000"/>
                </a:solidFill>
              </a:rPr>
              <a:t>sérieux</a:t>
            </a:r>
            <a:r>
              <a:rPr lang="fr-FR" sz="2400" dirty="0" smtClean="0">
                <a:solidFill>
                  <a:schemeClr val="bg1"/>
                </a:solidFill>
              </a:rPr>
              <a:t>;</a:t>
            </a:r>
            <a:br>
              <a:rPr lang="fr-FR" sz="2400" dirty="0" smtClean="0">
                <a:solidFill>
                  <a:schemeClr val="bg1"/>
                </a:solidFill>
              </a:rPr>
            </a:br>
            <a:r>
              <a:rPr lang="fr-FR" sz="2400" dirty="0" smtClean="0">
                <a:solidFill>
                  <a:schemeClr val="bg1"/>
                </a:solidFill>
              </a:rPr>
              <a:t>   - De point de vue comportementale, on distingue </a:t>
            </a:r>
            <a:r>
              <a:rPr lang="fr-FR" sz="2400" dirty="0" smtClean="0">
                <a:solidFill>
                  <a:srgbClr val="00B050"/>
                </a:solidFill>
              </a:rPr>
              <a:t>TROIS</a:t>
            </a:r>
            <a:r>
              <a:rPr lang="fr-FR" sz="2400" dirty="0" smtClean="0">
                <a:solidFill>
                  <a:schemeClr val="bg1"/>
                </a:solidFill>
              </a:rPr>
              <a:t> phases pendant la crise d’adolescence:</a:t>
            </a:r>
            <a:endParaRPr lang="fr-FR" sz="2400" dirty="0"/>
          </a:p>
        </p:txBody>
      </p:sp>
      <p:sp>
        <p:nvSpPr>
          <p:cNvPr id="3" name="Espace réservé du numéro de diapositive 2"/>
          <p:cNvSpPr>
            <a:spLocks noGrp="1"/>
          </p:cNvSpPr>
          <p:nvPr>
            <p:ph type="sldNum" sz="quarter" idx="12"/>
          </p:nvPr>
        </p:nvSpPr>
        <p:spPr/>
        <p:txBody>
          <a:bodyPr/>
          <a:lstStyle/>
          <a:p>
            <a:fld id="{79609178-0DE2-4DA7-A198-4E5A57517F32}" type="slidenum">
              <a:rPr lang="fr-FR" smtClean="0"/>
              <a:pPr/>
              <a:t>66</a:t>
            </a:fld>
            <a:endParaRPr lang="fr-FR" dirty="0"/>
          </a:p>
        </p:txBody>
      </p:sp>
      <p:sp>
        <p:nvSpPr>
          <p:cNvPr id="4" name="Espace réservé du pied de page 3"/>
          <p:cNvSpPr>
            <a:spLocks noGrp="1"/>
          </p:cNvSpPr>
          <p:nvPr>
            <p:ph type="ftr" sz="quarter" idx="11"/>
          </p:nvPr>
        </p:nvSpPr>
        <p:spPr/>
        <p:txBody>
          <a:bodyPr/>
          <a:lstStyle/>
          <a:p>
            <a:r>
              <a:rPr lang="fr-FR" dirty="0" smtClean="0"/>
              <a:t>NASSIM OMAR</a:t>
            </a:r>
            <a:endParaRPr lang="fr-FR" dirty="0"/>
          </a:p>
        </p:txBody>
      </p:sp>
      <p:sp>
        <p:nvSpPr>
          <p:cNvPr id="5" name="Espace réservé de la date 4"/>
          <p:cNvSpPr>
            <a:spLocks noGrp="1"/>
          </p:cNvSpPr>
          <p:nvPr>
            <p:ph type="dt" sz="half" idx="10"/>
          </p:nvPr>
        </p:nvSpPr>
        <p:spPr/>
        <p:txBody>
          <a:bodyPr/>
          <a:lstStyle/>
          <a:p>
            <a:fld id="{9C60130C-FB22-4AE7-BFD2-21B345B44D79}" type="datetime1">
              <a:rPr lang="fr-FR" smtClean="0"/>
              <a:pPr/>
              <a:t>28/06/2014</a:t>
            </a:fld>
            <a:endParaRPr lang="fr-FR" dirty="0"/>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6858000"/>
          </a:xfrm>
        </p:spPr>
        <p:txBody>
          <a:bodyPr>
            <a:normAutofit/>
          </a:bodyPr>
          <a:lstStyle/>
          <a:p>
            <a:r>
              <a:rPr lang="fr-FR" sz="2800" dirty="0" smtClean="0">
                <a:solidFill>
                  <a:srgbClr val="FF0000"/>
                </a:solidFill>
              </a:rPr>
              <a:t>Phase d’opposition</a:t>
            </a:r>
            <a:br>
              <a:rPr lang="fr-FR" sz="2800" dirty="0" smtClean="0">
                <a:solidFill>
                  <a:srgbClr val="FF0000"/>
                </a:solidFill>
              </a:rPr>
            </a:br>
            <a:r>
              <a:rPr lang="fr-FR" sz="2800" dirty="0" smtClean="0">
                <a:solidFill>
                  <a:srgbClr val="FF0000"/>
                </a:solidFill>
              </a:rPr>
              <a:t>- </a:t>
            </a:r>
            <a:r>
              <a:rPr lang="fr-FR" sz="2400" dirty="0" smtClean="0">
                <a:solidFill>
                  <a:schemeClr val="bg1"/>
                </a:solidFill>
              </a:rPr>
              <a:t>Effondrement total de l’acquis moral et social de la période de latence;</a:t>
            </a:r>
            <a:br>
              <a:rPr lang="fr-FR" sz="2400" dirty="0" smtClean="0">
                <a:solidFill>
                  <a:schemeClr val="bg1"/>
                </a:solidFill>
              </a:rPr>
            </a:br>
            <a:r>
              <a:rPr lang="fr-FR" sz="2400" dirty="0" smtClean="0">
                <a:solidFill>
                  <a:srgbClr val="FF0000"/>
                </a:solidFill>
              </a:rPr>
              <a:t>- </a:t>
            </a:r>
            <a:r>
              <a:rPr lang="fr-FR" sz="2400" dirty="0" smtClean="0">
                <a:solidFill>
                  <a:schemeClr val="bg1"/>
                </a:solidFill>
              </a:rPr>
              <a:t>Mouvement régressif avec refus de tout ordre établi:</a:t>
            </a:r>
            <a:br>
              <a:rPr lang="fr-FR" sz="2400" dirty="0" smtClean="0">
                <a:solidFill>
                  <a:schemeClr val="bg1"/>
                </a:solidFill>
              </a:rPr>
            </a:br>
            <a:r>
              <a:rPr lang="fr-FR" sz="2400" dirty="0" smtClean="0">
                <a:solidFill>
                  <a:schemeClr val="bg1"/>
                </a:solidFill>
              </a:rPr>
              <a:t>         ⇛petit vol</a:t>
            </a:r>
            <a:br>
              <a:rPr lang="fr-FR" sz="2400" dirty="0" smtClean="0">
                <a:solidFill>
                  <a:schemeClr val="bg1"/>
                </a:solidFill>
              </a:rPr>
            </a:br>
            <a:r>
              <a:rPr lang="fr-FR" sz="2400" dirty="0" smtClean="0">
                <a:solidFill>
                  <a:schemeClr val="bg1"/>
                </a:solidFill>
              </a:rPr>
              <a:t>         ⇛provocation</a:t>
            </a:r>
            <a:br>
              <a:rPr lang="fr-FR" sz="2400" dirty="0" smtClean="0">
                <a:solidFill>
                  <a:schemeClr val="bg1"/>
                </a:solidFill>
              </a:rPr>
            </a:br>
            <a:r>
              <a:rPr lang="fr-FR" sz="2400" dirty="0" smtClean="0">
                <a:solidFill>
                  <a:schemeClr val="bg1"/>
                </a:solidFill>
              </a:rPr>
              <a:t>         ⇛recherche du plaisir dans la transgression de l’interdit</a:t>
            </a:r>
            <a:br>
              <a:rPr lang="fr-FR" sz="2400" dirty="0" smtClean="0">
                <a:solidFill>
                  <a:schemeClr val="bg1"/>
                </a:solidFill>
              </a:rPr>
            </a:br>
            <a:r>
              <a:rPr lang="fr-FR" sz="2400" dirty="0" smtClean="0">
                <a:solidFill>
                  <a:schemeClr val="bg1"/>
                </a:solidFill>
              </a:rPr>
              <a:t>         ⇛mépris de ce qui représente l’ordre</a:t>
            </a:r>
            <a:br>
              <a:rPr lang="fr-FR" sz="2400" dirty="0" smtClean="0">
                <a:solidFill>
                  <a:schemeClr val="bg1"/>
                </a:solidFill>
              </a:rPr>
            </a:br>
            <a:r>
              <a:rPr lang="fr-FR" sz="2400" dirty="0" smtClean="0">
                <a:solidFill>
                  <a:srgbClr val="FF0000"/>
                </a:solidFill>
              </a:rPr>
              <a:t>- </a:t>
            </a:r>
            <a:r>
              <a:rPr lang="fr-FR" sz="2400" dirty="0" smtClean="0">
                <a:solidFill>
                  <a:schemeClr val="bg1"/>
                </a:solidFill>
              </a:rPr>
              <a:t>Période de </a:t>
            </a:r>
            <a:r>
              <a:rPr lang="fr-FR" sz="2400" dirty="0" smtClean="0">
                <a:solidFill>
                  <a:srgbClr val="0070C0"/>
                </a:solidFill>
              </a:rPr>
              <a:t>«  je n’veux pas »</a:t>
            </a:r>
            <a:endParaRPr lang="fr-FR" sz="2400" dirty="0"/>
          </a:p>
        </p:txBody>
      </p:sp>
      <p:pic>
        <p:nvPicPr>
          <p:cNvPr id="3" name="Picture 2" descr="C:\Documents and Settings\Administrateur\Mes documents\Downloads\Ado-triste.jpg"/>
          <p:cNvPicPr>
            <a:picLocks noChangeAspect="1" noChangeArrowheads="1"/>
          </p:cNvPicPr>
          <p:nvPr/>
        </p:nvPicPr>
        <p:blipFill>
          <a:blip r:embed="rId2"/>
          <a:srcRect/>
          <a:stretch>
            <a:fillRect/>
          </a:stretch>
        </p:blipFill>
        <p:spPr bwMode="auto">
          <a:xfrm>
            <a:off x="6629401" y="4875162"/>
            <a:ext cx="2514599" cy="1982838"/>
          </a:xfrm>
          <a:prstGeom prst="rect">
            <a:avLst/>
          </a:prstGeom>
          <a:noFill/>
        </p:spPr>
      </p:pic>
      <p:sp>
        <p:nvSpPr>
          <p:cNvPr id="4" name="Espace réservé du numéro de diapositive 3"/>
          <p:cNvSpPr>
            <a:spLocks noGrp="1"/>
          </p:cNvSpPr>
          <p:nvPr>
            <p:ph type="sldNum" sz="quarter" idx="12"/>
          </p:nvPr>
        </p:nvSpPr>
        <p:spPr/>
        <p:txBody>
          <a:bodyPr/>
          <a:lstStyle/>
          <a:p>
            <a:fld id="{79609178-0DE2-4DA7-A198-4E5A57517F32}" type="slidenum">
              <a:rPr lang="fr-FR" smtClean="0"/>
              <a:pPr/>
              <a:t>67</a:t>
            </a:fld>
            <a:endParaRPr lang="fr-FR" dirty="0"/>
          </a:p>
        </p:txBody>
      </p:sp>
      <p:sp>
        <p:nvSpPr>
          <p:cNvPr id="5" name="Espace réservé du pied de page 4"/>
          <p:cNvSpPr>
            <a:spLocks noGrp="1"/>
          </p:cNvSpPr>
          <p:nvPr>
            <p:ph type="ftr" sz="quarter" idx="11"/>
          </p:nvPr>
        </p:nvSpPr>
        <p:spPr/>
        <p:txBody>
          <a:bodyPr/>
          <a:lstStyle/>
          <a:p>
            <a:r>
              <a:rPr lang="fr-FR" dirty="0" smtClean="0"/>
              <a:t>NASSIM OMAR</a:t>
            </a:r>
            <a:endParaRPr lang="fr-FR" dirty="0"/>
          </a:p>
        </p:txBody>
      </p:sp>
      <p:sp>
        <p:nvSpPr>
          <p:cNvPr id="6" name="Espace réservé de la date 5"/>
          <p:cNvSpPr>
            <a:spLocks noGrp="1"/>
          </p:cNvSpPr>
          <p:nvPr>
            <p:ph type="dt" sz="half" idx="10"/>
          </p:nvPr>
        </p:nvSpPr>
        <p:spPr/>
        <p:txBody>
          <a:bodyPr/>
          <a:lstStyle/>
          <a:p>
            <a:fld id="{5A6C78BC-F6E0-4732-A4DD-5B637C34B1B3}" type="datetime1">
              <a:rPr lang="fr-FR" smtClean="0"/>
              <a:pPr/>
              <a:t>28/06/2014</a:t>
            </a:fld>
            <a:endParaRPr lang="fr-FR" dirty="0"/>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6858000"/>
          </a:xfrm>
        </p:spPr>
        <p:txBody>
          <a:bodyPr>
            <a:normAutofit/>
          </a:bodyPr>
          <a:lstStyle/>
          <a:p>
            <a:r>
              <a:rPr lang="fr-FR" sz="2400" dirty="0" smtClean="0">
                <a:solidFill>
                  <a:srgbClr val="FF0000"/>
                </a:solidFill>
              </a:rPr>
              <a:t> </a:t>
            </a:r>
            <a:r>
              <a:rPr lang="fr-FR" sz="2800" dirty="0" smtClean="0">
                <a:solidFill>
                  <a:srgbClr val="FF0000"/>
                </a:solidFill>
              </a:rPr>
              <a:t>Phase d’affirmation</a:t>
            </a:r>
            <a:br>
              <a:rPr lang="fr-FR" sz="2800" dirty="0" smtClean="0">
                <a:solidFill>
                  <a:srgbClr val="FF0000"/>
                </a:solidFill>
              </a:rPr>
            </a:br>
            <a:r>
              <a:rPr lang="fr-FR" sz="2800" dirty="0" smtClean="0">
                <a:solidFill>
                  <a:srgbClr val="FF0000"/>
                </a:solidFill>
              </a:rPr>
              <a:t>- </a:t>
            </a:r>
            <a:r>
              <a:rPr lang="fr-FR" sz="2400" dirty="0" smtClean="0">
                <a:solidFill>
                  <a:schemeClr val="bg1"/>
                </a:solidFill>
              </a:rPr>
              <a:t>Période de revendication, de </a:t>
            </a:r>
            <a:r>
              <a:rPr lang="fr-FR" sz="2400" dirty="0" smtClean="0">
                <a:solidFill>
                  <a:srgbClr val="0070C0"/>
                </a:solidFill>
              </a:rPr>
              <a:t>« je veux »</a:t>
            </a:r>
            <a:r>
              <a:rPr lang="fr-FR" sz="2400" dirty="0" smtClean="0">
                <a:solidFill>
                  <a:schemeClr val="bg1"/>
                </a:solidFill>
              </a:rPr>
              <a:t>,avec demande d’indépendance , de liberté ;</a:t>
            </a:r>
            <a:br>
              <a:rPr lang="fr-FR" sz="2400" dirty="0" smtClean="0">
                <a:solidFill>
                  <a:schemeClr val="bg1"/>
                </a:solidFill>
              </a:rPr>
            </a:br>
            <a:r>
              <a:rPr lang="fr-FR" sz="2400" dirty="0" smtClean="0">
                <a:solidFill>
                  <a:srgbClr val="FF0000"/>
                </a:solidFill>
              </a:rPr>
              <a:t>- </a:t>
            </a:r>
            <a:r>
              <a:rPr lang="fr-FR" sz="2400" dirty="0" smtClean="0">
                <a:solidFill>
                  <a:schemeClr val="bg1"/>
                </a:solidFill>
              </a:rPr>
              <a:t>Attitude mégalomaniaque et fabulations +++</a:t>
            </a:r>
            <a:endParaRPr lang="fr-FR" sz="2400" dirty="0"/>
          </a:p>
        </p:txBody>
      </p:sp>
      <p:pic>
        <p:nvPicPr>
          <p:cNvPr id="3" name="Picture 2" descr="C:\Documents and Settings\Administrateur\Mes documents\Downloads\coin_des_parents_photo.jpg"/>
          <p:cNvPicPr>
            <a:picLocks noChangeAspect="1" noChangeArrowheads="1"/>
          </p:cNvPicPr>
          <p:nvPr/>
        </p:nvPicPr>
        <p:blipFill>
          <a:blip r:embed="rId2"/>
          <a:srcRect/>
          <a:stretch>
            <a:fillRect/>
          </a:stretch>
        </p:blipFill>
        <p:spPr bwMode="auto">
          <a:xfrm>
            <a:off x="6334125" y="4972050"/>
            <a:ext cx="2809875" cy="1885950"/>
          </a:xfrm>
          <a:prstGeom prst="rect">
            <a:avLst/>
          </a:prstGeom>
          <a:noFill/>
        </p:spPr>
      </p:pic>
      <p:sp>
        <p:nvSpPr>
          <p:cNvPr id="4" name="Espace réservé du numéro de diapositive 3"/>
          <p:cNvSpPr>
            <a:spLocks noGrp="1"/>
          </p:cNvSpPr>
          <p:nvPr>
            <p:ph type="sldNum" sz="quarter" idx="12"/>
          </p:nvPr>
        </p:nvSpPr>
        <p:spPr/>
        <p:txBody>
          <a:bodyPr/>
          <a:lstStyle/>
          <a:p>
            <a:fld id="{79609178-0DE2-4DA7-A198-4E5A57517F32}" type="slidenum">
              <a:rPr lang="fr-FR" smtClean="0"/>
              <a:pPr/>
              <a:t>68</a:t>
            </a:fld>
            <a:endParaRPr lang="fr-FR" dirty="0"/>
          </a:p>
        </p:txBody>
      </p:sp>
      <p:sp>
        <p:nvSpPr>
          <p:cNvPr id="5" name="Espace réservé du pied de page 4"/>
          <p:cNvSpPr>
            <a:spLocks noGrp="1"/>
          </p:cNvSpPr>
          <p:nvPr>
            <p:ph type="ftr" sz="quarter" idx="11"/>
          </p:nvPr>
        </p:nvSpPr>
        <p:spPr/>
        <p:txBody>
          <a:bodyPr/>
          <a:lstStyle/>
          <a:p>
            <a:r>
              <a:rPr lang="fr-FR" dirty="0" smtClean="0"/>
              <a:t>NASSIM OMAR</a:t>
            </a:r>
            <a:endParaRPr lang="fr-FR" dirty="0"/>
          </a:p>
        </p:txBody>
      </p:sp>
      <p:sp>
        <p:nvSpPr>
          <p:cNvPr id="6" name="Espace réservé de la date 5"/>
          <p:cNvSpPr>
            <a:spLocks noGrp="1"/>
          </p:cNvSpPr>
          <p:nvPr>
            <p:ph type="dt" sz="half" idx="10"/>
          </p:nvPr>
        </p:nvSpPr>
        <p:spPr/>
        <p:txBody>
          <a:bodyPr/>
          <a:lstStyle/>
          <a:p>
            <a:fld id="{5693BD04-1E2D-4FF5-9122-3C0E1BC55B33}" type="datetime1">
              <a:rPr lang="fr-FR" smtClean="0"/>
              <a:pPr/>
              <a:t>28/06/2014</a:t>
            </a:fld>
            <a:endParaRPr lang="fr-FR" dirty="0"/>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6858000"/>
          </a:xfrm>
        </p:spPr>
        <p:txBody>
          <a:bodyPr>
            <a:normAutofit/>
          </a:bodyPr>
          <a:lstStyle/>
          <a:p>
            <a:r>
              <a:rPr lang="fr-FR" sz="2400" dirty="0" smtClean="0">
                <a:solidFill>
                  <a:srgbClr val="FF0000"/>
                </a:solidFill>
              </a:rPr>
              <a:t>   </a:t>
            </a:r>
            <a:r>
              <a:rPr lang="fr-FR" sz="2800" dirty="0" smtClean="0">
                <a:solidFill>
                  <a:srgbClr val="FF0000"/>
                </a:solidFill>
              </a:rPr>
              <a:t>Phase d’insertion:</a:t>
            </a:r>
            <a:br>
              <a:rPr lang="fr-FR" sz="2800" dirty="0" smtClean="0">
                <a:solidFill>
                  <a:srgbClr val="FF0000"/>
                </a:solidFill>
              </a:rPr>
            </a:br>
            <a:r>
              <a:rPr lang="fr-FR" sz="2800" dirty="0" smtClean="0">
                <a:solidFill>
                  <a:srgbClr val="FF0000"/>
                </a:solidFill>
              </a:rPr>
              <a:t> - </a:t>
            </a:r>
            <a:r>
              <a:rPr lang="fr-FR" sz="2400" dirty="0" smtClean="0">
                <a:solidFill>
                  <a:schemeClr val="bg1"/>
                </a:solidFill>
              </a:rPr>
              <a:t>l’adolescent accepte et sans ambivalence de se passer de ses parents et de réaliser son indépendance affective et matérielle;</a:t>
            </a:r>
            <a:br>
              <a:rPr lang="fr-FR" sz="2400" dirty="0" smtClean="0">
                <a:solidFill>
                  <a:schemeClr val="bg1"/>
                </a:solidFill>
              </a:rPr>
            </a:br>
            <a:r>
              <a:rPr lang="fr-FR" sz="2400" dirty="0" smtClean="0">
                <a:solidFill>
                  <a:schemeClr val="bg1"/>
                </a:solidFill>
              </a:rPr>
              <a:t> </a:t>
            </a:r>
            <a:r>
              <a:rPr lang="fr-FR" sz="2400" dirty="0" smtClean="0">
                <a:solidFill>
                  <a:srgbClr val="FF0000"/>
                </a:solidFill>
              </a:rPr>
              <a:t>- </a:t>
            </a:r>
            <a:r>
              <a:rPr lang="fr-FR" sz="2400" dirty="0" smtClean="0">
                <a:solidFill>
                  <a:schemeClr val="bg1"/>
                </a:solidFill>
              </a:rPr>
              <a:t>période caractérisée parfois par un remaniement de la personnalité affective avec anxiété , dépression, suicide et actes </a:t>
            </a:r>
            <a:r>
              <a:rPr lang="fr-FR" sz="2400" dirty="0" smtClean="0">
                <a:solidFill>
                  <a:srgbClr val="0070C0"/>
                </a:solidFill>
              </a:rPr>
              <a:t>antisociaux</a:t>
            </a:r>
            <a:r>
              <a:rPr lang="fr-FR" sz="2400" dirty="0" smtClean="0">
                <a:solidFill>
                  <a:schemeClr val="bg1"/>
                </a:solidFill>
              </a:rPr>
              <a:t> (fugues , toxicomanies , délinquance…)</a:t>
            </a:r>
            <a:br>
              <a:rPr lang="fr-FR" sz="2400" dirty="0" smtClean="0">
                <a:solidFill>
                  <a:schemeClr val="bg1"/>
                </a:solidFill>
              </a:rPr>
            </a:br>
            <a:r>
              <a:rPr lang="fr-FR" sz="2400" dirty="0" smtClean="0">
                <a:solidFill>
                  <a:schemeClr val="bg1"/>
                </a:solidFill>
              </a:rPr>
              <a:t> </a:t>
            </a:r>
            <a:r>
              <a:rPr lang="fr-FR" sz="2400" dirty="0" smtClean="0">
                <a:solidFill>
                  <a:srgbClr val="FF0000"/>
                </a:solidFill>
              </a:rPr>
              <a:t>- </a:t>
            </a:r>
            <a:r>
              <a:rPr lang="fr-FR" sz="2400" dirty="0" smtClean="0">
                <a:solidFill>
                  <a:schemeClr val="bg1"/>
                </a:solidFill>
              </a:rPr>
              <a:t>manifestation de la phase </a:t>
            </a:r>
            <a:r>
              <a:rPr lang="fr-FR" sz="2400" dirty="0" smtClean="0">
                <a:solidFill>
                  <a:srgbClr val="0070C0"/>
                </a:solidFill>
              </a:rPr>
              <a:t>hétérosexuelle</a:t>
            </a:r>
            <a:r>
              <a:rPr lang="fr-FR" sz="2400" dirty="0" smtClean="0">
                <a:solidFill>
                  <a:schemeClr val="bg1"/>
                </a:solidFill>
              </a:rPr>
              <a:t>   </a:t>
            </a:r>
            <a:r>
              <a:rPr lang="fr-FR" sz="2800" dirty="0" smtClean="0">
                <a:solidFill>
                  <a:srgbClr val="FF0000"/>
                </a:solidFill>
              </a:rPr>
              <a:t/>
            </a:r>
            <a:br>
              <a:rPr lang="fr-FR" sz="2800" dirty="0" smtClean="0">
                <a:solidFill>
                  <a:srgbClr val="FF0000"/>
                </a:solidFill>
              </a:rPr>
            </a:br>
            <a:endParaRPr lang="fr-FR" sz="2800" dirty="0">
              <a:solidFill>
                <a:srgbClr val="FF0000"/>
              </a:solidFill>
            </a:endParaRPr>
          </a:p>
        </p:txBody>
      </p:sp>
      <p:sp>
        <p:nvSpPr>
          <p:cNvPr id="3" name="Espace réservé du numéro de diapositive 2"/>
          <p:cNvSpPr>
            <a:spLocks noGrp="1"/>
          </p:cNvSpPr>
          <p:nvPr>
            <p:ph type="sldNum" sz="quarter" idx="12"/>
          </p:nvPr>
        </p:nvSpPr>
        <p:spPr/>
        <p:txBody>
          <a:bodyPr/>
          <a:lstStyle/>
          <a:p>
            <a:fld id="{79609178-0DE2-4DA7-A198-4E5A57517F32}" type="slidenum">
              <a:rPr lang="fr-FR" smtClean="0"/>
              <a:pPr/>
              <a:t>69</a:t>
            </a:fld>
            <a:endParaRPr lang="fr-FR" dirty="0"/>
          </a:p>
        </p:txBody>
      </p:sp>
      <p:sp>
        <p:nvSpPr>
          <p:cNvPr id="4" name="Espace réservé du pied de page 3"/>
          <p:cNvSpPr>
            <a:spLocks noGrp="1"/>
          </p:cNvSpPr>
          <p:nvPr>
            <p:ph type="ftr" sz="quarter" idx="11"/>
          </p:nvPr>
        </p:nvSpPr>
        <p:spPr/>
        <p:txBody>
          <a:bodyPr/>
          <a:lstStyle/>
          <a:p>
            <a:r>
              <a:rPr lang="fr-FR" dirty="0" smtClean="0"/>
              <a:t>NASSIM OMAR</a:t>
            </a:r>
            <a:endParaRPr lang="fr-FR" dirty="0"/>
          </a:p>
        </p:txBody>
      </p:sp>
      <p:sp>
        <p:nvSpPr>
          <p:cNvPr id="5" name="Espace réservé de la date 4"/>
          <p:cNvSpPr>
            <a:spLocks noGrp="1"/>
          </p:cNvSpPr>
          <p:nvPr>
            <p:ph type="dt" sz="half" idx="10"/>
          </p:nvPr>
        </p:nvSpPr>
        <p:spPr/>
        <p:txBody>
          <a:bodyPr/>
          <a:lstStyle/>
          <a:p>
            <a:fld id="{D48513A3-466B-4A67-8529-F1D5C0F26AC1}" type="datetime1">
              <a:rPr lang="fr-FR" smtClean="0"/>
              <a:pPr/>
              <a:t>28/06/2014</a:t>
            </a:fld>
            <a:endParaRPr lang="fr-F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5945217"/>
          </a:xfrm>
          <a:prstGeom prst="rect">
            <a:avLst/>
          </a:prstGeom>
        </p:spPr>
        <p:txBody>
          <a:bodyPr wrap="square">
            <a:spAutoFit/>
          </a:bodyPr>
          <a:lstStyle/>
          <a:p>
            <a:pPr marL="268288" indent="-268288">
              <a:spcBef>
                <a:spcPts val="650"/>
              </a:spcBef>
              <a:buClr>
                <a:srgbClr val="0BD0D9"/>
              </a:buClr>
              <a:buSzPct val="95000"/>
              <a:tabLst>
                <a:tab pos="268288" algn="l"/>
                <a:tab pos="715963" algn="l"/>
                <a:tab pos="1165225" algn="l"/>
                <a:tab pos="1614488" algn="l"/>
                <a:tab pos="2063750" algn="l"/>
                <a:tab pos="2513013" algn="l"/>
                <a:tab pos="2962275" algn="l"/>
                <a:tab pos="3411538" algn="l"/>
                <a:tab pos="3860800" algn="l"/>
                <a:tab pos="4310063" algn="l"/>
                <a:tab pos="4759325" algn="l"/>
                <a:tab pos="5208588" algn="l"/>
                <a:tab pos="5657850" algn="l"/>
                <a:tab pos="6107113" algn="l"/>
                <a:tab pos="6556375" algn="l"/>
                <a:tab pos="7005638" algn="l"/>
                <a:tab pos="7454900" algn="l"/>
                <a:tab pos="7904163" algn="l"/>
                <a:tab pos="8353425" algn="l"/>
                <a:tab pos="8802688" algn="l"/>
                <a:tab pos="9251950" algn="l"/>
              </a:tabLst>
            </a:pPr>
            <a:r>
              <a:rPr lang="en-GB" sz="2800" b="1" dirty="0" smtClean="0">
                <a:solidFill>
                  <a:srgbClr val="000000"/>
                </a:solidFill>
                <a:cs typeface="Arial" charset="0"/>
              </a:rPr>
              <a:t> </a:t>
            </a:r>
            <a:r>
              <a:rPr lang="en-GB" sz="3200" b="1" dirty="0" smtClean="0">
                <a:solidFill>
                  <a:srgbClr val="7030A0"/>
                </a:solidFill>
                <a:cs typeface="Arial" charset="0"/>
              </a:rPr>
              <a:t>Historique:</a:t>
            </a:r>
          </a:p>
          <a:p>
            <a:pPr marL="268288" indent="-268288">
              <a:spcBef>
                <a:spcPts val="650"/>
              </a:spcBef>
              <a:buClr>
                <a:srgbClr val="0BD0D9"/>
              </a:buClr>
              <a:buSzPct val="95000"/>
              <a:tabLst>
                <a:tab pos="268288" algn="l"/>
                <a:tab pos="715963" algn="l"/>
                <a:tab pos="1165225" algn="l"/>
                <a:tab pos="1614488" algn="l"/>
                <a:tab pos="2063750" algn="l"/>
                <a:tab pos="2513013" algn="l"/>
                <a:tab pos="2962275" algn="l"/>
                <a:tab pos="3411538" algn="l"/>
                <a:tab pos="3860800" algn="l"/>
                <a:tab pos="4310063" algn="l"/>
                <a:tab pos="4759325" algn="l"/>
                <a:tab pos="5208588" algn="l"/>
                <a:tab pos="5657850" algn="l"/>
                <a:tab pos="6107113" algn="l"/>
                <a:tab pos="6556375" algn="l"/>
                <a:tab pos="7005638" algn="l"/>
                <a:tab pos="7454900" algn="l"/>
                <a:tab pos="7904163" algn="l"/>
                <a:tab pos="8353425" algn="l"/>
                <a:tab pos="8802688" algn="l"/>
                <a:tab pos="9251950" algn="l"/>
              </a:tabLst>
            </a:pPr>
            <a:r>
              <a:rPr lang="en-GB" sz="3200" b="1" dirty="0" smtClean="0">
                <a:solidFill>
                  <a:srgbClr val="000000"/>
                </a:solidFill>
                <a:cs typeface="Arial" charset="0"/>
              </a:rPr>
              <a:t>De l’Antiquité à Galilée</a:t>
            </a:r>
          </a:p>
          <a:p>
            <a:pPr marL="635000" lvl="1" indent="-242888">
              <a:spcBef>
                <a:spcPts val="600"/>
              </a:spcBef>
              <a:buClr>
                <a:srgbClr val="0F6FC6"/>
              </a:buClr>
              <a:buSzPct val="85000"/>
              <a:buFont typeface="Arial" charset="0"/>
              <a:buChar char="•"/>
              <a:tabLst>
                <a:tab pos="268288" algn="l"/>
                <a:tab pos="715963" algn="l"/>
                <a:tab pos="1165225" algn="l"/>
                <a:tab pos="1614488" algn="l"/>
                <a:tab pos="2063750" algn="l"/>
                <a:tab pos="2513013" algn="l"/>
                <a:tab pos="2962275" algn="l"/>
                <a:tab pos="3411538" algn="l"/>
                <a:tab pos="3860800" algn="l"/>
                <a:tab pos="4310063" algn="l"/>
                <a:tab pos="4759325" algn="l"/>
                <a:tab pos="5208588" algn="l"/>
                <a:tab pos="5657850" algn="l"/>
                <a:tab pos="6107113" algn="l"/>
                <a:tab pos="6556375" algn="l"/>
                <a:tab pos="7005638" algn="l"/>
                <a:tab pos="7454900" algn="l"/>
                <a:tab pos="7904163" algn="l"/>
                <a:tab pos="8353425" algn="l"/>
                <a:tab pos="8802688" algn="l"/>
                <a:tab pos="9251950" algn="l"/>
              </a:tabLst>
            </a:pPr>
            <a:r>
              <a:rPr lang="en-GB" sz="3200" b="1" dirty="0" smtClean="0">
                <a:solidFill>
                  <a:srgbClr val="000000"/>
                </a:solidFill>
                <a:cs typeface="Arial" charset="0"/>
              </a:rPr>
              <a:t>L’intérêt pour l’étude des faits humains remonte à l’antiquité </a:t>
            </a:r>
          </a:p>
          <a:p>
            <a:pPr lvl="2" indent="-246063">
              <a:spcBef>
                <a:spcPts val="525"/>
              </a:spcBef>
              <a:buClr>
                <a:srgbClr val="009DD9"/>
              </a:buClr>
              <a:buSzPct val="70000"/>
              <a:buFont typeface="Arial" charset="0"/>
              <a:buChar char="•"/>
              <a:tabLst>
                <a:tab pos="268288" algn="l"/>
                <a:tab pos="715963" algn="l"/>
                <a:tab pos="1165225" algn="l"/>
                <a:tab pos="1614488" algn="l"/>
                <a:tab pos="2063750" algn="l"/>
                <a:tab pos="2513013" algn="l"/>
                <a:tab pos="2962275" algn="l"/>
                <a:tab pos="3411538" algn="l"/>
                <a:tab pos="3860800" algn="l"/>
                <a:tab pos="4310063" algn="l"/>
                <a:tab pos="4759325" algn="l"/>
                <a:tab pos="5208588" algn="l"/>
                <a:tab pos="5657850" algn="l"/>
                <a:tab pos="6107113" algn="l"/>
                <a:tab pos="6556375" algn="l"/>
                <a:tab pos="7005638" algn="l"/>
                <a:tab pos="7454900" algn="l"/>
                <a:tab pos="7904163" algn="l"/>
                <a:tab pos="8353425" algn="l"/>
                <a:tab pos="8802688" algn="l"/>
                <a:tab pos="9251950" algn="l"/>
              </a:tabLst>
            </a:pPr>
            <a:r>
              <a:rPr lang="en-GB" sz="3200" b="1" dirty="0" smtClean="0">
                <a:solidFill>
                  <a:srgbClr val="000000"/>
                </a:solidFill>
                <a:cs typeface="Arial" charset="0"/>
              </a:rPr>
              <a:t>questions de la nature de </a:t>
            </a:r>
            <a:r>
              <a:rPr lang="en-GB" sz="3200" b="1" i="1" dirty="0" smtClean="0">
                <a:solidFill>
                  <a:srgbClr val="FF0000"/>
                </a:solidFill>
                <a:cs typeface="Arial" charset="0"/>
              </a:rPr>
              <a:t>l’âme</a:t>
            </a:r>
            <a:r>
              <a:rPr lang="en-GB" sz="3200" b="1" dirty="0" smtClean="0">
                <a:solidFill>
                  <a:srgbClr val="000000"/>
                </a:solidFill>
                <a:cs typeface="Arial" charset="0"/>
              </a:rPr>
              <a:t> </a:t>
            </a:r>
          </a:p>
          <a:p>
            <a:pPr lvl="2" indent="-246063">
              <a:spcBef>
                <a:spcPts val="525"/>
              </a:spcBef>
              <a:buClr>
                <a:srgbClr val="009DD9"/>
              </a:buClr>
              <a:buSzPct val="70000"/>
              <a:buFont typeface="Arial" charset="0"/>
              <a:buChar char="•"/>
              <a:tabLst>
                <a:tab pos="268288" algn="l"/>
                <a:tab pos="715963" algn="l"/>
                <a:tab pos="1165225" algn="l"/>
                <a:tab pos="1614488" algn="l"/>
                <a:tab pos="2063750" algn="l"/>
                <a:tab pos="2513013" algn="l"/>
                <a:tab pos="2962275" algn="l"/>
                <a:tab pos="3411538" algn="l"/>
                <a:tab pos="3860800" algn="l"/>
                <a:tab pos="4310063" algn="l"/>
                <a:tab pos="4759325" algn="l"/>
                <a:tab pos="5208588" algn="l"/>
                <a:tab pos="5657850" algn="l"/>
                <a:tab pos="6107113" algn="l"/>
                <a:tab pos="6556375" algn="l"/>
                <a:tab pos="7005638" algn="l"/>
                <a:tab pos="7454900" algn="l"/>
                <a:tab pos="7904163" algn="l"/>
                <a:tab pos="8353425" algn="l"/>
                <a:tab pos="8802688" algn="l"/>
                <a:tab pos="9251950" algn="l"/>
              </a:tabLst>
            </a:pPr>
            <a:r>
              <a:rPr lang="en-GB" sz="3200" b="1" dirty="0" smtClean="0">
                <a:solidFill>
                  <a:srgbClr val="000000"/>
                </a:solidFill>
                <a:cs typeface="Arial" charset="0"/>
              </a:rPr>
              <a:t>classification des troubles mentaux</a:t>
            </a:r>
          </a:p>
          <a:p>
            <a:pPr marL="635000" lvl="1" indent="-242888">
              <a:spcBef>
                <a:spcPts val="600"/>
              </a:spcBef>
              <a:buClr>
                <a:srgbClr val="0F6FC6"/>
              </a:buClr>
              <a:buSzPct val="85000"/>
              <a:buFont typeface="Arial" charset="0"/>
              <a:buChar char="•"/>
              <a:tabLst>
                <a:tab pos="268288" algn="l"/>
                <a:tab pos="715963" algn="l"/>
                <a:tab pos="1165225" algn="l"/>
                <a:tab pos="1614488" algn="l"/>
                <a:tab pos="2063750" algn="l"/>
                <a:tab pos="2513013" algn="l"/>
                <a:tab pos="2962275" algn="l"/>
                <a:tab pos="3411538" algn="l"/>
                <a:tab pos="3860800" algn="l"/>
                <a:tab pos="4310063" algn="l"/>
                <a:tab pos="4759325" algn="l"/>
                <a:tab pos="5208588" algn="l"/>
                <a:tab pos="5657850" algn="l"/>
                <a:tab pos="6107113" algn="l"/>
                <a:tab pos="6556375" algn="l"/>
                <a:tab pos="7005638" algn="l"/>
                <a:tab pos="7454900" algn="l"/>
                <a:tab pos="7904163" algn="l"/>
                <a:tab pos="8353425" algn="l"/>
                <a:tab pos="8802688" algn="l"/>
                <a:tab pos="9251950" algn="l"/>
              </a:tabLst>
            </a:pPr>
            <a:r>
              <a:rPr lang="en-GB" sz="3200" b="1" dirty="0" smtClean="0">
                <a:solidFill>
                  <a:srgbClr val="000000"/>
                </a:solidFill>
                <a:cs typeface="Arial" charset="0"/>
              </a:rPr>
              <a:t>Avec Galilée : </a:t>
            </a:r>
          </a:p>
          <a:p>
            <a:pPr lvl="2" indent="-246063">
              <a:spcBef>
                <a:spcPts val="525"/>
              </a:spcBef>
              <a:buClr>
                <a:srgbClr val="009DD9"/>
              </a:buClr>
              <a:buSzPct val="70000"/>
              <a:buFont typeface="Arial" charset="0"/>
              <a:buChar char="•"/>
              <a:tabLst>
                <a:tab pos="268288" algn="l"/>
                <a:tab pos="715963" algn="l"/>
                <a:tab pos="1165225" algn="l"/>
                <a:tab pos="1614488" algn="l"/>
                <a:tab pos="2063750" algn="l"/>
                <a:tab pos="2513013" algn="l"/>
                <a:tab pos="2962275" algn="l"/>
                <a:tab pos="3411538" algn="l"/>
                <a:tab pos="3860800" algn="l"/>
                <a:tab pos="4310063" algn="l"/>
                <a:tab pos="4759325" algn="l"/>
                <a:tab pos="5208588" algn="l"/>
                <a:tab pos="5657850" algn="l"/>
                <a:tab pos="6107113" algn="l"/>
                <a:tab pos="6556375" algn="l"/>
                <a:tab pos="7005638" algn="l"/>
                <a:tab pos="7454900" algn="l"/>
                <a:tab pos="7904163" algn="l"/>
                <a:tab pos="8353425" algn="l"/>
                <a:tab pos="8802688" algn="l"/>
                <a:tab pos="9251950" algn="l"/>
              </a:tabLst>
            </a:pPr>
            <a:r>
              <a:rPr lang="en-GB" sz="3200" b="1" dirty="0" smtClean="0">
                <a:solidFill>
                  <a:srgbClr val="000000"/>
                </a:solidFill>
                <a:cs typeface="Arial" charset="0"/>
              </a:rPr>
              <a:t>Autre démarche qui consiste à considérer les choses du point de vue de </a:t>
            </a:r>
            <a:r>
              <a:rPr lang="en-GB" sz="3200" b="1" dirty="0" smtClean="0">
                <a:solidFill>
                  <a:srgbClr val="FF0000"/>
                </a:solidFill>
                <a:cs typeface="Arial" charset="0"/>
              </a:rPr>
              <a:t>l’extérieur</a:t>
            </a:r>
            <a:r>
              <a:rPr lang="en-GB" sz="3200" b="1" dirty="0" smtClean="0">
                <a:solidFill>
                  <a:srgbClr val="000000"/>
                </a:solidFill>
                <a:cs typeface="Arial" charset="0"/>
              </a:rPr>
              <a:t> en se fondant sur l'</a:t>
            </a:r>
            <a:r>
              <a:rPr lang="en-GB" sz="3200" b="1" dirty="0" smtClean="0">
                <a:solidFill>
                  <a:srgbClr val="FF0000"/>
                </a:solidFill>
                <a:cs typeface="Arial" charset="0"/>
              </a:rPr>
              <a:t>observation</a:t>
            </a:r>
            <a:r>
              <a:rPr lang="en-GB" sz="3200" b="1" dirty="0" smtClean="0">
                <a:solidFill>
                  <a:srgbClr val="000000"/>
                </a:solidFill>
                <a:cs typeface="Arial" charset="0"/>
              </a:rPr>
              <a:t> et l'</a:t>
            </a:r>
            <a:r>
              <a:rPr lang="en-GB" sz="3200" b="1" dirty="0" smtClean="0">
                <a:solidFill>
                  <a:srgbClr val="FF0000"/>
                </a:solidFill>
                <a:cs typeface="Arial" charset="0"/>
              </a:rPr>
              <a:t>expérimentation</a:t>
            </a:r>
            <a:r>
              <a:rPr lang="en-GB" sz="2800" b="1" dirty="0" smtClean="0">
                <a:solidFill>
                  <a:srgbClr val="000000"/>
                </a:solidFill>
                <a:cs typeface="Arial" charset="0"/>
              </a:rPr>
              <a:t>.</a:t>
            </a:r>
            <a:endParaRPr lang="fr-FR" dirty="0"/>
          </a:p>
        </p:txBody>
      </p:sp>
      <p:sp>
        <p:nvSpPr>
          <p:cNvPr id="3" name="Espace réservé du numéro de diapositive 2"/>
          <p:cNvSpPr>
            <a:spLocks noGrp="1"/>
          </p:cNvSpPr>
          <p:nvPr>
            <p:ph type="sldNum" sz="quarter" idx="12"/>
          </p:nvPr>
        </p:nvSpPr>
        <p:spPr/>
        <p:txBody>
          <a:bodyPr/>
          <a:lstStyle/>
          <a:p>
            <a:fld id="{79609178-0DE2-4DA7-A198-4E5A57517F32}" type="slidenum">
              <a:rPr lang="fr-FR" smtClean="0"/>
              <a:pPr/>
              <a:t>7</a:t>
            </a:fld>
            <a:endParaRPr lang="fr-FR" dirty="0"/>
          </a:p>
        </p:txBody>
      </p:sp>
      <p:sp>
        <p:nvSpPr>
          <p:cNvPr id="4" name="Espace réservé du pied de page 3"/>
          <p:cNvSpPr>
            <a:spLocks noGrp="1"/>
          </p:cNvSpPr>
          <p:nvPr>
            <p:ph type="ftr" sz="quarter" idx="11"/>
          </p:nvPr>
        </p:nvSpPr>
        <p:spPr/>
        <p:txBody>
          <a:bodyPr/>
          <a:lstStyle/>
          <a:p>
            <a:r>
              <a:rPr lang="fr-FR" dirty="0" smtClean="0"/>
              <a:t>NASSIM OMAR</a:t>
            </a:r>
            <a:endParaRPr lang="fr-FR" dirty="0"/>
          </a:p>
        </p:txBody>
      </p:sp>
      <p:sp>
        <p:nvSpPr>
          <p:cNvPr id="5" name="Espace réservé de la date 4"/>
          <p:cNvSpPr>
            <a:spLocks noGrp="1"/>
          </p:cNvSpPr>
          <p:nvPr>
            <p:ph type="dt" sz="half" idx="10"/>
          </p:nvPr>
        </p:nvSpPr>
        <p:spPr/>
        <p:txBody>
          <a:bodyPr/>
          <a:lstStyle/>
          <a:p>
            <a:fld id="{D8D0869B-B3FD-4255-92F9-74759D4B34CF}" type="datetime1">
              <a:rPr lang="fr-FR" smtClean="0"/>
              <a:pPr/>
              <a:t>28/06/2014</a:t>
            </a:fld>
            <a:endParaRPr lang="fr-FR" dirty="0"/>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6858000"/>
          </a:xfrm>
        </p:spPr>
        <p:txBody>
          <a:bodyPr>
            <a:normAutofit fontScale="90000"/>
          </a:bodyPr>
          <a:lstStyle/>
          <a:p>
            <a:r>
              <a:rPr lang="fr-FR" sz="2800" dirty="0" smtClean="0">
                <a:solidFill>
                  <a:srgbClr val="0070C0"/>
                </a:solidFill>
              </a:rPr>
              <a:t>7: La jeunesse:</a:t>
            </a:r>
            <a:r>
              <a:rPr lang="fr-FR" sz="2800" dirty="0" smtClean="0">
                <a:solidFill>
                  <a:schemeClr val="accent4"/>
                </a:solidFill>
              </a:rPr>
              <a:t/>
            </a:r>
            <a:br>
              <a:rPr lang="fr-FR" sz="2800" dirty="0" smtClean="0">
                <a:solidFill>
                  <a:schemeClr val="accent4"/>
                </a:solidFill>
              </a:rPr>
            </a:br>
            <a:r>
              <a:rPr lang="fr-FR" sz="2400" dirty="0" smtClean="0">
                <a:solidFill>
                  <a:schemeClr val="bg1"/>
                </a:solidFill>
              </a:rPr>
              <a:t>Acquisition d’une certaine autonomie et intégration d’avantage dans la société :</a:t>
            </a:r>
            <a:br>
              <a:rPr lang="fr-FR" sz="2400" dirty="0" smtClean="0">
                <a:solidFill>
                  <a:schemeClr val="bg1"/>
                </a:solidFill>
              </a:rPr>
            </a:br>
            <a:r>
              <a:rPr lang="fr-FR" sz="2400" dirty="0" smtClean="0">
                <a:solidFill>
                  <a:schemeClr val="bg1"/>
                </a:solidFill>
              </a:rPr>
              <a:t>         </a:t>
            </a:r>
            <a:r>
              <a:rPr lang="fr-FR" sz="2400" dirty="0" smtClean="0">
                <a:solidFill>
                  <a:srgbClr val="FF0000"/>
                </a:solidFill>
              </a:rPr>
              <a:t>⇛ intégration professionnelle:</a:t>
            </a:r>
            <a:r>
              <a:rPr lang="fr-FR" sz="2400" dirty="0" smtClean="0">
                <a:solidFill>
                  <a:schemeClr val="bg1"/>
                </a:solidFill>
              </a:rPr>
              <a:t/>
            </a:r>
            <a:br>
              <a:rPr lang="fr-FR" sz="2400" dirty="0" smtClean="0">
                <a:solidFill>
                  <a:schemeClr val="bg1"/>
                </a:solidFill>
              </a:rPr>
            </a:br>
            <a:r>
              <a:rPr lang="fr-FR" sz="2400" dirty="0" smtClean="0">
                <a:solidFill>
                  <a:schemeClr val="bg1"/>
                </a:solidFill>
              </a:rPr>
              <a:t>le choix de la profession est souvent occasionné par:</a:t>
            </a:r>
            <a:br>
              <a:rPr lang="fr-FR" sz="2400" dirty="0" smtClean="0">
                <a:solidFill>
                  <a:schemeClr val="bg1"/>
                </a:solidFill>
              </a:rPr>
            </a:br>
            <a:r>
              <a:rPr lang="fr-FR" sz="2400" dirty="0" smtClean="0">
                <a:solidFill>
                  <a:schemeClr val="bg1"/>
                </a:solidFill>
              </a:rPr>
              <a:t>                 ∙ l’orientation technique des études</a:t>
            </a:r>
            <a:br>
              <a:rPr lang="fr-FR" sz="2400" dirty="0" smtClean="0">
                <a:solidFill>
                  <a:schemeClr val="bg1"/>
                </a:solidFill>
              </a:rPr>
            </a:br>
            <a:r>
              <a:rPr lang="fr-FR" sz="2400" dirty="0" smtClean="0">
                <a:solidFill>
                  <a:schemeClr val="bg1"/>
                </a:solidFill>
              </a:rPr>
              <a:t>                 ∙ par un membre de la famille</a:t>
            </a:r>
            <a:br>
              <a:rPr lang="fr-FR" sz="2400" dirty="0" smtClean="0">
                <a:solidFill>
                  <a:schemeClr val="bg1"/>
                </a:solidFill>
              </a:rPr>
            </a:br>
            <a:r>
              <a:rPr lang="fr-FR" sz="2400" dirty="0" smtClean="0">
                <a:solidFill>
                  <a:schemeClr val="bg1"/>
                </a:solidFill>
              </a:rPr>
              <a:t>                 ∙ le milieu social et les circonstances iatrogènes </a:t>
            </a:r>
            <a:br>
              <a:rPr lang="fr-FR" sz="2400" dirty="0" smtClean="0">
                <a:solidFill>
                  <a:schemeClr val="bg1"/>
                </a:solidFill>
              </a:rPr>
            </a:br>
            <a:r>
              <a:rPr lang="fr-FR" sz="2400" dirty="0" smtClean="0">
                <a:solidFill>
                  <a:schemeClr val="bg1"/>
                </a:solidFill>
              </a:rPr>
              <a:t>c’est par l’exercice de la profession que l’individu s’affirme et se valorise;</a:t>
            </a:r>
            <a:br>
              <a:rPr lang="fr-FR" sz="2400" dirty="0" smtClean="0">
                <a:solidFill>
                  <a:schemeClr val="bg1"/>
                </a:solidFill>
              </a:rPr>
            </a:br>
            <a:r>
              <a:rPr lang="fr-FR" sz="2400" dirty="0" smtClean="0">
                <a:solidFill>
                  <a:schemeClr val="bg1"/>
                </a:solidFill>
              </a:rPr>
              <a:t/>
            </a:r>
            <a:br>
              <a:rPr lang="fr-FR" sz="2400" dirty="0" smtClean="0">
                <a:solidFill>
                  <a:schemeClr val="bg1"/>
                </a:solidFill>
              </a:rPr>
            </a:br>
            <a:r>
              <a:rPr lang="fr-FR" sz="2400" dirty="0" smtClean="0">
                <a:solidFill>
                  <a:schemeClr val="bg1"/>
                </a:solidFill>
              </a:rPr>
              <a:t/>
            </a:r>
            <a:br>
              <a:rPr lang="fr-FR" sz="2400" dirty="0" smtClean="0">
                <a:solidFill>
                  <a:schemeClr val="bg1"/>
                </a:solidFill>
              </a:rPr>
            </a:br>
            <a:r>
              <a:rPr lang="fr-FR" sz="2400" dirty="0" smtClean="0">
                <a:solidFill>
                  <a:schemeClr val="bg1"/>
                </a:solidFill>
              </a:rPr>
              <a:t/>
            </a:r>
            <a:br>
              <a:rPr lang="fr-FR" sz="2400" dirty="0" smtClean="0">
                <a:solidFill>
                  <a:schemeClr val="bg1"/>
                </a:solidFill>
              </a:rPr>
            </a:br>
            <a:r>
              <a:rPr lang="fr-FR" sz="2400" dirty="0" smtClean="0">
                <a:solidFill>
                  <a:schemeClr val="bg1"/>
                </a:solidFill>
              </a:rPr>
              <a:t/>
            </a:r>
            <a:br>
              <a:rPr lang="fr-FR" sz="2400" dirty="0" smtClean="0">
                <a:solidFill>
                  <a:schemeClr val="bg1"/>
                </a:solidFill>
              </a:rPr>
            </a:br>
            <a:r>
              <a:rPr lang="fr-FR" sz="2400" dirty="0" smtClean="0">
                <a:solidFill>
                  <a:schemeClr val="bg1"/>
                </a:solidFill>
              </a:rPr>
              <a:t>         </a:t>
            </a:r>
            <a:r>
              <a:rPr lang="fr-FR" sz="2400" dirty="0" smtClean="0">
                <a:solidFill>
                  <a:srgbClr val="FF0000"/>
                </a:solidFill>
              </a:rPr>
              <a:t>⇛ intégration sociale:</a:t>
            </a:r>
            <a:br>
              <a:rPr lang="fr-FR" sz="2400" dirty="0" smtClean="0">
                <a:solidFill>
                  <a:srgbClr val="FF0000"/>
                </a:solidFill>
              </a:rPr>
            </a:br>
            <a:r>
              <a:rPr lang="fr-FR" sz="2400" dirty="0" smtClean="0">
                <a:solidFill>
                  <a:schemeClr val="bg1"/>
                </a:solidFill>
              </a:rPr>
              <a:t>l’exercice de la profession favorise l’indépendance vis-à-vis de la famille et l’occupation d’une place dans l’organisation sociale;</a:t>
            </a:r>
            <a:br>
              <a:rPr lang="fr-FR" sz="2400" dirty="0" smtClean="0">
                <a:solidFill>
                  <a:schemeClr val="bg1"/>
                </a:solidFill>
              </a:rPr>
            </a:br>
            <a:endParaRPr lang="fr-FR" sz="2400" dirty="0">
              <a:solidFill>
                <a:schemeClr val="accent4"/>
              </a:solidFill>
            </a:endParaRPr>
          </a:p>
        </p:txBody>
      </p:sp>
      <p:pic>
        <p:nvPicPr>
          <p:cNvPr id="2050" name="Picture 2" descr="C:\Documents and Settings\Administrateur\Mes documents\Downloads\Image-6.png"/>
          <p:cNvPicPr>
            <a:picLocks noChangeAspect="1" noChangeArrowheads="1"/>
          </p:cNvPicPr>
          <p:nvPr/>
        </p:nvPicPr>
        <p:blipFill>
          <a:blip r:embed="rId2"/>
          <a:srcRect/>
          <a:stretch>
            <a:fillRect/>
          </a:stretch>
        </p:blipFill>
        <p:spPr bwMode="auto">
          <a:xfrm>
            <a:off x="4000496" y="3571876"/>
            <a:ext cx="3429024" cy="1591093"/>
          </a:xfrm>
          <a:prstGeom prst="rect">
            <a:avLst/>
          </a:prstGeom>
          <a:noFill/>
        </p:spPr>
      </p:pic>
      <p:sp>
        <p:nvSpPr>
          <p:cNvPr id="4" name="Espace réservé du numéro de diapositive 3"/>
          <p:cNvSpPr>
            <a:spLocks noGrp="1"/>
          </p:cNvSpPr>
          <p:nvPr>
            <p:ph type="sldNum" sz="quarter" idx="12"/>
          </p:nvPr>
        </p:nvSpPr>
        <p:spPr/>
        <p:txBody>
          <a:bodyPr/>
          <a:lstStyle/>
          <a:p>
            <a:fld id="{79609178-0DE2-4DA7-A198-4E5A57517F32}" type="slidenum">
              <a:rPr lang="fr-FR" smtClean="0"/>
              <a:pPr/>
              <a:t>70</a:t>
            </a:fld>
            <a:endParaRPr lang="fr-FR" dirty="0"/>
          </a:p>
        </p:txBody>
      </p:sp>
      <p:sp>
        <p:nvSpPr>
          <p:cNvPr id="5" name="Espace réservé du pied de page 4"/>
          <p:cNvSpPr>
            <a:spLocks noGrp="1"/>
          </p:cNvSpPr>
          <p:nvPr>
            <p:ph type="ftr" sz="quarter" idx="11"/>
          </p:nvPr>
        </p:nvSpPr>
        <p:spPr/>
        <p:txBody>
          <a:bodyPr/>
          <a:lstStyle/>
          <a:p>
            <a:r>
              <a:rPr lang="fr-FR" dirty="0" smtClean="0"/>
              <a:t>NASSIM OMAR</a:t>
            </a:r>
            <a:endParaRPr lang="fr-FR" dirty="0"/>
          </a:p>
        </p:txBody>
      </p:sp>
      <p:sp>
        <p:nvSpPr>
          <p:cNvPr id="6" name="Espace réservé de la date 5"/>
          <p:cNvSpPr>
            <a:spLocks noGrp="1"/>
          </p:cNvSpPr>
          <p:nvPr>
            <p:ph type="dt" sz="half" idx="10"/>
          </p:nvPr>
        </p:nvSpPr>
        <p:spPr/>
        <p:txBody>
          <a:bodyPr/>
          <a:lstStyle/>
          <a:p>
            <a:fld id="{1EB28B2F-56C7-4D79-A73A-7EA07AC89C9F}" type="datetime1">
              <a:rPr lang="fr-FR" smtClean="0"/>
              <a:pPr/>
              <a:t>28/06/2014</a:t>
            </a:fld>
            <a:endParaRPr lang="fr-FR" dirty="0"/>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6858000"/>
          </a:xfrm>
        </p:spPr>
        <p:txBody>
          <a:bodyPr>
            <a:normAutofit/>
          </a:bodyPr>
          <a:lstStyle/>
          <a:p>
            <a:r>
              <a:rPr lang="fr-FR" sz="2800" dirty="0" smtClean="0">
                <a:solidFill>
                  <a:srgbClr val="FF0000"/>
                </a:solidFill>
              </a:rPr>
              <a:t>        </a:t>
            </a:r>
            <a:r>
              <a:rPr lang="fr-FR" sz="2400" dirty="0" smtClean="0">
                <a:solidFill>
                  <a:srgbClr val="FF0000"/>
                </a:solidFill>
              </a:rPr>
              <a:t>⇛la vie familiale</a:t>
            </a:r>
            <a:r>
              <a:rPr lang="fr-FR" sz="2800" dirty="0" smtClean="0">
                <a:solidFill>
                  <a:srgbClr val="FF0000"/>
                </a:solidFill>
              </a:rPr>
              <a:t>:</a:t>
            </a:r>
            <a:br>
              <a:rPr lang="fr-FR" sz="2800" dirty="0" smtClean="0">
                <a:solidFill>
                  <a:srgbClr val="FF0000"/>
                </a:solidFill>
              </a:rPr>
            </a:br>
            <a:r>
              <a:rPr lang="fr-FR" sz="2800" dirty="0" smtClean="0">
                <a:solidFill>
                  <a:srgbClr val="FF0000"/>
                </a:solidFill>
              </a:rPr>
              <a:t>             ∙</a:t>
            </a:r>
            <a:r>
              <a:rPr lang="fr-FR" sz="2400" dirty="0" smtClean="0">
                <a:solidFill>
                  <a:schemeClr val="bg1"/>
                </a:solidFill>
              </a:rPr>
              <a:t>l’équilibre du couple dépend de la reconnaissance et de l’acceptation de l’un par l’autre, de soi et de l’autre dans sa différence;</a:t>
            </a:r>
            <a:br>
              <a:rPr lang="fr-FR" sz="2400" dirty="0" smtClean="0">
                <a:solidFill>
                  <a:schemeClr val="bg1"/>
                </a:solidFill>
              </a:rPr>
            </a:br>
            <a:r>
              <a:rPr lang="fr-FR" sz="2400" dirty="0" smtClean="0">
                <a:solidFill>
                  <a:schemeClr val="bg1"/>
                </a:solidFill>
              </a:rPr>
              <a:t>               </a:t>
            </a:r>
            <a:r>
              <a:rPr lang="fr-FR" sz="2800" dirty="0" smtClean="0">
                <a:solidFill>
                  <a:srgbClr val="FF0000"/>
                </a:solidFill>
              </a:rPr>
              <a:t>∙ </a:t>
            </a:r>
            <a:r>
              <a:rPr lang="fr-FR" sz="2400" dirty="0" smtClean="0">
                <a:solidFill>
                  <a:schemeClr val="bg1"/>
                </a:solidFill>
              </a:rPr>
              <a:t>la transformation est progressive en acceptation de l’autre différent de soi; </a:t>
            </a:r>
            <a:br>
              <a:rPr lang="fr-FR" sz="2400" dirty="0" smtClean="0">
                <a:solidFill>
                  <a:schemeClr val="bg1"/>
                </a:solidFill>
              </a:rPr>
            </a:br>
            <a:r>
              <a:rPr lang="fr-FR" sz="2400" dirty="0" smtClean="0">
                <a:solidFill>
                  <a:schemeClr val="bg1"/>
                </a:solidFill>
              </a:rPr>
              <a:t>               </a:t>
            </a:r>
            <a:r>
              <a:rPr lang="fr-FR" sz="2400" dirty="0" smtClean="0">
                <a:solidFill>
                  <a:srgbClr val="FF0000"/>
                </a:solidFill>
              </a:rPr>
              <a:t>∙ </a:t>
            </a:r>
            <a:r>
              <a:rPr lang="fr-FR" sz="2400" dirty="0" smtClean="0">
                <a:solidFill>
                  <a:schemeClr val="bg1"/>
                </a:solidFill>
              </a:rPr>
              <a:t>le sentiment amoureux n’est pas seulement l’attirance sexuelle, c’est aussi le respect, intimité et tendresse.</a:t>
            </a:r>
            <a:br>
              <a:rPr lang="fr-FR" sz="2400" dirty="0" smtClean="0">
                <a:solidFill>
                  <a:schemeClr val="bg1"/>
                </a:solidFill>
              </a:rPr>
            </a:br>
            <a:r>
              <a:rPr lang="fr-FR" sz="2400" dirty="0" smtClean="0">
                <a:solidFill>
                  <a:schemeClr val="bg1"/>
                </a:solidFill>
              </a:rPr>
              <a:t/>
            </a:r>
            <a:br>
              <a:rPr lang="fr-FR" sz="2400" dirty="0" smtClean="0">
                <a:solidFill>
                  <a:schemeClr val="bg1"/>
                </a:solidFill>
              </a:rPr>
            </a:br>
            <a:r>
              <a:rPr lang="fr-FR" sz="2400" dirty="0" smtClean="0">
                <a:solidFill>
                  <a:schemeClr val="bg1"/>
                </a:solidFill>
              </a:rPr>
              <a:t/>
            </a:r>
            <a:br>
              <a:rPr lang="fr-FR" sz="2400" dirty="0" smtClean="0">
                <a:solidFill>
                  <a:schemeClr val="bg1"/>
                </a:solidFill>
              </a:rPr>
            </a:br>
            <a:endParaRPr lang="fr-FR" sz="2400" dirty="0">
              <a:solidFill>
                <a:schemeClr val="bg1"/>
              </a:solidFill>
            </a:endParaRPr>
          </a:p>
        </p:txBody>
      </p:sp>
      <p:pic>
        <p:nvPicPr>
          <p:cNvPr id="1026" name="Picture 2" descr="C:\Documents and Settings\Administrateur\Mes documents\Downloads\mariage11.gif"/>
          <p:cNvPicPr>
            <a:picLocks noChangeAspect="1" noChangeArrowheads="1"/>
          </p:cNvPicPr>
          <p:nvPr/>
        </p:nvPicPr>
        <p:blipFill>
          <a:blip r:embed="rId2"/>
          <a:srcRect/>
          <a:stretch>
            <a:fillRect/>
          </a:stretch>
        </p:blipFill>
        <p:spPr bwMode="auto">
          <a:xfrm>
            <a:off x="6891343" y="4799538"/>
            <a:ext cx="2252657" cy="2058462"/>
          </a:xfrm>
          <a:prstGeom prst="rect">
            <a:avLst/>
          </a:prstGeom>
          <a:noFill/>
        </p:spPr>
      </p:pic>
      <p:sp>
        <p:nvSpPr>
          <p:cNvPr id="4" name="Espace réservé du numéro de diapositive 3"/>
          <p:cNvSpPr>
            <a:spLocks noGrp="1"/>
          </p:cNvSpPr>
          <p:nvPr>
            <p:ph type="sldNum" sz="quarter" idx="12"/>
          </p:nvPr>
        </p:nvSpPr>
        <p:spPr/>
        <p:txBody>
          <a:bodyPr/>
          <a:lstStyle/>
          <a:p>
            <a:fld id="{79609178-0DE2-4DA7-A198-4E5A57517F32}" type="slidenum">
              <a:rPr lang="fr-FR" smtClean="0"/>
              <a:pPr/>
              <a:t>71</a:t>
            </a:fld>
            <a:endParaRPr lang="fr-FR" dirty="0"/>
          </a:p>
        </p:txBody>
      </p:sp>
      <p:sp>
        <p:nvSpPr>
          <p:cNvPr id="5" name="Espace réservé du pied de page 4"/>
          <p:cNvSpPr>
            <a:spLocks noGrp="1"/>
          </p:cNvSpPr>
          <p:nvPr>
            <p:ph type="ftr" sz="quarter" idx="11"/>
          </p:nvPr>
        </p:nvSpPr>
        <p:spPr/>
        <p:txBody>
          <a:bodyPr/>
          <a:lstStyle/>
          <a:p>
            <a:r>
              <a:rPr lang="fr-FR" dirty="0" smtClean="0"/>
              <a:t>NASSIM OMAR</a:t>
            </a:r>
            <a:endParaRPr lang="fr-FR" dirty="0"/>
          </a:p>
        </p:txBody>
      </p:sp>
      <p:sp>
        <p:nvSpPr>
          <p:cNvPr id="6" name="Espace réservé de la date 5"/>
          <p:cNvSpPr>
            <a:spLocks noGrp="1"/>
          </p:cNvSpPr>
          <p:nvPr>
            <p:ph type="dt" sz="half" idx="10"/>
          </p:nvPr>
        </p:nvSpPr>
        <p:spPr/>
        <p:txBody>
          <a:bodyPr/>
          <a:lstStyle/>
          <a:p>
            <a:fld id="{9E17CCF2-29A6-4403-AA4E-F94076C4D7F7}" type="datetime1">
              <a:rPr lang="fr-FR" smtClean="0"/>
              <a:pPr/>
              <a:t>28/06/2014</a:t>
            </a:fld>
            <a:endParaRPr lang="fr-FR" dirty="0"/>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6858000"/>
          </a:xfrm>
        </p:spPr>
        <p:txBody>
          <a:bodyPr>
            <a:normAutofit/>
          </a:bodyPr>
          <a:lstStyle/>
          <a:p>
            <a:r>
              <a:rPr lang="fr-FR" sz="2400" dirty="0" smtClean="0">
                <a:solidFill>
                  <a:srgbClr val="0070C0"/>
                </a:solidFill>
              </a:rPr>
              <a:t>8: L’âge adulte:</a:t>
            </a:r>
            <a:br>
              <a:rPr lang="fr-FR" sz="2400" dirty="0" smtClean="0">
                <a:solidFill>
                  <a:srgbClr val="0070C0"/>
                </a:solidFill>
              </a:rPr>
            </a:br>
            <a:r>
              <a:rPr lang="fr-FR" sz="2400" dirty="0" smtClean="0">
                <a:solidFill>
                  <a:srgbClr val="0070C0"/>
                </a:solidFill>
              </a:rPr>
              <a:t>- </a:t>
            </a:r>
            <a:r>
              <a:rPr lang="fr-FR" sz="2400" dirty="0" smtClean="0">
                <a:solidFill>
                  <a:schemeClr val="bg1"/>
                </a:solidFill>
              </a:rPr>
              <a:t>les jeunes adultes sont au stade de procréation, de l’installation;</a:t>
            </a:r>
            <a:br>
              <a:rPr lang="fr-FR" sz="2400" dirty="0" smtClean="0">
                <a:solidFill>
                  <a:schemeClr val="bg1"/>
                </a:solidFill>
              </a:rPr>
            </a:br>
            <a:r>
              <a:rPr lang="fr-FR" sz="2400" dirty="0" smtClean="0">
                <a:solidFill>
                  <a:srgbClr val="0070C0"/>
                </a:solidFill>
              </a:rPr>
              <a:t>-</a:t>
            </a:r>
            <a:r>
              <a:rPr lang="fr-FR" sz="2400" dirty="0" smtClean="0">
                <a:solidFill>
                  <a:schemeClr val="bg1"/>
                </a:solidFill>
              </a:rPr>
              <a:t> la stabilité du couple dépend du choix du partenaire: </a:t>
            </a:r>
            <a:br>
              <a:rPr lang="fr-FR" sz="2400" dirty="0" smtClean="0">
                <a:solidFill>
                  <a:schemeClr val="bg1"/>
                </a:solidFill>
              </a:rPr>
            </a:br>
            <a:r>
              <a:rPr lang="fr-FR" sz="2400" dirty="0" smtClean="0">
                <a:solidFill>
                  <a:schemeClr val="bg1"/>
                </a:solidFill>
              </a:rPr>
              <a:t>                  ⇛ par- rapport à son </a:t>
            </a:r>
            <a:r>
              <a:rPr lang="fr-FR" sz="2400" dirty="0" smtClean="0">
                <a:solidFill>
                  <a:srgbClr val="FF0000"/>
                </a:solidFill>
              </a:rPr>
              <a:t>propre idéal</a:t>
            </a:r>
            <a:r>
              <a:rPr lang="fr-FR" sz="2400" dirty="0" smtClean="0">
                <a:solidFill>
                  <a:schemeClr val="bg1"/>
                </a:solidFill>
              </a:rPr>
              <a:t>:</a:t>
            </a:r>
            <a:br>
              <a:rPr lang="fr-FR" sz="2400" dirty="0" smtClean="0">
                <a:solidFill>
                  <a:schemeClr val="bg1"/>
                </a:solidFill>
              </a:rPr>
            </a:br>
            <a:r>
              <a:rPr lang="fr-FR" sz="2400" dirty="0" smtClean="0">
                <a:solidFill>
                  <a:schemeClr val="bg1"/>
                </a:solidFill>
              </a:rPr>
              <a:t>                           ( ce qu’on voudrait être )</a:t>
            </a:r>
            <a:br>
              <a:rPr lang="fr-FR" sz="2400" dirty="0" smtClean="0">
                <a:solidFill>
                  <a:schemeClr val="bg1"/>
                </a:solidFill>
              </a:rPr>
            </a:br>
            <a:r>
              <a:rPr lang="fr-FR" sz="2400" dirty="0" smtClean="0">
                <a:solidFill>
                  <a:schemeClr val="bg1"/>
                </a:solidFill>
              </a:rPr>
              <a:t>                  ⇛ par- rapport à </a:t>
            </a:r>
            <a:r>
              <a:rPr lang="fr-FR" sz="2400" dirty="0" smtClean="0">
                <a:solidFill>
                  <a:srgbClr val="FF0000"/>
                </a:solidFill>
              </a:rPr>
              <a:t>ce qu’on à été</a:t>
            </a:r>
            <a:r>
              <a:rPr lang="fr-FR" sz="2400" dirty="0" smtClean="0">
                <a:solidFill>
                  <a:schemeClr val="bg1"/>
                </a:solidFill>
              </a:rPr>
              <a:t>: </a:t>
            </a:r>
            <a:br>
              <a:rPr lang="fr-FR" sz="2400" dirty="0" smtClean="0">
                <a:solidFill>
                  <a:schemeClr val="bg1"/>
                </a:solidFill>
              </a:rPr>
            </a:br>
            <a:r>
              <a:rPr lang="fr-FR" sz="2400" dirty="0" smtClean="0">
                <a:solidFill>
                  <a:schemeClr val="bg1"/>
                </a:solidFill>
              </a:rPr>
              <a:t>                           ( nos premières relations d’objet )</a:t>
            </a:r>
            <a:br>
              <a:rPr lang="fr-FR" sz="2400" dirty="0" smtClean="0">
                <a:solidFill>
                  <a:schemeClr val="bg1"/>
                </a:solidFill>
              </a:rPr>
            </a:br>
            <a:r>
              <a:rPr lang="fr-FR" sz="2400" dirty="0" smtClean="0">
                <a:solidFill>
                  <a:schemeClr val="bg1"/>
                </a:solidFill>
              </a:rPr>
              <a:t>                  ⇛ par-rapport à </a:t>
            </a:r>
            <a:r>
              <a:rPr lang="fr-FR" sz="2400" dirty="0" smtClean="0">
                <a:solidFill>
                  <a:srgbClr val="FF0000"/>
                </a:solidFill>
              </a:rPr>
              <a:t>ce qu’on est soi-même</a:t>
            </a:r>
            <a:r>
              <a:rPr lang="fr-FR" sz="2400" dirty="0" smtClean="0">
                <a:solidFill>
                  <a:schemeClr val="bg1"/>
                </a:solidFill>
              </a:rPr>
              <a:t/>
            </a:r>
            <a:br>
              <a:rPr lang="fr-FR" sz="2400" dirty="0" smtClean="0">
                <a:solidFill>
                  <a:schemeClr val="bg1"/>
                </a:solidFill>
              </a:rPr>
            </a:br>
            <a:r>
              <a:rPr lang="fr-FR" sz="2400" dirty="0" smtClean="0">
                <a:solidFill>
                  <a:srgbClr val="0070C0"/>
                </a:solidFill>
              </a:rPr>
              <a:t>-</a:t>
            </a:r>
            <a:r>
              <a:rPr lang="fr-FR" sz="2400" dirty="0" smtClean="0">
                <a:solidFill>
                  <a:schemeClr val="bg1"/>
                </a:solidFill>
              </a:rPr>
              <a:t> le couple est un </a:t>
            </a:r>
            <a:r>
              <a:rPr lang="fr-FR" sz="2400" dirty="0" smtClean="0">
                <a:solidFill>
                  <a:srgbClr val="00B050"/>
                </a:solidFill>
              </a:rPr>
              <a:t>système</a:t>
            </a:r>
            <a:r>
              <a:rPr lang="fr-FR" sz="2400" dirty="0" smtClean="0">
                <a:solidFill>
                  <a:schemeClr val="bg1"/>
                </a:solidFill>
              </a:rPr>
              <a:t> qui s’autorégule avec une circulation dynamique qui permet </a:t>
            </a:r>
            <a:r>
              <a:rPr lang="fr-FR" sz="2400" dirty="0" smtClean="0">
                <a:solidFill>
                  <a:srgbClr val="00B050"/>
                </a:solidFill>
              </a:rPr>
              <a:t>l’homéostasie.</a:t>
            </a:r>
            <a:br>
              <a:rPr lang="fr-FR" sz="2400" dirty="0" smtClean="0">
                <a:solidFill>
                  <a:srgbClr val="00B050"/>
                </a:solidFill>
              </a:rPr>
            </a:br>
            <a:r>
              <a:rPr lang="fr-FR" sz="2400" dirty="0" smtClean="0">
                <a:solidFill>
                  <a:srgbClr val="0070C0"/>
                </a:solidFill>
              </a:rPr>
              <a:t>-</a:t>
            </a:r>
            <a:r>
              <a:rPr lang="fr-FR" sz="2400" dirty="0" smtClean="0">
                <a:solidFill>
                  <a:schemeClr val="bg1"/>
                </a:solidFill>
              </a:rPr>
              <a:t> l’âge adulte est marqué par de nombreux problèmes personnelles, sociaux et professionnelles;</a:t>
            </a:r>
            <a:br>
              <a:rPr lang="fr-FR" sz="2400" dirty="0" smtClean="0">
                <a:solidFill>
                  <a:schemeClr val="bg1"/>
                </a:solidFill>
              </a:rPr>
            </a:br>
            <a:r>
              <a:rPr lang="fr-FR" sz="2400" dirty="0" smtClean="0">
                <a:solidFill>
                  <a:srgbClr val="0070C0"/>
                </a:solidFill>
              </a:rPr>
              <a:t>-</a:t>
            </a:r>
            <a:r>
              <a:rPr lang="fr-FR" sz="2400" dirty="0" smtClean="0">
                <a:solidFill>
                  <a:schemeClr val="bg1"/>
                </a:solidFill>
              </a:rPr>
              <a:t> les conflits du couple se manifestent par:</a:t>
            </a:r>
            <a:br>
              <a:rPr lang="fr-FR" sz="2400" dirty="0" smtClean="0">
                <a:solidFill>
                  <a:schemeClr val="bg1"/>
                </a:solidFill>
              </a:rPr>
            </a:br>
            <a:r>
              <a:rPr lang="fr-FR" sz="2400" dirty="0" smtClean="0">
                <a:solidFill>
                  <a:schemeClr val="bg1"/>
                </a:solidFill>
              </a:rPr>
              <a:t>                  ⇛ la jalousie</a:t>
            </a:r>
            <a:br>
              <a:rPr lang="fr-FR" sz="2400" dirty="0" smtClean="0">
                <a:solidFill>
                  <a:schemeClr val="bg1"/>
                </a:solidFill>
              </a:rPr>
            </a:br>
            <a:r>
              <a:rPr lang="fr-FR" sz="2400" dirty="0" smtClean="0">
                <a:solidFill>
                  <a:schemeClr val="bg1"/>
                </a:solidFill>
              </a:rPr>
              <a:t>                  ⇛ le désir d’être totalement indépendant ( c à d impossibilité de se détacher des liens affectifs infantiles ) ;</a:t>
            </a:r>
            <a:r>
              <a:rPr lang="fr-FR" sz="2400" dirty="0" smtClean="0">
                <a:solidFill>
                  <a:srgbClr val="00B050"/>
                </a:solidFill>
              </a:rPr>
              <a:t> </a:t>
            </a:r>
            <a:r>
              <a:rPr lang="fr-FR" sz="2400" dirty="0" smtClean="0">
                <a:solidFill>
                  <a:schemeClr val="bg1"/>
                </a:solidFill>
              </a:rPr>
              <a:t>   </a:t>
            </a:r>
            <a:br>
              <a:rPr lang="fr-FR" sz="2400" dirty="0" smtClean="0">
                <a:solidFill>
                  <a:schemeClr val="bg1"/>
                </a:solidFill>
              </a:rPr>
            </a:br>
            <a:r>
              <a:rPr lang="fr-FR" sz="2400" dirty="0" smtClean="0">
                <a:solidFill>
                  <a:schemeClr val="bg1"/>
                </a:solidFill>
              </a:rPr>
              <a:t>               </a:t>
            </a:r>
            <a:endParaRPr lang="fr-FR" sz="2400" dirty="0">
              <a:solidFill>
                <a:schemeClr val="bg1"/>
              </a:solidFill>
            </a:endParaRPr>
          </a:p>
        </p:txBody>
      </p:sp>
      <p:sp>
        <p:nvSpPr>
          <p:cNvPr id="3" name="Espace réservé du numéro de diapositive 2"/>
          <p:cNvSpPr>
            <a:spLocks noGrp="1"/>
          </p:cNvSpPr>
          <p:nvPr>
            <p:ph type="sldNum" sz="quarter" idx="12"/>
          </p:nvPr>
        </p:nvSpPr>
        <p:spPr/>
        <p:txBody>
          <a:bodyPr/>
          <a:lstStyle/>
          <a:p>
            <a:fld id="{79609178-0DE2-4DA7-A198-4E5A57517F32}" type="slidenum">
              <a:rPr lang="fr-FR" smtClean="0"/>
              <a:pPr/>
              <a:t>72</a:t>
            </a:fld>
            <a:endParaRPr lang="fr-FR" dirty="0"/>
          </a:p>
        </p:txBody>
      </p:sp>
      <p:sp>
        <p:nvSpPr>
          <p:cNvPr id="4" name="Espace réservé du pied de page 3"/>
          <p:cNvSpPr>
            <a:spLocks noGrp="1"/>
          </p:cNvSpPr>
          <p:nvPr>
            <p:ph type="ftr" sz="quarter" idx="11"/>
          </p:nvPr>
        </p:nvSpPr>
        <p:spPr/>
        <p:txBody>
          <a:bodyPr/>
          <a:lstStyle/>
          <a:p>
            <a:r>
              <a:rPr lang="fr-FR" dirty="0" smtClean="0"/>
              <a:t>NASSIM OMAR</a:t>
            </a:r>
            <a:endParaRPr lang="fr-FR" dirty="0"/>
          </a:p>
        </p:txBody>
      </p:sp>
      <p:sp>
        <p:nvSpPr>
          <p:cNvPr id="5" name="Espace réservé de la date 4"/>
          <p:cNvSpPr>
            <a:spLocks noGrp="1"/>
          </p:cNvSpPr>
          <p:nvPr>
            <p:ph type="dt" sz="half" idx="10"/>
          </p:nvPr>
        </p:nvSpPr>
        <p:spPr/>
        <p:txBody>
          <a:bodyPr/>
          <a:lstStyle/>
          <a:p>
            <a:fld id="{7995D412-D546-4416-A44C-00B86FD8AF76}" type="datetime1">
              <a:rPr lang="fr-FR" smtClean="0"/>
              <a:pPr/>
              <a:t>28/06/2014</a:t>
            </a:fld>
            <a:endParaRPr lang="fr-FR" dirty="0"/>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6858000"/>
          </a:xfrm>
        </p:spPr>
        <p:txBody>
          <a:bodyPr>
            <a:normAutofit fontScale="90000"/>
          </a:bodyPr>
          <a:lstStyle/>
          <a:p>
            <a:r>
              <a:rPr lang="fr-FR" sz="2400" dirty="0" smtClean="0">
                <a:solidFill>
                  <a:srgbClr val="0070C0"/>
                </a:solidFill>
              </a:rPr>
              <a:t/>
            </a:r>
            <a:br>
              <a:rPr lang="fr-FR" sz="2400" dirty="0" smtClean="0">
                <a:solidFill>
                  <a:srgbClr val="0070C0"/>
                </a:solidFill>
              </a:rPr>
            </a:br>
            <a:r>
              <a:rPr lang="fr-FR" sz="2400" dirty="0" smtClean="0">
                <a:solidFill>
                  <a:srgbClr val="0070C0"/>
                </a:solidFill>
              </a:rPr>
              <a:t/>
            </a:r>
            <a:br>
              <a:rPr lang="fr-FR" sz="2400" dirty="0" smtClean="0">
                <a:solidFill>
                  <a:srgbClr val="0070C0"/>
                </a:solidFill>
              </a:rPr>
            </a:br>
            <a:r>
              <a:rPr lang="fr-FR" sz="2400" dirty="0" smtClean="0">
                <a:solidFill>
                  <a:srgbClr val="0070C0"/>
                </a:solidFill>
              </a:rPr>
              <a:t>-</a:t>
            </a:r>
            <a:r>
              <a:rPr lang="fr-FR" sz="2400" dirty="0" smtClean="0">
                <a:solidFill>
                  <a:schemeClr val="bg1"/>
                </a:solidFill>
              </a:rPr>
              <a:t> Les femmes d’aujourd’hui éprouvent ++ de difficultés à s’adapter aux rôles de leurs sexes qui conditionnent plus de charges et de responsabilités:</a:t>
            </a:r>
            <a:br>
              <a:rPr lang="fr-FR" sz="2400" dirty="0" smtClean="0">
                <a:solidFill>
                  <a:schemeClr val="bg1"/>
                </a:solidFill>
              </a:rPr>
            </a:br>
            <a:r>
              <a:rPr lang="fr-FR" sz="2400" dirty="0" smtClean="0">
                <a:solidFill>
                  <a:schemeClr val="bg1"/>
                </a:solidFill>
              </a:rPr>
              <a:t>              ⇛vie de travail</a:t>
            </a:r>
            <a:br>
              <a:rPr lang="fr-FR" sz="2400" dirty="0" smtClean="0">
                <a:solidFill>
                  <a:schemeClr val="bg1"/>
                </a:solidFill>
              </a:rPr>
            </a:br>
            <a:r>
              <a:rPr lang="fr-FR" sz="2400" dirty="0" smtClean="0">
                <a:solidFill>
                  <a:schemeClr val="bg1"/>
                </a:solidFill>
              </a:rPr>
              <a:t>              ⇛vie maisonnée</a:t>
            </a:r>
            <a:br>
              <a:rPr lang="fr-FR" sz="2400" dirty="0" smtClean="0">
                <a:solidFill>
                  <a:schemeClr val="bg1"/>
                </a:solidFill>
              </a:rPr>
            </a:br>
            <a:r>
              <a:rPr lang="fr-FR" sz="2400" dirty="0" smtClean="0">
                <a:solidFill>
                  <a:schemeClr val="bg1"/>
                </a:solidFill>
              </a:rPr>
              <a:t>              ⇛éducation des enfants </a:t>
            </a:r>
            <a:br>
              <a:rPr lang="fr-FR" sz="2400" dirty="0" smtClean="0">
                <a:solidFill>
                  <a:schemeClr val="bg1"/>
                </a:solidFill>
              </a:rPr>
            </a:br>
            <a:r>
              <a:rPr lang="fr-FR" sz="2400" dirty="0" smtClean="0">
                <a:solidFill>
                  <a:schemeClr val="bg1"/>
                </a:solidFill>
              </a:rPr>
              <a:t/>
            </a:r>
            <a:br>
              <a:rPr lang="fr-FR" sz="2400" dirty="0" smtClean="0">
                <a:solidFill>
                  <a:schemeClr val="bg1"/>
                </a:solidFill>
              </a:rPr>
            </a:br>
            <a:r>
              <a:rPr lang="fr-FR" sz="2400" dirty="0" smtClean="0">
                <a:solidFill>
                  <a:srgbClr val="0070C0"/>
                </a:solidFill>
              </a:rPr>
              <a:t>-</a:t>
            </a:r>
            <a:r>
              <a:rPr lang="fr-FR" sz="2400" dirty="0" smtClean="0">
                <a:solidFill>
                  <a:schemeClr val="bg1"/>
                </a:solidFill>
              </a:rPr>
              <a:t> d’autres situations caractérisent l’âge adulte;</a:t>
            </a:r>
            <a:br>
              <a:rPr lang="fr-FR" sz="2400" dirty="0" smtClean="0">
                <a:solidFill>
                  <a:schemeClr val="bg1"/>
                </a:solidFill>
              </a:rPr>
            </a:br>
            <a:r>
              <a:rPr lang="fr-FR" sz="2400" dirty="0" smtClean="0">
                <a:solidFill>
                  <a:schemeClr val="bg1"/>
                </a:solidFill>
              </a:rPr>
              <a:t>les </a:t>
            </a:r>
            <a:r>
              <a:rPr lang="fr-FR" sz="2400" dirty="0" smtClean="0">
                <a:solidFill>
                  <a:srgbClr val="FF0000"/>
                </a:solidFill>
              </a:rPr>
              <a:t>célibats</a:t>
            </a:r>
            <a:r>
              <a:rPr lang="fr-FR" sz="2400" dirty="0" smtClean="0">
                <a:solidFill>
                  <a:schemeClr val="bg1"/>
                </a:solidFill>
              </a:rPr>
              <a:t> vivant seules avec leurs différences considérables:</a:t>
            </a:r>
            <a:br>
              <a:rPr lang="fr-FR" sz="2400" dirty="0" smtClean="0">
                <a:solidFill>
                  <a:schemeClr val="bg1"/>
                </a:solidFill>
              </a:rPr>
            </a:br>
            <a:r>
              <a:rPr lang="fr-FR" sz="2400" dirty="0" smtClean="0">
                <a:solidFill>
                  <a:schemeClr val="bg1"/>
                </a:solidFill>
              </a:rPr>
              <a:t>              ⇛ jeunes de 30 ans et +</a:t>
            </a:r>
            <a:br>
              <a:rPr lang="fr-FR" sz="2400" dirty="0" smtClean="0">
                <a:solidFill>
                  <a:schemeClr val="bg1"/>
                </a:solidFill>
              </a:rPr>
            </a:br>
            <a:r>
              <a:rPr lang="fr-FR" sz="2400" dirty="0" smtClean="0">
                <a:solidFill>
                  <a:schemeClr val="bg1"/>
                </a:solidFill>
              </a:rPr>
              <a:t>              ⇛veufs et veuves âgées</a:t>
            </a:r>
            <a:br>
              <a:rPr lang="fr-FR" sz="2400" dirty="0" smtClean="0">
                <a:solidFill>
                  <a:schemeClr val="bg1"/>
                </a:solidFill>
              </a:rPr>
            </a:br>
            <a:r>
              <a:rPr lang="fr-FR" sz="2400" dirty="0" smtClean="0">
                <a:solidFill>
                  <a:schemeClr val="bg1"/>
                </a:solidFill>
              </a:rPr>
              <a:t>              ⇛choix du mode de vie solitaire pas librement choisi</a:t>
            </a:r>
            <a:br>
              <a:rPr lang="fr-FR" sz="2400" dirty="0" smtClean="0">
                <a:solidFill>
                  <a:schemeClr val="bg1"/>
                </a:solidFill>
              </a:rPr>
            </a:br>
            <a:r>
              <a:rPr lang="fr-FR" sz="2400" dirty="0" smtClean="0">
                <a:solidFill>
                  <a:srgbClr val="0070C0"/>
                </a:solidFill>
              </a:rPr>
              <a:t>-</a:t>
            </a:r>
            <a:r>
              <a:rPr lang="fr-FR" sz="2400" dirty="0" smtClean="0">
                <a:solidFill>
                  <a:schemeClr val="bg1"/>
                </a:solidFill>
              </a:rPr>
              <a:t> nette relation </a:t>
            </a:r>
            <a:r>
              <a:rPr lang="fr-FR" sz="2400" dirty="0" smtClean="0">
                <a:solidFill>
                  <a:srgbClr val="FF0000"/>
                </a:solidFill>
              </a:rPr>
              <a:t>corrélative</a:t>
            </a:r>
            <a:r>
              <a:rPr lang="fr-FR" sz="2400" dirty="0" smtClean="0">
                <a:solidFill>
                  <a:schemeClr val="bg1"/>
                </a:solidFill>
              </a:rPr>
              <a:t> entre isolement social et suicide ( veuvage, divorce ,célibats ….);</a:t>
            </a:r>
            <a:br>
              <a:rPr lang="fr-FR" sz="2400" dirty="0" smtClean="0">
                <a:solidFill>
                  <a:schemeClr val="bg1"/>
                </a:solidFill>
              </a:rPr>
            </a:br>
            <a:r>
              <a:rPr lang="fr-FR" sz="2400" dirty="0" smtClean="0">
                <a:solidFill>
                  <a:schemeClr val="bg1"/>
                </a:solidFill>
              </a:rPr>
              <a:t>- autre phénomène social marque la fin de l’âge adulte( </a:t>
            </a:r>
            <a:r>
              <a:rPr lang="fr-FR" sz="2400" dirty="0" smtClean="0">
                <a:solidFill>
                  <a:srgbClr val="FF0000"/>
                </a:solidFill>
              </a:rPr>
              <a:t>la</a:t>
            </a:r>
            <a:r>
              <a:rPr lang="fr-FR" sz="2400" dirty="0" smtClean="0">
                <a:solidFill>
                  <a:schemeClr val="bg1"/>
                </a:solidFill>
              </a:rPr>
              <a:t> </a:t>
            </a:r>
            <a:r>
              <a:rPr lang="fr-FR" sz="2400" dirty="0" smtClean="0">
                <a:solidFill>
                  <a:srgbClr val="FF0000"/>
                </a:solidFill>
              </a:rPr>
              <a:t>retraite</a:t>
            </a:r>
            <a:r>
              <a:rPr lang="fr-FR" sz="2400" dirty="0" smtClean="0">
                <a:solidFill>
                  <a:schemeClr val="bg1"/>
                </a:solidFill>
              </a:rPr>
              <a:t>) qui est abordée avec sérénité très</a:t>
            </a:r>
            <a:r>
              <a:rPr lang="fr-FR" sz="2700" dirty="0" smtClean="0">
                <a:solidFill>
                  <a:srgbClr val="FF0000"/>
                </a:solidFill>
              </a:rPr>
              <a:t>≠ </a:t>
            </a:r>
            <a:r>
              <a:rPr lang="fr-FR" sz="2400" dirty="0" smtClean="0">
                <a:solidFill>
                  <a:schemeClr val="bg1"/>
                </a:solidFill>
              </a:rPr>
              <a:t>selon les individus</a:t>
            </a:r>
            <a:br>
              <a:rPr lang="fr-FR" sz="2400" dirty="0" smtClean="0">
                <a:solidFill>
                  <a:schemeClr val="bg1"/>
                </a:solidFill>
              </a:rPr>
            </a:br>
            <a:r>
              <a:rPr lang="fr-FR" sz="2400" dirty="0" smtClean="0">
                <a:solidFill>
                  <a:schemeClr val="bg1"/>
                </a:solidFill>
              </a:rPr>
              <a:t>si elle n’est pas bien préparée ,bien qu’elle marque des </a:t>
            </a:r>
            <a:r>
              <a:rPr lang="fr-FR" sz="2400" dirty="0" smtClean="0">
                <a:solidFill>
                  <a:srgbClr val="FF0000"/>
                </a:solidFill>
              </a:rPr>
              <a:t>ruptures</a:t>
            </a:r>
            <a:r>
              <a:rPr lang="fr-FR" sz="2400" dirty="0" smtClean="0">
                <a:solidFill>
                  <a:schemeClr val="bg1"/>
                </a:solidFill>
              </a:rPr>
              <a:t>, elle est faite aussi de </a:t>
            </a:r>
            <a:r>
              <a:rPr lang="fr-FR" sz="2400" dirty="0" smtClean="0">
                <a:solidFill>
                  <a:srgbClr val="FF0000"/>
                </a:solidFill>
              </a:rPr>
              <a:t>continuité </a:t>
            </a:r>
            <a:r>
              <a:rPr lang="fr-FR" sz="2400" dirty="0" smtClean="0">
                <a:solidFill>
                  <a:schemeClr val="bg1"/>
                </a:solidFill>
              </a:rPr>
              <a:t>( activités associatives , municipales , culturelles et sportives).     </a:t>
            </a:r>
            <a:br>
              <a:rPr lang="fr-FR" sz="2400" dirty="0" smtClean="0">
                <a:solidFill>
                  <a:schemeClr val="bg1"/>
                </a:solidFill>
              </a:rPr>
            </a:br>
            <a:r>
              <a:rPr lang="fr-FR" sz="2400" dirty="0" smtClean="0">
                <a:solidFill>
                  <a:schemeClr val="bg1"/>
                </a:solidFill>
              </a:rPr>
              <a:t/>
            </a:r>
            <a:br>
              <a:rPr lang="fr-FR" sz="2400" dirty="0" smtClean="0">
                <a:solidFill>
                  <a:schemeClr val="bg1"/>
                </a:solidFill>
              </a:rPr>
            </a:br>
            <a:r>
              <a:rPr lang="fr-FR" sz="2400" dirty="0" smtClean="0">
                <a:solidFill>
                  <a:schemeClr val="bg1"/>
                </a:solidFill>
              </a:rPr>
              <a:t/>
            </a:r>
            <a:br>
              <a:rPr lang="fr-FR" sz="2400" dirty="0" smtClean="0">
                <a:solidFill>
                  <a:schemeClr val="bg1"/>
                </a:solidFill>
              </a:rPr>
            </a:br>
            <a:endParaRPr lang="fr-FR" sz="2400" dirty="0">
              <a:solidFill>
                <a:schemeClr val="bg1"/>
              </a:solidFill>
            </a:endParaRPr>
          </a:p>
        </p:txBody>
      </p:sp>
      <p:pic>
        <p:nvPicPr>
          <p:cNvPr id="1026" name="Picture 2" descr="C:\Documents and Settings\Administrateur\Mes documents\Downloads\télétravail-enfant-maman-bureau-féminin-travail-congé-maternité-358x200.jpg"/>
          <p:cNvPicPr>
            <a:picLocks noChangeAspect="1" noChangeArrowheads="1"/>
          </p:cNvPicPr>
          <p:nvPr/>
        </p:nvPicPr>
        <p:blipFill>
          <a:blip r:embed="rId2"/>
          <a:srcRect/>
          <a:stretch>
            <a:fillRect/>
          </a:stretch>
        </p:blipFill>
        <p:spPr bwMode="auto">
          <a:xfrm>
            <a:off x="5715008" y="857232"/>
            <a:ext cx="2547934" cy="1425251"/>
          </a:xfrm>
          <a:prstGeom prst="rect">
            <a:avLst/>
          </a:prstGeom>
          <a:noFill/>
        </p:spPr>
      </p:pic>
      <p:sp>
        <p:nvSpPr>
          <p:cNvPr id="4" name="Espace réservé du numéro de diapositive 3"/>
          <p:cNvSpPr>
            <a:spLocks noGrp="1"/>
          </p:cNvSpPr>
          <p:nvPr>
            <p:ph type="sldNum" sz="quarter" idx="12"/>
          </p:nvPr>
        </p:nvSpPr>
        <p:spPr/>
        <p:txBody>
          <a:bodyPr/>
          <a:lstStyle/>
          <a:p>
            <a:fld id="{79609178-0DE2-4DA7-A198-4E5A57517F32}" type="slidenum">
              <a:rPr lang="fr-FR" smtClean="0"/>
              <a:pPr/>
              <a:t>73</a:t>
            </a:fld>
            <a:endParaRPr lang="fr-FR" dirty="0"/>
          </a:p>
        </p:txBody>
      </p:sp>
      <p:sp>
        <p:nvSpPr>
          <p:cNvPr id="5" name="Espace réservé du pied de page 4"/>
          <p:cNvSpPr>
            <a:spLocks noGrp="1"/>
          </p:cNvSpPr>
          <p:nvPr>
            <p:ph type="ftr" sz="quarter" idx="11"/>
          </p:nvPr>
        </p:nvSpPr>
        <p:spPr/>
        <p:txBody>
          <a:bodyPr/>
          <a:lstStyle/>
          <a:p>
            <a:r>
              <a:rPr lang="fr-FR" dirty="0" smtClean="0"/>
              <a:t>NASSIM OMAR</a:t>
            </a:r>
            <a:endParaRPr lang="fr-FR" dirty="0"/>
          </a:p>
        </p:txBody>
      </p:sp>
      <p:sp>
        <p:nvSpPr>
          <p:cNvPr id="6" name="Espace réservé de la date 5"/>
          <p:cNvSpPr>
            <a:spLocks noGrp="1"/>
          </p:cNvSpPr>
          <p:nvPr>
            <p:ph type="dt" sz="half" idx="10"/>
          </p:nvPr>
        </p:nvSpPr>
        <p:spPr/>
        <p:txBody>
          <a:bodyPr/>
          <a:lstStyle/>
          <a:p>
            <a:fld id="{D4406F3D-5138-4CB6-9F6E-307F9A9FB960}" type="datetime1">
              <a:rPr lang="fr-FR" smtClean="0"/>
              <a:pPr/>
              <a:t>28/06/2014</a:t>
            </a:fld>
            <a:endParaRPr lang="fr-FR" dirty="0"/>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6858000"/>
          </a:xfrm>
        </p:spPr>
        <p:txBody>
          <a:bodyPr>
            <a:normAutofit/>
          </a:bodyPr>
          <a:lstStyle/>
          <a:p>
            <a:r>
              <a:rPr lang="fr-FR" sz="2400" dirty="0" smtClean="0">
                <a:solidFill>
                  <a:schemeClr val="accent4"/>
                </a:solidFill>
              </a:rPr>
              <a:t>10: La vieillesse:</a:t>
            </a:r>
            <a:br>
              <a:rPr lang="fr-FR" sz="2400" dirty="0" smtClean="0">
                <a:solidFill>
                  <a:schemeClr val="accent4"/>
                </a:solidFill>
              </a:rPr>
            </a:br>
            <a:r>
              <a:rPr lang="fr-FR" sz="2400" dirty="0" smtClean="0">
                <a:solidFill>
                  <a:schemeClr val="accent4"/>
                </a:solidFill>
              </a:rPr>
              <a:t>« </a:t>
            </a:r>
            <a:r>
              <a:rPr lang="fr-FR" sz="2400" dirty="0" smtClean="0">
                <a:solidFill>
                  <a:schemeClr val="bg1"/>
                </a:solidFill>
              </a:rPr>
              <a:t>l’assemblée mondiale des N.U sur le vieillissement réunie à vienne, ont fixé </a:t>
            </a:r>
            <a:r>
              <a:rPr lang="fr-FR" sz="2400" dirty="0" smtClean="0">
                <a:solidFill>
                  <a:srgbClr val="FF0000"/>
                </a:solidFill>
              </a:rPr>
              <a:t>60 ans </a:t>
            </a:r>
            <a:r>
              <a:rPr lang="fr-FR" sz="2400" dirty="0" smtClean="0">
                <a:solidFill>
                  <a:schemeClr val="bg1"/>
                </a:solidFill>
              </a:rPr>
              <a:t>comme âge à partir duquel une personne est considérée comme vieille ou âgée </a:t>
            </a:r>
            <a:r>
              <a:rPr lang="fr-FR" sz="2400" dirty="0" smtClean="0">
                <a:solidFill>
                  <a:srgbClr val="0070C0"/>
                </a:solidFill>
              </a:rPr>
              <a:t>»</a:t>
            </a:r>
            <a:br>
              <a:rPr lang="fr-FR" sz="2400" dirty="0" smtClean="0">
                <a:solidFill>
                  <a:srgbClr val="0070C0"/>
                </a:solidFill>
              </a:rPr>
            </a:br>
            <a:r>
              <a:rPr lang="fr-FR" sz="2400" dirty="0" smtClean="0">
                <a:solidFill>
                  <a:schemeClr val="bg1"/>
                </a:solidFill>
              </a:rPr>
              <a:t> selon une étude démographique au Maroc , le taux atteindra en 2020 </a:t>
            </a:r>
            <a:br>
              <a:rPr lang="fr-FR" sz="2400" dirty="0" smtClean="0">
                <a:solidFill>
                  <a:schemeClr val="bg1"/>
                </a:solidFill>
              </a:rPr>
            </a:br>
            <a:r>
              <a:rPr lang="fr-FR" sz="2400" dirty="0" smtClean="0">
                <a:solidFill>
                  <a:schemeClr val="bg1"/>
                </a:solidFill>
              </a:rPr>
              <a:t>                                          </a:t>
            </a:r>
            <a:r>
              <a:rPr lang="fr-FR" sz="2400" dirty="0" smtClean="0">
                <a:solidFill>
                  <a:srgbClr val="FF0000"/>
                </a:solidFill>
              </a:rPr>
              <a:t>3.246.000 soit 9.3 % </a:t>
            </a:r>
            <a:r>
              <a:rPr lang="fr-FR" sz="2400" dirty="0" smtClean="0">
                <a:solidFill>
                  <a:schemeClr val="accent4"/>
                </a:solidFill>
              </a:rPr>
              <a:t/>
            </a:r>
            <a:br>
              <a:rPr lang="fr-FR" sz="2400" dirty="0" smtClean="0">
                <a:solidFill>
                  <a:schemeClr val="accent4"/>
                </a:solidFill>
              </a:rPr>
            </a:br>
            <a:r>
              <a:rPr lang="fr-FR" sz="2400" dirty="0" smtClean="0">
                <a:solidFill>
                  <a:schemeClr val="accent4"/>
                </a:solidFill>
              </a:rPr>
              <a:t>- </a:t>
            </a:r>
            <a:r>
              <a:rPr lang="fr-FR" sz="2400" dirty="0" smtClean="0">
                <a:solidFill>
                  <a:schemeClr val="bg1"/>
                </a:solidFill>
              </a:rPr>
              <a:t>processus qui transforme un sujet adulte en bonne santé en individu fragile;</a:t>
            </a:r>
            <a:br>
              <a:rPr lang="fr-FR" sz="2400" dirty="0" smtClean="0">
                <a:solidFill>
                  <a:schemeClr val="bg1"/>
                </a:solidFill>
              </a:rPr>
            </a:br>
            <a:r>
              <a:rPr lang="fr-FR" sz="2400" dirty="0" smtClean="0">
                <a:solidFill>
                  <a:srgbClr val="0070C0"/>
                </a:solidFill>
              </a:rPr>
              <a:t>- </a:t>
            </a:r>
            <a:r>
              <a:rPr lang="fr-FR" sz="2400" dirty="0" smtClean="0">
                <a:solidFill>
                  <a:schemeClr val="bg1"/>
                </a:solidFill>
              </a:rPr>
              <a:t>le vieillissement psychologique est l’action du temps sur la personnalité;</a:t>
            </a:r>
            <a:endParaRPr lang="fr-FR" sz="2400" dirty="0">
              <a:solidFill>
                <a:schemeClr val="accent4"/>
              </a:solidFill>
            </a:endParaRPr>
          </a:p>
        </p:txBody>
      </p:sp>
      <p:pic>
        <p:nvPicPr>
          <p:cNvPr id="1026" name="Picture 2" descr="C:\Documents and Settings\Administrateur\Mes documents\Downloads\vieillesse.jpg"/>
          <p:cNvPicPr>
            <a:picLocks noChangeAspect="1" noChangeArrowheads="1"/>
          </p:cNvPicPr>
          <p:nvPr/>
        </p:nvPicPr>
        <p:blipFill>
          <a:blip r:embed="rId2"/>
          <a:srcRect/>
          <a:stretch>
            <a:fillRect/>
          </a:stretch>
        </p:blipFill>
        <p:spPr bwMode="auto">
          <a:xfrm>
            <a:off x="6810374" y="5259973"/>
            <a:ext cx="2333626" cy="1598027"/>
          </a:xfrm>
          <a:prstGeom prst="rect">
            <a:avLst/>
          </a:prstGeom>
          <a:noFill/>
        </p:spPr>
      </p:pic>
      <p:sp>
        <p:nvSpPr>
          <p:cNvPr id="4" name="Espace réservé du numéro de diapositive 3"/>
          <p:cNvSpPr>
            <a:spLocks noGrp="1"/>
          </p:cNvSpPr>
          <p:nvPr>
            <p:ph type="sldNum" sz="quarter" idx="12"/>
          </p:nvPr>
        </p:nvSpPr>
        <p:spPr/>
        <p:txBody>
          <a:bodyPr/>
          <a:lstStyle/>
          <a:p>
            <a:fld id="{79609178-0DE2-4DA7-A198-4E5A57517F32}" type="slidenum">
              <a:rPr lang="fr-FR" smtClean="0"/>
              <a:pPr/>
              <a:t>74</a:t>
            </a:fld>
            <a:endParaRPr lang="fr-FR" dirty="0"/>
          </a:p>
        </p:txBody>
      </p:sp>
      <p:sp>
        <p:nvSpPr>
          <p:cNvPr id="5" name="Espace réservé du pied de page 4"/>
          <p:cNvSpPr>
            <a:spLocks noGrp="1"/>
          </p:cNvSpPr>
          <p:nvPr>
            <p:ph type="ftr" sz="quarter" idx="11"/>
          </p:nvPr>
        </p:nvSpPr>
        <p:spPr/>
        <p:txBody>
          <a:bodyPr/>
          <a:lstStyle/>
          <a:p>
            <a:r>
              <a:rPr lang="fr-FR" dirty="0" smtClean="0"/>
              <a:t>NASSIM OMAR</a:t>
            </a:r>
            <a:endParaRPr lang="fr-FR" dirty="0"/>
          </a:p>
        </p:txBody>
      </p:sp>
      <p:sp>
        <p:nvSpPr>
          <p:cNvPr id="6" name="Espace réservé de la date 5"/>
          <p:cNvSpPr>
            <a:spLocks noGrp="1"/>
          </p:cNvSpPr>
          <p:nvPr>
            <p:ph type="dt" sz="half" idx="10"/>
          </p:nvPr>
        </p:nvSpPr>
        <p:spPr/>
        <p:txBody>
          <a:bodyPr/>
          <a:lstStyle/>
          <a:p>
            <a:fld id="{764DC208-5E62-4832-AAC0-2936491696E6}" type="datetime1">
              <a:rPr lang="fr-FR" smtClean="0"/>
              <a:pPr/>
              <a:t>28/06/2014</a:t>
            </a:fld>
            <a:endParaRPr lang="fr-FR" dirty="0"/>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6858000"/>
          </a:xfrm>
        </p:spPr>
        <p:txBody>
          <a:bodyPr>
            <a:normAutofit/>
          </a:bodyPr>
          <a:lstStyle/>
          <a:p>
            <a:pPr>
              <a:lnSpc>
                <a:spcPct val="90000"/>
              </a:lnSpc>
            </a:pPr>
            <a:r>
              <a:rPr lang="fr-FR" sz="2800" dirty="0" smtClean="0">
                <a:solidFill>
                  <a:srgbClr val="FF0000"/>
                </a:solidFill>
              </a:rPr>
              <a:t>                        Les différents types:</a:t>
            </a:r>
            <a:br>
              <a:rPr lang="fr-FR" sz="2800" dirty="0" smtClean="0">
                <a:solidFill>
                  <a:srgbClr val="FF0000"/>
                </a:solidFill>
              </a:rPr>
            </a:br>
            <a:r>
              <a:rPr lang="fr-FR" sz="2800" dirty="0" smtClean="0">
                <a:solidFill>
                  <a:srgbClr val="00B050"/>
                </a:solidFill>
              </a:rPr>
              <a:t>Vieillissement optimal</a:t>
            </a:r>
            <a:r>
              <a:rPr lang="fr-FR" sz="3200" dirty="0" smtClean="0">
                <a:solidFill>
                  <a:schemeClr val="bg1"/>
                </a:solidFill>
              </a:rPr>
              <a:t/>
            </a:r>
            <a:br>
              <a:rPr lang="fr-FR" sz="3200" dirty="0" smtClean="0">
                <a:solidFill>
                  <a:schemeClr val="bg1"/>
                </a:solidFill>
              </a:rPr>
            </a:br>
            <a:r>
              <a:rPr lang="fr-FR" sz="2400" dirty="0" smtClean="0">
                <a:solidFill>
                  <a:schemeClr val="bg1"/>
                </a:solidFill>
              </a:rPr>
              <a:t>Performances identiques ou supérieures à des sujets plus jeunes et de même niveau d’éducation.</a:t>
            </a:r>
            <a:br>
              <a:rPr lang="fr-FR" sz="2400" dirty="0" smtClean="0">
                <a:solidFill>
                  <a:schemeClr val="bg1"/>
                </a:solidFill>
              </a:rPr>
            </a:br>
            <a:r>
              <a:rPr lang="fr-FR" sz="2800" dirty="0" smtClean="0">
                <a:solidFill>
                  <a:schemeClr val="bg1"/>
                </a:solidFill>
              </a:rPr>
              <a:t/>
            </a:r>
            <a:br>
              <a:rPr lang="fr-FR" sz="2800" dirty="0" smtClean="0">
                <a:solidFill>
                  <a:schemeClr val="bg1"/>
                </a:solidFill>
              </a:rPr>
            </a:br>
            <a:r>
              <a:rPr lang="fr-FR" sz="2800" dirty="0" smtClean="0">
                <a:solidFill>
                  <a:srgbClr val="00B050"/>
                </a:solidFill>
              </a:rPr>
              <a:t>Vieillissement réussi: multicritères</a:t>
            </a:r>
            <a:r>
              <a:rPr lang="fr-FR" sz="3200" dirty="0" smtClean="0">
                <a:solidFill>
                  <a:schemeClr val="bg1"/>
                </a:solidFill>
              </a:rPr>
              <a:t/>
            </a:r>
            <a:br>
              <a:rPr lang="fr-FR" sz="3200" dirty="0" smtClean="0">
                <a:solidFill>
                  <a:schemeClr val="bg1"/>
                </a:solidFill>
              </a:rPr>
            </a:br>
            <a:r>
              <a:rPr lang="fr-FR" sz="2400" dirty="0" smtClean="0">
                <a:solidFill>
                  <a:schemeClr val="bg1"/>
                </a:solidFill>
              </a:rPr>
              <a:t>Santé</a:t>
            </a:r>
            <a:br>
              <a:rPr lang="fr-FR" sz="2400" dirty="0" smtClean="0">
                <a:solidFill>
                  <a:schemeClr val="bg1"/>
                </a:solidFill>
              </a:rPr>
            </a:br>
            <a:r>
              <a:rPr lang="fr-FR" sz="2400" dirty="0" smtClean="0">
                <a:solidFill>
                  <a:schemeClr val="bg1"/>
                </a:solidFill>
              </a:rPr>
              <a:t>Maintien d’activités</a:t>
            </a:r>
            <a:br>
              <a:rPr lang="fr-FR" sz="2400" dirty="0" smtClean="0">
                <a:solidFill>
                  <a:schemeClr val="bg1"/>
                </a:solidFill>
              </a:rPr>
            </a:br>
            <a:r>
              <a:rPr lang="fr-FR" sz="2400" dirty="0" smtClean="0">
                <a:solidFill>
                  <a:schemeClr val="bg1"/>
                </a:solidFill>
              </a:rPr>
              <a:t>Engagement social et activités productives</a:t>
            </a:r>
            <a:br>
              <a:rPr lang="fr-FR" sz="2400" dirty="0" smtClean="0">
                <a:solidFill>
                  <a:schemeClr val="bg1"/>
                </a:solidFill>
              </a:rPr>
            </a:br>
            <a:r>
              <a:rPr lang="fr-FR" sz="2400" dirty="0" smtClean="0">
                <a:solidFill>
                  <a:schemeClr val="bg1"/>
                </a:solidFill>
              </a:rPr>
              <a:t>Conservation de l’autonomie</a:t>
            </a:r>
            <a:br>
              <a:rPr lang="fr-FR" sz="2400" dirty="0" smtClean="0">
                <a:solidFill>
                  <a:schemeClr val="bg1"/>
                </a:solidFill>
              </a:rPr>
            </a:br>
            <a:r>
              <a:rPr lang="fr-FR" sz="2800" dirty="0" smtClean="0">
                <a:solidFill>
                  <a:srgbClr val="00B050"/>
                </a:solidFill>
              </a:rPr>
              <a:t>Vieillissement pathologique</a:t>
            </a:r>
            <a:r>
              <a:rPr lang="fr-FR" sz="3200" dirty="0" smtClean="0">
                <a:solidFill>
                  <a:schemeClr val="bg1"/>
                </a:solidFill>
              </a:rPr>
              <a:t/>
            </a:r>
            <a:br>
              <a:rPr lang="fr-FR" sz="3200" dirty="0" smtClean="0">
                <a:solidFill>
                  <a:schemeClr val="bg1"/>
                </a:solidFill>
              </a:rPr>
            </a:br>
            <a:r>
              <a:rPr lang="fr-FR" sz="2400" dirty="0" smtClean="0">
                <a:solidFill>
                  <a:schemeClr val="bg1"/>
                </a:solidFill>
              </a:rPr>
              <a:t>Affections liées à l’âge mais qui ne lui sont pas dues.</a:t>
            </a:r>
            <a:endParaRPr lang="fr-FR" sz="2400" dirty="0">
              <a:solidFill>
                <a:schemeClr val="bg1"/>
              </a:solidFill>
            </a:endParaRPr>
          </a:p>
        </p:txBody>
      </p:sp>
      <p:sp>
        <p:nvSpPr>
          <p:cNvPr id="3" name="Espace réservé du numéro de diapositive 2"/>
          <p:cNvSpPr>
            <a:spLocks noGrp="1"/>
          </p:cNvSpPr>
          <p:nvPr>
            <p:ph type="sldNum" sz="quarter" idx="12"/>
          </p:nvPr>
        </p:nvSpPr>
        <p:spPr/>
        <p:txBody>
          <a:bodyPr/>
          <a:lstStyle/>
          <a:p>
            <a:fld id="{79609178-0DE2-4DA7-A198-4E5A57517F32}" type="slidenum">
              <a:rPr lang="fr-FR" smtClean="0"/>
              <a:pPr/>
              <a:t>75</a:t>
            </a:fld>
            <a:endParaRPr lang="fr-FR" dirty="0"/>
          </a:p>
        </p:txBody>
      </p:sp>
      <p:sp>
        <p:nvSpPr>
          <p:cNvPr id="4" name="Espace réservé du pied de page 3"/>
          <p:cNvSpPr>
            <a:spLocks noGrp="1"/>
          </p:cNvSpPr>
          <p:nvPr>
            <p:ph type="ftr" sz="quarter" idx="11"/>
          </p:nvPr>
        </p:nvSpPr>
        <p:spPr/>
        <p:txBody>
          <a:bodyPr/>
          <a:lstStyle/>
          <a:p>
            <a:r>
              <a:rPr lang="fr-FR" dirty="0" smtClean="0"/>
              <a:t>NASSIM OMAR</a:t>
            </a:r>
            <a:endParaRPr lang="fr-FR" dirty="0"/>
          </a:p>
        </p:txBody>
      </p:sp>
      <p:sp>
        <p:nvSpPr>
          <p:cNvPr id="5" name="Espace réservé de la date 4"/>
          <p:cNvSpPr>
            <a:spLocks noGrp="1"/>
          </p:cNvSpPr>
          <p:nvPr>
            <p:ph type="dt" sz="half" idx="10"/>
          </p:nvPr>
        </p:nvSpPr>
        <p:spPr/>
        <p:txBody>
          <a:bodyPr/>
          <a:lstStyle/>
          <a:p>
            <a:fld id="{133F7ED4-EFD7-41D2-BD1D-A77EF9FB7316}" type="datetime1">
              <a:rPr lang="fr-FR" smtClean="0"/>
              <a:pPr/>
              <a:t>28/06/2014</a:t>
            </a:fld>
            <a:endParaRPr lang="fr-FR" dirty="0"/>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6858000"/>
          </a:xfrm>
        </p:spPr>
        <p:txBody>
          <a:bodyPr>
            <a:normAutofit/>
          </a:bodyPr>
          <a:lstStyle/>
          <a:p>
            <a:r>
              <a:rPr lang="fr-FR" sz="2400" dirty="0" smtClean="0">
                <a:solidFill>
                  <a:srgbClr val="FF0000"/>
                </a:solidFill>
              </a:rPr>
              <a:t>                         </a:t>
            </a:r>
            <a:r>
              <a:rPr lang="fr-FR" sz="2800" dirty="0" smtClean="0">
                <a:solidFill>
                  <a:srgbClr val="FF0000"/>
                </a:solidFill>
              </a:rPr>
              <a:t>Les risques physiques:</a:t>
            </a:r>
            <a:br>
              <a:rPr lang="fr-FR" sz="2800" dirty="0" smtClean="0">
                <a:solidFill>
                  <a:srgbClr val="FF0000"/>
                </a:solidFill>
              </a:rPr>
            </a:br>
            <a:r>
              <a:rPr lang="fr-FR" sz="2800" dirty="0" smtClean="0">
                <a:solidFill>
                  <a:schemeClr val="bg1"/>
                </a:solidFill>
              </a:rPr>
              <a:t>* </a:t>
            </a:r>
            <a:r>
              <a:rPr lang="fr-FR" sz="2400" dirty="0" smtClean="0">
                <a:solidFill>
                  <a:schemeClr val="bg1"/>
                </a:solidFill>
              </a:rPr>
              <a:t>modifications homéostasiques</a:t>
            </a:r>
            <a:br>
              <a:rPr lang="fr-FR" sz="2400" dirty="0" smtClean="0">
                <a:solidFill>
                  <a:schemeClr val="bg1"/>
                </a:solidFill>
              </a:rPr>
            </a:br>
            <a:r>
              <a:rPr lang="fr-FR" sz="2400" dirty="0" smtClean="0">
                <a:solidFill>
                  <a:schemeClr val="bg1"/>
                </a:solidFill>
              </a:rPr>
              <a:t>* atteintes cérébrales ( avc et autres )</a:t>
            </a:r>
            <a:br>
              <a:rPr lang="fr-FR" sz="2400" dirty="0" smtClean="0">
                <a:solidFill>
                  <a:schemeClr val="bg1"/>
                </a:solidFill>
              </a:rPr>
            </a:br>
            <a:r>
              <a:rPr lang="fr-FR" sz="2400" dirty="0" smtClean="0">
                <a:solidFill>
                  <a:schemeClr val="bg1"/>
                </a:solidFill>
              </a:rPr>
              <a:t>* atteintes cardiovasculaires ( i.c , arythmies , ischémies )</a:t>
            </a:r>
            <a:br>
              <a:rPr lang="fr-FR" sz="2400" dirty="0" smtClean="0">
                <a:solidFill>
                  <a:schemeClr val="bg1"/>
                </a:solidFill>
              </a:rPr>
            </a:br>
            <a:r>
              <a:rPr lang="fr-FR" sz="2400" dirty="0" smtClean="0">
                <a:solidFill>
                  <a:schemeClr val="bg1"/>
                </a:solidFill>
              </a:rPr>
              <a:t>* atteintes respiratoires ( </a:t>
            </a:r>
            <a:r>
              <a:rPr lang="fr-FR" sz="2400" dirty="0" smtClean="0">
                <a:solidFill>
                  <a:srgbClr val="FF0000"/>
                </a:solidFill>
              </a:rPr>
              <a:t>↘</a:t>
            </a:r>
            <a:r>
              <a:rPr lang="fr-FR" sz="2400" dirty="0" smtClean="0">
                <a:solidFill>
                  <a:schemeClr val="bg1"/>
                </a:solidFill>
              </a:rPr>
              <a:t> de l’elastance pulmonaire …) </a:t>
            </a:r>
            <a:br>
              <a:rPr lang="fr-FR" sz="2400" dirty="0" smtClean="0">
                <a:solidFill>
                  <a:schemeClr val="bg1"/>
                </a:solidFill>
              </a:rPr>
            </a:br>
            <a:r>
              <a:rPr lang="fr-FR" sz="2400" dirty="0" smtClean="0">
                <a:solidFill>
                  <a:schemeClr val="bg1"/>
                </a:solidFill>
              </a:rPr>
              <a:t>* atteintes rénales ( I.r , hypo perfusion rénale ….)</a:t>
            </a:r>
            <a:br>
              <a:rPr lang="fr-FR" sz="2400" dirty="0" smtClean="0">
                <a:solidFill>
                  <a:schemeClr val="bg1"/>
                </a:solidFill>
              </a:rPr>
            </a:br>
            <a:r>
              <a:rPr lang="fr-FR" sz="2400" dirty="0" smtClean="0">
                <a:solidFill>
                  <a:schemeClr val="bg1"/>
                </a:solidFill>
              </a:rPr>
              <a:t>* modifications de l’activité sexuelle.</a:t>
            </a:r>
            <a:br>
              <a:rPr lang="fr-FR" sz="2400" dirty="0" smtClean="0">
                <a:solidFill>
                  <a:schemeClr val="bg1"/>
                </a:solidFill>
              </a:rPr>
            </a:br>
            <a:r>
              <a:rPr lang="fr-FR" sz="2400" dirty="0" smtClean="0">
                <a:solidFill>
                  <a:schemeClr val="bg1"/>
                </a:solidFill>
              </a:rPr>
              <a:t>                         </a:t>
            </a:r>
            <a:r>
              <a:rPr lang="fr-FR" sz="2400" dirty="0" smtClean="0">
                <a:solidFill>
                  <a:srgbClr val="FF0000"/>
                </a:solidFill>
              </a:rPr>
              <a:t>L es facteurs bénéfiques:</a:t>
            </a:r>
            <a:br>
              <a:rPr lang="fr-FR" sz="2400" dirty="0" smtClean="0">
                <a:solidFill>
                  <a:srgbClr val="FF0000"/>
                </a:solidFill>
              </a:rPr>
            </a:br>
            <a:r>
              <a:rPr lang="fr-FR" sz="2400" dirty="0" smtClean="0">
                <a:solidFill>
                  <a:schemeClr val="bg1"/>
                </a:solidFill>
              </a:rPr>
              <a:t>* sauvegarde des rapports avec les personnes du même âge</a:t>
            </a:r>
            <a:br>
              <a:rPr lang="fr-FR" sz="2400" dirty="0" smtClean="0">
                <a:solidFill>
                  <a:schemeClr val="bg1"/>
                </a:solidFill>
              </a:rPr>
            </a:br>
            <a:r>
              <a:rPr lang="fr-FR" sz="2400" dirty="0" smtClean="0">
                <a:solidFill>
                  <a:schemeClr val="bg1"/>
                </a:solidFill>
              </a:rPr>
              <a:t>* souvenirs heureux de l’enfance et de l’âge adulte</a:t>
            </a:r>
            <a:br>
              <a:rPr lang="fr-FR" sz="2400" dirty="0" smtClean="0">
                <a:solidFill>
                  <a:schemeClr val="bg1"/>
                </a:solidFill>
              </a:rPr>
            </a:br>
            <a:r>
              <a:rPr lang="fr-FR" sz="2400" dirty="0" smtClean="0">
                <a:solidFill>
                  <a:schemeClr val="bg1"/>
                </a:solidFill>
              </a:rPr>
              <a:t>* participation continue à des activités simples. </a:t>
            </a:r>
            <a:endParaRPr lang="fr-FR" sz="2400" dirty="0">
              <a:solidFill>
                <a:srgbClr val="FF0000"/>
              </a:solidFill>
            </a:endParaRPr>
          </a:p>
        </p:txBody>
      </p:sp>
      <p:sp>
        <p:nvSpPr>
          <p:cNvPr id="3" name="Espace réservé du numéro de diapositive 2"/>
          <p:cNvSpPr>
            <a:spLocks noGrp="1"/>
          </p:cNvSpPr>
          <p:nvPr>
            <p:ph type="sldNum" sz="quarter" idx="12"/>
          </p:nvPr>
        </p:nvSpPr>
        <p:spPr/>
        <p:txBody>
          <a:bodyPr/>
          <a:lstStyle/>
          <a:p>
            <a:fld id="{79609178-0DE2-4DA7-A198-4E5A57517F32}" type="slidenum">
              <a:rPr lang="fr-FR" smtClean="0"/>
              <a:pPr/>
              <a:t>76</a:t>
            </a:fld>
            <a:endParaRPr lang="fr-FR" dirty="0"/>
          </a:p>
        </p:txBody>
      </p:sp>
      <p:sp>
        <p:nvSpPr>
          <p:cNvPr id="4" name="Espace réservé du pied de page 3"/>
          <p:cNvSpPr>
            <a:spLocks noGrp="1"/>
          </p:cNvSpPr>
          <p:nvPr>
            <p:ph type="ftr" sz="quarter" idx="11"/>
          </p:nvPr>
        </p:nvSpPr>
        <p:spPr/>
        <p:txBody>
          <a:bodyPr/>
          <a:lstStyle/>
          <a:p>
            <a:r>
              <a:rPr lang="fr-FR" dirty="0" smtClean="0"/>
              <a:t>NASSIM OMAR</a:t>
            </a:r>
            <a:endParaRPr lang="fr-FR" dirty="0"/>
          </a:p>
        </p:txBody>
      </p:sp>
      <p:sp>
        <p:nvSpPr>
          <p:cNvPr id="5" name="Espace réservé de la date 4"/>
          <p:cNvSpPr>
            <a:spLocks noGrp="1"/>
          </p:cNvSpPr>
          <p:nvPr>
            <p:ph type="dt" sz="half" idx="10"/>
          </p:nvPr>
        </p:nvSpPr>
        <p:spPr/>
        <p:txBody>
          <a:bodyPr/>
          <a:lstStyle/>
          <a:p>
            <a:fld id="{5CF3027A-5DBE-47F7-B6A8-08AE4E3DB7F9}" type="datetime1">
              <a:rPr lang="fr-FR" smtClean="0"/>
              <a:pPr/>
              <a:t>28/06/2014</a:t>
            </a:fld>
            <a:endParaRPr lang="fr-FR" dirty="0"/>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6858000"/>
          </a:xfrm>
        </p:spPr>
        <p:txBody>
          <a:bodyPr>
            <a:normAutofit fontScale="90000"/>
          </a:bodyPr>
          <a:lstStyle/>
          <a:p>
            <a:r>
              <a:rPr lang="fr-FR" sz="3200" dirty="0" smtClean="0">
                <a:solidFill>
                  <a:srgbClr val="7030A0"/>
                </a:solidFill>
              </a:rPr>
              <a:t/>
            </a:r>
            <a:br>
              <a:rPr lang="fr-FR" sz="3200" dirty="0" smtClean="0">
                <a:solidFill>
                  <a:srgbClr val="7030A0"/>
                </a:solidFill>
              </a:rPr>
            </a:br>
            <a:r>
              <a:rPr lang="fr-FR" sz="3200" dirty="0" smtClean="0">
                <a:solidFill>
                  <a:srgbClr val="7030A0"/>
                </a:solidFill>
              </a:rPr>
              <a:t/>
            </a:r>
            <a:br>
              <a:rPr lang="fr-FR" sz="3200" dirty="0" smtClean="0">
                <a:solidFill>
                  <a:srgbClr val="7030A0"/>
                </a:solidFill>
              </a:rPr>
            </a:br>
            <a:r>
              <a:rPr lang="fr-FR" sz="3200" dirty="0" smtClean="0">
                <a:solidFill>
                  <a:srgbClr val="7030A0"/>
                </a:solidFill>
              </a:rPr>
              <a:t>C:Les Techniques d’investigations Psychologiques:</a:t>
            </a:r>
            <a:br>
              <a:rPr lang="fr-FR" sz="3200" dirty="0" smtClean="0">
                <a:solidFill>
                  <a:srgbClr val="7030A0"/>
                </a:solidFill>
              </a:rPr>
            </a:br>
            <a:r>
              <a:rPr lang="fr-FR" sz="3200" dirty="0" smtClean="0">
                <a:solidFill>
                  <a:srgbClr val="0070C0"/>
                </a:solidFill>
              </a:rPr>
              <a:t>       </a:t>
            </a:r>
            <a:r>
              <a:rPr lang="fr-FR" sz="2400" dirty="0" smtClean="0">
                <a:solidFill>
                  <a:srgbClr val="0070C0"/>
                </a:solidFill>
              </a:rPr>
              <a:t>⇛L’observation:</a:t>
            </a:r>
            <a:r>
              <a:rPr lang="fr-FR" sz="3200" dirty="0" smtClean="0">
                <a:solidFill>
                  <a:srgbClr val="7030A0"/>
                </a:solidFill>
              </a:rPr>
              <a:t/>
            </a:r>
            <a:br>
              <a:rPr lang="fr-FR" sz="3200" dirty="0" smtClean="0">
                <a:solidFill>
                  <a:srgbClr val="7030A0"/>
                </a:solidFill>
              </a:rPr>
            </a:br>
            <a:r>
              <a:rPr lang="fr-FR" sz="2400" dirty="0" smtClean="0">
                <a:solidFill>
                  <a:schemeClr val="bg1"/>
                </a:solidFill>
              </a:rPr>
              <a:t>le regard est porté sur une situation donnée dont le but est de recueillir toutes informations, comportement , expression verbale, gestuelle ou mimique;</a:t>
            </a:r>
            <a:br>
              <a:rPr lang="fr-FR" sz="2400" dirty="0" smtClean="0">
                <a:solidFill>
                  <a:schemeClr val="bg1"/>
                </a:solidFill>
              </a:rPr>
            </a:br>
            <a:r>
              <a:rPr lang="fr-FR" sz="2400" dirty="0" smtClean="0">
                <a:solidFill>
                  <a:schemeClr val="bg1"/>
                </a:solidFill>
              </a:rPr>
              <a:t>         </a:t>
            </a:r>
            <a:r>
              <a:rPr lang="fr-FR" sz="2400" dirty="0" smtClean="0">
                <a:solidFill>
                  <a:srgbClr val="0070C0"/>
                </a:solidFill>
              </a:rPr>
              <a:t>⇛L’introspection:</a:t>
            </a:r>
            <a:r>
              <a:rPr lang="fr-FR" sz="2400" dirty="0" smtClean="0">
                <a:solidFill>
                  <a:schemeClr val="accent1"/>
                </a:solidFill>
              </a:rPr>
              <a:t/>
            </a:r>
            <a:br>
              <a:rPr lang="fr-FR" sz="2400" dirty="0" smtClean="0">
                <a:solidFill>
                  <a:schemeClr val="accent1"/>
                </a:solidFill>
              </a:rPr>
            </a:br>
            <a:r>
              <a:rPr lang="fr-FR" sz="2400" dirty="0" smtClean="0">
                <a:solidFill>
                  <a:schemeClr val="bg1"/>
                </a:solidFill>
              </a:rPr>
              <a:t>méthode d’observation et d’analyse de soi en vue d’étudier sa propre personne; méthode subjective basée sur la méditation « observation intérieure »;</a:t>
            </a:r>
            <a:br>
              <a:rPr lang="fr-FR" sz="2400" dirty="0" smtClean="0">
                <a:solidFill>
                  <a:schemeClr val="bg1"/>
                </a:solidFill>
              </a:rPr>
            </a:br>
            <a:r>
              <a:rPr lang="fr-FR" sz="2400" dirty="0" smtClean="0">
                <a:solidFill>
                  <a:schemeClr val="bg1"/>
                </a:solidFill>
              </a:rPr>
              <a:t>c’est l’auto-analyse ses réactions et ses sentiments;</a:t>
            </a:r>
            <a:br>
              <a:rPr lang="fr-FR" sz="2400" dirty="0" smtClean="0">
                <a:solidFill>
                  <a:schemeClr val="bg1"/>
                </a:solidFill>
              </a:rPr>
            </a:br>
            <a:r>
              <a:rPr lang="fr-FR" sz="2400" dirty="0" smtClean="0">
                <a:solidFill>
                  <a:schemeClr val="bg1"/>
                </a:solidFill>
              </a:rPr>
              <a:t>l’inconvénient de cette démarche est que la subjectivité risque de déformer le résultat;</a:t>
            </a:r>
            <a:br>
              <a:rPr lang="fr-FR" sz="2400" dirty="0" smtClean="0">
                <a:solidFill>
                  <a:schemeClr val="bg1"/>
                </a:solidFill>
              </a:rPr>
            </a:br>
            <a:r>
              <a:rPr lang="fr-FR" sz="2400" dirty="0" smtClean="0">
                <a:solidFill>
                  <a:schemeClr val="bg1"/>
                </a:solidFill>
              </a:rPr>
              <a:t>         </a:t>
            </a:r>
            <a:r>
              <a:rPr lang="fr-FR" sz="2400" dirty="0" smtClean="0">
                <a:solidFill>
                  <a:srgbClr val="0070C0"/>
                </a:solidFill>
              </a:rPr>
              <a:t>⇛méthode expérimentale:</a:t>
            </a:r>
            <a:r>
              <a:rPr lang="fr-FR" sz="2400" dirty="0" smtClean="0">
                <a:solidFill>
                  <a:schemeClr val="accent1"/>
                </a:solidFill>
              </a:rPr>
              <a:t/>
            </a:r>
            <a:br>
              <a:rPr lang="fr-FR" sz="2400" dirty="0" smtClean="0">
                <a:solidFill>
                  <a:schemeClr val="accent1"/>
                </a:solidFill>
              </a:rPr>
            </a:br>
            <a:r>
              <a:rPr lang="fr-FR" sz="2400" dirty="0" smtClean="0">
                <a:solidFill>
                  <a:schemeClr val="bg1"/>
                </a:solidFill>
              </a:rPr>
              <a:t>ces recherches sont menées aux laboratoires, car pour des raisons d’ordre pratiques, elles ne peuvent êtres pratiquées directement sur les humains;</a:t>
            </a:r>
            <a:br>
              <a:rPr lang="fr-FR" sz="2400" dirty="0" smtClean="0">
                <a:solidFill>
                  <a:schemeClr val="bg1"/>
                </a:solidFill>
              </a:rPr>
            </a:br>
            <a:r>
              <a:rPr lang="fr-FR" sz="2400" dirty="0" smtClean="0">
                <a:solidFill>
                  <a:schemeClr val="accent1"/>
                </a:solidFill>
              </a:rPr>
              <a:t/>
            </a:r>
            <a:br>
              <a:rPr lang="fr-FR" sz="2400" dirty="0" smtClean="0">
                <a:solidFill>
                  <a:schemeClr val="accent1"/>
                </a:solidFill>
              </a:rPr>
            </a:br>
            <a:r>
              <a:rPr lang="fr-FR" sz="2400" dirty="0" smtClean="0">
                <a:solidFill>
                  <a:schemeClr val="bg1"/>
                </a:solidFill>
              </a:rPr>
              <a:t/>
            </a:r>
            <a:br>
              <a:rPr lang="fr-FR" sz="2400" dirty="0" smtClean="0">
                <a:solidFill>
                  <a:schemeClr val="bg1"/>
                </a:solidFill>
              </a:rPr>
            </a:br>
            <a:r>
              <a:rPr lang="fr-FR" sz="2400" dirty="0" smtClean="0">
                <a:solidFill>
                  <a:schemeClr val="accent1"/>
                </a:solidFill>
              </a:rPr>
              <a:t/>
            </a:r>
            <a:br>
              <a:rPr lang="fr-FR" sz="2400" dirty="0" smtClean="0">
                <a:solidFill>
                  <a:schemeClr val="accent1"/>
                </a:solidFill>
              </a:rPr>
            </a:br>
            <a:endParaRPr lang="fr-FR" sz="2400" dirty="0">
              <a:solidFill>
                <a:schemeClr val="accent1"/>
              </a:solidFill>
            </a:endParaRPr>
          </a:p>
        </p:txBody>
      </p:sp>
      <p:sp>
        <p:nvSpPr>
          <p:cNvPr id="3" name="Espace réservé du numéro de diapositive 2"/>
          <p:cNvSpPr>
            <a:spLocks noGrp="1"/>
          </p:cNvSpPr>
          <p:nvPr>
            <p:ph type="sldNum" sz="quarter" idx="12"/>
          </p:nvPr>
        </p:nvSpPr>
        <p:spPr/>
        <p:txBody>
          <a:bodyPr/>
          <a:lstStyle/>
          <a:p>
            <a:fld id="{79609178-0DE2-4DA7-A198-4E5A57517F32}" type="slidenum">
              <a:rPr lang="fr-FR" smtClean="0"/>
              <a:pPr/>
              <a:t>77</a:t>
            </a:fld>
            <a:endParaRPr lang="fr-FR" dirty="0"/>
          </a:p>
        </p:txBody>
      </p:sp>
      <p:sp>
        <p:nvSpPr>
          <p:cNvPr id="4" name="Espace réservé du pied de page 3"/>
          <p:cNvSpPr>
            <a:spLocks noGrp="1"/>
          </p:cNvSpPr>
          <p:nvPr>
            <p:ph type="ftr" sz="quarter" idx="11"/>
          </p:nvPr>
        </p:nvSpPr>
        <p:spPr/>
        <p:txBody>
          <a:bodyPr/>
          <a:lstStyle/>
          <a:p>
            <a:r>
              <a:rPr lang="fr-FR" dirty="0" smtClean="0"/>
              <a:t>NASSIM OMAR</a:t>
            </a:r>
            <a:endParaRPr lang="fr-FR" dirty="0"/>
          </a:p>
        </p:txBody>
      </p:sp>
      <p:sp>
        <p:nvSpPr>
          <p:cNvPr id="5" name="Espace réservé de la date 4"/>
          <p:cNvSpPr>
            <a:spLocks noGrp="1"/>
          </p:cNvSpPr>
          <p:nvPr>
            <p:ph type="dt" sz="half" idx="10"/>
          </p:nvPr>
        </p:nvSpPr>
        <p:spPr/>
        <p:txBody>
          <a:bodyPr/>
          <a:lstStyle/>
          <a:p>
            <a:fld id="{A325C8A8-2CA1-459C-860A-7065A4075E3E}" type="datetime1">
              <a:rPr lang="fr-FR" smtClean="0"/>
              <a:pPr/>
              <a:t>28/06/2014</a:t>
            </a:fld>
            <a:endParaRPr lang="fr-FR" dirty="0"/>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6858000"/>
          </a:xfrm>
        </p:spPr>
        <p:txBody>
          <a:bodyPr>
            <a:normAutofit fontScale="90000"/>
          </a:bodyPr>
          <a:lstStyle/>
          <a:p>
            <a:r>
              <a:rPr lang="fr-FR" sz="2400" dirty="0" smtClean="0">
                <a:solidFill>
                  <a:schemeClr val="accent1"/>
                </a:solidFill>
              </a:rPr>
              <a:t>       </a:t>
            </a:r>
            <a:br>
              <a:rPr lang="fr-FR" sz="2400" dirty="0" smtClean="0">
                <a:solidFill>
                  <a:schemeClr val="accent1"/>
                </a:solidFill>
              </a:rPr>
            </a:br>
            <a:r>
              <a:rPr lang="fr-FR" sz="2400" dirty="0" smtClean="0">
                <a:solidFill>
                  <a:schemeClr val="accent1"/>
                </a:solidFill>
              </a:rPr>
              <a:t/>
            </a:r>
            <a:br>
              <a:rPr lang="fr-FR" sz="2400" dirty="0" smtClean="0">
                <a:solidFill>
                  <a:schemeClr val="accent1"/>
                </a:solidFill>
              </a:rPr>
            </a:br>
            <a:r>
              <a:rPr lang="fr-FR" sz="2400" dirty="0" smtClean="0">
                <a:solidFill>
                  <a:schemeClr val="accent1"/>
                </a:solidFill>
              </a:rPr>
              <a:t/>
            </a:r>
            <a:br>
              <a:rPr lang="fr-FR" sz="2400" dirty="0" smtClean="0">
                <a:solidFill>
                  <a:schemeClr val="accent1"/>
                </a:solidFill>
              </a:rPr>
            </a:br>
            <a:r>
              <a:rPr lang="fr-FR" sz="2400" dirty="0" smtClean="0">
                <a:solidFill>
                  <a:schemeClr val="accent1"/>
                </a:solidFill>
              </a:rPr>
              <a:t/>
            </a:r>
            <a:br>
              <a:rPr lang="fr-FR" sz="2400" dirty="0" smtClean="0">
                <a:solidFill>
                  <a:schemeClr val="accent1"/>
                </a:solidFill>
              </a:rPr>
            </a:br>
            <a:r>
              <a:rPr lang="fr-FR" sz="2400" dirty="0" smtClean="0">
                <a:solidFill>
                  <a:schemeClr val="accent1"/>
                </a:solidFill>
              </a:rPr>
              <a:t/>
            </a:r>
            <a:br>
              <a:rPr lang="fr-FR" sz="2400" dirty="0" smtClean="0">
                <a:solidFill>
                  <a:schemeClr val="accent1"/>
                </a:solidFill>
              </a:rPr>
            </a:br>
            <a:r>
              <a:rPr lang="fr-FR" sz="2400" dirty="0" smtClean="0">
                <a:solidFill>
                  <a:schemeClr val="accent1"/>
                </a:solidFill>
              </a:rPr>
              <a:t>        </a:t>
            </a:r>
            <a:r>
              <a:rPr lang="fr-FR" sz="2400" dirty="0" smtClean="0">
                <a:solidFill>
                  <a:srgbClr val="0070C0"/>
                </a:solidFill>
              </a:rPr>
              <a:t>⇛méthodes psychanalytiques:</a:t>
            </a:r>
            <a:br>
              <a:rPr lang="fr-FR" sz="2400" dirty="0" smtClean="0">
                <a:solidFill>
                  <a:srgbClr val="0070C0"/>
                </a:solidFill>
              </a:rPr>
            </a:br>
            <a:r>
              <a:rPr lang="fr-FR" sz="2400" dirty="0" smtClean="0">
                <a:solidFill>
                  <a:schemeClr val="bg1"/>
                </a:solidFill>
              </a:rPr>
              <a:t>permet l’interprétation des phénomènes psychiques qui ne représentent qu’une faible partie de l’ensemble de la vie psychique à la manière d’un </a:t>
            </a:r>
            <a:r>
              <a:rPr lang="fr-FR" sz="2400" dirty="0" smtClean="0">
                <a:solidFill>
                  <a:srgbClr val="FF0000"/>
                </a:solidFill>
              </a:rPr>
              <a:t>iceberg</a:t>
            </a:r>
            <a:r>
              <a:rPr lang="fr-FR" sz="2400" dirty="0" smtClean="0">
                <a:solidFill>
                  <a:schemeClr val="bg1"/>
                </a:solidFill>
              </a:rPr>
              <a:t>;</a:t>
            </a:r>
            <a:br>
              <a:rPr lang="fr-FR" sz="2400" dirty="0" smtClean="0">
                <a:solidFill>
                  <a:schemeClr val="bg1"/>
                </a:solidFill>
              </a:rPr>
            </a:br>
            <a:r>
              <a:rPr lang="fr-FR" sz="2400" dirty="0" smtClean="0">
                <a:solidFill>
                  <a:schemeClr val="bg1"/>
                </a:solidFill>
              </a:rPr>
              <a:t/>
            </a:r>
            <a:br>
              <a:rPr lang="fr-FR" sz="2400" dirty="0" smtClean="0">
                <a:solidFill>
                  <a:schemeClr val="bg1"/>
                </a:solidFill>
              </a:rPr>
            </a:br>
            <a:r>
              <a:rPr lang="fr-FR" sz="2400" dirty="0" smtClean="0">
                <a:solidFill>
                  <a:schemeClr val="bg1"/>
                </a:solidFill>
              </a:rPr>
              <a:t/>
            </a:r>
            <a:br>
              <a:rPr lang="fr-FR" sz="2400" dirty="0" smtClean="0">
                <a:solidFill>
                  <a:schemeClr val="bg1"/>
                </a:solidFill>
              </a:rPr>
            </a:br>
            <a:r>
              <a:rPr lang="fr-FR" sz="2400" dirty="0" smtClean="0">
                <a:solidFill>
                  <a:schemeClr val="bg1"/>
                </a:solidFill>
              </a:rPr>
              <a:t/>
            </a:r>
            <a:br>
              <a:rPr lang="fr-FR" sz="2400" dirty="0" smtClean="0">
                <a:solidFill>
                  <a:schemeClr val="bg1"/>
                </a:solidFill>
              </a:rPr>
            </a:br>
            <a:r>
              <a:rPr lang="fr-FR" sz="2400" dirty="0" smtClean="0">
                <a:solidFill>
                  <a:schemeClr val="bg1"/>
                </a:solidFill>
              </a:rPr>
              <a:t/>
            </a:r>
            <a:br>
              <a:rPr lang="fr-FR" sz="2400" dirty="0" smtClean="0">
                <a:solidFill>
                  <a:schemeClr val="bg1"/>
                </a:solidFill>
              </a:rPr>
            </a:br>
            <a:r>
              <a:rPr lang="fr-FR" sz="2400" dirty="0" smtClean="0">
                <a:solidFill>
                  <a:schemeClr val="bg1"/>
                </a:solidFill>
              </a:rPr>
              <a:t/>
            </a:r>
            <a:br>
              <a:rPr lang="fr-FR" sz="2400" dirty="0" smtClean="0">
                <a:solidFill>
                  <a:schemeClr val="bg1"/>
                </a:solidFill>
              </a:rPr>
            </a:br>
            <a:r>
              <a:rPr lang="fr-FR" sz="2400" dirty="0" smtClean="0">
                <a:solidFill>
                  <a:schemeClr val="bg1"/>
                </a:solidFill>
              </a:rPr>
              <a:t/>
            </a:r>
            <a:br>
              <a:rPr lang="fr-FR" sz="2400" dirty="0" smtClean="0">
                <a:solidFill>
                  <a:schemeClr val="bg1"/>
                </a:solidFill>
              </a:rPr>
            </a:br>
            <a:r>
              <a:rPr lang="fr-FR" sz="2400" dirty="0" smtClean="0">
                <a:solidFill>
                  <a:schemeClr val="bg1"/>
                </a:solidFill>
              </a:rPr>
              <a:t>        </a:t>
            </a:r>
            <a:r>
              <a:rPr lang="fr-FR" sz="2400" dirty="0" smtClean="0">
                <a:solidFill>
                  <a:srgbClr val="0070C0"/>
                </a:solidFill>
              </a:rPr>
              <a:t>⇛la psychométrie:</a:t>
            </a:r>
            <a:br>
              <a:rPr lang="fr-FR" sz="2400" dirty="0" smtClean="0">
                <a:solidFill>
                  <a:srgbClr val="0070C0"/>
                </a:solidFill>
              </a:rPr>
            </a:br>
            <a:r>
              <a:rPr lang="fr-FR" sz="2400" dirty="0" smtClean="0">
                <a:solidFill>
                  <a:schemeClr val="bg1"/>
                </a:solidFill>
              </a:rPr>
              <a:t>ensembles des procédés aboutissant à une description quantitative des faits psychologiques.</a:t>
            </a:r>
            <a:br>
              <a:rPr lang="fr-FR" sz="2400" dirty="0" smtClean="0">
                <a:solidFill>
                  <a:schemeClr val="bg1"/>
                </a:solidFill>
              </a:rPr>
            </a:br>
            <a:r>
              <a:rPr lang="fr-FR" sz="2400" dirty="0" smtClean="0">
                <a:solidFill>
                  <a:schemeClr val="bg1"/>
                </a:solidFill>
              </a:rPr>
              <a:t/>
            </a:r>
            <a:br>
              <a:rPr lang="fr-FR" sz="2400" dirty="0" smtClean="0">
                <a:solidFill>
                  <a:schemeClr val="bg1"/>
                </a:solidFill>
              </a:rPr>
            </a:br>
            <a:r>
              <a:rPr lang="fr-FR" sz="2400" dirty="0" smtClean="0">
                <a:solidFill>
                  <a:schemeClr val="bg1"/>
                </a:solidFill>
              </a:rPr>
              <a:t/>
            </a:r>
            <a:br>
              <a:rPr lang="fr-FR" sz="2400" dirty="0" smtClean="0">
                <a:solidFill>
                  <a:schemeClr val="bg1"/>
                </a:solidFill>
              </a:rPr>
            </a:br>
            <a:r>
              <a:rPr lang="fr-FR" sz="2400" dirty="0" smtClean="0">
                <a:solidFill>
                  <a:schemeClr val="bg1"/>
                </a:solidFill>
              </a:rPr>
              <a:t/>
            </a:r>
            <a:br>
              <a:rPr lang="fr-FR" sz="2400" dirty="0" smtClean="0">
                <a:solidFill>
                  <a:schemeClr val="bg1"/>
                </a:solidFill>
              </a:rPr>
            </a:br>
            <a:r>
              <a:rPr lang="fr-FR" sz="2400" dirty="0" smtClean="0">
                <a:solidFill>
                  <a:schemeClr val="bg1"/>
                </a:solidFill>
              </a:rPr>
              <a:t/>
            </a:r>
            <a:br>
              <a:rPr lang="fr-FR" sz="2400" dirty="0" smtClean="0">
                <a:solidFill>
                  <a:schemeClr val="bg1"/>
                </a:solidFill>
              </a:rPr>
            </a:br>
            <a:r>
              <a:rPr lang="fr-FR" sz="2400" dirty="0" smtClean="0">
                <a:solidFill>
                  <a:schemeClr val="bg1"/>
                </a:solidFill>
              </a:rPr>
              <a:t/>
            </a:r>
            <a:br>
              <a:rPr lang="fr-FR" sz="2400" dirty="0" smtClean="0">
                <a:solidFill>
                  <a:schemeClr val="bg1"/>
                </a:solidFill>
              </a:rPr>
            </a:br>
            <a:r>
              <a:rPr lang="fr-FR" sz="2400" dirty="0" smtClean="0">
                <a:solidFill>
                  <a:schemeClr val="bg1"/>
                </a:solidFill>
              </a:rPr>
              <a:t/>
            </a:r>
            <a:br>
              <a:rPr lang="fr-FR" sz="2400" dirty="0" smtClean="0">
                <a:solidFill>
                  <a:schemeClr val="bg1"/>
                </a:solidFill>
              </a:rPr>
            </a:br>
            <a:r>
              <a:rPr lang="fr-FR" sz="2400" dirty="0" smtClean="0">
                <a:solidFill>
                  <a:schemeClr val="bg1"/>
                </a:solidFill>
              </a:rPr>
              <a:t/>
            </a:r>
            <a:br>
              <a:rPr lang="fr-FR" sz="2400" dirty="0" smtClean="0">
                <a:solidFill>
                  <a:schemeClr val="bg1"/>
                </a:solidFill>
              </a:rPr>
            </a:br>
            <a:r>
              <a:rPr lang="fr-FR" sz="2400" dirty="0" smtClean="0">
                <a:solidFill>
                  <a:schemeClr val="bg1"/>
                </a:solidFill>
              </a:rPr>
              <a:t/>
            </a:r>
            <a:br>
              <a:rPr lang="fr-FR" sz="2400" dirty="0" smtClean="0">
                <a:solidFill>
                  <a:schemeClr val="bg1"/>
                </a:solidFill>
              </a:rPr>
            </a:br>
            <a:r>
              <a:rPr lang="fr-FR" sz="2400" dirty="0" smtClean="0">
                <a:solidFill>
                  <a:schemeClr val="bg1"/>
                </a:solidFill>
              </a:rPr>
              <a:t/>
            </a:r>
            <a:br>
              <a:rPr lang="fr-FR" sz="2400" dirty="0" smtClean="0">
                <a:solidFill>
                  <a:schemeClr val="bg1"/>
                </a:solidFill>
              </a:rPr>
            </a:br>
            <a:r>
              <a:rPr lang="fr-FR" sz="2400" dirty="0" smtClean="0">
                <a:solidFill>
                  <a:schemeClr val="bg1"/>
                </a:solidFill>
              </a:rPr>
              <a:t/>
            </a:r>
            <a:br>
              <a:rPr lang="fr-FR" sz="2400" dirty="0" smtClean="0">
                <a:solidFill>
                  <a:schemeClr val="bg1"/>
                </a:solidFill>
              </a:rPr>
            </a:br>
            <a:r>
              <a:rPr lang="fr-FR" sz="2400" dirty="0" smtClean="0">
                <a:solidFill>
                  <a:srgbClr val="0070C0"/>
                </a:solidFill>
              </a:rPr>
              <a:t/>
            </a:r>
            <a:br>
              <a:rPr lang="fr-FR" sz="2400" dirty="0" smtClean="0">
                <a:solidFill>
                  <a:srgbClr val="0070C0"/>
                </a:solidFill>
              </a:rPr>
            </a:br>
            <a:endParaRPr lang="fr-FR" sz="2400" dirty="0">
              <a:solidFill>
                <a:srgbClr val="0070C0"/>
              </a:solidFill>
            </a:endParaRPr>
          </a:p>
        </p:txBody>
      </p:sp>
      <p:pic>
        <p:nvPicPr>
          <p:cNvPr id="1026" name="Picture 2" descr="C:\Documents and Settings\Administrateur\Mes documents\Downloads\au-dela.jpg"/>
          <p:cNvPicPr>
            <a:picLocks noChangeAspect="1" noChangeArrowheads="1"/>
          </p:cNvPicPr>
          <p:nvPr/>
        </p:nvPicPr>
        <p:blipFill>
          <a:blip r:embed="rId2"/>
          <a:srcRect/>
          <a:stretch>
            <a:fillRect/>
          </a:stretch>
        </p:blipFill>
        <p:spPr bwMode="auto">
          <a:xfrm>
            <a:off x="5214942" y="1428736"/>
            <a:ext cx="3214686" cy="2071686"/>
          </a:xfrm>
          <a:prstGeom prst="rect">
            <a:avLst/>
          </a:prstGeom>
          <a:noFill/>
        </p:spPr>
      </p:pic>
      <p:sp>
        <p:nvSpPr>
          <p:cNvPr id="4" name="Espace réservé du numéro de diapositive 3"/>
          <p:cNvSpPr>
            <a:spLocks noGrp="1"/>
          </p:cNvSpPr>
          <p:nvPr>
            <p:ph type="sldNum" sz="quarter" idx="12"/>
          </p:nvPr>
        </p:nvSpPr>
        <p:spPr/>
        <p:txBody>
          <a:bodyPr/>
          <a:lstStyle/>
          <a:p>
            <a:fld id="{79609178-0DE2-4DA7-A198-4E5A57517F32}" type="slidenum">
              <a:rPr lang="fr-FR" smtClean="0"/>
              <a:pPr/>
              <a:t>78</a:t>
            </a:fld>
            <a:endParaRPr lang="fr-FR" dirty="0"/>
          </a:p>
        </p:txBody>
      </p:sp>
      <p:sp>
        <p:nvSpPr>
          <p:cNvPr id="5" name="Espace réservé du pied de page 4"/>
          <p:cNvSpPr>
            <a:spLocks noGrp="1"/>
          </p:cNvSpPr>
          <p:nvPr>
            <p:ph type="ftr" sz="quarter" idx="11"/>
          </p:nvPr>
        </p:nvSpPr>
        <p:spPr/>
        <p:txBody>
          <a:bodyPr/>
          <a:lstStyle/>
          <a:p>
            <a:r>
              <a:rPr lang="fr-FR" dirty="0" smtClean="0"/>
              <a:t>NASSIM OMAR</a:t>
            </a:r>
            <a:endParaRPr lang="fr-FR" dirty="0"/>
          </a:p>
        </p:txBody>
      </p:sp>
      <p:sp>
        <p:nvSpPr>
          <p:cNvPr id="6" name="Espace réservé de la date 5"/>
          <p:cNvSpPr>
            <a:spLocks noGrp="1"/>
          </p:cNvSpPr>
          <p:nvPr>
            <p:ph type="dt" sz="half" idx="10"/>
          </p:nvPr>
        </p:nvSpPr>
        <p:spPr/>
        <p:txBody>
          <a:bodyPr/>
          <a:lstStyle/>
          <a:p>
            <a:fld id="{BFB1A714-4F24-4100-AC5A-51541E7EE73E}" type="datetime1">
              <a:rPr lang="fr-FR" smtClean="0"/>
              <a:pPr/>
              <a:t>28/06/2014</a:t>
            </a:fld>
            <a:endParaRPr lang="fr-FR" dirty="0"/>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6858000"/>
          </a:xfrm>
        </p:spPr>
        <p:txBody>
          <a:bodyPr>
            <a:normAutofit/>
          </a:bodyPr>
          <a:lstStyle/>
          <a:p>
            <a:r>
              <a:rPr lang="fr-FR" sz="3200" dirty="0" smtClean="0">
                <a:solidFill>
                  <a:srgbClr val="7030A0"/>
                </a:solidFill>
              </a:rPr>
              <a:t>D:Les réactions du patient face à la Maladie et L’environnement</a:t>
            </a:r>
            <a:br>
              <a:rPr lang="fr-FR" sz="3200" dirty="0" smtClean="0">
                <a:solidFill>
                  <a:srgbClr val="7030A0"/>
                </a:solidFill>
              </a:rPr>
            </a:br>
            <a:r>
              <a:rPr lang="fr-FR" sz="2400" dirty="0" smtClean="0">
                <a:solidFill>
                  <a:srgbClr val="7030A0"/>
                </a:solidFill>
              </a:rPr>
              <a:t> </a:t>
            </a:r>
            <a:r>
              <a:rPr lang="fr-FR" sz="2400" dirty="0" smtClean="0">
                <a:solidFill>
                  <a:schemeClr val="bg1"/>
                </a:solidFill>
              </a:rPr>
              <a:t>le retentissement de la maladie sur le psychisme est évident, les réaction sont multiples:</a:t>
            </a:r>
            <a:br>
              <a:rPr lang="fr-FR" sz="2400" dirty="0" smtClean="0">
                <a:solidFill>
                  <a:schemeClr val="bg1"/>
                </a:solidFill>
              </a:rPr>
            </a:br>
            <a:r>
              <a:rPr lang="fr-FR" sz="2400" dirty="0" smtClean="0">
                <a:solidFill>
                  <a:schemeClr val="bg1"/>
                </a:solidFill>
              </a:rPr>
              <a:t>         </a:t>
            </a:r>
            <a:r>
              <a:rPr lang="fr-FR" sz="2400" dirty="0" smtClean="0">
                <a:solidFill>
                  <a:srgbClr val="0070C0"/>
                </a:solidFill>
              </a:rPr>
              <a:t>⇛ la peur:</a:t>
            </a:r>
            <a:br>
              <a:rPr lang="fr-FR" sz="2400" dirty="0" smtClean="0">
                <a:solidFill>
                  <a:srgbClr val="0070C0"/>
                </a:solidFill>
              </a:rPr>
            </a:br>
            <a:r>
              <a:rPr lang="fr-FR" sz="2400" dirty="0" smtClean="0">
                <a:solidFill>
                  <a:srgbClr val="FF0000"/>
                </a:solidFill>
              </a:rPr>
              <a:t>sentiment</a:t>
            </a:r>
            <a:r>
              <a:rPr lang="fr-FR" sz="2400" dirty="0" smtClean="0">
                <a:solidFill>
                  <a:schemeClr val="bg1"/>
                </a:solidFill>
              </a:rPr>
              <a:t> d’inquiétude éprouvé en présence d’un </a:t>
            </a:r>
            <a:r>
              <a:rPr lang="fr-FR" sz="2400" dirty="0" smtClean="0">
                <a:solidFill>
                  <a:srgbClr val="FF0000"/>
                </a:solidFill>
              </a:rPr>
              <a:t>danger</a:t>
            </a:r>
            <a:r>
              <a:rPr lang="fr-FR" sz="2400" dirty="0" smtClean="0">
                <a:solidFill>
                  <a:schemeClr val="bg1"/>
                </a:solidFill>
              </a:rPr>
              <a:t> réel ou imaginé;</a:t>
            </a:r>
            <a:br>
              <a:rPr lang="fr-FR" sz="2400" dirty="0" smtClean="0">
                <a:solidFill>
                  <a:schemeClr val="bg1"/>
                </a:solidFill>
              </a:rPr>
            </a:br>
            <a:r>
              <a:rPr lang="fr-FR" sz="2400" dirty="0" smtClean="0">
                <a:solidFill>
                  <a:schemeClr val="bg1"/>
                </a:solidFill>
              </a:rPr>
              <a:t>l’intensité dépend de la </a:t>
            </a:r>
            <a:r>
              <a:rPr lang="fr-FR" sz="2400" dirty="0" smtClean="0">
                <a:solidFill>
                  <a:srgbClr val="FF0000"/>
                </a:solidFill>
              </a:rPr>
              <a:t>personnalité</a:t>
            </a:r>
            <a:r>
              <a:rPr lang="fr-FR" sz="2400" dirty="0" smtClean="0">
                <a:solidFill>
                  <a:schemeClr val="bg1"/>
                </a:solidFill>
              </a:rPr>
              <a:t> du patient, son </a:t>
            </a:r>
            <a:r>
              <a:rPr lang="fr-FR" sz="2400" dirty="0" smtClean="0">
                <a:solidFill>
                  <a:srgbClr val="FF0000"/>
                </a:solidFill>
              </a:rPr>
              <a:t>âge</a:t>
            </a:r>
            <a:r>
              <a:rPr lang="fr-FR" sz="2400" dirty="0" smtClean="0">
                <a:solidFill>
                  <a:schemeClr val="bg1"/>
                </a:solidFill>
              </a:rPr>
              <a:t> et son </a:t>
            </a:r>
            <a:r>
              <a:rPr lang="fr-FR" sz="2400" dirty="0" smtClean="0">
                <a:solidFill>
                  <a:srgbClr val="FF0000"/>
                </a:solidFill>
              </a:rPr>
              <a:t>caractère</a:t>
            </a:r>
            <a:r>
              <a:rPr lang="fr-FR" sz="2400" dirty="0" smtClean="0">
                <a:solidFill>
                  <a:schemeClr val="bg1"/>
                </a:solidFill>
              </a:rPr>
              <a:t> ;</a:t>
            </a:r>
            <a:br>
              <a:rPr lang="fr-FR" sz="2400" dirty="0" smtClean="0">
                <a:solidFill>
                  <a:schemeClr val="bg1"/>
                </a:solidFill>
              </a:rPr>
            </a:br>
            <a:r>
              <a:rPr lang="fr-FR" sz="2400" dirty="0" smtClean="0">
                <a:solidFill>
                  <a:schemeClr val="bg1"/>
                </a:solidFill>
              </a:rPr>
              <a:t>aussi fonction de l’ambiance qui règne au service et le degré de relation entre le personnel;</a:t>
            </a:r>
            <a:br>
              <a:rPr lang="fr-FR" sz="2400" dirty="0" smtClean="0">
                <a:solidFill>
                  <a:schemeClr val="bg1"/>
                </a:solidFill>
              </a:rPr>
            </a:br>
            <a:r>
              <a:rPr lang="fr-FR" sz="2400" dirty="0" smtClean="0">
                <a:solidFill>
                  <a:schemeClr val="bg1"/>
                </a:solidFill>
              </a:rPr>
              <a:t>         </a:t>
            </a:r>
            <a:r>
              <a:rPr lang="fr-FR" sz="2400" dirty="0" smtClean="0">
                <a:solidFill>
                  <a:srgbClr val="0070C0"/>
                </a:solidFill>
              </a:rPr>
              <a:t>⇛ l’angoisse:</a:t>
            </a:r>
            <a:br>
              <a:rPr lang="fr-FR" sz="2400" dirty="0" smtClean="0">
                <a:solidFill>
                  <a:srgbClr val="0070C0"/>
                </a:solidFill>
              </a:rPr>
            </a:br>
            <a:r>
              <a:rPr lang="fr-FR" sz="2400" dirty="0" smtClean="0">
                <a:solidFill>
                  <a:schemeClr val="bg1"/>
                </a:solidFill>
              </a:rPr>
              <a:t>le sujet présente un </a:t>
            </a:r>
            <a:r>
              <a:rPr lang="fr-FR" sz="2400" dirty="0" smtClean="0">
                <a:solidFill>
                  <a:srgbClr val="FF0000"/>
                </a:solidFill>
              </a:rPr>
              <a:t>sentiment pénible </a:t>
            </a:r>
            <a:r>
              <a:rPr lang="fr-FR" sz="2400" dirty="0" smtClean="0">
                <a:solidFill>
                  <a:schemeClr val="bg1"/>
                </a:solidFill>
              </a:rPr>
              <a:t>qu’un danger peut lui arriver, inquiétude profonde, moment de stupeur;</a:t>
            </a:r>
            <a:br>
              <a:rPr lang="fr-FR" sz="2400" dirty="0" smtClean="0">
                <a:solidFill>
                  <a:schemeClr val="bg1"/>
                </a:solidFill>
              </a:rPr>
            </a:br>
            <a:r>
              <a:rPr lang="fr-FR" sz="2400" dirty="0" smtClean="0">
                <a:solidFill>
                  <a:schemeClr val="bg1"/>
                </a:solidFill>
              </a:rPr>
              <a:t>la défense se manifeste par l’opposition aux conseils donnés par l’équipe soignante;</a:t>
            </a:r>
            <a:br>
              <a:rPr lang="fr-FR" sz="2400" dirty="0" smtClean="0">
                <a:solidFill>
                  <a:schemeClr val="bg1"/>
                </a:solidFill>
              </a:rPr>
            </a:br>
            <a:r>
              <a:rPr lang="fr-FR" sz="2400" dirty="0" smtClean="0">
                <a:solidFill>
                  <a:schemeClr val="bg1"/>
                </a:solidFill>
              </a:rPr>
              <a:t>le </a:t>
            </a:r>
            <a:r>
              <a:rPr lang="fr-FR" sz="2400" dirty="0" smtClean="0">
                <a:solidFill>
                  <a:srgbClr val="FF0000"/>
                </a:solidFill>
              </a:rPr>
              <a:t>soutien moral </a:t>
            </a:r>
            <a:r>
              <a:rPr lang="fr-FR" sz="2400" dirty="0" smtClean="0">
                <a:solidFill>
                  <a:schemeClr val="bg1"/>
                </a:solidFill>
              </a:rPr>
              <a:t>est bénéfique;    </a:t>
            </a:r>
            <a:endParaRPr lang="fr-FR" sz="3200" dirty="0"/>
          </a:p>
        </p:txBody>
      </p:sp>
      <p:sp>
        <p:nvSpPr>
          <p:cNvPr id="3" name="Espace réservé du numéro de diapositive 2"/>
          <p:cNvSpPr>
            <a:spLocks noGrp="1"/>
          </p:cNvSpPr>
          <p:nvPr>
            <p:ph type="sldNum" sz="quarter" idx="12"/>
          </p:nvPr>
        </p:nvSpPr>
        <p:spPr/>
        <p:txBody>
          <a:bodyPr/>
          <a:lstStyle/>
          <a:p>
            <a:fld id="{79609178-0DE2-4DA7-A198-4E5A57517F32}" type="slidenum">
              <a:rPr lang="fr-FR" smtClean="0"/>
              <a:pPr/>
              <a:t>79</a:t>
            </a:fld>
            <a:endParaRPr lang="fr-FR" dirty="0"/>
          </a:p>
        </p:txBody>
      </p:sp>
      <p:sp>
        <p:nvSpPr>
          <p:cNvPr id="4" name="Espace réservé du pied de page 3"/>
          <p:cNvSpPr>
            <a:spLocks noGrp="1"/>
          </p:cNvSpPr>
          <p:nvPr>
            <p:ph type="ftr" sz="quarter" idx="11"/>
          </p:nvPr>
        </p:nvSpPr>
        <p:spPr/>
        <p:txBody>
          <a:bodyPr/>
          <a:lstStyle/>
          <a:p>
            <a:r>
              <a:rPr lang="fr-FR" dirty="0" smtClean="0"/>
              <a:t>NASSIM OMAR</a:t>
            </a:r>
            <a:endParaRPr lang="fr-FR" dirty="0"/>
          </a:p>
        </p:txBody>
      </p:sp>
      <p:sp>
        <p:nvSpPr>
          <p:cNvPr id="5" name="Espace réservé de la date 4"/>
          <p:cNvSpPr>
            <a:spLocks noGrp="1"/>
          </p:cNvSpPr>
          <p:nvPr>
            <p:ph type="dt" sz="half" idx="10"/>
          </p:nvPr>
        </p:nvSpPr>
        <p:spPr/>
        <p:txBody>
          <a:bodyPr/>
          <a:lstStyle/>
          <a:p>
            <a:fld id="{BC33C218-CC4D-4005-AFD0-A0C33C8BA205}" type="datetime1">
              <a:rPr lang="fr-FR" smtClean="0"/>
              <a:pPr/>
              <a:t>28/06/2014</a:t>
            </a:fld>
            <a:endParaRPr lang="fr-F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5247590"/>
          </a:xfrm>
          <a:prstGeom prst="rect">
            <a:avLst/>
          </a:prstGeom>
        </p:spPr>
        <p:txBody>
          <a:bodyPr wrap="square">
            <a:spAutoFit/>
          </a:bodyPr>
          <a:lstStyle/>
          <a:p>
            <a:pPr marL="268288" indent="-268288">
              <a:spcBef>
                <a:spcPts val="650"/>
              </a:spcBef>
              <a:buClr>
                <a:srgbClr val="0BD0D9"/>
              </a:buClr>
              <a:buSzPct val="95000"/>
              <a:buFont typeface="Wingdings 2" pitchFamily="16" charset="2"/>
              <a:buChar char=""/>
              <a:tabLst>
                <a:tab pos="268288" algn="l"/>
                <a:tab pos="715963" algn="l"/>
                <a:tab pos="1165225" algn="l"/>
                <a:tab pos="1614488" algn="l"/>
                <a:tab pos="2063750" algn="l"/>
                <a:tab pos="2513013" algn="l"/>
                <a:tab pos="2962275" algn="l"/>
                <a:tab pos="3411538" algn="l"/>
                <a:tab pos="3860800" algn="l"/>
                <a:tab pos="4310063" algn="l"/>
                <a:tab pos="4759325" algn="l"/>
                <a:tab pos="5208588" algn="l"/>
                <a:tab pos="5657850" algn="l"/>
                <a:tab pos="6107113" algn="l"/>
                <a:tab pos="6556375" algn="l"/>
                <a:tab pos="7005638" algn="l"/>
                <a:tab pos="7454900" algn="l"/>
                <a:tab pos="7904163" algn="l"/>
                <a:tab pos="8353425" algn="l"/>
                <a:tab pos="8802688" algn="l"/>
                <a:tab pos="9251950" algn="l"/>
              </a:tabLst>
            </a:pPr>
            <a:r>
              <a:rPr lang="en-GB" sz="3200" b="1" dirty="0" smtClean="0">
                <a:solidFill>
                  <a:srgbClr val="000000"/>
                </a:solidFill>
                <a:cs typeface="Arial" charset="0"/>
              </a:rPr>
              <a:t>La psychologie scientifique</a:t>
            </a:r>
          </a:p>
          <a:p>
            <a:pPr marL="635000" lvl="1" indent="-242888">
              <a:spcBef>
                <a:spcPts val="600"/>
              </a:spcBef>
              <a:buClr>
                <a:srgbClr val="0F6FC6"/>
              </a:buClr>
              <a:buSzPct val="85000"/>
              <a:buFont typeface="Wingdings 2" pitchFamily="16" charset="2"/>
              <a:buChar char=""/>
              <a:tabLst>
                <a:tab pos="268288" algn="l"/>
                <a:tab pos="715963" algn="l"/>
                <a:tab pos="1165225" algn="l"/>
                <a:tab pos="1614488" algn="l"/>
                <a:tab pos="2063750" algn="l"/>
                <a:tab pos="2513013" algn="l"/>
                <a:tab pos="2962275" algn="l"/>
                <a:tab pos="3411538" algn="l"/>
                <a:tab pos="3860800" algn="l"/>
                <a:tab pos="4310063" algn="l"/>
                <a:tab pos="4759325" algn="l"/>
                <a:tab pos="5208588" algn="l"/>
                <a:tab pos="5657850" algn="l"/>
                <a:tab pos="6107113" algn="l"/>
                <a:tab pos="6556375" algn="l"/>
                <a:tab pos="7005638" algn="l"/>
                <a:tab pos="7454900" algn="l"/>
                <a:tab pos="7904163" algn="l"/>
                <a:tab pos="8353425" algn="l"/>
                <a:tab pos="8802688" algn="l"/>
                <a:tab pos="9251950" algn="l"/>
              </a:tabLst>
            </a:pPr>
            <a:r>
              <a:rPr lang="en-GB" sz="3200" b="1" dirty="0" smtClean="0">
                <a:solidFill>
                  <a:srgbClr val="000000"/>
                </a:solidFill>
                <a:cs typeface="Arial" charset="0"/>
              </a:rPr>
              <a:t>A la fin du </a:t>
            </a:r>
            <a:r>
              <a:rPr lang="en-GB" sz="3200" b="1" dirty="0" smtClean="0">
                <a:solidFill>
                  <a:srgbClr val="000000"/>
                </a:solidFill>
                <a:cs typeface="Arial" charset="0"/>
              </a:rPr>
              <a:t>19ème siècle ,la </a:t>
            </a:r>
            <a:r>
              <a:rPr lang="en-GB" sz="3200" b="1" dirty="0" smtClean="0">
                <a:solidFill>
                  <a:srgbClr val="7030A0"/>
                </a:solidFill>
                <a:cs typeface="Arial" charset="0"/>
              </a:rPr>
              <a:t>psychologie </a:t>
            </a:r>
            <a:r>
              <a:rPr lang="en-GB" sz="3200" b="1" dirty="0" smtClean="0">
                <a:solidFill>
                  <a:srgbClr val="FF0000"/>
                </a:solidFill>
                <a:cs typeface="Arial" charset="0"/>
              </a:rPr>
              <a:t>se détache </a:t>
            </a:r>
            <a:r>
              <a:rPr lang="en-GB" sz="3200" b="1" dirty="0" smtClean="0">
                <a:solidFill>
                  <a:srgbClr val="000000"/>
                </a:solidFill>
                <a:cs typeface="Arial" charset="0"/>
              </a:rPr>
              <a:t>de la </a:t>
            </a:r>
            <a:r>
              <a:rPr lang="en-GB" sz="3200" b="1" dirty="0" smtClean="0">
                <a:solidFill>
                  <a:srgbClr val="7030A0"/>
                </a:solidFill>
                <a:cs typeface="Arial" charset="0"/>
              </a:rPr>
              <a:t>philosophie</a:t>
            </a:r>
            <a:r>
              <a:rPr lang="en-GB" sz="3200" b="1" dirty="0" smtClean="0">
                <a:solidFill>
                  <a:srgbClr val="000000"/>
                </a:solidFill>
                <a:cs typeface="Arial" charset="0"/>
              </a:rPr>
              <a:t> et se constitue en tant que discipline autonome</a:t>
            </a:r>
          </a:p>
          <a:p>
            <a:pPr marL="635000" lvl="1" indent="-242888">
              <a:spcBef>
                <a:spcPts val="600"/>
              </a:spcBef>
              <a:buClr>
                <a:srgbClr val="0F6FC6"/>
              </a:buClr>
              <a:buSzPct val="85000"/>
              <a:buFont typeface="Wingdings 2" pitchFamily="16" charset="2"/>
              <a:buChar char=""/>
              <a:tabLst>
                <a:tab pos="268288" algn="l"/>
                <a:tab pos="715963" algn="l"/>
                <a:tab pos="1165225" algn="l"/>
                <a:tab pos="1614488" algn="l"/>
                <a:tab pos="2063750" algn="l"/>
                <a:tab pos="2513013" algn="l"/>
                <a:tab pos="2962275" algn="l"/>
                <a:tab pos="3411538" algn="l"/>
                <a:tab pos="3860800" algn="l"/>
                <a:tab pos="4310063" algn="l"/>
                <a:tab pos="4759325" algn="l"/>
                <a:tab pos="5208588" algn="l"/>
                <a:tab pos="5657850" algn="l"/>
                <a:tab pos="6107113" algn="l"/>
                <a:tab pos="6556375" algn="l"/>
                <a:tab pos="7005638" algn="l"/>
                <a:tab pos="7454900" algn="l"/>
                <a:tab pos="7904163" algn="l"/>
                <a:tab pos="8353425" algn="l"/>
                <a:tab pos="8802688" algn="l"/>
                <a:tab pos="9251950" algn="l"/>
              </a:tabLst>
            </a:pPr>
            <a:r>
              <a:rPr lang="en-GB" sz="3200" b="1" dirty="0" smtClean="0">
                <a:solidFill>
                  <a:srgbClr val="000000"/>
                </a:solidFill>
                <a:cs typeface="Arial" charset="0"/>
              </a:rPr>
              <a:t>démarche purement expérimentale</a:t>
            </a:r>
          </a:p>
          <a:p>
            <a:pPr marL="635000" lvl="1" indent="-242888">
              <a:spcBef>
                <a:spcPts val="600"/>
              </a:spcBef>
              <a:buClr>
                <a:srgbClr val="0F6FC6"/>
              </a:buClr>
              <a:buSzPct val="85000"/>
              <a:buFont typeface="Wingdings 2" pitchFamily="16" charset="2"/>
              <a:buChar char=""/>
              <a:tabLst>
                <a:tab pos="268288" algn="l"/>
                <a:tab pos="715963" algn="l"/>
                <a:tab pos="1165225" algn="l"/>
                <a:tab pos="1614488" algn="l"/>
                <a:tab pos="2063750" algn="l"/>
                <a:tab pos="2513013" algn="l"/>
                <a:tab pos="2962275" algn="l"/>
                <a:tab pos="3411538" algn="l"/>
                <a:tab pos="3860800" algn="l"/>
                <a:tab pos="4310063" algn="l"/>
                <a:tab pos="4759325" algn="l"/>
                <a:tab pos="5208588" algn="l"/>
                <a:tab pos="5657850" algn="l"/>
                <a:tab pos="6107113" algn="l"/>
                <a:tab pos="6556375" algn="l"/>
                <a:tab pos="7005638" algn="l"/>
                <a:tab pos="7454900" algn="l"/>
                <a:tab pos="7904163" algn="l"/>
                <a:tab pos="8353425" algn="l"/>
                <a:tab pos="8802688" algn="l"/>
                <a:tab pos="9251950" algn="l"/>
              </a:tabLst>
            </a:pPr>
            <a:r>
              <a:rPr lang="en-GB" sz="3200" b="1" dirty="0" smtClean="0">
                <a:solidFill>
                  <a:srgbClr val="000000"/>
                </a:solidFill>
                <a:cs typeface="Arial" charset="0"/>
              </a:rPr>
              <a:t>Pour devenir une </a:t>
            </a:r>
            <a:r>
              <a:rPr lang="en-GB" sz="3200" b="1" dirty="0" smtClean="0">
                <a:solidFill>
                  <a:srgbClr val="FF0000"/>
                </a:solidFill>
                <a:cs typeface="Arial" charset="0"/>
              </a:rPr>
              <a:t>science</a:t>
            </a:r>
            <a:r>
              <a:rPr lang="en-GB" sz="3200" b="1" dirty="0" smtClean="0">
                <a:solidFill>
                  <a:srgbClr val="000000"/>
                </a:solidFill>
                <a:cs typeface="Arial" charset="0"/>
              </a:rPr>
              <a:t>, la psychologie doit s’affranchir de l’</a:t>
            </a:r>
            <a:r>
              <a:rPr lang="en-GB" sz="3200" b="1" dirty="0" smtClean="0">
                <a:solidFill>
                  <a:srgbClr val="7030A0"/>
                </a:solidFill>
                <a:cs typeface="Arial" charset="0"/>
              </a:rPr>
              <a:t>introspection</a:t>
            </a:r>
            <a:r>
              <a:rPr lang="en-GB" sz="3200" b="1" dirty="0" smtClean="0">
                <a:solidFill>
                  <a:srgbClr val="000000"/>
                </a:solidFill>
                <a:cs typeface="Arial" charset="0"/>
              </a:rPr>
              <a:t>, fournir des données accessibles à une </a:t>
            </a:r>
            <a:r>
              <a:rPr lang="en-GB" sz="3200" b="1" dirty="0" smtClean="0">
                <a:cs typeface="Arial" charset="0"/>
              </a:rPr>
              <a:t>analyse</a:t>
            </a:r>
            <a:r>
              <a:rPr lang="en-GB" sz="3200" b="1" dirty="0" smtClean="0">
                <a:solidFill>
                  <a:srgbClr val="FF0000"/>
                </a:solidFill>
                <a:cs typeface="Arial" charset="0"/>
              </a:rPr>
              <a:t> extérieure </a:t>
            </a:r>
            <a:r>
              <a:rPr lang="en-GB" sz="3200" b="1" dirty="0" smtClean="0">
                <a:solidFill>
                  <a:srgbClr val="000000"/>
                </a:solidFill>
                <a:cs typeface="Arial" charset="0"/>
              </a:rPr>
              <a:t>à partir de faits </a:t>
            </a:r>
            <a:r>
              <a:rPr lang="en-GB" sz="3200" b="1" dirty="0" smtClean="0">
                <a:solidFill>
                  <a:srgbClr val="FF0000"/>
                </a:solidFill>
                <a:cs typeface="Arial" charset="0"/>
              </a:rPr>
              <a:t>observables</a:t>
            </a:r>
            <a:r>
              <a:rPr lang="en-GB" sz="3200" b="1" dirty="0" smtClean="0">
                <a:solidFill>
                  <a:srgbClr val="000000"/>
                </a:solidFill>
                <a:cs typeface="Arial" charset="0"/>
              </a:rPr>
              <a:t>.</a:t>
            </a:r>
            <a:endParaRPr lang="en-GB" sz="3200" b="1" dirty="0">
              <a:solidFill>
                <a:srgbClr val="000000"/>
              </a:solidFill>
              <a:cs typeface="Arial" charset="0"/>
            </a:endParaRPr>
          </a:p>
        </p:txBody>
      </p:sp>
      <p:sp>
        <p:nvSpPr>
          <p:cNvPr id="3" name="Espace réservé du numéro de diapositive 2"/>
          <p:cNvSpPr>
            <a:spLocks noGrp="1"/>
          </p:cNvSpPr>
          <p:nvPr>
            <p:ph type="sldNum" sz="quarter" idx="12"/>
          </p:nvPr>
        </p:nvSpPr>
        <p:spPr/>
        <p:txBody>
          <a:bodyPr/>
          <a:lstStyle/>
          <a:p>
            <a:fld id="{79609178-0DE2-4DA7-A198-4E5A57517F32}" type="slidenum">
              <a:rPr lang="fr-FR" smtClean="0"/>
              <a:pPr/>
              <a:t>8</a:t>
            </a:fld>
            <a:endParaRPr lang="fr-FR" dirty="0"/>
          </a:p>
        </p:txBody>
      </p:sp>
      <p:sp>
        <p:nvSpPr>
          <p:cNvPr id="4" name="Espace réservé du pied de page 3"/>
          <p:cNvSpPr>
            <a:spLocks noGrp="1"/>
          </p:cNvSpPr>
          <p:nvPr>
            <p:ph type="ftr" sz="quarter" idx="11"/>
          </p:nvPr>
        </p:nvSpPr>
        <p:spPr/>
        <p:txBody>
          <a:bodyPr/>
          <a:lstStyle/>
          <a:p>
            <a:r>
              <a:rPr lang="fr-FR" dirty="0" smtClean="0"/>
              <a:t>NASSIM OMAR</a:t>
            </a:r>
            <a:endParaRPr lang="fr-FR" dirty="0"/>
          </a:p>
        </p:txBody>
      </p:sp>
      <p:sp>
        <p:nvSpPr>
          <p:cNvPr id="5" name="Espace réservé de la date 4"/>
          <p:cNvSpPr>
            <a:spLocks noGrp="1"/>
          </p:cNvSpPr>
          <p:nvPr>
            <p:ph type="dt" sz="half" idx="10"/>
          </p:nvPr>
        </p:nvSpPr>
        <p:spPr/>
        <p:txBody>
          <a:bodyPr/>
          <a:lstStyle/>
          <a:p>
            <a:fld id="{031E09E6-9327-4923-912E-B4551432A980}" type="datetime1">
              <a:rPr lang="fr-FR" smtClean="0"/>
              <a:pPr/>
              <a:t>28/06/2014</a:t>
            </a:fld>
            <a:endParaRPr lang="fr-FR" dirty="0"/>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6858000"/>
          </a:xfrm>
        </p:spPr>
        <p:txBody>
          <a:bodyPr>
            <a:normAutofit/>
          </a:bodyPr>
          <a:lstStyle/>
          <a:p>
            <a:r>
              <a:rPr lang="fr-FR" sz="2400" dirty="0" smtClean="0">
                <a:solidFill>
                  <a:srgbClr val="0070C0"/>
                </a:solidFill>
              </a:rPr>
              <a:t>        ⇛l’anxiété :</a:t>
            </a:r>
            <a:br>
              <a:rPr lang="fr-FR" sz="2400" dirty="0" smtClean="0">
                <a:solidFill>
                  <a:srgbClr val="0070C0"/>
                </a:solidFill>
              </a:rPr>
            </a:br>
            <a:r>
              <a:rPr lang="fr-FR" sz="2400" dirty="0" smtClean="0">
                <a:solidFill>
                  <a:schemeClr val="bg1"/>
                </a:solidFill>
              </a:rPr>
              <a:t>c’est une </a:t>
            </a:r>
            <a:r>
              <a:rPr lang="fr-FR" sz="2400" dirty="0" smtClean="0">
                <a:solidFill>
                  <a:srgbClr val="FF0000"/>
                </a:solidFill>
              </a:rPr>
              <a:t>peur sans objet</a:t>
            </a:r>
            <a:r>
              <a:rPr lang="fr-FR" sz="2400" dirty="0" smtClean="0">
                <a:solidFill>
                  <a:schemeClr val="bg1"/>
                </a:solidFill>
              </a:rPr>
              <a:t>, malaise intense et vague,</a:t>
            </a:r>
            <a:br>
              <a:rPr lang="fr-FR" sz="2400" dirty="0" smtClean="0">
                <a:solidFill>
                  <a:schemeClr val="bg1"/>
                </a:solidFill>
              </a:rPr>
            </a:br>
            <a:r>
              <a:rPr lang="fr-FR" sz="2400" dirty="0" smtClean="0">
                <a:solidFill>
                  <a:schemeClr val="bg1"/>
                </a:solidFill>
              </a:rPr>
              <a:t>réaction morale et compréhensible, car la maladie </a:t>
            </a:r>
            <a:r>
              <a:rPr lang="fr-FR" sz="2400" dirty="0" smtClean="0">
                <a:solidFill>
                  <a:srgbClr val="FF0000"/>
                </a:solidFill>
              </a:rPr>
              <a:t>freine</a:t>
            </a:r>
            <a:r>
              <a:rPr lang="fr-FR" sz="2400" dirty="0" smtClean="0">
                <a:solidFill>
                  <a:schemeClr val="bg1"/>
                </a:solidFill>
              </a:rPr>
              <a:t> les activités du patient;</a:t>
            </a:r>
            <a:br>
              <a:rPr lang="fr-FR" sz="2400" dirty="0" smtClean="0">
                <a:solidFill>
                  <a:schemeClr val="bg1"/>
                </a:solidFill>
              </a:rPr>
            </a:br>
            <a:r>
              <a:rPr lang="fr-FR" sz="2400" dirty="0" smtClean="0">
                <a:solidFill>
                  <a:schemeClr val="bg1"/>
                </a:solidFill>
              </a:rPr>
              <a:t>        </a:t>
            </a:r>
            <a:r>
              <a:rPr lang="fr-FR" sz="2400" dirty="0" smtClean="0">
                <a:solidFill>
                  <a:srgbClr val="0070C0"/>
                </a:solidFill>
              </a:rPr>
              <a:t>⇛l’agressivité:</a:t>
            </a:r>
            <a:br>
              <a:rPr lang="fr-FR" sz="2400" dirty="0" smtClean="0">
                <a:solidFill>
                  <a:srgbClr val="0070C0"/>
                </a:solidFill>
              </a:rPr>
            </a:br>
            <a:r>
              <a:rPr lang="fr-FR" sz="2400" dirty="0" smtClean="0">
                <a:solidFill>
                  <a:schemeClr val="bg1"/>
                </a:solidFill>
              </a:rPr>
              <a:t>ensembles de conduites sous forme </a:t>
            </a:r>
            <a:r>
              <a:rPr lang="fr-FR" sz="2400" dirty="0" smtClean="0">
                <a:solidFill>
                  <a:srgbClr val="FF0000"/>
                </a:solidFill>
              </a:rPr>
              <a:t>de passage à l’acte </a:t>
            </a:r>
            <a:r>
              <a:rPr lang="fr-FR" sz="2400" dirty="0" smtClean="0">
                <a:solidFill>
                  <a:schemeClr val="bg1"/>
                </a:solidFill>
              </a:rPr>
              <a:t>dont le but est de nuire à autrui ou à soi-même ;</a:t>
            </a:r>
            <a:br>
              <a:rPr lang="fr-FR" sz="2400" dirty="0" smtClean="0">
                <a:solidFill>
                  <a:schemeClr val="bg1"/>
                </a:solidFill>
              </a:rPr>
            </a:br>
            <a:r>
              <a:rPr lang="fr-FR" sz="2400" dirty="0" smtClean="0">
                <a:solidFill>
                  <a:schemeClr val="bg1"/>
                </a:solidFill>
              </a:rPr>
              <a:t>elle désigne des actes aussi divers que l’automutilation, autoaccusation, suicide, colère, humiliation , attaque et destruction;</a:t>
            </a:r>
            <a:br>
              <a:rPr lang="fr-FR" sz="2400" dirty="0" smtClean="0">
                <a:solidFill>
                  <a:schemeClr val="bg1"/>
                </a:solidFill>
              </a:rPr>
            </a:br>
            <a:r>
              <a:rPr lang="fr-FR" sz="2400" dirty="0" smtClean="0">
                <a:solidFill>
                  <a:schemeClr val="bg1"/>
                </a:solidFill>
              </a:rPr>
              <a:t>son origine peut être </a:t>
            </a:r>
            <a:r>
              <a:rPr lang="fr-FR" sz="2400" dirty="0" smtClean="0">
                <a:solidFill>
                  <a:srgbClr val="FF0000"/>
                </a:solidFill>
              </a:rPr>
              <a:t>innée</a:t>
            </a:r>
            <a:r>
              <a:rPr lang="fr-FR" sz="2400" dirty="0" smtClean="0">
                <a:solidFill>
                  <a:schemeClr val="bg1"/>
                </a:solidFill>
              </a:rPr>
              <a:t> et pulsionnelle soit </a:t>
            </a:r>
            <a:r>
              <a:rPr lang="fr-FR" sz="2400" dirty="0" smtClean="0">
                <a:solidFill>
                  <a:srgbClr val="FF0000"/>
                </a:solidFill>
              </a:rPr>
              <a:t>réactionnelle</a:t>
            </a:r>
            <a:r>
              <a:rPr lang="fr-FR" sz="2400" dirty="0" smtClean="0">
                <a:solidFill>
                  <a:schemeClr val="bg1"/>
                </a:solidFill>
              </a:rPr>
              <a:t> à des frustrations et à des contraintes provenant du milieu extérieur ;</a:t>
            </a:r>
            <a:br>
              <a:rPr lang="fr-FR" sz="2400" dirty="0" smtClean="0">
                <a:solidFill>
                  <a:schemeClr val="bg1"/>
                </a:solidFill>
              </a:rPr>
            </a:br>
            <a:r>
              <a:rPr lang="fr-FR" sz="2400" dirty="0" smtClean="0">
                <a:solidFill>
                  <a:schemeClr val="bg1"/>
                </a:solidFill>
              </a:rPr>
              <a:t>son </a:t>
            </a:r>
            <a:r>
              <a:rPr lang="fr-FR" sz="2400" dirty="0" smtClean="0">
                <a:solidFill>
                  <a:srgbClr val="FF0000"/>
                </a:solidFill>
              </a:rPr>
              <a:t>label</a:t>
            </a:r>
            <a:r>
              <a:rPr lang="fr-FR" sz="2400" dirty="0" smtClean="0">
                <a:solidFill>
                  <a:schemeClr val="bg1"/>
                </a:solidFill>
              </a:rPr>
              <a:t> est négative par la </a:t>
            </a:r>
            <a:r>
              <a:rPr lang="fr-FR" sz="2400" dirty="0" smtClean="0">
                <a:solidFill>
                  <a:srgbClr val="FF0000"/>
                </a:solidFill>
              </a:rPr>
              <a:t>culture</a:t>
            </a:r>
            <a:br>
              <a:rPr lang="fr-FR" sz="2400" dirty="0" smtClean="0">
                <a:solidFill>
                  <a:srgbClr val="FF0000"/>
                </a:solidFill>
              </a:rPr>
            </a:br>
            <a:r>
              <a:rPr lang="fr-FR" sz="2400" dirty="0" smtClean="0">
                <a:solidFill>
                  <a:schemeClr val="bg1"/>
                </a:solidFill>
              </a:rPr>
              <a:t>le personnel soignant ne doit surtout pas répondre à l’agressivité par l’agressivité;</a:t>
            </a:r>
            <a:r>
              <a:rPr lang="fr-FR" sz="2400" dirty="0" smtClean="0">
                <a:solidFill>
                  <a:srgbClr val="FF0000"/>
                </a:solidFill>
              </a:rPr>
              <a:t> </a:t>
            </a:r>
            <a:r>
              <a:rPr lang="fr-FR" sz="2400" dirty="0" smtClean="0">
                <a:solidFill>
                  <a:schemeClr val="bg1"/>
                </a:solidFill>
              </a:rPr>
              <a:t>  </a:t>
            </a:r>
            <a:endParaRPr lang="fr-FR" sz="2400" dirty="0">
              <a:solidFill>
                <a:schemeClr val="bg1"/>
              </a:solidFill>
            </a:endParaRPr>
          </a:p>
        </p:txBody>
      </p:sp>
      <p:sp>
        <p:nvSpPr>
          <p:cNvPr id="3" name="Espace réservé du numéro de diapositive 2"/>
          <p:cNvSpPr>
            <a:spLocks noGrp="1"/>
          </p:cNvSpPr>
          <p:nvPr>
            <p:ph type="sldNum" sz="quarter" idx="12"/>
          </p:nvPr>
        </p:nvSpPr>
        <p:spPr/>
        <p:txBody>
          <a:bodyPr/>
          <a:lstStyle/>
          <a:p>
            <a:fld id="{79609178-0DE2-4DA7-A198-4E5A57517F32}" type="slidenum">
              <a:rPr lang="fr-FR" smtClean="0"/>
              <a:pPr/>
              <a:t>80</a:t>
            </a:fld>
            <a:endParaRPr lang="fr-FR" dirty="0"/>
          </a:p>
        </p:txBody>
      </p:sp>
      <p:sp>
        <p:nvSpPr>
          <p:cNvPr id="4" name="Espace réservé du pied de page 3"/>
          <p:cNvSpPr>
            <a:spLocks noGrp="1"/>
          </p:cNvSpPr>
          <p:nvPr>
            <p:ph type="ftr" sz="quarter" idx="11"/>
          </p:nvPr>
        </p:nvSpPr>
        <p:spPr/>
        <p:txBody>
          <a:bodyPr/>
          <a:lstStyle/>
          <a:p>
            <a:r>
              <a:rPr lang="fr-FR" dirty="0" smtClean="0"/>
              <a:t>NASSIM OMAR</a:t>
            </a:r>
            <a:endParaRPr lang="fr-FR" dirty="0"/>
          </a:p>
        </p:txBody>
      </p:sp>
      <p:sp>
        <p:nvSpPr>
          <p:cNvPr id="5" name="Espace réservé de la date 4"/>
          <p:cNvSpPr>
            <a:spLocks noGrp="1"/>
          </p:cNvSpPr>
          <p:nvPr>
            <p:ph type="dt" sz="half" idx="10"/>
          </p:nvPr>
        </p:nvSpPr>
        <p:spPr/>
        <p:txBody>
          <a:bodyPr/>
          <a:lstStyle/>
          <a:p>
            <a:fld id="{76C7EECB-5BC9-4F35-9EB9-E9218275A18F}" type="datetime1">
              <a:rPr lang="fr-FR" smtClean="0"/>
              <a:pPr/>
              <a:t>28/06/2014</a:t>
            </a:fld>
            <a:endParaRPr lang="fr-FR" dirty="0"/>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6858000"/>
          </a:xfrm>
        </p:spPr>
        <p:txBody>
          <a:bodyPr>
            <a:normAutofit fontScale="90000"/>
          </a:bodyPr>
          <a:lstStyle/>
          <a:p>
            <a:r>
              <a:rPr lang="fr-FR" sz="2400" dirty="0" smtClean="0">
                <a:solidFill>
                  <a:srgbClr val="0070C0"/>
                </a:solidFill>
              </a:rPr>
              <a:t>       ⇛la régression:</a:t>
            </a:r>
            <a:br>
              <a:rPr lang="fr-FR" sz="2400" dirty="0" smtClean="0">
                <a:solidFill>
                  <a:srgbClr val="0070C0"/>
                </a:solidFill>
              </a:rPr>
            </a:br>
            <a:r>
              <a:rPr lang="fr-FR" sz="2400" dirty="0" smtClean="0">
                <a:solidFill>
                  <a:schemeClr val="bg1"/>
                </a:solidFill>
              </a:rPr>
              <a:t>retour à des </a:t>
            </a:r>
            <a:r>
              <a:rPr lang="fr-FR" sz="2400" dirty="0" smtClean="0">
                <a:solidFill>
                  <a:srgbClr val="FF0000"/>
                </a:solidFill>
              </a:rPr>
              <a:t>formes antérieurs </a:t>
            </a:r>
            <a:r>
              <a:rPr lang="fr-FR" sz="2400" dirty="0" smtClean="0">
                <a:solidFill>
                  <a:schemeClr val="bg1"/>
                </a:solidFill>
              </a:rPr>
              <a:t>du développement de la pensée et du style des relations des sujets avec son environnement, manière d’être infantile, le malade devient </a:t>
            </a:r>
            <a:r>
              <a:rPr lang="fr-FR" sz="2400" dirty="0" smtClean="0">
                <a:solidFill>
                  <a:srgbClr val="FF0000"/>
                </a:solidFill>
              </a:rPr>
              <a:t>ennuyeux</a:t>
            </a:r>
            <a:r>
              <a:rPr lang="fr-FR" sz="2400" dirty="0" smtClean="0">
                <a:solidFill>
                  <a:schemeClr val="bg1"/>
                </a:solidFill>
              </a:rPr>
              <a:t>, ses demandes sont </a:t>
            </a:r>
            <a:r>
              <a:rPr lang="fr-FR" sz="2400" dirty="0" smtClean="0">
                <a:solidFill>
                  <a:srgbClr val="FF0000"/>
                </a:solidFill>
              </a:rPr>
              <a:t>excessives</a:t>
            </a:r>
            <a:r>
              <a:rPr lang="fr-FR" sz="2400" dirty="0" smtClean="0">
                <a:solidFill>
                  <a:schemeClr val="bg1"/>
                </a:solidFill>
              </a:rPr>
              <a:t> et difficiles à satisfaire ;</a:t>
            </a:r>
            <a:br>
              <a:rPr lang="fr-FR" sz="2400" dirty="0" smtClean="0">
                <a:solidFill>
                  <a:schemeClr val="bg1"/>
                </a:solidFill>
              </a:rPr>
            </a:br>
            <a:r>
              <a:rPr lang="fr-FR" sz="2400" dirty="0" smtClean="0">
                <a:solidFill>
                  <a:schemeClr val="bg1"/>
                </a:solidFill>
              </a:rPr>
              <a:t>       </a:t>
            </a:r>
            <a:r>
              <a:rPr lang="fr-FR" sz="2400" dirty="0" smtClean="0">
                <a:solidFill>
                  <a:srgbClr val="0070C0"/>
                </a:solidFill>
              </a:rPr>
              <a:t>⇛la dépendance:</a:t>
            </a:r>
            <a:br>
              <a:rPr lang="fr-FR" sz="2400" dirty="0" smtClean="0">
                <a:solidFill>
                  <a:srgbClr val="0070C0"/>
                </a:solidFill>
              </a:rPr>
            </a:br>
            <a:r>
              <a:rPr lang="fr-FR" sz="2400" dirty="0" smtClean="0">
                <a:solidFill>
                  <a:schemeClr val="bg1"/>
                </a:solidFill>
              </a:rPr>
              <a:t>réactions rencontrées chez certains patients qui </a:t>
            </a:r>
            <a:r>
              <a:rPr lang="fr-FR" sz="2400" dirty="0" smtClean="0">
                <a:solidFill>
                  <a:srgbClr val="FF0000"/>
                </a:solidFill>
              </a:rPr>
              <a:t>manquent</a:t>
            </a:r>
            <a:r>
              <a:rPr lang="fr-FR" sz="2400" dirty="0" smtClean="0">
                <a:solidFill>
                  <a:schemeClr val="bg1"/>
                </a:solidFill>
              </a:rPr>
              <a:t> de maturité affective;</a:t>
            </a:r>
            <a:br>
              <a:rPr lang="fr-FR" sz="2400" dirty="0" smtClean="0">
                <a:solidFill>
                  <a:schemeClr val="bg1"/>
                </a:solidFill>
              </a:rPr>
            </a:br>
            <a:r>
              <a:rPr lang="fr-FR" sz="2400" dirty="0" smtClean="0">
                <a:solidFill>
                  <a:schemeClr val="bg1"/>
                </a:solidFill>
              </a:rPr>
              <a:t>la maladie est une occasion chez eux pour manifester ce </a:t>
            </a:r>
            <a:r>
              <a:rPr lang="fr-FR" sz="2400" dirty="0" smtClean="0">
                <a:solidFill>
                  <a:srgbClr val="FF0000"/>
                </a:solidFill>
              </a:rPr>
              <a:t>besoin</a:t>
            </a:r>
            <a:r>
              <a:rPr lang="fr-FR" sz="2400" dirty="0" smtClean="0">
                <a:solidFill>
                  <a:schemeClr val="bg1"/>
                </a:solidFill>
              </a:rPr>
              <a:t>;</a:t>
            </a:r>
            <a:br>
              <a:rPr lang="fr-FR" sz="2400" dirty="0" smtClean="0">
                <a:solidFill>
                  <a:schemeClr val="bg1"/>
                </a:solidFill>
              </a:rPr>
            </a:br>
            <a:r>
              <a:rPr lang="fr-FR" sz="2400" dirty="0" smtClean="0">
                <a:solidFill>
                  <a:srgbClr val="0070C0"/>
                </a:solidFill>
              </a:rPr>
              <a:t>       ⇛la passivité:</a:t>
            </a:r>
            <a:br>
              <a:rPr lang="fr-FR" sz="2400" dirty="0" smtClean="0">
                <a:solidFill>
                  <a:srgbClr val="0070C0"/>
                </a:solidFill>
              </a:rPr>
            </a:br>
            <a:r>
              <a:rPr lang="fr-FR" sz="2400" dirty="0" smtClean="0">
                <a:solidFill>
                  <a:schemeClr val="bg1"/>
                </a:solidFill>
              </a:rPr>
              <a:t>attitude d’une personne qui subit une action sans réagir,</a:t>
            </a:r>
            <a:br>
              <a:rPr lang="fr-FR" sz="2400" dirty="0" smtClean="0">
                <a:solidFill>
                  <a:schemeClr val="bg1"/>
                </a:solidFill>
              </a:rPr>
            </a:br>
            <a:r>
              <a:rPr lang="fr-FR" sz="2400" dirty="0" smtClean="0">
                <a:solidFill>
                  <a:schemeClr val="bg1"/>
                </a:solidFill>
              </a:rPr>
              <a:t>pour le patient, elle traduit une </a:t>
            </a:r>
            <a:r>
              <a:rPr lang="fr-FR" sz="2400" dirty="0" smtClean="0">
                <a:solidFill>
                  <a:srgbClr val="FF0000"/>
                </a:solidFill>
              </a:rPr>
              <a:t>« démission »</a:t>
            </a:r>
            <a:r>
              <a:rPr lang="fr-FR" sz="2400" dirty="0" smtClean="0">
                <a:solidFill>
                  <a:schemeClr val="bg1"/>
                </a:solidFill>
              </a:rPr>
              <a:t>vis-à-vis de sa maladie et de l’équipe soignante;</a:t>
            </a:r>
            <a:br>
              <a:rPr lang="fr-FR" sz="2400" dirty="0" smtClean="0">
                <a:solidFill>
                  <a:schemeClr val="bg1"/>
                </a:solidFill>
              </a:rPr>
            </a:br>
            <a:r>
              <a:rPr lang="fr-FR" sz="2400" dirty="0" smtClean="0">
                <a:solidFill>
                  <a:schemeClr val="bg1"/>
                </a:solidFill>
              </a:rPr>
              <a:t>parfois elle traduit une opposition voir même une insatisfaction à l’égard du personnel contre lesquels, il ne faut pas se révolter;</a:t>
            </a:r>
            <a:br>
              <a:rPr lang="fr-FR" sz="2400" dirty="0" smtClean="0">
                <a:solidFill>
                  <a:schemeClr val="bg1"/>
                </a:solidFill>
              </a:rPr>
            </a:br>
            <a:r>
              <a:rPr lang="fr-FR" sz="2400" dirty="0" smtClean="0">
                <a:solidFill>
                  <a:schemeClr val="bg1"/>
                </a:solidFill>
              </a:rPr>
              <a:t>l’attitude de disponibilité est souhaitable .</a:t>
            </a:r>
            <a:br>
              <a:rPr lang="fr-FR" sz="2400" dirty="0" smtClean="0">
                <a:solidFill>
                  <a:schemeClr val="bg1"/>
                </a:solidFill>
              </a:rPr>
            </a:br>
            <a:r>
              <a:rPr lang="fr-FR" sz="2400" dirty="0" smtClean="0">
                <a:solidFill>
                  <a:schemeClr val="bg1"/>
                </a:solidFill>
              </a:rPr>
              <a:t/>
            </a:r>
            <a:br>
              <a:rPr lang="fr-FR" sz="2400" dirty="0" smtClean="0">
                <a:solidFill>
                  <a:schemeClr val="bg1"/>
                </a:solidFill>
              </a:rPr>
            </a:br>
            <a:r>
              <a:rPr lang="fr-FR" sz="2400" dirty="0" smtClean="0">
                <a:solidFill>
                  <a:schemeClr val="bg1"/>
                </a:solidFill>
              </a:rPr>
              <a:t> </a:t>
            </a:r>
            <a:r>
              <a:rPr lang="fr-FR" sz="2400" dirty="0" smtClean="0">
                <a:solidFill>
                  <a:srgbClr val="FF0000"/>
                </a:solidFill>
              </a:rPr>
              <a:t>   </a:t>
            </a:r>
            <a:endParaRPr lang="fr-FR" sz="2400" dirty="0">
              <a:solidFill>
                <a:srgbClr val="FF0000"/>
              </a:solidFill>
            </a:endParaRPr>
          </a:p>
        </p:txBody>
      </p:sp>
      <p:sp>
        <p:nvSpPr>
          <p:cNvPr id="3" name="Espace réservé du numéro de diapositive 2"/>
          <p:cNvSpPr>
            <a:spLocks noGrp="1"/>
          </p:cNvSpPr>
          <p:nvPr>
            <p:ph type="sldNum" sz="quarter" idx="12"/>
          </p:nvPr>
        </p:nvSpPr>
        <p:spPr/>
        <p:txBody>
          <a:bodyPr/>
          <a:lstStyle/>
          <a:p>
            <a:fld id="{79609178-0DE2-4DA7-A198-4E5A57517F32}" type="slidenum">
              <a:rPr lang="fr-FR" smtClean="0"/>
              <a:pPr/>
              <a:t>81</a:t>
            </a:fld>
            <a:endParaRPr lang="fr-FR" dirty="0"/>
          </a:p>
        </p:txBody>
      </p:sp>
      <p:sp>
        <p:nvSpPr>
          <p:cNvPr id="4" name="Espace réservé du pied de page 3"/>
          <p:cNvSpPr>
            <a:spLocks noGrp="1"/>
          </p:cNvSpPr>
          <p:nvPr>
            <p:ph type="ftr" sz="quarter" idx="11"/>
          </p:nvPr>
        </p:nvSpPr>
        <p:spPr/>
        <p:txBody>
          <a:bodyPr/>
          <a:lstStyle/>
          <a:p>
            <a:r>
              <a:rPr lang="fr-FR" dirty="0" smtClean="0"/>
              <a:t>NASSIM OMAR</a:t>
            </a:r>
            <a:endParaRPr lang="fr-FR" dirty="0"/>
          </a:p>
        </p:txBody>
      </p:sp>
      <p:sp>
        <p:nvSpPr>
          <p:cNvPr id="5" name="Espace réservé de la date 4"/>
          <p:cNvSpPr>
            <a:spLocks noGrp="1"/>
          </p:cNvSpPr>
          <p:nvPr>
            <p:ph type="dt" sz="half" idx="10"/>
          </p:nvPr>
        </p:nvSpPr>
        <p:spPr/>
        <p:txBody>
          <a:bodyPr/>
          <a:lstStyle/>
          <a:p>
            <a:fld id="{9C430C48-A896-4CA5-8EEB-ABF0B1B11D15}" type="datetime1">
              <a:rPr lang="fr-FR" smtClean="0"/>
              <a:pPr/>
              <a:t>28/06/2014</a:t>
            </a:fld>
            <a:endParaRPr lang="fr-FR" dirty="0"/>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6858000"/>
          </a:xfrm>
        </p:spPr>
        <p:txBody>
          <a:bodyPr>
            <a:normAutofit/>
          </a:bodyPr>
          <a:lstStyle/>
          <a:p>
            <a:endParaRPr lang="fr-FR" sz="2800" dirty="0">
              <a:solidFill>
                <a:schemeClr val="bg1"/>
              </a:solidFill>
            </a:endParaRPr>
          </a:p>
        </p:txBody>
      </p:sp>
      <p:pic>
        <p:nvPicPr>
          <p:cNvPr id="3" name="Image 2"/>
          <p:cNvPicPr/>
          <p:nvPr/>
        </p:nvPicPr>
        <p:blipFill>
          <a:blip r:embed="rId2"/>
          <a:srcRect/>
          <a:stretch>
            <a:fillRect/>
          </a:stretch>
        </p:blipFill>
        <p:spPr bwMode="auto">
          <a:xfrm>
            <a:off x="2286000" y="1714500"/>
            <a:ext cx="4572000" cy="3429000"/>
          </a:xfrm>
          <a:prstGeom prst="rect">
            <a:avLst/>
          </a:prstGeom>
          <a:noFill/>
        </p:spPr>
      </p:pic>
      <p:sp>
        <p:nvSpPr>
          <p:cNvPr id="4" name="Espace réservé du numéro de diapositive 3"/>
          <p:cNvSpPr>
            <a:spLocks noGrp="1"/>
          </p:cNvSpPr>
          <p:nvPr>
            <p:ph type="sldNum" sz="quarter" idx="12"/>
          </p:nvPr>
        </p:nvSpPr>
        <p:spPr/>
        <p:txBody>
          <a:bodyPr/>
          <a:lstStyle/>
          <a:p>
            <a:fld id="{79609178-0DE2-4DA7-A198-4E5A57517F32}" type="slidenum">
              <a:rPr lang="fr-FR" smtClean="0"/>
              <a:pPr/>
              <a:t>82</a:t>
            </a:fld>
            <a:endParaRPr lang="fr-FR" dirty="0"/>
          </a:p>
        </p:txBody>
      </p:sp>
      <p:sp>
        <p:nvSpPr>
          <p:cNvPr id="5" name="Espace réservé du pied de page 4"/>
          <p:cNvSpPr>
            <a:spLocks noGrp="1"/>
          </p:cNvSpPr>
          <p:nvPr>
            <p:ph type="ftr" sz="quarter" idx="11"/>
          </p:nvPr>
        </p:nvSpPr>
        <p:spPr/>
        <p:txBody>
          <a:bodyPr/>
          <a:lstStyle/>
          <a:p>
            <a:r>
              <a:rPr lang="fr-FR" dirty="0" smtClean="0"/>
              <a:t>NASSIM OMAR</a:t>
            </a:r>
            <a:endParaRPr lang="fr-FR" dirty="0"/>
          </a:p>
        </p:txBody>
      </p:sp>
      <p:sp>
        <p:nvSpPr>
          <p:cNvPr id="6" name="Espace réservé de la date 5"/>
          <p:cNvSpPr>
            <a:spLocks noGrp="1"/>
          </p:cNvSpPr>
          <p:nvPr>
            <p:ph type="dt" sz="half" idx="10"/>
          </p:nvPr>
        </p:nvSpPr>
        <p:spPr/>
        <p:txBody>
          <a:bodyPr/>
          <a:lstStyle/>
          <a:p>
            <a:fld id="{00EDCCB4-FDDD-4FCD-A663-EB6335F99222}" type="datetime1">
              <a:rPr lang="fr-FR" smtClean="0"/>
              <a:pPr/>
              <a:t>28/06/2014</a:t>
            </a:fld>
            <a:endParaRPr lang="fr-FR"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647974"/>
          </a:xfrm>
          <a:prstGeom prst="rect">
            <a:avLst/>
          </a:prstGeom>
        </p:spPr>
        <p:txBody>
          <a:bodyPr wrap="square">
            <a:spAutoFit/>
          </a:bodyPr>
          <a:lstStyle/>
          <a:p>
            <a:pPr marL="268288" indent="-268288">
              <a:lnSpc>
                <a:spcPct val="90000"/>
              </a:lnSpc>
              <a:spcBef>
                <a:spcPts val="600"/>
              </a:spcBef>
              <a:buClr>
                <a:srgbClr val="0BD0D9"/>
              </a:buClr>
              <a:buSzPct val="95000"/>
              <a:buFont typeface="Wingdings 2" pitchFamily="16" charset="2"/>
              <a:buChar char=""/>
              <a:tabLst>
                <a:tab pos="268288" algn="l"/>
                <a:tab pos="715963" algn="l"/>
                <a:tab pos="1165225" algn="l"/>
                <a:tab pos="1614488" algn="l"/>
                <a:tab pos="2063750" algn="l"/>
                <a:tab pos="2513013" algn="l"/>
                <a:tab pos="2962275" algn="l"/>
                <a:tab pos="3411538" algn="l"/>
                <a:tab pos="3860800" algn="l"/>
                <a:tab pos="4310063" algn="l"/>
                <a:tab pos="4759325" algn="l"/>
                <a:tab pos="5208588" algn="l"/>
                <a:tab pos="5657850" algn="l"/>
                <a:tab pos="6107113" algn="l"/>
                <a:tab pos="6556375" algn="l"/>
                <a:tab pos="7005638" algn="l"/>
                <a:tab pos="7454900" algn="l"/>
                <a:tab pos="7904163" algn="l"/>
                <a:tab pos="8353425" algn="l"/>
                <a:tab pos="8802688" algn="l"/>
                <a:tab pos="9251950" algn="l"/>
              </a:tabLst>
            </a:pPr>
            <a:r>
              <a:rPr lang="en-GB" sz="2800" b="1" dirty="0" smtClean="0">
                <a:solidFill>
                  <a:srgbClr val="000000"/>
                </a:solidFill>
                <a:cs typeface="Arial" charset="0"/>
              </a:rPr>
              <a:t>La psychologie </a:t>
            </a:r>
            <a:r>
              <a:rPr lang="en-GB" sz="2800" b="1" dirty="0" smtClean="0">
                <a:solidFill>
                  <a:srgbClr val="FF0000"/>
                </a:solidFill>
                <a:cs typeface="Arial" charset="0"/>
              </a:rPr>
              <a:t>cognitive</a:t>
            </a:r>
            <a:r>
              <a:rPr lang="en-GB" sz="2800" b="1" dirty="0" smtClean="0">
                <a:solidFill>
                  <a:srgbClr val="000000"/>
                </a:solidFill>
                <a:cs typeface="Arial" charset="0"/>
              </a:rPr>
              <a:t> (la psychologie de la connaissance)</a:t>
            </a:r>
            <a:br>
              <a:rPr lang="en-GB" sz="2800" b="1" dirty="0" smtClean="0">
                <a:solidFill>
                  <a:srgbClr val="000000"/>
                </a:solidFill>
                <a:cs typeface="Arial" charset="0"/>
              </a:rPr>
            </a:br>
            <a:endParaRPr lang="en-GB" sz="2800" b="1" dirty="0" smtClean="0">
              <a:solidFill>
                <a:srgbClr val="000000"/>
              </a:solidFill>
              <a:cs typeface="Arial" charset="0"/>
            </a:endParaRPr>
          </a:p>
          <a:p>
            <a:pPr marL="268288" indent="-268288" algn="ctr">
              <a:lnSpc>
                <a:spcPct val="90000"/>
              </a:lnSpc>
              <a:spcBef>
                <a:spcPts val="600"/>
              </a:spcBef>
              <a:buClr>
                <a:srgbClr val="0BD0D9"/>
              </a:buClr>
              <a:buSzPct val="95000"/>
              <a:tabLst>
                <a:tab pos="268288" algn="l"/>
                <a:tab pos="715963" algn="l"/>
                <a:tab pos="1165225" algn="l"/>
                <a:tab pos="1614488" algn="l"/>
                <a:tab pos="2063750" algn="l"/>
                <a:tab pos="2513013" algn="l"/>
                <a:tab pos="2962275" algn="l"/>
                <a:tab pos="3411538" algn="l"/>
                <a:tab pos="3860800" algn="l"/>
                <a:tab pos="4310063" algn="l"/>
                <a:tab pos="4759325" algn="l"/>
                <a:tab pos="5208588" algn="l"/>
                <a:tab pos="5657850" algn="l"/>
                <a:tab pos="6107113" algn="l"/>
                <a:tab pos="6556375" algn="l"/>
                <a:tab pos="7005638" algn="l"/>
                <a:tab pos="7454900" algn="l"/>
                <a:tab pos="7904163" algn="l"/>
                <a:tab pos="8353425" algn="l"/>
                <a:tab pos="8802688" algn="l"/>
                <a:tab pos="9251950" algn="l"/>
              </a:tabLst>
            </a:pPr>
            <a:r>
              <a:rPr lang="en-GB" sz="2800" b="1" dirty="0" smtClean="0">
                <a:solidFill>
                  <a:srgbClr val="000000"/>
                </a:solidFill>
                <a:cs typeface="Arial" charset="0"/>
              </a:rPr>
              <a:t>S       →     </a:t>
            </a:r>
            <a:r>
              <a:rPr lang="en-GB" sz="2800" b="1" dirty="0" smtClean="0">
                <a:solidFill>
                  <a:srgbClr val="FF0000"/>
                </a:solidFill>
                <a:cs typeface="Arial" charset="0"/>
              </a:rPr>
              <a:t>boite noire   </a:t>
            </a:r>
            <a:r>
              <a:rPr lang="en-GB" sz="2800" b="1" dirty="0" smtClean="0">
                <a:solidFill>
                  <a:srgbClr val="000000"/>
                </a:solidFill>
                <a:cs typeface="Arial" charset="0"/>
              </a:rPr>
              <a:t>→     R</a:t>
            </a:r>
          </a:p>
          <a:p>
            <a:pPr marL="268288" indent="-268288">
              <a:lnSpc>
                <a:spcPct val="90000"/>
              </a:lnSpc>
              <a:spcBef>
                <a:spcPts val="600"/>
              </a:spcBef>
              <a:buClr>
                <a:srgbClr val="0BD0D9"/>
              </a:buClr>
              <a:buSzPct val="95000"/>
              <a:tabLst>
                <a:tab pos="268288" algn="l"/>
                <a:tab pos="715963" algn="l"/>
                <a:tab pos="1165225" algn="l"/>
                <a:tab pos="1614488" algn="l"/>
                <a:tab pos="2063750" algn="l"/>
                <a:tab pos="2513013" algn="l"/>
                <a:tab pos="2962275" algn="l"/>
                <a:tab pos="3411538" algn="l"/>
                <a:tab pos="3860800" algn="l"/>
                <a:tab pos="4310063" algn="l"/>
                <a:tab pos="4759325" algn="l"/>
                <a:tab pos="5208588" algn="l"/>
                <a:tab pos="5657850" algn="l"/>
                <a:tab pos="6107113" algn="l"/>
                <a:tab pos="6556375" algn="l"/>
                <a:tab pos="7005638" algn="l"/>
                <a:tab pos="7454900" algn="l"/>
                <a:tab pos="7904163" algn="l"/>
                <a:tab pos="8353425" algn="l"/>
                <a:tab pos="8802688" algn="l"/>
                <a:tab pos="9251950" algn="l"/>
              </a:tabLst>
            </a:pPr>
            <a:r>
              <a:rPr lang="en-GB" sz="2400" b="1" dirty="0" smtClean="0">
                <a:solidFill>
                  <a:srgbClr val="000000"/>
                </a:solidFill>
                <a:cs typeface="Arial" charset="0"/>
              </a:rPr>
              <a:t>                           S = stimulus </a:t>
            </a:r>
          </a:p>
          <a:p>
            <a:pPr marL="268288" indent="-268288">
              <a:lnSpc>
                <a:spcPct val="90000"/>
              </a:lnSpc>
              <a:spcBef>
                <a:spcPts val="600"/>
              </a:spcBef>
              <a:buClr>
                <a:srgbClr val="0BD0D9"/>
              </a:buClr>
              <a:buSzPct val="95000"/>
              <a:tabLst>
                <a:tab pos="268288" algn="l"/>
                <a:tab pos="715963" algn="l"/>
                <a:tab pos="1165225" algn="l"/>
                <a:tab pos="1614488" algn="l"/>
                <a:tab pos="2063750" algn="l"/>
                <a:tab pos="2513013" algn="l"/>
                <a:tab pos="2962275" algn="l"/>
                <a:tab pos="3411538" algn="l"/>
                <a:tab pos="3860800" algn="l"/>
                <a:tab pos="4310063" algn="l"/>
                <a:tab pos="4759325" algn="l"/>
                <a:tab pos="5208588" algn="l"/>
                <a:tab pos="5657850" algn="l"/>
                <a:tab pos="6107113" algn="l"/>
                <a:tab pos="6556375" algn="l"/>
                <a:tab pos="7005638" algn="l"/>
                <a:tab pos="7454900" algn="l"/>
                <a:tab pos="7904163" algn="l"/>
                <a:tab pos="8353425" algn="l"/>
                <a:tab pos="8802688" algn="l"/>
                <a:tab pos="9251950" algn="l"/>
              </a:tabLst>
            </a:pPr>
            <a:r>
              <a:rPr lang="en-GB" sz="2400" b="1" dirty="0" smtClean="0">
                <a:solidFill>
                  <a:srgbClr val="000000"/>
                </a:solidFill>
                <a:cs typeface="Arial" charset="0"/>
              </a:rPr>
              <a:t> </a:t>
            </a:r>
            <a:r>
              <a:rPr lang="en-GB" sz="2400" b="1" dirty="0" smtClean="0">
                <a:solidFill>
                  <a:srgbClr val="000000"/>
                </a:solidFill>
                <a:cs typeface="Arial" charset="0"/>
              </a:rPr>
              <a:t>                          R = réponse        </a:t>
            </a:r>
            <a:r>
              <a:rPr lang="en-GB" sz="2400" b="1" dirty="0" smtClean="0">
                <a:solidFill>
                  <a:srgbClr val="000000"/>
                </a:solidFill>
                <a:cs typeface="Arial" charset="0"/>
              </a:rPr>
              <a:t>   </a:t>
            </a:r>
            <a:endParaRPr lang="en-GB" sz="2400" b="1" dirty="0" smtClean="0">
              <a:solidFill>
                <a:srgbClr val="000000"/>
              </a:solidFill>
              <a:cs typeface="Arial" charset="0"/>
            </a:endParaRPr>
          </a:p>
          <a:p>
            <a:pPr marL="635000" lvl="1" indent="-242888">
              <a:lnSpc>
                <a:spcPct val="90000"/>
              </a:lnSpc>
              <a:spcBef>
                <a:spcPts val="550"/>
              </a:spcBef>
              <a:buClr>
                <a:srgbClr val="0F6FC6"/>
              </a:buClr>
              <a:buSzPct val="85000"/>
              <a:buFont typeface="Wingdings 2" pitchFamily="16" charset="2"/>
              <a:buChar char=""/>
              <a:tabLst>
                <a:tab pos="268288" algn="l"/>
                <a:tab pos="715963" algn="l"/>
                <a:tab pos="1165225" algn="l"/>
                <a:tab pos="1614488" algn="l"/>
                <a:tab pos="2063750" algn="l"/>
                <a:tab pos="2513013" algn="l"/>
                <a:tab pos="2962275" algn="l"/>
                <a:tab pos="3411538" algn="l"/>
                <a:tab pos="3860800" algn="l"/>
                <a:tab pos="4310063" algn="l"/>
                <a:tab pos="4759325" algn="l"/>
                <a:tab pos="5208588" algn="l"/>
                <a:tab pos="5657850" algn="l"/>
                <a:tab pos="6107113" algn="l"/>
                <a:tab pos="6556375" algn="l"/>
                <a:tab pos="7005638" algn="l"/>
                <a:tab pos="7454900" algn="l"/>
                <a:tab pos="7904163" algn="l"/>
                <a:tab pos="8353425" algn="l"/>
                <a:tab pos="8802688" algn="l"/>
                <a:tab pos="9251950" algn="l"/>
              </a:tabLst>
            </a:pPr>
            <a:r>
              <a:rPr lang="en-GB" sz="2800" b="1" dirty="0" smtClean="0">
                <a:solidFill>
                  <a:srgbClr val="000000"/>
                </a:solidFill>
                <a:cs typeface="Arial" charset="0"/>
              </a:rPr>
              <a:t>Naissance dans les années 50, d’un projet critique des conceptions </a:t>
            </a:r>
            <a:r>
              <a:rPr lang="en-GB" sz="2800" b="1" dirty="0" smtClean="0">
                <a:solidFill>
                  <a:srgbClr val="FF0000"/>
                </a:solidFill>
                <a:cs typeface="Arial" charset="0"/>
              </a:rPr>
              <a:t>béhavioristes</a:t>
            </a:r>
            <a:r>
              <a:rPr lang="en-GB" sz="2800" b="1" dirty="0" smtClean="0">
                <a:solidFill>
                  <a:srgbClr val="000000"/>
                </a:solidFill>
                <a:cs typeface="Arial" charset="0"/>
              </a:rPr>
              <a:t> sur le comportement humain</a:t>
            </a:r>
          </a:p>
          <a:p>
            <a:pPr marL="635000" lvl="1" indent="-242888">
              <a:lnSpc>
                <a:spcPct val="90000"/>
              </a:lnSpc>
              <a:spcBef>
                <a:spcPts val="550"/>
              </a:spcBef>
              <a:buClr>
                <a:srgbClr val="0F6FC6"/>
              </a:buClr>
              <a:buSzPct val="85000"/>
              <a:buFont typeface="Wingdings 2" pitchFamily="16" charset="2"/>
              <a:buChar char=""/>
              <a:tabLst>
                <a:tab pos="268288" algn="l"/>
                <a:tab pos="715963" algn="l"/>
                <a:tab pos="1165225" algn="l"/>
                <a:tab pos="1614488" algn="l"/>
                <a:tab pos="2063750" algn="l"/>
                <a:tab pos="2513013" algn="l"/>
                <a:tab pos="2962275" algn="l"/>
                <a:tab pos="3411538" algn="l"/>
                <a:tab pos="3860800" algn="l"/>
                <a:tab pos="4310063" algn="l"/>
                <a:tab pos="4759325" algn="l"/>
                <a:tab pos="5208588" algn="l"/>
                <a:tab pos="5657850" algn="l"/>
                <a:tab pos="6107113" algn="l"/>
                <a:tab pos="6556375" algn="l"/>
                <a:tab pos="7005638" algn="l"/>
                <a:tab pos="7454900" algn="l"/>
                <a:tab pos="7904163" algn="l"/>
                <a:tab pos="8353425" algn="l"/>
                <a:tab pos="8802688" algn="l"/>
                <a:tab pos="9251950" algn="l"/>
              </a:tabLst>
            </a:pPr>
            <a:r>
              <a:rPr lang="en-GB" sz="2800" b="1" dirty="0" smtClean="0">
                <a:solidFill>
                  <a:srgbClr val="000000"/>
                </a:solidFill>
                <a:cs typeface="Arial" charset="0"/>
              </a:rPr>
              <a:t>Intérêt pour les processus de traitement des informations,  des représentations mentales, </a:t>
            </a:r>
            <a:r>
              <a:rPr lang="en-GB" sz="2800" b="1" dirty="0" smtClean="0">
                <a:solidFill>
                  <a:srgbClr val="C00000"/>
                </a:solidFill>
                <a:cs typeface="Arial" charset="0"/>
              </a:rPr>
              <a:t>c’est ouvrir la boîte noire</a:t>
            </a:r>
          </a:p>
          <a:p>
            <a:pPr marL="635000" lvl="1" indent="-242888">
              <a:lnSpc>
                <a:spcPct val="90000"/>
              </a:lnSpc>
              <a:spcBef>
                <a:spcPts val="550"/>
              </a:spcBef>
              <a:buClr>
                <a:srgbClr val="0F6FC6"/>
              </a:buClr>
              <a:buSzPct val="85000"/>
              <a:buFont typeface="Wingdings 2" pitchFamily="16" charset="2"/>
              <a:buChar char=""/>
              <a:tabLst>
                <a:tab pos="268288" algn="l"/>
                <a:tab pos="715963" algn="l"/>
                <a:tab pos="1165225" algn="l"/>
                <a:tab pos="1614488" algn="l"/>
                <a:tab pos="2063750" algn="l"/>
                <a:tab pos="2513013" algn="l"/>
                <a:tab pos="2962275" algn="l"/>
                <a:tab pos="3411538" algn="l"/>
                <a:tab pos="3860800" algn="l"/>
                <a:tab pos="4310063" algn="l"/>
                <a:tab pos="4759325" algn="l"/>
                <a:tab pos="5208588" algn="l"/>
                <a:tab pos="5657850" algn="l"/>
                <a:tab pos="6107113" algn="l"/>
                <a:tab pos="6556375" algn="l"/>
                <a:tab pos="7005638" algn="l"/>
                <a:tab pos="7454900" algn="l"/>
                <a:tab pos="7904163" algn="l"/>
                <a:tab pos="8353425" algn="l"/>
                <a:tab pos="8802688" algn="l"/>
                <a:tab pos="9251950" algn="l"/>
              </a:tabLst>
            </a:pPr>
            <a:r>
              <a:rPr lang="en-GB" sz="2800" b="1" dirty="0" smtClean="0">
                <a:solidFill>
                  <a:srgbClr val="000000"/>
                </a:solidFill>
                <a:cs typeface="Arial" charset="0"/>
              </a:rPr>
              <a:t>A partir des années 70,  influence des </a:t>
            </a:r>
            <a:r>
              <a:rPr lang="en-GB" sz="2800" b="1" dirty="0" smtClean="0">
                <a:solidFill>
                  <a:srgbClr val="C00000"/>
                </a:solidFill>
                <a:cs typeface="Arial" charset="0"/>
              </a:rPr>
              <a:t>neurosciences</a:t>
            </a:r>
            <a:r>
              <a:rPr lang="en-GB" sz="2800" b="1" dirty="0" smtClean="0">
                <a:solidFill>
                  <a:srgbClr val="000000"/>
                </a:solidFill>
                <a:cs typeface="Arial" charset="0"/>
              </a:rPr>
              <a:t> et des techniques de </a:t>
            </a:r>
            <a:r>
              <a:rPr lang="en-GB" sz="2800" b="1" dirty="0" smtClean="0">
                <a:solidFill>
                  <a:srgbClr val="C00000"/>
                </a:solidFill>
                <a:cs typeface="Arial" charset="0"/>
              </a:rPr>
              <a:t>neuro-imagerie</a:t>
            </a:r>
            <a:r>
              <a:rPr lang="en-GB" sz="2800" b="1" dirty="0" smtClean="0">
                <a:solidFill>
                  <a:srgbClr val="000000"/>
                </a:solidFill>
                <a:cs typeface="Arial" charset="0"/>
              </a:rPr>
              <a:t> permettant l’étude du </a:t>
            </a:r>
            <a:r>
              <a:rPr lang="en-GB" sz="2800" b="1" dirty="0" smtClean="0">
                <a:solidFill>
                  <a:srgbClr val="C00000"/>
                </a:solidFill>
                <a:cs typeface="Arial" charset="0"/>
              </a:rPr>
              <a:t>cerveau</a:t>
            </a:r>
            <a:r>
              <a:rPr lang="en-GB" sz="2800" b="1" dirty="0" smtClean="0">
                <a:solidFill>
                  <a:srgbClr val="000000"/>
                </a:solidFill>
                <a:cs typeface="Arial" charset="0"/>
              </a:rPr>
              <a:t> en action.</a:t>
            </a:r>
            <a:endParaRPr lang="en-GB" sz="2800" b="1" dirty="0">
              <a:solidFill>
                <a:srgbClr val="000000"/>
              </a:solidFill>
              <a:cs typeface="Arial" charset="0"/>
            </a:endParaRPr>
          </a:p>
        </p:txBody>
      </p:sp>
      <p:sp>
        <p:nvSpPr>
          <p:cNvPr id="3" name="Espace réservé du numéro de diapositive 2"/>
          <p:cNvSpPr>
            <a:spLocks noGrp="1"/>
          </p:cNvSpPr>
          <p:nvPr>
            <p:ph type="sldNum" sz="quarter" idx="12"/>
          </p:nvPr>
        </p:nvSpPr>
        <p:spPr/>
        <p:txBody>
          <a:bodyPr/>
          <a:lstStyle/>
          <a:p>
            <a:fld id="{79609178-0DE2-4DA7-A198-4E5A57517F32}" type="slidenum">
              <a:rPr lang="fr-FR" smtClean="0"/>
              <a:pPr/>
              <a:t>9</a:t>
            </a:fld>
            <a:endParaRPr lang="fr-FR" dirty="0"/>
          </a:p>
        </p:txBody>
      </p:sp>
      <p:sp>
        <p:nvSpPr>
          <p:cNvPr id="4" name="Espace réservé du pied de page 3"/>
          <p:cNvSpPr>
            <a:spLocks noGrp="1"/>
          </p:cNvSpPr>
          <p:nvPr>
            <p:ph type="ftr" sz="quarter" idx="11"/>
          </p:nvPr>
        </p:nvSpPr>
        <p:spPr/>
        <p:txBody>
          <a:bodyPr/>
          <a:lstStyle/>
          <a:p>
            <a:r>
              <a:rPr lang="fr-FR" dirty="0" smtClean="0"/>
              <a:t>NASSIM OMAR</a:t>
            </a:r>
            <a:endParaRPr lang="fr-FR" dirty="0"/>
          </a:p>
        </p:txBody>
      </p:sp>
      <p:sp>
        <p:nvSpPr>
          <p:cNvPr id="5" name="Espace réservé de la date 4"/>
          <p:cNvSpPr>
            <a:spLocks noGrp="1"/>
          </p:cNvSpPr>
          <p:nvPr>
            <p:ph type="dt" sz="half" idx="10"/>
          </p:nvPr>
        </p:nvSpPr>
        <p:spPr/>
        <p:txBody>
          <a:bodyPr/>
          <a:lstStyle/>
          <a:p>
            <a:fld id="{D01721EA-7E97-4D49-9653-E97363D8EB97}" type="datetime1">
              <a:rPr lang="fr-FR" smtClean="0"/>
              <a:pPr/>
              <a:t>28/06/2014</a:t>
            </a:fld>
            <a:endParaRPr lang="fr-FR"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Rotonde">
  <a:themeElements>
    <a:clrScheme name="Rotond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Rotond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Rotond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3065</TotalTime>
  <Words>1229</Words>
  <Application>Microsoft Office PowerPoint</Application>
  <PresentationFormat>Affichage à l'écran (4:3)</PresentationFormat>
  <Paragraphs>384</Paragraphs>
  <Slides>82</Slides>
  <Notes>2</Notes>
  <HiddenSlides>0</HiddenSlides>
  <MMClips>0</MMClips>
  <ScaleCrop>false</ScaleCrop>
  <HeadingPairs>
    <vt:vector size="4" baseType="variant">
      <vt:variant>
        <vt:lpstr>Thème</vt:lpstr>
      </vt:variant>
      <vt:variant>
        <vt:i4>1</vt:i4>
      </vt:variant>
      <vt:variant>
        <vt:lpstr>Titres des diapositives</vt:lpstr>
      </vt:variant>
      <vt:variant>
        <vt:i4>82</vt:i4>
      </vt:variant>
    </vt:vector>
  </HeadingPairs>
  <TitlesOfParts>
    <vt:vector size="83" baseType="lpstr">
      <vt:lpstr>Rotonde</vt:lpstr>
      <vt:lpstr> BIENVENUE A ISPITS DE LÄAYOUNE Département: Soins Infirmiers Module Des Sciences Sociales, Humaines Et Juridiques Sous-module De Psychologie:                 * Volume Horaire:                          _ Cours : 14 Heures                          _ T.D    : 06 Heures                                                       Elaboré Par MR Nassim-Omar    </vt:lpstr>
      <vt:lpstr>  La Psychologie</vt:lpstr>
      <vt:lpstr>A :introduction à la Psychologie</vt:lpstr>
      <vt:lpstr>B :Développement Psychologique de L’individu </vt:lpstr>
      <vt:lpstr>C:Les Techniques d’investigations Psychologiques </vt:lpstr>
      <vt:lpstr>D:Les réactions du patient face à la Maladie et L’environnement</vt:lpstr>
      <vt:lpstr>Diapositive 7</vt:lpstr>
      <vt:lpstr>Diapositive 8</vt:lpstr>
      <vt:lpstr>Diapositive 9</vt:lpstr>
      <vt:lpstr>Diapositive 10</vt:lpstr>
      <vt:lpstr> Définition de la psychologie: c’est l’étude scientifique des faits psychiques et des comportements(henri-Piéron* en1908);  *(psychiatre français et fondateur de la Ψ scientifique);  La psychologie du développement est l’étude scientifique des changements dans le fonctionnement psychologique( fonctions cognitives, langagières, affectives et sociales) de l’individu au cours de sa vie . L’étude de la psychologie nous permet d’acquérir une meilleure connaissance de l’être humain à travers les différentes étapes de son développement; ainsi, quand on observe une personne saine, ses comportements et ses conduites, on pourra aborder facilement le patient avec beaucoup plus de clarté. </vt:lpstr>
      <vt:lpstr>Objet et portée de la psychologie: La psychologie détermine son objet en fonction des faits d’observation; l’être humain débouche sur une triple caractérisation: * C’est un être vivant qui fait partie de la nature et donc soumis à ses lois, il incombe donc au psychologue la base empirique de son étude; * En tant qu’être humain, il est biologique dont le fonctionnement dépend de la conjugaison d’une multiplicité de facteurs physiques et psychologiques, cette seconde délimitation garantie à la psychologie son fondement biologique; * En tant qu’être vivant et organisme biologique, l’humain est aussi un être social qui communique avec l’environnement par le langage, la pensée et l’action, cette troisième délimitation procure à la psychologie son fondement sociologique.  </vt:lpstr>
      <vt:lpstr>On s’aperçoit que l’être humain à un certains nombres de facultés importantes qui lui permettent de se faire une idée du monde qui l’entoure grâce à un certain nombre de sens et instruments de connaissances: le système-nerveux.</vt:lpstr>
      <vt:lpstr>                              Les nerfs crâniens</vt:lpstr>
      <vt:lpstr>1/Les processus cognitifs: Ce sont les processus intellectuels qui permettent à l’individu d’entrer en contact avec le monde extérieur pour le connaitre , s’y adapter et voir même le changer; un certain nombre d’éléments sont nécessaires pour ce contact, à savoir:                         * La perception: c’est la prise de connaissance sensorielle d’événements extérieurs qui ont données naissance à des sensations nombreuses et complexes ; fonction suprême du SNCS. Elle est commandée par des lois physiques, physiologiques et psychologiques; NB: le contexte dans lequel un objet apparait influence notre perception(petit aperçu sur les illusions et les hallucinations);</vt:lpstr>
      <vt:lpstr>                      * Le langage: un système de signe et de symboles admis par une collectivité et qui permet à chacun de ses membre de communiquer entre eux et avec les autres ; le langage est constitué par des mots dont la fonction est de transmettre un sens et une signification ; toutes pensées est émises en mots.  </vt:lpstr>
      <vt:lpstr>La lecture est commandée par le cortex visuel occipital. La compréhension est commandée par les airs auditif  temporal. L’expression orale et l’écriture  par le pied du F3.   </vt:lpstr>
      <vt:lpstr>                    * La mémoire: Faculté d’acquérir , stoker et reconstituer des informations dans le cerveau , elle à un rôle central dans l’apprentissage et la pensée;  la mémoire dépend de l’acquisition , l’apprentissage et de nos émotions , en effet , la répétition de l’apprentissage , nos motivations affectives et notre attention facilitent l’intégration mnésique; l’oubli est normal car la mémoire fait un tri sélectif et ne retient que les informations indispensables; on distingue deux types de mémoire:                    * à court-terme: la mémoire sensorielle et la mémoire du travail;                   * à long-terme: épisodique, sémantique et procédurale; la mémoire est influencée par la dégénérescence, interférence et le refoulement.</vt:lpstr>
      <vt:lpstr>                   * La pensée: processus mental propre à l’être humain , activité psychique consciente dans son ensemble qui permet la réflexion, le jugement, le raisonnement et l’abstraction procédant aux analyses et aux synthèses.               * L’apprentissage: processus d’acquisition permettant une nouvelle adaptation du comportement par le biais de la répétition de l’activité; il entraine un changement relativement positif dans la façon du:    _ savoir: connaissance, analyse, compréhension et évaluation    _ savoir faire: imitation, précision et automatisme    _ savoir être: sentir, réceptivité et réponse .  </vt:lpstr>
      <vt:lpstr>                    * Intelligence: ensemble des fonctions ayant pour objet la connaissance au sens le + large du mot et c’est l’aptitude générale à comprendre des situations difficiles et à résoudre des problèmes intellectuels; NB: le QI( quotient intellectuel) est un concept dynamique qui permet de mesurer la vitesse de croissance et le degré du développement intellectuel en fonction de l’âge mental et de l’âge réel d’un enfant;                                    âge mental                        Q.I = -----------  ×100                                    âge réel                                                 (Exercice de compréhension) </vt:lpstr>
      <vt:lpstr>Exe: un enfant âgé de 12 ans qui réussit les tests de 9 ans et échoue aux autres tests; son Q.I est de l’ordre de 75. la classification par niveau de quotient:   _ retard mental profond=       ≤ 20-25   _ retard mental grave    =          35-40   _ retard mental moyen  =          50-55   _ retard mental léger     =          70   _ normal inférieur          =          80-90   _ normal                        =          90-110   _ supérieur                    =          120-130   _ très supérieur             =          130-138   _ Brillant                        =          à partir de 139. NB : le Q.I n’est qu'un indice d’efficience au test et non pas une mesure d’intelligence .      </vt:lpstr>
      <vt:lpstr>       Tests psychologiques</vt:lpstr>
      <vt:lpstr>       Classement d’images</vt:lpstr>
      <vt:lpstr>2/Les processus affectifs: ce sont des processus que nous avons du monde physique et du monde humain, la manière d’entrer en contact avec les choses et avec les autres; l’être humain est à la recherche permanent du bonheur, et le bonheur vient du plaisir; certains éléments sont nécessaires aux processus affectifs:                          * Les besoins: manifestations naturelles de sensibilité interne éveillant la tendance à accomplir un acte ou à rechercher une catégorie d’objet( selon Virginia-Henderson/ 1897-1996) dont on distingue: _ physiologiques: faim, soif, sommeil, respirer et se reproduire _ affectifs : amour, estime, sécurité….. _ cognitifs: savoir et comprendre;       </vt:lpstr>
      <vt:lpstr>_ le besoin implique 2 notions:       * un manque, voir une privation       * un désir de faire disparaitre cette sensation; _ la non satisfaction d’un besoin entraine des problèmes de caractères , voir même des pathologies; ex l’angoisse est liée au besoin de sécurité; _ la classification est distincte:        * selon la priorité: primaire ou secondaire        * selon le temps: immédiat ou tardif        * selon le mode: discret ou apparent        * selon la nature: physique, physiologique ou social  </vt:lpstr>
      <vt:lpstr>Selon Abraham maslow (1908/1970), le besoin  du deuxième niveau ne se manifeste qu’après la satisfaction du besoin de premier niveau ; le besoin du troisième niveau ne se manifeste qu’après la satisfaction de celui du deuxième niveau……ETC.</vt:lpstr>
      <vt:lpstr>                     * Le désir: _ Effort de réduction d’une tension issue d’un sentiment de manque, _ Exprime la sensation contingente de la conscience sur un objet qui peut être réprimé sans risque, _ Ex: respirer de l’air charger d’02 est un besoin, mais respirer de l’air parfumé ou de tabac est un désir, _ Le désir demeure du domaine de l’imaginaire et se présente sous forme de mise en scène fantasmatique.  NB: le fantasme est un scénario où le sujet est présent. </vt:lpstr>
      <vt:lpstr>                    * Les sentiments: _  ce sont des notions subjectives _ ni sens ni limites, souvent trompeuses _ mise en garde importante après identifications _ leurs exploitation est fatale voir maladif             _ positifs: respect, pitié, affection….             _ négatifs: haine, rancune, jalousie, supériorité, impuissance, faiblesse, _ le sentiment peut être permanent ou provisoire, peut naitre ou se développer. </vt:lpstr>
      <vt:lpstr>                   * Les émotions: _ Réactions affectives intenses s’accompagnant de signes neurovégétatifs qui s’emparent du psychisme pour donné une orientation dans laquelle le « senti » l’emporte sur le « compris » _ Peuvent se lire sur le visage dont les muscles faciaux et l’expression des yeux varient; _ Sept expressions universelles dites émotions de base:             * la colère, la joie, la peur, la tristesse, le dégout, le mépris, et la surprise;  _ La voix peut subir des changements:            * éclats de rire, cris de douleur, d’admiration, aphonie, mutisme, trac, bégaiement .        </vt:lpstr>
      <vt:lpstr>3/Le processus normatif: _ Qui à les caractères d’une norme:             * jugement normatif,  logique, morale qui édicte des règles; _ Il incombe à l’individu de respecter ces règles et ces valeurs, les appliquer et voir même les défendre; _ Les normes ne sont pas naturelles; _ Les règles sont destinées à limiter la liberté d’action de l’individu et de le discipliner; _ Certains respectent ces règles, d’autres les violent; _ Certaines situations renversent ces règles et ces valeurs. </vt:lpstr>
      <vt:lpstr>4/Les processus inconscients: Selon la théorie psychanalytique freudienne, la psychanalyse se base sur le fonctionnement de l’appareil psychique de point de vue:                          * Économique: L’activité psychique à pour but de trouver le plaisir et d’éviter le déplaisir, or l’évitement du déplaisir n’est toujours pas possible, ce qui oblige l’appareil psychique à obéir aux principes de la réalité, et  de là, la naissance des conflits.                          * Topique: on distingue 2 topiques: _ La 1ère topique: phénomène d’opposition de 2 systèmes:                          /inconscient qui obéit aux principes du plaisir;                          / conscient qui obéit aux principes de la réalité _ La 2ème topique: composée de trois instances</vt:lpstr>
      <vt:lpstr>Le Ça :          - impersonnel (=ni moi- ni toi)          - instance »biologique » de l’appareil  psychique          - gouverner par le principe du plaisir          - ne tient pas compte de la réalité Le Moi:          - instance qui impose un délai à l’impulsion immédiate afin de tenir compte de la réalité          - fonctionne selon le principe de la réalité          - il arrive parfois que le Moi n’arrive pas à canaliser certaines pulsions et qu’il se trouve déborder par la tension          - commence à se construire dès la première année de vie          - se différencie progressivement du ça          - c’est la composante psychologique de l’appareil psychique.</vt:lpstr>
      <vt:lpstr>Le Surmoi: _ Apparait tardivement »vers 5 ans » avec la résolution du complexe d’Œdipe; - C’est la composante sociale de l’appareil psychique; - Contient 2 aspects: la conscience morale et l’idéal du Moi</vt:lpstr>
      <vt:lpstr>La conscience morale:  -représente l'intériorisation des valeurs et interdits parentaux, L’autorité parentale est introjectée.  - Génère les sentiments de remord, culpabilité, autocritique.  L'idéal du moi:   - Désigne les valeurs positives auxquelles le sujet est aspirant;  - C'est un modèle qu'on veut atteindre.  - Il se développe avec les processus d'identification aux personnes qui nous influencent, et auxquelles on veut ressembler. On incorpore leur personnalité, leurs valeurs, leurs désirs....</vt:lpstr>
      <vt:lpstr>Les 3 instances sont en conflit les unes avec les autres:  - Ça:   «Je veux ceci et immédiatement»;  - Moi:   «J'y travaille mais tu dois apprendre à être patient. La réalité est complexe et tu ne peux toujours avoir ce que tu veux »;  - Surmoi:  «Ce que tu veux n'est pas permis, Si tu le fais, je te ferais sentir coupable.»                       * Dynamique: tout comportement est l’expression d’un conflit soit intrapsychique, soit entre individu et le milieu extérieur; lorsque une poussée pulsionnelle rencontre un interdit venu de la réalité sociale ou morale, ceci déclenche la mise en route des MDD . Ex: le symptôme névrotique est un compromis entre pulsion et défense.</vt:lpstr>
      <vt:lpstr>NB: -  Les MDD »mécanismes de défense »représentent les solutions de compromis et de régulations de l’appareil psychique aux prises avec un conflit générateur d’angoisse ; - Les MDD du MOI contre l’angoisse sont destinés à adapter à la réalités les exigences pulsionnelles; - Les MDD sont inconscients et existent chez tout individu; - Chez le névrotique, ils deviennent pathologiques par la prépondérance de certain d’entres-eux ou par leurs intensités:                * refoulement , déplacement , sublimation, identification, introjection, projection . </vt:lpstr>
      <vt:lpstr>NB:  - La pulsion se définit comme « un processus dynamique consistant ,dans une poussée ,à faire tendre l’organisme vers un but » Laplanche et Pontalis en 1973; - La tension qu’elle engendre ne peut être supprimée que par sa décharge; - La pulsion est une tendance inconsciente qui oriente les comportement d’un individu vers la satisfaction de ses besoins. - Tout fonctionnement psychique repose sur les énergies produites par les 2 pulsions fondamentales:        * pulsion de vie »Eros »:amour de soi, préservation de soi et de l’espèce(reproduction), amour des autres;        * pulsion de mort »Thanatos »:tendance à revenir à l’état antérieur( pulsion de destruction et poursuite des buts contraires).</vt:lpstr>
      <vt:lpstr>B: Développement psychologique de l’individu : -  Avant d’exister physiquement, l’enfant existe potentiellement dans la relation à l’intérieur du couple et dans l’imaginaire des futures parents; ceci est vrai si la grossesse est désirée; - Le désir seul ne suffit pas; - Décision réfléchie souhaitable( matérielle et psychologique); - Choix du moment facilité par le développement des techniques contraceptives; - Le vécu de la grossesse à ne pas banalisé surtout/ la mère:                     - certaines situations(douleur, mort, anomalies et sexe)                     _ modification de l’image corporelle                     - sentiment ambivalent  de joie, crainte et angoisse                     - perturbation de l’activité sexuelle; - L’avènement du premier enfant est souvent désirer dans notre culture(le couple n’est pas stérile, prolongement de soi, de son patrimoine et de son Nom.</vt:lpstr>
      <vt:lpstr>         anencéphalie                         siamois</vt:lpstr>
      <vt:lpstr>Ces siamois sont atteints d'une malformation extrêmement rare, appelée "para pagus bicéphale", avec un seul corps et deux têtes.</vt:lpstr>
      <vt:lpstr>1: La période prénatale: - Commence par la conception et prend fin à la naissance soit environ 287 jours( 39 SG= 41 SA); - Bref aperçu sur:         - Le cycle menstruel        - Les anomalies chromosomiques        - Les positions du fœtus        - Méthodes d’accouchement et choix du prénom - Caractéristiques: compétences précoces                       _ le fœtus est très sensible à tout ce que la mère vit et ressent à l’intérieur ( joie, angoisse……) a partir du 3ème mois;                        - sensible aux perceptions surtout auditives venant de l’intérieur (les ondes du R.C, respiration) et de l’extérieur ( voix, sons et bruits) à partir du 6ème mois;                        - les 1ères images échographiques modifient nos représentations du fœtus(interruptions volontaires des fantasmes); </vt:lpstr>
      <vt:lpstr>Image échographique de 5 mois</vt:lpstr>
      <vt:lpstr>                       - Les premiers mois de grossesse constituent la phase de morphogénèse et d’organogénèse                        - Mise en place anatomique et physiologique des organes de sens se fait dans l’ordre T.O.G.A.V.                        - Grands risques d’agression d’ordre extérieur: traumatiques, toxiques, conflictuelles, irradiations;                        - Les risques engendrent une hyperactivité embryonnaire ( expulsions).</vt:lpstr>
      <vt:lpstr>                Morphogénèse et organogénèse</vt:lpstr>
      <vt:lpstr>2 : La première enfance: naissance→→ 3 ans - Donner naissance (accouchement)est naturellement un acte douloureux malgré certaines méthodes qui tentent de le réduire; - L’accouchement est la phase ultime de la grossesse; - L’ASD (accouchement sans douleur) ne supprime pas la souffrance mais tente de l’apprivoiser - Le cri primal, manifeste 2 tendances ambivalentes du N.N:      * tendance à la régression et désir de trouver une sécurité perdue;      * tendance à la progression et désir de grandir en dépassant cette insécurité;      * moment d’identification du père à son N.N;      * besoin de la mère de le toucher pour le reconnaitre. </vt:lpstr>
      <vt:lpstr>Le cri primal du N.N</vt:lpstr>
      <vt:lpstr>               2-1 ) la phase néonatale: _ La plus courte de toute la période de développement, commence à la naissance et prend fin à la 4ème semaine(28j)  - Période de déménagement écologique et de familiarisation avec le nouveau monde ( de l’aquatique à l’aérien);  - Période d’adaptation à la vie extra-utérine;  - Les réflexes néonataux perdent leur caractères mécaniques pour devenir de + en + finalisés;  - Période de danger:             * physiques: changement de T° et mortalité             * psychologiques: attitude défavorable de rejet.  </vt:lpstr>
      <vt:lpstr>Diapositive 48</vt:lpstr>
      <vt:lpstr>2-2-1: Caractéristiques de la 1ère année: * Dépendance étroite de sa mère dans la satisfaction des besoins(allaitement, chaleur, soins et stimulation) * Principal satisfacteur pour son assistance et son occupation * Les cris correspondent aux premières manifestations(vitalité, fonctions respiratoires et laryngées) *Entre la 6ème et la 8ème semaine, le sourire apparait, signe de  reconnaissance du visage humain vu de face( 1èr organisateur de spitz) marquant le passage d’un stade de (satisfaction de besoin) à un autre(commencement de la discrimination du monde extérieur) c.à.d. je≠ non-je (intérieur et extérieur) * Le visage de la mère se distingue des autres à partir du 8ème mois; * Cette reconnaissance aboutit à la formation du lien mère /enfant (pleur lorsqu’il est pris par qqn d’autre);c’est l’angoisse du 8ème mois( 2ème organisateur de spitz).</vt:lpstr>
      <vt:lpstr>- De point de vue psychanalytique, le développement psychosexuel pendant la 1ère année s’organise autour de la cavité orale(qui procure le plaisir); - La zone érogène est la zone buccale et œsophagienne ; - Satisfaction autoérotique à la frustration(succion du pouce); - Période du « Stade ORAL « ou de sexualité infantile (Sigmund Freud); - Aimer signifie à ce stade prendre et garder; - Division de ce stade en 2 sous- stades (Karl- Abraham) :      * précoce: où le plaisir est lié à la succion      * sadico-oral ambivalent: où le plaisir est lié à la morsure; - C’est le stade du « narcissisme » dit primaire  - Période caractérisée par la notion du « sevrage »= ablactation  NB: le sevrage est l’extension vers la notion de privation, faire cesser l’allaitement (maternel, au lait de vache, de la nourrice ou artificiel);c’est le premier pas vers l’autonomie; - Le sevrage est source de frustration d’ordre affectif - L’allaitement est une conduite alimentaire et psychologique - Sa privation ne doit être » ni précoce ni tardive ».  </vt:lpstr>
      <vt:lpstr>Narcisse par le Caravage; Le mot dérive de Narcisse, jeune homme qui, d’après la mythologie grecque, serait tombé amoureux de son reflet dans l’eau au point d’en mourir.</vt:lpstr>
      <vt:lpstr>2-2-2: Caractéristiques de la 2ème année: * Maturation du système neuromusculaire; * Développement de la marche et possibilité d’exploration de l’espace ainsi que le déplacement des objets; * Âge d’apprentissage des limites à effet de contrôle :       - apprentissage des premiers interdits: - Les conduites d’exploration est à son maximum - Occasions d’affrontement avec les adultes - Rôle du frein par la mère par son opposition aux initiatives prises par l’enfant ,souvent dangereuses et fatales; - Les gestes compréhensifs du savoir dire NON développent chez lui des capacités de se dire NON à lui-même - Le NON doit être ferme et bienveillant(ni symbolique, ni effrayant) - Le NON accompagne la temporalité.   </vt:lpstr>
      <vt:lpstr>        - L’éducation de la propreté:  - La maitrise des sphincters commence vers 2 ans;  - Acte de discipline sociale;  - Apprendre à l’enfant à se tenir propre et de demander le pot à chaque fois qu’il le faut;  - L’enfant doit être propre de jours comme de nuit à partir d’entre 18 et 24 mois;   - Période du « stade ANAL « (Sigmund-Freud);  - Aimer signifie à ce stade donner et garder;  - le boudin fécal qui stimule la zone érogène est perçu comme une partie du corps et ça va servir comme monnaie d’échange qu’il offrira à la mère à l’endroit et au moment voulu;  - Division du stade en 2 phases(Karl-Abraham):                * phase expulsive: plaisir de déféquer                * phase rétentive:  plaisir de rétention après apprentissage de la propreté. </vt:lpstr>
      <vt:lpstr>                                  Énurésie Miction active, involontaire, diurne et/ou nocturne, après l'âge de l'acquisition normale de la propreté (environ 3 ans)‏        - Éliminer trouble organique: diabète, épilepsie        - Primaire (+fréquente) ou secondaire        - Diurne (+fréquente), nocturne ou mixte        - Garçon, 10-15% des enfants        - Troubles associés: anxiété, potomanie, encoprésie, bégaiement. </vt:lpstr>
      <vt:lpstr>                                Encoprésie Défécation répétée dans des endroits non appropriés de façon involontaire ou délibérée chez un enfant qui a dépassé l'âge habituel d'acquisition de la propreté (entre 2 et 3ans)‏          - Primaire ou secondaire (plus fréquente)‏          - Presque toujours diurne          - Garçons ++, 7-8 ans, 1,5 à 3% des enfants          - Facteurs associés: énurésie, troubles digestifs          - Pas d'antécédent familial d'encoprésie. </vt:lpstr>
      <vt:lpstr> 2-2-3:Caractéristiques de la 3ème année:  Plus d’acquisitions et expériences sensori-motrices( selon Piaget) qui confèrent une bonne intégration à la vie familiale et sociale:        - Maitrise du Langage: qui lui permettra de communiquer; L’acquisition du langage est conditionné par l’intégrité : * des organes phonatoires et de leurs commandes neuromusculaires; * des structures corticales et sous-corticales spécialisées dans divers fonctions du langage; * de l’appareil  auditif.        - Autonomie à table: * Le désir de manger seul et c’est la naissance de l’initiative.        - Le négativisme: * Première crise d’indépendance; * Opposition aux adultes et refus d’obéissance;  * Commence à dire NON aux demandes(3ème organisateur de Spitz).        - L’imitation: * Reproduction des gestes et paroles de l’entourage; * Imitation de certaines expressions faciales; * Un moyen d’apprentissage ; * Généralement du même sexe.      </vt:lpstr>
      <vt:lpstr>NB:  -C’est l’âge des accidents graves(chutes,  noyades, empoisonnement); -Important pour l’acquisition du schéma corporel et de latéralité; - L’expression de l’émotionnel se fait /décharge symbolique; - La communication infra-verbale devient la signification du message(regard, geste, ton, silence…) qui permet de connaitre l’intention des parents sur la signification. </vt:lpstr>
      <vt:lpstr>3: La deuxième enfance: 3ans→→6 ans  - Étape de découverte de la réalité extérieure; - La motricité se perfectionne et les possibilités de socialisation augmentent; - C’est l’âge du pourquoi ?????? - Age de la découverte du sexe et la différence entre ♂ et ♀; - De point de vue intellectuel ,entre 3-4 ans , la pensée est encore magique; la vision des choses est globale et n’accorde pas d’importance aux détails; _ La perception des choses est indifférenciée et indistincte. - L’égocentrisme affecte encore le langage( « je », »me », »moi », et ne peut faire preuve d’altruisme qu’après distinction entre « de » et « à ».      </vt:lpstr>
      <vt:lpstr>- Entre 3-5 ans , le complexe d’Œdipe apparait : la Crise Œdipienne est une manifestation qui exprime un conflit sexuellement spécifié inscrit dans une problématique à trois personnages familiaux ( mère→ père→ enfant), la libido se retourne vers le personnage du sexe opposé et l’enfant éprouve pour l’autre une jalousie en conflit avec l’affection qu’il lui portait ; la dyade (relation à deux)  remplace la triade (la relation triangulaire ).   </vt:lpstr>
      <vt:lpstr>- Le déclin du complexe d’œdipe correspond à la phase finale de la dynamique œdipienne, il est marqué par le renoncement progressif à posséder l’objet libidinal sous la double progression de l’angoisse de castration chez le garçon et de la peur de perdre l’amour de la mère chez la fille; - Une seconde crise œdipienne se manifeste à la puberté, c’est la résurgence du complexe d’œdipe.</vt:lpstr>
      <vt:lpstr>4: La troisième enfance: 6ans→→ 12 ans C’est la tendance à l’adaptation sociale: - sur le plan moteur, affinement des capacités déjà acquises (écrire, découper, jouer…) - développement des habitudes cognitives:           ↣prend conscience du réel et la pensée devient logique;           ↣devient moins égocentrique           ↣développement du langage , l’attention et la mémoire qui facilitent la scolarisation; - entre 6-7 ans:           ↣peut manipuler des nombres et les classer           ↣comprend la notion du temps et de l’espace           ↣distingue la fiction de la réalité - Le développement moral est fortement dépendant du développement cognitif de l’enfant:           ↣distingue le bien du mal           ↣de se mettre à la place de l’autre           ↣de respecter les règles ( notion de discipline , ponctualité , devoirs et évitement de ce qui peut être à l’origine de son rejet) .</vt:lpstr>
      <vt:lpstr>- 7 à 12 ans est appelée période de latence:      ⇒l’enfant sait contrôler ses pulsions pour entrer en relation avec les autres;      ⇒participe de plus en plus à des travaux de groupe;      ⇒intègre les règles du jeux      ⇒aime les activités intellectuelles et créatrices            ( passe + de temps à jouer et se construire socialement car la pulsion sexuelle n’occupe pas le devant de la scène);      ⇒importance de nourrir son imaginaire, car il est bien trop souvent dans le réel.</vt:lpstr>
      <vt:lpstr>5: La puberté : C’est l’âge de la maturité sexuelle, chevauche la fin de l’enfance et le début de l’adolescence; Le corps subit des changements très importants; Ces changements sont secondaires à l’interaction des hormones produites par la glande pituitaire (hypophyse) et celles secrétées par les glandes sexuelles (gonades ).           </vt:lpstr>
      <vt:lpstr>- Chez les filles:    * premières menstruations    * grandissent et prennent du poids    * les hanches s’élargissent et s’arrondissent    * le visage change de forme    * le corps devient huileux    * parfois des acnés     * la voix devient un peu + grave    * pilosité sur les aisselles et parties génitales    * les seins et les mamelons grossissent     * transpiration d’avantage    * les organes sexuels internes et externes grossissent. </vt:lpstr>
      <vt:lpstr>- Chez les garçons:      * premières éjaculations accidentelles ou provoquées       * pilosité et voix qui mue      * le visage s’allonge et nez exagéré par-rapport au visage enfantin      * transpiration et acné      * élargissement des épaules par-rapport aux hanches      * le pénis et les testicules grossissent et le scrotum change.</vt:lpstr>
      <vt:lpstr>6: L’adolescence:    - phase du développement physique et mentale entre la puberté et l’âge adulte;    - C’est un état à la fois enfantin et sérieux;    - De point de vue comportementale, on distingue TROIS phases pendant la crise d’adolescence:</vt:lpstr>
      <vt:lpstr>Phase d’opposition - Effondrement total de l’acquis moral et social de la période de latence; - Mouvement régressif avec refus de tout ordre établi:          ⇛petit vol          ⇛provocation          ⇛recherche du plaisir dans la transgression de l’interdit          ⇛mépris de ce qui représente l’ordre - Période de «  je n’veux pas »</vt:lpstr>
      <vt:lpstr> Phase d’affirmation - Période de revendication, de « je veux »,avec demande d’indépendance , de liberté ; - Attitude mégalomaniaque et fabulations +++</vt:lpstr>
      <vt:lpstr>   Phase d’insertion:  - l’adolescent accepte et sans ambivalence de se passer de ses parents et de réaliser son indépendance affective et matérielle;  - période caractérisée parfois par un remaniement de la personnalité affective avec anxiété , dépression, suicide et actes antisociaux (fugues , toxicomanies , délinquance…)  - manifestation de la phase hétérosexuelle    </vt:lpstr>
      <vt:lpstr>7: La jeunesse: Acquisition d’une certaine autonomie et intégration d’avantage dans la société :          ⇛ intégration professionnelle: le choix de la profession est souvent occasionné par:                  ∙ l’orientation technique des études                  ∙ par un membre de la famille                  ∙ le milieu social et les circonstances iatrogènes  c’est par l’exercice de la profession que l’individu s’affirme et se valorise;              ⇛ intégration sociale: l’exercice de la profession favorise l’indépendance vis-à-vis de la famille et l’occupation d’une place dans l’organisation sociale; </vt:lpstr>
      <vt:lpstr>        ⇛la vie familiale:              ∙l’équilibre du couple dépend de la reconnaissance et de l’acceptation de l’un par l’autre, de soi et de l’autre dans sa différence;                ∙ la transformation est progressive en acceptation de l’autre différent de soi;                 ∙ le sentiment amoureux n’est pas seulement l’attirance sexuelle, c’est aussi le respect, intimité et tendresse.   </vt:lpstr>
      <vt:lpstr>8: L’âge adulte: - les jeunes adultes sont au stade de procréation, de l’installation; - la stabilité du couple dépend du choix du partenaire:                    ⇛ par- rapport à son propre idéal:                            ( ce qu’on voudrait être )                   ⇛ par- rapport à ce qu’on à été:                             ( nos premières relations d’objet )                   ⇛ par-rapport à ce qu’on est soi-même - le couple est un système qui s’autorégule avec une circulation dynamique qui permet l’homéostasie. - l’âge adulte est marqué par de nombreux problèmes personnelles, sociaux et professionnelles; - les conflits du couple se manifestent par:                   ⇛ la jalousie                   ⇛ le désir d’être totalement indépendant ( c à d impossibilité de se détacher des liens affectifs infantiles ) ;                    </vt:lpstr>
      <vt:lpstr>  - Les femmes d’aujourd’hui éprouvent ++ de difficultés à s’adapter aux rôles de leurs sexes qui conditionnent plus de charges et de responsabilités:               ⇛vie de travail               ⇛vie maisonnée               ⇛éducation des enfants   - d’autres situations caractérisent l’âge adulte; les célibats vivant seules avec leurs différences considérables:               ⇛ jeunes de 30 ans et +               ⇛veufs et veuves âgées               ⇛choix du mode de vie solitaire pas librement choisi - nette relation corrélative entre isolement social et suicide ( veuvage, divorce ,célibats ….); - autre phénomène social marque la fin de l’âge adulte( la retraite) qui est abordée avec sérénité très≠ selon les individus si elle n’est pas bien préparée ,bien qu’elle marque des ruptures, elle est faite aussi de continuité ( activités associatives , municipales , culturelles et sportives).        </vt:lpstr>
      <vt:lpstr>10: La vieillesse: « l’assemblée mondiale des N.U sur le vieillissement réunie à vienne, ont fixé 60 ans comme âge à partir duquel une personne est considérée comme vieille ou âgée »  selon une étude démographique au Maroc , le taux atteindra en 2020                                            3.246.000 soit 9.3 %  - processus qui transforme un sujet adulte en bonne santé en individu fragile; - le vieillissement psychologique est l’action du temps sur la personnalité;</vt:lpstr>
      <vt:lpstr>                        Les différents types: Vieillissement optimal Performances identiques ou supérieures à des sujets plus jeunes et de même niveau d’éducation.  Vieillissement réussi: multicritères Santé Maintien d’activités Engagement social et activités productives Conservation de l’autonomie Vieillissement pathologique Affections liées à l’âge mais qui ne lui sont pas dues.</vt:lpstr>
      <vt:lpstr>                         Les risques physiques: * modifications homéostasiques * atteintes cérébrales ( avc et autres ) * atteintes cardiovasculaires ( i.c , arythmies , ischémies ) * atteintes respiratoires ( ↘ de l’elastance pulmonaire …)  * atteintes rénales ( I.r , hypo perfusion rénale ….) * modifications de l’activité sexuelle.                          L es facteurs bénéfiques: * sauvegarde des rapports avec les personnes du même âge * souvenirs heureux de l’enfance et de l’âge adulte * participation continue à des activités simples. </vt:lpstr>
      <vt:lpstr>  C:Les Techniques d’investigations Psychologiques:        ⇛L’observation: le regard est porté sur une situation donnée dont le but est de recueillir toutes informations, comportement , expression verbale, gestuelle ou mimique;          ⇛L’introspection: méthode d’observation et d’analyse de soi en vue d’étudier sa propre personne; méthode subjective basée sur la méditation « observation intérieure »; c’est l’auto-analyse ses réactions et ses sentiments; l’inconvénient de cette démarche est que la subjectivité risque de déformer le résultat;          ⇛méthode expérimentale: ces recherches sont menées aux laboratoires, car pour des raisons d’ordre pratiques, elles ne peuvent êtres pratiquées directement sur les humains;    </vt:lpstr>
      <vt:lpstr>                    ⇛méthodes psychanalytiques: permet l’interprétation des phénomènes psychiques qui ne représentent qu’une faible partie de l’ensemble de la vie psychique à la manière d’un iceberg;               ⇛la psychométrie: ensembles des procédés aboutissant à une description quantitative des faits psychologiques.            </vt:lpstr>
      <vt:lpstr>D:Les réactions du patient face à la Maladie et L’environnement  le retentissement de la maladie sur le psychisme est évident, les réaction sont multiples:          ⇛ la peur: sentiment d’inquiétude éprouvé en présence d’un danger réel ou imaginé; l’intensité dépend de la personnalité du patient, son âge et son caractère ; aussi fonction de l’ambiance qui règne au service et le degré de relation entre le personnel;          ⇛ l’angoisse: le sujet présente un sentiment pénible qu’un danger peut lui arriver, inquiétude profonde, moment de stupeur; la défense se manifeste par l’opposition aux conseils donnés par l’équipe soignante; le soutien moral est bénéfique;    </vt:lpstr>
      <vt:lpstr>        ⇛l’anxiété : c’est une peur sans objet, malaise intense et vague, réaction morale et compréhensible, car la maladie freine les activités du patient;         ⇛l’agressivité: ensembles de conduites sous forme de passage à l’acte dont le but est de nuire à autrui ou à soi-même ; elle désigne des actes aussi divers que l’automutilation, autoaccusation, suicide, colère, humiliation , attaque et destruction; son origine peut être innée et pulsionnelle soit réactionnelle à des frustrations et à des contraintes provenant du milieu extérieur ; son label est négative par la culture le personnel soignant ne doit surtout pas répondre à l’agressivité par l’agressivité;   </vt:lpstr>
      <vt:lpstr>       ⇛la régression: retour à des formes antérieurs du développement de la pensée et du style des relations des sujets avec son environnement, manière d’être infantile, le malade devient ennuyeux, ses demandes sont excessives et difficiles à satisfaire ;        ⇛la dépendance: réactions rencontrées chez certains patients qui manquent de maturité affective; la maladie est une occasion chez eux pour manifester ce besoin;        ⇛la passivité: attitude d’une personne qui subit une action sans réagir, pour le patient, elle traduit une « démission »vis-à-vis de sa maladie et de l’équipe soignante; parfois elle traduit une opposition voir même une insatisfaction à l’égard du personnel contre lesquels, il ne faut pas se révolter; l’attitude de disponibilité est souhaitable .      </vt:lpstr>
      <vt:lpstr>Diapositive 82</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psychologie</dc:title>
  <dc:creator>Nassim</dc:creator>
  <cp:lastModifiedBy>www.zik2ma.com</cp:lastModifiedBy>
  <cp:revision>371</cp:revision>
  <dcterms:created xsi:type="dcterms:W3CDTF">2014-02-14T19:52:19Z</dcterms:created>
  <dcterms:modified xsi:type="dcterms:W3CDTF">2014-06-28T05:58:54Z</dcterms:modified>
</cp:coreProperties>
</file>