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92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EDED01-3B9D-437E-B633-AC2C5B506CB3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8E5C3E-CCAA-4C5D-937B-3BCE3FC04519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 smtClean="0"/>
              <a:t>LES HYDRAVIONS</a:t>
            </a:r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999040" cy="17526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Freestyle Script" panose="030804020302050B0404" pitchFamily="66" charset="0"/>
              </a:rPr>
              <a:t>Nous allons vous présenter une sorte d’avion plutôt étrange… car elle a une grande particularité !</a:t>
            </a:r>
            <a:endParaRPr lang="fr-FR" sz="4000" dirty="0">
              <a:latin typeface="Freestyle Script" panose="030804020302050B04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406775"/>
            <a:ext cx="285750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406775"/>
            <a:ext cx="285750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59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Public\Hydravi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61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54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llet\AppData\Local\Microsoft\Windows\INetCache\IE\4JT7UFSA\MP90040697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2837847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llet\AppData\Local\Microsoft\Windows\INetCache\IE\V6ZGC9D5\MC900434782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58089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2204864"/>
            <a:ext cx="12961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Moi si !</a:t>
            </a:r>
            <a:endParaRPr lang="fr-FR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2404918"/>
            <a:ext cx="30963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 je vais tout</a:t>
            </a:r>
            <a:endParaRPr lang="fr-FR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2708920"/>
            <a:ext cx="14401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vous</a:t>
            </a:r>
            <a:endParaRPr lang="fr-FR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3888" y="2967335"/>
            <a:ext cx="19122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EXPLIQUER !</a:t>
            </a:r>
            <a:endParaRPr lang="fr-FR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696476"/>
            <a:ext cx="3275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000" b="1" dirty="0" smtClean="0">
                <a:ln w="19050">
                  <a:solidFill>
                    <a:srgbClr val="04617B">
                      <a:tint val="1000"/>
                    </a:srgbClr>
                  </a:solidFill>
                  <a:prstDash val="solid"/>
                </a:ln>
                <a:solidFill>
                  <a:srgbClr val="0BD0D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Un hydravion est un avion ayant la capacité de décoller et de se poser sur l’eau !</a:t>
            </a:r>
            <a:endParaRPr lang="fr-FR" sz="4000" b="1" dirty="0">
              <a:ln w="19050">
                <a:solidFill>
                  <a:srgbClr val="04617B">
                    <a:tint val="1000"/>
                  </a:srgbClr>
                </a:solidFill>
                <a:prstDash val="solid"/>
              </a:ln>
              <a:solidFill>
                <a:srgbClr val="0BD0D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600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772400" cy="1362456"/>
          </a:xfrm>
        </p:spPr>
        <p:txBody>
          <a:bodyPr/>
          <a:lstStyle/>
          <a:p>
            <a:r>
              <a:rPr lang="fr-FR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1-L’histoire de l’hydravion :</a:t>
            </a:r>
            <a:endParaRPr lang="fr-FR" sz="5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 algn="just">
              <a:buClr>
                <a:srgbClr val="0BD0D9"/>
              </a:buClr>
            </a:pPr>
            <a:r>
              <a:rPr lang="fr-FR" sz="4000" dirty="0">
                <a:solidFill>
                  <a:prstClr val="white"/>
                </a:solidFill>
                <a:latin typeface="Freestyle Script" panose="030804020302050B0404" pitchFamily="66" charset="0"/>
              </a:rPr>
              <a:t>Tout commence lorsque </a:t>
            </a:r>
            <a:r>
              <a:rPr lang="fr-FR" sz="4000" dirty="0">
                <a:solidFill>
                  <a:prstClr val="white"/>
                </a:solidFill>
              </a:rPr>
              <a:t> </a:t>
            </a:r>
            <a:r>
              <a:rPr lang="fr-FR" sz="4000" dirty="0">
                <a:solidFill>
                  <a:prstClr val="white"/>
                </a:solidFill>
                <a:latin typeface="Freestyle Script" panose="030804020302050B0404" pitchFamily="66" charset="0"/>
              </a:rPr>
              <a:t>Charles-Alphonse Pénaud a l'idée d'utiliser un plan d'eau calme comme base d'envol. Il dépose le brevet d’un modèle d’hydravion en 1876, mais </a:t>
            </a:r>
            <a:r>
              <a:rPr lang="fr-FR" sz="4000" dirty="0" smtClean="0">
                <a:solidFill>
                  <a:prstClr val="white"/>
                </a:solidFill>
                <a:latin typeface="Freestyle Script" panose="030804020302050B0404" pitchFamily="66" charset="0"/>
              </a:rPr>
              <a:t>le premier vol vraiment autonome </a:t>
            </a:r>
            <a:r>
              <a:rPr lang="fr-FR" sz="4000" dirty="0">
                <a:latin typeface="Freestyle Script" panose="030804020302050B0404" pitchFamily="66" charset="0"/>
              </a:rPr>
              <a:t>est réalisé par </a:t>
            </a:r>
            <a:r>
              <a:rPr lang="fr-FR" sz="4000" dirty="0" smtClean="0">
                <a:latin typeface="Freestyle Script" panose="030804020302050B0404" pitchFamily="66" charset="0"/>
              </a:rPr>
              <a:t>Henri Fabre qui </a:t>
            </a:r>
            <a:r>
              <a:rPr lang="fr-FR" sz="4000" dirty="0">
                <a:latin typeface="Freestyle Script" panose="030804020302050B0404" pitchFamily="66" charset="0"/>
              </a:rPr>
              <a:t>décolle le </a:t>
            </a:r>
            <a:r>
              <a:rPr lang="fr-FR" sz="4000" dirty="0" smtClean="0">
                <a:latin typeface="Freestyle Script" panose="030804020302050B0404" pitchFamily="66" charset="0"/>
              </a:rPr>
              <a:t>28 mars 1910</a:t>
            </a:r>
            <a:r>
              <a:rPr lang="fr-FR" sz="4000" dirty="0">
                <a:latin typeface="Freestyle Script" panose="030804020302050B0404" pitchFamily="66" charset="0"/>
              </a:rPr>
              <a:t> de l'étang de Berre, à Martigues, en </a:t>
            </a:r>
            <a:r>
              <a:rPr lang="fr-FR" sz="4000" dirty="0" smtClean="0">
                <a:latin typeface="Freestyle Script" panose="030804020302050B0404" pitchFamily="66" charset="0"/>
              </a:rPr>
              <a:t>France , près de Marseille.</a:t>
            </a:r>
            <a:endParaRPr lang="fr-FR" sz="40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6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4968"/>
          </a:xfrm>
        </p:spPr>
        <p:txBody>
          <a:bodyPr>
            <a:normAutofit/>
          </a:bodyPr>
          <a:lstStyle/>
          <a:p>
            <a:r>
              <a:rPr lang="fr-FR" sz="4300" dirty="0" smtClean="0"/>
              <a:t>2-Le développement de l’hydravion :</a:t>
            </a:r>
            <a:endParaRPr lang="fr-FR" sz="4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fr-FR" sz="65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En 1911, Donnet-Lévêque construit le premier hydravion à coque, inventé par François Denhaut.</a:t>
            </a:r>
          </a:p>
          <a:p>
            <a:pPr marL="0" indent="0" algn="just">
              <a:buNone/>
            </a:pPr>
            <a:r>
              <a:rPr lang="fr-FR" sz="65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En 1912, la marine italienne construit l'hydravion monoplan Pateras-Pescara, sous la responsabilité du lieutenant Guidoni.. L'appareil est grand (19 mètres d'envergure) et sous-motorisé, les essais de vol commencent en 1914</a:t>
            </a:r>
            <a:r>
              <a:rPr lang="fr-FR" sz="6500" baseline="300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 </a:t>
            </a:r>
            <a:r>
              <a:rPr lang="fr-FR" sz="65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et ne seront pas concluants, le projet est abandonné la même année.</a:t>
            </a:r>
          </a:p>
          <a:p>
            <a:pPr marL="0" indent="0" algn="just">
              <a:buNone/>
            </a:pPr>
            <a:r>
              <a:rPr lang="fr-FR" sz="65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Curtiss fut le premier constructeur à croire en l'hydravion. Il réussit à faire voler l'« Aérodrome » de Langley, muni de flotteurs, en 1914.</a:t>
            </a:r>
          </a:p>
          <a:p>
            <a:pPr marL="0" indent="0" algn="just">
              <a:buNone/>
            </a:pPr>
            <a:r>
              <a:rPr lang="fr-FR" sz="65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Durant la Première Guerre mondiale, l'hydravion a été le premier type d'appareil volant utilisé à bord de navires.</a:t>
            </a:r>
          </a:p>
          <a:p>
            <a:pPr marL="0" indent="0" algn="just">
              <a:buNone/>
            </a:pPr>
            <a:r>
              <a:rPr lang="fr-FR" sz="65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Entre la première et la seconde guerre mondiale, les hydravions connaissent un grand succès</a:t>
            </a:r>
            <a:r>
              <a:rPr lang="fr-FR" sz="6500" baseline="300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.</a:t>
            </a:r>
            <a:r>
              <a:rPr lang="fr-FR" sz="65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. </a:t>
            </a:r>
          </a:p>
          <a:p>
            <a:pPr marL="0" indent="0" algn="just">
              <a:buNone/>
            </a:pPr>
            <a:r>
              <a:rPr lang="fr-FR" sz="65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Après la Seconde Guerre mondiale, l'hydravion connaît son apogée, avant de laisser sa place aux premiers avions long-courrier terrestres.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127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1080120"/>
          </a:xfrm>
        </p:spPr>
        <p:txBody>
          <a:bodyPr/>
          <a:lstStyle/>
          <a:p>
            <a:r>
              <a:rPr lang="fr-FR" sz="5400" dirty="0" smtClean="0">
                <a:ln w="635">
                  <a:noFill/>
                </a:ln>
                <a:solidFill>
                  <a:srgbClr val="04617B">
                    <a:lumMod val="60000"/>
                    <a:lumOff val="40000"/>
                  </a:srgbClr>
                </a:solidFill>
              </a:rPr>
              <a:t>3-L’hydravion aujourd’hui 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2420888"/>
            <a:ext cx="7854696" cy="2560248"/>
          </a:xfrm>
        </p:spPr>
        <p:txBody>
          <a:bodyPr>
            <a:noAutofit/>
          </a:bodyPr>
          <a:lstStyle/>
          <a:p>
            <a:pPr algn="just"/>
            <a:r>
              <a:rPr lang="fr-FR" sz="4800" dirty="0">
                <a:latin typeface="Freestyle Script" panose="030804020302050B0404" pitchFamily="66" charset="0"/>
              </a:rPr>
              <a:t>Aujourd'hui, les hydravions sont cantonnés à des rôles spécifiques : transport dans des régions d'accès difficiles, mais dont l'hydrographie permet de trouver facilement des plans d'eau, bombardier d'eau, reconnaissance maritime...</a:t>
            </a:r>
          </a:p>
        </p:txBody>
      </p:sp>
    </p:spTree>
    <p:extLst>
      <p:ext uri="{BB962C8B-B14F-4D97-AF65-F5344CB8AC3E}">
        <p14:creationId xmlns:p14="http://schemas.microsoft.com/office/powerpoint/2010/main" val="373831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4-Structure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4000" dirty="0">
                <a:solidFill>
                  <a:schemeClr val="accent3"/>
                </a:solidFill>
                <a:latin typeface="Freestyle Script" panose="030804020302050B0404" pitchFamily="66" charset="0"/>
              </a:rPr>
              <a:t>L'hydravion est muni d'une coque et/ou de flotteurs dont la partie basse s'assimile à la </a:t>
            </a:r>
            <a:r>
              <a:rPr lang="fr-FR" sz="40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carène (coque)</a:t>
            </a:r>
            <a:r>
              <a:rPr lang="fr-FR" sz="4000" dirty="0">
                <a:solidFill>
                  <a:schemeClr val="accent3"/>
                </a:solidFill>
                <a:latin typeface="Freestyle Script" panose="030804020302050B0404" pitchFamily="66" charset="0"/>
              </a:rPr>
              <a:t> d'une vedette rapide, dont les formes planantes facilitent le </a:t>
            </a:r>
            <a:r>
              <a:rPr lang="fr-FR" sz="40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déjaugeage (changement </a:t>
            </a:r>
            <a:r>
              <a:rPr lang="fr-FR" sz="4000" dirty="0">
                <a:solidFill>
                  <a:schemeClr val="accent3"/>
                </a:solidFill>
                <a:latin typeface="Freestyle Script" panose="030804020302050B0404" pitchFamily="66" charset="0"/>
              </a:rPr>
              <a:t>de régime de l'avancement d'un objet dans </a:t>
            </a:r>
            <a:r>
              <a:rPr lang="fr-FR" sz="4000" dirty="0" smtClean="0">
                <a:solidFill>
                  <a:schemeClr val="accent3"/>
                </a:solidFill>
                <a:latin typeface="Freestyle Script" panose="030804020302050B0404" pitchFamily="66" charset="0"/>
              </a:rPr>
              <a:t>l'eau, poussée d’Archimède…)</a:t>
            </a:r>
            <a:endParaRPr lang="fr-FR" sz="4000" dirty="0">
              <a:solidFill>
                <a:schemeClr val="accent3"/>
              </a:solidFill>
              <a:latin typeface="Freestyle Script" panose="030804020302050B0404" pitchFamily="66" charset="0"/>
            </a:endParaRPr>
          </a:p>
          <a:p>
            <a:pPr marL="0" indent="0">
              <a:buNone/>
            </a:pPr>
            <a:r>
              <a:rPr lang="fr-FR" sz="4000" dirty="0">
                <a:solidFill>
                  <a:schemeClr val="accent3"/>
                </a:solidFill>
                <a:latin typeface="Freestyle Script" panose="030804020302050B0404" pitchFamily="66" charset="0"/>
              </a:rPr>
              <a:t>Beaucoup d'hydravions sont aussi munis de roues rétractables (ce qui en fait des avions amphibies) et peuvent ainsi rouler depuis leur hangar vers le plan d'eau et vice-versa.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67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080120"/>
          </a:xfrm>
        </p:spPr>
        <p:txBody>
          <a:bodyPr/>
          <a:lstStyle/>
          <a:p>
            <a:r>
              <a:rPr lang="fr-FR" dirty="0"/>
              <a:t>5</a:t>
            </a:r>
            <a:r>
              <a:rPr lang="fr-FR" smtClean="0"/>
              <a:t>-Des </a:t>
            </a:r>
            <a:r>
              <a:rPr lang="fr-FR" dirty="0" smtClean="0"/>
              <a:t>hydravions connus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2852936"/>
            <a:ext cx="7854696" cy="3672408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endParaRPr lang="fr-FR" sz="4400" dirty="0">
              <a:solidFill>
                <a:prstClr val="white"/>
              </a:solidFill>
              <a:latin typeface="Freestyle Script" panose="030804020302050B0404" pitchFamily="66" charset="0"/>
            </a:endParaRPr>
          </a:p>
          <a:p>
            <a:endParaRPr lang="fr-FR" sz="8800" dirty="0">
              <a:latin typeface="Freestyle Script" panose="030804020302050B04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86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6" y="2466130"/>
            <a:ext cx="4759965" cy="31683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15" y="65191"/>
            <a:ext cx="4310996" cy="43217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7722" y="1522782"/>
            <a:ext cx="37505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Youpi, j’ai tout compris ! Et vous ? </a:t>
            </a:r>
            <a:r>
              <a:rPr lang="fr-FR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C’est pas compliqué les hydravions, non ?</a:t>
            </a:r>
            <a:endParaRPr lang="fr-FR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0168" y="3966028"/>
            <a:ext cx="1476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Fin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1211" y="6143102"/>
            <a:ext cx="6949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/>
                <a:solidFill>
                  <a:schemeClr val="accent3"/>
                </a:solidFill>
                <a:latin typeface="Lucida Handwriting" panose="03010101010101010101" pitchFamily="66" charset="0"/>
              </a:rPr>
              <a:t>Apolline, Clara, Julie, et Romane</a:t>
            </a:r>
            <a:endParaRPr lang="fr-FR" sz="2800" b="1" cap="none" spc="0" dirty="0">
              <a:ln/>
              <a:solidFill>
                <a:schemeClr val="accent3"/>
              </a:solidFill>
              <a:effectLst/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5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118</Words>
  <Application>Microsoft Office PowerPoint</Application>
  <PresentationFormat>Affichage à l'écran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Calibri</vt:lpstr>
      <vt:lpstr>Constantia</vt:lpstr>
      <vt:lpstr>Freestyle Script</vt:lpstr>
      <vt:lpstr>Lucida Handwriting</vt:lpstr>
      <vt:lpstr>Wingdings 2</vt:lpstr>
      <vt:lpstr>Débit</vt:lpstr>
      <vt:lpstr>LES HYDRAVIONS</vt:lpstr>
      <vt:lpstr>Présentation PowerPoint</vt:lpstr>
      <vt:lpstr>Présentation PowerPoint</vt:lpstr>
      <vt:lpstr>1-L’histoire de l’hydravion :</vt:lpstr>
      <vt:lpstr>2-Le développement de l’hydravion :</vt:lpstr>
      <vt:lpstr>3-L’hydravion aujourd’hui :</vt:lpstr>
      <vt:lpstr>4-Structure :</vt:lpstr>
      <vt:lpstr>5-Des hydravions connus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HYDRAVIONS</dc:title>
  <dc:creator>Claudine Gallet</dc:creator>
  <cp:lastModifiedBy>Apolline Vandaele</cp:lastModifiedBy>
  <cp:revision>17</cp:revision>
  <dcterms:created xsi:type="dcterms:W3CDTF">2014-02-19T14:00:25Z</dcterms:created>
  <dcterms:modified xsi:type="dcterms:W3CDTF">2014-05-14T14:22:27Z</dcterms:modified>
</cp:coreProperties>
</file>