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3" r:id="rId8"/>
    <p:sldId id="264"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autoAdjust="0"/>
    <p:restoredTop sz="94692" autoAdjust="0"/>
  </p:normalViewPr>
  <p:slideViewPr>
    <p:cSldViewPr>
      <p:cViewPr varScale="1">
        <p:scale>
          <a:sx n="103" d="100"/>
          <a:sy n="103" d="100"/>
        </p:scale>
        <p:origin x="23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a:xfrm>
            <a:off x="3623733" y="6117336"/>
            <a:ext cx="3609438" cy="365125"/>
          </a:xfrm>
        </p:spPr>
        <p:txBody>
          <a:bodyPr/>
          <a:lstStyle/>
          <a:p>
            <a:endParaRPr lang="fr-FR" dirty="0"/>
          </a:p>
        </p:txBody>
      </p:sp>
      <p:sp>
        <p:nvSpPr>
          <p:cNvPr id="6" name="Slide Number Placeholder 5"/>
          <p:cNvSpPr>
            <a:spLocks noGrp="1"/>
          </p:cNvSpPr>
          <p:nvPr>
            <p:ph type="sldNum" sz="quarter" idx="12"/>
          </p:nvPr>
        </p:nvSpPr>
        <p:spPr>
          <a:xfrm>
            <a:off x="8275320" y="6117336"/>
            <a:ext cx="411480" cy="365125"/>
          </a:xfrm>
        </p:spPr>
        <p:txBody>
          <a:bodyPr/>
          <a:lstStyle/>
          <a:p>
            <a:fld id="{D98E5C3E-CCAA-4C5D-937B-3BCE3FC04519}" type="slidenum">
              <a:rPr lang="fr-FR" smtClean="0"/>
              <a:t>‹N°›</a:t>
            </a:fld>
            <a:endParaRPr lang="fr-FR"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724598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4074216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1145329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1084835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3306095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1563063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353827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1588966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388643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fr-FR" smtClean="0"/>
              <a:t>Modifiez le style du titre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a:xfrm>
            <a:off x="1972647" y="6108173"/>
            <a:ext cx="5314517" cy="365125"/>
          </a:xfrm>
        </p:spPr>
        <p:txBody>
          <a:bodyPr/>
          <a:lstStyle/>
          <a:p>
            <a:endParaRPr lang="fr-FR" dirty="0"/>
          </a:p>
        </p:txBody>
      </p:sp>
      <p:sp>
        <p:nvSpPr>
          <p:cNvPr id="6" name="Slide Number Placeholder 5"/>
          <p:cNvSpPr>
            <a:spLocks noGrp="1"/>
          </p:cNvSpPr>
          <p:nvPr>
            <p:ph type="sldNum" sz="quarter" idx="12"/>
          </p:nvPr>
        </p:nvSpPr>
        <p:spPr>
          <a:xfrm>
            <a:off x="8258967" y="6108173"/>
            <a:ext cx="427833" cy="365125"/>
          </a:xfrm>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4000535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a:xfrm>
            <a:off x="8273317" y="6116070"/>
            <a:ext cx="413483" cy="365125"/>
          </a:xfrm>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385365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53466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48801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2804524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424410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427861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3EDED01-3B9D-437E-B633-AC2C5B506CB3}" type="datetimeFigureOut">
              <a:rPr lang="fr-FR" smtClean="0"/>
              <a:t>14/05/2014</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D98E5C3E-CCAA-4C5D-937B-3BCE3FC04519}" type="slidenum">
              <a:rPr lang="fr-FR" smtClean="0"/>
              <a:t>‹N°›</a:t>
            </a:fld>
            <a:endParaRPr lang="fr-FR" dirty="0"/>
          </a:p>
        </p:txBody>
      </p:sp>
    </p:spTree>
    <p:extLst>
      <p:ext uri="{BB962C8B-B14F-4D97-AF65-F5344CB8AC3E}">
        <p14:creationId xmlns:p14="http://schemas.microsoft.com/office/powerpoint/2010/main" val="34865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EDED01-3B9D-437E-B633-AC2C5B506CB3}" type="datetimeFigureOut">
              <a:rPr lang="fr-FR" smtClean="0"/>
              <a:t>14/05/2014</a:t>
            </a:fld>
            <a:endParaRPr lang="fr-FR"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8E5C3E-CCAA-4C5D-937B-3BCE3FC04519}" type="slidenum">
              <a:rPr lang="fr-FR" smtClean="0"/>
              <a:t>‹N°›</a:t>
            </a:fld>
            <a:endParaRPr lang="fr-FR" dirty="0"/>
          </a:p>
        </p:txBody>
      </p:sp>
    </p:spTree>
    <p:extLst>
      <p:ext uri="{BB962C8B-B14F-4D97-AF65-F5344CB8AC3E}">
        <p14:creationId xmlns:p14="http://schemas.microsoft.com/office/powerpoint/2010/main" val="360507073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27176" y="0"/>
            <a:ext cx="7416824" cy="2420888"/>
          </a:xfrm>
        </p:spPr>
        <p:txBody>
          <a:bodyPr>
            <a:noAutofit/>
          </a:bodyPr>
          <a:lstStyle/>
          <a:p>
            <a:pPr algn="ctr"/>
            <a:r>
              <a:rPr lang="fr-FR" sz="7200" dirty="0" smtClean="0">
                <a:solidFill>
                  <a:schemeClr val="accent1"/>
                </a:solidFill>
              </a:rPr>
              <a:t>LES AVIONS DE CHASSE</a:t>
            </a:r>
            <a:endParaRPr lang="fr-FR" sz="7200" dirty="0">
              <a:solidFill>
                <a:schemeClr val="accent1"/>
              </a:solidFill>
            </a:endParaRPr>
          </a:p>
        </p:txBody>
      </p:sp>
      <p:sp>
        <p:nvSpPr>
          <p:cNvPr id="3" name="Sous-titre 2"/>
          <p:cNvSpPr>
            <a:spLocks noGrp="1"/>
          </p:cNvSpPr>
          <p:nvPr>
            <p:ph type="subTitle" idx="1"/>
          </p:nvPr>
        </p:nvSpPr>
        <p:spPr>
          <a:xfrm>
            <a:off x="1547664" y="2564904"/>
            <a:ext cx="7488832" cy="3168352"/>
          </a:xfrm>
        </p:spPr>
        <p:txBody>
          <a:bodyPr>
            <a:noAutofit/>
          </a:bodyPr>
          <a:lstStyle/>
          <a:p>
            <a:pPr algn="ctr"/>
            <a:r>
              <a:rPr lang="fr-FR" sz="6000" dirty="0" smtClean="0">
                <a:solidFill>
                  <a:schemeClr val="tx1">
                    <a:lumMod val="85000"/>
                    <a:lumOff val="15000"/>
                  </a:schemeClr>
                </a:solidFill>
                <a:latin typeface="Freestyle Script" panose="030804020302050B0404" pitchFamily="66" charset="0"/>
              </a:rPr>
              <a:t>Nous allons vous montrer le   fonctionnement et la fonction des avions de chasse !</a:t>
            </a:r>
            <a:endParaRPr lang="fr-FR" sz="6000" dirty="0">
              <a:solidFill>
                <a:schemeClr val="tx1">
                  <a:lumMod val="85000"/>
                  <a:lumOff val="15000"/>
                </a:schemeClr>
              </a:solidFill>
              <a:latin typeface="Freestyle Script" panose="030804020302050B0404"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3406775"/>
            <a:ext cx="285750" cy="4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3406775"/>
            <a:ext cx="285750" cy="4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593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ublic\Hydravions.jpg"/>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1443" r="100000"/>
          <a:stretch/>
        </p:blipFill>
        <p:spPr bwMode="auto">
          <a:xfrm>
            <a:off x="0" y="260350"/>
            <a:ext cx="119063" cy="6156325"/>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35" y="116632"/>
            <a:ext cx="8892480" cy="6669360"/>
          </a:xfrm>
          <a:prstGeom prst="rect">
            <a:avLst/>
          </a:prstGeom>
        </p:spPr>
      </p:pic>
    </p:spTree>
    <p:extLst>
      <p:ext uri="{BB962C8B-B14F-4D97-AF65-F5344CB8AC3E}">
        <p14:creationId xmlns:p14="http://schemas.microsoft.com/office/powerpoint/2010/main" val="9113543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4374109" y="2967335"/>
            <a:ext cx="184730" cy="923330"/>
          </a:xfrm>
          <a:prstGeom prst="rect">
            <a:avLst/>
          </a:prstGeom>
          <a:noFill/>
        </p:spPr>
        <p:txBody>
          <a:bodyPr wrap="none" lIns="91440" tIns="45720" rIns="91440" bIns="45720">
            <a:spAutoFit/>
          </a:bodyPr>
          <a:lstStyle/>
          <a:p>
            <a:pPr algn="ctr"/>
            <a:endParaRPr lang="fr-F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2" name="Espace réservé du contenu 11"/>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39552" y="2650772"/>
            <a:ext cx="3740150" cy="2805112"/>
          </a:xfrm>
          <a:prstGeom prst="ellipse">
            <a:avLst/>
          </a:prstGeom>
          <a:ln>
            <a:noFill/>
          </a:ln>
          <a:effectLst>
            <a:softEdge rad="112500"/>
          </a:effectLst>
        </p:spPr>
      </p:pic>
      <p:sp>
        <p:nvSpPr>
          <p:cNvPr id="3" name="Espace réservé du contenu 2"/>
          <p:cNvSpPr>
            <a:spLocks noGrp="1"/>
          </p:cNvSpPr>
          <p:nvPr>
            <p:ph sz="half" idx="2"/>
          </p:nvPr>
        </p:nvSpPr>
        <p:spPr>
          <a:xfrm>
            <a:off x="5724128" y="404664"/>
            <a:ext cx="2458616" cy="5976664"/>
          </a:xfrm>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lvl="0" indent="0" defTabSz="914400" hangingPunct="0">
              <a:spcBef>
                <a:spcPts val="0"/>
              </a:spcBef>
              <a:spcAft>
                <a:spcPts val="1417"/>
              </a:spcAft>
              <a:buClrTx/>
              <a:buSzPct val="45000"/>
              <a:buFont typeface="StarSymbol"/>
              <a:buChar char="●"/>
            </a:pPr>
            <a:endParaRPr lang="fr-FR" sz="3200" dirty="0" smtClean="0">
              <a:solidFill>
                <a:srgbClr val="008000"/>
              </a:solidFill>
              <a:latin typeface="Arial" pitchFamily="18"/>
              <a:ea typeface="Arial Unicode MS" pitchFamily="2"/>
              <a:cs typeface="Tahoma" pitchFamily="2"/>
            </a:endParaRPr>
          </a:p>
          <a:p>
            <a:pPr marL="0" lvl="0" indent="0" algn="ctr" defTabSz="914400" hangingPunct="0">
              <a:spcBef>
                <a:spcPts val="0"/>
              </a:spcBef>
              <a:spcAft>
                <a:spcPts val="1417"/>
              </a:spcAft>
              <a:buClrTx/>
              <a:buSzPct val="45000"/>
              <a:buFont typeface="StarSymbol"/>
              <a:buChar char="●"/>
            </a:pPr>
            <a:r>
              <a:rPr lang="fr-FR" sz="3200" dirty="0">
                <a:solidFill>
                  <a:srgbClr val="00B0F0"/>
                </a:solidFill>
                <a:latin typeface="Arial" pitchFamily="18"/>
                <a:ea typeface="Arial Unicode MS" pitchFamily="2"/>
                <a:cs typeface="Tahoma" pitchFamily="2"/>
              </a:rPr>
              <a:t> </a:t>
            </a:r>
            <a:r>
              <a:rPr lang="fr-FR" sz="4000" dirty="0" smtClean="0">
                <a:solidFill>
                  <a:schemeClr val="tx1">
                    <a:lumMod val="85000"/>
                    <a:lumOff val="15000"/>
                  </a:schemeClr>
                </a:solidFill>
                <a:latin typeface="Freestyle Script" panose="030804020302050B0404" pitchFamily="66" charset="0"/>
                <a:ea typeface="Arial Unicode MS" pitchFamily="2"/>
                <a:cs typeface="Tahoma" pitchFamily="2"/>
              </a:rPr>
              <a:t>Un </a:t>
            </a:r>
            <a:r>
              <a:rPr lang="fr-FR" sz="4000" dirty="0">
                <a:solidFill>
                  <a:schemeClr val="tx1">
                    <a:lumMod val="85000"/>
                    <a:lumOff val="15000"/>
                  </a:schemeClr>
                </a:solidFill>
                <a:latin typeface="Freestyle Script" panose="030804020302050B0404" pitchFamily="66" charset="0"/>
                <a:ea typeface="Arial Unicode MS" pitchFamily="2"/>
                <a:cs typeface="Tahoma" pitchFamily="2"/>
              </a:rPr>
              <a:t>avion de chasse est un avion militaire qui a été crée pour arrêter les </a:t>
            </a:r>
            <a:r>
              <a:rPr lang="fr-FR" sz="4000" dirty="0" smtClean="0">
                <a:solidFill>
                  <a:schemeClr val="tx1">
                    <a:lumMod val="85000"/>
                    <a:lumOff val="15000"/>
                  </a:schemeClr>
                </a:solidFill>
                <a:latin typeface="Freestyle Script" panose="030804020302050B0404" pitchFamily="66" charset="0"/>
                <a:ea typeface="Arial Unicode MS" pitchFamily="2"/>
                <a:cs typeface="Tahoma" pitchFamily="2"/>
              </a:rPr>
              <a:t>adversaires et pour la maîtrise de l’espace aérien</a:t>
            </a:r>
            <a:r>
              <a:rPr lang="fr-FR" sz="3200" dirty="0" smtClean="0">
                <a:solidFill>
                  <a:schemeClr val="tx1">
                    <a:lumMod val="85000"/>
                    <a:lumOff val="15000"/>
                  </a:schemeClr>
                </a:solidFill>
                <a:latin typeface="Freestyle Script" panose="030804020302050B0404" pitchFamily="66" charset="0"/>
                <a:ea typeface="Arial Unicode MS" pitchFamily="2"/>
                <a:cs typeface="Tahoma" pitchFamily="2"/>
              </a:rPr>
              <a:t>.</a:t>
            </a:r>
            <a:endParaRPr lang="fr-FR" sz="3200" dirty="0">
              <a:solidFill>
                <a:schemeClr val="tx1">
                  <a:lumMod val="85000"/>
                  <a:lumOff val="15000"/>
                </a:schemeClr>
              </a:solidFill>
              <a:latin typeface="Freestyle Script" panose="030804020302050B0404" pitchFamily="66" charset="0"/>
              <a:ea typeface="Arial Unicode MS" pitchFamily="2"/>
              <a:cs typeface="Tahoma" pitchFamily="2"/>
            </a:endParaRPr>
          </a:p>
          <a:p>
            <a:endParaRPr lang="fr-FR" sz="3200" dirty="0">
              <a:solidFill>
                <a:schemeClr val="accent1"/>
              </a:solidFill>
            </a:endParaRPr>
          </a:p>
        </p:txBody>
      </p:sp>
      <p:sp>
        <p:nvSpPr>
          <p:cNvPr id="17" name="Bulle ronde 16"/>
          <p:cNvSpPr/>
          <p:nvPr/>
        </p:nvSpPr>
        <p:spPr>
          <a:xfrm>
            <a:off x="2553905" y="2118046"/>
            <a:ext cx="2263542" cy="154178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p:cNvSpPr/>
          <p:nvPr/>
        </p:nvSpPr>
        <p:spPr>
          <a:xfrm>
            <a:off x="2715701" y="2227218"/>
            <a:ext cx="1939950" cy="1323439"/>
          </a:xfrm>
          <a:prstGeom prst="rect">
            <a:avLst/>
          </a:prstGeom>
          <a:noFill/>
        </p:spPr>
        <p:txBody>
          <a:bodyPr wrap="square" lIns="91440" tIns="45720" rIns="91440" bIns="45720">
            <a:spAutoFit/>
          </a:bodyPr>
          <a:lstStyle/>
          <a:p>
            <a:pPr algn="ctr"/>
            <a:r>
              <a:rPr lang="fr-FR" sz="2000" b="0" cap="none" spc="0" dirty="0" smtClean="0">
                <a:ln w="0"/>
                <a:solidFill>
                  <a:schemeClr val="bg2"/>
                </a:solidFill>
                <a:effectLst/>
              </a:rPr>
              <a:t>Vous allez voir, avec moi, vous allez tout comprendre !</a:t>
            </a:r>
            <a:endParaRPr lang="fr-FR" sz="2000" b="0" cap="none" spc="0" dirty="0">
              <a:ln w="0"/>
              <a:solidFill>
                <a:schemeClr val="bg2"/>
              </a:solidFill>
              <a:effectLst/>
            </a:endParaRPr>
          </a:p>
        </p:txBody>
      </p:sp>
    </p:spTree>
    <p:extLst>
      <p:ext uri="{BB962C8B-B14F-4D97-AF65-F5344CB8AC3E}">
        <p14:creationId xmlns:p14="http://schemas.microsoft.com/office/powerpoint/2010/main" val="2333600993"/>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82133" y="1"/>
            <a:ext cx="7704667" cy="2204864"/>
          </a:xfrm>
        </p:spPr>
        <p:txBody>
          <a:bodyPr/>
          <a:lstStyle/>
          <a:p>
            <a:r>
              <a:rPr lang="fr-FR" sz="6600" dirty="0" smtClean="0">
                <a:solidFill>
                  <a:schemeClr val="accent1">
                    <a:lumMod val="60000"/>
                    <a:lumOff val="40000"/>
                  </a:schemeClr>
                </a:solidFill>
              </a:rPr>
              <a:t>1-</a:t>
            </a:r>
            <a:r>
              <a:rPr lang="fr-FR" sz="5400" dirty="0" smtClean="0">
                <a:solidFill>
                  <a:schemeClr val="accent1">
                    <a:lumMod val="60000"/>
                    <a:lumOff val="40000"/>
                  </a:schemeClr>
                </a:solidFill>
              </a:rPr>
              <a:t>L’histoire de l’avion de chasse :</a:t>
            </a:r>
            <a:endParaRPr lang="fr-FR" sz="5400" dirty="0">
              <a:solidFill>
                <a:schemeClr val="accent1">
                  <a:lumMod val="60000"/>
                  <a:lumOff val="40000"/>
                </a:schemeClr>
              </a:solidFill>
            </a:endParaRPr>
          </a:p>
        </p:txBody>
      </p:sp>
      <p:sp>
        <p:nvSpPr>
          <p:cNvPr id="3" name="Espace réservé du texte 2"/>
          <p:cNvSpPr>
            <a:spLocks noGrp="1"/>
          </p:cNvSpPr>
          <p:nvPr>
            <p:ph idx="1"/>
          </p:nvPr>
        </p:nvSpPr>
        <p:spPr>
          <a:xfrm>
            <a:off x="965906" y="3933056"/>
            <a:ext cx="7704667" cy="2592288"/>
          </a:xfrm>
        </p:spPr>
        <p:txBody>
          <a:bodyPr>
            <a:noAutofit/>
          </a:bodyPr>
          <a:lstStyle/>
          <a:p>
            <a:pPr marL="0" lvl="0" indent="0" algn="ctr" defTabSz="914400" hangingPunct="0">
              <a:spcBef>
                <a:spcPts val="0"/>
              </a:spcBef>
              <a:spcAft>
                <a:spcPts val="1417"/>
              </a:spcAft>
              <a:buClrTx/>
              <a:buSzPct val="45000"/>
              <a:buNone/>
            </a:pPr>
            <a:r>
              <a:rPr lang="fr-FR" sz="2200" dirty="0" smtClean="0">
                <a:solidFill>
                  <a:sysClr val="windowText" lastClr="000000"/>
                </a:solidFill>
                <a:latin typeface="Freestyle Script" panose="030804020302050B0404" pitchFamily="66" charset="0"/>
                <a:ea typeface="Arial Unicode MS" pitchFamily="2"/>
                <a:cs typeface="Tahoma" pitchFamily="2"/>
              </a:rPr>
              <a:t>Les </a:t>
            </a:r>
            <a:r>
              <a:rPr lang="fr-FR" sz="2200" dirty="0">
                <a:solidFill>
                  <a:sysClr val="windowText" lastClr="000000"/>
                </a:solidFill>
                <a:latin typeface="Freestyle Script" panose="030804020302050B0404" pitchFamily="66" charset="0"/>
                <a:ea typeface="Arial Unicode MS" pitchFamily="2"/>
                <a:cs typeface="Tahoma" pitchFamily="2"/>
              </a:rPr>
              <a:t>premiers avions de chasses apparaissent quand la première guerre mondiale débute pour attaquer les avions et ballons de reconnaissance ennemis ainsi que les premiers bombardiers</a:t>
            </a:r>
            <a:r>
              <a:rPr lang="fr-FR" sz="2200" dirty="0" smtClean="0">
                <a:solidFill>
                  <a:sysClr val="windowText" lastClr="000000"/>
                </a:solidFill>
                <a:latin typeface="Freestyle Script" panose="030804020302050B0404" pitchFamily="66" charset="0"/>
                <a:ea typeface="Arial Unicode MS" pitchFamily="2"/>
                <a:cs typeface="Tahoma" pitchFamily="2"/>
              </a:rPr>
              <a:t>.</a:t>
            </a:r>
          </a:p>
          <a:p>
            <a:pPr marL="0" lvl="0" indent="0" algn="ctr" defTabSz="914400" hangingPunct="0">
              <a:spcBef>
                <a:spcPts val="0"/>
              </a:spcBef>
              <a:spcAft>
                <a:spcPts val="1417"/>
              </a:spcAft>
              <a:buClrTx/>
              <a:buSzPct val="45000"/>
              <a:buNone/>
            </a:pPr>
            <a:r>
              <a:rPr lang="fr-FR" sz="2200" dirty="0">
                <a:latin typeface="Freestyle Script" panose="030804020302050B0404" pitchFamily="66" charset="0"/>
              </a:rPr>
              <a:t>Lentement après la </a:t>
            </a:r>
            <a:r>
              <a:rPr lang="fr-FR" sz="2200" dirty="0" smtClean="0">
                <a:latin typeface="Freestyle Script" panose="030804020302050B0404" pitchFamily="66" charset="0"/>
              </a:rPr>
              <a:t>première guerre </a:t>
            </a:r>
            <a:r>
              <a:rPr lang="fr-FR" sz="2200" dirty="0">
                <a:latin typeface="Freestyle Script" panose="030804020302050B0404" pitchFamily="66" charset="0"/>
              </a:rPr>
              <a:t>mondiale, le </a:t>
            </a:r>
            <a:r>
              <a:rPr lang="fr-FR" sz="2200" dirty="0" smtClean="0">
                <a:latin typeface="Freestyle Script" panose="030804020302050B0404" pitchFamily="66" charset="0"/>
              </a:rPr>
              <a:t>monoplan (aéronef n’ayant qu’une seule paire d’ailes) </a:t>
            </a:r>
            <a:r>
              <a:rPr lang="fr-FR" sz="2200" dirty="0">
                <a:latin typeface="Freestyle Script" panose="030804020302050B0404" pitchFamily="66" charset="0"/>
              </a:rPr>
              <a:t>devient la norme pour les avions de </a:t>
            </a:r>
            <a:r>
              <a:rPr lang="fr-FR" sz="2200" dirty="0" smtClean="0">
                <a:latin typeface="Freestyle Script" panose="030804020302050B0404" pitchFamily="66" charset="0"/>
              </a:rPr>
              <a:t>chasse (ils deviennent tous quasiment </a:t>
            </a:r>
            <a:r>
              <a:rPr lang="fr-FR" sz="2200" dirty="0" smtClean="0">
                <a:latin typeface="Freestyle Script" panose="030804020302050B0404" pitchFamily="66" charset="0"/>
              </a:rPr>
              <a:t>monoplans).</a:t>
            </a:r>
            <a:r>
              <a:rPr lang="fr-FR" sz="2200" dirty="0" smtClean="0">
                <a:latin typeface="Freestyle Script" panose="030804020302050B0404" pitchFamily="66" charset="0"/>
              </a:rPr>
              <a:t>On transforme l’avion pour qu’il </a:t>
            </a:r>
            <a:r>
              <a:rPr lang="fr-FR" sz="2200" dirty="0" smtClean="0">
                <a:latin typeface="Freestyle Script" panose="030804020302050B0404" pitchFamily="66" charset="0"/>
              </a:rPr>
              <a:t>ait de </a:t>
            </a:r>
            <a:r>
              <a:rPr lang="fr-FR" sz="2200" dirty="0" smtClean="0">
                <a:latin typeface="Freestyle Script" panose="030804020302050B0404" pitchFamily="66" charset="0"/>
              </a:rPr>
              <a:t>la </a:t>
            </a:r>
            <a:r>
              <a:rPr lang="fr-FR" sz="2200" dirty="0">
                <a:latin typeface="Freestyle Script" panose="030804020302050B0404" pitchFamily="66" charset="0"/>
              </a:rPr>
              <a:t>résistance aux efforts mécaniques qu'il doit supporter. </a:t>
            </a:r>
            <a:r>
              <a:rPr lang="fr-FR" sz="2200" dirty="0" smtClean="0">
                <a:latin typeface="Freestyle Script" panose="030804020302050B0404" pitchFamily="66" charset="0"/>
              </a:rPr>
              <a:t>Les ailes s’épaississent, ce qui permet l'insertion </a:t>
            </a:r>
            <a:r>
              <a:rPr lang="fr-FR" sz="2200" dirty="0">
                <a:latin typeface="Freestyle Script" panose="030804020302050B0404" pitchFamily="66" charset="0"/>
              </a:rPr>
              <a:t>des mitrailleuses, </a:t>
            </a:r>
            <a:r>
              <a:rPr lang="fr-FR" sz="2200" dirty="0" smtClean="0">
                <a:latin typeface="Freestyle Script" panose="030804020302050B0404" pitchFamily="66" charset="0"/>
              </a:rPr>
              <a:t>munitions… pour toujours mieux combattre les ennemis.</a:t>
            </a:r>
          </a:p>
          <a:p>
            <a:pPr marL="0" lvl="0" indent="0" algn="ctr" defTabSz="914400" hangingPunct="0">
              <a:spcBef>
                <a:spcPts val="0"/>
              </a:spcBef>
              <a:spcAft>
                <a:spcPts val="1417"/>
              </a:spcAft>
              <a:buClrTx/>
              <a:buSzPct val="45000"/>
              <a:buNone/>
            </a:pPr>
            <a:r>
              <a:rPr lang="fr-FR" sz="2200" dirty="0" smtClean="0">
                <a:latin typeface="Freestyle Script" panose="030804020302050B0404" pitchFamily="66" charset="0"/>
              </a:rPr>
              <a:t>L’avion de chasse se modernise et s’intègre donc </a:t>
            </a:r>
            <a:r>
              <a:rPr lang="fr-FR" sz="2200" dirty="0">
                <a:latin typeface="Freestyle Script" panose="030804020302050B0404" pitchFamily="66" charset="0"/>
              </a:rPr>
              <a:t>dans une organisation </a:t>
            </a:r>
            <a:r>
              <a:rPr lang="fr-FR" sz="2200" dirty="0" smtClean="0">
                <a:latin typeface="Freestyle Script" panose="030804020302050B0404" pitchFamily="66" charset="0"/>
              </a:rPr>
              <a:t>plus complexe</a:t>
            </a:r>
            <a:r>
              <a:rPr lang="fr-FR" sz="2200" dirty="0">
                <a:latin typeface="Freestyle Script" panose="030804020302050B0404" pitchFamily="66" charset="0"/>
              </a:rPr>
              <a:t>. Les techniques de combat aérien évoluent. </a:t>
            </a:r>
            <a:r>
              <a:rPr lang="fr-FR" sz="2200" dirty="0" smtClean="0">
                <a:latin typeface="Freestyle Script" panose="030804020302050B0404" pitchFamily="66" charset="0"/>
              </a:rPr>
              <a:t>Les radars </a:t>
            </a:r>
            <a:r>
              <a:rPr lang="fr-FR" sz="2200" dirty="0">
                <a:latin typeface="Freestyle Script" panose="030804020302050B0404" pitchFamily="66" charset="0"/>
              </a:rPr>
              <a:t>au sol, </a:t>
            </a:r>
            <a:r>
              <a:rPr lang="fr-FR" sz="2200" dirty="0" smtClean="0">
                <a:latin typeface="Freestyle Script" panose="030804020302050B0404" pitchFamily="66" charset="0"/>
              </a:rPr>
              <a:t>radios embarquées, </a:t>
            </a:r>
            <a:r>
              <a:rPr lang="fr-FR" sz="2200" dirty="0">
                <a:latin typeface="Freestyle Script" panose="030804020302050B0404" pitchFamily="66" charset="0"/>
              </a:rPr>
              <a:t>pour guider les interceptions, ainsi que les manœuvres groupées </a:t>
            </a:r>
            <a:r>
              <a:rPr lang="fr-FR" sz="2200" dirty="0" smtClean="0">
                <a:latin typeface="Freestyle Script" panose="030804020302050B0404" pitchFamily="66" charset="0"/>
              </a:rPr>
              <a:t>sont très intéressantes pour les combats.</a:t>
            </a:r>
          </a:p>
          <a:p>
            <a:pPr marL="0" lvl="0" indent="0" algn="ctr" defTabSz="914400" hangingPunct="0">
              <a:spcBef>
                <a:spcPts val="0"/>
              </a:spcBef>
              <a:spcAft>
                <a:spcPts val="1417"/>
              </a:spcAft>
              <a:buClrTx/>
              <a:buSzPct val="45000"/>
              <a:buNone/>
            </a:pPr>
            <a:r>
              <a:rPr lang="fr-FR" sz="2200" dirty="0" smtClean="0">
                <a:solidFill>
                  <a:sysClr val="windowText" lastClr="000000"/>
                </a:solidFill>
                <a:latin typeface="Freestyle Script" panose="030804020302050B0404" pitchFamily="66" charset="0"/>
                <a:ea typeface="Arial Unicode MS" pitchFamily="2"/>
                <a:cs typeface="Tahoma" pitchFamily="2"/>
              </a:rPr>
              <a:t>Après la seconde guerre mondiale, des avions de chasse supersoniques (avions capables de voler à la vitesse du son) sont développés, on voit apparaître des avions de plus en plus performants et dont la fiabilité augmente (moins de morts, plus de sécurité…)</a:t>
            </a:r>
          </a:p>
          <a:p>
            <a:pPr marL="0" lvl="0" indent="0" algn="ctr" defTabSz="914400" hangingPunct="0">
              <a:spcBef>
                <a:spcPts val="0"/>
              </a:spcBef>
              <a:spcAft>
                <a:spcPts val="1417"/>
              </a:spcAft>
              <a:buClrTx/>
              <a:buSzPct val="45000"/>
              <a:buFont typeface="StarSymbol"/>
              <a:buChar char="●"/>
            </a:pPr>
            <a:endParaRPr lang="fr-FR" sz="3200" dirty="0">
              <a:solidFill>
                <a:sysClr val="windowText" lastClr="000000"/>
              </a:solidFill>
              <a:latin typeface="Arial" pitchFamily="18"/>
              <a:ea typeface="Arial Unicode MS" pitchFamily="2"/>
              <a:cs typeface="Tahoma" pitchFamily="2"/>
            </a:endParaRPr>
          </a:p>
          <a:p>
            <a:pPr marL="0" lvl="0" indent="0" algn="just">
              <a:buClr>
                <a:srgbClr val="0BD0D9"/>
              </a:buClr>
              <a:buNone/>
            </a:pPr>
            <a:endParaRPr lang="fr-FR" sz="4000" dirty="0">
              <a:solidFill>
                <a:schemeClr val="tx1">
                  <a:lumMod val="95000"/>
                  <a:lumOff val="5000"/>
                </a:schemeClr>
              </a:solidFill>
              <a:latin typeface="Freestyle Script" panose="030804020302050B0404" pitchFamily="66" charset="0"/>
            </a:endParaRPr>
          </a:p>
        </p:txBody>
      </p:sp>
    </p:spTree>
    <p:extLst>
      <p:ext uri="{BB962C8B-B14F-4D97-AF65-F5344CB8AC3E}">
        <p14:creationId xmlns:p14="http://schemas.microsoft.com/office/powerpoint/2010/main" val="39662604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7869560" cy="2132856"/>
          </a:xfrm>
        </p:spPr>
        <p:txBody>
          <a:bodyPr>
            <a:normAutofit/>
          </a:bodyPr>
          <a:lstStyle/>
          <a:p>
            <a:r>
              <a:rPr lang="fr-FR" sz="4300" dirty="0" smtClean="0">
                <a:solidFill>
                  <a:srgbClr val="00B0F0"/>
                </a:solidFill>
              </a:rPr>
              <a:t>   2-Le développement de l’avion de chasse :</a:t>
            </a:r>
            <a:endParaRPr lang="fr-FR" sz="4300" dirty="0">
              <a:solidFill>
                <a:srgbClr val="00B0F0"/>
              </a:solidFill>
            </a:endParaRPr>
          </a:p>
        </p:txBody>
      </p:sp>
      <p:sp>
        <p:nvSpPr>
          <p:cNvPr id="3" name="Espace réservé du contenu 2"/>
          <p:cNvSpPr>
            <a:spLocks noGrp="1"/>
          </p:cNvSpPr>
          <p:nvPr>
            <p:ph idx="1"/>
          </p:nvPr>
        </p:nvSpPr>
        <p:spPr>
          <a:xfrm>
            <a:off x="1259632" y="1484784"/>
            <a:ext cx="7437512" cy="5472608"/>
          </a:xfrm>
        </p:spPr>
        <p:txBody>
          <a:bodyPr>
            <a:noAutofit/>
          </a:bodyPr>
          <a:lstStyle/>
          <a:p>
            <a:pPr marL="0" indent="0">
              <a:buNone/>
            </a:pPr>
            <a:r>
              <a:rPr lang="fr-FR" sz="4000" dirty="0" smtClean="0">
                <a:latin typeface="Freestyle Script" panose="030804020302050B0404" pitchFamily="66" charset="0"/>
              </a:rPr>
              <a:t> L’avion de chasse se développe en plusieurs points,   surtout de l’ajout de matériel (missiles, munitions…). L’avion de chasse (ou chasseur) se rend surtout utile pendant les guerres, pour combattre les adversaires.  Après la 2</a:t>
            </a:r>
            <a:r>
              <a:rPr lang="fr-FR" sz="4000" baseline="30000" dirty="0" smtClean="0">
                <a:latin typeface="Freestyle Script" panose="030804020302050B0404" pitchFamily="66" charset="0"/>
              </a:rPr>
              <a:t>ème</a:t>
            </a:r>
            <a:r>
              <a:rPr lang="fr-FR" sz="4000" dirty="0" smtClean="0">
                <a:latin typeface="Freestyle Script" panose="030804020302050B0404" pitchFamily="66" charset="0"/>
              </a:rPr>
              <a:t> guerre mondiale, vers 1950 et après, on arrive à avoir des avions capables de voler à plus de deux fois la vitesse du son ! Impressionnant, non ? </a:t>
            </a:r>
            <a:endParaRPr lang="fr-FR" sz="4000" dirty="0">
              <a:latin typeface="Freestyle Script" panose="030804020302050B0404" pitchFamily="66" charset="0"/>
            </a:endParaRPr>
          </a:p>
        </p:txBody>
      </p:sp>
    </p:spTree>
    <p:extLst>
      <p:ext uri="{BB962C8B-B14F-4D97-AF65-F5344CB8AC3E}">
        <p14:creationId xmlns:p14="http://schemas.microsoft.com/office/powerpoint/2010/main" val="11671271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260648"/>
            <a:ext cx="8496944" cy="936104"/>
          </a:xfrm>
        </p:spPr>
        <p:txBody>
          <a:bodyPr>
            <a:normAutofit fontScale="90000"/>
          </a:bodyPr>
          <a:lstStyle/>
          <a:p>
            <a:r>
              <a:rPr lang="fr-FR" sz="5400" dirty="0" smtClean="0">
                <a:ln w="635">
                  <a:noFill/>
                </a:ln>
                <a:solidFill>
                  <a:srgbClr val="04617B">
                    <a:lumMod val="60000"/>
                    <a:lumOff val="40000"/>
                  </a:srgbClr>
                </a:solidFill>
              </a:rPr>
              <a:t>3-L’avion de chasse aujourd’hui :</a:t>
            </a:r>
            <a:endParaRPr lang="fr-FR" dirty="0"/>
          </a:p>
        </p:txBody>
      </p:sp>
      <p:sp>
        <p:nvSpPr>
          <p:cNvPr id="3" name="Sous-titre 2"/>
          <p:cNvSpPr>
            <a:spLocks noGrp="1"/>
          </p:cNvSpPr>
          <p:nvPr>
            <p:ph type="subTitle" idx="1"/>
          </p:nvPr>
        </p:nvSpPr>
        <p:spPr>
          <a:xfrm>
            <a:off x="1289304" y="1412776"/>
            <a:ext cx="7854696" cy="4464496"/>
          </a:xfrm>
        </p:spPr>
        <p:txBody>
          <a:bodyPr>
            <a:noAutofit/>
          </a:bodyPr>
          <a:lstStyle/>
          <a:p>
            <a:pPr algn="ctr"/>
            <a:r>
              <a:rPr lang="fr-FR" sz="4400" dirty="0" smtClean="0">
                <a:latin typeface="Freestyle Script" panose="030804020302050B0404" pitchFamily="66" charset="0"/>
              </a:rPr>
              <a:t>Aujourd’hui, l’avion de chasse est plutôt délaissé car il n’y a pas de guerre, mais il y a encore plusieurs améliorations très impressionnantes qui entrent en vigueur et s’appliquent encore aujourd’hui. Et même si ils ne sont plus toujours utilisés, les militaires de l’armée de l’air s’entrainent toujours sur les chasseurs.  </a:t>
            </a:r>
            <a:endParaRPr lang="fr-FR" sz="4400" dirty="0">
              <a:latin typeface="Freestyle Script" panose="030804020302050B0404" pitchFamily="66" charset="0"/>
            </a:endParaRPr>
          </a:p>
        </p:txBody>
      </p:sp>
    </p:spTree>
    <p:extLst>
      <p:ext uri="{BB962C8B-B14F-4D97-AF65-F5344CB8AC3E}">
        <p14:creationId xmlns:p14="http://schemas.microsoft.com/office/powerpoint/2010/main" val="37383179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3268" y="44624"/>
            <a:ext cx="7485456" cy="1080120"/>
          </a:xfrm>
        </p:spPr>
        <p:txBody>
          <a:bodyPr>
            <a:normAutofit fontScale="90000"/>
          </a:bodyPr>
          <a:lstStyle/>
          <a:p>
            <a:r>
              <a:rPr lang="fr-FR" sz="4500" dirty="0" smtClean="0"/>
              <a:t>4-Des avions de chasse connus :</a:t>
            </a:r>
            <a:endParaRPr lang="fr-FR" sz="4500" dirty="0"/>
          </a:p>
        </p:txBody>
      </p:sp>
      <p:sp>
        <p:nvSpPr>
          <p:cNvPr id="3" name="Sous-titre 2"/>
          <p:cNvSpPr>
            <a:spLocks noGrp="1"/>
          </p:cNvSpPr>
          <p:nvPr>
            <p:ph type="subTitle" idx="1"/>
          </p:nvPr>
        </p:nvSpPr>
        <p:spPr>
          <a:xfrm>
            <a:off x="533400" y="2852936"/>
            <a:ext cx="7854696" cy="3672408"/>
          </a:xfrm>
        </p:spPr>
        <p:txBody>
          <a:bodyPr>
            <a:normAutofit/>
          </a:bodyPr>
          <a:lstStyle/>
          <a:p>
            <a:pPr lvl="0">
              <a:buClr>
                <a:srgbClr val="0BD0D9"/>
              </a:buClr>
            </a:pPr>
            <a:endParaRPr lang="fr-FR" sz="4400" dirty="0">
              <a:solidFill>
                <a:prstClr val="white"/>
              </a:solidFill>
              <a:latin typeface="Freestyle Script" panose="030804020302050B0404" pitchFamily="66" charset="0"/>
            </a:endParaRPr>
          </a:p>
          <a:p>
            <a:endParaRPr lang="fr-FR" sz="8800" dirty="0">
              <a:latin typeface="Freestyle Script" panose="030804020302050B0404" pitchFamily="66" charset="0"/>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840" y="1196752"/>
            <a:ext cx="7380312" cy="5535234"/>
          </a:xfrm>
          <a:prstGeom prst="rect">
            <a:avLst/>
          </a:prstGeom>
        </p:spPr>
      </p:pic>
    </p:spTree>
    <p:extLst>
      <p:ext uri="{BB962C8B-B14F-4D97-AF65-F5344CB8AC3E}">
        <p14:creationId xmlns:p14="http://schemas.microsoft.com/office/powerpoint/2010/main" val="59118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0172" y="2492896"/>
            <a:ext cx="4442884" cy="3332163"/>
          </a:xfrm>
          <a:prstGeom prst="ellipse">
            <a:avLst/>
          </a:prstGeom>
          <a:ln>
            <a:noFill/>
          </a:ln>
          <a:effectLst>
            <a:softEdge rad="112500"/>
          </a:effectLst>
        </p:spPr>
      </p:pic>
      <p:sp>
        <p:nvSpPr>
          <p:cNvPr id="12" name="Bulle ronde 11"/>
          <p:cNvSpPr/>
          <p:nvPr/>
        </p:nvSpPr>
        <p:spPr>
          <a:xfrm>
            <a:off x="3275856" y="1268760"/>
            <a:ext cx="3240360"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3707904" y="1484784"/>
            <a:ext cx="2340260" cy="1569660"/>
          </a:xfrm>
          <a:prstGeom prst="rect">
            <a:avLst/>
          </a:prstGeom>
          <a:noFill/>
        </p:spPr>
        <p:txBody>
          <a:bodyPr wrap="square" lIns="91440" tIns="45720" rIns="91440" bIns="45720">
            <a:spAutoFit/>
          </a:bodyPr>
          <a:lstStyle/>
          <a:p>
            <a:pPr algn="ctr"/>
            <a:r>
              <a:rPr lang="fr-FR" sz="2400" b="0" cap="none" spc="0" dirty="0" smtClean="0">
                <a:ln w="0"/>
                <a:solidFill>
                  <a:schemeClr val="tx1"/>
                </a:solidFill>
                <a:effectLst>
                  <a:outerShdw blurRad="38100" dist="19050" dir="2700000" algn="tl" rotWithShape="0">
                    <a:schemeClr val="dk1">
                      <a:alpha val="40000"/>
                    </a:schemeClr>
                  </a:outerShdw>
                </a:effectLst>
              </a:rPr>
              <a:t>Vous voyez, les avions de chasse, ben c’est pas compliqué !</a:t>
            </a:r>
            <a:endParaRPr lang="fr-FR" sz="24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3047803" y="5934670"/>
            <a:ext cx="6104556" cy="923330"/>
          </a:xfrm>
          <a:prstGeom prst="rect">
            <a:avLst/>
          </a:prstGeom>
          <a:noFill/>
        </p:spPr>
        <p:txBody>
          <a:bodyPr wrap="none" lIns="91440" tIns="45720" rIns="91440" bIns="45720">
            <a:spAutoFit/>
          </a:bodyPr>
          <a:lstStyle/>
          <a:p>
            <a:pPr algn="ctr"/>
            <a:r>
              <a:rPr lang="fr-FR" sz="5400" dirty="0" smtClean="0">
                <a:ln w="0"/>
                <a:effectLst>
                  <a:outerShdw blurRad="38100" dist="19050" dir="2700000" algn="tl" rotWithShape="0">
                    <a:schemeClr val="dk1">
                      <a:alpha val="40000"/>
                    </a:schemeClr>
                  </a:outerShdw>
                </a:effectLst>
                <a:latin typeface="Freestyle Script" panose="030804020302050B0404" pitchFamily="66" charset="0"/>
              </a:rPr>
              <a:t>Apolline, Julie, Clara et Romane</a:t>
            </a:r>
            <a:endParaRPr lang="fr-FR" sz="5400" b="0" cap="none" spc="0" dirty="0">
              <a:ln w="0"/>
              <a:solidFill>
                <a:schemeClr val="tx1"/>
              </a:solidFill>
              <a:effectLst>
                <a:outerShdw blurRad="38100" dist="19050" dir="2700000" algn="tl" rotWithShape="0">
                  <a:schemeClr val="dk1">
                    <a:alpha val="40000"/>
                  </a:schemeClr>
                </a:outerShdw>
              </a:effectLst>
              <a:latin typeface="Freestyle Script" panose="030804020302050B0404" pitchFamily="66" charset="0"/>
            </a:endParaRPr>
          </a:p>
        </p:txBody>
      </p:sp>
      <p:sp>
        <p:nvSpPr>
          <p:cNvPr id="17" name="Rectangle 16"/>
          <p:cNvSpPr/>
          <p:nvPr/>
        </p:nvSpPr>
        <p:spPr>
          <a:xfrm>
            <a:off x="6372200" y="-30882"/>
            <a:ext cx="3528392" cy="1323439"/>
          </a:xfrm>
          <a:prstGeom prst="rect">
            <a:avLst/>
          </a:prstGeom>
          <a:noFill/>
        </p:spPr>
        <p:txBody>
          <a:bodyPr wrap="square" lIns="91440" tIns="45720" rIns="91440" bIns="45720">
            <a:spAutoFit/>
          </a:bodyPr>
          <a:lstStyle/>
          <a:p>
            <a:pPr algn="ctr"/>
            <a:r>
              <a:rPr lang="fr-FR" sz="80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Fin</a:t>
            </a:r>
            <a:endParaRPr lang="fr-FR"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366154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Paral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TC103457496[[fn=Parallaxe]]</Template>
  <TotalTime>283</TotalTime>
  <Words>421</Words>
  <Application>Microsoft Office PowerPoint</Application>
  <PresentationFormat>Affichage à l'écran (4:3)</PresentationFormat>
  <Paragraphs>18</Paragraphs>
  <Slides>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8</vt:i4>
      </vt:variant>
    </vt:vector>
  </HeadingPairs>
  <TitlesOfParts>
    <vt:vector size="15" baseType="lpstr">
      <vt:lpstr>Arial Unicode MS</vt:lpstr>
      <vt:lpstr>Arial</vt:lpstr>
      <vt:lpstr>Corbel</vt:lpstr>
      <vt:lpstr>Freestyle Script</vt:lpstr>
      <vt:lpstr>StarSymbol</vt:lpstr>
      <vt:lpstr>Tahoma</vt:lpstr>
      <vt:lpstr>Parallaxe</vt:lpstr>
      <vt:lpstr>LES AVIONS DE CHASSE</vt:lpstr>
      <vt:lpstr>Présentation PowerPoint</vt:lpstr>
      <vt:lpstr>Présentation PowerPoint</vt:lpstr>
      <vt:lpstr>1-L’histoire de l’avion de chasse :</vt:lpstr>
      <vt:lpstr>   2-Le développement de l’avion de chasse :</vt:lpstr>
      <vt:lpstr>3-L’avion de chasse aujourd’hui :</vt:lpstr>
      <vt:lpstr>4-Des avions de chasse connus :</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HYDRAVIONS</dc:title>
  <dc:creator>Claudine Gallet</dc:creator>
  <cp:lastModifiedBy>Apolline Vandaele</cp:lastModifiedBy>
  <cp:revision>33</cp:revision>
  <dcterms:created xsi:type="dcterms:W3CDTF">2014-02-19T14:00:25Z</dcterms:created>
  <dcterms:modified xsi:type="dcterms:W3CDTF">2014-05-14T15:06:33Z</dcterms:modified>
</cp:coreProperties>
</file>