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68" r:id="rId2"/>
  </p:sldMasterIdLst>
  <p:notesMasterIdLst>
    <p:notesMasterId r:id="rId47"/>
  </p:notesMasterIdLst>
  <p:sldIdLst>
    <p:sldId id="256" r:id="rId3"/>
    <p:sldId id="257" r:id="rId4"/>
    <p:sldId id="261" r:id="rId5"/>
    <p:sldId id="263" r:id="rId6"/>
    <p:sldId id="266" r:id="rId7"/>
    <p:sldId id="271" r:id="rId8"/>
    <p:sldId id="279" r:id="rId9"/>
    <p:sldId id="283" r:id="rId10"/>
    <p:sldId id="284" r:id="rId11"/>
    <p:sldId id="285" r:id="rId12"/>
    <p:sldId id="287" r:id="rId13"/>
    <p:sldId id="294" r:id="rId14"/>
    <p:sldId id="293" r:id="rId15"/>
    <p:sldId id="295" r:id="rId16"/>
    <p:sldId id="296" r:id="rId17"/>
    <p:sldId id="298" r:id="rId18"/>
    <p:sldId id="308" r:id="rId19"/>
    <p:sldId id="307" r:id="rId20"/>
    <p:sldId id="311" r:id="rId21"/>
    <p:sldId id="310" r:id="rId22"/>
    <p:sldId id="313" r:id="rId23"/>
    <p:sldId id="314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8" r:id="rId36"/>
    <p:sldId id="329" r:id="rId37"/>
    <p:sldId id="330" r:id="rId38"/>
    <p:sldId id="332" r:id="rId39"/>
    <p:sldId id="333" r:id="rId40"/>
    <p:sldId id="334" r:id="rId41"/>
    <p:sldId id="335" r:id="rId42"/>
    <p:sldId id="336" r:id="rId43"/>
    <p:sldId id="337" r:id="rId44"/>
    <p:sldId id="338" r:id="rId45"/>
    <p:sldId id="339" r:id="rId46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44" autoAdjust="0"/>
    <p:restoredTop sz="86475" autoAdjust="0"/>
  </p:normalViewPr>
  <p:slideViewPr>
    <p:cSldViewPr>
      <p:cViewPr>
        <p:scale>
          <a:sx n="90" d="100"/>
          <a:sy n="90" d="100"/>
        </p:scale>
        <p:origin x="-1284" y="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8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84EE1F0-5B40-4447-8FCD-0CCE388EEB39}" type="datetimeFigureOut">
              <a:rPr lang="fr-FR"/>
              <a:pPr>
                <a:defRPr/>
              </a:pPr>
              <a:t>20/06/2014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B91550A-79F8-4D37-86D9-671C5885498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05102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AB117-A22A-42C7-B63E-AE6564E96612}" type="datetimeFigureOut">
              <a:rPr lang="fr-FR"/>
              <a:pPr>
                <a:defRPr/>
              </a:pPr>
              <a:t>20/06/2014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2095E-1601-475B-B0BF-27753A66F24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207620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1EC37-CABB-4E0A-A23A-4A29B12A88E6}" type="datetimeFigureOut">
              <a:rPr lang="fr-FR"/>
              <a:pPr>
                <a:defRPr/>
              </a:pPr>
              <a:t>20/06/2014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74C81-1C96-48A1-A38C-134AA863844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475153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D8D65-6AFE-4DAF-89F4-9670F70EC772}" type="datetimeFigureOut">
              <a:rPr lang="fr-FR"/>
              <a:pPr>
                <a:defRPr/>
              </a:pPr>
              <a:t>20/06/2014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870F7-0E33-4B5B-85AD-7356462AC92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306569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8AE0E15-692E-4F93-8BFE-2DE0C21E2037}" type="datetimeFigureOut">
              <a:rPr lang="fr-FR"/>
              <a:pPr>
                <a:defRPr/>
              </a:pPr>
              <a:t>20/06/2014</a:t>
            </a:fld>
            <a:endParaRPr lang="fr-FR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692FC14-2B5E-41AD-956A-B1CBDFEC2BD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835522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CEFD285-BD96-492E-A7FD-3B0EFBEBFA2D}" type="datetimeFigureOut">
              <a:rPr lang="fr-FR"/>
              <a:pPr>
                <a:defRPr/>
              </a:pPr>
              <a:t>20/06/2014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0EDE163-8237-448B-AEB6-3D6035C27F3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708882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700 w 2706"/>
              <a:gd name="T1" fmla="*/ 0 h 640"/>
              <a:gd name="T2" fmla="*/ 2700 w 2706"/>
              <a:gd name="T3" fmla="*/ 0 h 640"/>
              <a:gd name="T4" fmla="*/ 2586 w 2706"/>
              <a:gd name="T5" fmla="*/ 18 h 640"/>
              <a:gd name="T6" fmla="*/ 2470 w 2706"/>
              <a:gd name="T7" fmla="*/ 38 h 640"/>
              <a:gd name="T8" fmla="*/ 2352 w 2706"/>
              <a:gd name="T9" fmla="*/ 60 h 640"/>
              <a:gd name="T10" fmla="*/ 2230 w 2706"/>
              <a:gd name="T11" fmla="*/ 82 h 640"/>
              <a:gd name="T12" fmla="*/ 2106 w 2706"/>
              <a:gd name="T13" fmla="*/ 108 h 640"/>
              <a:gd name="T14" fmla="*/ 1978 w 2706"/>
              <a:gd name="T15" fmla="*/ 134 h 640"/>
              <a:gd name="T16" fmla="*/ 1848 w 2706"/>
              <a:gd name="T17" fmla="*/ 164 h 640"/>
              <a:gd name="T18" fmla="*/ 1714 w 2706"/>
              <a:gd name="T19" fmla="*/ 194 h 640"/>
              <a:gd name="T20" fmla="*/ 1714 w 2706"/>
              <a:gd name="T21" fmla="*/ 194 h 640"/>
              <a:gd name="T22" fmla="*/ 1472 w 2706"/>
              <a:gd name="T23" fmla="*/ 252 h 640"/>
              <a:gd name="T24" fmla="*/ 1236 w 2706"/>
              <a:gd name="T25" fmla="*/ 304 h 640"/>
              <a:gd name="T26" fmla="*/ 1010 w 2706"/>
              <a:gd name="T27" fmla="*/ 352 h 640"/>
              <a:gd name="T28" fmla="*/ 792 w 2706"/>
              <a:gd name="T29" fmla="*/ 398 h 640"/>
              <a:gd name="T30" fmla="*/ 584 w 2706"/>
              <a:gd name="T31" fmla="*/ 438 h 640"/>
              <a:gd name="T32" fmla="*/ 382 w 2706"/>
              <a:gd name="T33" fmla="*/ 474 h 640"/>
              <a:gd name="T34" fmla="*/ 188 w 2706"/>
              <a:gd name="T35" fmla="*/ 508 h 640"/>
              <a:gd name="T36" fmla="*/ 0 w 2706"/>
              <a:gd name="T37" fmla="*/ 538 h 640"/>
              <a:gd name="T38" fmla="*/ 0 w 2706"/>
              <a:gd name="T39" fmla="*/ 538 h 640"/>
              <a:gd name="T40" fmla="*/ 130 w 2706"/>
              <a:gd name="T41" fmla="*/ 556 h 640"/>
              <a:gd name="T42" fmla="*/ 254 w 2706"/>
              <a:gd name="T43" fmla="*/ 572 h 640"/>
              <a:gd name="T44" fmla="*/ 374 w 2706"/>
              <a:gd name="T45" fmla="*/ 586 h 640"/>
              <a:gd name="T46" fmla="*/ 492 w 2706"/>
              <a:gd name="T47" fmla="*/ 598 h 640"/>
              <a:gd name="T48" fmla="*/ 606 w 2706"/>
              <a:gd name="T49" fmla="*/ 610 h 640"/>
              <a:gd name="T50" fmla="*/ 716 w 2706"/>
              <a:gd name="T51" fmla="*/ 618 h 640"/>
              <a:gd name="T52" fmla="*/ 822 w 2706"/>
              <a:gd name="T53" fmla="*/ 626 h 640"/>
              <a:gd name="T54" fmla="*/ 926 w 2706"/>
              <a:gd name="T55" fmla="*/ 632 h 640"/>
              <a:gd name="T56" fmla="*/ 1028 w 2706"/>
              <a:gd name="T57" fmla="*/ 636 h 640"/>
              <a:gd name="T58" fmla="*/ 1126 w 2706"/>
              <a:gd name="T59" fmla="*/ 638 h 640"/>
              <a:gd name="T60" fmla="*/ 1220 w 2706"/>
              <a:gd name="T61" fmla="*/ 640 h 640"/>
              <a:gd name="T62" fmla="*/ 1312 w 2706"/>
              <a:gd name="T63" fmla="*/ 640 h 640"/>
              <a:gd name="T64" fmla="*/ 1402 w 2706"/>
              <a:gd name="T65" fmla="*/ 638 h 640"/>
              <a:gd name="T66" fmla="*/ 1490 w 2706"/>
              <a:gd name="T67" fmla="*/ 636 h 640"/>
              <a:gd name="T68" fmla="*/ 1574 w 2706"/>
              <a:gd name="T69" fmla="*/ 632 h 640"/>
              <a:gd name="T70" fmla="*/ 1656 w 2706"/>
              <a:gd name="T71" fmla="*/ 626 h 640"/>
              <a:gd name="T72" fmla="*/ 1734 w 2706"/>
              <a:gd name="T73" fmla="*/ 620 h 640"/>
              <a:gd name="T74" fmla="*/ 1812 w 2706"/>
              <a:gd name="T75" fmla="*/ 612 h 640"/>
              <a:gd name="T76" fmla="*/ 1886 w 2706"/>
              <a:gd name="T77" fmla="*/ 602 h 640"/>
              <a:gd name="T78" fmla="*/ 1960 w 2706"/>
              <a:gd name="T79" fmla="*/ 592 h 640"/>
              <a:gd name="T80" fmla="*/ 2030 w 2706"/>
              <a:gd name="T81" fmla="*/ 580 h 640"/>
              <a:gd name="T82" fmla="*/ 2100 w 2706"/>
              <a:gd name="T83" fmla="*/ 568 h 640"/>
              <a:gd name="T84" fmla="*/ 2166 w 2706"/>
              <a:gd name="T85" fmla="*/ 554 h 640"/>
              <a:gd name="T86" fmla="*/ 2232 w 2706"/>
              <a:gd name="T87" fmla="*/ 540 h 640"/>
              <a:gd name="T88" fmla="*/ 2296 w 2706"/>
              <a:gd name="T89" fmla="*/ 524 h 640"/>
              <a:gd name="T90" fmla="*/ 2358 w 2706"/>
              <a:gd name="T91" fmla="*/ 508 h 640"/>
              <a:gd name="T92" fmla="*/ 2418 w 2706"/>
              <a:gd name="T93" fmla="*/ 490 h 640"/>
              <a:gd name="T94" fmla="*/ 2478 w 2706"/>
              <a:gd name="T95" fmla="*/ 472 h 640"/>
              <a:gd name="T96" fmla="*/ 2592 w 2706"/>
              <a:gd name="T97" fmla="*/ 432 h 640"/>
              <a:gd name="T98" fmla="*/ 2702 w 2706"/>
              <a:gd name="T99" fmla="*/ 390 h 640"/>
              <a:gd name="T100" fmla="*/ 2702 w 2706"/>
              <a:gd name="T101" fmla="*/ 390 h 640"/>
              <a:gd name="T102" fmla="*/ 2706 w 2706"/>
              <a:gd name="T103" fmla="*/ 388 h 640"/>
              <a:gd name="T104" fmla="*/ 2706 w 2706"/>
              <a:gd name="T105" fmla="*/ 388 h 640"/>
              <a:gd name="T106" fmla="*/ 2706 w 2706"/>
              <a:gd name="T107" fmla="*/ 0 h 640"/>
              <a:gd name="T108" fmla="*/ 2706 w 2706"/>
              <a:gd name="T109" fmla="*/ 0 h 640"/>
              <a:gd name="T110" fmla="*/ 2700 w 2706"/>
              <a:gd name="T111" fmla="*/ 0 h 640"/>
              <a:gd name="T112" fmla="*/ 2700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5216 w 5216"/>
              <a:gd name="T1" fmla="*/ 714 h 762"/>
              <a:gd name="T2" fmla="*/ 4984 w 5216"/>
              <a:gd name="T3" fmla="*/ 686 h 762"/>
              <a:gd name="T4" fmla="*/ 4478 w 5216"/>
              <a:gd name="T5" fmla="*/ 610 h 762"/>
              <a:gd name="T6" fmla="*/ 3914 w 5216"/>
              <a:gd name="T7" fmla="*/ 508 h 762"/>
              <a:gd name="T8" fmla="*/ 3286 w 5216"/>
              <a:gd name="T9" fmla="*/ 374 h 762"/>
              <a:gd name="T10" fmla="*/ 2946 w 5216"/>
              <a:gd name="T11" fmla="*/ 296 h 762"/>
              <a:gd name="T12" fmla="*/ 2682 w 5216"/>
              <a:gd name="T13" fmla="*/ 236 h 762"/>
              <a:gd name="T14" fmla="*/ 2430 w 5216"/>
              <a:gd name="T15" fmla="*/ 184 h 762"/>
              <a:gd name="T16" fmla="*/ 2190 w 5216"/>
              <a:gd name="T17" fmla="*/ 140 h 762"/>
              <a:gd name="T18" fmla="*/ 1960 w 5216"/>
              <a:gd name="T19" fmla="*/ 102 h 762"/>
              <a:gd name="T20" fmla="*/ 1740 w 5216"/>
              <a:gd name="T21" fmla="*/ 72 h 762"/>
              <a:gd name="T22" fmla="*/ 1334 w 5216"/>
              <a:gd name="T23" fmla="*/ 28 h 762"/>
              <a:gd name="T24" fmla="*/ 970 w 5216"/>
              <a:gd name="T25" fmla="*/ 4 h 762"/>
              <a:gd name="T26" fmla="*/ 644 w 5216"/>
              <a:gd name="T27" fmla="*/ 0 h 762"/>
              <a:gd name="T28" fmla="*/ 358 w 5216"/>
              <a:gd name="T29" fmla="*/ 10 h 762"/>
              <a:gd name="T30" fmla="*/ 110 w 5216"/>
              <a:gd name="T31" fmla="*/ 32 h 762"/>
              <a:gd name="T32" fmla="*/ 0 w 5216"/>
              <a:gd name="T33" fmla="*/ 48 h 762"/>
              <a:gd name="T34" fmla="*/ 314 w 5216"/>
              <a:gd name="T35" fmla="*/ 86 h 762"/>
              <a:gd name="T36" fmla="*/ 652 w 5216"/>
              <a:gd name="T37" fmla="*/ 140 h 762"/>
              <a:gd name="T38" fmla="*/ 1014 w 5216"/>
              <a:gd name="T39" fmla="*/ 210 h 762"/>
              <a:gd name="T40" fmla="*/ 1402 w 5216"/>
              <a:gd name="T41" fmla="*/ 296 h 762"/>
              <a:gd name="T42" fmla="*/ 1756 w 5216"/>
              <a:gd name="T43" fmla="*/ 378 h 762"/>
              <a:gd name="T44" fmla="*/ 2408 w 5216"/>
              <a:gd name="T45" fmla="*/ 516 h 762"/>
              <a:gd name="T46" fmla="*/ 2708 w 5216"/>
              <a:gd name="T47" fmla="*/ 572 h 762"/>
              <a:gd name="T48" fmla="*/ 2992 w 5216"/>
              <a:gd name="T49" fmla="*/ 620 h 762"/>
              <a:gd name="T50" fmla="*/ 3260 w 5216"/>
              <a:gd name="T51" fmla="*/ 662 h 762"/>
              <a:gd name="T52" fmla="*/ 3512 w 5216"/>
              <a:gd name="T53" fmla="*/ 694 h 762"/>
              <a:gd name="T54" fmla="*/ 3750 w 5216"/>
              <a:gd name="T55" fmla="*/ 722 h 762"/>
              <a:gd name="T56" fmla="*/ 3974 w 5216"/>
              <a:gd name="T57" fmla="*/ 740 h 762"/>
              <a:gd name="T58" fmla="*/ 4184 w 5216"/>
              <a:gd name="T59" fmla="*/ 754 h 762"/>
              <a:gd name="T60" fmla="*/ 4384 w 5216"/>
              <a:gd name="T61" fmla="*/ 762 h 762"/>
              <a:gd name="T62" fmla="*/ 4570 w 5216"/>
              <a:gd name="T63" fmla="*/ 762 h 762"/>
              <a:gd name="T64" fmla="*/ 4746 w 5216"/>
              <a:gd name="T65" fmla="*/ 758 h 762"/>
              <a:gd name="T66" fmla="*/ 4912 w 5216"/>
              <a:gd name="T67" fmla="*/ 748 h 762"/>
              <a:gd name="T68" fmla="*/ 5068 w 5216"/>
              <a:gd name="T69" fmla="*/ 732 h 762"/>
              <a:gd name="T70" fmla="*/ 5216 w 5216"/>
              <a:gd name="T71" fmla="*/ 714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70 h 694"/>
              <a:gd name="T2" fmla="*/ 0 w 5144"/>
              <a:gd name="T3" fmla="*/ 70 h 694"/>
              <a:gd name="T4" fmla="*/ 18 w 5144"/>
              <a:gd name="T5" fmla="*/ 66 h 694"/>
              <a:gd name="T6" fmla="*/ 72 w 5144"/>
              <a:gd name="T7" fmla="*/ 56 h 694"/>
              <a:gd name="T8" fmla="*/ 164 w 5144"/>
              <a:gd name="T9" fmla="*/ 42 h 694"/>
              <a:gd name="T10" fmla="*/ 224 w 5144"/>
              <a:gd name="T11" fmla="*/ 34 h 694"/>
              <a:gd name="T12" fmla="*/ 294 w 5144"/>
              <a:gd name="T13" fmla="*/ 26 h 694"/>
              <a:gd name="T14" fmla="*/ 372 w 5144"/>
              <a:gd name="T15" fmla="*/ 20 h 694"/>
              <a:gd name="T16" fmla="*/ 462 w 5144"/>
              <a:gd name="T17" fmla="*/ 14 h 694"/>
              <a:gd name="T18" fmla="*/ 560 w 5144"/>
              <a:gd name="T19" fmla="*/ 8 h 694"/>
              <a:gd name="T20" fmla="*/ 670 w 5144"/>
              <a:gd name="T21" fmla="*/ 4 h 694"/>
              <a:gd name="T22" fmla="*/ 790 w 5144"/>
              <a:gd name="T23" fmla="*/ 2 h 694"/>
              <a:gd name="T24" fmla="*/ 920 w 5144"/>
              <a:gd name="T25" fmla="*/ 0 h 694"/>
              <a:gd name="T26" fmla="*/ 1060 w 5144"/>
              <a:gd name="T27" fmla="*/ 2 h 694"/>
              <a:gd name="T28" fmla="*/ 1210 w 5144"/>
              <a:gd name="T29" fmla="*/ 6 h 694"/>
              <a:gd name="T30" fmla="*/ 1372 w 5144"/>
              <a:gd name="T31" fmla="*/ 14 h 694"/>
              <a:gd name="T32" fmla="*/ 1544 w 5144"/>
              <a:gd name="T33" fmla="*/ 24 h 694"/>
              <a:gd name="T34" fmla="*/ 1726 w 5144"/>
              <a:gd name="T35" fmla="*/ 40 h 694"/>
              <a:gd name="T36" fmla="*/ 1920 w 5144"/>
              <a:gd name="T37" fmla="*/ 58 h 694"/>
              <a:gd name="T38" fmla="*/ 2126 w 5144"/>
              <a:gd name="T39" fmla="*/ 80 h 694"/>
              <a:gd name="T40" fmla="*/ 2342 w 5144"/>
              <a:gd name="T41" fmla="*/ 106 h 694"/>
              <a:gd name="T42" fmla="*/ 2570 w 5144"/>
              <a:gd name="T43" fmla="*/ 138 h 694"/>
              <a:gd name="T44" fmla="*/ 2808 w 5144"/>
              <a:gd name="T45" fmla="*/ 174 h 694"/>
              <a:gd name="T46" fmla="*/ 3058 w 5144"/>
              <a:gd name="T47" fmla="*/ 216 h 694"/>
              <a:gd name="T48" fmla="*/ 3320 w 5144"/>
              <a:gd name="T49" fmla="*/ 266 h 694"/>
              <a:gd name="T50" fmla="*/ 3594 w 5144"/>
              <a:gd name="T51" fmla="*/ 320 h 694"/>
              <a:gd name="T52" fmla="*/ 3880 w 5144"/>
              <a:gd name="T53" fmla="*/ 380 h 694"/>
              <a:gd name="T54" fmla="*/ 4178 w 5144"/>
              <a:gd name="T55" fmla="*/ 448 h 694"/>
              <a:gd name="T56" fmla="*/ 4488 w 5144"/>
              <a:gd name="T57" fmla="*/ 522 h 694"/>
              <a:gd name="T58" fmla="*/ 4810 w 5144"/>
              <a:gd name="T59" fmla="*/ 604 h 694"/>
              <a:gd name="T60" fmla="*/ 5144 w 5144"/>
              <a:gd name="T61" fmla="*/ 694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584 h 584"/>
              <a:gd name="T2" fmla="*/ 0 w 3112"/>
              <a:gd name="T3" fmla="*/ 584 h 584"/>
              <a:gd name="T4" fmla="*/ 90 w 3112"/>
              <a:gd name="T5" fmla="*/ 560 h 584"/>
              <a:gd name="T6" fmla="*/ 336 w 3112"/>
              <a:gd name="T7" fmla="*/ 498 h 584"/>
              <a:gd name="T8" fmla="*/ 506 w 3112"/>
              <a:gd name="T9" fmla="*/ 456 h 584"/>
              <a:gd name="T10" fmla="*/ 702 w 3112"/>
              <a:gd name="T11" fmla="*/ 410 h 584"/>
              <a:gd name="T12" fmla="*/ 920 w 3112"/>
              <a:gd name="T13" fmla="*/ 360 h 584"/>
              <a:gd name="T14" fmla="*/ 1154 w 3112"/>
              <a:gd name="T15" fmla="*/ 306 h 584"/>
              <a:gd name="T16" fmla="*/ 1402 w 3112"/>
              <a:gd name="T17" fmla="*/ 254 h 584"/>
              <a:gd name="T18" fmla="*/ 1656 w 3112"/>
              <a:gd name="T19" fmla="*/ 202 h 584"/>
              <a:gd name="T20" fmla="*/ 1916 w 3112"/>
              <a:gd name="T21" fmla="*/ 154 h 584"/>
              <a:gd name="T22" fmla="*/ 2174 w 3112"/>
              <a:gd name="T23" fmla="*/ 108 h 584"/>
              <a:gd name="T24" fmla="*/ 2302 w 3112"/>
              <a:gd name="T25" fmla="*/ 88 h 584"/>
              <a:gd name="T26" fmla="*/ 2426 w 3112"/>
              <a:gd name="T27" fmla="*/ 68 h 584"/>
              <a:gd name="T28" fmla="*/ 2550 w 3112"/>
              <a:gd name="T29" fmla="*/ 52 h 584"/>
              <a:gd name="T30" fmla="*/ 2670 w 3112"/>
              <a:gd name="T31" fmla="*/ 36 h 584"/>
              <a:gd name="T32" fmla="*/ 2788 w 3112"/>
              <a:gd name="T33" fmla="*/ 24 h 584"/>
              <a:gd name="T34" fmla="*/ 2900 w 3112"/>
              <a:gd name="T35" fmla="*/ 14 h 584"/>
              <a:gd name="T36" fmla="*/ 3008 w 3112"/>
              <a:gd name="T37" fmla="*/ 6 h 584"/>
              <a:gd name="T38" fmla="*/ 3112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8192 w 8196"/>
              <a:gd name="T1" fmla="*/ 512 h 1192"/>
              <a:gd name="T2" fmla="*/ 8040 w 8196"/>
              <a:gd name="T3" fmla="*/ 570 h 1192"/>
              <a:gd name="T4" fmla="*/ 7878 w 8196"/>
              <a:gd name="T5" fmla="*/ 620 h 1192"/>
              <a:gd name="T6" fmla="*/ 7706 w 8196"/>
              <a:gd name="T7" fmla="*/ 666 h 1192"/>
              <a:gd name="T8" fmla="*/ 7522 w 8196"/>
              <a:gd name="T9" fmla="*/ 702 h 1192"/>
              <a:gd name="T10" fmla="*/ 7322 w 8196"/>
              <a:gd name="T11" fmla="*/ 730 h 1192"/>
              <a:gd name="T12" fmla="*/ 7106 w 8196"/>
              <a:gd name="T13" fmla="*/ 750 h 1192"/>
              <a:gd name="T14" fmla="*/ 6872 w 8196"/>
              <a:gd name="T15" fmla="*/ 762 h 1192"/>
              <a:gd name="T16" fmla="*/ 6618 w 8196"/>
              <a:gd name="T17" fmla="*/ 760 h 1192"/>
              <a:gd name="T18" fmla="*/ 6342 w 8196"/>
              <a:gd name="T19" fmla="*/ 750 h 1192"/>
              <a:gd name="T20" fmla="*/ 6042 w 8196"/>
              <a:gd name="T21" fmla="*/ 726 h 1192"/>
              <a:gd name="T22" fmla="*/ 5716 w 8196"/>
              <a:gd name="T23" fmla="*/ 690 h 1192"/>
              <a:gd name="T24" fmla="*/ 5364 w 8196"/>
              <a:gd name="T25" fmla="*/ 642 h 1192"/>
              <a:gd name="T26" fmla="*/ 4982 w 8196"/>
              <a:gd name="T27" fmla="*/ 578 h 1192"/>
              <a:gd name="T28" fmla="*/ 4568 w 8196"/>
              <a:gd name="T29" fmla="*/ 500 h 1192"/>
              <a:gd name="T30" fmla="*/ 4122 w 8196"/>
              <a:gd name="T31" fmla="*/ 406 h 1192"/>
              <a:gd name="T32" fmla="*/ 3640 w 8196"/>
              <a:gd name="T33" fmla="*/ 296 h 1192"/>
              <a:gd name="T34" fmla="*/ 3396 w 8196"/>
              <a:gd name="T35" fmla="*/ 240 h 1192"/>
              <a:gd name="T36" fmla="*/ 2934 w 8196"/>
              <a:gd name="T37" fmla="*/ 148 h 1192"/>
              <a:gd name="T38" fmla="*/ 2512 w 8196"/>
              <a:gd name="T39" fmla="*/ 82 h 1192"/>
              <a:gd name="T40" fmla="*/ 2126 w 8196"/>
              <a:gd name="T41" fmla="*/ 36 h 1192"/>
              <a:gd name="T42" fmla="*/ 1776 w 8196"/>
              <a:gd name="T43" fmla="*/ 10 h 1192"/>
              <a:gd name="T44" fmla="*/ 1462 w 8196"/>
              <a:gd name="T45" fmla="*/ 0 h 1192"/>
              <a:gd name="T46" fmla="*/ 1182 w 8196"/>
              <a:gd name="T47" fmla="*/ 4 h 1192"/>
              <a:gd name="T48" fmla="*/ 934 w 8196"/>
              <a:gd name="T49" fmla="*/ 20 h 1192"/>
              <a:gd name="T50" fmla="*/ 716 w 8196"/>
              <a:gd name="T51" fmla="*/ 44 h 1192"/>
              <a:gd name="T52" fmla="*/ 530 w 8196"/>
              <a:gd name="T53" fmla="*/ 74 h 1192"/>
              <a:gd name="T54" fmla="*/ 374 w 8196"/>
              <a:gd name="T55" fmla="*/ 108 h 1192"/>
              <a:gd name="T56" fmla="*/ 248 w 8196"/>
              <a:gd name="T57" fmla="*/ 144 h 1192"/>
              <a:gd name="T58" fmla="*/ 148 w 8196"/>
              <a:gd name="T59" fmla="*/ 176 h 1192"/>
              <a:gd name="T60" fmla="*/ 48 w 8196"/>
              <a:gd name="T61" fmla="*/ 216 h 1192"/>
              <a:gd name="T62" fmla="*/ 0 w 8196"/>
              <a:gd name="T63" fmla="*/ 240 h 1192"/>
              <a:gd name="T64" fmla="*/ 8192 w 8196"/>
              <a:gd name="T65" fmla="*/ 1192 h 1192"/>
              <a:gd name="T66" fmla="*/ 8196 w 8196"/>
              <a:gd name="T67" fmla="*/ 1186 h 1192"/>
              <a:gd name="T68" fmla="*/ 8196 w 8196"/>
              <a:gd name="T69" fmla="*/ 510 h 1192"/>
              <a:gd name="T70" fmla="*/ 8192 w 8196"/>
              <a:gd name="T71" fmla="*/ 512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8B76EFB-7170-4A3F-8017-1AECA1D6E4A1}" type="datetimeFigureOut">
              <a:rPr lang="fr-FR"/>
              <a:pPr>
                <a:defRPr/>
              </a:pPr>
              <a:t>20/06/2014</a:t>
            </a:fld>
            <a:endParaRPr lang="fr-FR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2DB20E0-6042-4194-8C04-7BD5A1BD48A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46693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F47D437-E908-42D6-B75E-52BF7FC36051}" type="datetimeFigureOut">
              <a:rPr lang="fr-FR"/>
              <a:pPr>
                <a:defRPr/>
              </a:pPr>
              <a:t>20/06/2014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827755B-BBED-4CC2-B019-1A20ABBD15A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665709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3C34327-B215-4F16-89E4-904F55312FC1}" type="datetimeFigureOut">
              <a:rPr lang="fr-FR"/>
              <a:pPr>
                <a:defRPr/>
              </a:pPr>
              <a:t>20/06/2014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3923830-1982-4CB3-BCCC-087F6604E11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772818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9574D36-9C5F-4052-90B2-30BA68D424DE}" type="datetimeFigureOut">
              <a:rPr lang="fr-FR"/>
              <a:pPr>
                <a:defRPr/>
              </a:pPr>
              <a:t>20/06/2014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EEB9027-3152-444E-A1C4-3480709C1E6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465202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E0107ED-0FF9-4D4F-BC86-EB221D87D38E}" type="datetimeFigureOut">
              <a:rPr lang="fr-FR"/>
              <a:pPr>
                <a:defRPr/>
              </a:pPr>
              <a:t>20/06/2014</a:t>
            </a:fld>
            <a:endParaRPr lang="fr-FR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AB5D068-F64E-4481-937D-98EEA0E397A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676514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7750033-1952-41FB-A875-5674DADA2C52}" type="datetimeFigureOut">
              <a:rPr lang="fr-FR"/>
              <a:pPr>
                <a:defRPr/>
              </a:pPr>
              <a:t>20/06/2014</a:t>
            </a:fld>
            <a:endParaRPr lang="fr-FR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7F854BE-AD51-4623-A3E4-4EF305B8F1B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179273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8AFBD-7E5B-4CA2-8F85-086463E52CB7}" type="datetimeFigureOut">
              <a:rPr lang="fr-FR"/>
              <a:pPr>
                <a:defRPr/>
              </a:pPr>
              <a:t>20/06/2014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96B6D-D869-442C-9D1F-2C0DD44EB8E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0178082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1839929-27DD-4430-86DC-60FAC22C5541}" type="datetimeFigureOut">
              <a:rPr lang="fr-FR"/>
              <a:pPr>
                <a:defRPr/>
              </a:pPr>
              <a:t>20/06/2014</a:t>
            </a:fld>
            <a:endParaRPr lang="fr-FR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5EADE9B-FF39-40B5-90CA-85150C533CD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894899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0B7AA93-14F6-4EA9-B9F2-0A061F819743}" type="datetimeFigureOut">
              <a:rPr lang="fr-FR"/>
              <a:pPr>
                <a:defRPr/>
              </a:pPr>
              <a:t>20/06/2014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A8ADC19-4B4C-4FE1-AB28-A5265360209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766730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60D1444-C145-42C9-8FF5-0A28A77CE580}" type="datetimeFigureOut">
              <a:rPr lang="fr-FR"/>
              <a:pPr>
                <a:defRPr/>
              </a:pPr>
              <a:t>20/06/2014</a:t>
            </a:fld>
            <a:endParaRPr lang="fr-FR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F85EDCC-9D12-4C24-8C1D-5BDB099B4A1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596295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285A1-7372-4440-BD4E-8C5CF2576167}" type="datetimeFigureOut">
              <a:rPr lang="fr-FR"/>
              <a:pPr>
                <a:defRPr/>
              </a:pPr>
              <a:t>20/06/2014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FC686-B735-4BC4-83F2-0866222149A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515926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4B8BC-E981-44F9-BE91-2DE161BE1846}" type="datetimeFigureOut">
              <a:rPr lang="fr-FR"/>
              <a:pPr>
                <a:defRPr/>
              </a:pPr>
              <a:t>20/06/2014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8BD28-604D-418D-9CA0-FD4725E5F49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81562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97153-D38F-44D0-B4F6-8DB2899A2FC5}" type="datetimeFigureOut">
              <a:rPr lang="fr-FR"/>
              <a:pPr>
                <a:defRPr/>
              </a:pPr>
              <a:t>20/06/2014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7AB6C-AC9F-47DF-B0EF-8010B25BD2B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666048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CEEE0-D8C3-44CE-8406-246D1506E606}" type="datetimeFigureOut">
              <a:rPr lang="fr-FR"/>
              <a:pPr>
                <a:defRPr/>
              </a:pPr>
              <a:t>20/06/2014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22610-B8C1-446B-8972-94E7AB6F622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045075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03830-78A1-432F-B9E6-3BD5EC5C8209}" type="datetimeFigureOut">
              <a:rPr lang="fr-FR"/>
              <a:pPr>
                <a:defRPr/>
              </a:pPr>
              <a:t>20/06/2014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032ED-47C2-4586-A912-C146A980005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189963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8401A-B3C4-4D65-8511-1DA029A99847}" type="datetimeFigureOut">
              <a:rPr lang="fr-FR"/>
              <a:pPr>
                <a:defRPr/>
              </a:pPr>
              <a:t>20/06/2014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086AF-9608-4D64-AAE8-31D49CCE45F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577458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BEF07-138B-44C2-BF2F-1F9CF447B9E2}" type="datetimeFigureOut">
              <a:rPr lang="fr-FR"/>
              <a:pPr>
                <a:defRPr/>
              </a:pPr>
              <a:t>20/06/2014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1C1D7-CE2C-4947-9FBA-253D013091A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409812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925FB0-38F7-4F0F-9A17-8C32EBA5FB76}" type="datetimeFigureOut">
              <a:rPr lang="fr-FR"/>
              <a:pPr>
                <a:defRPr/>
              </a:pPr>
              <a:t>20/06/2014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CAC169-EE1F-4ED3-A0D2-E357EF40212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051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205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5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5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6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 useBgFill="1">
          <p:nvSpPr>
            <p:cNvPr id="206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 style du titre</a:t>
            </a:r>
            <a:endParaRPr lang="en-US" alt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9A8807-D6A1-40CB-80E1-C448EB15BBE4}" type="datetimeFigureOut">
              <a:rPr lang="fr-FR"/>
              <a:pPr>
                <a:defRPr/>
              </a:pPr>
              <a:t>20/06/2014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7232130-9F55-4952-A8D0-C2B48B899C6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205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  <a:endParaRPr lang="en-US" altLang="fr-FR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2.xml"/><Relationship Id="rId1" Type="http://schemas.openxmlformats.org/officeDocument/2006/relationships/audio" Target="NULL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wmf"/><Relationship Id="rId4" Type="http://schemas.openxmlformats.org/officeDocument/2006/relationships/image" Target="../media/image3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39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43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46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9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wmf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0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http://files.aptalis.fr/Exam/dges_C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http://files.aptalis.fr/Exam/dpe_F.jpg" TargetMode="External"/><Relationship Id="rId5" Type="http://schemas.openxmlformats.org/officeDocument/2006/relationships/image" Target="http://www.minimage.com/files/1869/1/779/thumbs/472c2538-833a-4071-a1e8-cb32e950f8d8.jpg" TargetMode="External"/><Relationship Id="rId4" Type="http://schemas.openxmlformats.org/officeDocument/2006/relationships/image" Target="http://www.minimage.com/files/1869/1/779/thumbs/8e7541b4-c263-48ba-84db-89f3415668ed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http://files.aptalis.fr/Exam/dges_B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http://files.aptalis.fr/Exam/dpe_E.jpg" TargetMode="External"/><Relationship Id="rId5" Type="http://schemas.openxmlformats.org/officeDocument/2006/relationships/image" Target="http://www.minimage.com/files/1028/1/3891/thumbs/58cf56e7-9798-4b7a-961f-135f86109153.jpg" TargetMode="External"/><Relationship Id="rId4" Type="http://schemas.openxmlformats.org/officeDocument/2006/relationships/image" Target="http://www.minimage.com/files/1028/1/3891/thumbs/94b8100a-86b0-4ebf-b608-c2c2b78ec5d5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3.xml"/><Relationship Id="rId1" Type="http://schemas.openxmlformats.org/officeDocument/2006/relationships/audio" Target="NULL" TargetMode="Externa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wmf"/><Relationship Id="rId5" Type="http://schemas.openxmlformats.org/officeDocument/2006/relationships/image" Target="http://files.aptalis.fr/Exam/dpe_D.jpg" TargetMode="External"/><Relationship Id="rId4" Type="http://schemas.openxmlformats.org/officeDocument/2006/relationships/image" Target="http://www.minimage.com/files/2840/1/1312/thumbs/e6538791-8783-4e0c-bc1b-2b90ebfeab24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http://files.aptalis.fr/Exam/dges_B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http://files.aptalis.fr/Exam/dpe_E.jpg" TargetMode="External"/><Relationship Id="rId5" Type="http://schemas.openxmlformats.org/officeDocument/2006/relationships/image" Target="http://www.minimage.com/files/1869/1/922/thumbs/f6996d58-8ca4-47ca-a371-b695c311f84f.jpg" TargetMode="External"/><Relationship Id="rId4" Type="http://schemas.openxmlformats.org/officeDocument/2006/relationships/image" Target="http://www.minimage.com/files/1869/1/922/thumbs/4a1575e4-c371-426e-889c-1bc04db4a09c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http://files.aptalis.fr/Exam/dges_C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http://files.aptalis.fr/Exam/dpe_D.jpg" TargetMode="External"/><Relationship Id="rId5" Type="http://schemas.openxmlformats.org/officeDocument/2006/relationships/image" Target="http://www.minimage.com/files/1869/1/916/thumbs/f63ad823-b875-4fea-ae8d-1beb05dc49ba.jpg" TargetMode="External"/><Relationship Id="rId4" Type="http://schemas.openxmlformats.org/officeDocument/2006/relationships/image" Target="http://www.minimage.com/files/1869/1/916/thumbs/6143a1bd-cc60-47e6-b08a-8ad4f8d7ae04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http://www.minimage.com/files/1869/1/936/thumbs/67fe44f9-9a45-41d7-b3b9-6b28b1172464.jpg" TargetMode="External"/><Relationship Id="rId4" Type="http://schemas.openxmlformats.org/officeDocument/2006/relationships/image" Target="http://www.minimage.com/files/1869/1/936/thumbs/849c9dec-d539-4cff-a83e-9395f68e03f4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http://files.aptalis.fr/Exam/dpe_E.jpg" TargetMode="External"/><Relationship Id="rId5" Type="http://schemas.openxmlformats.org/officeDocument/2006/relationships/image" Target="http://www.minimage.com/files/2457/1/615/thumbs/d1431733-7e94-4e06-be0e-7f9305f37c09.jpg" TargetMode="External"/><Relationship Id="rId4" Type="http://schemas.openxmlformats.org/officeDocument/2006/relationships/image" Target="http://www.minimage.com/files/2457/1/615/thumbs/c57509cb-0551-46a6-bc33-3de1292fa0ce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http://files.aptalis.fr/Exam/dpe_F.jpg" TargetMode="External"/><Relationship Id="rId5" Type="http://schemas.openxmlformats.org/officeDocument/2006/relationships/image" Target="http://www.minimage.com/files/2457/1/460/thumbs/ae84c933-a1a4-4256-8053-5d906f9e7dfb.jpg" TargetMode="External"/><Relationship Id="rId4" Type="http://schemas.openxmlformats.org/officeDocument/2006/relationships/image" Target="http://www.minimage.com/files/2457/1/460/thumbs/3333de82-716c-40aa-a19b-ee386aee78a5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http://files.aptalis.fr/Exam/dpe_E.jpg" TargetMode="External"/><Relationship Id="rId5" Type="http://schemas.openxmlformats.org/officeDocument/2006/relationships/image" Target="http://www.minimage.com/files/1028/1/3876/thumbs/aa74ef3c-43ad-4e69-8c99-83ecbb4ba76c.jpg" TargetMode="External"/><Relationship Id="rId4" Type="http://schemas.openxmlformats.org/officeDocument/2006/relationships/image" Target="http://www.minimage.com/files/1028/1/3876/thumbs/670be34a-4c5a-44c8-891c-5631869136c8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0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46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wmf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46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7" Type="http://schemas.openxmlformats.org/officeDocument/2006/relationships/image" Target="../media/image15.jpe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wmf"/><Relationship Id="rId4" Type="http://schemas.openxmlformats.org/officeDocument/2006/relationships/image" Target="../media/image63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wmf"/><Relationship Id="rId5" Type="http://schemas.openxmlformats.org/officeDocument/2006/relationships/image" Target="../media/image67.wmf"/><Relationship Id="rId4" Type="http://schemas.openxmlformats.org/officeDocument/2006/relationships/image" Target="../media/image66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wmf"/><Relationship Id="rId5" Type="http://schemas.openxmlformats.org/officeDocument/2006/relationships/image" Target="../media/image42.wmf"/><Relationship Id="rId4" Type="http://schemas.openxmlformats.org/officeDocument/2006/relationships/image" Target="../media/image68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32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wmf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72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wmf"/><Relationship Id="rId5" Type="http://schemas.openxmlformats.org/officeDocument/2006/relationships/image" Target="../media/image74.wmf"/><Relationship Id="rId4" Type="http://schemas.openxmlformats.org/officeDocument/2006/relationships/image" Target="../media/image73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0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wmf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78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wmf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85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wmf"/><Relationship Id="rId4" Type="http://schemas.openxmlformats.org/officeDocument/2006/relationships/image" Target="../media/image82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8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wmf"/><Relationship Id="rId4" Type="http://schemas.openxmlformats.org/officeDocument/2006/relationships/image" Target="../media/image86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9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2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9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5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0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http://www.easyfranchise.fr/images/web/users/logos/logo_guy_hocquet_04122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188913"/>
            <a:ext cx="2232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ZoneTexte 4"/>
          <p:cNvSpPr txBox="1">
            <a:spLocks noChangeArrowheads="1"/>
          </p:cNvSpPr>
          <p:nvPr/>
        </p:nvSpPr>
        <p:spPr bwMode="auto">
          <a:xfrm>
            <a:off x="354013" y="2420938"/>
            <a:ext cx="8461375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sz="1600">
                <a:solidFill>
                  <a:schemeClr val="bg1"/>
                </a:solidFill>
                <a:latin typeface="Candara" pitchFamily="34" charset="0"/>
              </a:rPr>
              <a:t>Bienvenue dans l’univers de l’immobilier garanti. </a:t>
            </a:r>
          </a:p>
          <a:p>
            <a:pPr algn="ctr" eaLnBrk="1" hangingPunct="1"/>
            <a:r>
              <a:rPr lang="fr-FR" altLang="fr-FR" sz="1400">
                <a:solidFill>
                  <a:schemeClr val="bg1"/>
                </a:solidFill>
                <a:latin typeface="Candara" pitchFamily="34" charset="0"/>
              </a:rPr>
              <a:t/>
            </a:r>
            <a:br>
              <a:rPr lang="fr-FR" altLang="fr-FR" sz="1400">
                <a:solidFill>
                  <a:schemeClr val="bg1"/>
                </a:solidFill>
                <a:latin typeface="Candara" pitchFamily="34" charset="0"/>
              </a:rPr>
            </a:br>
            <a:r>
              <a:rPr lang="fr-FR" altLang="fr-FR" sz="1400">
                <a:solidFill>
                  <a:schemeClr val="bg1"/>
                </a:solidFill>
                <a:latin typeface="Candara" pitchFamily="34" charset="0"/>
              </a:rPr>
              <a:t>GUY HOQUET, c’est 4 agences de proximité à votre service.</a:t>
            </a:r>
            <a:br>
              <a:rPr lang="fr-FR" altLang="fr-FR" sz="1400">
                <a:solidFill>
                  <a:schemeClr val="bg1"/>
                </a:solidFill>
                <a:latin typeface="Candara" pitchFamily="34" charset="0"/>
              </a:rPr>
            </a:br>
            <a:r>
              <a:rPr lang="fr-FR" altLang="fr-FR" sz="1400">
                <a:solidFill>
                  <a:schemeClr val="bg1"/>
                </a:solidFill>
                <a:latin typeface="Candara" pitchFamily="34" charset="0"/>
              </a:rPr>
              <a:t>Toute l'équipe est heureuse de vous accueillir en agence du </a:t>
            </a:r>
            <a:r>
              <a:rPr lang="fr-FR" altLang="fr-FR" sz="1400" b="1">
                <a:solidFill>
                  <a:schemeClr val="bg1"/>
                </a:solidFill>
                <a:latin typeface="Candara" pitchFamily="34" charset="0"/>
              </a:rPr>
              <a:t>Lundi au Samedi, </a:t>
            </a:r>
            <a:br>
              <a:rPr lang="fr-FR" altLang="fr-FR" sz="1400" b="1">
                <a:solidFill>
                  <a:schemeClr val="bg1"/>
                </a:solidFill>
                <a:latin typeface="Candara" pitchFamily="34" charset="0"/>
              </a:rPr>
            </a:br>
            <a:r>
              <a:rPr lang="fr-FR" altLang="fr-FR" sz="1400" b="1">
                <a:solidFill>
                  <a:schemeClr val="bg1"/>
                </a:solidFill>
                <a:latin typeface="Candara" pitchFamily="34" charset="0"/>
              </a:rPr>
              <a:t>de 9h30 à 12h30 et de 14h à 19h </a:t>
            </a:r>
            <a:r>
              <a:rPr lang="fr-FR" altLang="fr-FR" sz="1400">
                <a:solidFill>
                  <a:schemeClr val="bg1"/>
                </a:solidFill>
                <a:latin typeface="Candara" pitchFamily="34" charset="0"/>
              </a:rPr>
              <a:t>pour vous faire découvrir notre sélection de biens immobiliers, mis à jour quotidiennement pour trouver le produit qui répondra à vos attentes...</a:t>
            </a:r>
          </a:p>
        </p:txBody>
      </p:sp>
      <p:pic>
        <p:nvPicPr>
          <p:cNvPr id="14340" name="Picture 6" descr="Agence immobiliere Brie Comte Robe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4289425"/>
            <a:ext cx="1620837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8" descr="Agence immobiliere Coube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302125"/>
            <a:ext cx="1619250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0" descr="Agence immobiliere Guign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302125"/>
            <a:ext cx="161925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2" descr="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289425"/>
            <a:ext cx="1619250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79388" y="5634038"/>
            <a:ext cx="1735137" cy="1223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50" dirty="0">
                <a:latin typeface="+mn-lt"/>
                <a:cs typeface="+mn-cs"/>
              </a:rPr>
              <a:t>51 rue du Général Leclerc</a:t>
            </a:r>
            <a:br>
              <a:rPr lang="fr-FR" sz="1050" dirty="0">
                <a:latin typeface="+mn-lt"/>
                <a:cs typeface="+mn-cs"/>
              </a:rPr>
            </a:br>
            <a:r>
              <a:rPr lang="fr-FR" sz="1050" dirty="0">
                <a:latin typeface="+mn-lt"/>
                <a:cs typeface="+mn-cs"/>
              </a:rPr>
              <a:t>77170 Brie-Comte-Robert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5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50" dirty="0">
                <a:latin typeface="+mn-lt"/>
                <a:cs typeface="+mn-cs"/>
              </a:rPr>
              <a:t> </a:t>
            </a:r>
            <a:r>
              <a:rPr lang="fr-FR" sz="1050" b="1" dirty="0">
                <a:latin typeface="+mn-lt"/>
                <a:cs typeface="+mn-cs"/>
              </a:rPr>
              <a:t>01.60.62.73.13</a:t>
            </a:r>
            <a:r>
              <a:rPr lang="fr-FR" sz="1050" dirty="0">
                <a:latin typeface="+mn-lt"/>
                <a:cs typeface="+mn-cs"/>
              </a:rPr>
              <a:t/>
            </a:r>
            <a:br>
              <a:rPr lang="fr-FR" sz="1050" dirty="0">
                <a:latin typeface="+mn-lt"/>
                <a:cs typeface="+mn-cs"/>
              </a:rPr>
            </a:br>
            <a:r>
              <a:rPr lang="fr-FR" sz="1050" dirty="0">
                <a:latin typeface="+mn-lt"/>
                <a:cs typeface="+mn-cs"/>
              </a:rPr>
              <a:t> 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484438" y="5634038"/>
            <a:ext cx="1619250" cy="1223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50" dirty="0">
                <a:latin typeface="+mn-lt"/>
                <a:cs typeface="+mn-cs"/>
              </a:rPr>
              <a:t>28 rue Jean Jaurès</a:t>
            </a:r>
            <a:br>
              <a:rPr lang="fr-FR" sz="1050" dirty="0">
                <a:latin typeface="+mn-lt"/>
                <a:cs typeface="+mn-cs"/>
              </a:rPr>
            </a:br>
            <a:r>
              <a:rPr lang="fr-FR" sz="1050" dirty="0">
                <a:latin typeface="+mn-lt"/>
                <a:cs typeface="+mn-cs"/>
              </a:rPr>
              <a:t>Résidence du Cygne</a:t>
            </a:r>
            <a:br>
              <a:rPr lang="fr-FR" sz="1050" dirty="0">
                <a:latin typeface="+mn-lt"/>
                <a:cs typeface="+mn-cs"/>
              </a:rPr>
            </a:br>
            <a:r>
              <a:rPr lang="fr-FR" sz="1050" dirty="0">
                <a:latin typeface="+mn-lt"/>
                <a:cs typeface="+mn-cs"/>
              </a:rPr>
              <a:t>77170 Coubert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5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5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50" b="1" dirty="0">
                <a:latin typeface="+mn-lt"/>
                <a:cs typeface="+mn-cs"/>
              </a:rPr>
              <a:t>01.64.16.34.00</a:t>
            </a:r>
            <a:r>
              <a:rPr lang="fr-FR" sz="1050" dirty="0">
                <a:latin typeface="+mn-lt"/>
                <a:cs typeface="+mn-cs"/>
              </a:rPr>
              <a:t/>
            </a:r>
            <a:br>
              <a:rPr lang="fr-FR" sz="1050" dirty="0">
                <a:latin typeface="+mn-lt"/>
                <a:cs typeface="+mn-cs"/>
              </a:rPr>
            </a:br>
            <a:r>
              <a:rPr lang="fr-FR" sz="1050" dirty="0">
                <a:latin typeface="+mn-lt"/>
                <a:cs typeface="+mn-cs"/>
              </a:rPr>
              <a:t> 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164388" y="5668963"/>
            <a:ext cx="1619250" cy="1223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50" dirty="0">
                <a:latin typeface="+mn-lt"/>
                <a:cs typeface="+mn-cs"/>
              </a:rPr>
              <a:t>10 rue de Paris</a:t>
            </a:r>
            <a:br>
              <a:rPr lang="fr-FR" sz="1050" dirty="0">
                <a:latin typeface="+mn-lt"/>
                <a:cs typeface="+mn-cs"/>
              </a:rPr>
            </a:br>
            <a:r>
              <a:rPr lang="fr-FR" sz="1050" dirty="0">
                <a:latin typeface="+mn-lt"/>
                <a:cs typeface="+mn-cs"/>
              </a:rPr>
              <a:t>77390 Guignes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5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5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5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50" b="1" dirty="0">
                <a:latin typeface="+mn-lt"/>
                <a:cs typeface="+mn-cs"/>
              </a:rPr>
              <a:t>01.64.42.80.78</a:t>
            </a:r>
            <a:r>
              <a:rPr lang="fr-FR" sz="1050" dirty="0">
                <a:latin typeface="+mn-lt"/>
                <a:cs typeface="+mn-cs"/>
              </a:rPr>
              <a:t/>
            </a:r>
            <a:br>
              <a:rPr lang="fr-FR" sz="1050" dirty="0">
                <a:latin typeface="+mn-lt"/>
                <a:cs typeface="+mn-cs"/>
              </a:rPr>
            </a:br>
            <a:endParaRPr lang="fr-FR" sz="1050" dirty="0">
              <a:latin typeface="+mn-lt"/>
              <a:cs typeface="+mn-c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932363" y="5661025"/>
            <a:ext cx="1727200" cy="1062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50" dirty="0">
                <a:latin typeface="+mn-lt"/>
                <a:cs typeface="+mn-cs"/>
              </a:rPr>
              <a:t>71 Avenue du Général de Gaulle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50" dirty="0">
                <a:latin typeface="+mn-lt"/>
                <a:cs typeface="+mn-cs"/>
              </a:rPr>
              <a:t>77330 Ozoir-la-Ferrière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5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5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50" b="1" dirty="0">
                <a:latin typeface="+mn-lt"/>
                <a:cs typeface="+mn-cs"/>
              </a:rPr>
              <a:t>01 60 02 02 11</a:t>
            </a:r>
          </a:p>
        </p:txBody>
      </p:sp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6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25605" name="ZoneTexte 7"/>
          <p:cNvSpPr txBox="1">
            <a:spLocks noChangeArrowheads="1"/>
          </p:cNvSpPr>
          <p:nvPr/>
        </p:nvSpPr>
        <p:spPr bwMode="auto">
          <a:xfrm>
            <a:off x="19050" y="6524625"/>
            <a:ext cx="1960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itchFamily="34" charset="0"/>
              </a:rPr>
              <a:t>Réf.:4843</a:t>
            </a:r>
          </a:p>
          <a:p>
            <a:pPr eaLnBrk="1" hangingPunct="1"/>
            <a:endParaRPr lang="fr-FR" altLang="fr-FR" sz="1400" b="1">
              <a:latin typeface="Calibri" pitchFamily="34" charset="0"/>
            </a:endParaRPr>
          </a:p>
        </p:txBody>
      </p:sp>
      <p:sp>
        <p:nvSpPr>
          <p:cNvPr id="25606" name="Rectangle 8"/>
          <p:cNvSpPr>
            <a:spLocks noChangeArrowheads="1"/>
          </p:cNvSpPr>
          <p:nvPr/>
        </p:nvSpPr>
        <p:spPr bwMode="auto">
          <a:xfrm>
            <a:off x="4284663" y="111125"/>
            <a:ext cx="1833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4000">
                <a:solidFill>
                  <a:srgbClr val="FFFFFF"/>
                </a:solidFill>
                <a:latin typeface="Comic Sans MS" pitchFamily="66" charset="0"/>
              </a:rPr>
              <a:t>Maison</a:t>
            </a:r>
          </a:p>
        </p:txBody>
      </p:sp>
      <p:sp>
        <p:nvSpPr>
          <p:cNvPr id="25607" name="Rectangle 9"/>
          <p:cNvSpPr>
            <a:spLocks noChangeArrowheads="1"/>
          </p:cNvSpPr>
          <p:nvPr/>
        </p:nvSpPr>
        <p:spPr bwMode="auto">
          <a:xfrm>
            <a:off x="3944938" y="811213"/>
            <a:ext cx="2686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BRIE-COMTE-ROBERT</a:t>
            </a:r>
          </a:p>
          <a:p>
            <a:pPr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 5 pièce(s) - 220.00 m²</a:t>
            </a:r>
          </a:p>
        </p:txBody>
      </p:sp>
      <p:sp>
        <p:nvSpPr>
          <p:cNvPr id="25608" name="Rectangle 10"/>
          <p:cNvSpPr>
            <a:spLocks noChangeArrowheads="1"/>
          </p:cNvSpPr>
          <p:nvPr/>
        </p:nvSpPr>
        <p:spPr bwMode="auto">
          <a:xfrm>
            <a:off x="4102100" y="1585913"/>
            <a:ext cx="223837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>
                <a:solidFill>
                  <a:srgbClr val="FFFFFF"/>
                </a:solidFill>
                <a:latin typeface="Comic Sans MS" pitchFamily="66" charset="0"/>
              </a:rPr>
              <a:t>298 000€</a:t>
            </a:r>
          </a:p>
        </p:txBody>
      </p:sp>
      <p:sp>
        <p:nvSpPr>
          <p:cNvPr id="25609" name="Rectangle 14"/>
          <p:cNvSpPr>
            <a:spLocks noChangeArrowheads="1"/>
          </p:cNvSpPr>
          <p:nvPr/>
        </p:nvSpPr>
        <p:spPr bwMode="auto">
          <a:xfrm>
            <a:off x="3708400" y="2982913"/>
            <a:ext cx="4572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-Plein centre ville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-Maison de ville 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-5 pièces 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-Vaste garage 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-Grenier à aménager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-Jardinet.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-Loft possible. </a:t>
            </a:r>
          </a:p>
        </p:txBody>
      </p:sp>
      <p:pic>
        <p:nvPicPr>
          <p:cNvPr id="25610" name="Imag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963"/>
            <a:ext cx="3671888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Imag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2328863"/>
            <a:ext cx="19812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6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26629" name="ZoneTexte 7"/>
          <p:cNvSpPr txBox="1">
            <a:spLocks noChangeArrowheads="1"/>
          </p:cNvSpPr>
          <p:nvPr/>
        </p:nvSpPr>
        <p:spPr bwMode="auto">
          <a:xfrm>
            <a:off x="19050" y="6524625"/>
            <a:ext cx="1960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itchFamily="34" charset="0"/>
              </a:rPr>
              <a:t>Réf.: 689</a:t>
            </a:r>
          </a:p>
        </p:txBody>
      </p:sp>
      <p:sp>
        <p:nvSpPr>
          <p:cNvPr id="26630" name="Rectangle 9"/>
          <p:cNvSpPr>
            <a:spLocks noChangeArrowheads="1"/>
          </p:cNvSpPr>
          <p:nvPr/>
        </p:nvSpPr>
        <p:spPr bwMode="auto">
          <a:xfrm>
            <a:off x="3616325" y="106363"/>
            <a:ext cx="3330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sz="4000">
                <a:solidFill>
                  <a:srgbClr val="FFFFFF"/>
                </a:solidFill>
                <a:latin typeface="Comic Sans MS" pitchFamily="66" charset="0"/>
              </a:rPr>
              <a:t>Appartement</a:t>
            </a:r>
          </a:p>
        </p:txBody>
      </p:sp>
      <p:sp>
        <p:nvSpPr>
          <p:cNvPr id="26631" name="Rectangle 10"/>
          <p:cNvSpPr>
            <a:spLocks noChangeArrowheads="1"/>
          </p:cNvSpPr>
          <p:nvPr/>
        </p:nvSpPr>
        <p:spPr bwMode="auto">
          <a:xfrm>
            <a:off x="3159125" y="819150"/>
            <a:ext cx="4244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COUBERT </a:t>
            </a:r>
          </a:p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  3 pièce(s) – 66,95 m²</a:t>
            </a:r>
          </a:p>
        </p:txBody>
      </p:sp>
      <p:sp>
        <p:nvSpPr>
          <p:cNvPr id="26632" name="Rectangle 11"/>
          <p:cNvSpPr>
            <a:spLocks noChangeArrowheads="1"/>
          </p:cNvSpPr>
          <p:nvPr/>
        </p:nvSpPr>
        <p:spPr bwMode="auto">
          <a:xfrm>
            <a:off x="4033838" y="1446213"/>
            <a:ext cx="2493962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 b="1">
                <a:solidFill>
                  <a:srgbClr val="FFFFFF"/>
                </a:solidFill>
                <a:latin typeface="Comic Sans MS" pitchFamily="66" charset="0"/>
              </a:rPr>
              <a:t>200 000 €</a:t>
            </a:r>
          </a:p>
        </p:txBody>
      </p:sp>
      <p:sp>
        <p:nvSpPr>
          <p:cNvPr id="26633" name="Rectangle 1"/>
          <p:cNvSpPr>
            <a:spLocks noChangeArrowheads="1"/>
          </p:cNvSpPr>
          <p:nvPr/>
        </p:nvSpPr>
        <p:spPr bwMode="auto">
          <a:xfrm>
            <a:off x="3708400" y="2636838"/>
            <a:ext cx="4572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-Dans résidence sécurisée 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-Type F3 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-Double séjour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-Cuisine ouverte 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-2 chambres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-salle de bains + wc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-2 places de parking</a:t>
            </a:r>
          </a:p>
        </p:txBody>
      </p:sp>
      <p:pic>
        <p:nvPicPr>
          <p:cNvPr id="26634" name="Imag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187450"/>
            <a:ext cx="3671887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Imag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830638"/>
            <a:ext cx="3671887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Imag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138" y="2192338"/>
            <a:ext cx="19812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Imag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138" y="4605338"/>
            <a:ext cx="19812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27653" name="ZoneTexte 7"/>
          <p:cNvSpPr txBox="1">
            <a:spLocks noChangeArrowheads="1"/>
          </p:cNvSpPr>
          <p:nvPr/>
        </p:nvSpPr>
        <p:spPr bwMode="auto">
          <a:xfrm>
            <a:off x="19050" y="6524625"/>
            <a:ext cx="1960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itchFamily="34" charset="0"/>
              </a:rPr>
              <a:t>Réf.:4792</a:t>
            </a:r>
          </a:p>
          <a:p>
            <a:pPr eaLnBrk="1" hangingPunct="1"/>
            <a:endParaRPr lang="fr-FR" altLang="fr-FR" sz="1400" b="1">
              <a:latin typeface="Calibri" pitchFamily="34" charset="0"/>
            </a:endParaRPr>
          </a:p>
        </p:txBody>
      </p:sp>
      <p:sp>
        <p:nvSpPr>
          <p:cNvPr id="27654" name="Rectangle 8"/>
          <p:cNvSpPr>
            <a:spLocks noChangeArrowheads="1"/>
          </p:cNvSpPr>
          <p:nvPr/>
        </p:nvSpPr>
        <p:spPr bwMode="auto">
          <a:xfrm>
            <a:off x="4284663" y="111125"/>
            <a:ext cx="1833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4000">
                <a:solidFill>
                  <a:srgbClr val="FFFFFF"/>
                </a:solidFill>
                <a:latin typeface="Comic Sans MS" pitchFamily="66" charset="0"/>
              </a:rPr>
              <a:t>Maison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51163" y="809625"/>
            <a:ext cx="4572000" cy="7302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OZOUER-LE-VOULGIS </a:t>
            </a: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5 piece(s) – 65.00 m²</a:t>
            </a:r>
            <a:endParaRPr lang="fr-FR" sz="1050" dirty="0"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6" name="Rectangle 10"/>
          <p:cNvSpPr>
            <a:spLocks noChangeArrowheads="1"/>
          </p:cNvSpPr>
          <p:nvPr/>
        </p:nvSpPr>
        <p:spPr bwMode="auto">
          <a:xfrm>
            <a:off x="4051300" y="1503363"/>
            <a:ext cx="230028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>
                <a:solidFill>
                  <a:srgbClr val="FFFFFF"/>
                </a:solidFill>
                <a:latin typeface="Comic Sans MS" pitchFamily="66" charset="0"/>
              </a:rPr>
              <a:t>219 000 €</a:t>
            </a:r>
          </a:p>
        </p:txBody>
      </p:sp>
      <p:sp>
        <p:nvSpPr>
          <p:cNvPr id="27657" name="Rectangle 1"/>
          <p:cNvSpPr>
            <a:spLocks noChangeArrowheads="1"/>
          </p:cNvSpPr>
          <p:nvPr/>
        </p:nvSpPr>
        <p:spPr bwMode="auto">
          <a:xfrm>
            <a:off x="3708400" y="3103563"/>
            <a:ext cx="4572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-Briarde de 65 m² 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-Grenier aménageable de 65 m²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-Un terrain d'environ 260 m²</a:t>
            </a:r>
          </a:p>
        </p:txBody>
      </p:sp>
      <p:pic>
        <p:nvPicPr>
          <p:cNvPr id="27658" name="Imag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3800"/>
            <a:ext cx="3671888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Imag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825"/>
            <a:ext cx="3671888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Imag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133600"/>
            <a:ext cx="198437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Imag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530725"/>
            <a:ext cx="1979613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28677" name="ZoneTexte 7"/>
          <p:cNvSpPr txBox="1">
            <a:spLocks noChangeArrowheads="1"/>
          </p:cNvSpPr>
          <p:nvPr/>
        </p:nvSpPr>
        <p:spPr bwMode="auto">
          <a:xfrm>
            <a:off x="19050" y="6524625"/>
            <a:ext cx="1960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itchFamily="34" charset="0"/>
              </a:rPr>
              <a:t>Réf.:4793</a:t>
            </a:r>
          </a:p>
          <a:p>
            <a:pPr eaLnBrk="1" hangingPunct="1"/>
            <a:endParaRPr lang="fr-FR" altLang="fr-FR" sz="1400" b="1">
              <a:latin typeface="Calibri" pitchFamily="34" charset="0"/>
            </a:endParaRPr>
          </a:p>
        </p:txBody>
      </p:sp>
      <p:sp>
        <p:nvSpPr>
          <p:cNvPr id="28678" name="Rectangle 8"/>
          <p:cNvSpPr>
            <a:spLocks noChangeArrowheads="1"/>
          </p:cNvSpPr>
          <p:nvPr/>
        </p:nvSpPr>
        <p:spPr bwMode="auto">
          <a:xfrm>
            <a:off x="4284663" y="111125"/>
            <a:ext cx="1833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4000">
                <a:solidFill>
                  <a:srgbClr val="FFFFFF"/>
                </a:solidFill>
                <a:latin typeface="Comic Sans MS" pitchFamily="66" charset="0"/>
              </a:rPr>
              <a:t>Maison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51163" y="809625"/>
            <a:ext cx="4572000" cy="7302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VERNEUIL-L’ETANG</a:t>
            </a: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8 piece(s) – 125.00 m²</a:t>
            </a:r>
            <a:endParaRPr lang="fr-FR" sz="1050" dirty="0"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80" name="Rectangle 10"/>
          <p:cNvSpPr>
            <a:spLocks noChangeArrowheads="1"/>
          </p:cNvSpPr>
          <p:nvPr/>
        </p:nvSpPr>
        <p:spPr bwMode="auto">
          <a:xfrm>
            <a:off x="4051300" y="1503363"/>
            <a:ext cx="237172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>
                <a:solidFill>
                  <a:srgbClr val="FFFFFF"/>
                </a:solidFill>
                <a:latin typeface="Comic Sans MS" pitchFamily="66" charset="0"/>
              </a:rPr>
              <a:t>225 000 €</a:t>
            </a:r>
          </a:p>
        </p:txBody>
      </p:sp>
      <p:sp>
        <p:nvSpPr>
          <p:cNvPr id="28681" name="Rectangle 1"/>
          <p:cNvSpPr>
            <a:spLocks noChangeArrowheads="1"/>
          </p:cNvSpPr>
          <p:nvPr/>
        </p:nvSpPr>
        <p:spPr bwMode="auto">
          <a:xfrm>
            <a:off x="3708400" y="2819400"/>
            <a:ext cx="4572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-5 chambres 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-Un bureau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-Salle de bains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-WC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-Séjour/Salon d'environ 40 m²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+ Cheminée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-Cuisine aménagée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-Garage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-Un terrain clos de 500 m²</a:t>
            </a:r>
          </a:p>
        </p:txBody>
      </p:sp>
      <p:pic>
        <p:nvPicPr>
          <p:cNvPr id="28682" name="Imag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133475"/>
            <a:ext cx="3671887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Imag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3968750"/>
            <a:ext cx="367347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Imag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2133600"/>
            <a:ext cx="1979613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Imag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494213"/>
            <a:ext cx="19812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29701" name="ZoneTexte 7"/>
          <p:cNvSpPr txBox="1">
            <a:spLocks noChangeArrowheads="1"/>
          </p:cNvSpPr>
          <p:nvPr/>
        </p:nvSpPr>
        <p:spPr bwMode="auto">
          <a:xfrm>
            <a:off x="19050" y="6524625"/>
            <a:ext cx="1960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itchFamily="34" charset="0"/>
              </a:rPr>
              <a:t>Réf.:4786</a:t>
            </a:r>
          </a:p>
          <a:p>
            <a:pPr eaLnBrk="1" hangingPunct="1"/>
            <a:endParaRPr lang="fr-FR" altLang="fr-FR" sz="1400" b="1">
              <a:latin typeface="Calibri" pitchFamily="34" charset="0"/>
            </a:endParaRPr>
          </a:p>
        </p:txBody>
      </p:sp>
      <p:sp>
        <p:nvSpPr>
          <p:cNvPr id="29702" name="Rectangle 8"/>
          <p:cNvSpPr>
            <a:spLocks noChangeArrowheads="1"/>
          </p:cNvSpPr>
          <p:nvPr/>
        </p:nvSpPr>
        <p:spPr bwMode="auto">
          <a:xfrm>
            <a:off x="4284663" y="111125"/>
            <a:ext cx="1833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4000">
                <a:solidFill>
                  <a:srgbClr val="FFFFFF"/>
                </a:solidFill>
                <a:latin typeface="Comic Sans MS" pitchFamily="66" charset="0"/>
              </a:rPr>
              <a:t>Maison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43213" y="666750"/>
            <a:ext cx="4572000" cy="728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BREAU</a:t>
            </a: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6 piece(s) – 153.00 m²</a:t>
            </a:r>
            <a:endParaRPr lang="fr-FR" sz="1050" dirty="0"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4" name="Rectangle 10"/>
          <p:cNvSpPr>
            <a:spLocks noChangeArrowheads="1"/>
          </p:cNvSpPr>
          <p:nvPr/>
        </p:nvSpPr>
        <p:spPr bwMode="auto">
          <a:xfrm>
            <a:off x="4051300" y="1503363"/>
            <a:ext cx="237172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>
                <a:solidFill>
                  <a:srgbClr val="FFFFFF"/>
                </a:solidFill>
                <a:latin typeface="Comic Sans MS" pitchFamily="66" charset="0"/>
              </a:rPr>
              <a:t>367 500 €</a:t>
            </a:r>
          </a:p>
        </p:txBody>
      </p:sp>
      <p:sp>
        <p:nvSpPr>
          <p:cNvPr id="29705" name="Rectangle 1"/>
          <p:cNvSpPr>
            <a:spLocks noChangeArrowheads="1"/>
          </p:cNvSpPr>
          <p:nvPr/>
        </p:nvSpPr>
        <p:spPr bwMode="auto">
          <a:xfrm>
            <a:off x="3581400" y="2636838"/>
            <a:ext cx="45720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-Maison individuelle 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-Séjour/salon 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-Cuisine récente ouverte équipée  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-Cellier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-WC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-Salle d'eau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-Un bureau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-Grand dégagement dressing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-4 chambres placards 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-Une suite parentale  d'env. 45m² 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-Garage de 45 m²automatisé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-Chalet en bois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-Piscine HS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-Un terrain clos et sans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 vis-à-vis de plus de 1300 m²</a:t>
            </a:r>
          </a:p>
        </p:txBody>
      </p:sp>
      <p:pic>
        <p:nvPicPr>
          <p:cNvPr id="29706" name="Imag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4588"/>
            <a:ext cx="3671888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Imag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3013"/>
            <a:ext cx="3671888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6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30725" name="ZoneTexte 7"/>
          <p:cNvSpPr txBox="1">
            <a:spLocks noChangeArrowheads="1"/>
          </p:cNvSpPr>
          <p:nvPr/>
        </p:nvSpPr>
        <p:spPr bwMode="auto">
          <a:xfrm>
            <a:off x="19050" y="6524625"/>
            <a:ext cx="1960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 dirty="0">
                <a:latin typeface="Calibri" pitchFamily="34" charset="0"/>
              </a:rPr>
              <a:t>Réf</a:t>
            </a:r>
            <a:r>
              <a:rPr lang="fr-FR" altLang="fr-FR" sz="1400" b="1" dirty="0" smtClean="0">
                <a:latin typeface="Calibri" pitchFamily="34" charset="0"/>
              </a:rPr>
              <a:t>.:755</a:t>
            </a:r>
            <a:endParaRPr lang="fr-FR" altLang="fr-FR" sz="1400" b="1" dirty="0">
              <a:latin typeface="Calibri" pitchFamily="34" charset="0"/>
            </a:endParaRPr>
          </a:p>
          <a:p>
            <a:pPr eaLnBrk="1" hangingPunct="1"/>
            <a:endParaRPr lang="fr-FR" altLang="fr-FR" sz="1400" b="1" dirty="0">
              <a:latin typeface="Calibri" pitchFamily="34" charset="0"/>
            </a:endParaRPr>
          </a:p>
        </p:txBody>
      </p:sp>
      <p:sp>
        <p:nvSpPr>
          <p:cNvPr id="30726" name="Rectangle 9"/>
          <p:cNvSpPr>
            <a:spLocks noChangeArrowheads="1"/>
          </p:cNvSpPr>
          <p:nvPr/>
        </p:nvSpPr>
        <p:spPr bwMode="auto">
          <a:xfrm>
            <a:off x="3616325" y="106363"/>
            <a:ext cx="3330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sz="4000">
                <a:solidFill>
                  <a:srgbClr val="FFFFFF"/>
                </a:solidFill>
                <a:latin typeface="Comic Sans MS" pitchFamily="66" charset="0"/>
              </a:rPr>
              <a:t>Appartement</a:t>
            </a:r>
          </a:p>
        </p:txBody>
      </p:sp>
      <p:sp>
        <p:nvSpPr>
          <p:cNvPr id="30727" name="Rectangle 10"/>
          <p:cNvSpPr>
            <a:spLocks noChangeArrowheads="1"/>
          </p:cNvSpPr>
          <p:nvPr/>
        </p:nvSpPr>
        <p:spPr bwMode="auto">
          <a:xfrm>
            <a:off x="3159125" y="819150"/>
            <a:ext cx="4244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SOIGNOLLES-EN-BRIE</a:t>
            </a:r>
          </a:p>
          <a:p>
            <a:pPr algn="ctr"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  3 pièce(s) – 60,00 m²</a:t>
            </a:r>
          </a:p>
        </p:txBody>
      </p:sp>
      <p:sp>
        <p:nvSpPr>
          <p:cNvPr id="30728" name="Rectangle 11"/>
          <p:cNvSpPr>
            <a:spLocks noChangeArrowheads="1"/>
          </p:cNvSpPr>
          <p:nvPr/>
        </p:nvSpPr>
        <p:spPr bwMode="auto">
          <a:xfrm>
            <a:off x="4033838" y="1446213"/>
            <a:ext cx="2494594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 b="1" dirty="0" smtClean="0">
                <a:solidFill>
                  <a:srgbClr val="FFFFFF"/>
                </a:solidFill>
                <a:latin typeface="Comic Sans MS" pitchFamily="66" charset="0"/>
              </a:rPr>
              <a:t>163 </a:t>
            </a:r>
            <a:r>
              <a:rPr lang="fr-FR" altLang="fr-FR" sz="3500" b="1" dirty="0">
                <a:solidFill>
                  <a:srgbClr val="FFFFFF"/>
                </a:solidFill>
                <a:latin typeface="Comic Sans MS" pitchFamily="66" charset="0"/>
              </a:rPr>
              <a:t>000 €</a:t>
            </a:r>
          </a:p>
        </p:txBody>
      </p:sp>
      <p:sp>
        <p:nvSpPr>
          <p:cNvPr id="30729" name="Rectangle 1"/>
          <p:cNvSpPr>
            <a:spLocks noChangeArrowheads="1"/>
          </p:cNvSpPr>
          <p:nvPr/>
        </p:nvSpPr>
        <p:spPr bwMode="auto">
          <a:xfrm>
            <a:off x="3624263" y="2973388"/>
            <a:ext cx="4572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-Une entrée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-Salle de bains et wc séparés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-Cuisine équipée ouverte 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-2 chambres avec placards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-Possibilité d'aménager une 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grande pièce dans les combles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-Un emplacement de parking</a:t>
            </a:r>
          </a:p>
        </p:txBody>
      </p:sp>
      <p:pic>
        <p:nvPicPr>
          <p:cNvPr id="30730" name="Imag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133475"/>
            <a:ext cx="3671888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Imag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3913188"/>
            <a:ext cx="3671888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Imag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2216150"/>
            <a:ext cx="19812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Imag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624388"/>
            <a:ext cx="19812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31749" name="ZoneTexte 7"/>
          <p:cNvSpPr txBox="1">
            <a:spLocks noChangeArrowheads="1"/>
          </p:cNvSpPr>
          <p:nvPr/>
        </p:nvSpPr>
        <p:spPr bwMode="auto">
          <a:xfrm>
            <a:off x="19050" y="6524625"/>
            <a:ext cx="1960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 dirty="0">
                <a:latin typeface="Calibri" pitchFamily="34" charset="0"/>
              </a:rPr>
              <a:t>Réf</a:t>
            </a:r>
            <a:r>
              <a:rPr lang="fr-FR" altLang="fr-FR" sz="1400" b="1" dirty="0" smtClean="0">
                <a:latin typeface="Calibri" pitchFamily="34" charset="0"/>
              </a:rPr>
              <a:t>.:</a:t>
            </a:r>
            <a:r>
              <a:rPr lang="fr-FR" altLang="fr-FR" sz="1400" b="1" dirty="0">
                <a:latin typeface="Calibri" pitchFamily="34" charset="0"/>
              </a:rPr>
              <a:t> </a:t>
            </a:r>
            <a:r>
              <a:rPr lang="fr-FR" altLang="fr-FR" sz="1400" b="1" dirty="0" smtClean="0">
                <a:latin typeface="Calibri" pitchFamily="34" charset="0"/>
              </a:rPr>
              <a:t>760</a:t>
            </a:r>
            <a:endParaRPr lang="fr-FR" altLang="fr-FR" sz="1400" b="1" dirty="0">
              <a:latin typeface="Calibri" pitchFamily="34" charset="0"/>
            </a:endParaRPr>
          </a:p>
          <a:p>
            <a:pPr eaLnBrk="1" hangingPunct="1"/>
            <a:endParaRPr lang="fr-FR" altLang="fr-FR" sz="1400" b="1" dirty="0"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87675" y="781050"/>
            <a:ext cx="4572000" cy="728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COUBERT</a:t>
            </a: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2 piece(s) – 53,26 m²</a:t>
            </a:r>
            <a:endParaRPr lang="fr-FR" sz="1050" dirty="0"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51" name="Rectangle 10"/>
          <p:cNvSpPr>
            <a:spLocks noChangeArrowheads="1"/>
          </p:cNvSpPr>
          <p:nvPr/>
        </p:nvSpPr>
        <p:spPr bwMode="auto">
          <a:xfrm>
            <a:off x="4154488" y="1501775"/>
            <a:ext cx="2165978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 dirty="0" smtClean="0">
                <a:solidFill>
                  <a:srgbClr val="FFFFFF"/>
                </a:solidFill>
                <a:latin typeface="Comic Sans MS" pitchFamily="66" charset="0"/>
              </a:rPr>
              <a:t>162 </a:t>
            </a:r>
            <a:r>
              <a:rPr lang="fr-FR" altLang="fr-FR" sz="3500" dirty="0">
                <a:solidFill>
                  <a:srgbClr val="FFFFFF"/>
                </a:solidFill>
                <a:latin typeface="Comic Sans MS" pitchFamily="66" charset="0"/>
              </a:rPr>
              <a:t>000€</a:t>
            </a:r>
          </a:p>
        </p:txBody>
      </p:sp>
      <p:sp>
        <p:nvSpPr>
          <p:cNvPr id="31752" name="Rectangle 14"/>
          <p:cNvSpPr>
            <a:spLocks noChangeArrowheads="1"/>
          </p:cNvSpPr>
          <p:nvPr/>
        </p:nvSpPr>
        <p:spPr bwMode="auto">
          <a:xfrm>
            <a:off x="3616325" y="106363"/>
            <a:ext cx="3330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sz="4000">
                <a:solidFill>
                  <a:srgbClr val="FFFFFF"/>
                </a:solidFill>
                <a:latin typeface="Comic Sans MS" pitchFamily="66" charset="0"/>
              </a:rPr>
              <a:t>Appartement</a:t>
            </a:r>
          </a:p>
        </p:txBody>
      </p:sp>
      <p:sp>
        <p:nvSpPr>
          <p:cNvPr id="31753" name="Rectangle 1"/>
          <p:cNvSpPr>
            <a:spLocks noChangeArrowheads="1"/>
          </p:cNvSpPr>
          <p:nvPr/>
        </p:nvSpPr>
        <p:spPr bwMode="auto">
          <a:xfrm>
            <a:off x="3689350" y="2819400"/>
            <a:ext cx="3097213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-Petite copropriété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-Entrée individuelle 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-Séjour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-Cuisine US équipée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 -Salle de bains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-Une chambre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-WC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-Dressing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-Un jardin exposé sud 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-Terrasse avec pergola 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-Abri de jardin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-Une place de parking</a:t>
            </a:r>
          </a:p>
        </p:txBody>
      </p:sp>
      <p:pic>
        <p:nvPicPr>
          <p:cNvPr id="31754" name="Imag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133475"/>
            <a:ext cx="3671888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Imag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965575"/>
            <a:ext cx="3671888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Imag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0" y="2179638"/>
            <a:ext cx="19812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Imag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0" y="4483100"/>
            <a:ext cx="19812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tx2">
                <a:lumMod val="75000"/>
              </a:schemeClr>
            </a:gs>
            <a:gs pos="5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http://www.easyfranchise.fr/images/web/users/logos/logo_guy_hocquet_04122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188913"/>
            <a:ext cx="2232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ZoneTexte 1"/>
          <p:cNvSpPr txBox="1">
            <a:spLocks noChangeArrowheads="1"/>
          </p:cNvSpPr>
          <p:nvPr/>
        </p:nvSpPr>
        <p:spPr bwMode="auto">
          <a:xfrm>
            <a:off x="862013" y="2876550"/>
            <a:ext cx="8496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b="1" i="1">
                <a:latin typeface="Calibri" pitchFamily="34" charset="0"/>
              </a:rPr>
              <a:t>Retrouvez aussi tout nos biens sur notre site internet et nos pages Facebook.</a:t>
            </a:r>
          </a:p>
        </p:txBody>
      </p:sp>
      <p:pic>
        <p:nvPicPr>
          <p:cNvPr id="34820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4868863"/>
            <a:ext cx="7191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3738563"/>
            <a:ext cx="6985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ZoneTexte 9"/>
          <p:cNvSpPr txBox="1">
            <a:spLocks noChangeArrowheads="1"/>
          </p:cNvSpPr>
          <p:nvPr/>
        </p:nvSpPr>
        <p:spPr bwMode="auto">
          <a:xfrm>
            <a:off x="1504950" y="3851275"/>
            <a:ext cx="5184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b="1" i="1">
                <a:latin typeface="Calibri" pitchFamily="34" charset="0"/>
              </a:rPr>
              <a:t>www.guyhoquetbrie.fr</a:t>
            </a:r>
          </a:p>
        </p:txBody>
      </p:sp>
      <p:sp>
        <p:nvSpPr>
          <p:cNvPr id="34823" name="Rectangle 10"/>
          <p:cNvSpPr>
            <a:spLocks noChangeArrowheads="1"/>
          </p:cNvSpPr>
          <p:nvPr/>
        </p:nvSpPr>
        <p:spPr bwMode="auto">
          <a:xfrm>
            <a:off x="1504950" y="4868863"/>
            <a:ext cx="3124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b="1" i="1">
                <a:latin typeface="Calibri" pitchFamily="34" charset="0"/>
              </a:rPr>
              <a:t>Guy Hoquet Brie Comte Robert</a:t>
            </a:r>
          </a:p>
        </p:txBody>
      </p:sp>
      <p:sp>
        <p:nvSpPr>
          <p:cNvPr id="34824" name="Rectangle 11"/>
          <p:cNvSpPr>
            <a:spLocks noChangeArrowheads="1"/>
          </p:cNvSpPr>
          <p:nvPr/>
        </p:nvSpPr>
        <p:spPr bwMode="auto">
          <a:xfrm>
            <a:off x="1504950" y="5229225"/>
            <a:ext cx="2135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b="1" i="1">
                <a:latin typeface="Calibri" pitchFamily="34" charset="0"/>
              </a:rPr>
              <a:t>Guy Hoquet Coubert</a:t>
            </a: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6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35845" name="ZoneTexte 7"/>
          <p:cNvSpPr txBox="1">
            <a:spLocks noChangeArrowheads="1"/>
          </p:cNvSpPr>
          <p:nvPr/>
        </p:nvSpPr>
        <p:spPr bwMode="auto">
          <a:xfrm>
            <a:off x="19050" y="6524625"/>
            <a:ext cx="1960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itchFamily="34" charset="0"/>
              </a:rPr>
              <a:t>Réf.:4523</a:t>
            </a:r>
          </a:p>
          <a:p>
            <a:pPr eaLnBrk="1" hangingPunct="1"/>
            <a:endParaRPr lang="fr-FR" altLang="fr-FR" sz="1400" b="1"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87675" y="781050"/>
            <a:ext cx="4572000" cy="728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GUIGNES</a:t>
            </a: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2 piece(s) – 38,00 m² </a:t>
            </a:r>
            <a:endParaRPr lang="fr-FR" sz="1050" dirty="0"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7" name="Rectangle 9"/>
          <p:cNvSpPr>
            <a:spLocks noChangeArrowheads="1"/>
          </p:cNvSpPr>
          <p:nvPr/>
        </p:nvSpPr>
        <p:spPr bwMode="auto">
          <a:xfrm>
            <a:off x="4154488" y="1501775"/>
            <a:ext cx="2093912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>
                <a:solidFill>
                  <a:srgbClr val="FFFFFF"/>
                </a:solidFill>
                <a:latin typeface="Comic Sans MS" pitchFamily="66" charset="0"/>
              </a:rPr>
              <a:t>115 000€</a:t>
            </a:r>
          </a:p>
        </p:txBody>
      </p:sp>
      <p:sp>
        <p:nvSpPr>
          <p:cNvPr id="35848" name="Rectangle 10"/>
          <p:cNvSpPr>
            <a:spLocks noChangeArrowheads="1"/>
          </p:cNvSpPr>
          <p:nvPr/>
        </p:nvSpPr>
        <p:spPr bwMode="auto">
          <a:xfrm>
            <a:off x="3616325" y="106363"/>
            <a:ext cx="3330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sz="4000">
                <a:solidFill>
                  <a:srgbClr val="FFFFFF"/>
                </a:solidFill>
                <a:latin typeface="Comic Sans MS" pitchFamily="66" charset="0"/>
              </a:rPr>
              <a:t>Appartement</a:t>
            </a:r>
          </a:p>
        </p:txBody>
      </p:sp>
      <p:sp>
        <p:nvSpPr>
          <p:cNvPr id="35849" name="Rectangle 1"/>
          <p:cNvSpPr>
            <a:spLocks noChangeArrowheads="1"/>
          </p:cNvSpPr>
          <p:nvPr/>
        </p:nvSpPr>
        <p:spPr bwMode="auto">
          <a:xfrm>
            <a:off x="3616325" y="2781300"/>
            <a:ext cx="4572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Duplex refait 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Entrée 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Séjour 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Cuisine ouverte équipée 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   et aménagée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WC 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Une pièce en mezzanine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Salle de bains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Place de parking. 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Aucuns Travaux à Prévoir </a:t>
            </a:r>
          </a:p>
        </p:txBody>
      </p:sp>
      <p:pic>
        <p:nvPicPr>
          <p:cNvPr id="35850" name="Picture 2" descr="Description : http://www.minimage.com/files/1869/1/779/thumbs/8e7541b4-c263-48ba-84db-89f3415668ed.jpg"/>
          <p:cNvPicPr>
            <a:picLocks noChangeAspect="1" noChangeArrowheads="1"/>
          </p:cNvPicPr>
          <p:nvPr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146175"/>
            <a:ext cx="3671888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3" descr="Description : http://www.minimage.com/files/1869/1/779/thumbs/472c2538-833a-4071-a1e8-cb32e950f8d8.jpg"/>
          <p:cNvPicPr>
            <a:picLocks noChangeAspect="1" noChangeArrowheads="1"/>
          </p:cNvPicPr>
          <p:nvPr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789363"/>
            <a:ext cx="36814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4" descr="Description : http://files.aptalis.fr/Exam/dpe_F.jpg"/>
          <p:cNvPicPr>
            <a:picLocks noChangeAspect="1" noChangeArrowheads="1"/>
          </p:cNvPicPr>
          <p:nvPr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0" y="2276475"/>
            <a:ext cx="180181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Picture 5" descr="Description : http://files.aptalis.fr/Exam/dges_C.jpg"/>
          <p:cNvPicPr>
            <a:picLocks noChangeAspect="1" noChangeArrowheads="1"/>
          </p:cNvPicPr>
          <p:nvPr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0" y="4652963"/>
            <a:ext cx="18018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6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36869" name="ZoneTexte 7"/>
          <p:cNvSpPr txBox="1">
            <a:spLocks noChangeArrowheads="1"/>
          </p:cNvSpPr>
          <p:nvPr/>
        </p:nvSpPr>
        <p:spPr bwMode="auto">
          <a:xfrm>
            <a:off x="19050" y="6524625"/>
            <a:ext cx="1960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itchFamily="34" charset="0"/>
              </a:rPr>
              <a:t>Réf.:4863</a:t>
            </a:r>
          </a:p>
          <a:p>
            <a:pPr eaLnBrk="1" hangingPunct="1"/>
            <a:endParaRPr lang="fr-FR" altLang="fr-FR" sz="1400" b="1"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87675" y="781050"/>
            <a:ext cx="4572000" cy="728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BRIE-COMTE-ROBERT</a:t>
            </a: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2 piece(s) – 26,64 m² </a:t>
            </a:r>
            <a:endParaRPr lang="fr-FR" sz="1050" dirty="0"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71" name="Rectangle 9"/>
          <p:cNvSpPr>
            <a:spLocks noChangeArrowheads="1"/>
          </p:cNvSpPr>
          <p:nvPr/>
        </p:nvSpPr>
        <p:spPr bwMode="auto">
          <a:xfrm>
            <a:off x="4154488" y="1501775"/>
            <a:ext cx="21669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>
                <a:solidFill>
                  <a:srgbClr val="FFFFFF"/>
                </a:solidFill>
                <a:latin typeface="Comic Sans MS" pitchFamily="66" charset="0"/>
              </a:rPr>
              <a:t>139 000€</a:t>
            </a:r>
          </a:p>
        </p:txBody>
      </p:sp>
      <p:sp>
        <p:nvSpPr>
          <p:cNvPr id="36872" name="Rectangle 10"/>
          <p:cNvSpPr>
            <a:spLocks noChangeArrowheads="1"/>
          </p:cNvSpPr>
          <p:nvPr/>
        </p:nvSpPr>
        <p:spPr bwMode="auto">
          <a:xfrm>
            <a:off x="3616325" y="106363"/>
            <a:ext cx="3330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sz="4000">
                <a:solidFill>
                  <a:srgbClr val="FFFFFF"/>
                </a:solidFill>
                <a:latin typeface="Comic Sans MS" pitchFamily="66" charset="0"/>
              </a:rPr>
              <a:t>Appartement</a:t>
            </a:r>
          </a:p>
        </p:txBody>
      </p:sp>
      <p:sp>
        <p:nvSpPr>
          <p:cNvPr id="36873" name="Rectangle 1"/>
          <p:cNvSpPr>
            <a:spLocks noChangeArrowheads="1"/>
          </p:cNvSpPr>
          <p:nvPr/>
        </p:nvSpPr>
        <p:spPr bwMode="auto">
          <a:xfrm>
            <a:off x="3616325" y="2636838"/>
            <a:ext cx="4572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Entrée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Cuisine aménagée et équipée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Salon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Chambre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Salle de bains avec WC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Refait à neuf au goût du jour</a:t>
            </a:r>
          </a:p>
        </p:txBody>
      </p:sp>
      <p:pic>
        <p:nvPicPr>
          <p:cNvPr id="36874" name="Picture 2" descr="Description : http://www.minimage.com/files/1028/1/3891/thumbs/94b8100a-86b0-4ebf-b608-c2c2b78ec5d5.jpg"/>
          <p:cNvPicPr>
            <a:picLocks noChangeAspect="1" noChangeArrowheads="1"/>
          </p:cNvPicPr>
          <p:nvPr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1296988"/>
            <a:ext cx="36576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3" descr="Description : http://www.minimage.com/files/1028/1/3891/thumbs/58cf56e7-9798-4b7a-961f-135f86109153.jpg"/>
          <p:cNvPicPr>
            <a:picLocks noChangeAspect="1" noChangeArrowheads="1"/>
          </p:cNvPicPr>
          <p:nvPr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135438"/>
            <a:ext cx="3665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4" descr="Description : http://files.aptalis.fr/Exam/dpe_E.jpg"/>
          <p:cNvPicPr>
            <a:picLocks noChangeAspect="1" noChangeArrowheads="1"/>
          </p:cNvPicPr>
          <p:nvPr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0" y="2205038"/>
            <a:ext cx="1820863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5" descr="Description : http://files.aptalis.fr/Exam/dges_B.jpg"/>
          <p:cNvPicPr>
            <a:picLocks noChangeAspect="1" noChangeArrowheads="1"/>
          </p:cNvPicPr>
          <p:nvPr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4652963"/>
            <a:ext cx="1787525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http://www.guyhoquet-sartrouville.com/office2/gh-sartrouville/catalog/images/perso/les-garanti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25425"/>
            <a:ext cx="2519362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ZoneTexte 3"/>
          <p:cNvSpPr txBox="1">
            <a:spLocks noChangeArrowheads="1"/>
          </p:cNvSpPr>
          <p:nvPr/>
        </p:nvSpPr>
        <p:spPr bwMode="auto">
          <a:xfrm>
            <a:off x="358775" y="3573463"/>
            <a:ext cx="806608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r>
              <a:rPr lang="fr-FR" altLang="fr-FR" sz="2400">
                <a:latin typeface="Candara" pitchFamily="34" charset="0"/>
              </a:rPr>
              <a:t>Les conseillers Guy Hoquet vont changer la relation que vous avez avec l'immobilier en inventant de nouvelles garanties : </a:t>
            </a:r>
            <a:br>
              <a:rPr lang="fr-FR" altLang="fr-FR" sz="2400">
                <a:latin typeface="Candara" pitchFamily="34" charset="0"/>
              </a:rPr>
            </a:br>
            <a:r>
              <a:rPr lang="fr-FR" altLang="fr-FR" sz="2400" b="1">
                <a:latin typeface="Candara" pitchFamily="34" charset="0"/>
              </a:rPr>
              <a:t>le Prix de Vente Garanti</a:t>
            </a:r>
          </a:p>
          <a:p>
            <a:pPr algn="ctr" eaLnBrk="1" hangingPunct="1">
              <a:lnSpc>
                <a:spcPct val="140000"/>
              </a:lnSpc>
            </a:pPr>
            <a:r>
              <a:rPr lang="fr-FR" altLang="fr-FR" sz="2400" b="1">
                <a:latin typeface="Candara" pitchFamily="34" charset="0"/>
              </a:rPr>
              <a:t> le Délai Garanti </a:t>
            </a:r>
          </a:p>
          <a:p>
            <a:pPr algn="ctr" eaLnBrk="1" hangingPunct="1">
              <a:lnSpc>
                <a:spcPct val="140000"/>
              </a:lnSpc>
            </a:pPr>
            <a:r>
              <a:rPr lang="fr-FR" altLang="fr-FR" sz="2400" b="1">
                <a:latin typeface="Candara" pitchFamily="34" charset="0"/>
              </a:rPr>
              <a:t> l'Assistance et Suivi Garantis</a:t>
            </a:r>
            <a:endParaRPr lang="fr-FR" altLang="fr-FR" sz="2400">
              <a:latin typeface="Candara" pitchFamily="34" charset="0"/>
            </a:endParaRPr>
          </a:p>
        </p:txBody>
      </p:sp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87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6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37893" name="ZoneTexte 7"/>
          <p:cNvSpPr txBox="1">
            <a:spLocks noChangeArrowheads="1"/>
          </p:cNvSpPr>
          <p:nvPr/>
        </p:nvSpPr>
        <p:spPr bwMode="auto">
          <a:xfrm>
            <a:off x="19050" y="6524625"/>
            <a:ext cx="1960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itchFamily="34" charset="0"/>
              </a:rPr>
              <a:t>Réf.:722</a:t>
            </a:r>
          </a:p>
        </p:txBody>
      </p:sp>
      <p:sp>
        <p:nvSpPr>
          <p:cNvPr id="37894" name="Rectangle 8"/>
          <p:cNvSpPr>
            <a:spLocks noChangeArrowheads="1"/>
          </p:cNvSpPr>
          <p:nvPr/>
        </p:nvSpPr>
        <p:spPr bwMode="auto">
          <a:xfrm>
            <a:off x="4370388" y="111125"/>
            <a:ext cx="1835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4000">
                <a:solidFill>
                  <a:srgbClr val="FFFFFF"/>
                </a:solidFill>
                <a:latin typeface="Comic Sans MS" pitchFamily="66" charset="0"/>
              </a:rPr>
              <a:t>Maison</a:t>
            </a:r>
          </a:p>
        </p:txBody>
      </p:sp>
      <p:sp>
        <p:nvSpPr>
          <p:cNvPr id="37895" name="Rectangle 9"/>
          <p:cNvSpPr>
            <a:spLocks noChangeArrowheads="1"/>
          </p:cNvSpPr>
          <p:nvPr/>
        </p:nvSpPr>
        <p:spPr bwMode="auto">
          <a:xfrm>
            <a:off x="3944938" y="882650"/>
            <a:ext cx="2670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OZOIR-LA FERRIERE</a:t>
            </a:r>
          </a:p>
          <a:p>
            <a:pPr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 5 pièce(s) – 140,97 m²</a:t>
            </a:r>
          </a:p>
        </p:txBody>
      </p:sp>
      <p:sp>
        <p:nvSpPr>
          <p:cNvPr id="37896" name="Rectangle 10"/>
          <p:cNvSpPr>
            <a:spLocks noChangeArrowheads="1"/>
          </p:cNvSpPr>
          <p:nvPr/>
        </p:nvSpPr>
        <p:spPr bwMode="auto">
          <a:xfrm>
            <a:off x="4102100" y="1585913"/>
            <a:ext cx="2373313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>
                <a:solidFill>
                  <a:srgbClr val="FFFFFF"/>
                </a:solidFill>
                <a:latin typeface="Comic Sans MS" pitchFamily="66" charset="0"/>
              </a:rPr>
              <a:t>349 000 €</a:t>
            </a:r>
          </a:p>
        </p:txBody>
      </p:sp>
      <p:sp>
        <p:nvSpPr>
          <p:cNvPr id="37897" name="Rectangle 1"/>
          <p:cNvSpPr>
            <a:spLocks noChangeArrowheads="1"/>
          </p:cNvSpPr>
          <p:nvPr/>
        </p:nvSpPr>
        <p:spPr bwMode="auto">
          <a:xfrm>
            <a:off x="3635375" y="2636838"/>
            <a:ext cx="4572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Maison individuelle 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  élevée sur sous-sol total 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Sous-sol total aménagé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Double séjour avec poêle à bois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Cuisine indépendante aménagée 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  et équipée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Grand palier avec rangements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- 3 chambres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Salle de bains avec douche</a:t>
            </a:r>
          </a:p>
        </p:txBody>
      </p:sp>
      <p:pic>
        <p:nvPicPr>
          <p:cNvPr id="37898" name="Picture 3" descr="Description : http://www.minimage.com/files/2840/1/1312/thumbs/e6538791-8783-4e0c-bc1b-2b90ebfeab24.jpg"/>
          <p:cNvPicPr>
            <a:picLocks noChangeAspect="1" noChangeArrowheads="1"/>
          </p:cNvPicPr>
          <p:nvPr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133475"/>
            <a:ext cx="3671888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4" descr="Description : http://files.aptalis.fr/Exam/dpe_D.jpg"/>
          <p:cNvPicPr>
            <a:picLocks noChangeAspect="1" noChangeArrowheads="1"/>
          </p:cNvPicPr>
          <p:nvPr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63" y="2349500"/>
            <a:ext cx="17843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Imag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825"/>
            <a:ext cx="3665538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6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39941" name="ZoneTexte 7"/>
          <p:cNvSpPr txBox="1">
            <a:spLocks noChangeArrowheads="1"/>
          </p:cNvSpPr>
          <p:nvPr/>
        </p:nvSpPr>
        <p:spPr bwMode="auto">
          <a:xfrm>
            <a:off x="19050" y="6524625"/>
            <a:ext cx="1960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itchFamily="34" charset="0"/>
              </a:rPr>
              <a:t>Réf.:4935</a:t>
            </a:r>
          </a:p>
          <a:p>
            <a:pPr eaLnBrk="1" hangingPunct="1"/>
            <a:endParaRPr lang="fr-FR" altLang="fr-FR" sz="1400" b="1">
              <a:latin typeface="Calibri" pitchFamily="34" charset="0"/>
            </a:endParaRPr>
          </a:p>
        </p:txBody>
      </p:sp>
      <p:sp>
        <p:nvSpPr>
          <p:cNvPr id="39942" name="Rectangle 8"/>
          <p:cNvSpPr>
            <a:spLocks noChangeArrowheads="1"/>
          </p:cNvSpPr>
          <p:nvPr/>
        </p:nvSpPr>
        <p:spPr bwMode="auto">
          <a:xfrm>
            <a:off x="4370388" y="111125"/>
            <a:ext cx="1835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4000">
                <a:solidFill>
                  <a:srgbClr val="FFFFFF"/>
                </a:solidFill>
                <a:latin typeface="Comic Sans MS" pitchFamily="66" charset="0"/>
              </a:rPr>
              <a:t>Maison</a:t>
            </a:r>
          </a:p>
        </p:txBody>
      </p:sp>
      <p:sp>
        <p:nvSpPr>
          <p:cNvPr id="39943" name="Rectangle 9"/>
          <p:cNvSpPr>
            <a:spLocks noChangeArrowheads="1"/>
          </p:cNvSpPr>
          <p:nvPr/>
        </p:nvSpPr>
        <p:spPr bwMode="auto">
          <a:xfrm>
            <a:off x="3941763" y="882650"/>
            <a:ext cx="2676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OZOUR LE VOULGIS</a:t>
            </a:r>
          </a:p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 7 pièce(s) – 130,00 m²</a:t>
            </a:r>
          </a:p>
        </p:txBody>
      </p:sp>
      <p:sp>
        <p:nvSpPr>
          <p:cNvPr id="39944" name="Rectangle 10"/>
          <p:cNvSpPr>
            <a:spLocks noChangeArrowheads="1"/>
          </p:cNvSpPr>
          <p:nvPr/>
        </p:nvSpPr>
        <p:spPr bwMode="auto">
          <a:xfrm>
            <a:off x="4102100" y="1585913"/>
            <a:ext cx="2373313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>
                <a:solidFill>
                  <a:srgbClr val="FFFFFF"/>
                </a:solidFill>
                <a:latin typeface="Comic Sans MS" pitchFamily="66" charset="0"/>
              </a:rPr>
              <a:t>247 000 €</a:t>
            </a:r>
          </a:p>
        </p:txBody>
      </p:sp>
      <p:sp>
        <p:nvSpPr>
          <p:cNvPr id="39945" name="Rectangle 1"/>
          <p:cNvSpPr>
            <a:spLocks noChangeArrowheads="1"/>
          </p:cNvSpPr>
          <p:nvPr/>
        </p:nvSpPr>
        <p:spPr bwMode="auto">
          <a:xfrm>
            <a:off x="3635375" y="2708275"/>
            <a:ext cx="4572000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Séjour/salon cheminée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Belle cuisine équipée 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   et aménagée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Wc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Dégagement grand placard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Un bureau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- 4 chambres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Salle d'eau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Une suite parentale 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Salle de bains et wc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Un terrain clos de plus 230 m²</a:t>
            </a:r>
          </a:p>
        </p:txBody>
      </p:sp>
      <p:pic>
        <p:nvPicPr>
          <p:cNvPr id="39946" name="Picture 2" descr="Description : http://www.minimage.com/files/1869/1/922/thumbs/4a1575e4-c371-426e-889c-1bc04db4a09c.jpg"/>
          <p:cNvPicPr>
            <a:picLocks noChangeAspect="1" noChangeArrowheads="1"/>
          </p:cNvPicPr>
          <p:nvPr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1184275"/>
            <a:ext cx="2640012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4" descr="Description : http://www.minimage.com/files/1869/1/922/thumbs/f6996d58-8ca4-47ca-a371-b695c311f84f.jpg"/>
          <p:cNvPicPr>
            <a:picLocks noChangeAspect="1" noChangeArrowheads="1"/>
          </p:cNvPicPr>
          <p:nvPr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4144963"/>
            <a:ext cx="3671887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Picture 5" descr="Description : http://files.aptalis.fr/Exam/dpe_E.jpg"/>
          <p:cNvPicPr>
            <a:picLocks noChangeAspect="1" noChangeArrowheads="1"/>
          </p:cNvPicPr>
          <p:nvPr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813" y="2212975"/>
            <a:ext cx="16764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Picture 6" descr="Description : http://files.aptalis.fr/Exam/dges_B.jpg"/>
          <p:cNvPicPr>
            <a:picLocks noChangeAspect="1" noChangeArrowheads="1"/>
          </p:cNvPicPr>
          <p:nvPr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611688"/>
            <a:ext cx="17399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6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40965" name="ZoneTexte 7"/>
          <p:cNvSpPr txBox="1">
            <a:spLocks noChangeArrowheads="1"/>
          </p:cNvSpPr>
          <p:nvPr/>
        </p:nvSpPr>
        <p:spPr bwMode="auto">
          <a:xfrm>
            <a:off x="19050" y="6524625"/>
            <a:ext cx="1960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itchFamily="34" charset="0"/>
              </a:rPr>
              <a:t>Réf.:4977</a:t>
            </a:r>
          </a:p>
          <a:p>
            <a:pPr eaLnBrk="1" hangingPunct="1"/>
            <a:endParaRPr lang="fr-FR" altLang="fr-FR" sz="1400" b="1">
              <a:latin typeface="Calibri" pitchFamily="34" charset="0"/>
            </a:endParaRPr>
          </a:p>
        </p:txBody>
      </p:sp>
      <p:sp>
        <p:nvSpPr>
          <p:cNvPr id="40966" name="Rectangle 8"/>
          <p:cNvSpPr>
            <a:spLocks noChangeArrowheads="1"/>
          </p:cNvSpPr>
          <p:nvPr/>
        </p:nvSpPr>
        <p:spPr bwMode="auto">
          <a:xfrm>
            <a:off x="4370388" y="111125"/>
            <a:ext cx="1835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4000">
                <a:solidFill>
                  <a:srgbClr val="FFFFFF"/>
                </a:solidFill>
                <a:latin typeface="Comic Sans MS" pitchFamily="66" charset="0"/>
              </a:rPr>
              <a:t>Maison</a:t>
            </a:r>
          </a:p>
        </p:txBody>
      </p:sp>
      <p:sp>
        <p:nvSpPr>
          <p:cNvPr id="40967" name="Rectangle 9"/>
          <p:cNvSpPr>
            <a:spLocks noChangeArrowheads="1"/>
          </p:cNvSpPr>
          <p:nvPr/>
        </p:nvSpPr>
        <p:spPr bwMode="auto">
          <a:xfrm>
            <a:off x="3941763" y="882650"/>
            <a:ext cx="2676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OZOUR LE VOULGIS</a:t>
            </a:r>
          </a:p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 8 pièce(s) – 148,00 m²</a:t>
            </a:r>
          </a:p>
        </p:txBody>
      </p:sp>
      <p:sp>
        <p:nvSpPr>
          <p:cNvPr id="40968" name="Rectangle 10"/>
          <p:cNvSpPr>
            <a:spLocks noChangeArrowheads="1"/>
          </p:cNvSpPr>
          <p:nvPr/>
        </p:nvSpPr>
        <p:spPr bwMode="auto">
          <a:xfrm>
            <a:off x="4102100" y="1585913"/>
            <a:ext cx="2373313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>
                <a:solidFill>
                  <a:srgbClr val="FFFFFF"/>
                </a:solidFill>
                <a:latin typeface="Comic Sans MS" pitchFamily="66" charset="0"/>
              </a:rPr>
              <a:t>294 900 €</a:t>
            </a:r>
          </a:p>
        </p:txBody>
      </p:sp>
      <p:sp>
        <p:nvSpPr>
          <p:cNvPr id="40969" name="Rectangle 1"/>
          <p:cNvSpPr>
            <a:spLocks noChangeArrowheads="1"/>
          </p:cNvSpPr>
          <p:nvPr/>
        </p:nvSpPr>
        <p:spPr bwMode="auto">
          <a:xfrm>
            <a:off x="3609975" y="2636838"/>
            <a:ext cx="45720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Séjour cheminée insert et 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   un salon en demi niveau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Cuisine équipée et aménagée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- 2 chambres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salle de bains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wc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Mezzanine ouverte sur le salon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Une magnifique pièce 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  de plus de 50 m² au sol à 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  modifier selon votre imagination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Terrain clos d'environ 1000 m²</a:t>
            </a:r>
          </a:p>
        </p:txBody>
      </p:sp>
      <p:pic>
        <p:nvPicPr>
          <p:cNvPr id="40970" name="Picture 2" descr="Description : http://www.minimage.com/files/1869/1/916/thumbs/6143a1bd-cc60-47e6-b08a-8ad4f8d7ae04.jpg"/>
          <p:cNvPicPr>
            <a:picLocks noChangeAspect="1" noChangeArrowheads="1"/>
          </p:cNvPicPr>
          <p:nvPr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84275"/>
            <a:ext cx="2808287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3" descr="Description : http://www.minimage.com/files/1869/1/916/thumbs/f63ad823-b875-4fea-ae8d-1beb05dc49ba.jpg"/>
          <p:cNvPicPr>
            <a:picLocks noChangeAspect="1" noChangeArrowheads="1"/>
          </p:cNvPicPr>
          <p:nvPr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37013"/>
            <a:ext cx="2808287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Picture 4" descr="Description : http://files.aptalis.fr/Exam/dpe_D.jpg"/>
          <p:cNvPicPr>
            <a:picLocks noChangeAspect="1" noChangeArrowheads="1"/>
          </p:cNvPicPr>
          <p:nvPr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216150"/>
            <a:ext cx="1728788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3" name="Picture 5" descr="Description : http://files.aptalis.fr/Exam/dges_C.jpg"/>
          <p:cNvPicPr>
            <a:picLocks noChangeAspect="1" noChangeArrowheads="1"/>
          </p:cNvPicPr>
          <p:nvPr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652963"/>
            <a:ext cx="1728788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3813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6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41989" name="ZoneTexte 7"/>
          <p:cNvSpPr txBox="1">
            <a:spLocks noChangeArrowheads="1"/>
          </p:cNvSpPr>
          <p:nvPr/>
        </p:nvSpPr>
        <p:spPr bwMode="auto">
          <a:xfrm>
            <a:off x="19050" y="6524625"/>
            <a:ext cx="1960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itchFamily="34" charset="0"/>
              </a:rPr>
              <a:t>Réf.:4926</a:t>
            </a:r>
          </a:p>
          <a:p>
            <a:pPr eaLnBrk="1" hangingPunct="1"/>
            <a:endParaRPr lang="fr-FR" altLang="fr-FR" sz="1400" b="1">
              <a:latin typeface="Calibri" pitchFamily="34" charset="0"/>
            </a:endParaRPr>
          </a:p>
        </p:txBody>
      </p:sp>
      <p:sp>
        <p:nvSpPr>
          <p:cNvPr id="41990" name="Rectangle 8"/>
          <p:cNvSpPr>
            <a:spLocks noChangeArrowheads="1"/>
          </p:cNvSpPr>
          <p:nvPr/>
        </p:nvSpPr>
        <p:spPr bwMode="auto">
          <a:xfrm>
            <a:off x="4370388" y="111125"/>
            <a:ext cx="1835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4000">
                <a:solidFill>
                  <a:srgbClr val="FFFFFF"/>
                </a:solidFill>
                <a:latin typeface="Comic Sans MS" pitchFamily="66" charset="0"/>
              </a:rPr>
              <a:t>Maison</a:t>
            </a:r>
          </a:p>
        </p:txBody>
      </p:sp>
      <p:sp>
        <p:nvSpPr>
          <p:cNvPr id="41991" name="Rectangle 9"/>
          <p:cNvSpPr>
            <a:spLocks noChangeArrowheads="1"/>
          </p:cNvSpPr>
          <p:nvPr/>
        </p:nvSpPr>
        <p:spPr bwMode="auto">
          <a:xfrm>
            <a:off x="3922713" y="882650"/>
            <a:ext cx="2714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GUIGNES</a:t>
            </a:r>
          </a:p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 7 pièce(s) – 250,00 m²</a:t>
            </a:r>
          </a:p>
        </p:txBody>
      </p:sp>
      <p:sp>
        <p:nvSpPr>
          <p:cNvPr id="41992" name="Rectangle 10"/>
          <p:cNvSpPr>
            <a:spLocks noChangeArrowheads="1"/>
          </p:cNvSpPr>
          <p:nvPr/>
        </p:nvSpPr>
        <p:spPr bwMode="auto">
          <a:xfrm>
            <a:off x="4102100" y="1585913"/>
            <a:ext cx="237172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>
                <a:solidFill>
                  <a:srgbClr val="FFFFFF"/>
                </a:solidFill>
                <a:latin typeface="Comic Sans MS" pitchFamily="66" charset="0"/>
              </a:rPr>
              <a:t>466 360 €</a:t>
            </a:r>
          </a:p>
        </p:txBody>
      </p:sp>
      <p:sp>
        <p:nvSpPr>
          <p:cNvPr id="41993" name="Rectangle 1"/>
          <p:cNvSpPr>
            <a:spLocks noChangeArrowheads="1"/>
          </p:cNvSpPr>
          <p:nvPr/>
        </p:nvSpPr>
        <p:spPr bwMode="auto">
          <a:xfrm>
            <a:off x="3608388" y="2425700"/>
            <a:ext cx="45720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Maison sur sous sol total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Une entrée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Cuisine équipée et aménagée 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Séjour triple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Salle de bains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wc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Mezzanine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- 4 chambres dont une suite parentale 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Une grande salle d'eau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Garage non attenant  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- 2000 m² de terrain 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Piscine chauffée et couverte</a:t>
            </a:r>
          </a:p>
        </p:txBody>
      </p:sp>
      <p:pic>
        <p:nvPicPr>
          <p:cNvPr id="41994" name="Picture 2" descr="Description : http://www.minimage.com/files/1869/1/936/thumbs/849c9dec-d539-4cff-a83e-9395f68e03f4.jpg"/>
          <p:cNvPicPr>
            <a:picLocks noChangeAspect="1" noChangeArrowheads="1"/>
          </p:cNvPicPr>
          <p:nvPr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149350"/>
            <a:ext cx="3671888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3" descr="Description : http://www.minimage.com/files/1869/1/936/thumbs/67fe44f9-9a45-41d7-b3b9-6b28b1172464.jpg"/>
          <p:cNvPicPr>
            <a:picLocks noChangeAspect="1" noChangeArrowheads="1"/>
          </p:cNvPicPr>
          <p:nvPr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149725"/>
            <a:ext cx="3671888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3813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6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43013" name="ZoneTexte 7"/>
          <p:cNvSpPr txBox="1">
            <a:spLocks noChangeArrowheads="1"/>
          </p:cNvSpPr>
          <p:nvPr/>
        </p:nvSpPr>
        <p:spPr bwMode="auto">
          <a:xfrm>
            <a:off x="19050" y="6524625"/>
            <a:ext cx="1960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itchFamily="34" charset="0"/>
              </a:rPr>
              <a:t>Réf.: 650</a:t>
            </a:r>
          </a:p>
          <a:p>
            <a:pPr eaLnBrk="1" hangingPunct="1"/>
            <a:endParaRPr lang="fr-FR" altLang="fr-FR" sz="1400" b="1">
              <a:latin typeface="Calibri" pitchFamily="34" charset="0"/>
            </a:endParaRPr>
          </a:p>
        </p:txBody>
      </p:sp>
      <p:sp>
        <p:nvSpPr>
          <p:cNvPr id="43014" name="Rectangle 8"/>
          <p:cNvSpPr>
            <a:spLocks noChangeArrowheads="1"/>
          </p:cNvSpPr>
          <p:nvPr/>
        </p:nvSpPr>
        <p:spPr bwMode="auto">
          <a:xfrm>
            <a:off x="4370388" y="111125"/>
            <a:ext cx="1835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4000">
                <a:solidFill>
                  <a:srgbClr val="FFFFFF"/>
                </a:solidFill>
                <a:latin typeface="Comic Sans MS" pitchFamily="66" charset="0"/>
              </a:rPr>
              <a:t>Maison</a:t>
            </a:r>
          </a:p>
        </p:txBody>
      </p:sp>
      <p:sp>
        <p:nvSpPr>
          <p:cNvPr id="43015" name="Rectangle 9"/>
          <p:cNvSpPr>
            <a:spLocks noChangeArrowheads="1"/>
          </p:cNvSpPr>
          <p:nvPr/>
        </p:nvSpPr>
        <p:spPr bwMode="auto">
          <a:xfrm>
            <a:off x="3941763" y="882650"/>
            <a:ext cx="2676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SOIGNOLLES</a:t>
            </a:r>
          </a:p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 6 pièce(s) – 210,00 m²</a:t>
            </a:r>
          </a:p>
        </p:txBody>
      </p:sp>
      <p:sp>
        <p:nvSpPr>
          <p:cNvPr id="43016" name="Rectangle 10"/>
          <p:cNvSpPr>
            <a:spLocks noChangeArrowheads="1"/>
          </p:cNvSpPr>
          <p:nvPr/>
        </p:nvSpPr>
        <p:spPr bwMode="auto">
          <a:xfrm>
            <a:off x="4102100" y="1585913"/>
            <a:ext cx="237172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>
                <a:solidFill>
                  <a:srgbClr val="FFFFFF"/>
                </a:solidFill>
                <a:latin typeface="Comic Sans MS" pitchFamily="66" charset="0"/>
              </a:rPr>
              <a:t>540 000 €</a:t>
            </a:r>
          </a:p>
        </p:txBody>
      </p:sp>
      <p:sp>
        <p:nvSpPr>
          <p:cNvPr id="43017" name="Rectangle 1"/>
          <p:cNvSpPr>
            <a:spLocks noChangeArrowheads="1"/>
          </p:cNvSpPr>
          <p:nvPr/>
        </p:nvSpPr>
        <p:spPr bwMode="auto">
          <a:xfrm>
            <a:off x="3617913" y="2636838"/>
            <a:ext cx="32575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Séjour et salle à manger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Cuisine équipée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Une buanderie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wc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- 3 belles chambres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  + une chambre sous toit 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Salle de bains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Une salle d'eau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Cave à vin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Dépendances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Un terrain de 1800 m²</a:t>
            </a:r>
          </a:p>
        </p:txBody>
      </p:sp>
      <p:pic>
        <p:nvPicPr>
          <p:cNvPr id="43018" name="Picture 2" descr="Description : http://www.minimage.com/files/2457/1/615/thumbs/c57509cb-0551-46a6-bc33-3de1292fa0ce.jpg"/>
          <p:cNvPicPr>
            <a:picLocks noChangeAspect="1" noChangeArrowheads="1"/>
          </p:cNvPicPr>
          <p:nvPr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1181100"/>
            <a:ext cx="2405062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3" descr="Description : http://www.minimage.com/files/2457/1/615/thumbs/d1431733-7e94-4e06-be0e-7f9305f37c09.jpg"/>
          <p:cNvPicPr>
            <a:picLocks noChangeAspect="1" noChangeArrowheads="1"/>
          </p:cNvPicPr>
          <p:nvPr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221163"/>
            <a:ext cx="3671888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4" descr="Description : http://files.aptalis.fr/Exam/dpe_E.jpg"/>
          <p:cNvPicPr>
            <a:picLocks noChangeAspect="1" noChangeArrowheads="1"/>
          </p:cNvPicPr>
          <p:nvPr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349500"/>
            <a:ext cx="1728788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3813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6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44037" name="ZoneTexte 7"/>
          <p:cNvSpPr txBox="1">
            <a:spLocks noChangeArrowheads="1"/>
          </p:cNvSpPr>
          <p:nvPr/>
        </p:nvSpPr>
        <p:spPr bwMode="auto">
          <a:xfrm>
            <a:off x="19050" y="6524625"/>
            <a:ext cx="1960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itchFamily="34" charset="0"/>
              </a:rPr>
              <a:t>Réf.:629</a:t>
            </a:r>
          </a:p>
          <a:p>
            <a:pPr eaLnBrk="1" hangingPunct="1"/>
            <a:endParaRPr lang="fr-FR" altLang="fr-FR" sz="1400" b="1">
              <a:latin typeface="Calibri" pitchFamily="34" charset="0"/>
            </a:endParaRPr>
          </a:p>
        </p:txBody>
      </p:sp>
      <p:sp>
        <p:nvSpPr>
          <p:cNvPr id="44038" name="Rectangle 8"/>
          <p:cNvSpPr>
            <a:spLocks noChangeArrowheads="1"/>
          </p:cNvSpPr>
          <p:nvPr/>
        </p:nvSpPr>
        <p:spPr bwMode="auto">
          <a:xfrm>
            <a:off x="3600450" y="111125"/>
            <a:ext cx="33321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4000">
                <a:solidFill>
                  <a:srgbClr val="FFFFFF"/>
                </a:solidFill>
                <a:latin typeface="Comic Sans MS" pitchFamily="66" charset="0"/>
              </a:rPr>
              <a:t>Appartement</a:t>
            </a:r>
          </a:p>
        </p:txBody>
      </p:sp>
      <p:sp>
        <p:nvSpPr>
          <p:cNvPr id="44039" name="Rectangle 9"/>
          <p:cNvSpPr>
            <a:spLocks noChangeArrowheads="1"/>
          </p:cNvSpPr>
          <p:nvPr/>
        </p:nvSpPr>
        <p:spPr bwMode="auto">
          <a:xfrm>
            <a:off x="4011613" y="882650"/>
            <a:ext cx="2536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SOIGNOLLES</a:t>
            </a:r>
          </a:p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 4 pièce(s) – 82,12 m²</a:t>
            </a:r>
          </a:p>
        </p:txBody>
      </p:sp>
      <p:sp>
        <p:nvSpPr>
          <p:cNvPr id="44040" name="Rectangle 10"/>
          <p:cNvSpPr>
            <a:spLocks noChangeArrowheads="1"/>
          </p:cNvSpPr>
          <p:nvPr/>
        </p:nvSpPr>
        <p:spPr bwMode="auto">
          <a:xfrm>
            <a:off x="4102100" y="1585913"/>
            <a:ext cx="237172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>
                <a:solidFill>
                  <a:srgbClr val="FFFFFF"/>
                </a:solidFill>
                <a:latin typeface="Comic Sans MS" pitchFamily="66" charset="0"/>
              </a:rPr>
              <a:t>205 000 €</a:t>
            </a:r>
          </a:p>
        </p:txBody>
      </p:sp>
      <p:sp>
        <p:nvSpPr>
          <p:cNvPr id="44041" name="Rectangle 1"/>
          <p:cNvSpPr>
            <a:spLocks noChangeArrowheads="1"/>
          </p:cNvSpPr>
          <p:nvPr/>
        </p:nvSpPr>
        <p:spPr bwMode="auto">
          <a:xfrm>
            <a:off x="3600450" y="2708275"/>
            <a:ext cx="4572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Dans parc arboré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Cuisine aménagée et équipée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Séjour avec cheminée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- 2 chambres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Salle d'eau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Grenier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Une place de parking</a:t>
            </a:r>
          </a:p>
        </p:txBody>
      </p:sp>
      <p:pic>
        <p:nvPicPr>
          <p:cNvPr id="44042" name="Picture 2" descr="Description : http://www.minimage.com/files/2457/1/460/thumbs/3333de82-716c-40aa-a19b-ee386aee78a5.jpg"/>
          <p:cNvPicPr>
            <a:picLocks noChangeAspect="1" noChangeArrowheads="1"/>
          </p:cNvPicPr>
          <p:nvPr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200150"/>
            <a:ext cx="3332162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3" descr="Description : http://www.minimage.com/files/2457/1/460/thumbs/ae84c933-a1a4-4256-8053-5d906f9e7dfb.jpg"/>
          <p:cNvPicPr>
            <a:picLocks noChangeAspect="1" noChangeArrowheads="1"/>
          </p:cNvPicPr>
          <p:nvPr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4016375"/>
            <a:ext cx="367188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Picture 4" descr="Description : http://files.aptalis.fr/Exam/dpe_F.jpg"/>
          <p:cNvPicPr>
            <a:picLocks noChangeAspect="1" noChangeArrowheads="1"/>
          </p:cNvPicPr>
          <p:nvPr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63" y="2227263"/>
            <a:ext cx="179705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3813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6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45061" name="ZoneTexte 7"/>
          <p:cNvSpPr txBox="1">
            <a:spLocks noChangeArrowheads="1"/>
          </p:cNvSpPr>
          <p:nvPr/>
        </p:nvSpPr>
        <p:spPr bwMode="auto">
          <a:xfrm>
            <a:off x="19050" y="6524625"/>
            <a:ext cx="1960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itchFamily="34" charset="0"/>
              </a:rPr>
              <a:t>Réf.:5016</a:t>
            </a:r>
          </a:p>
          <a:p>
            <a:pPr eaLnBrk="1" hangingPunct="1"/>
            <a:endParaRPr lang="fr-FR" altLang="fr-FR" sz="1400" b="1">
              <a:latin typeface="Calibri" pitchFamily="34" charset="0"/>
            </a:endParaRPr>
          </a:p>
        </p:txBody>
      </p:sp>
      <p:sp>
        <p:nvSpPr>
          <p:cNvPr id="45062" name="Rectangle 8"/>
          <p:cNvSpPr>
            <a:spLocks noChangeArrowheads="1"/>
          </p:cNvSpPr>
          <p:nvPr/>
        </p:nvSpPr>
        <p:spPr bwMode="auto">
          <a:xfrm>
            <a:off x="4370388" y="111125"/>
            <a:ext cx="1835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4000">
                <a:solidFill>
                  <a:srgbClr val="FFFFFF"/>
                </a:solidFill>
                <a:latin typeface="Comic Sans MS" pitchFamily="66" charset="0"/>
              </a:rPr>
              <a:t>Maison</a:t>
            </a:r>
          </a:p>
        </p:txBody>
      </p:sp>
      <p:sp>
        <p:nvSpPr>
          <p:cNvPr id="45063" name="Rectangle 9"/>
          <p:cNvSpPr>
            <a:spLocks noChangeArrowheads="1"/>
          </p:cNvSpPr>
          <p:nvPr/>
        </p:nvSpPr>
        <p:spPr bwMode="auto">
          <a:xfrm>
            <a:off x="3994150" y="882650"/>
            <a:ext cx="2571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VILLECRESNES</a:t>
            </a:r>
          </a:p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 3 pièce(s) – 67,00 m²</a:t>
            </a:r>
          </a:p>
        </p:txBody>
      </p:sp>
      <p:sp>
        <p:nvSpPr>
          <p:cNvPr id="45064" name="Rectangle 10"/>
          <p:cNvSpPr>
            <a:spLocks noChangeArrowheads="1"/>
          </p:cNvSpPr>
          <p:nvPr/>
        </p:nvSpPr>
        <p:spPr bwMode="auto">
          <a:xfrm>
            <a:off x="4102100" y="1585913"/>
            <a:ext cx="2373313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>
                <a:solidFill>
                  <a:srgbClr val="FFFFFF"/>
                </a:solidFill>
                <a:latin typeface="Comic Sans MS" pitchFamily="66" charset="0"/>
              </a:rPr>
              <a:t>258 000 €</a:t>
            </a:r>
          </a:p>
        </p:txBody>
      </p:sp>
      <p:sp>
        <p:nvSpPr>
          <p:cNvPr id="45065" name="Rectangle 1"/>
          <p:cNvSpPr>
            <a:spLocks noChangeArrowheads="1"/>
          </p:cNvSpPr>
          <p:nvPr/>
        </p:nvSpPr>
        <p:spPr bwMode="auto">
          <a:xfrm>
            <a:off x="3589338" y="2706688"/>
            <a:ext cx="4572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Entrée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Cuisine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Séjour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- 2 Loggias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- 2 Chambres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Salle de bain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WC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- 1 Box 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Jardin privatif</a:t>
            </a:r>
          </a:p>
        </p:txBody>
      </p:sp>
      <p:pic>
        <p:nvPicPr>
          <p:cNvPr id="45066" name="Picture 2" descr="Description : http://www.minimage.com/files/1028/1/3876/thumbs/670be34a-4c5a-44c8-891c-5631869136c8.jpg"/>
          <p:cNvPicPr>
            <a:picLocks noChangeAspect="1" noChangeArrowheads="1"/>
          </p:cNvPicPr>
          <p:nvPr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206500"/>
            <a:ext cx="3671888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Picture 3" descr="Description : http://www.minimage.com/files/1028/1/3876/thumbs/aa74ef3c-43ad-4e69-8c99-83ecbb4ba76c.jpg"/>
          <p:cNvPicPr>
            <a:picLocks noChangeAspect="1" noChangeArrowheads="1"/>
          </p:cNvPicPr>
          <p:nvPr/>
        </p:nvPicPr>
        <p:blipFill>
          <a:blip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4202113"/>
            <a:ext cx="36766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Picture 4" descr="Description : http://files.aptalis.fr/Exam/dpe_E.jpg"/>
          <p:cNvPicPr>
            <a:picLocks noChangeAspect="1" noChangeArrowheads="1"/>
          </p:cNvPicPr>
          <p:nvPr/>
        </p:nvPicPr>
        <p:blipFill>
          <a:blip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216150"/>
            <a:ext cx="1728788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3813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6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46085" name="ZoneTexte 7"/>
          <p:cNvSpPr txBox="1">
            <a:spLocks noChangeArrowheads="1"/>
          </p:cNvSpPr>
          <p:nvPr/>
        </p:nvSpPr>
        <p:spPr bwMode="auto">
          <a:xfrm>
            <a:off x="19050" y="6524625"/>
            <a:ext cx="1960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itchFamily="34" charset="0"/>
              </a:rPr>
              <a:t>Réf : 4932 </a:t>
            </a:r>
          </a:p>
        </p:txBody>
      </p:sp>
      <p:sp>
        <p:nvSpPr>
          <p:cNvPr id="46086" name="Rectangle 1"/>
          <p:cNvSpPr>
            <a:spLocks noChangeArrowheads="1"/>
          </p:cNvSpPr>
          <p:nvPr/>
        </p:nvSpPr>
        <p:spPr bwMode="auto">
          <a:xfrm>
            <a:off x="3705225" y="2300288"/>
            <a:ext cx="45720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Entrée avec placard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Séjour avec cheminée 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Cuisine moderne 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   entièrement équipée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Salle de bains neuve + WC 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- 2 chambres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Dressing + rangements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Grenier à aménager 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Cave voutée,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Terrasse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Un jardin de 125 m²</a:t>
            </a:r>
          </a:p>
        </p:txBody>
      </p:sp>
      <p:sp>
        <p:nvSpPr>
          <p:cNvPr id="46087" name="Rectangle 8"/>
          <p:cNvSpPr>
            <a:spLocks noChangeArrowheads="1"/>
          </p:cNvSpPr>
          <p:nvPr/>
        </p:nvSpPr>
        <p:spPr bwMode="auto">
          <a:xfrm>
            <a:off x="3614738" y="155575"/>
            <a:ext cx="3330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4000">
                <a:solidFill>
                  <a:srgbClr val="FFFFFF"/>
                </a:solidFill>
                <a:latin typeface="Comic Sans MS" pitchFamily="66" charset="0"/>
              </a:rPr>
              <a:t>Appartement</a:t>
            </a:r>
          </a:p>
        </p:txBody>
      </p:sp>
      <p:sp>
        <p:nvSpPr>
          <p:cNvPr id="46088" name="Rectangle 9"/>
          <p:cNvSpPr>
            <a:spLocks noChangeArrowheads="1"/>
          </p:cNvSpPr>
          <p:nvPr/>
        </p:nvSpPr>
        <p:spPr bwMode="auto">
          <a:xfrm>
            <a:off x="3924300" y="882650"/>
            <a:ext cx="2711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OZOUER-LE-VOULGIS</a:t>
            </a:r>
          </a:p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 3 pièce(s) – 80,00 m²</a:t>
            </a:r>
          </a:p>
        </p:txBody>
      </p:sp>
      <p:sp>
        <p:nvSpPr>
          <p:cNvPr id="46089" name="Rectangle 10"/>
          <p:cNvSpPr>
            <a:spLocks noChangeArrowheads="1"/>
          </p:cNvSpPr>
          <p:nvPr/>
        </p:nvSpPr>
        <p:spPr bwMode="auto">
          <a:xfrm>
            <a:off x="4102100" y="1585913"/>
            <a:ext cx="230028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>
                <a:solidFill>
                  <a:srgbClr val="FFFFFF"/>
                </a:solidFill>
                <a:latin typeface="Comic Sans MS" pitchFamily="66" charset="0"/>
              </a:rPr>
              <a:t>199 000 €</a:t>
            </a:r>
          </a:p>
        </p:txBody>
      </p:sp>
      <p:pic>
        <p:nvPicPr>
          <p:cNvPr id="460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2278063"/>
            <a:ext cx="1795463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8400"/>
            <a:ext cx="368617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3929063"/>
            <a:ext cx="3690938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Imag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4516438"/>
            <a:ext cx="1878013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3813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6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47109" name="ZoneTexte 7"/>
          <p:cNvSpPr txBox="1">
            <a:spLocks noChangeArrowheads="1"/>
          </p:cNvSpPr>
          <p:nvPr/>
        </p:nvSpPr>
        <p:spPr bwMode="auto">
          <a:xfrm>
            <a:off x="19050" y="6524625"/>
            <a:ext cx="1960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 dirty="0">
                <a:latin typeface="Calibri" pitchFamily="34" charset="0"/>
              </a:rPr>
              <a:t>Réf : </a:t>
            </a:r>
            <a:r>
              <a:rPr lang="fr-FR" altLang="fr-FR" sz="1400" b="1" dirty="0" smtClean="0">
                <a:latin typeface="Calibri" pitchFamily="34" charset="0"/>
              </a:rPr>
              <a:t>5060 </a:t>
            </a:r>
            <a:endParaRPr lang="fr-FR" altLang="fr-FR" sz="1400" b="1" dirty="0">
              <a:latin typeface="Calibri" pitchFamily="34" charset="0"/>
            </a:endParaRPr>
          </a:p>
        </p:txBody>
      </p:sp>
      <p:sp>
        <p:nvSpPr>
          <p:cNvPr id="47110" name="Zone de texte 18"/>
          <p:cNvSpPr txBox="1">
            <a:spLocks noChangeArrowheads="1"/>
          </p:cNvSpPr>
          <p:nvPr/>
        </p:nvSpPr>
        <p:spPr bwMode="auto">
          <a:xfrm>
            <a:off x="3348038" y="2538413"/>
            <a:ext cx="352742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3600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Entrée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Cuisine équipée neuve    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Séjour de 27.68 m² + balcon – 2 Chambre avec placard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Salle de bains + baignoire 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Mezzanine 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bureau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Cave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- 2 places de stationnement sécurisées boxable</a:t>
            </a:r>
            <a:endParaRPr lang="fr-FR" altLang="fr-FR">
              <a:latin typeface="Comic Sans MS" pitchFamily="66" charset="0"/>
            </a:endParaRPr>
          </a:p>
        </p:txBody>
      </p:sp>
      <p:sp>
        <p:nvSpPr>
          <p:cNvPr id="47111" name="Rectangle 8"/>
          <p:cNvSpPr>
            <a:spLocks noChangeArrowheads="1"/>
          </p:cNvSpPr>
          <p:nvPr/>
        </p:nvSpPr>
        <p:spPr bwMode="auto">
          <a:xfrm>
            <a:off x="3614738" y="155575"/>
            <a:ext cx="3330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4000">
                <a:solidFill>
                  <a:srgbClr val="FFFFFF"/>
                </a:solidFill>
                <a:latin typeface="Comic Sans MS" pitchFamily="66" charset="0"/>
              </a:rPr>
              <a:t>Appartement</a:t>
            </a:r>
          </a:p>
        </p:txBody>
      </p:sp>
      <p:sp>
        <p:nvSpPr>
          <p:cNvPr id="47112" name="Rectangle 9"/>
          <p:cNvSpPr>
            <a:spLocks noChangeArrowheads="1"/>
          </p:cNvSpPr>
          <p:nvPr/>
        </p:nvSpPr>
        <p:spPr bwMode="auto">
          <a:xfrm>
            <a:off x="3963988" y="882650"/>
            <a:ext cx="2632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BRIE COMTE ROBERT</a:t>
            </a:r>
          </a:p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 4 pièce(s) – 80,00 m²</a:t>
            </a:r>
          </a:p>
        </p:txBody>
      </p:sp>
      <p:sp>
        <p:nvSpPr>
          <p:cNvPr id="47113" name="Rectangle 10"/>
          <p:cNvSpPr>
            <a:spLocks noChangeArrowheads="1"/>
          </p:cNvSpPr>
          <p:nvPr/>
        </p:nvSpPr>
        <p:spPr bwMode="auto">
          <a:xfrm>
            <a:off x="4102100" y="1585913"/>
            <a:ext cx="237276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 dirty="0" smtClean="0">
                <a:solidFill>
                  <a:srgbClr val="FFFFFF"/>
                </a:solidFill>
                <a:latin typeface="Comic Sans MS" pitchFamily="66" charset="0"/>
              </a:rPr>
              <a:t>259 </a:t>
            </a:r>
            <a:r>
              <a:rPr lang="fr-FR" altLang="fr-FR" sz="3500" dirty="0">
                <a:solidFill>
                  <a:srgbClr val="FFFFFF"/>
                </a:solidFill>
                <a:latin typeface="Comic Sans MS" pitchFamily="66" charset="0"/>
              </a:rPr>
              <a:t>000 €</a:t>
            </a:r>
          </a:p>
        </p:txBody>
      </p:sp>
      <p:pic>
        <p:nvPicPr>
          <p:cNvPr id="47114" name="Imag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112838"/>
            <a:ext cx="3654425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Imag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3824288"/>
            <a:ext cx="365442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6" name="Imag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38" y="2216150"/>
            <a:ext cx="1793875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7" name="Imag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4557713"/>
            <a:ext cx="1785938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3813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6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48133" name="ZoneTexte 7"/>
          <p:cNvSpPr txBox="1">
            <a:spLocks noChangeArrowheads="1"/>
          </p:cNvSpPr>
          <p:nvPr/>
        </p:nvSpPr>
        <p:spPr bwMode="auto">
          <a:xfrm>
            <a:off x="19050" y="6524625"/>
            <a:ext cx="1960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itchFamily="34" charset="0"/>
              </a:rPr>
              <a:t>Réf : 4983 </a:t>
            </a:r>
          </a:p>
        </p:txBody>
      </p:sp>
      <p:sp>
        <p:nvSpPr>
          <p:cNvPr id="48134" name="Rectangle 8"/>
          <p:cNvSpPr>
            <a:spLocks noChangeArrowheads="1"/>
          </p:cNvSpPr>
          <p:nvPr/>
        </p:nvSpPr>
        <p:spPr bwMode="auto">
          <a:xfrm>
            <a:off x="3614738" y="155575"/>
            <a:ext cx="3330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4000">
                <a:solidFill>
                  <a:srgbClr val="FFFFFF"/>
                </a:solidFill>
                <a:latin typeface="Comic Sans MS" pitchFamily="66" charset="0"/>
              </a:rPr>
              <a:t>Appartement</a:t>
            </a:r>
          </a:p>
        </p:txBody>
      </p:sp>
      <p:sp>
        <p:nvSpPr>
          <p:cNvPr id="48135" name="Rectangle 9"/>
          <p:cNvSpPr>
            <a:spLocks noChangeArrowheads="1"/>
          </p:cNvSpPr>
          <p:nvPr/>
        </p:nvSpPr>
        <p:spPr bwMode="auto">
          <a:xfrm>
            <a:off x="3963988" y="882650"/>
            <a:ext cx="2632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BRIE COMTE ROBERT</a:t>
            </a:r>
          </a:p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 4 pièce(s) – 74,90 m²</a:t>
            </a:r>
          </a:p>
        </p:txBody>
      </p:sp>
      <p:sp>
        <p:nvSpPr>
          <p:cNvPr id="48136" name="Rectangle 10"/>
          <p:cNvSpPr>
            <a:spLocks noChangeArrowheads="1"/>
          </p:cNvSpPr>
          <p:nvPr/>
        </p:nvSpPr>
        <p:spPr bwMode="auto">
          <a:xfrm>
            <a:off x="4102100" y="1585913"/>
            <a:ext cx="2373313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>
                <a:solidFill>
                  <a:srgbClr val="FFFFFF"/>
                </a:solidFill>
                <a:latin typeface="Comic Sans MS" pitchFamily="66" charset="0"/>
              </a:rPr>
              <a:t>259 500 €</a:t>
            </a:r>
          </a:p>
        </p:txBody>
      </p:sp>
      <p:pic>
        <p:nvPicPr>
          <p:cNvPr id="48137" name="Imag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144588"/>
            <a:ext cx="3643313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Imag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3789363"/>
            <a:ext cx="3643313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9" name="Imag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25" y="2149475"/>
            <a:ext cx="17399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0" name="Imag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4516438"/>
            <a:ext cx="16954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1" name="Zone de texte 18"/>
          <p:cNvSpPr txBox="1">
            <a:spLocks noChangeArrowheads="1"/>
          </p:cNvSpPr>
          <p:nvPr/>
        </p:nvSpPr>
        <p:spPr bwMode="auto">
          <a:xfrm>
            <a:off x="3338513" y="2420938"/>
            <a:ext cx="4427537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3600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F3 en duplex 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Séjour lumineux + balcon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cuisine équipée et aménagée 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- 2 chambres avec placard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salle de bains + wc 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Buanderie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Une vaste mezzanine avec  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salle de jeux pouvant être 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aménagée en troisième chambre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Cave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- 2 places de stationnement en 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sous-sol. </a:t>
            </a:r>
          </a:p>
        </p:txBody>
      </p:sp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3616325" y="122238"/>
            <a:ext cx="3330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sz="4000">
                <a:solidFill>
                  <a:srgbClr val="FFFFFF"/>
                </a:solidFill>
                <a:latin typeface="Comic Sans MS" pitchFamily="66" charset="0"/>
              </a:rPr>
              <a:t>Appartement</a:t>
            </a:r>
          </a:p>
        </p:txBody>
      </p:sp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3159125" y="819150"/>
            <a:ext cx="4244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BRIE-COMTE-ROBERT </a:t>
            </a:r>
          </a:p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  5 pièce(s) - 162.00 m²</a:t>
            </a:r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4006850" y="1535113"/>
            <a:ext cx="2494594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 b="1" dirty="0" smtClean="0">
                <a:solidFill>
                  <a:srgbClr val="FFFFFF"/>
                </a:solidFill>
                <a:latin typeface="Comic Sans MS" pitchFamily="66" charset="0"/>
              </a:rPr>
              <a:t>353 </a:t>
            </a:r>
            <a:r>
              <a:rPr lang="fr-FR" altLang="fr-FR" sz="3500" b="1" dirty="0">
                <a:solidFill>
                  <a:srgbClr val="FFFFFF"/>
                </a:solidFill>
                <a:latin typeface="Comic Sans MS" pitchFamily="66" charset="0"/>
              </a:rPr>
              <a:t>500 €</a:t>
            </a:r>
          </a:p>
        </p:txBody>
      </p:sp>
      <p:sp>
        <p:nvSpPr>
          <p:cNvPr id="16389" name="Rectangle 7"/>
          <p:cNvSpPr>
            <a:spLocks noChangeArrowheads="1"/>
          </p:cNvSpPr>
          <p:nvPr/>
        </p:nvSpPr>
        <p:spPr bwMode="auto">
          <a:xfrm>
            <a:off x="3756025" y="3041650"/>
            <a:ext cx="305276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Proche toutes commodités 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- 162 m² habitables 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une grande entrée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un vaste séjour de 70 m² 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cuisine aménagée et équipée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- 2 chambres dont 1 avec dressing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salle de bains + douche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Terrasse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Cave + places de parking</a:t>
            </a:r>
          </a:p>
        </p:txBody>
      </p:sp>
      <p:pic>
        <p:nvPicPr>
          <p:cNvPr id="16390" name="Imag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3163"/>
            <a:ext cx="3671888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Imag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3860800"/>
            <a:ext cx="3671887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Imag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13" y="2239963"/>
            <a:ext cx="194468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Imag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813" y="4598988"/>
            <a:ext cx="1844675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pic>
        <p:nvPicPr>
          <p:cNvPr id="1639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0638"/>
            <a:ext cx="1125537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ZoneTexte 1"/>
          <p:cNvSpPr txBox="1">
            <a:spLocks noChangeArrowheads="1"/>
          </p:cNvSpPr>
          <p:nvPr/>
        </p:nvSpPr>
        <p:spPr bwMode="auto">
          <a:xfrm>
            <a:off x="19050" y="6524625"/>
            <a:ext cx="1960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 dirty="0">
                <a:latin typeface="Calibri" pitchFamily="34" charset="0"/>
              </a:rPr>
              <a:t>Réf.: </a:t>
            </a:r>
            <a:r>
              <a:rPr lang="fr-FR" altLang="fr-FR" sz="1400" b="1" dirty="0" smtClean="0">
                <a:latin typeface="Calibri" pitchFamily="34" charset="0"/>
              </a:rPr>
              <a:t>5103</a:t>
            </a:r>
            <a:endParaRPr lang="fr-FR" altLang="fr-FR" sz="1400" b="1" dirty="0">
              <a:latin typeface="Calibri" pitchFamily="34" charset="0"/>
            </a:endParaRPr>
          </a:p>
        </p:txBody>
      </p:sp>
    </p:spTree>
  </p:cSld>
  <p:clrMapOvr>
    <a:masterClrMapping/>
  </p:clrMapOvr>
  <p:transition spd="slow" advClick="0" advTm="1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3813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6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49157" name="ZoneTexte 7"/>
          <p:cNvSpPr txBox="1">
            <a:spLocks noChangeArrowheads="1"/>
          </p:cNvSpPr>
          <p:nvPr/>
        </p:nvSpPr>
        <p:spPr bwMode="auto">
          <a:xfrm>
            <a:off x="19050" y="6524625"/>
            <a:ext cx="1960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 dirty="0">
                <a:latin typeface="Calibri" pitchFamily="34" charset="0"/>
              </a:rPr>
              <a:t>Réf : </a:t>
            </a:r>
            <a:r>
              <a:rPr lang="fr-FR" altLang="fr-FR" sz="1400" b="1" dirty="0" smtClean="0">
                <a:latin typeface="Calibri" pitchFamily="34" charset="0"/>
              </a:rPr>
              <a:t>5092</a:t>
            </a:r>
            <a:endParaRPr lang="fr-FR" altLang="fr-FR" sz="1400" b="1" dirty="0">
              <a:latin typeface="Calibri" pitchFamily="34" charset="0"/>
            </a:endParaRPr>
          </a:p>
        </p:txBody>
      </p:sp>
      <p:sp>
        <p:nvSpPr>
          <p:cNvPr id="49158" name="Rectangle 8"/>
          <p:cNvSpPr>
            <a:spLocks noChangeArrowheads="1"/>
          </p:cNvSpPr>
          <p:nvPr/>
        </p:nvSpPr>
        <p:spPr bwMode="auto">
          <a:xfrm>
            <a:off x="3614738" y="155575"/>
            <a:ext cx="326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sz="4000">
                <a:solidFill>
                  <a:srgbClr val="FFFFFF"/>
                </a:solidFill>
                <a:latin typeface="Comic Sans MS" pitchFamily="66" charset="0"/>
              </a:rPr>
              <a:t>Terrain</a:t>
            </a:r>
          </a:p>
        </p:txBody>
      </p:sp>
      <p:sp>
        <p:nvSpPr>
          <p:cNvPr id="49159" name="Rectangle 9"/>
          <p:cNvSpPr>
            <a:spLocks noChangeArrowheads="1"/>
          </p:cNvSpPr>
          <p:nvPr/>
        </p:nvSpPr>
        <p:spPr bwMode="auto">
          <a:xfrm>
            <a:off x="4578350" y="882650"/>
            <a:ext cx="1403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Evry-Grégy</a:t>
            </a:r>
          </a:p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 580,00m²</a:t>
            </a:r>
          </a:p>
        </p:txBody>
      </p:sp>
      <p:sp>
        <p:nvSpPr>
          <p:cNvPr id="49160" name="Rectangle 10"/>
          <p:cNvSpPr>
            <a:spLocks noChangeArrowheads="1"/>
          </p:cNvSpPr>
          <p:nvPr/>
        </p:nvSpPr>
        <p:spPr bwMode="auto">
          <a:xfrm>
            <a:off x="4102100" y="1585913"/>
            <a:ext cx="230063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 dirty="0" smtClean="0">
                <a:solidFill>
                  <a:srgbClr val="FFFFFF"/>
                </a:solidFill>
                <a:latin typeface="Comic Sans MS" pitchFamily="66" charset="0"/>
              </a:rPr>
              <a:t>133 </a:t>
            </a:r>
            <a:r>
              <a:rPr lang="fr-FR" altLang="fr-FR" sz="3500" dirty="0">
                <a:solidFill>
                  <a:srgbClr val="FFFFFF"/>
                </a:solidFill>
                <a:latin typeface="Comic Sans MS" pitchFamily="66" charset="0"/>
              </a:rPr>
              <a:t>000 €</a:t>
            </a:r>
          </a:p>
        </p:txBody>
      </p:sp>
      <p:sp>
        <p:nvSpPr>
          <p:cNvPr id="49161" name="Zone de texte 18"/>
          <p:cNvSpPr txBox="1">
            <a:spLocks noChangeArrowheads="1"/>
          </p:cNvSpPr>
          <p:nvPr/>
        </p:nvSpPr>
        <p:spPr bwMode="auto">
          <a:xfrm>
            <a:off x="3360738" y="2349500"/>
            <a:ext cx="38385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3600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Accès direct à la N104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non viabilisé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Façade de 16m² environ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Possible de construire  une maison de 232 m² de surface au plancher</a:t>
            </a:r>
            <a:endParaRPr lang="fr-FR" altLang="fr-FR">
              <a:latin typeface="Comic Sans MS" pitchFamily="66" charset="0"/>
            </a:endParaRPr>
          </a:p>
        </p:txBody>
      </p:sp>
      <p:pic>
        <p:nvPicPr>
          <p:cNvPr id="49162" name="Imag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144588"/>
            <a:ext cx="365125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Imag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5700"/>
            <a:ext cx="3687763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3813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Rectangle 6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50181" name="ZoneTexte 7"/>
          <p:cNvSpPr txBox="1">
            <a:spLocks noChangeArrowheads="1"/>
          </p:cNvSpPr>
          <p:nvPr/>
        </p:nvSpPr>
        <p:spPr bwMode="auto">
          <a:xfrm>
            <a:off x="19050" y="6524625"/>
            <a:ext cx="1960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 dirty="0">
                <a:latin typeface="Calibri" pitchFamily="34" charset="0"/>
              </a:rPr>
              <a:t>Réf : </a:t>
            </a:r>
            <a:r>
              <a:rPr lang="fr-FR" altLang="fr-FR" sz="1400" b="1" dirty="0" smtClean="0">
                <a:latin typeface="Calibri" pitchFamily="34" charset="0"/>
              </a:rPr>
              <a:t>5096 </a:t>
            </a:r>
            <a:endParaRPr lang="fr-FR" altLang="fr-FR" sz="1400" b="1" dirty="0">
              <a:latin typeface="Calibri" pitchFamily="34" charset="0"/>
            </a:endParaRPr>
          </a:p>
        </p:txBody>
      </p:sp>
      <p:sp>
        <p:nvSpPr>
          <p:cNvPr id="50182" name="Rectangle 8"/>
          <p:cNvSpPr>
            <a:spLocks noChangeArrowheads="1"/>
          </p:cNvSpPr>
          <p:nvPr/>
        </p:nvSpPr>
        <p:spPr bwMode="auto">
          <a:xfrm>
            <a:off x="3614738" y="155575"/>
            <a:ext cx="326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sz="4000">
                <a:solidFill>
                  <a:srgbClr val="FFFFFF"/>
                </a:solidFill>
                <a:latin typeface="Comic Sans MS" pitchFamily="66" charset="0"/>
              </a:rPr>
              <a:t>Terrain</a:t>
            </a:r>
          </a:p>
        </p:txBody>
      </p:sp>
      <p:sp>
        <p:nvSpPr>
          <p:cNvPr id="50183" name="Rectangle 9"/>
          <p:cNvSpPr>
            <a:spLocks noChangeArrowheads="1"/>
          </p:cNvSpPr>
          <p:nvPr/>
        </p:nvSpPr>
        <p:spPr bwMode="auto">
          <a:xfrm>
            <a:off x="4578350" y="882650"/>
            <a:ext cx="1403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Evry-Grégy</a:t>
            </a:r>
          </a:p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 441,00m²</a:t>
            </a:r>
          </a:p>
        </p:txBody>
      </p:sp>
      <p:sp>
        <p:nvSpPr>
          <p:cNvPr id="50184" name="Rectangle 10"/>
          <p:cNvSpPr>
            <a:spLocks noChangeArrowheads="1"/>
          </p:cNvSpPr>
          <p:nvPr/>
        </p:nvSpPr>
        <p:spPr bwMode="auto">
          <a:xfrm>
            <a:off x="4102100" y="1585913"/>
            <a:ext cx="222849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 dirty="0" smtClean="0">
                <a:solidFill>
                  <a:srgbClr val="FFFFFF"/>
                </a:solidFill>
                <a:latin typeface="Comic Sans MS" pitchFamily="66" charset="0"/>
              </a:rPr>
              <a:t>119 </a:t>
            </a:r>
            <a:r>
              <a:rPr lang="fr-FR" altLang="fr-FR" sz="3500" dirty="0">
                <a:solidFill>
                  <a:srgbClr val="FFFFFF"/>
                </a:solidFill>
                <a:latin typeface="Comic Sans MS" pitchFamily="66" charset="0"/>
              </a:rPr>
              <a:t>000 €</a:t>
            </a:r>
          </a:p>
        </p:txBody>
      </p:sp>
      <p:sp>
        <p:nvSpPr>
          <p:cNvPr id="50185" name="Zone de texte 18"/>
          <p:cNvSpPr txBox="1">
            <a:spLocks noChangeArrowheads="1"/>
          </p:cNvSpPr>
          <p:nvPr/>
        </p:nvSpPr>
        <p:spPr bwMode="auto">
          <a:xfrm>
            <a:off x="3360738" y="2349500"/>
            <a:ext cx="38385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3600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Accès direct à la N104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non viabilisé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Façade de 17m² environ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Possible de construire  une maison de 176 m² de surface au plancher</a:t>
            </a:r>
            <a:endParaRPr lang="fr-FR" altLang="fr-FR">
              <a:latin typeface="Comic Sans MS" pitchFamily="66" charset="0"/>
            </a:endParaRPr>
          </a:p>
        </p:txBody>
      </p:sp>
      <p:pic>
        <p:nvPicPr>
          <p:cNvPr id="50186" name="Imag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057400"/>
            <a:ext cx="3648075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3813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Rectangle 6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51205" name="ZoneTexte 7"/>
          <p:cNvSpPr txBox="1">
            <a:spLocks noChangeArrowheads="1"/>
          </p:cNvSpPr>
          <p:nvPr/>
        </p:nvSpPr>
        <p:spPr bwMode="auto">
          <a:xfrm>
            <a:off x="19050" y="6524625"/>
            <a:ext cx="1960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itchFamily="34" charset="0"/>
              </a:rPr>
              <a:t>Réf : 4979</a:t>
            </a:r>
          </a:p>
        </p:txBody>
      </p:sp>
      <p:sp>
        <p:nvSpPr>
          <p:cNvPr id="51206" name="Rectangle 8"/>
          <p:cNvSpPr>
            <a:spLocks noChangeArrowheads="1"/>
          </p:cNvSpPr>
          <p:nvPr/>
        </p:nvSpPr>
        <p:spPr bwMode="auto">
          <a:xfrm>
            <a:off x="3614738" y="155575"/>
            <a:ext cx="3330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4000">
                <a:solidFill>
                  <a:srgbClr val="FFFFFF"/>
                </a:solidFill>
                <a:latin typeface="Comic Sans MS" pitchFamily="66" charset="0"/>
              </a:rPr>
              <a:t>Appartement</a:t>
            </a:r>
          </a:p>
        </p:txBody>
      </p:sp>
      <p:sp>
        <p:nvSpPr>
          <p:cNvPr id="51207" name="Rectangle 9"/>
          <p:cNvSpPr>
            <a:spLocks noChangeArrowheads="1"/>
          </p:cNvSpPr>
          <p:nvPr/>
        </p:nvSpPr>
        <p:spPr bwMode="auto">
          <a:xfrm>
            <a:off x="3963988" y="882650"/>
            <a:ext cx="2632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BRIE COMTE ROBERT</a:t>
            </a:r>
          </a:p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 3 pièce(s) – 76,50m²</a:t>
            </a:r>
          </a:p>
        </p:txBody>
      </p:sp>
      <p:sp>
        <p:nvSpPr>
          <p:cNvPr id="51208" name="Rectangle 10"/>
          <p:cNvSpPr>
            <a:spLocks noChangeArrowheads="1"/>
          </p:cNvSpPr>
          <p:nvPr/>
        </p:nvSpPr>
        <p:spPr bwMode="auto">
          <a:xfrm>
            <a:off x="4102100" y="1585913"/>
            <a:ext cx="2373313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>
                <a:solidFill>
                  <a:srgbClr val="FFFFFF"/>
                </a:solidFill>
                <a:latin typeface="Comic Sans MS" pitchFamily="66" charset="0"/>
              </a:rPr>
              <a:t>257 000 €</a:t>
            </a:r>
          </a:p>
        </p:txBody>
      </p:sp>
      <p:pic>
        <p:nvPicPr>
          <p:cNvPr id="51209" name="Imag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130300"/>
            <a:ext cx="3665538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Imag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263"/>
            <a:ext cx="36718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1" name="Zone de texte 18"/>
          <p:cNvSpPr txBox="1">
            <a:spLocks noChangeArrowheads="1"/>
          </p:cNvSpPr>
          <p:nvPr/>
        </p:nvSpPr>
        <p:spPr bwMode="auto">
          <a:xfrm>
            <a:off x="3349625" y="2133600"/>
            <a:ext cx="4176713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3600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Terrasse de plus de 35 m²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Entrée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Séjour double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Cuisine équipée et aménagée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- 2 chambres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Salle de bains + wc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Cellier privé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- 2 parking dont une place en 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sous sol et surtout un box</a:t>
            </a:r>
            <a:endParaRPr lang="fr-FR" altLang="fr-FR">
              <a:latin typeface="Comic Sans MS" pitchFamily="66" charset="0"/>
            </a:endParaRPr>
          </a:p>
        </p:txBody>
      </p:sp>
      <p:pic>
        <p:nvPicPr>
          <p:cNvPr id="51212" name="Imag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3" y="2216150"/>
            <a:ext cx="177800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3813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6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52229" name="ZoneTexte 7"/>
          <p:cNvSpPr txBox="1">
            <a:spLocks noChangeArrowheads="1"/>
          </p:cNvSpPr>
          <p:nvPr/>
        </p:nvSpPr>
        <p:spPr bwMode="auto">
          <a:xfrm>
            <a:off x="19050" y="6524625"/>
            <a:ext cx="1960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itchFamily="34" charset="0"/>
              </a:rPr>
              <a:t>Réf : 4970 </a:t>
            </a:r>
          </a:p>
        </p:txBody>
      </p:sp>
      <p:sp>
        <p:nvSpPr>
          <p:cNvPr id="52230" name="Rectangle 8"/>
          <p:cNvSpPr>
            <a:spLocks noChangeArrowheads="1"/>
          </p:cNvSpPr>
          <p:nvPr/>
        </p:nvSpPr>
        <p:spPr bwMode="auto">
          <a:xfrm>
            <a:off x="4370388" y="111125"/>
            <a:ext cx="1835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4000">
                <a:solidFill>
                  <a:srgbClr val="FFFFFF"/>
                </a:solidFill>
                <a:latin typeface="Comic Sans MS" pitchFamily="66" charset="0"/>
              </a:rPr>
              <a:t>Maison</a:t>
            </a:r>
          </a:p>
        </p:txBody>
      </p:sp>
      <p:sp>
        <p:nvSpPr>
          <p:cNvPr id="52231" name="Rectangle 9"/>
          <p:cNvSpPr>
            <a:spLocks noChangeArrowheads="1"/>
          </p:cNvSpPr>
          <p:nvPr/>
        </p:nvSpPr>
        <p:spPr bwMode="auto">
          <a:xfrm>
            <a:off x="3963988" y="882650"/>
            <a:ext cx="2632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BRIE COMTE ROBERT</a:t>
            </a:r>
          </a:p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 7 pièce(s) – 200,00m²</a:t>
            </a:r>
          </a:p>
        </p:txBody>
      </p:sp>
      <p:sp>
        <p:nvSpPr>
          <p:cNvPr id="52232" name="Rectangle 10"/>
          <p:cNvSpPr>
            <a:spLocks noChangeArrowheads="1"/>
          </p:cNvSpPr>
          <p:nvPr/>
        </p:nvSpPr>
        <p:spPr bwMode="auto">
          <a:xfrm>
            <a:off x="4102100" y="1585913"/>
            <a:ext cx="2373313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>
                <a:solidFill>
                  <a:srgbClr val="FFFFFF"/>
                </a:solidFill>
                <a:latin typeface="Comic Sans MS" pitchFamily="66" charset="0"/>
              </a:rPr>
              <a:t>450 000 €</a:t>
            </a:r>
          </a:p>
        </p:txBody>
      </p:sp>
      <p:sp>
        <p:nvSpPr>
          <p:cNvPr id="52233" name="Zone de texte 18"/>
          <p:cNvSpPr txBox="1">
            <a:spLocks noChangeArrowheads="1"/>
          </p:cNvSpPr>
          <p:nvPr/>
        </p:nvSpPr>
        <p:spPr bwMode="auto">
          <a:xfrm>
            <a:off x="3348038" y="2041525"/>
            <a:ext cx="4370387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3600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Un sous-sol total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- 5 chambres dont 3 au RDC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- 2 salles d'eau + 1 salle de bains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WC,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Séjour et salle à manger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Une grande pièce cathédrale 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Une piscine</a:t>
            </a:r>
            <a:endParaRPr lang="fr-FR" altLang="fr-FR">
              <a:latin typeface="Comic Sans MS" pitchFamily="66" charset="0"/>
            </a:endParaRPr>
          </a:p>
        </p:txBody>
      </p:sp>
      <p:pic>
        <p:nvPicPr>
          <p:cNvPr id="52234" name="Imag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216150"/>
            <a:ext cx="3671888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5" name="Imag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588" y="2216150"/>
            <a:ext cx="179387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6" name="Imag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00" y="4541838"/>
            <a:ext cx="179387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3813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6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53253" name="ZoneTexte 7"/>
          <p:cNvSpPr txBox="1">
            <a:spLocks noChangeArrowheads="1"/>
          </p:cNvSpPr>
          <p:nvPr/>
        </p:nvSpPr>
        <p:spPr bwMode="auto">
          <a:xfrm>
            <a:off x="19050" y="6524625"/>
            <a:ext cx="1960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itchFamily="34" charset="0"/>
              </a:rPr>
              <a:t>Réf : 5006 </a:t>
            </a:r>
          </a:p>
        </p:txBody>
      </p:sp>
      <p:sp>
        <p:nvSpPr>
          <p:cNvPr id="53254" name="Rectangle 8"/>
          <p:cNvSpPr>
            <a:spLocks noChangeArrowheads="1"/>
          </p:cNvSpPr>
          <p:nvPr/>
        </p:nvSpPr>
        <p:spPr bwMode="auto">
          <a:xfrm>
            <a:off x="3614738" y="155575"/>
            <a:ext cx="3260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sz="4000">
                <a:solidFill>
                  <a:srgbClr val="FFFFFF"/>
                </a:solidFill>
                <a:latin typeface="Comic Sans MS" pitchFamily="66" charset="0"/>
              </a:rPr>
              <a:t>Maison</a:t>
            </a:r>
          </a:p>
        </p:txBody>
      </p:sp>
      <p:sp>
        <p:nvSpPr>
          <p:cNvPr id="53255" name="Rectangle 9"/>
          <p:cNvSpPr>
            <a:spLocks noChangeArrowheads="1"/>
          </p:cNvSpPr>
          <p:nvPr/>
        </p:nvSpPr>
        <p:spPr bwMode="auto">
          <a:xfrm>
            <a:off x="3978275" y="882650"/>
            <a:ext cx="2603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Evry-Grégy</a:t>
            </a:r>
          </a:p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 6 pièce(s) - 130,00m²</a:t>
            </a:r>
          </a:p>
        </p:txBody>
      </p:sp>
      <p:sp>
        <p:nvSpPr>
          <p:cNvPr id="53256" name="Rectangle 10"/>
          <p:cNvSpPr>
            <a:spLocks noChangeArrowheads="1"/>
          </p:cNvSpPr>
          <p:nvPr/>
        </p:nvSpPr>
        <p:spPr bwMode="auto">
          <a:xfrm>
            <a:off x="4102100" y="1585913"/>
            <a:ext cx="2373313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>
                <a:solidFill>
                  <a:srgbClr val="FFFFFF"/>
                </a:solidFill>
                <a:latin typeface="Comic Sans MS" pitchFamily="66" charset="0"/>
              </a:rPr>
              <a:t>346 000 €</a:t>
            </a:r>
          </a:p>
        </p:txBody>
      </p:sp>
      <p:pic>
        <p:nvPicPr>
          <p:cNvPr id="53257" name="Imag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144588"/>
            <a:ext cx="3668713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Imag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933825"/>
            <a:ext cx="366871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Imag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2133600"/>
            <a:ext cx="1763713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0" name="Imag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4510088"/>
            <a:ext cx="1871663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1" name="Zone de texte 18"/>
          <p:cNvSpPr txBox="1">
            <a:spLocks noChangeArrowheads="1"/>
          </p:cNvSpPr>
          <p:nvPr/>
        </p:nvSpPr>
        <p:spPr bwMode="auto">
          <a:xfrm>
            <a:off x="3530600" y="2552700"/>
            <a:ext cx="3419475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3600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Helvetica" pitchFamily="34" charset="0"/>
              </a:rPr>
              <a:t>- Sous-sol total</a:t>
            </a:r>
            <a:br>
              <a:rPr lang="fr-FR" altLang="fr-FR" sz="1600">
                <a:solidFill>
                  <a:srgbClr val="FFFFFF"/>
                </a:solidFill>
                <a:latin typeface="Helvetica" pitchFamily="34" charset="0"/>
              </a:rPr>
            </a:br>
            <a:r>
              <a:rPr lang="fr-FR" altLang="fr-FR" sz="1600">
                <a:solidFill>
                  <a:srgbClr val="FFFFFF"/>
                </a:solidFill>
                <a:latin typeface="Helvetica" pitchFamily="34" charset="0"/>
              </a:rPr>
              <a:t>- RDC: entrée, cuisine récente, séjour avec cheminée, salon, 2 chambres et salle d'eau neuve</a:t>
            </a:r>
            <a:br>
              <a:rPr lang="fr-FR" altLang="fr-FR" sz="1600">
                <a:solidFill>
                  <a:srgbClr val="FFFFFF"/>
                </a:solidFill>
                <a:latin typeface="Helvetica" pitchFamily="34" charset="0"/>
              </a:rPr>
            </a:br>
            <a:r>
              <a:rPr lang="fr-FR" altLang="fr-FR" sz="1600">
                <a:solidFill>
                  <a:srgbClr val="FFFFFF"/>
                </a:solidFill>
                <a:latin typeface="Helvetica" pitchFamily="34" charset="0"/>
              </a:rPr>
              <a:t>- A l'étage: 2 grandes chambres, palier, salle d'eau, WC. </a:t>
            </a:r>
            <a:br>
              <a:rPr lang="fr-FR" altLang="fr-FR" sz="1600">
                <a:solidFill>
                  <a:srgbClr val="FFFFFF"/>
                </a:solidFill>
                <a:latin typeface="Helvetica" pitchFamily="34" charset="0"/>
              </a:rPr>
            </a:br>
            <a:r>
              <a:rPr lang="fr-FR" altLang="fr-FR" sz="1600">
                <a:solidFill>
                  <a:srgbClr val="FFFFFF"/>
                </a:solidFill>
                <a:latin typeface="Helvetica" pitchFamily="34" charset="0"/>
              </a:rPr>
              <a:t>- Grand garage</a:t>
            </a:r>
            <a:br>
              <a:rPr lang="fr-FR" altLang="fr-FR" sz="1600">
                <a:solidFill>
                  <a:srgbClr val="FFFFFF"/>
                </a:solidFill>
                <a:latin typeface="Helvetica" pitchFamily="34" charset="0"/>
              </a:rPr>
            </a:br>
            <a:r>
              <a:rPr lang="fr-FR" altLang="fr-FR" sz="1600">
                <a:solidFill>
                  <a:srgbClr val="FFFFFF"/>
                </a:solidFill>
                <a:latin typeface="Helvetica" pitchFamily="34" charset="0"/>
              </a:rPr>
              <a:t>- Terrain de 696 m² sans vis-à-vis.</a:t>
            </a:r>
            <a:endParaRPr lang="fr-FR" altLang="fr-FR"/>
          </a:p>
        </p:txBody>
      </p:sp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D4A8"/>
            </a:gs>
            <a:gs pos="62000">
              <a:srgbClr val="21D6E0"/>
            </a:gs>
            <a:gs pos="84000">
              <a:srgbClr val="0087E6"/>
            </a:gs>
            <a:gs pos="100000">
              <a:srgbClr val="005CB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http://www.easyfranchise.fr/images/web/users/logos/logo_guy_hocquet_04122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188913"/>
            <a:ext cx="2232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ZoneTexte 1"/>
          <p:cNvSpPr txBox="1">
            <a:spLocks noChangeArrowheads="1"/>
          </p:cNvSpPr>
          <p:nvPr/>
        </p:nvSpPr>
        <p:spPr bwMode="auto">
          <a:xfrm>
            <a:off x="862013" y="2876550"/>
            <a:ext cx="8496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b="1" i="1">
                <a:latin typeface="Calibri" pitchFamily="34" charset="0"/>
              </a:rPr>
              <a:t>Retrouvez aussi tout nos biens sur notre site internet et nos pages Facebook.</a:t>
            </a:r>
          </a:p>
        </p:txBody>
      </p:sp>
      <p:pic>
        <p:nvPicPr>
          <p:cNvPr id="54276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4868863"/>
            <a:ext cx="7191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3738563"/>
            <a:ext cx="6985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ZoneTexte 9"/>
          <p:cNvSpPr txBox="1">
            <a:spLocks noChangeArrowheads="1"/>
          </p:cNvSpPr>
          <p:nvPr/>
        </p:nvSpPr>
        <p:spPr bwMode="auto">
          <a:xfrm>
            <a:off x="1504950" y="3851275"/>
            <a:ext cx="5184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b="1" i="1">
                <a:latin typeface="Calibri" pitchFamily="34" charset="0"/>
              </a:rPr>
              <a:t>www.guyhoquetbrie.fr</a:t>
            </a:r>
          </a:p>
        </p:txBody>
      </p:sp>
      <p:sp>
        <p:nvSpPr>
          <p:cNvPr id="54279" name="Rectangle 10"/>
          <p:cNvSpPr>
            <a:spLocks noChangeArrowheads="1"/>
          </p:cNvSpPr>
          <p:nvPr/>
        </p:nvSpPr>
        <p:spPr bwMode="auto">
          <a:xfrm>
            <a:off x="1504950" y="4868863"/>
            <a:ext cx="3124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b="1" i="1">
                <a:latin typeface="Calibri" pitchFamily="34" charset="0"/>
              </a:rPr>
              <a:t>Guy Hoquet Brie Comte Robert</a:t>
            </a:r>
          </a:p>
        </p:txBody>
      </p:sp>
      <p:sp>
        <p:nvSpPr>
          <p:cNvPr id="54280" name="Rectangle 11"/>
          <p:cNvSpPr>
            <a:spLocks noChangeArrowheads="1"/>
          </p:cNvSpPr>
          <p:nvPr/>
        </p:nvSpPr>
        <p:spPr bwMode="auto">
          <a:xfrm>
            <a:off x="1504950" y="5229225"/>
            <a:ext cx="2135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b="1" i="1">
                <a:latin typeface="Calibri" pitchFamily="34" charset="0"/>
              </a:rPr>
              <a:t>Guy Hoquet Coubert</a:t>
            </a:r>
          </a:p>
        </p:txBody>
      </p:sp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3813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Rectangle 6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55301" name="ZoneTexte 7"/>
          <p:cNvSpPr txBox="1">
            <a:spLocks noChangeArrowheads="1"/>
          </p:cNvSpPr>
          <p:nvPr/>
        </p:nvSpPr>
        <p:spPr bwMode="auto">
          <a:xfrm>
            <a:off x="19050" y="6524625"/>
            <a:ext cx="1960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itchFamily="34" charset="0"/>
              </a:rPr>
              <a:t>Réf : 5001 </a:t>
            </a:r>
          </a:p>
        </p:txBody>
      </p:sp>
      <p:sp>
        <p:nvSpPr>
          <p:cNvPr id="55302" name="Rectangle 8"/>
          <p:cNvSpPr>
            <a:spLocks noChangeArrowheads="1"/>
          </p:cNvSpPr>
          <p:nvPr/>
        </p:nvSpPr>
        <p:spPr bwMode="auto">
          <a:xfrm>
            <a:off x="4370388" y="111125"/>
            <a:ext cx="1835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4000">
                <a:solidFill>
                  <a:srgbClr val="FFFFFF"/>
                </a:solidFill>
                <a:latin typeface="Comic Sans MS" pitchFamily="66" charset="0"/>
              </a:rPr>
              <a:t>Maison</a:t>
            </a:r>
          </a:p>
        </p:txBody>
      </p:sp>
      <p:sp>
        <p:nvSpPr>
          <p:cNvPr id="55303" name="Rectangle 9"/>
          <p:cNvSpPr>
            <a:spLocks noChangeArrowheads="1"/>
          </p:cNvSpPr>
          <p:nvPr/>
        </p:nvSpPr>
        <p:spPr bwMode="auto">
          <a:xfrm>
            <a:off x="3994150" y="882650"/>
            <a:ext cx="2571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Chevry-Cossigny</a:t>
            </a:r>
          </a:p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 7 pièce(s) – 141,00m²</a:t>
            </a:r>
          </a:p>
        </p:txBody>
      </p:sp>
      <p:sp>
        <p:nvSpPr>
          <p:cNvPr id="55304" name="Rectangle 10"/>
          <p:cNvSpPr>
            <a:spLocks noChangeArrowheads="1"/>
          </p:cNvSpPr>
          <p:nvPr/>
        </p:nvSpPr>
        <p:spPr bwMode="auto">
          <a:xfrm>
            <a:off x="4102100" y="1585913"/>
            <a:ext cx="223837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>
                <a:solidFill>
                  <a:srgbClr val="FFFFFF"/>
                </a:solidFill>
                <a:latin typeface="Comic Sans MS" pitchFamily="66" charset="0"/>
              </a:rPr>
              <a:t>359 000€</a:t>
            </a:r>
          </a:p>
        </p:txBody>
      </p:sp>
      <p:pic>
        <p:nvPicPr>
          <p:cNvPr id="55305" name="Imag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88" y="2216150"/>
            <a:ext cx="16541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Imag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4510088"/>
            <a:ext cx="16192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7" name="Imag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4588"/>
            <a:ext cx="367982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8" name="Imag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860800"/>
            <a:ext cx="36798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9" name="Rectangle 2"/>
          <p:cNvSpPr>
            <a:spLocks noChangeArrowheads="1"/>
          </p:cNvSpPr>
          <p:nvPr/>
        </p:nvSpPr>
        <p:spPr bwMode="auto">
          <a:xfrm>
            <a:off x="3668713" y="2425700"/>
            <a:ext cx="310515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Entrée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Séjour avec cheminée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- 5 chambres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Cuisine équipée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Salle de bain 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Salle d’eau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- 2 WC.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Terrain d'env. 500m².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Garage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Atelier</a:t>
            </a:r>
          </a:p>
        </p:txBody>
      </p:sp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3813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6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57349" name="ZoneTexte 7"/>
          <p:cNvSpPr txBox="1">
            <a:spLocks noChangeArrowheads="1"/>
          </p:cNvSpPr>
          <p:nvPr/>
        </p:nvSpPr>
        <p:spPr bwMode="auto">
          <a:xfrm>
            <a:off x="19050" y="6524625"/>
            <a:ext cx="1960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itchFamily="34" charset="0"/>
              </a:rPr>
              <a:t>Réf : 5057 </a:t>
            </a:r>
          </a:p>
        </p:txBody>
      </p:sp>
      <p:sp>
        <p:nvSpPr>
          <p:cNvPr id="57350" name="Rectangle 8"/>
          <p:cNvSpPr>
            <a:spLocks noChangeArrowheads="1"/>
          </p:cNvSpPr>
          <p:nvPr/>
        </p:nvSpPr>
        <p:spPr bwMode="auto">
          <a:xfrm>
            <a:off x="4370388" y="111125"/>
            <a:ext cx="1835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4000">
                <a:solidFill>
                  <a:srgbClr val="FFFFFF"/>
                </a:solidFill>
                <a:latin typeface="Comic Sans MS" pitchFamily="66" charset="0"/>
              </a:rPr>
              <a:t>Maison</a:t>
            </a:r>
          </a:p>
        </p:txBody>
      </p:sp>
      <p:sp>
        <p:nvSpPr>
          <p:cNvPr id="57351" name="Rectangle 9"/>
          <p:cNvSpPr>
            <a:spLocks noChangeArrowheads="1"/>
          </p:cNvSpPr>
          <p:nvPr/>
        </p:nvSpPr>
        <p:spPr bwMode="auto">
          <a:xfrm>
            <a:off x="4046538" y="882650"/>
            <a:ext cx="2466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Brie-Comte-Robert</a:t>
            </a:r>
          </a:p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 5 pièce(s) – 92,16m²</a:t>
            </a:r>
          </a:p>
        </p:txBody>
      </p:sp>
      <p:sp>
        <p:nvSpPr>
          <p:cNvPr id="57352" name="Rectangle 10"/>
          <p:cNvSpPr>
            <a:spLocks noChangeArrowheads="1"/>
          </p:cNvSpPr>
          <p:nvPr/>
        </p:nvSpPr>
        <p:spPr bwMode="auto">
          <a:xfrm>
            <a:off x="4102100" y="1585913"/>
            <a:ext cx="216535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>
                <a:solidFill>
                  <a:srgbClr val="FFFFFF"/>
                </a:solidFill>
                <a:latin typeface="Comic Sans MS" pitchFamily="66" charset="0"/>
              </a:rPr>
              <a:t>291 700€</a:t>
            </a:r>
          </a:p>
        </p:txBody>
      </p:sp>
      <p:sp>
        <p:nvSpPr>
          <p:cNvPr id="57353" name="Rectangle 2"/>
          <p:cNvSpPr>
            <a:spLocks noChangeArrowheads="1"/>
          </p:cNvSpPr>
          <p:nvPr/>
        </p:nvSpPr>
        <p:spPr bwMode="auto">
          <a:xfrm>
            <a:off x="3668713" y="2492375"/>
            <a:ext cx="31051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Pavillon récent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Entrée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Cuisine aménagée et équipée, - Séjour donnant sur terrasse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- 3 belles chambres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Salle de bains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- 2 WC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Garage attenant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Un terrain de 250 m2.</a:t>
            </a:r>
          </a:p>
        </p:txBody>
      </p:sp>
      <p:pic>
        <p:nvPicPr>
          <p:cNvPr id="57354" name="Imag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206500"/>
            <a:ext cx="3643313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5" name="Imag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081463"/>
            <a:ext cx="3649663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6" name="Imag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2347913"/>
            <a:ext cx="1871663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3813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58373" name="ZoneTexte 7"/>
          <p:cNvSpPr txBox="1">
            <a:spLocks noChangeArrowheads="1"/>
          </p:cNvSpPr>
          <p:nvPr/>
        </p:nvSpPr>
        <p:spPr bwMode="auto">
          <a:xfrm>
            <a:off x="19050" y="6524625"/>
            <a:ext cx="1960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itchFamily="34" charset="0"/>
              </a:rPr>
              <a:t>Réf : 5060 </a:t>
            </a:r>
          </a:p>
        </p:txBody>
      </p:sp>
      <p:sp>
        <p:nvSpPr>
          <p:cNvPr id="58374" name="Rectangle 10"/>
          <p:cNvSpPr>
            <a:spLocks noChangeArrowheads="1"/>
          </p:cNvSpPr>
          <p:nvPr/>
        </p:nvSpPr>
        <p:spPr bwMode="auto">
          <a:xfrm>
            <a:off x="4102100" y="1585913"/>
            <a:ext cx="223837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>
                <a:solidFill>
                  <a:srgbClr val="FFFFFF"/>
                </a:solidFill>
                <a:latin typeface="Comic Sans MS" pitchFamily="66" charset="0"/>
              </a:rPr>
              <a:t>259 000€</a:t>
            </a:r>
          </a:p>
        </p:txBody>
      </p:sp>
      <p:sp>
        <p:nvSpPr>
          <p:cNvPr id="58375" name="Rectangle 2"/>
          <p:cNvSpPr>
            <a:spLocks noChangeArrowheads="1"/>
          </p:cNvSpPr>
          <p:nvPr/>
        </p:nvSpPr>
        <p:spPr bwMode="auto">
          <a:xfrm>
            <a:off x="3614738" y="2636838"/>
            <a:ext cx="3105150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F3/F4 en duplex 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Entrée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Cuisine équipée neuve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Séjour de 27.68 m²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Balcon 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- 2 chambre avec placard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Salle de bains avec baignoire - WC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Mezzanine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Bureau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Cave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- 2 places de stationnement sécurisées boxable</a:t>
            </a: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3614738" y="155575"/>
            <a:ext cx="3330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4000" dirty="0">
                <a:solidFill>
                  <a:srgbClr val="FFFFFF"/>
                </a:solidFill>
                <a:latin typeface="Comic Sans MS" pitchFamily="66" charset="0"/>
              </a:rPr>
              <a:t>Appartement</a:t>
            </a: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3963988" y="882650"/>
            <a:ext cx="2632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BRIE COMTE ROBERT</a:t>
            </a:r>
          </a:p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 4 pièce(s) – 77,31m²</a:t>
            </a:r>
          </a:p>
        </p:txBody>
      </p:sp>
      <p:pic>
        <p:nvPicPr>
          <p:cNvPr id="58378" name="Imag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1144588"/>
            <a:ext cx="2578100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9" name="Imag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4148138"/>
            <a:ext cx="3694113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0" name="Imag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2205038"/>
            <a:ext cx="1778000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1" name="Imag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4516438"/>
            <a:ext cx="188912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3813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ctangle 6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59397" name="ZoneTexte 7"/>
          <p:cNvSpPr txBox="1">
            <a:spLocks noChangeArrowheads="1"/>
          </p:cNvSpPr>
          <p:nvPr/>
        </p:nvSpPr>
        <p:spPr bwMode="auto">
          <a:xfrm>
            <a:off x="19050" y="6524625"/>
            <a:ext cx="1960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itchFamily="34" charset="0"/>
              </a:rPr>
              <a:t>Réf : 5075 </a:t>
            </a:r>
          </a:p>
        </p:txBody>
      </p:sp>
      <p:sp>
        <p:nvSpPr>
          <p:cNvPr id="59398" name="Rectangle 10"/>
          <p:cNvSpPr>
            <a:spLocks noChangeArrowheads="1"/>
          </p:cNvSpPr>
          <p:nvPr/>
        </p:nvSpPr>
        <p:spPr bwMode="auto">
          <a:xfrm>
            <a:off x="4102100" y="1585913"/>
            <a:ext cx="223837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>
                <a:solidFill>
                  <a:srgbClr val="FFFFFF"/>
                </a:solidFill>
                <a:latin typeface="Comic Sans MS" pitchFamily="66" charset="0"/>
              </a:rPr>
              <a:t>320 000€</a:t>
            </a:r>
          </a:p>
        </p:txBody>
      </p:sp>
      <p:sp>
        <p:nvSpPr>
          <p:cNvPr id="59399" name="Rectangle 2"/>
          <p:cNvSpPr>
            <a:spLocks noChangeArrowheads="1"/>
          </p:cNvSpPr>
          <p:nvPr/>
        </p:nvSpPr>
        <p:spPr bwMode="auto">
          <a:xfrm>
            <a:off x="3654425" y="2747963"/>
            <a:ext cx="3106738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Véranda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Entrée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Cuisine moderne équipée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- 3 chambre 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Séjour de 30 m² avec son poêle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Une terrasse carrelée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Salle d'eau + WC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- 2 chambres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Salle de bains + WC </a:t>
            </a:r>
            <a:b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 Terrain paysagé de 354 m² </a:t>
            </a:r>
          </a:p>
        </p:txBody>
      </p:sp>
      <p:pic>
        <p:nvPicPr>
          <p:cNvPr id="59400" name="Imag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2205038"/>
            <a:ext cx="1778000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Imag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4516438"/>
            <a:ext cx="188912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2" name="Rectangle 8"/>
          <p:cNvSpPr>
            <a:spLocks noChangeArrowheads="1"/>
          </p:cNvSpPr>
          <p:nvPr/>
        </p:nvSpPr>
        <p:spPr bwMode="auto">
          <a:xfrm>
            <a:off x="4370388" y="111125"/>
            <a:ext cx="1835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4000">
                <a:solidFill>
                  <a:srgbClr val="FFFFFF"/>
                </a:solidFill>
                <a:latin typeface="Comic Sans MS" pitchFamily="66" charset="0"/>
              </a:rPr>
              <a:t>Maison</a:t>
            </a:r>
          </a:p>
        </p:txBody>
      </p:sp>
      <p:sp>
        <p:nvSpPr>
          <p:cNvPr id="59403" name="Rectangle 9"/>
          <p:cNvSpPr>
            <a:spLocks noChangeArrowheads="1"/>
          </p:cNvSpPr>
          <p:nvPr/>
        </p:nvSpPr>
        <p:spPr bwMode="auto">
          <a:xfrm>
            <a:off x="3975100" y="882650"/>
            <a:ext cx="2609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Brie-Comte-Robert</a:t>
            </a:r>
          </a:p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 5 pièce(s) – 103,86m²</a:t>
            </a:r>
          </a:p>
        </p:txBody>
      </p:sp>
      <p:pic>
        <p:nvPicPr>
          <p:cNvPr id="59404" name="Imag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219200"/>
            <a:ext cx="3635375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5" name="Image 2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076700"/>
            <a:ext cx="36353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3616325" y="122238"/>
            <a:ext cx="3330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sz="4000">
                <a:solidFill>
                  <a:srgbClr val="FFFFFF"/>
                </a:solidFill>
                <a:latin typeface="Comic Sans MS" pitchFamily="66" charset="0"/>
              </a:rPr>
              <a:t>Appartement</a:t>
            </a:r>
          </a:p>
        </p:txBody>
      </p:sp>
      <p:sp>
        <p:nvSpPr>
          <p:cNvPr id="18438" name="Rectangle 7"/>
          <p:cNvSpPr>
            <a:spLocks noChangeArrowheads="1"/>
          </p:cNvSpPr>
          <p:nvPr/>
        </p:nvSpPr>
        <p:spPr bwMode="auto">
          <a:xfrm>
            <a:off x="3159125" y="819150"/>
            <a:ext cx="4244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BRIE-COMTE-ROBERT </a:t>
            </a:r>
          </a:p>
          <a:p>
            <a:pPr algn="ctr"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  5 pièce(s) - 164.00 m²</a:t>
            </a:r>
          </a:p>
        </p:txBody>
      </p:sp>
      <p:sp>
        <p:nvSpPr>
          <p:cNvPr id="18439" name="Rectangle 1"/>
          <p:cNvSpPr>
            <a:spLocks noChangeArrowheads="1"/>
          </p:cNvSpPr>
          <p:nvPr/>
        </p:nvSpPr>
        <p:spPr bwMode="auto">
          <a:xfrm>
            <a:off x="3678238" y="2744788"/>
            <a:ext cx="4572000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15000"/>
              </a:lnSpc>
            </a:pP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-Dans quartier calme</a:t>
            </a:r>
          </a:p>
          <a:p>
            <a:pPr algn="just" eaLnBrk="1" hangingPunct="1">
              <a:lnSpc>
                <a:spcPct val="115000"/>
              </a:lnSpc>
            </a:pP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-Superbe loft de + de 160m²  </a:t>
            </a:r>
          </a:p>
          <a:p>
            <a:pPr algn="just" eaLnBrk="1" hangingPunct="1">
              <a:lnSpc>
                <a:spcPct val="115000"/>
              </a:lnSpc>
            </a:pP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-Séjour triple de 80m²-</a:t>
            </a:r>
          </a:p>
          <a:p>
            <a:pPr algn="just" eaLnBrk="1" hangingPunct="1">
              <a:lnSpc>
                <a:spcPct val="115000"/>
              </a:lnSpc>
            </a:pP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-2 chambres (3e possible)</a:t>
            </a:r>
          </a:p>
          <a:p>
            <a:pPr algn="just" eaLnBrk="1" hangingPunct="1">
              <a:lnSpc>
                <a:spcPct val="115000"/>
              </a:lnSpc>
            </a:pP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-Salle de bains + douche</a:t>
            </a:r>
          </a:p>
          <a:p>
            <a:pPr algn="just" eaLnBrk="1" hangingPunct="1">
              <a:lnSpc>
                <a:spcPct val="115000"/>
              </a:lnSpc>
            </a:pP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-WC</a:t>
            </a:r>
          </a:p>
          <a:p>
            <a:pPr algn="just" eaLnBrk="1" hangingPunct="1">
              <a:lnSpc>
                <a:spcPct val="115000"/>
              </a:lnSpc>
            </a:pP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-Parking en sous sol</a:t>
            </a:r>
          </a:p>
          <a:p>
            <a:pPr algn="just" eaLnBrk="1" hangingPunct="1">
              <a:lnSpc>
                <a:spcPct val="115000"/>
              </a:lnSpc>
            </a:pP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-Parking extérieur</a:t>
            </a:r>
          </a:p>
          <a:p>
            <a:pPr algn="just" eaLnBrk="1" hangingPunct="1">
              <a:lnSpc>
                <a:spcPct val="115000"/>
              </a:lnSpc>
            </a:pPr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-Vaste cave</a:t>
            </a:r>
          </a:p>
        </p:txBody>
      </p:sp>
      <p:pic>
        <p:nvPicPr>
          <p:cNvPr id="18440" name="Imag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2347913"/>
            <a:ext cx="1944688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Imag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779588"/>
            <a:ext cx="3671888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Imag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163638"/>
            <a:ext cx="3671888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4006850" y="1535113"/>
            <a:ext cx="249396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 b="1">
                <a:solidFill>
                  <a:srgbClr val="FFFFFF"/>
                </a:solidFill>
                <a:latin typeface="Comic Sans MS" pitchFamily="66" charset="0"/>
              </a:rPr>
              <a:t>370 000 €</a:t>
            </a:r>
          </a:p>
        </p:txBody>
      </p:sp>
      <p:pic>
        <p:nvPicPr>
          <p:cNvPr id="18444" name="Imag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3830638"/>
            <a:ext cx="3671887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ZoneTexte 13"/>
          <p:cNvSpPr txBox="1">
            <a:spLocks noChangeArrowheads="1"/>
          </p:cNvSpPr>
          <p:nvPr/>
        </p:nvSpPr>
        <p:spPr bwMode="auto">
          <a:xfrm>
            <a:off x="19050" y="6524625"/>
            <a:ext cx="1960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itchFamily="34" charset="0"/>
              </a:rPr>
              <a:t>Réf.:4670</a:t>
            </a:r>
          </a:p>
        </p:txBody>
      </p:sp>
    </p:spTree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3813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ctangle 6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59397" name="ZoneTexte 7"/>
          <p:cNvSpPr txBox="1">
            <a:spLocks noChangeArrowheads="1"/>
          </p:cNvSpPr>
          <p:nvPr/>
        </p:nvSpPr>
        <p:spPr bwMode="auto">
          <a:xfrm>
            <a:off x="19050" y="6524625"/>
            <a:ext cx="19605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 dirty="0">
                <a:latin typeface="Calibri" pitchFamily="34" charset="0"/>
              </a:rPr>
              <a:t>Réf : </a:t>
            </a:r>
            <a:r>
              <a:rPr lang="fr-FR" altLang="fr-FR" sz="1400" b="1" dirty="0" smtClean="0">
                <a:latin typeface="Calibri" pitchFamily="34" charset="0"/>
              </a:rPr>
              <a:t>5094 </a:t>
            </a:r>
            <a:endParaRPr lang="fr-FR" altLang="fr-FR" sz="1400" b="1" dirty="0">
              <a:latin typeface="Calibri" pitchFamily="34" charset="0"/>
            </a:endParaRPr>
          </a:p>
        </p:txBody>
      </p:sp>
      <p:sp>
        <p:nvSpPr>
          <p:cNvPr id="59399" name="Rectangle 2"/>
          <p:cNvSpPr>
            <a:spLocks noChangeArrowheads="1"/>
          </p:cNvSpPr>
          <p:nvPr/>
        </p:nvSpPr>
        <p:spPr bwMode="auto">
          <a:xfrm>
            <a:off x="3625809" y="2747962"/>
            <a:ext cx="345838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16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- Belle </a:t>
            </a:r>
            <a:r>
              <a:rPr lang="fr-FR" sz="1600" dirty="0">
                <a:solidFill>
                  <a:srgbClr val="FFFFFF"/>
                </a:solidFill>
                <a:latin typeface="Comic Sans MS" panose="030F0702030302020204" pitchFamily="66" charset="0"/>
              </a:rPr>
              <a:t>rentabilité pour investisseurs </a:t>
            </a:r>
          </a:p>
          <a:p>
            <a:r>
              <a:rPr lang="fr-FR" sz="16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- Parking</a:t>
            </a:r>
          </a:p>
          <a:p>
            <a:r>
              <a:rPr lang="fr-FR" sz="16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- Possibilité </a:t>
            </a:r>
            <a:r>
              <a:rPr lang="fr-FR" sz="1600" dirty="0">
                <a:solidFill>
                  <a:srgbClr val="FFFFFF"/>
                </a:solidFill>
                <a:latin typeface="Comic Sans MS" panose="030F0702030302020204" pitchFamily="66" charset="0"/>
              </a:rPr>
              <a:t>de faire deux appartements (deux entrées différentes)</a:t>
            </a: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4102100" y="1585913"/>
            <a:ext cx="2165978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 dirty="0" smtClean="0">
                <a:solidFill>
                  <a:srgbClr val="FFFFFF"/>
                </a:solidFill>
                <a:latin typeface="Comic Sans MS" pitchFamily="66" charset="0"/>
              </a:rPr>
              <a:t>139 </a:t>
            </a:r>
            <a:r>
              <a:rPr lang="fr-FR" altLang="fr-FR" sz="3500" dirty="0">
                <a:solidFill>
                  <a:srgbClr val="FFFFFF"/>
                </a:solidFill>
                <a:latin typeface="Comic Sans MS" pitchFamily="66" charset="0"/>
              </a:rPr>
              <a:t>000€</a:t>
            </a: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3614738" y="155575"/>
            <a:ext cx="3330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4000" dirty="0">
                <a:solidFill>
                  <a:srgbClr val="FFFFFF"/>
                </a:solidFill>
                <a:latin typeface="Comic Sans MS" pitchFamily="66" charset="0"/>
              </a:rPr>
              <a:t>Appartement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4046355" y="882650"/>
            <a:ext cx="24673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dirty="0" smtClean="0">
                <a:solidFill>
                  <a:srgbClr val="FFFFFF"/>
                </a:solidFill>
                <a:latin typeface="Comic Sans MS" pitchFamily="66" charset="0"/>
              </a:rPr>
              <a:t>VILLECRESNES</a:t>
            </a:r>
            <a:endParaRPr lang="fr-FR" altLang="fr-FR" dirty="0">
              <a:solidFill>
                <a:srgbClr val="FFFFFF"/>
              </a:solidFill>
              <a:latin typeface="Comic Sans MS" pitchFamily="66" charset="0"/>
            </a:endParaRPr>
          </a:p>
          <a:p>
            <a:pPr algn="ctr" eaLnBrk="1" hangingPunct="1"/>
            <a:r>
              <a:rPr lang="fr-FR" altLang="fr-FR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fr-FR" altLang="fr-FR" dirty="0" smtClean="0">
                <a:solidFill>
                  <a:srgbClr val="FFFFFF"/>
                </a:solidFill>
                <a:latin typeface="Comic Sans MS" pitchFamily="66" charset="0"/>
              </a:rPr>
              <a:t>2 </a:t>
            </a:r>
            <a:r>
              <a:rPr lang="fr-FR" altLang="fr-FR" dirty="0">
                <a:solidFill>
                  <a:srgbClr val="FFFFFF"/>
                </a:solidFill>
                <a:latin typeface="Comic Sans MS" pitchFamily="66" charset="0"/>
              </a:rPr>
              <a:t>pièce(s) – </a:t>
            </a:r>
            <a:r>
              <a:rPr lang="fr-FR" altLang="fr-FR" dirty="0" smtClean="0">
                <a:solidFill>
                  <a:srgbClr val="FFFFFF"/>
                </a:solidFill>
                <a:latin typeface="Comic Sans MS" pitchFamily="66" charset="0"/>
              </a:rPr>
              <a:t>51,72m²</a:t>
            </a:r>
            <a:endParaRPr lang="fr-FR" altLang="fr-FR" dirty="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17" name="Image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1585912"/>
            <a:ext cx="3664800" cy="3164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680" y="2216667"/>
            <a:ext cx="1683784" cy="2004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183" y="4510088"/>
            <a:ext cx="1824305" cy="20145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8591353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3813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ctangle 6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59397" name="ZoneTexte 7"/>
          <p:cNvSpPr txBox="1">
            <a:spLocks noChangeArrowheads="1"/>
          </p:cNvSpPr>
          <p:nvPr/>
        </p:nvSpPr>
        <p:spPr bwMode="auto">
          <a:xfrm>
            <a:off x="19050" y="6524625"/>
            <a:ext cx="19605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 dirty="0">
                <a:latin typeface="Calibri" pitchFamily="34" charset="0"/>
              </a:rPr>
              <a:t>Réf : </a:t>
            </a:r>
            <a:r>
              <a:rPr lang="fr-FR" altLang="fr-FR" sz="1400" b="1" dirty="0" smtClean="0">
                <a:latin typeface="Calibri" pitchFamily="34" charset="0"/>
              </a:rPr>
              <a:t>5089 </a:t>
            </a:r>
            <a:endParaRPr lang="fr-FR" altLang="fr-FR" sz="1400" b="1" dirty="0">
              <a:latin typeface="Calibri" pitchFamily="34" charset="0"/>
            </a:endParaRPr>
          </a:p>
        </p:txBody>
      </p:sp>
      <p:sp>
        <p:nvSpPr>
          <p:cNvPr id="59399" name="Rectangle 2"/>
          <p:cNvSpPr>
            <a:spLocks noChangeArrowheads="1"/>
          </p:cNvSpPr>
          <p:nvPr/>
        </p:nvSpPr>
        <p:spPr bwMode="auto">
          <a:xfrm>
            <a:off x="3625809" y="2747962"/>
            <a:ext cx="345838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16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- Vaste séjour</a:t>
            </a:r>
          </a:p>
          <a:p>
            <a:r>
              <a:rPr lang="fr-FR" sz="16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- 3 </a:t>
            </a:r>
            <a:r>
              <a:rPr lang="fr-FR" sz="1600" dirty="0">
                <a:solidFill>
                  <a:srgbClr val="FFFFFF"/>
                </a:solidFill>
                <a:latin typeface="Comic Sans MS" panose="030F0702030302020204" pitchFamily="66" charset="0"/>
              </a:rPr>
              <a:t>chambres + </a:t>
            </a:r>
            <a:r>
              <a:rPr lang="fr-FR" sz="16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bureau</a:t>
            </a:r>
          </a:p>
          <a:p>
            <a:r>
              <a:rPr lang="fr-FR" sz="16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- Grande cuisine</a:t>
            </a:r>
            <a:br>
              <a:rPr lang="fr-FR" sz="1600" dirty="0" smtClean="0">
                <a:solidFill>
                  <a:srgbClr val="FFFFFF"/>
                </a:solidFill>
                <a:latin typeface="Comic Sans MS" panose="030F0702030302020204" pitchFamily="66" charset="0"/>
              </a:rPr>
            </a:br>
            <a:r>
              <a:rPr lang="fr-FR" sz="16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- Jardinet</a:t>
            </a:r>
            <a:br>
              <a:rPr lang="fr-FR" sz="1600" dirty="0" smtClean="0">
                <a:solidFill>
                  <a:srgbClr val="FFFFFF"/>
                </a:solidFill>
                <a:latin typeface="Comic Sans MS" panose="030F0702030302020204" pitchFamily="66" charset="0"/>
              </a:rPr>
            </a:br>
            <a:r>
              <a:rPr lang="fr-FR" sz="1600" dirty="0" smtClean="0">
                <a:solidFill>
                  <a:srgbClr val="FFFFFF"/>
                </a:solidFill>
                <a:latin typeface="Comic Sans MS" panose="030F0702030302020204" pitchFamily="66" charset="0"/>
              </a:rPr>
              <a:t>- 2 </a:t>
            </a:r>
            <a:r>
              <a:rPr lang="fr-FR" sz="1600" dirty="0">
                <a:solidFill>
                  <a:srgbClr val="FFFFFF"/>
                </a:solidFill>
                <a:latin typeface="Comic Sans MS" panose="030F0702030302020204" pitchFamily="66" charset="0"/>
              </a:rPr>
              <a:t>places de parking</a:t>
            </a: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4102100" y="1585913"/>
            <a:ext cx="223811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 dirty="0" smtClean="0">
                <a:solidFill>
                  <a:srgbClr val="FFFFFF"/>
                </a:solidFill>
                <a:latin typeface="Comic Sans MS" pitchFamily="66" charset="0"/>
              </a:rPr>
              <a:t>249 </a:t>
            </a:r>
            <a:r>
              <a:rPr lang="fr-FR" altLang="fr-FR" sz="3500" dirty="0">
                <a:solidFill>
                  <a:srgbClr val="FFFFFF"/>
                </a:solidFill>
                <a:latin typeface="Comic Sans MS" pitchFamily="66" charset="0"/>
              </a:rPr>
              <a:t>000€</a:t>
            </a: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3614737" y="155575"/>
            <a:ext cx="32607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sz="4000" dirty="0" smtClean="0">
                <a:solidFill>
                  <a:srgbClr val="FFFFFF"/>
                </a:solidFill>
                <a:latin typeface="Comic Sans MS" pitchFamily="66" charset="0"/>
              </a:rPr>
              <a:t>Maison</a:t>
            </a:r>
            <a:endParaRPr lang="fr-FR" altLang="fr-FR" sz="4000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4148948" y="882650"/>
            <a:ext cx="22621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dirty="0" smtClean="0">
                <a:solidFill>
                  <a:srgbClr val="FFFFFF"/>
                </a:solidFill>
                <a:latin typeface="Comic Sans MS" pitchFamily="66" charset="0"/>
              </a:rPr>
              <a:t>EVRY-GREGY</a:t>
            </a:r>
            <a:endParaRPr lang="fr-FR" altLang="fr-FR" dirty="0">
              <a:solidFill>
                <a:srgbClr val="FFFFFF"/>
              </a:solidFill>
              <a:latin typeface="Comic Sans MS" pitchFamily="66" charset="0"/>
            </a:endParaRPr>
          </a:p>
          <a:p>
            <a:pPr algn="ctr" eaLnBrk="1" hangingPunct="1"/>
            <a:r>
              <a:rPr lang="fr-FR" altLang="fr-FR" dirty="0">
                <a:solidFill>
                  <a:srgbClr val="FFFFFF"/>
                </a:solidFill>
                <a:latin typeface="Comic Sans MS" pitchFamily="66" charset="0"/>
              </a:rPr>
              <a:t> 6</a:t>
            </a:r>
            <a:r>
              <a:rPr lang="fr-FR" altLang="fr-FR" dirty="0" smtClean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fr-FR" altLang="fr-FR" dirty="0">
                <a:solidFill>
                  <a:srgbClr val="FFFFFF"/>
                </a:solidFill>
                <a:latin typeface="Comic Sans MS" pitchFamily="66" charset="0"/>
              </a:rPr>
              <a:t>pièce(s) – </a:t>
            </a:r>
            <a:r>
              <a:rPr lang="fr-FR" altLang="fr-FR" dirty="0" smtClean="0">
                <a:solidFill>
                  <a:srgbClr val="FFFFFF"/>
                </a:solidFill>
                <a:latin typeface="Comic Sans MS" pitchFamily="66" charset="0"/>
              </a:rPr>
              <a:t>143m²</a:t>
            </a:r>
            <a:endParaRPr lang="fr-FR" altLang="fr-FR" dirty="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13" name="Image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0" y="1144588"/>
            <a:ext cx="3679200" cy="2572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0" y="4004345"/>
            <a:ext cx="3679200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190" y="2133601"/>
            <a:ext cx="1758156" cy="208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Image 2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191" y="4436841"/>
            <a:ext cx="1758156" cy="2162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2582889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3813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ctangle 6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59397" name="ZoneTexte 7"/>
          <p:cNvSpPr txBox="1">
            <a:spLocks noChangeArrowheads="1"/>
          </p:cNvSpPr>
          <p:nvPr/>
        </p:nvSpPr>
        <p:spPr bwMode="auto">
          <a:xfrm>
            <a:off x="19050" y="6524625"/>
            <a:ext cx="19605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 dirty="0">
                <a:latin typeface="Calibri" pitchFamily="34" charset="0"/>
              </a:rPr>
              <a:t>Réf : </a:t>
            </a:r>
            <a:r>
              <a:rPr lang="fr-FR" altLang="fr-FR" sz="1400" b="1" dirty="0" smtClean="0">
                <a:latin typeface="Calibri" pitchFamily="34" charset="0"/>
              </a:rPr>
              <a:t>5082 </a:t>
            </a:r>
            <a:endParaRPr lang="fr-FR" altLang="fr-FR" sz="1400" b="1" dirty="0">
              <a:latin typeface="Calibri" pitchFamily="34" charset="0"/>
            </a:endParaRPr>
          </a:p>
        </p:txBody>
      </p:sp>
      <p:sp>
        <p:nvSpPr>
          <p:cNvPr id="59399" name="Rectangle 2"/>
          <p:cNvSpPr>
            <a:spLocks noChangeArrowheads="1"/>
          </p:cNvSpPr>
          <p:nvPr/>
        </p:nvSpPr>
        <p:spPr bwMode="auto">
          <a:xfrm>
            <a:off x="3625809" y="2747962"/>
            <a:ext cx="345838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1600" dirty="0" smtClean="0">
                <a:solidFill>
                  <a:srgbClr val="FFFFFF"/>
                </a:solidFill>
                <a:latin typeface="Comic Sans MS" pitchFamily="66" charset="0"/>
              </a:rPr>
              <a:t>- 3 chambres</a:t>
            </a:r>
            <a:br>
              <a:rPr lang="fr-FR" sz="1600" dirty="0" smtClean="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sz="1600" dirty="0" smtClean="0">
                <a:solidFill>
                  <a:srgbClr val="FFFFFF"/>
                </a:solidFill>
                <a:latin typeface="Comic Sans MS" pitchFamily="66" charset="0"/>
              </a:rPr>
              <a:t>- Séjour/SAM</a:t>
            </a:r>
            <a:br>
              <a:rPr lang="fr-FR" sz="1600" dirty="0" smtClean="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sz="1600" dirty="0" smtClean="0">
                <a:solidFill>
                  <a:srgbClr val="FFFFFF"/>
                </a:solidFill>
                <a:latin typeface="Comic Sans MS" pitchFamily="66" charset="0"/>
              </a:rPr>
              <a:t>- Cuisine</a:t>
            </a:r>
            <a:br>
              <a:rPr lang="fr-FR" sz="1600" dirty="0" smtClean="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sz="1600" dirty="0" smtClean="0">
                <a:solidFill>
                  <a:srgbClr val="FFFFFF"/>
                </a:solidFill>
                <a:latin typeface="Comic Sans MS" pitchFamily="66" charset="0"/>
              </a:rPr>
              <a:t>- SDB</a:t>
            </a:r>
            <a:br>
              <a:rPr lang="fr-FR" sz="1600" dirty="0" smtClean="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sz="1600" dirty="0" smtClean="0">
                <a:solidFill>
                  <a:srgbClr val="FFFFFF"/>
                </a:solidFill>
                <a:latin typeface="Comic Sans MS" pitchFamily="66" charset="0"/>
              </a:rPr>
              <a:t>- WC</a:t>
            </a:r>
            <a:br>
              <a:rPr lang="fr-FR" sz="1600" dirty="0" smtClean="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sz="1600" dirty="0" smtClean="0">
                <a:solidFill>
                  <a:srgbClr val="FFFFFF"/>
                </a:solidFill>
                <a:latin typeface="Comic Sans MS" pitchFamily="66" charset="0"/>
              </a:rPr>
              <a:t>- Combles aménageables</a:t>
            </a:r>
            <a:br>
              <a:rPr lang="fr-FR" sz="1600" dirty="0" smtClean="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sz="1600" dirty="0" smtClean="0">
                <a:solidFill>
                  <a:srgbClr val="FFFFFF"/>
                </a:solidFill>
                <a:latin typeface="Comic Sans MS" pitchFamily="66" charset="0"/>
              </a:rPr>
              <a:t>- Sur un </a:t>
            </a:r>
            <a:r>
              <a:rPr lang="fr-FR" sz="1600" dirty="0">
                <a:solidFill>
                  <a:srgbClr val="FFFFFF"/>
                </a:solidFill>
                <a:latin typeface="Comic Sans MS" pitchFamily="66" charset="0"/>
              </a:rPr>
              <a:t>terrain d'</a:t>
            </a:r>
            <a:r>
              <a:rPr lang="fr-FR" sz="1600" dirty="0" err="1">
                <a:solidFill>
                  <a:srgbClr val="FFFFFF"/>
                </a:solidFill>
                <a:latin typeface="Comic Sans MS" pitchFamily="66" charset="0"/>
              </a:rPr>
              <a:t>env</a:t>
            </a:r>
            <a:r>
              <a:rPr lang="fr-FR" sz="1600" dirty="0">
                <a:solidFill>
                  <a:srgbClr val="FFFFFF"/>
                </a:solidFill>
                <a:latin typeface="Comic Sans MS" pitchFamily="66" charset="0"/>
              </a:rPr>
              <a:t>  </a:t>
            </a:r>
            <a:r>
              <a:rPr lang="fr-FR" sz="1600" dirty="0" smtClean="0">
                <a:solidFill>
                  <a:srgbClr val="FFFFFF"/>
                </a:solidFill>
                <a:latin typeface="Comic Sans MS" pitchFamily="66" charset="0"/>
              </a:rPr>
              <a:t>650m²</a:t>
            </a:r>
            <a:endParaRPr lang="fr-FR" sz="16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4102100" y="1585913"/>
            <a:ext cx="223811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 dirty="0" smtClean="0">
                <a:solidFill>
                  <a:srgbClr val="FFFFFF"/>
                </a:solidFill>
                <a:latin typeface="Comic Sans MS" pitchFamily="66" charset="0"/>
              </a:rPr>
              <a:t>259 </a:t>
            </a:r>
            <a:r>
              <a:rPr lang="fr-FR" altLang="fr-FR" sz="3500" dirty="0">
                <a:solidFill>
                  <a:srgbClr val="FFFFFF"/>
                </a:solidFill>
                <a:latin typeface="Comic Sans MS" pitchFamily="66" charset="0"/>
              </a:rPr>
              <a:t>000€</a:t>
            </a: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3614737" y="155575"/>
            <a:ext cx="32607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sz="4000" dirty="0" smtClean="0">
                <a:solidFill>
                  <a:srgbClr val="FFFFFF"/>
                </a:solidFill>
                <a:latin typeface="Comic Sans MS" pitchFamily="66" charset="0"/>
              </a:rPr>
              <a:t>Maison</a:t>
            </a:r>
            <a:endParaRPr lang="fr-FR" altLang="fr-FR" sz="4000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3963801" y="882650"/>
            <a:ext cx="26324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dirty="0" smtClean="0">
                <a:solidFill>
                  <a:srgbClr val="FFFFFF"/>
                </a:solidFill>
                <a:latin typeface="Comic Sans MS" pitchFamily="66" charset="0"/>
              </a:rPr>
              <a:t>BRIE COMTE ROBERT</a:t>
            </a:r>
            <a:endParaRPr lang="fr-FR" altLang="fr-FR" dirty="0">
              <a:solidFill>
                <a:srgbClr val="FFFFFF"/>
              </a:solidFill>
              <a:latin typeface="Comic Sans MS" pitchFamily="66" charset="0"/>
            </a:endParaRPr>
          </a:p>
          <a:p>
            <a:pPr algn="ctr" eaLnBrk="1" hangingPunct="1"/>
            <a:r>
              <a:rPr lang="fr-FR" altLang="fr-FR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fr-FR" altLang="fr-FR" dirty="0" smtClean="0">
                <a:solidFill>
                  <a:srgbClr val="FFFFFF"/>
                </a:solidFill>
                <a:latin typeface="Comic Sans MS" pitchFamily="66" charset="0"/>
              </a:rPr>
              <a:t>5 </a:t>
            </a:r>
            <a:r>
              <a:rPr lang="fr-FR" altLang="fr-FR" dirty="0">
                <a:solidFill>
                  <a:srgbClr val="FFFFFF"/>
                </a:solidFill>
                <a:latin typeface="Comic Sans MS" pitchFamily="66" charset="0"/>
              </a:rPr>
              <a:t>pièce(s) – </a:t>
            </a:r>
            <a:r>
              <a:rPr lang="fr-FR" altLang="fr-FR" dirty="0" smtClean="0">
                <a:solidFill>
                  <a:srgbClr val="FFFFFF"/>
                </a:solidFill>
                <a:latin typeface="Comic Sans MS" pitchFamily="66" charset="0"/>
              </a:rPr>
              <a:t>95,00m²</a:t>
            </a:r>
            <a:endParaRPr lang="fr-FR" altLang="fr-FR" dirty="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10" name="Imag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144588"/>
            <a:ext cx="3700800" cy="2428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801942"/>
            <a:ext cx="3672000" cy="2579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2205038"/>
            <a:ext cx="1768226" cy="2088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4532787"/>
            <a:ext cx="1768226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3021214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3813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ctangle 6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59397" name="ZoneTexte 7"/>
          <p:cNvSpPr txBox="1">
            <a:spLocks noChangeArrowheads="1"/>
          </p:cNvSpPr>
          <p:nvPr/>
        </p:nvSpPr>
        <p:spPr bwMode="auto">
          <a:xfrm>
            <a:off x="19050" y="6524625"/>
            <a:ext cx="19605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 dirty="0">
                <a:latin typeface="Calibri" pitchFamily="34" charset="0"/>
              </a:rPr>
              <a:t>Réf : </a:t>
            </a:r>
            <a:r>
              <a:rPr lang="fr-FR" altLang="fr-FR" sz="1400" b="1" dirty="0" smtClean="0">
                <a:latin typeface="Calibri" pitchFamily="34" charset="0"/>
              </a:rPr>
              <a:t>5101</a:t>
            </a:r>
            <a:endParaRPr lang="fr-FR" altLang="fr-FR" sz="1400" b="1" dirty="0">
              <a:latin typeface="Calibri" pitchFamily="34" charset="0"/>
            </a:endParaRPr>
          </a:p>
        </p:txBody>
      </p:sp>
      <p:sp>
        <p:nvSpPr>
          <p:cNvPr id="59399" name="Rectangle 2"/>
          <p:cNvSpPr>
            <a:spLocks noChangeArrowheads="1"/>
          </p:cNvSpPr>
          <p:nvPr/>
        </p:nvSpPr>
        <p:spPr bwMode="auto">
          <a:xfrm>
            <a:off x="3625809" y="2747962"/>
            <a:ext cx="345838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1600" dirty="0" smtClean="0">
                <a:solidFill>
                  <a:srgbClr val="FFFFFF"/>
                </a:solidFill>
                <a:latin typeface="Comic Sans MS" pitchFamily="66" charset="0"/>
              </a:rPr>
              <a:t>- Entrée</a:t>
            </a:r>
            <a:br>
              <a:rPr lang="fr-FR" sz="1600" dirty="0" smtClean="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sz="1600" dirty="0" smtClean="0">
                <a:solidFill>
                  <a:srgbClr val="FFFFFF"/>
                </a:solidFill>
                <a:latin typeface="Comic Sans MS" pitchFamily="66" charset="0"/>
              </a:rPr>
              <a:t>- Séjour </a:t>
            </a:r>
            <a:r>
              <a:rPr lang="fr-FR" sz="1600" dirty="0">
                <a:solidFill>
                  <a:srgbClr val="FFFFFF"/>
                </a:solidFill>
                <a:latin typeface="Comic Sans MS" pitchFamily="66" charset="0"/>
              </a:rPr>
              <a:t>avec </a:t>
            </a:r>
            <a:r>
              <a:rPr lang="fr-FR" sz="1600" dirty="0" smtClean="0">
                <a:solidFill>
                  <a:srgbClr val="FFFFFF"/>
                </a:solidFill>
                <a:latin typeface="Comic Sans MS" pitchFamily="66" charset="0"/>
              </a:rPr>
              <a:t>cheminée</a:t>
            </a:r>
            <a:br>
              <a:rPr lang="fr-FR" sz="1600" dirty="0" smtClean="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sz="1600" dirty="0" smtClean="0">
                <a:solidFill>
                  <a:srgbClr val="FFFFFF"/>
                </a:solidFill>
                <a:latin typeface="Comic Sans MS" pitchFamily="66" charset="0"/>
              </a:rPr>
              <a:t>- 5 chambres</a:t>
            </a:r>
            <a:br>
              <a:rPr lang="fr-FR" sz="1600" dirty="0" smtClean="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sz="1600" dirty="0" smtClean="0">
                <a:solidFill>
                  <a:srgbClr val="FFFFFF"/>
                </a:solidFill>
                <a:latin typeface="Comic Sans MS" pitchFamily="66" charset="0"/>
              </a:rPr>
              <a:t>- Cuisine équipée</a:t>
            </a:r>
            <a:br>
              <a:rPr lang="fr-FR" sz="1600" dirty="0" smtClean="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sz="1600" dirty="0" smtClean="0">
                <a:solidFill>
                  <a:srgbClr val="FFFFFF"/>
                </a:solidFill>
                <a:latin typeface="Comic Sans MS" pitchFamily="66" charset="0"/>
              </a:rPr>
              <a:t>- SDB</a:t>
            </a:r>
            <a:br>
              <a:rPr lang="fr-FR" sz="1600" dirty="0" smtClean="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sz="1600" dirty="0" smtClean="0">
                <a:solidFill>
                  <a:srgbClr val="FFFFFF"/>
                </a:solidFill>
                <a:latin typeface="Comic Sans MS" pitchFamily="66" charset="0"/>
              </a:rPr>
              <a:t>- SDE</a:t>
            </a:r>
            <a:br>
              <a:rPr lang="fr-FR" sz="1600" dirty="0" smtClean="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sz="1600" dirty="0" smtClean="0">
                <a:solidFill>
                  <a:srgbClr val="FFFFFF"/>
                </a:solidFill>
                <a:latin typeface="Comic Sans MS" pitchFamily="66" charset="0"/>
              </a:rPr>
              <a:t>- 2WC</a:t>
            </a:r>
            <a:br>
              <a:rPr lang="fr-FR" sz="1600" dirty="0" smtClean="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sz="1600" dirty="0" smtClean="0">
                <a:solidFill>
                  <a:srgbClr val="FFFFFF"/>
                </a:solidFill>
                <a:latin typeface="Comic Sans MS" pitchFamily="66" charset="0"/>
              </a:rPr>
              <a:t>- Garage</a:t>
            </a:r>
            <a:br>
              <a:rPr lang="fr-FR" sz="1600" dirty="0" smtClean="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sz="1600" dirty="0" smtClean="0">
                <a:solidFill>
                  <a:srgbClr val="FFFFFF"/>
                </a:solidFill>
                <a:latin typeface="Comic Sans MS" pitchFamily="66" charset="0"/>
              </a:rPr>
              <a:t>- Atelier</a:t>
            </a:r>
            <a:br>
              <a:rPr lang="fr-FR" sz="1600" dirty="0" smtClean="0">
                <a:solidFill>
                  <a:srgbClr val="FFFFFF"/>
                </a:solidFill>
                <a:latin typeface="Comic Sans MS" pitchFamily="66" charset="0"/>
              </a:rPr>
            </a:br>
            <a:r>
              <a:rPr lang="fr-FR" sz="1600" dirty="0" smtClean="0">
                <a:solidFill>
                  <a:srgbClr val="FFFFFF"/>
                </a:solidFill>
                <a:latin typeface="Comic Sans MS" pitchFamily="66" charset="0"/>
              </a:rPr>
              <a:t>- Terrain </a:t>
            </a:r>
            <a:r>
              <a:rPr lang="fr-FR" sz="1600" dirty="0">
                <a:solidFill>
                  <a:srgbClr val="FFFFFF"/>
                </a:solidFill>
                <a:latin typeface="Comic Sans MS" pitchFamily="66" charset="0"/>
              </a:rPr>
              <a:t>d'env. </a:t>
            </a:r>
            <a:r>
              <a:rPr lang="fr-FR" sz="1600" dirty="0" smtClean="0">
                <a:solidFill>
                  <a:srgbClr val="FFFFFF"/>
                </a:solidFill>
                <a:latin typeface="Comic Sans MS" pitchFamily="66" charset="0"/>
              </a:rPr>
              <a:t>500m²</a:t>
            </a:r>
            <a:endParaRPr lang="fr-FR" sz="16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4102100" y="1585913"/>
            <a:ext cx="223811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 dirty="0" smtClean="0">
                <a:solidFill>
                  <a:srgbClr val="FFFFFF"/>
                </a:solidFill>
                <a:latin typeface="Comic Sans MS" pitchFamily="66" charset="0"/>
              </a:rPr>
              <a:t>34</a:t>
            </a:r>
            <a:r>
              <a:rPr lang="fr-FR" altLang="fr-FR" sz="3500" dirty="0" smtClean="0">
                <a:solidFill>
                  <a:srgbClr val="FFFFFF"/>
                </a:solidFill>
                <a:latin typeface="Comic Sans MS" pitchFamily="66" charset="0"/>
              </a:rPr>
              <a:t>9 </a:t>
            </a:r>
            <a:r>
              <a:rPr lang="fr-FR" altLang="fr-FR" sz="3500" dirty="0">
                <a:solidFill>
                  <a:srgbClr val="FFFFFF"/>
                </a:solidFill>
                <a:latin typeface="Comic Sans MS" pitchFamily="66" charset="0"/>
              </a:rPr>
              <a:t>000€</a:t>
            </a: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3614737" y="155575"/>
            <a:ext cx="32607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sz="4000" dirty="0" smtClean="0">
                <a:solidFill>
                  <a:srgbClr val="FFFFFF"/>
                </a:solidFill>
                <a:latin typeface="Comic Sans MS" pitchFamily="66" charset="0"/>
              </a:rPr>
              <a:t>Maison</a:t>
            </a:r>
            <a:endParaRPr lang="fr-FR" altLang="fr-FR" sz="4000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3994258" y="882650"/>
            <a:ext cx="25715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 dirty="0" smtClean="0">
                <a:solidFill>
                  <a:srgbClr val="FFFFFF"/>
                </a:solidFill>
                <a:latin typeface="Comic Sans MS" pitchFamily="66" charset="0"/>
              </a:rPr>
              <a:t>CHEBRY COSSIGNY</a:t>
            </a:r>
            <a:endParaRPr lang="fr-FR" altLang="fr-FR" dirty="0">
              <a:solidFill>
                <a:srgbClr val="FFFFFF"/>
              </a:solidFill>
              <a:latin typeface="Comic Sans MS" pitchFamily="66" charset="0"/>
            </a:endParaRPr>
          </a:p>
          <a:p>
            <a:pPr algn="ctr" eaLnBrk="1" hangingPunct="1"/>
            <a:r>
              <a:rPr lang="fr-FR" altLang="fr-FR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fr-FR" altLang="fr-FR" dirty="0">
                <a:solidFill>
                  <a:srgbClr val="FFFFFF"/>
                </a:solidFill>
                <a:latin typeface="Comic Sans MS" pitchFamily="66" charset="0"/>
              </a:rPr>
              <a:t>7</a:t>
            </a:r>
            <a:r>
              <a:rPr lang="fr-FR" altLang="fr-FR" dirty="0" smtClean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fr-FR" altLang="fr-FR" dirty="0">
                <a:solidFill>
                  <a:srgbClr val="FFFFFF"/>
                </a:solidFill>
                <a:latin typeface="Comic Sans MS" pitchFamily="66" charset="0"/>
              </a:rPr>
              <a:t>pièce(s) – </a:t>
            </a:r>
            <a:r>
              <a:rPr lang="fr-FR" altLang="fr-FR" dirty="0" smtClean="0">
                <a:solidFill>
                  <a:srgbClr val="FFFFFF"/>
                </a:solidFill>
                <a:latin typeface="Comic Sans MS" pitchFamily="66" charset="0"/>
              </a:rPr>
              <a:t>1</a:t>
            </a:r>
            <a:r>
              <a:rPr lang="fr-FR" altLang="fr-FR" dirty="0" smtClean="0">
                <a:solidFill>
                  <a:srgbClr val="FFFFFF"/>
                </a:solidFill>
                <a:latin typeface="Comic Sans MS" pitchFamily="66" charset="0"/>
              </a:rPr>
              <a:t>51,00m²</a:t>
            </a:r>
            <a:endParaRPr lang="fr-FR" altLang="fr-FR" dirty="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17" name="Image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82853"/>
            <a:ext cx="3690000" cy="256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825"/>
            <a:ext cx="3689999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2133601"/>
            <a:ext cx="1768226" cy="208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4502461"/>
            <a:ext cx="1768226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9120266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chemeClr val="bg1">
                <a:lumMod val="50000"/>
              </a:schemeClr>
            </a:gs>
            <a:gs pos="82000">
              <a:srgbClr val="C4E8FF"/>
            </a:gs>
            <a:gs pos="66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http://www.easyfranchise.fr/images/web/users/logos/logo_guy_hocquet_04122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188913"/>
            <a:ext cx="2232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ZoneTexte 1"/>
          <p:cNvSpPr txBox="1">
            <a:spLocks noChangeArrowheads="1"/>
          </p:cNvSpPr>
          <p:nvPr/>
        </p:nvSpPr>
        <p:spPr bwMode="auto">
          <a:xfrm>
            <a:off x="862013" y="2876550"/>
            <a:ext cx="8496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b="1" i="1">
                <a:latin typeface="Calibri" pitchFamily="34" charset="0"/>
              </a:rPr>
              <a:t>Retrouvez aussi tout nos biens sur notre site internet et nos pages Facebook.</a:t>
            </a:r>
          </a:p>
        </p:txBody>
      </p:sp>
      <p:pic>
        <p:nvPicPr>
          <p:cNvPr id="54276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4868863"/>
            <a:ext cx="7191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3738563"/>
            <a:ext cx="6985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ZoneTexte 9"/>
          <p:cNvSpPr txBox="1">
            <a:spLocks noChangeArrowheads="1"/>
          </p:cNvSpPr>
          <p:nvPr/>
        </p:nvSpPr>
        <p:spPr bwMode="auto">
          <a:xfrm>
            <a:off x="1504950" y="3851275"/>
            <a:ext cx="5184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b="1" i="1">
                <a:latin typeface="Calibri" pitchFamily="34" charset="0"/>
              </a:rPr>
              <a:t>www.guyhoquetbrie.fr</a:t>
            </a:r>
          </a:p>
        </p:txBody>
      </p:sp>
      <p:sp>
        <p:nvSpPr>
          <p:cNvPr id="54279" name="Rectangle 10"/>
          <p:cNvSpPr>
            <a:spLocks noChangeArrowheads="1"/>
          </p:cNvSpPr>
          <p:nvPr/>
        </p:nvSpPr>
        <p:spPr bwMode="auto">
          <a:xfrm>
            <a:off x="1504950" y="4868863"/>
            <a:ext cx="3124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b="1" i="1">
                <a:latin typeface="Calibri" pitchFamily="34" charset="0"/>
              </a:rPr>
              <a:t>Guy Hoquet Brie Comte Robert</a:t>
            </a:r>
          </a:p>
        </p:txBody>
      </p:sp>
      <p:sp>
        <p:nvSpPr>
          <p:cNvPr id="54280" name="Rectangle 11"/>
          <p:cNvSpPr>
            <a:spLocks noChangeArrowheads="1"/>
          </p:cNvSpPr>
          <p:nvPr/>
        </p:nvSpPr>
        <p:spPr bwMode="auto">
          <a:xfrm>
            <a:off x="1504950" y="5229225"/>
            <a:ext cx="2135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b="1" i="1">
                <a:latin typeface="Calibri" pitchFamily="34" charset="0"/>
              </a:rPr>
              <a:t>Guy Hoquet Coubert</a:t>
            </a:r>
          </a:p>
        </p:txBody>
      </p:sp>
    </p:spTree>
    <p:extLst>
      <p:ext uri="{BB962C8B-B14F-4D97-AF65-F5344CB8AC3E}">
        <p14:creationId xmlns:p14="http://schemas.microsoft.com/office/powerpoint/2010/main" val="3836245640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4284663" y="111125"/>
            <a:ext cx="1833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4000">
                <a:solidFill>
                  <a:srgbClr val="FFFFFF"/>
                </a:solidFill>
                <a:latin typeface="Comic Sans MS" pitchFamily="66" charset="0"/>
              </a:rPr>
              <a:t>Maison</a:t>
            </a:r>
          </a:p>
        </p:txBody>
      </p:sp>
      <p:sp>
        <p:nvSpPr>
          <p:cNvPr id="19462" name="Rectangle 7"/>
          <p:cNvSpPr>
            <a:spLocks noChangeArrowheads="1"/>
          </p:cNvSpPr>
          <p:nvPr/>
        </p:nvSpPr>
        <p:spPr bwMode="auto">
          <a:xfrm>
            <a:off x="3927475" y="784225"/>
            <a:ext cx="26638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Ozoir-La-Ferrière</a:t>
            </a:r>
          </a:p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 8 pièce(s) - 276.51 m²</a:t>
            </a:r>
          </a:p>
        </p:txBody>
      </p:sp>
      <p:sp>
        <p:nvSpPr>
          <p:cNvPr id="19463" name="Rectangle 8"/>
          <p:cNvSpPr>
            <a:spLocks noChangeArrowheads="1"/>
          </p:cNvSpPr>
          <p:nvPr/>
        </p:nvSpPr>
        <p:spPr bwMode="auto">
          <a:xfrm>
            <a:off x="4006850" y="1535113"/>
            <a:ext cx="249396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 b="1">
                <a:solidFill>
                  <a:srgbClr val="FFFFFF"/>
                </a:solidFill>
                <a:latin typeface="Comic Sans MS" pitchFamily="66" charset="0"/>
              </a:rPr>
              <a:t>698 250 €</a:t>
            </a:r>
          </a:p>
        </p:txBody>
      </p:sp>
      <p:pic>
        <p:nvPicPr>
          <p:cNvPr id="19464" name="Imag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75" y="2166938"/>
            <a:ext cx="1979613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Imag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75" y="4581525"/>
            <a:ext cx="1979613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Imag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3475"/>
            <a:ext cx="3671888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Imag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363"/>
            <a:ext cx="3671888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8" name="ZoneTexte 13"/>
          <p:cNvSpPr txBox="1">
            <a:spLocks noChangeArrowheads="1"/>
          </p:cNvSpPr>
          <p:nvPr/>
        </p:nvSpPr>
        <p:spPr bwMode="auto">
          <a:xfrm>
            <a:off x="19050" y="6524625"/>
            <a:ext cx="1960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itchFamily="34" charset="0"/>
              </a:rPr>
              <a:t>Réf.:6480</a:t>
            </a:r>
          </a:p>
          <a:p>
            <a:pPr eaLnBrk="1" hangingPunct="1"/>
            <a:endParaRPr lang="fr-FR" altLang="fr-FR" sz="1400" b="1">
              <a:latin typeface="Calibri" pitchFamily="34" charset="0"/>
            </a:endParaRPr>
          </a:p>
        </p:txBody>
      </p:sp>
      <p:sp>
        <p:nvSpPr>
          <p:cNvPr id="19469" name="Zone de texte 18"/>
          <p:cNvSpPr txBox="1">
            <a:spLocks noChangeArrowheads="1"/>
          </p:cNvSpPr>
          <p:nvPr/>
        </p:nvSpPr>
        <p:spPr bwMode="auto">
          <a:xfrm>
            <a:off x="3392488" y="2481263"/>
            <a:ext cx="5461000" cy="310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3600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-Domaine d'Arminvilliers</a:t>
            </a:r>
          </a:p>
          <a:p>
            <a:pPr algn="just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-Cuisine indépendante</a:t>
            </a:r>
          </a:p>
          <a:p>
            <a:pPr algn="just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-Séjour double</a:t>
            </a:r>
          </a:p>
          <a:p>
            <a:pPr algn="just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-Salle à manger</a:t>
            </a:r>
          </a:p>
          <a:p>
            <a:pPr algn="just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-Buanderie</a:t>
            </a:r>
          </a:p>
          <a:p>
            <a:pPr algn="just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-Un double garage </a:t>
            </a:r>
          </a:p>
          <a:p>
            <a:pPr algn="just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-Mezzanine</a:t>
            </a:r>
          </a:p>
          <a:p>
            <a:pPr algn="just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-5 chambres </a:t>
            </a:r>
          </a:p>
          <a:p>
            <a:pPr algn="just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-Une suite parentale </a:t>
            </a:r>
          </a:p>
          <a:p>
            <a:pPr algn="just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-Salle de bains </a:t>
            </a:r>
          </a:p>
          <a:p>
            <a:pPr algn="just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-Salle d'eau,</a:t>
            </a:r>
          </a:p>
          <a:p>
            <a:pPr algn="just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-WC séparés</a:t>
            </a:r>
          </a:p>
          <a:p>
            <a:pPr algn="just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-Dressing</a:t>
            </a:r>
            <a:endParaRPr lang="fr-FR" altLang="fr-FR">
              <a:solidFill>
                <a:srgbClr val="FFFF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4284663" y="111125"/>
            <a:ext cx="1833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4000">
                <a:solidFill>
                  <a:srgbClr val="FFFFFF"/>
                </a:solidFill>
                <a:latin typeface="Comic Sans MS" pitchFamily="66" charset="0"/>
              </a:rPr>
              <a:t>Maison</a:t>
            </a:r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3921125" y="811213"/>
            <a:ext cx="25606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Guignes</a:t>
            </a:r>
          </a:p>
          <a:p>
            <a:pPr algn="ctr" eaLnBrk="1" hangingPunct="1"/>
            <a:r>
              <a:rPr lang="fr-FR" altLang="fr-FR">
                <a:solidFill>
                  <a:srgbClr val="FFFFFF"/>
                </a:solidFill>
                <a:latin typeface="Comic Sans MS" pitchFamily="66" charset="0"/>
              </a:rPr>
              <a:t> 3 pièce(s) - 58.00 m²</a:t>
            </a:r>
          </a:p>
        </p:txBody>
      </p:sp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4051300" y="1489075"/>
            <a:ext cx="2300288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>
                <a:solidFill>
                  <a:srgbClr val="FFFFFF"/>
                </a:solidFill>
                <a:latin typeface="Comic Sans MS" pitchFamily="66" charset="0"/>
              </a:rPr>
              <a:t>185 000 €</a:t>
            </a:r>
          </a:p>
        </p:txBody>
      </p:sp>
      <p:pic>
        <p:nvPicPr>
          <p:cNvPr id="20485" name="Imag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367188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Rectangle 9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pic>
        <p:nvPicPr>
          <p:cNvPr id="20489" name="Imag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2088"/>
            <a:ext cx="367188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ZoneTexte 11"/>
          <p:cNvSpPr txBox="1">
            <a:spLocks noChangeArrowheads="1"/>
          </p:cNvSpPr>
          <p:nvPr/>
        </p:nvSpPr>
        <p:spPr bwMode="auto">
          <a:xfrm>
            <a:off x="19050" y="6524625"/>
            <a:ext cx="1960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itchFamily="34" charset="0"/>
              </a:rPr>
              <a:t>Réf.:4581</a:t>
            </a:r>
          </a:p>
          <a:p>
            <a:pPr eaLnBrk="1" hangingPunct="1"/>
            <a:endParaRPr lang="fr-FR" altLang="fr-FR" sz="1400" b="1">
              <a:latin typeface="Calibri" pitchFamily="34" charset="0"/>
            </a:endParaRPr>
          </a:p>
        </p:txBody>
      </p:sp>
      <p:pic>
        <p:nvPicPr>
          <p:cNvPr id="20491" name="Imag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2349500"/>
            <a:ext cx="1979613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2" name="Rectangle 13"/>
          <p:cNvSpPr>
            <a:spLocks noChangeArrowheads="1"/>
          </p:cNvSpPr>
          <p:nvPr/>
        </p:nvSpPr>
        <p:spPr bwMode="auto">
          <a:xfrm>
            <a:off x="3671888" y="2654300"/>
            <a:ext cx="4572000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15000"/>
              </a:lnSpc>
            </a:pPr>
            <a:r>
              <a:rPr lang="fr-FR" altLang="fr-FR" sz="1500">
                <a:solidFill>
                  <a:srgbClr val="FFFFFF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-Briarde </a:t>
            </a:r>
          </a:p>
          <a:p>
            <a:pPr algn="just" eaLnBrk="1" hangingPunct="1">
              <a:lnSpc>
                <a:spcPct val="115000"/>
              </a:lnSpc>
            </a:pPr>
            <a:r>
              <a:rPr lang="fr-FR" altLang="fr-FR" sz="1500">
                <a:solidFill>
                  <a:srgbClr val="FFFFFF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-Pièce de vie avec cuisine </a:t>
            </a:r>
          </a:p>
          <a:p>
            <a:pPr algn="just" eaLnBrk="1" hangingPunct="1">
              <a:lnSpc>
                <a:spcPct val="115000"/>
              </a:lnSpc>
            </a:pPr>
            <a:r>
              <a:rPr lang="fr-FR" altLang="fr-FR" sz="1500">
                <a:solidFill>
                  <a:srgbClr val="FFFFFF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-Salle de bains-wc.</a:t>
            </a:r>
          </a:p>
          <a:p>
            <a:pPr algn="just" eaLnBrk="1" hangingPunct="1">
              <a:lnSpc>
                <a:spcPct val="115000"/>
              </a:lnSpc>
            </a:pPr>
            <a:r>
              <a:rPr lang="fr-FR" altLang="fr-FR" sz="1500">
                <a:solidFill>
                  <a:srgbClr val="FFFFFF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-2 chambres</a:t>
            </a:r>
          </a:p>
          <a:p>
            <a:pPr algn="just" eaLnBrk="1" hangingPunct="1">
              <a:lnSpc>
                <a:spcPct val="115000"/>
              </a:lnSpc>
            </a:pPr>
            <a:r>
              <a:rPr lang="fr-FR" altLang="fr-FR" sz="1500">
                <a:solidFill>
                  <a:srgbClr val="FFFFFF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-Grenier</a:t>
            </a:r>
          </a:p>
          <a:p>
            <a:pPr algn="just" eaLnBrk="1" hangingPunct="1">
              <a:lnSpc>
                <a:spcPct val="115000"/>
              </a:lnSpc>
            </a:pPr>
            <a:r>
              <a:rPr lang="fr-FR" altLang="fr-FR" sz="1500">
                <a:solidFill>
                  <a:srgbClr val="FFFFFF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-Cave aménagée en buanderie.</a:t>
            </a:r>
          </a:p>
          <a:p>
            <a:pPr algn="just" eaLnBrk="1" hangingPunct="1">
              <a:lnSpc>
                <a:spcPct val="115000"/>
              </a:lnSpc>
            </a:pPr>
            <a:r>
              <a:rPr lang="fr-FR" altLang="fr-FR" sz="1500">
                <a:solidFill>
                  <a:srgbClr val="FFFFFF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-Cour sur l'arrière de la maison. </a:t>
            </a:r>
          </a:p>
          <a:p>
            <a:pPr algn="just" eaLnBrk="1" hangingPunct="1">
              <a:lnSpc>
                <a:spcPct val="115000"/>
              </a:lnSpc>
            </a:pPr>
            <a:r>
              <a:rPr lang="fr-FR" altLang="fr-FR" sz="1500">
                <a:solidFill>
                  <a:srgbClr val="FFFFFF"/>
                </a:solidFill>
                <a:latin typeface="Comic Sans MS" pitchFamily="66" charset="0"/>
                <a:ea typeface="Times New Roman" pitchFamily="18" charset="0"/>
                <a:cs typeface="Calibri" pitchFamily="34" charset="0"/>
              </a:rPr>
              <a:t>-Garage de 25 m² +mezzanine</a:t>
            </a: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5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22533" name="ZoneTexte 6"/>
          <p:cNvSpPr txBox="1">
            <a:spLocks noChangeArrowheads="1"/>
          </p:cNvSpPr>
          <p:nvPr/>
        </p:nvSpPr>
        <p:spPr bwMode="auto">
          <a:xfrm>
            <a:off x="19050" y="6524625"/>
            <a:ext cx="1960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itchFamily="34" charset="0"/>
              </a:rPr>
              <a:t>Réf.:4837</a:t>
            </a:r>
          </a:p>
          <a:p>
            <a:pPr eaLnBrk="1" hangingPunct="1"/>
            <a:endParaRPr lang="fr-FR" altLang="fr-FR" sz="1400" b="1">
              <a:latin typeface="Calibri" pitchFamily="34" charset="0"/>
            </a:endParaRPr>
          </a:p>
        </p:txBody>
      </p:sp>
      <p:sp>
        <p:nvSpPr>
          <p:cNvPr id="22534" name="Rectangle 7"/>
          <p:cNvSpPr>
            <a:spLocks noChangeArrowheads="1"/>
          </p:cNvSpPr>
          <p:nvPr/>
        </p:nvSpPr>
        <p:spPr bwMode="auto">
          <a:xfrm>
            <a:off x="4284663" y="111125"/>
            <a:ext cx="1833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4000">
                <a:solidFill>
                  <a:srgbClr val="FFFFFF"/>
                </a:solidFill>
                <a:latin typeface="Comic Sans MS" pitchFamily="66" charset="0"/>
              </a:rPr>
              <a:t>Maison</a:t>
            </a:r>
          </a:p>
        </p:txBody>
      </p:sp>
      <p:sp>
        <p:nvSpPr>
          <p:cNvPr id="9" name="Rectangle 8"/>
          <p:cNvSpPr/>
          <p:nvPr/>
        </p:nvSpPr>
        <p:spPr>
          <a:xfrm>
            <a:off x="2951163" y="809625"/>
            <a:ext cx="4572000" cy="7302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VERNEUIL-L’ETANG</a:t>
            </a: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5 piece(s) – 93.5 m²</a:t>
            </a:r>
            <a:endParaRPr lang="fr-FR" sz="1050" dirty="0"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6" name="Rectangle 9"/>
          <p:cNvSpPr>
            <a:spLocks noChangeArrowheads="1"/>
          </p:cNvSpPr>
          <p:nvPr/>
        </p:nvSpPr>
        <p:spPr bwMode="auto">
          <a:xfrm>
            <a:off x="4051300" y="1517650"/>
            <a:ext cx="237172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>
                <a:solidFill>
                  <a:srgbClr val="FFFFFF"/>
                </a:solidFill>
                <a:latin typeface="Comic Sans MS" pitchFamily="66" charset="0"/>
              </a:rPr>
              <a:t>229 000 €</a:t>
            </a:r>
          </a:p>
        </p:txBody>
      </p:sp>
      <p:pic>
        <p:nvPicPr>
          <p:cNvPr id="22537" name="Imag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182688"/>
            <a:ext cx="3671887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Imag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3870325"/>
            <a:ext cx="3671887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Imag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0" y="2238375"/>
            <a:ext cx="19812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Imag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0" y="4624388"/>
            <a:ext cx="19812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1" name="Zone de texte 18"/>
          <p:cNvSpPr txBox="1">
            <a:spLocks noChangeArrowheads="1"/>
          </p:cNvSpPr>
          <p:nvPr/>
        </p:nvSpPr>
        <p:spPr bwMode="auto">
          <a:xfrm>
            <a:off x="3355975" y="2855913"/>
            <a:ext cx="38893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0" rIns="36000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-Maison sur vide sanitaire </a:t>
            </a:r>
          </a:p>
          <a:p>
            <a:pPr algn="just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-Grande entrée avec placards</a:t>
            </a:r>
          </a:p>
          <a:p>
            <a:pPr algn="just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-Belle cuisine </a:t>
            </a:r>
          </a:p>
          <a:p>
            <a:pPr algn="just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-Accès garage d'environ 32 m² </a:t>
            </a:r>
          </a:p>
          <a:p>
            <a:pPr algn="just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-Beau séjour salon</a:t>
            </a:r>
          </a:p>
          <a:p>
            <a:pPr algn="just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-3 chambres. </a:t>
            </a:r>
          </a:p>
          <a:p>
            <a:pPr algn="just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-Un terrain clos de 530 m²</a:t>
            </a:r>
            <a:endParaRPr lang="fr-FR" altLang="fr-FR">
              <a:solidFill>
                <a:srgbClr val="FFFF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23557" name="ZoneTexte 6"/>
          <p:cNvSpPr txBox="1">
            <a:spLocks noChangeArrowheads="1"/>
          </p:cNvSpPr>
          <p:nvPr/>
        </p:nvSpPr>
        <p:spPr bwMode="auto">
          <a:xfrm>
            <a:off x="19050" y="6524625"/>
            <a:ext cx="196056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itchFamily="34" charset="0"/>
              </a:rPr>
              <a:t>Réf.:417</a:t>
            </a:r>
          </a:p>
          <a:p>
            <a:pPr eaLnBrk="1" hangingPunct="1"/>
            <a:endParaRPr lang="fr-FR" altLang="fr-FR" sz="1400" b="1">
              <a:latin typeface="Calibri" pitchFamily="34" charset="0"/>
            </a:endParaRPr>
          </a:p>
          <a:p>
            <a:pPr eaLnBrk="1" hangingPunct="1"/>
            <a:endParaRPr lang="fr-FR" altLang="fr-FR" sz="1400" b="1">
              <a:latin typeface="Calibri" pitchFamily="34" charset="0"/>
            </a:endParaRPr>
          </a:p>
        </p:txBody>
      </p:sp>
      <p:sp>
        <p:nvSpPr>
          <p:cNvPr id="23558" name="Rectangle 7"/>
          <p:cNvSpPr>
            <a:spLocks noChangeArrowheads="1"/>
          </p:cNvSpPr>
          <p:nvPr/>
        </p:nvSpPr>
        <p:spPr bwMode="auto">
          <a:xfrm>
            <a:off x="4284663" y="111125"/>
            <a:ext cx="1833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4000">
                <a:solidFill>
                  <a:srgbClr val="FFFFFF"/>
                </a:solidFill>
                <a:latin typeface="Comic Sans MS" pitchFamily="66" charset="0"/>
              </a:rPr>
              <a:t>Maison</a:t>
            </a:r>
          </a:p>
        </p:txBody>
      </p:sp>
      <p:sp>
        <p:nvSpPr>
          <p:cNvPr id="9" name="Rectangle 8"/>
          <p:cNvSpPr/>
          <p:nvPr/>
        </p:nvSpPr>
        <p:spPr>
          <a:xfrm>
            <a:off x="2951163" y="809625"/>
            <a:ext cx="4572000" cy="7302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SOLERS</a:t>
            </a: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8 piece(s) – 135.00 m²</a:t>
            </a:r>
            <a:endParaRPr lang="fr-FR" sz="1050" dirty="0"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60" name="Rectangle 9"/>
          <p:cNvSpPr>
            <a:spLocks noChangeArrowheads="1"/>
          </p:cNvSpPr>
          <p:nvPr/>
        </p:nvSpPr>
        <p:spPr bwMode="auto">
          <a:xfrm>
            <a:off x="4117975" y="1517650"/>
            <a:ext cx="22383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>
                <a:solidFill>
                  <a:srgbClr val="FFFFFF"/>
                </a:solidFill>
                <a:latin typeface="Comic Sans MS" pitchFamily="66" charset="0"/>
              </a:rPr>
              <a:t>295 000€</a:t>
            </a:r>
          </a:p>
        </p:txBody>
      </p:sp>
      <p:sp>
        <p:nvSpPr>
          <p:cNvPr id="23561" name="Rectangle 1"/>
          <p:cNvSpPr>
            <a:spLocks noChangeArrowheads="1"/>
          </p:cNvSpPr>
          <p:nvPr/>
        </p:nvSpPr>
        <p:spPr bwMode="auto">
          <a:xfrm>
            <a:off x="3581400" y="28448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-Charmante briarde 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-Surface au sol d'environ 190 m² 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-Un espace ouvert salon 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-Cuisine américaine 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-Véranda (55 m2) 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-une salle de bains 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-6 chambres 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-Une salle d'eau 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-Une mezzanine sous combles 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-Un garage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-Une grande terrasse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-Un jardin d'agrément</a:t>
            </a:r>
          </a:p>
        </p:txBody>
      </p:sp>
      <p:pic>
        <p:nvPicPr>
          <p:cNvPr id="23562" name="Imag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4750"/>
            <a:ext cx="3671888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Imag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3824288"/>
            <a:ext cx="3348038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Imag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4478338"/>
            <a:ext cx="1998662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Imag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75" y="2119313"/>
            <a:ext cx="1979613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 descr="http://saint-galmier.com/imagesvitrine/GuyHoquetImmobil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1255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0638"/>
            <a:ext cx="963613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6875463" y="1762125"/>
            <a:ext cx="1978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b="1" u="sng">
                <a:solidFill>
                  <a:srgbClr val="000000"/>
                </a:solidFill>
                <a:latin typeface="Calibri" pitchFamily="34" charset="0"/>
              </a:rPr>
              <a:t>DIAGNOSTIC ENERGETIQUE</a:t>
            </a:r>
            <a:r>
              <a:rPr lang="fr-FR" altLang="fr-FR" sz="1200" u="sng">
                <a:solidFill>
                  <a:srgbClr val="00000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24581" name="ZoneTexte 6"/>
          <p:cNvSpPr txBox="1">
            <a:spLocks noChangeArrowheads="1"/>
          </p:cNvSpPr>
          <p:nvPr/>
        </p:nvSpPr>
        <p:spPr bwMode="auto">
          <a:xfrm>
            <a:off x="19050" y="6524625"/>
            <a:ext cx="1960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400" b="1">
                <a:latin typeface="Calibri" pitchFamily="34" charset="0"/>
              </a:rPr>
              <a:t>Réf.:4824</a:t>
            </a:r>
          </a:p>
          <a:p>
            <a:pPr eaLnBrk="1" hangingPunct="1"/>
            <a:endParaRPr lang="fr-FR" altLang="fr-FR" sz="1400" b="1">
              <a:latin typeface="Calibri" pitchFamily="34" charset="0"/>
            </a:endParaRPr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4284663" y="111125"/>
            <a:ext cx="1833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4000">
                <a:solidFill>
                  <a:srgbClr val="FFFFFF"/>
                </a:solidFill>
                <a:latin typeface="Comic Sans MS" pitchFamily="66" charset="0"/>
              </a:rPr>
              <a:t>Maison</a:t>
            </a:r>
          </a:p>
        </p:txBody>
      </p:sp>
      <p:sp>
        <p:nvSpPr>
          <p:cNvPr id="9" name="Rectangle 8"/>
          <p:cNvSpPr/>
          <p:nvPr/>
        </p:nvSpPr>
        <p:spPr>
          <a:xfrm>
            <a:off x="2951163" y="800100"/>
            <a:ext cx="4572000" cy="7302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CRISENOY</a:t>
            </a:r>
          </a:p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5 piece(s) – 106.31 m²</a:t>
            </a:r>
            <a:endParaRPr lang="fr-FR" sz="1050" dirty="0"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4" name="Rectangle 9"/>
          <p:cNvSpPr>
            <a:spLocks noChangeArrowheads="1"/>
          </p:cNvSpPr>
          <p:nvPr/>
        </p:nvSpPr>
        <p:spPr bwMode="auto">
          <a:xfrm>
            <a:off x="4117975" y="1517650"/>
            <a:ext cx="21653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3500">
                <a:solidFill>
                  <a:srgbClr val="FFFFFF"/>
                </a:solidFill>
                <a:latin typeface="Comic Sans MS" pitchFamily="66" charset="0"/>
              </a:rPr>
              <a:t>190 000€</a:t>
            </a:r>
          </a:p>
        </p:txBody>
      </p:sp>
      <p:sp>
        <p:nvSpPr>
          <p:cNvPr id="24585" name="Rectangle 1"/>
          <p:cNvSpPr>
            <a:spLocks noChangeArrowheads="1"/>
          </p:cNvSpPr>
          <p:nvPr/>
        </p:nvSpPr>
        <p:spPr bwMode="auto">
          <a:xfrm>
            <a:off x="3708400" y="2636838"/>
            <a:ext cx="457200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-Maison briarde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-Une entrée sur pièce principale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-Salle d'eau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-WC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-Cuisine meublée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-Véranda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-Cuisine d'été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-Palier 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-3 chambres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-Grenier aménageable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-Un terrain d'environ 260 m²</a:t>
            </a:r>
          </a:p>
          <a:p>
            <a:pPr eaLnBrk="1" hangingPunct="1"/>
            <a:r>
              <a:rPr lang="fr-FR" altLang="fr-FR" sz="1600">
                <a:solidFill>
                  <a:srgbClr val="FFFFFF"/>
                </a:solidFill>
                <a:latin typeface="Comic Sans MS" pitchFamily="66" charset="0"/>
              </a:rPr>
              <a:t>-Garage</a:t>
            </a:r>
          </a:p>
        </p:txBody>
      </p:sp>
      <p:pic>
        <p:nvPicPr>
          <p:cNvPr id="24586" name="Imag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108075"/>
            <a:ext cx="3459163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Imag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4186238"/>
            <a:ext cx="3671887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Imag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3" y="2147888"/>
            <a:ext cx="1979612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Imag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3" y="4602163"/>
            <a:ext cx="1979612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hèmeS">
  <a:themeElements>
    <a:clrScheme name="Personnalisé 3">
      <a:dk1>
        <a:sysClr val="windowText" lastClr="000000"/>
      </a:dk1>
      <a:lt1>
        <a:srgbClr val="DBF5F9"/>
      </a:lt1>
      <a:dk2>
        <a:srgbClr val="00B0F0"/>
      </a:dk2>
      <a:lt2>
        <a:srgbClr val="00B0F0"/>
      </a:lt2>
      <a:accent1>
        <a:srgbClr val="00B0F0"/>
      </a:accent1>
      <a:accent2>
        <a:srgbClr val="00B0F0"/>
      </a:accent2>
      <a:accent3>
        <a:srgbClr val="00B0F0"/>
      </a:accent3>
      <a:accent4>
        <a:srgbClr val="0BD0D9"/>
      </a:accent4>
      <a:accent5>
        <a:srgbClr val="00B0F0"/>
      </a:accent5>
      <a:accent6>
        <a:srgbClr val="00B0F0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Vagues">
  <a:themeElements>
    <a:clrScheme name="Vagues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Vagues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agues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3851</TotalTime>
  <Words>1459</Words>
  <Application>Microsoft Office PowerPoint</Application>
  <PresentationFormat>Affichage à l'écran (4:3)</PresentationFormat>
  <Paragraphs>437</Paragraphs>
  <Slides>44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44</vt:i4>
      </vt:variant>
    </vt:vector>
  </HeadingPairs>
  <TitlesOfParts>
    <vt:vector size="46" baseType="lpstr">
      <vt:lpstr>ThèmeS</vt:lpstr>
      <vt:lpstr>Vagues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GHBrie</dc:creator>
  <cp:lastModifiedBy>Lénaïg BURGAUD</cp:lastModifiedBy>
  <cp:revision>169</cp:revision>
  <dcterms:created xsi:type="dcterms:W3CDTF">2014-01-17T16:06:35Z</dcterms:created>
  <dcterms:modified xsi:type="dcterms:W3CDTF">2014-06-20T13:28:12Z</dcterms:modified>
</cp:coreProperties>
</file>