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82" r:id="rId4"/>
    <p:sldId id="272" r:id="rId5"/>
    <p:sldId id="273" r:id="rId6"/>
    <p:sldId id="284" r:id="rId7"/>
    <p:sldId id="283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281" r:id="rId2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353"/>
    <a:srgbClr val="008000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7" autoAdjust="0"/>
    <p:restoredTop sz="94640" autoAdjust="0"/>
  </p:normalViewPr>
  <p:slideViewPr>
    <p:cSldViewPr>
      <p:cViewPr varScale="1">
        <p:scale>
          <a:sx n="70" d="100"/>
          <a:sy n="70" d="100"/>
        </p:scale>
        <p:origin x="-2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EA37-DA13-4FEF-9DDC-53E2CF71BB20}" type="datetimeFigureOut">
              <a:rPr lang="fr-FR" smtClean="0"/>
              <a:pPr/>
              <a:t>19/12/2013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F80E0-4D5E-4E93-AA35-F5465376EA7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EA37-DA13-4FEF-9DDC-53E2CF71BB20}" type="datetimeFigureOut">
              <a:rPr lang="fr-FR" smtClean="0"/>
              <a:pPr/>
              <a:t>19/12/2013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F80E0-4D5E-4E93-AA35-F5465376EA7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EA37-DA13-4FEF-9DDC-53E2CF71BB20}" type="datetimeFigureOut">
              <a:rPr lang="fr-FR" smtClean="0"/>
              <a:pPr/>
              <a:t>19/12/2013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F80E0-4D5E-4E93-AA35-F5465376EA7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EA37-DA13-4FEF-9DDC-53E2CF71BB20}" type="datetimeFigureOut">
              <a:rPr lang="fr-FR" smtClean="0"/>
              <a:pPr/>
              <a:t>19/12/2013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F80E0-4D5E-4E93-AA35-F5465376EA7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EA37-DA13-4FEF-9DDC-53E2CF71BB20}" type="datetimeFigureOut">
              <a:rPr lang="fr-FR" smtClean="0"/>
              <a:pPr/>
              <a:t>19/12/2013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F80E0-4D5E-4E93-AA35-F5465376EA7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EA37-DA13-4FEF-9DDC-53E2CF71BB20}" type="datetimeFigureOut">
              <a:rPr lang="fr-FR" smtClean="0"/>
              <a:pPr/>
              <a:t>19/12/2013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F80E0-4D5E-4E93-AA35-F5465376EA7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EA37-DA13-4FEF-9DDC-53E2CF71BB20}" type="datetimeFigureOut">
              <a:rPr lang="fr-FR" smtClean="0"/>
              <a:pPr/>
              <a:t>19/12/2013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F80E0-4D5E-4E93-AA35-F5465376EA7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EA37-DA13-4FEF-9DDC-53E2CF71BB20}" type="datetimeFigureOut">
              <a:rPr lang="fr-FR" smtClean="0"/>
              <a:pPr/>
              <a:t>19/12/2013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F80E0-4D5E-4E93-AA35-F5465376EA7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EA37-DA13-4FEF-9DDC-53E2CF71BB20}" type="datetimeFigureOut">
              <a:rPr lang="fr-FR" smtClean="0"/>
              <a:pPr/>
              <a:t>19/12/2013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F80E0-4D5E-4E93-AA35-F5465376EA7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EA37-DA13-4FEF-9DDC-53E2CF71BB20}" type="datetimeFigureOut">
              <a:rPr lang="fr-FR" smtClean="0"/>
              <a:pPr/>
              <a:t>19/12/2013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F80E0-4D5E-4E93-AA35-F5465376EA7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EA37-DA13-4FEF-9DDC-53E2CF71BB20}" type="datetimeFigureOut">
              <a:rPr lang="fr-FR" smtClean="0"/>
              <a:pPr/>
              <a:t>19/12/2013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F80E0-4D5E-4E93-AA35-F5465376EA7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EEA37-DA13-4FEF-9DDC-53E2CF71BB20}" type="datetimeFigureOut">
              <a:rPr lang="fr-FR" smtClean="0"/>
              <a:pPr/>
              <a:t>19/12/2013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F80E0-4D5E-4E93-AA35-F5465376EA7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5760" y="2479536"/>
            <a:ext cx="8892480" cy="267765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MA" sz="48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Samir_Khouaja_Maghribi" pitchFamily="2" charset="-78"/>
              </a:rPr>
              <a:t>التوجيه بمنظومتي</a:t>
            </a:r>
            <a:br>
              <a:rPr lang="ar-MA" sz="48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Samir_Khouaja_Maghribi" pitchFamily="2" charset="-78"/>
              </a:rPr>
            </a:br>
            <a:r>
              <a:rPr lang="ar-MA" sz="48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Samir_Khouaja_Maghribi" pitchFamily="2" charset="-78"/>
              </a:rPr>
              <a:t>التربية الوطنية والتكوين المهني</a:t>
            </a:r>
          </a:p>
          <a:p>
            <a:pPr algn="r" rtl="1"/>
            <a:endParaRPr lang="ar-MA" sz="4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Samir_Khouaja_Maghribi" pitchFamily="2" charset="-78"/>
            </a:endParaRPr>
          </a:p>
          <a:p>
            <a:pPr algn="ctr" rtl="1"/>
            <a:r>
              <a:rPr lang="ar-M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Samir_Khouaja_Maghribi" pitchFamily="2" charset="-78"/>
                <a:sym typeface="Symbol"/>
              </a:rPr>
              <a:t> </a:t>
            </a:r>
            <a:r>
              <a:rPr lang="ar-M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Samir_Khouaja_Maghribi" pitchFamily="2" charset="-78"/>
              </a:rPr>
              <a:t>تشخيص </a:t>
            </a:r>
            <a:r>
              <a:rPr lang="ar-MA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Samir_Khouaja_Maghribi" pitchFamily="2" charset="-78"/>
              </a:rPr>
              <a:t>الوضعية </a:t>
            </a:r>
            <a:r>
              <a:rPr lang="ar-MA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Samir_Khouaja_Maghribi" pitchFamily="2" charset="-78"/>
                <a:sym typeface="Symbol"/>
              </a:rPr>
              <a:t></a:t>
            </a:r>
            <a:endParaRPr lang="ar-MA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Samir_Khouaja_Maghribi" pitchFamily="2" charset="-78"/>
            </a:endParaRPr>
          </a:p>
        </p:txBody>
      </p:sp>
      <p:pic>
        <p:nvPicPr>
          <p:cNvPr id="3" name="Image 4" descr="Logo MENFP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9105" y="251018"/>
            <a:ext cx="4605791" cy="1148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0" y="5489937"/>
            <a:ext cx="9144000" cy="113877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MA" sz="28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  <a:sym typeface="Wingdings 2"/>
              </a:rPr>
              <a:t>الخميس </a:t>
            </a:r>
            <a:r>
              <a:rPr lang="ar-MA" sz="28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  <a:sym typeface="Wingdings 2"/>
              </a:rPr>
              <a:t>19دجنبر</a:t>
            </a:r>
            <a:r>
              <a:rPr lang="ar-MA" sz="28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  <a:sym typeface="Wingdings 2"/>
              </a:rPr>
              <a:t> 2013</a:t>
            </a:r>
            <a:endParaRPr lang="ar-MA" sz="2000" b="1" spc="50" dirty="0" smtClean="0">
              <a:ln w="11430">
                <a:noFill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dobe Arabic" pitchFamily="18" charset="-78"/>
              <a:cs typeface="Adobe Arabic" pitchFamily="18" charset="-78"/>
              <a:sym typeface="Wingdings 2"/>
            </a:endParaRPr>
          </a:p>
          <a:p>
            <a:pPr algn="ctr" rtl="1"/>
            <a:endParaRPr lang="ar-MA" sz="2000" b="1" spc="50" dirty="0" smtClean="0">
              <a:ln w="11430">
                <a:noFill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dobe Arabic" pitchFamily="18" charset="-78"/>
              <a:cs typeface="Adobe Arabic" pitchFamily="18" charset="-78"/>
              <a:sym typeface="Wingdings 2"/>
            </a:endParaRPr>
          </a:p>
          <a:p>
            <a:pPr algn="ctr" rtl="1"/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  <a:sym typeface="Wingdings 2"/>
              </a:rPr>
              <a:t>المركز الوطني للتكوينات والملتقيات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  <a:sym typeface="Wingdings 2"/>
              </a:rPr>
              <a:t>الوطنية 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  <a:sym typeface="Wingdings 2"/>
              </a:rPr>
              <a:t>- الرباط</a:t>
            </a:r>
            <a:endParaRPr lang="ar-MA" sz="2800" b="1" spc="50" dirty="0" smtClean="0">
              <a:ln w="11430">
                <a:noFill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dobe Arabic" pitchFamily="18" charset="-78"/>
              <a:cs typeface="Adobe Arabic" pitchFamily="18" charset="-78"/>
              <a:sym typeface="Wingdings 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angle rectangle 5"/>
          <p:cNvSpPr/>
          <p:nvPr/>
        </p:nvSpPr>
        <p:spPr>
          <a:xfrm>
            <a:off x="0" y="714375"/>
            <a:ext cx="9144000" cy="142875"/>
          </a:xfrm>
          <a:prstGeom prst="rtTriangle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79512" y="125178"/>
            <a:ext cx="8784976" cy="5232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>
              <a:defRPr/>
            </a:pPr>
            <a:r>
              <a:rPr lang="ar-MA" sz="28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" pitchFamily="18" charset="0"/>
                <a:cs typeface="Samir_Khouaja_Maghribi" pitchFamily="2" charset="-78"/>
              </a:rPr>
              <a:t>تشخيص الوضعية على مستوى البنيات</a:t>
            </a:r>
            <a:endParaRPr lang="fr-FR" sz="2800" b="1" spc="50" dirty="0">
              <a:ln w="11430"/>
              <a:solidFill>
                <a:srgbClr val="0000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Samir_Khouaja_Maghribi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51586"/>
            <a:ext cx="9144000" cy="1428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0" y="6322968"/>
            <a:ext cx="550810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وضعية التوجيه بمنظومتي التربية الوطنية والتكوين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المهني 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-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دجنبر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 2013</a:t>
            </a:r>
            <a:endParaRPr lang="fr-FR" sz="2000" b="1" spc="50" dirty="0">
              <a:ln w="11430">
                <a:noFill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52000" y="1052736"/>
            <a:ext cx="8640000" cy="461665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0" scaled="1"/>
            <a:tileRect/>
          </a:gra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marL="177800" algn="r" rtl="1"/>
            <a:r>
              <a:rPr lang="ar-MA" sz="3000" b="1" dirty="0" smtClean="0">
                <a:solidFill>
                  <a:srgbClr val="008000"/>
                </a:solidFill>
                <a:latin typeface="Adobe Arabic" pitchFamily="18" charset="-78"/>
                <a:cs typeface="Adobe Arabic" pitchFamily="18" charset="-78"/>
              </a:rPr>
              <a:t>المكتسبات على مستوى منظومة التربية الوطنية</a:t>
            </a:r>
            <a:endParaRPr lang="fr-FR" sz="3000" b="1" dirty="0">
              <a:solidFill>
                <a:srgbClr val="008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52000" y="1695007"/>
            <a:ext cx="864000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وجود بنيات إدارية مركزية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وجهوية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وإقليمية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مسؤولة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عن تدبير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التوجيه؛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وجود بنيات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خدماتية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جهوية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وإقليمية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ومحلية: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355600" lvl="1" indent="-177800" algn="just" rtl="1">
              <a:spcAft>
                <a:spcPts val="600"/>
              </a:spcAft>
              <a:buClr>
                <a:srgbClr val="008000"/>
              </a:buClr>
              <a:buSzPct val="55000"/>
              <a:buFont typeface="Courier New" pitchFamily="49" charset="0"/>
              <a:buChar char="o"/>
            </a:pP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50 مركزا </a:t>
            </a:r>
            <a:r>
              <a:rPr lang="ar-MA" sz="2600" dirty="0" err="1" smtClean="0">
                <a:latin typeface="Adobe Arabic" pitchFamily="18" charset="-78"/>
                <a:cs typeface="Adobe Arabic" pitchFamily="18" charset="-78"/>
              </a:rPr>
              <a:t>جهويا</a:t>
            </a: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 وإقليميا للإعلام والمساعدة على </a:t>
            </a:r>
            <a:r>
              <a:rPr lang="ar-MA" sz="2600" dirty="0" err="1" smtClean="0">
                <a:latin typeface="Adobe Arabic" pitchFamily="18" charset="-78"/>
                <a:cs typeface="Adobe Arabic" pitchFamily="18" charset="-78"/>
              </a:rPr>
              <a:t>التوجيه؛</a:t>
            </a:r>
            <a:endParaRPr lang="ar-MA" sz="2600" dirty="0" smtClean="0">
              <a:latin typeface="Adobe Arabic" pitchFamily="18" charset="-78"/>
              <a:cs typeface="Adobe Arabic" pitchFamily="18" charset="-78"/>
            </a:endParaRPr>
          </a:p>
          <a:p>
            <a:pPr marL="355600" lvl="1" indent="-177800" algn="just" rtl="1">
              <a:spcAft>
                <a:spcPts val="600"/>
              </a:spcAft>
              <a:buClr>
                <a:srgbClr val="008000"/>
              </a:buClr>
              <a:buSzPct val="55000"/>
              <a:buFont typeface="Courier New" pitchFamily="49" charset="0"/>
              <a:buChar char="o"/>
            </a:pPr>
            <a:r>
              <a:rPr lang="fr-FR" sz="2600" dirty="0" smtClean="0">
                <a:latin typeface="Adobe Arabic" pitchFamily="18" charset="-78"/>
                <a:cs typeface="Adobe Arabic" pitchFamily="18" charset="-78"/>
              </a:rPr>
              <a:t>912</a:t>
            </a: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 قطاعا مدرسيا للتوجيه </a:t>
            </a:r>
            <a:r>
              <a:rPr lang="fr-FR" sz="2600" dirty="0" smtClean="0">
                <a:latin typeface="Adobe Arabic" pitchFamily="18" charset="-78"/>
                <a:cs typeface="Adobe Arabic" pitchFamily="18" charset="-78"/>
              </a:rPr>
              <a:t>(Districts scolaires)</a:t>
            </a:r>
            <a:r>
              <a:rPr lang="ar-MA" sz="2600" dirty="0" err="1" smtClean="0">
                <a:latin typeface="Adobe Arabic" pitchFamily="18" charset="-78"/>
                <a:cs typeface="Adobe Arabic" pitchFamily="18" charset="-78"/>
              </a:rPr>
              <a:t>؛</a:t>
            </a:r>
            <a:endParaRPr lang="ar-MA" sz="2600" dirty="0" smtClean="0">
              <a:latin typeface="Adobe Arabic" pitchFamily="18" charset="-78"/>
              <a:cs typeface="Adobe Arabic" pitchFamily="18" charset="-78"/>
            </a:endParaRPr>
          </a:p>
          <a:p>
            <a:pPr marL="355600" lvl="1" indent="-177800" algn="just" rtl="1">
              <a:spcAft>
                <a:spcPts val="600"/>
              </a:spcAft>
              <a:buClr>
                <a:srgbClr val="008000"/>
              </a:buClr>
              <a:buSzPct val="55000"/>
              <a:buFont typeface="Courier New" pitchFamily="49" charset="0"/>
              <a:buChar char="o"/>
            </a:pP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حوالي 900 فضاء خاص بالإعلام والمساعدة على التوجيه بالمؤسسات الثانوية.</a:t>
            </a:r>
            <a:endParaRPr lang="fr-FR" sz="2600" dirty="0" smtClean="0">
              <a:latin typeface="Adobe Arabic" pitchFamily="18" charset="-78"/>
              <a:cs typeface="Adobe Arabic" pitchFamily="18" charset="-78"/>
            </a:endParaRPr>
          </a:p>
          <a:p>
            <a:pPr marL="177800" lvl="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dirty="0" smtClean="0">
                <a:solidFill>
                  <a:schemeClr val="dk1"/>
                </a:solidFill>
                <a:latin typeface="Adobe Arabic" pitchFamily="18" charset="-78"/>
                <a:cs typeface="Adobe Arabic" pitchFamily="18" charset="-78"/>
              </a:rPr>
              <a:t>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وجود بنيات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تأطيرية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للممارسة في المجال مركزيا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وجهويا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وإقليميا ومحليا تناط مسؤوليتها بمفتشي التوجيه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التربوي؛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lvl="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وجود مؤسسة للتكوين الأساسي أطر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الهيئة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(مركز التوجيه والتخطيط التربوي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).</a:t>
            </a:r>
            <a:endParaRPr lang="fr-FR" sz="2600" b="1" dirty="0" smtClean="0"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0" name="ZoneTexte 7"/>
          <p:cNvSpPr txBox="1">
            <a:spLocks noChangeArrowheads="1"/>
          </p:cNvSpPr>
          <p:nvPr/>
        </p:nvSpPr>
        <p:spPr bwMode="auto">
          <a:xfrm>
            <a:off x="8528672" y="6369036"/>
            <a:ext cx="431800" cy="3079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fld id="{9E4C4005-FA04-45BE-BA02-849BD28BCED2}" type="slidenum">
              <a:rPr lang="fr-FR" sz="1400" b="1"/>
              <a:pPr algn="ctr"/>
              <a:t>10</a:t>
            </a:fld>
            <a:endParaRPr lang="fr-FR" sz="1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angle rectangle 5"/>
          <p:cNvSpPr/>
          <p:nvPr/>
        </p:nvSpPr>
        <p:spPr>
          <a:xfrm>
            <a:off x="0" y="714375"/>
            <a:ext cx="9144000" cy="142875"/>
          </a:xfrm>
          <a:prstGeom prst="rtTriangle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79512" y="125178"/>
            <a:ext cx="8784976" cy="5232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>
              <a:defRPr/>
            </a:pPr>
            <a:r>
              <a:rPr lang="ar-MA" sz="28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" pitchFamily="18" charset="0"/>
                <a:cs typeface="Samir_Khouaja_Maghribi" pitchFamily="2" charset="-78"/>
              </a:rPr>
              <a:t>تشخيص الوضعية على مستوى البنيات</a:t>
            </a:r>
            <a:endParaRPr lang="fr-FR" sz="2800" b="1" spc="50" dirty="0">
              <a:ln w="11430"/>
              <a:solidFill>
                <a:srgbClr val="0000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Samir_Khouaja_Maghribi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51586"/>
            <a:ext cx="9144000" cy="1428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0" y="6322968"/>
            <a:ext cx="550810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وضعية التوجيه بمنظومتي التربية الوطنية والتكوين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المهني 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-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دجنبر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 2013</a:t>
            </a:r>
            <a:endParaRPr lang="fr-FR" sz="2000" b="1" spc="50" dirty="0">
              <a:ln w="11430">
                <a:noFill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52000" y="1052736"/>
            <a:ext cx="8640000" cy="461665"/>
          </a:xfrm>
          <a:prstGeom prst="rect">
            <a:avLst/>
          </a:prstGeom>
          <a:gradFill flip="none" rotWithShape="1">
            <a:gsLst>
              <a:gs pos="0">
                <a:srgbClr val="FF5353">
                  <a:tint val="66000"/>
                  <a:satMod val="160000"/>
                </a:srgbClr>
              </a:gs>
              <a:gs pos="50000">
                <a:srgbClr val="FF5353">
                  <a:tint val="44500"/>
                  <a:satMod val="160000"/>
                </a:srgbClr>
              </a:gs>
              <a:gs pos="100000">
                <a:srgbClr val="FF5353">
                  <a:tint val="23500"/>
                  <a:satMod val="160000"/>
                </a:srgbClr>
              </a:gs>
            </a:gsLst>
            <a:lin ang="0" scaled="1"/>
            <a:tileRect/>
          </a:gra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marL="177800" algn="r" rtl="1"/>
            <a:r>
              <a:rPr lang="ar-MA" sz="3000" b="1" dirty="0" smtClean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الصعوبات والنقائص على مستوى منظومة التربية الوطنية</a:t>
            </a:r>
            <a:endParaRPr lang="fr-FR" sz="3000" b="1" dirty="0">
              <a:solidFill>
                <a:srgbClr val="C00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52000" y="1695007"/>
            <a:ext cx="8640000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lvl="8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محدودية فعالية المراكز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الجهوية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والإقليمية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بسبب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تموقعها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بالنسبة للهيكلة الإدارية للأكاديميات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والنيابات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الإقليمية؛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ضعف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الموارد المادية والمالية المرصودة لهذه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المراكز؛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نسبة تغطية المؤسسات الثانوية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العمومية بالقطاعات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المدرسية للتوجيه لا تتعدى 77</a:t>
            </a:r>
            <a:r>
              <a:rPr lang="fr-FR" sz="2600" b="1" dirty="0" smtClean="0">
                <a:latin typeface="Adobe Arabic" pitchFamily="18" charset="-78"/>
                <a:cs typeface="Adobe Arabic" pitchFamily="18" charset="-78"/>
              </a:rPr>
              <a:t>%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، في ظل التزايد المستمر لأعداد هذه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المؤسسات؛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غموض في اختصاصات وآليات عمل مفتشي التوجيه التربوي المكلفين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بالتأطير.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0" name="ZoneTexte 7"/>
          <p:cNvSpPr txBox="1">
            <a:spLocks noChangeArrowheads="1"/>
          </p:cNvSpPr>
          <p:nvPr/>
        </p:nvSpPr>
        <p:spPr bwMode="auto">
          <a:xfrm>
            <a:off x="8528672" y="6369036"/>
            <a:ext cx="431800" cy="3079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fld id="{9E4C4005-FA04-45BE-BA02-849BD28BCED2}" type="slidenum">
              <a:rPr lang="fr-FR" sz="1400" b="1"/>
              <a:pPr algn="ctr"/>
              <a:t>11</a:t>
            </a:fld>
            <a:endParaRPr lang="fr-FR" sz="1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angle rectangle 5"/>
          <p:cNvSpPr/>
          <p:nvPr/>
        </p:nvSpPr>
        <p:spPr>
          <a:xfrm>
            <a:off x="0" y="714375"/>
            <a:ext cx="9144000" cy="142875"/>
          </a:xfrm>
          <a:prstGeom prst="rtTriangle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79512" y="125178"/>
            <a:ext cx="8784976" cy="5232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>
              <a:defRPr/>
            </a:pPr>
            <a:r>
              <a:rPr lang="ar-MA" sz="28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" pitchFamily="18" charset="0"/>
                <a:cs typeface="Samir_Khouaja_Maghribi" pitchFamily="2" charset="-78"/>
              </a:rPr>
              <a:t>تشخيص الوضعية على مستوى البنيات</a:t>
            </a:r>
            <a:endParaRPr lang="fr-FR" sz="2800" b="1" spc="50" dirty="0">
              <a:ln w="11430"/>
              <a:solidFill>
                <a:srgbClr val="0000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Samir_Khouaja_Maghribi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51586"/>
            <a:ext cx="9144000" cy="1428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0" y="6322968"/>
            <a:ext cx="550810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وضعية التوجيه بمنظومتي التربية الوطنية والتكوين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المهني 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-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دجنبر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 2013</a:t>
            </a:r>
            <a:endParaRPr lang="fr-FR" sz="2000" b="1" spc="50" dirty="0">
              <a:ln w="11430">
                <a:noFill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52000" y="1052736"/>
            <a:ext cx="8640000" cy="461665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0" scaled="1"/>
            <a:tileRect/>
          </a:gra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marL="177800" algn="r" rtl="1"/>
            <a:r>
              <a:rPr lang="ar-MA" sz="3000" b="1" dirty="0" smtClean="0">
                <a:solidFill>
                  <a:srgbClr val="008000"/>
                </a:solidFill>
                <a:latin typeface="Adobe Arabic" pitchFamily="18" charset="-78"/>
                <a:cs typeface="Adobe Arabic" pitchFamily="18" charset="-78"/>
              </a:rPr>
              <a:t>المكتسبات على مستوى منظومة التكوين المهني</a:t>
            </a:r>
            <a:endParaRPr lang="fr-FR" sz="3000" b="1" dirty="0">
              <a:solidFill>
                <a:srgbClr val="008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52000" y="1695007"/>
            <a:ext cx="8640000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lvl="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توفر قطاع التكوين المهني على مصلحة مركزية وخلايا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جهوية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وإقليمية للإعلام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والتوجيه؛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lvl="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توفر مكتب التكوين المهني وإنعاش الشغل على هياكل مركزية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وجهوية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للإعلام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والتوجيه؛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lvl="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توفر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بعض القطاعات المكونة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الأخرى على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بنيات للإعلام والتوجيه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مركزيا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وجهويا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ومحليا؛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lvl="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توفر بعض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مؤسسات التكوين المهني على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فضاءات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للإعلام والتوجيه.</a:t>
            </a:r>
          </a:p>
        </p:txBody>
      </p:sp>
      <p:sp>
        <p:nvSpPr>
          <p:cNvPr id="10" name="ZoneTexte 7"/>
          <p:cNvSpPr txBox="1">
            <a:spLocks noChangeArrowheads="1"/>
          </p:cNvSpPr>
          <p:nvPr/>
        </p:nvSpPr>
        <p:spPr bwMode="auto">
          <a:xfrm>
            <a:off x="8528672" y="6369036"/>
            <a:ext cx="431800" cy="3079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fld id="{9E4C4005-FA04-45BE-BA02-849BD28BCED2}" type="slidenum">
              <a:rPr lang="fr-FR" sz="1400" b="1"/>
              <a:pPr algn="ctr"/>
              <a:t>12</a:t>
            </a:fld>
            <a:endParaRPr lang="fr-FR" sz="1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angle rectangle 5"/>
          <p:cNvSpPr/>
          <p:nvPr/>
        </p:nvSpPr>
        <p:spPr>
          <a:xfrm>
            <a:off x="0" y="714375"/>
            <a:ext cx="9144000" cy="142875"/>
          </a:xfrm>
          <a:prstGeom prst="rtTriangle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79512" y="125178"/>
            <a:ext cx="8784976" cy="5232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>
              <a:defRPr/>
            </a:pPr>
            <a:r>
              <a:rPr lang="ar-MA" sz="28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" pitchFamily="18" charset="0"/>
                <a:cs typeface="Samir_Khouaja_Maghribi" pitchFamily="2" charset="-78"/>
              </a:rPr>
              <a:t>تشخيص الوضعية على مستوى البنيات</a:t>
            </a:r>
            <a:endParaRPr lang="fr-FR" sz="2800" b="1" spc="50" dirty="0">
              <a:ln w="11430"/>
              <a:solidFill>
                <a:srgbClr val="0000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Samir_Khouaja_Maghribi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51586"/>
            <a:ext cx="9144000" cy="1428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0" y="6322968"/>
            <a:ext cx="550810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وضعية التوجيه بمنظومتي التربية الوطنية والتكوين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المهني 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-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دجنبر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 2013</a:t>
            </a:r>
            <a:endParaRPr lang="fr-FR" sz="2000" b="1" spc="50" dirty="0">
              <a:ln w="11430">
                <a:noFill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52000" y="1052736"/>
            <a:ext cx="8640000" cy="461665"/>
          </a:xfrm>
          <a:prstGeom prst="rect">
            <a:avLst/>
          </a:prstGeom>
          <a:gradFill flip="none" rotWithShape="1">
            <a:gsLst>
              <a:gs pos="0">
                <a:srgbClr val="FF5353">
                  <a:tint val="66000"/>
                  <a:satMod val="160000"/>
                </a:srgbClr>
              </a:gs>
              <a:gs pos="50000">
                <a:srgbClr val="FF5353">
                  <a:tint val="44500"/>
                  <a:satMod val="160000"/>
                </a:srgbClr>
              </a:gs>
              <a:gs pos="100000">
                <a:srgbClr val="FF5353">
                  <a:tint val="23500"/>
                  <a:satMod val="160000"/>
                </a:srgbClr>
              </a:gs>
            </a:gsLst>
            <a:lin ang="0" scaled="1"/>
            <a:tileRect/>
          </a:gra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marL="177800" algn="r" rtl="1"/>
            <a:r>
              <a:rPr lang="ar-MA" sz="3000" b="1" dirty="0" smtClean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الصعوبات والنقائص على مستوى منظومة التكوين المهني</a:t>
            </a:r>
            <a:endParaRPr lang="fr-FR" sz="3000" b="1" dirty="0">
              <a:solidFill>
                <a:srgbClr val="C00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52000" y="1695007"/>
            <a:ext cx="8640000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تركيز المصلحة المركزية والخلايا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الجهوية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والإقليمية التابعة لقطاع التكوين المهني على أنشطة إعلامية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بالأساس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في غياب أطر متخصصة في مجال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التوجيه؛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عدم توفر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جميع القطاعات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المكونة على بنيات للإعلام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للتوجيه؛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تغطية جزئية للمؤسسات التابعة لمكتب التكوين المهني وإنعاش الشغل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بفضاءات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الإعلام والتوجيه خاصة بالعالم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القروي؛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التشتت الجغرافي لمؤسسات التكوين المهني التابعة للقطاعات المكونة لا يسمح بتوفير مستشارين في التوجيه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المهني بكل قطاع ومؤسسة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تكوينية؛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عدم وجود شبكات لمؤسسات التكوين المهني والمؤسسات التعليمية بشكل يسمح بالاستعمال المشترك للموارد والبنيات الخاصة بكل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طرف؛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ضعف الموارد المادية والمالية المخصصة للإعلام والتوجيه لدى القطاعات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المكونة.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0" name="ZoneTexte 7"/>
          <p:cNvSpPr txBox="1">
            <a:spLocks noChangeArrowheads="1"/>
          </p:cNvSpPr>
          <p:nvPr/>
        </p:nvSpPr>
        <p:spPr bwMode="auto">
          <a:xfrm>
            <a:off x="8528672" y="6369036"/>
            <a:ext cx="431800" cy="3079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fld id="{9E4C4005-FA04-45BE-BA02-849BD28BCED2}" type="slidenum">
              <a:rPr lang="fr-FR" sz="1400" b="1"/>
              <a:pPr algn="ctr"/>
              <a:t>13</a:t>
            </a:fld>
            <a:endParaRPr lang="fr-FR" sz="1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9"/>
          <p:cNvGrpSpPr>
            <a:grpSpLocks/>
          </p:cNvGrpSpPr>
          <p:nvPr/>
        </p:nvGrpSpPr>
        <p:grpSpPr bwMode="auto">
          <a:xfrm>
            <a:off x="317500" y="2349000"/>
            <a:ext cx="8509000" cy="2160000"/>
            <a:chOff x="317799" y="2582320"/>
            <a:chExt cx="8508403" cy="1689592"/>
          </a:xfrm>
        </p:grpSpPr>
        <p:sp>
          <p:nvSpPr>
            <p:cNvPr id="6" name="ZoneTexte 7"/>
            <p:cNvSpPr txBox="1">
              <a:spLocks noChangeArrowheads="1"/>
            </p:cNvSpPr>
            <p:nvPr/>
          </p:nvSpPr>
          <p:spPr bwMode="auto">
            <a:xfrm>
              <a:off x="317799" y="3126181"/>
              <a:ext cx="8508403" cy="601871"/>
            </a:xfrm>
            <a:prstGeom prst="rect">
              <a:avLst/>
            </a:prstGeom>
            <a:gradFill flip="none" rotWithShape="1">
              <a:gsLst>
                <a:gs pos="0">
                  <a:srgbClr val="000099">
                    <a:tint val="66000"/>
                    <a:satMod val="160000"/>
                  </a:srgbClr>
                </a:gs>
                <a:gs pos="50000">
                  <a:srgbClr val="000099">
                    <a:tint val="44500"/>
                    <a:satMod val="160000"/>
                  </a:srgbClr>
                </a:gs>
                <a:gs pos="100000">
                  <a:srgbClr val="000099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lvl="1" algn="ctr" rtl="1">
                <a:spcAft>
                  <a:spcPts val="600"/>
                </a:spcAft>
                <a:defRPr/>
              </a:pPr>
              <a:r>
                <a:rPr lang="ar-MA" sz="4400" b="1" dirty="0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rgbClr val="000099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dobe Arabic" pitchFamily="18" charset="-78"/>
                  <a:cs typeface="Samir_Khouaja_Maghribi" pitchFamily="2" charset="-78"/>
                </a:rPr>
                <a:t>الوضعية على مستوى  الموارد البشرية</a:t>
              </a:r>
              <a:endParaRPr lang="fr-FR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00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dobe Arabic" pitchFamily="18" charset="-78"/>
                <a:cs typeface="Samir_Khouaja_Maghribi" pitchFamily="2" charset="-78"/>
              </a:endParaRPr>
            </a:p>
          </p:txBody>
        </p:sp>
        <p:sp>
          <p:nvSpPr>
            <p:cNvPr id="7" name="Organigramme : Décision 6"/>
            <p:cNvSpPr/>
            <p:nvPr/>
          </p:nvSpPr>
          <p:spPr>
            <a:xfrm>
              <a:off x="1799692" y="4127896"/>
              <a:ext cx="5544616" cy="144016"/>
            </a:xfrm>
            <a:prstGeom prst="flowChartDecision">
              <a:avLst/>
            </a:prstGeom>
            <a:gradFill flip="none" rotWithShape="1">
              <a:gsLst>
                <a:gs pos="0">
                  <a:srgbClr val="000099">
                    <a:tint val="66000"/>
                    <a:satMod val="160000"/>
                  </a:srgbClr>
                </a:gs>
                <a:gs pos="50000">
                  <a:srgbClr val="000099">
                    <a:tint val="44500"/>
                    <a:satMod val="160000"/>
                  </a:srgbClr>
                </a:gs>
                <a:gs pos="100000">
                  <a:srgbClr val="000099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8" name="Organigramme : Décision 7"/>
            <p:cNvSpPr/>
            <p:nvPr/>
          </p:nvSpPr>
          <p:spPr>
            <a:xfrm>
              <a:off x="1799692" y="2582320"/>
              <a:ext cx="5544616" cy="144016"/>
            </a:xfrm>
            <a:prstGeom prst="flowChartDecision">
              <a:avLst/>
            </a:prstGeom>
            <a:gradFill flip="none" rotWithShape="1">
              <a:gsLst>
                <a:gs pos="0">
                  <a:srgbClr val="000099">
                    <a:tint val="66000"/>
                    <a:satMod val="160000"/>
                  </a:srgbClr>
                </a:gs>
                <a:gs pos="50000">
                  <a:srgbClr val="000099">
                    <a:tint val="44500"/>
                    <a:satMod val="160000"/>
                  </a:srgbClr>
                </a:gs>
                <a:gs pos="100000">
                  <a:srgbClr val="000099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angle rectangle 5"/>
          <p:cNvSpPr/>
          <p:nvPr/>
        </p:nvSpPr>
        <p:spPr>
          <a:xfrm>
            <a:off x="0" y="714375"/>
            <a:ext cx="9144000" cy="142875"/>
          </a:xfrm>
          <a:prstGeom prst="rtTriangle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79512" y="125178"/>
            <a:ext cx="8784976" cy="5232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>
              <a:defRPr/>
            </a:pPr>
            <a:r>
              <a:rPr lang="ar-MA" sz="28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" pitchFamily="18" charset="0"/>
                <a:cs typeface="Samir_Khouaja_Maghribi" pitchFamily="2" charset="-78"/>
              </a:rPr>
              <a:t>تشخيص الوضعية على مستوى الموارد البشرية</a:t>
            </a:r>
            <a:endParaRPr lang="fr-FR" sz="2800" b="1" spc="50" dirty="0">
              <a:ln w="11430"/>
              <a:solidFill>
                <a:srgbClr val="0000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Samir_Khouaja_Maghribi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51586"/>
            <a:ext cx="9144000" cy="1428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0" y="6322968"/>
            <a:ext cx="550810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وضعية التوجيه بمنظومتي التربية الوطنية والتكوين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المهني 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-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دجنبر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 2013</a:t>
            </a:r>
            <a:endParaRPr lang="fr-FR" sz="2000" b="1" spc="50" dirty="0">
              <a:ln w="11430">
                <a:noFill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52000" y="1052736"/>
            <a:ext cx="8640000" cy="461665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0" scaled="1"/>
            <a:tileRect/>
          </a:gra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marL="177800" algn="r" rtl="1"/>
            <a:r>
              <a:rPr lang="ar-MA" sz="3000" b="1" dirty="0" smtClean="0">
                <a:solidFill>
                  <a:srgbClr val="008000"/>
                </a:solidFill>
                <a:latin typeface="Adobe Arabic" pitchFamily="18" charset="-78"/>
                <a:cs typeface="Adobe Arabic" pitchFamily="18" charset="-78"/>
              </a:rPr>
              <a:t>المكتسبات على مستوى منظومة التربية الوطنية</a:t>
            </a:r>
            <a:endParaRPr lang="fr-FR" sz="3000" b="1" dirty="0">
              <a:solidFill>
                <a:srgbClr val="008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52000" y="1695007"/>
            <a:ext cx="8640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lvl="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وجود هيئة مختصة في المجال ضمن النظام الأساسي الخاص بموظفي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القطاع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(مستشارين ومفتشين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)؛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lvl="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إمكانية مزاولة مهام مختلفة حسب بنية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التعيين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(بنيات إدارية أو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خدماتية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أو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تأطيرية)؛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lvl="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وجود </a:t>
            </a:r>
            <a:r>
              <a:rPr lang="fr-FR" sz="2600" b="1" dirty="0" smtClean="0">
                <a:latin typeface="Adobe Arabic" pitchFamily="18" charset="-78"/>
                <a:cs typeface="Adobe Arabic" pitchFamily="18" charset="-78"/>
              </a:rPr>
              <a:t>912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إطارا في التوجيه عاملا بالقطاعات المدرسية للتوجيه بالتعليم الثانوي.</a:t>
            </a:r>
          </a:p>
        </p:txBody>
      </p:sp>
      <p:sp>
        <p:nvSpPr>
          <p:cNvPr id="10" name="ZoneTexte 7"/>
          <p:cNvSpPr txBox="1">
            <a:spLocks noChangeArrowheads="1"/>
          </p:cNvSpPr>
          <p:nvPr/>
        </p:nvSpPr>
        <p:spPr bwMode="auto">
          <a:xfrm>
            <a:off x="8528672" y="6369036"/>
            <a:ext cx="431800" cy="3079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fld id="{9E4C4005-FA04-45BE-BA02-849BD28BCED2}" type="slidenum">
              <a:rPr lang="fr-FR" sz="1400" b="1"/>
              <a:pPr algn="ctr"/>
              <a:t>15</a:t>
            </a:fld>
            <a:endParaRPr lang="fr-FR" sz="1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angle rectangle 5"/>
          <p:cNvSpPr/>
          <p:nvPr/>
        </p:nvSpPr>
        <p:spPr>
          <a:xfrm>
            <a:off x="0" y="714375"/>
            <a:ext cx="9144000" cy="142875"/>
          </a:xfrm>
          <a:prstGeom prst="rtTriangle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79512" y="125178"/>
            <a:ext cx="8784976" cy="5232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>
              <a:defRPr/>
            </a:pPr>
            <a:r>
              <a:rPr lang="ar-MA" sz="28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" pitchFamily="18" charset="0"/>
                <a:cs typeface="Samir_Khouaja_Maghribi" pitchFamily="2" charset="-78"/>
              </a:rPr>
              <a:t>تشخيص الوضعية على مستوى الموارد البشرية</a:t>
            </a:r>
            <a:endParaRPr lang="fr-FR" sz="2800" b="1" spc="50" dirty="0">
              <a:ln w="11430"/>
              <a:solidFill>
                <a:srgbClr val="0000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Samir_Khouaja_Maghribi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51586"/>
            <a:ext cx="9144000" cy="1428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0" y="6322968"/>
            <a:ext cx="550810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وضعية التوجيه بمنظومتي التربية الوطنية والتكوين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المهني 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-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دجنبر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 2013</a:t>
            </a:r>
            <a:endParaRPr lang="fr-FR" sz="2000" b="1" spc="50" dirty="0">
              <a:ln w="11430">
                <a:noFill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52000" y="1052736"/>
            <a:ext cx="8640000" cy="461665"/>
          </a:xfrm>
          <a:prstGeom prst="rect">
            <a:avLst/>
          </a:prstGeom>
          <a:gradFill flip="none" rotWithShape="1">
            <a:gsLst>
              <a:gs pos="0">
                <a:srgbClr val="FF5353">
                  <a:tint val="66000"/>
                  <a:satMod val="160000"/>
                </a:srgbClr>
              </a:gs>
              <a:gs pos="50000">
                <a:srgbClr val="FF5353">
                  <a:tint val="44500"/>
                  <a:satMod val="160000"/>
                </a:srgbClr>
              </a:gs>
              <a:gs pos="100000">
                <a:srgbClr val="FF5353">
                  <a:tint val="23500"/>
                  <a:satMod val="160000"/>
                </a:srgbClr>
              </a:gs>
            </a:gsLst>
            <a:lin ang="0" scaled="1"/>
            <a:tileRect/>
          </a:gra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marL="177800" algn="r" rtl="1"/>
            <a:r>
              <a:rPr lang="ar-MA" sz="3000" b="1" dirty="0" smtClean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الصعوبات والنقائص على مستوى منظومة التربية الوطنية</a:t>
            </a:r>
            <a:endParaRPr lang="fr-FR" sz="3000" b="1" dirty="0">
              <a:solidFill>
                <a:srgbClr val="C00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52000" y="1695007"/>
            <a:ext cx="86400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lvl="8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معدلات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تغطية مرتفعة تؤثر سلبا على جودة الخدمات المقدمة بالمؤسسات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التعليمية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العمومية: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355600" lvl="1" indent="-177800" algn="just" rtl="1">
              <a:spcAft>
                <a:spcPts val="600"/>
              </a:spcAft>
              <a:buClr>
                <a:srgbClr val="FF0000"/>
              </a:buClr>
              <a:buSzPct val="55000"/>
              <a:buFont typeface="Courier New" pitchFamily="49" charset="0"/>
              <a:buChar char="o"/>
              <a:defRPr/>
            </a:pP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العدد المتوسط للمؤسسات بالقطاع </a:t>
            </a:r>
            <a:r>
              <a:rPr lang="ar-MA" sz="2600" dirty="0" err="1" smtClean="0">
                <a:latin typeface="Adobe Arabic" pitchFamily="18" charset="-78"/>
                <a:cs typeface="Adobe Arabic" pitchFamily="18" charset="-78"/>
              </a:rPr>
              <a:t>المدرسي:</a:t>
            </a: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 </a:t>
            </a:r>
            <a:r>
              <a:rPr lang="fr-FR" sz="2600" dirty="0" smtClean="0">
                <a:latin typeface="Adobe Arabic" pitchFamily="18" charset="-78"/>
                <a:cs typeface="Adobe Arabic" pitchFamily="18" charset="-78"/>
              </a:rPr>
              <a:t>2,31</a:t>
            </a: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 لكل </a:t>
            </a:r>
            <a:r>
              <a:rPr lang="ar-MA" sz="2600" dirty="0" err="1" smtClean="0">
                <a:latin typeface="Adobe Arabic" pitchFamily="18" charset="-78"/>
                <a:cs typeface="Adobe Arabic" pitchFamily="18" charset="-78"/>
              </a:rPr>
              <a:t>إطار؛</a:t>
            </a:r>
            <a:endParaRPr lang="ar-MA" sz="2600" dirty="0" smtClean="0">
              <a:latin typeface="Adobe Arabic" pitchFamily="18" charset="-78"/>
              <a:cs typeface="Adobe Arabic" pitchFamily="18" charset="-78"/>
            </a:endParaRPr>
          </a:p>
          <a:p>
            <a:pPr marL="355600" lvl="1" indent="-177800" algn="just" rtl="1">
              <a:spcAft>
                <a:spcPts val="600"/>
              </a:spcAft>
              <a:buClr>
                <a:srgbClr val="FF0000"/>
              </a:buClr>
              <a:buSzPct val="55000"/>
              <a:buFont typeface="Courier New" pitchFamily="49" charset="0"/>
              <a:buChar char="o"/>
              <a:defRPr/>
            </a:pP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58 قسما للتعليم الثانوي لكل </a:t>
            </a:r>
            <a:r>
              <a:rPr lang="ar-MA" sz="2600" dirty="0" err="1" smtClean="0">
                <a:latin typeface="Adobe Arabic" pitchFamily="18" charset="-78"/>
                <a:cs typeface="Adobe Arabic" pitchFamily="18" charset="-78"/>
              </a:rPr>
              <a:t>إطار؛</a:t>
            </a:r>
            <a:endParaRPr lang="ar-MA" sz="2600" dirty="0" smtClean="0">
              <a:latin typeface="Adobe Arabic" pitchFamily="18" charset="-78"/>
              <a:cs typeface="Adobe Arabic" pitchFamily="18" charset="-78"/>
            </a:endParaRPr>
          </a:p>
          <a:p>
            <a:pPr marL="355600" lvl="1" indent="-177800" algn="just" rtl="1">
              <a:spcAft>
                <a:spcPts val="600"/>
              </a:spcAft>
              <a:buClr>
                <a:srgbClr val="FF0000"/>
              </a:buClr>
              <a:buSzPct val="55000"/>
              <a:buFont typeface="Courier New" pitchFamily="49" charset="0"/>
              <a:buChar char="o"/>
              <a:defRPr/>
            </a:pPr>
            <a:r>
              <a:rPr lang="fr-FR" sz="2600" dirty="0" smtClean="0">
                <a:latin typeface="Adobe Arabic" pitchFamily="18" charset="-78"/>
                <a:cs typeface="Adobe Arabic" pitchFamily="18" charset="-78"/>
              </a:rPr>
              <a:t>2128</a:t>
            </a: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 تلميذا لكل إطار.</a:t>
            </a:r>
          </a:p>
          <a:p>
            <a:pPr marL="177800" lvl="8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صعوبة تغطية جميع المؤسسات التعليمية الثانوية العمومية بالمتوفر من أطر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التوجيه؛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lvl="8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عدم تعميم تغطية مؤسسات التعليم المدرسي الخصوصي بخدمات أطر التوجيه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التربوي؛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lvl="8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ضعف الموارد البشرية المخصصة للمراكز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الجهوية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والإقليمية للإعلام والمساعدة على التوجيه.</a:t>
            </a:r>
          </a:p>
        </p:txBody>
      </p:sp>
      <p:sp>
        <p:nvSpPr>
          <p:cNvPr id="10" name="ZoneTexte 7"/>
          <p:cNvSpPr txBox="1">
            <a:spLocks noChangeArrowheads="1"/>
          </p:cNvSpPr>
          <p:nvPr/>
        </p:nvSpPr>
        <p:spPr bwMode="auto">
          <a:xfrm>
            <a:off x="8528672" y="6369036"/>
            <a:ext cx="431800" cy="3079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fld id="{9E4C4005-FA04-45BE-BA02-849BD28BCED2}" type="slidenum">
              <a:rPr lang="fr-FR" sz="1400" b="1"/>
              <a:pPr algn="ctr"/>
              <a:t>16</a:t>
            </a:fld>
            <a:endParaRPr lang="fr-FR" sz="1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angle rectangle 5"/>
          <p:cNvSpPr/>
          <p:nvPr/>
        </p:nvSpPr>
        <p:spPr>
          <a:xfrm>
            <a:off x="0" y="714375"/>
            <a:ext cx="9144000" cy="142875"/>
          </a:xfrm>
          <a:prstGeom prst="rtTriangle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79512" y="125178"/>
            <a:ext cx="8784976" cy="5232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>
              <a:defRPr/>
            </a:pPr>
            <a:r>
              <a:rPr lang="ar-MA" sz="28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" pitchFamily="18" charset="0"/>
                <a:cs typeface="Samir_Khouaja_Maghribi" pitchFamily="2" charset="-78"/>
              </a:rPr>
              <a:t>تشخيص الوضعية على مستوى الموارد البشرية</a:t>
            </a:r>
            <a:endParaRPr lang="fr-FR" sz="2800" b="1" spc="50" dirty="0">
              <a:ln w="11430"/>
              <a:solidFill>
                <a:srgbClr val="0000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Samir_Khouaja_Maghribi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51586"/>
            <a:ext cx="9144000" cy="1428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0" y="6322968"/>
            <a:ext cx="550810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وضعية التوجيه بمنظومتي التربية الوطنية والتكوين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المهني 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-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دجنبر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 2013</a:t>
            </a:r>
            <a:endParaRPr lang="fr-FR" sz="2000" b="1" spc="50" dirty="0">
              <a:ln w="11430">
                <a:noFill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52000" y="1052736"/>
            <a:ext cx="8640000" cy="461665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0" scaled="1"/>
            <a:tileRect/>
          </a:gra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marL="177800" algn="r" rtl="1"/>
            <a:r>
              <a:rPr lang="ar-MA" sz="3000" b="1" dirty="0" smtClean="0">
                <a:solidFill>
                  <a:srgbClr val="008000"/>
                </a:solidFill>
                <a:latin typeface="Adobe Arabic" pitchFamily="18" charset="-78"/>
                <a:cs typeface="Adobe Arabic" pitchFamily="18" charset="-78"/>
              </a:rPr>
              <a:t>المكتسبات على مستوى منظومة التكوين المهني</a:t>
            </a:r>
            <a:endParaRPr lang="fr-FR" sz="3000" b="1" dirty="0">
              <a:solidFill>
                <a:srgbClr val="008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52000" y="1695007"/>
            <a:ext cx="8640000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تنصيص النظام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الأساسي الخاص بهيئة المكونين المشتركة بين الوزارات لمؤسسات التكوين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المهني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(المرسوم رقم 2.89.565 لسنة 1990 كما وقع تغييره وتتميمه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)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على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إطار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مستشار في التوجيه والتخطيط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المهني؛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وجود مستشارين في التوجيه تابعين لمكتب التكوين المهني وإنعاش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الشغل.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0" name="ZoneTexte 7"/>
          <p:cNvSpPr txBox="1">
            <a:spLocks noChangeArrowheads="1"/>
          </p:cNvSpPr>
          <p:nvPr/>
        </p:nvSpPr>
        <p:spPr bwMode="auto">
          <a:xfrm>
            <a:off x="8528672" y="6369036"/>
            <a:ext cx="431800" cy="3079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fld id="{9E4C4005-FA04-45BE-BA02-849BD28BCED2}" type="slidenum">
              <a:rPr lang="fr-FR" sz="1400" b="1"/>
              <a:pPr algn="ctr"/>
              <a:t>17</a:t>
            </a:fld>
            <a:endParaRPr lang="fr-FR" sz="1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angle rectangle 5"/>
          <p:cNvSpPr/>
          <p:nvPr/>
        </p:nvSpPr>
        <p:spPr>
          <a:xfrm>
            <a:off x="0" y="714375"/>
            <a:ext cx="9144000" cy="142875"/>
          </a:xfrm>
          <a:prstGeom prst="rtTriangle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79512" y="125178"/>
            <a:ext cx="8784976" cy="5232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>
              <a:defRPr/>
            </a:pPr>
            <a:r>
              <a:rPr lang="ar-MA" sz="28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" pitchFamily="18" charset="0"/>
                <a:cs typeface="Samir_Khouaja_Maghribi" pitchFamily="2" charset="-78"/>
              </a:rPr>
              <a:t>تشخيص الوضعية على مستوى الموارد البشرية</a:t>
            </a:r>
            <a:endParaRPr lang="fr-FR" sz="2800" b="1" spc="50" dirty="0">
              <a:ln w="11430"/>
              <a:solidFill>
                <a:srgbClr val="0000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Samir_Khouaja_Maghribi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51586"/>
            <a:ext cx="9144000" cy="1428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0" y="6322968"/>
            <a:ext cx="550810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وضعية التوجيه بمنظومتي التربية الوطنية والتكوين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المهني 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-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دجنبر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 2013</a:t>
            </a:r>
            <a:endParaRPr lang="fr-FR" sz="2000" b="1" spc="50" dirty="0">
              <a:ln w="11430">
                <a:noFill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52000" y="1052736"/>
            <a:ext cx="8640000" cy="461665"/>
          </a:xfrm>
          <a:prstGeom prst="rect">
            <a:avLst/>
          </a:prstGeom>
          <a:gradFill flip="none" rotWithShape="1">
            <a:gsLst>
              <a:gs pos="0">
                <a:srgbClr val="FF5353">
                  <a:tint val="66000"/>
                  <a:satMod val="160000"/>
                </a:srgbClr>
              </a:gs>
              <a:gs pos="50000">
                <a:srgbClr val="FF5353">
                  <a:tint val="44500"/>
                  <a:satMod val="160000"/>
                </a:srgbClr>
              </a:gs>
              <a:gs pos="100000">
                <a:srgbClr val="FF5353">
                  <a:tint val="23500"/>
                  <a:satMod val="160000"/>
                </a:srgbClr>
              </a:gs>
            </a:gsLst>
            <a:lin ang="0" scaled="1"/>
            <a:tileRect/>
          </a:gra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marL="177800" algn="r" rtl="1"/>
            <a:r>
              <a:rPr lang="ar-MA" sz="3000" b="1" dirty="0" smtClean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الصعوبات والنقائص على مستوى منظومة التكوين المهني</a:t>
            </a:r>
            <a:endParaRPr lang="fr-FR" sz="3000" b="1" dirty="0">
              <a:solidFill>
                <a:srgbClr val="C00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52000" y="1695007"/>
            <a:ext cx="8640000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lvl="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عدم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تفعيل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المواد من 14 إلى 16 مكررة مرتين من مرسوم النظام الأساسي لهيئة المكونين بمؤسسات التكوين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المهني المتعلقة بإطار المستشار في التوجيه والتخطيط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المهني؛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lvl="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تغطية جزئية للمؤسسات التابعة لمكتب التكوين المهني وإنعاش الشغل بمستشاري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التوجيه؛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lvl="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غياب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لمستشاري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التوجيه بالقطاعات المكونة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الأخرى؛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lvl="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غياب أطر مختصة في مجال التوجيه بالمصالح المركزية والخارجية لقطاع التكوين المهني.</a:t>
            </a:r>
          </a:p>
        </p:txBody>
      </p:sp>
      <p:sp>
        <p:nvSpPr>
          <p:cNvPr id="10" name="ZoneTexte 7"/>
          <p:cNvSpPr txBox="1">
            <a:spLocks noChangeArrowheads="1"/>
          </p:cNvSpPr>
          <p:nvPr/>
        </p:nvSpPr>
        <p:spPr bwMode="auto">
          <a:xfrm>
            <a:off x="8528672" y="6369036"/>
            <a:ext cx="431800" cy="3079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fld id="{9E4C4005-FA04-45BE-BA02-849BD28BCED2}" type="slidenum">
              <a:rPr lang="fr-FR" sz="1400" b="1"/>
              <a:pPr algn="ctr"/>
              <a:t>18</a:t>
            </a:fld>
            <a:endParaRPr lang="fr-FR" sz="1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9"/>
          <p:cNvGrpSpPr>
            <a:grpSpLocks/>
          </p:cNvGrpSpPr>
          <p:nvPr/>
        </p:nvGrpSpPr>
        <p:grpSpPr bwMode="auto">
          <a:xfrm>
            <a:off x="317500" y="2349000"/>
            <a:ext cx="8509000" cy="2160000"/>
            <a:chOff x="317799" y="2582320"/>
            <a:chExt cx="8508403" cy="1689592"/>
          </a:xfrm>
        </p:grpSpPr>
        <p:sp>
          <p:nvSpPr>
            <p:cNvPr id="6" name="ZoneTexte 7"/>
            <p:cNvSpPr txBox="1">
              <a:spLocks noChangeArrowheads="1"/>
            </p:cNvSpPr>
            <p:nvPr/>
          </p:nvSpPr>
          <p:spPr bwMode="auto">
            <a:xfrm>
              <a:off x="317799" y="3126181"/>
              <a:ext cx="8508403" cy="601871"/>
            </a:xfrm>
            <a:prstGeom prst="rect">
              <a:avLst/>
            </a:prstGeom>
            <a:gradFill flip="none" rotWithShape="1">
              <a:gsLst>
                <a:gs pos="0">
                  <a:srgbClr val="000099">
                    <a:tint val="66000"/>
                    <a:satMod val="160000"/>
                  </a:srgbClr>
                </a:gs>
                <a:gs pos="50000">
                  <a:srgbClr val="000099">
                    <a:tint val="44500"/>
                    <a:satMod val="160000"/>
                  </a:srgbClr>
                </a:gs>
                <a:gs pos="100000">
                  <a:srgbClr val="000099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lvl="1" algn="ctr" rtl="1">
                <a:spcAft>
                  <a:spcPts val="600"/>
                </a:spcAft>
                <a:defRPr/>
              </a:pPr>
              <a:r>
                <a:rPr lang="ar-MA" sz="4400" b="1" dirty="0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rgbClr val="000099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dobe Arabic" pitchFamily="18" charset="-78"/>
                  <a:cs typeface="Samir_Khouaja_Maghribi" pitchFamily="2" charset="-78"/>
                </a:rPr>
                <a:t>الوضعية على مستوى  الخدمات</a:t>
              </a:r>
              <a:endParaRPr lang="fr-FR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00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dobe Arabic" pitchFamily="18" charset="-78"/>
                <a:cs typeface="Samir_Khouaja_Maghribi" pitchFamily="2" charset="-78"/>
              </a:endParaRPr>
            </a:p>
          </p:txBody>
        </p:sp>
        <p:sp>
          <p:nvSpPr>
            <p:cNvPr id="7" name="Organigramme : Décision 6"/>
            <p:cNvSpPr/>
            <p:nvPr/>
          </p:nvSpPr>
          <p:spPr>
            <a:xfrm>
              <a:off x="1799692" y="4127896"/>
              <a:ext cx="5544616" cy="144016"/>
            </a:xfrm>
            <a:prstGeom prst="flowChartDecision">
              <a:avLst/>
            </a:prstGeom>
            <a:gradFill flip="none" rotWithShape="1">
              <a:gsLst>
                <a:gs pos="0">
                  <a:srgbClr val="000099">
                    <a:tint val="66000"/>
                    <a:satMod val="160000"/>
                  </a:srgbClr>
                </a:gs>
                <a:gs pos="50000">
                  <a:srgbClr val="000099">
                    <a:tint val="44500"/>
                    <a:satMod val="160000"/>
                  </a:srgbClr>
                </a:gs>
                <a:gs pos="100000">
                  <a:srgbClr val="000099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8" name="Organigramme : Décision 7"/>
            <p:cNvSpPr/>
            <p:nvPr/>
          </p:nvSpPr>
          <p:spPr>
            <a:xfrm>
              <a:off x="1799692" y="2582320"/>
              <a:ext cx="5544616" cy="144016"/>
            </a:xfrm>
            <a:prstGeom prst="flowChartDecision">
              <a:avLst/>
            </a:prstGeom>
            <a:gradFill flip="none" rotWithShape="1">
              <a:gsLst>
                <a:gs pos="0">
                  <a:srgbClr val="000099">
                    <a:tint val="66000"/>
                    <a:satMod val="160000"/>
                  </a:srgbClr>
                </a:gs>
                <a:gs pos="50000">
                  <a:srgbClr val="000099">
                    <a:tint val="44500"/>
                    <a:satMod val="160000"/>
                  </a:srgbClr>
                </a:gs>
                <a:gs pos="100000">
                  <a:srgbClr val="000099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52000" y="1613119"/>
            <a:ext cx="86400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</a:pPr>
            <a:r>
              <a:rPr lang="ar-MA" sz="2800" b="1" dirty="0" smtClean="0">
                <a:latin typeface="Adobe Arabic" pitchFamily="18" charset="-78"/>
                <a:cs typeface="Adobe Arabic" pitchFamily="18" charset="-78"/>
              </a:rPr>
              <a:t>وضع نظام </a:t>
            </a:r>
            <a:r>
              <a:rPr lang="ar-MA" sz="2800" b="1" dirty="0" smtClean="0">
                <a:latin typeface="Adobe Arabic" pitchFamily="18" charset="-78"/>
                <a:cs typeface="Adobe Arabic" pitchFamily="18" charset="-78"/>
              </a:rPr>
              <a:t>وطني مندمج </a:t>
            </a:r>
            <a:r>
              <a:rPr lang="ar-MA" sz="2800" b="1" dirty="0" smtClean="0">
                <a:latin typeface="Adobe Arabic" pitchFamily="18" charset="-78"/>
                <a:cs typeface="Adobe Arabic" pitchFamily="18" charset="-78"/>
              </a:rPr>
              <a:t>للتوجيه التربوي </a:t>
            </a:r>
            <a:r>
              <a:rPr lang="ar-MA" sz="2800" b="1" dirty="0" err="1" smtClean="0">
                <a:latin typeface="Adobe Arabic" pitchFamily="18" charset="-78"/>
                <a:cs typeface="Adobe Arabic" pitchFamily="18" charset="-78"/>
              </a:rPr>
              <a:t>والمهني:</a:t>
            </a:r>
            <a:r>
              <a:rPr lang="ar-MA" sz="2800" b="1" dirty="0" smtClean="0">
                <a:latin typeface="Adobe Arabic" pitchFamily="18" charset="-78"/>
                <a:cs typeface="Adobe Arabic" pitchFamily="18" charset="-78"/>
              </a:rPr>
              <a:t> </a:t>
            </a:r>
          </a:p>
          <a:p>
            <a:pPr marL="355600" lvl="1" indent="-177800" algn="just" rtl="1">
              <a:spcAft>
                <a:spcPts val="600"/>
              </a:spcAft>
              <a:buClr>
                <a:srgbClr val="C00000"/>
              </a:buClr>
              <a:buSzPct val="55000"/>
              <a:buFont typeface="Courier New" pitchFamily="49" charset="0"/>
              <a:buChar char="o"/>
            </a:pPr>
            <a:r>
              <a:rPr lang="ar-MA" sz="2800" dirty="0" smtClean="0">
                <a:latin typeface="Adobe Arabic" pitchFamily="18" charset="-78"/>
                <a:cs typeface="Adobe Arabic" pitchFamily="18" charset="-78"/>
              </a:rPr>
              <a:t>يرتكز على الفرد واختياراته التربوية والمهنية، ويراعي متطلبات المهن وسوق </a:t>
            </a:r>
            <a:r>
              <a:rPr lang="ar-MA" sz="2800" dirty="0" err="1" smtClean="0">
                <a:latin typeface="Adobe Arabic" pitchFamily="18" charset="-78"/>
                <a:cs typeface="Adobe Arabic" pitchFamily="18" charset="-78"/>
              </a:rPr>
              <a:t>الشغل؛</a:t>
            </a:r>
            <a:endParaRPr lang="ar-MA" sz="2800" dirty="0" smtClean="0">
              <a:latin typeface="Adobe Arabic" pitchFamily="18" charset="-78"/>
              <a:cs typeface="Adobe Arabic" pitchFamily="18" charset="-78"/>
            </a:endParaRPr>
          </a:p>
          <a:p>
            <a:pPr marL="355600" lvl="1" indent="-177800" algn="just" rtl="1">
              <a:spcAft>
                <a:spcPts val="600"/>
              </a:spcAft>
              <a:buClr>
                <a:srgbClr val="C00000"/>
              </a:buClr>
              <a:buSzPct val="55000"/>
              <a:buFont typeface="Courier New" pitchFamily="49" charset="0"/>
              <a:buChar char="o"/>
            </a:pPr>
            <a:r>
              <a:rPr lang="ar-MA" sz="2800" dirty="0" smtClean="0">
                <a:latin typeface="Adobe Arabic" pitchFamily="18" charset="-78"/>
                <a:cs typeface="Adobe Arabic" pitchFamily="18" charset="-78"/>
              </a:rPr>
              <a:t>يواكب الأشخاص طيلة مسارهم التعليمي والتكويني والمهني.</a:t>
            </a:r>
          </a:p>
          <a:p>
            <a:pPr marL="17780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</a:pPr>
            <a:r>
              <a:rPr lang="ar-MA" sz="2800" b="1" dirty="0" smtClean="0">
                <a:latin typeface="Adobe Arabic" pitchFamily="18" charset="-78"/>
                <a:cs typeface="Adobe Arabic" pitchFamily="18" charset="-78"/>
              </a:rPr>
              <a:t>توسيع وتنويع المسارات التربوية والتكوينية والمهنية، مع فتح إمكانيات للفرد للاستفادة من التعليم والتكوين مدى </a:t>
            </a:r>
            <a:r>
              <a:rPr lang="ar-MA" sz="2800" b="1" dirty="0" err="1" smtClean="0">
                <a:latin typeface="Adobe Arabic" pitchFamily="18" charset="-78"/>
                <a:cs typeface="Adobe Arabic" pitchFamily="18" charset="-78"/>
              </a:rPr>
              <a:t>الحياة؛</a:t>
            </a:r>
            <a:endParaRPr lang="ar-MA" sz="28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</a:pPr>
            <a:r>
              <a:rPr lang="ar-MA" sz="2800" b="1" dirty="0" smtClean="0">
                <a:latin typeface="Adobe Arabic" pitchFamily="18" charset="-78"/>
                <a:cs typeface="Adobe Arabic" pitchFamily="18" charset="-78"/>
              </a:rPr>
              <a:t>تعزيز الانسجام والتكامل بين منظومتي التربية الوطنية والتكوين المهني.</a:t>
            </a:r>
          </a:p>
        </p:txBody>
      </p:sp>
      <p:sp>
        <p:nvSpPr>
          <p:cNvPr id="6" name="Triangle rectangle 5"/>
          <p:cNvSpPr/>
          <p:nvPr/>
        </p:nvSpPr>
        <p:spPr>
          <a:xfrm>
            <a:off x="0" y="714375"/>
            <a:ext cx="9144000" cy="142875"/>
          </a:xfrm>
          <a:prstGeom prst="rtTriangle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79512" y="125178"/>
            <a:ext cx="8784976" cy="5232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>
              <a:defRPr/>
            </a:pPr>
            <a:r>
              <a:rPr lang="ar-MA" sz="28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" pitchFamily="18" charset="0"/>
                <a:cs typeface="Samir_Khouaja_Maghribi" pitchFamily="2" charset="-78"/>
              </a:rPr>
              <a:t>الإطار والأهداف العامة</a:t>
            </a:r>
            <a:endParaRPr lang="fr-FR" sz="2800" b="1" spc="50" dirty="0">
              <a:ln w="11430"/>
              <a:solidFill>
                <a:srgbClr val="0000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Samir_Khouaja_Maghribi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51586"/>
            <a:ext cx="9144000" cy="1428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9" name="ZoneTexte 7"/>
          <p:cNvSpPr txBox="1">
            <a:spLocks noChangeArrowheads="1"/>
          </p:cNvSpPr>
          <p:nvPr/>
        </p:nvSpPr>
        <p:spPr bwMode="auto">
          <a:xfrm>
            <a:off x="8528672" y="6369036"/>
            <a:ext cx="431800" cy="3079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fld id="{9E4C4005-FA04-45BE-BA02-849BD28BCED2}" type="slidenum">
              <a:rPr lang="fr-FR" sz="1400" b="1"/>
              <a:pPr algn="ctr"/>
              <a:t>2</a:t>
            </a:fld>
            <a:endParaRPr lang="fr-FR" sz="1400" b="1"/>
          </a:p>
        </p:txBody>
      </p:sp>
      <p:sp>
        <p:nvSpPr>
          <p:cNvPr id="12" name="ZoneTexte 11"/>
          <p:cNvSpPr txBox="1"/>
          <p:nvPr/>
        </p:nvSpPr>
        <p:spPr>
          <a:xfrm>
            <a:off x="0" y="6322968"/>
            <a:ext cx="550810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وضعية التوجيه بمنظومتي التربية الوطنية والتكوين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المهني 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-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دجنبر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 2013</a:t>
            </a:r>
            <a:endParaRPr lang="fr-FR" sz="2000" b="1" spc="50" dirty="0">
              <a:ln w="11430">
                <a:noFill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angle rectangle 5"/>
          <p:cNvSpPr/>
          <p:nvPr/>
        </p:nvSpPr>
        <p:spPr>
          <a:xfrm>
            <a:off x="0" y="714375"/>
            <a:ext cx="9144000" cy="142875"/>
          </a:xfrm>
          <a:prstGeom prst="rtTriangle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79512" y="125178"/>
            <a:ext cx="8784976" cy="5232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>
              <a:defRPr/>
            </a:pPr>
            <a:r>
              <a:rPr lang="ar-MA" sz="28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" pitchFamily="18" charset="0"/>
                <a:cs typeface="Samir_Khouaja_Maghribi" pitchFamily="2" charset="-78"/>
              </a:rPr>
              <a:t>تشخيص الوضعية على مستوى الخدمات</a:t>
            </a:r>
            <a:endParaRPr lang="fr-FR" sz="2800" b="1" spc="50" dirty="0">
              <a:ln w="11430"/>
              <a:solidFill>
                <a:srgbClr val="0000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Samir_Khouaja_Maghribi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51586"/>
            <a:ext cx="9144000" cy="1428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0" y="6322968"/>
            <a:ext cx="550810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وضعية التوجيه بمنظومتي التربية الوطنية والتكوين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المهني 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-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دجنبر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 2013</a:t>
            </a:r>
            <a:endParaRPr lang="fr-FR" sz="2000" b="1" spc="50" dirty="0">
              <a:ln w="11430">
                <a:noFill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52000" y="1052736"/>
            <a:ext cx="8640000" cy="461665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0" scaled="1"/>
            <a:tileRect/>
          </a:gra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marL="177800" algn="r" rtl="1"/>
            <a:r>
              <a:rPr lang="ar-MA" sz="3000" b="1" dirty="0" smtClean="0">
                <a:solidFill>
                  <a:srgbClr val="008000"/>
                </a:solidFill>
                <a:latin typeface="Adobe Arabic" pitchFamily="18" charset="-78"/>
                <a:cs typeface="Adobe Arabic" pitchFamily="18" charset="-78"/>
              </a:rPr>
              <a:t>المكتسبات على مستوى منظومة التربية الوطنية</a:t>
            </a:r>
            <a:endParaRPr lang="fr-FR" sz="3000" b="1" dirty="0">
              <a:solidFill>
                <a:srgbClr val="008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52000" y="1695007"/>
            <a:ext cx="8640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تعدد خدمات المساعدة على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التوجيه: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355600" indent="-177800" algn="just" rtl="1">
              <a:spcAft>
                <a:spcPts val="600"/>
              </a:spcAft>
              <a:buClr>
                <a:srgbClr val="008000"/>
              </a:buClr>
              <a:buSzPct val="55000"/>
              <a:buFont typeface="Courier New" pitchFamily="49" charset="0"/>
              <a:buChar char="o"/>
            </a:pP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الإعلام المدرسي والجامعي </a:t>
            </a:r>
            <a:r>
              <a:rPr lang="ar-MA" sz="2600" dirty="0" err="1" smtClean="0">
                <a:latin typeface="Adobe Arabic" pitchFamily="18" charset="-78"/>
                <a:cs typeface="Adobe Arabic" pitchFamily="18" charset="-78"/>
              </a:rPr>
              <a:t>والمهني </a:t>
            </a: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(دعائم إعلامية وتظاهرات</a:t>
            </a:r>
            <a:r>
              <a:rPr lang="ar-MA" sz="2600" dirty="0" err="1" smtClean="0">
                <a:latin typeface="Adobe Arabic" pitchFamily="18" charset="-78"/>
                <a:cs typeface="Adobe Arabic" pitchFamily="18" charset="-78"/>
              </a:rPr>
              <a:t>)؛</a:t>
            </a:r>
            <a:endParaRPr lang="ar-MA" sz="2600" dirty="0" smtClean="0">
              <a:latin typeface="Adobe Arabic" pitchFamily="18" charset="-78"/>
              <a:cs typeface="Adobe Arabic" pitchFamily="18" charset="-78"/>
            </a:endParaRPr>
          </a:p>
          <a:p>
            <a:pPr marL="355600" indent="-177800" algn="just" rtl="1">
              <a:spcAft>
                <a:spcPts val="600"/>
              </a:spcAft>
              <a:buClr>
                <a:srgbClr val="008000"/>
              </a:buClr>
              <a:buSzPct val="55000"/>
              <a:buFont typeface="Courier New" pitchFamily="49" charset="0"/>
              <a:buChar char="o"/>
            </a:pP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الاستشارة بخصوص الاختيارات الدراسية والمهنية والمشاريع </a:t>
            </a:r>
            <a:r>
              <a:rPr lang="ar-MA" sz="2600" dirty="0" err="1" smtClean="0">
                <a:latin typeface="Adobe Arabic" pitchFamily="18" charset="-78"/>
                <a:cs typeface="Adobe Arabic" pitchFamily="18" charset="-78"/>
              </a:rPr>
              <a:t>الشخصية </a:t>
            </a: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(مقابلات فردية وجماعية</a:t>
            </a:r>
            <a:r>
              <a:rPr lang="ar-MA" sz="2600" dirty="0" err="1" smtClean="0">
                <a:latin typeface="Adobe Arabic" pitchFamily="18" charset="-78"/>
                <a:cs typeface="Adobe Arabic" pitchFamily="18" charset="-78"/>
              </a:rPr>
              <a:t>)؛</a:t>
            </a:r>
            <a:endParaRPr lang="ar-MA" sz="2600" dirty="0" smtClean="0">
              <a:latin typeface="Adobe Arabic" pitchFamily="18" charset="-78"/>
              <a:cs typeface="Adobe Arabic" pitchFamily="18" charset="-78"/>
            </a:endParaRPr>
          </a:p>
          <a:p>
            <a:pPr marL="355600" indent="-177800" algn="just" rtl="1">
              <a:spcAft>
                <a:spcPts val="600"/>
              </a:spcAft>
              <a:buClr>
                <a:srgbClr val="008000"/>
              </a:buClr>
              <a:buSzPct val="55000"/>
              <a:buFont typeface="Courier New" pitchFamily="49" charset="0"/>
              <a:buChar char="o"/>
            </a:pP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أنشطة مساعدة على التوجيه بالمؤسسات </a:t>
            </a:r>
            <a:r>
              <a:rPr lang="ar-MA" sz="2600" dirty="0" err="1" smtClean="0">
                <a:latin typeface="Adobe Arabic" pitchFamily="18" charset="-78"/>
                <a:cs typeface="Adobe Arabic" pitchFamily="18" charset="-78"/>
              </a:rPr>
              <a:t>الثانوية </a:t>
            </a: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(عُدد </a:t>
            </a:r>
            <a:r>
              <a:rPr lang="ar-MA" sz="2600" dirty="0" err="1" smtClean="0">
                <a:latin typeface="Adobe Arabic" pitchFamily="18" charset="-78"/>
                <a:cs typeface="Adobe Arabic" pitchFamily="18" charset="-78"/>
              </a:rPr>
              <a:t>بيداغوجية</a:t>
            </a: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 بصدد الصياغة النهائية بعد تجريبها، وأنشطة الحياة المدرسية بصفة عامة</a:t>
            </a:r>
            <a:r>
              <a:rPr lang="ar-MA" sz="2600" dirty="0" err="1" smtClean="0">
                <a:latin typeface="Adobe Arabic" pitchFamily="18" charset="-78"/>
                <a:cs typeface="Adobe Arabic" pitchFamily="18" charset="-78"/>
              </a:rPr>
              <a:t>)؛</a:t>
            </a:r>
            <a:endParaRPr lang="ar-MA" sz="2600" dirty="0" smtClean="0">
              <a:latin typeface="Adobe Arabic" pitchFamily="18" charset="-78"/>
              <a:cs typeface="Adobe Arabic" pitchFamily="18" charset="-78"/>
            </a:endParaRPr>
          </a:p>
          <a:p>
            <a:pPr marL="355600" indent="-177800" algn="just" rtl="1">
              <a:spcAft>
                <a:spcPts val="600"/>
              </a:spcAft>
              <a:buClr>
                <a:srgbClr val="008000"/>
              </a:buClr>
              <a:buSzPct val="55000"/>
              <a:buFont typeface="Courier New" pitchFamily="49" charset="0"/>
              <a:buChar char="o"/>
            </a:pP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مساطر التوجيه وإعادة التوجيه </a:t>
            </a:r>
            <a:r>
              <a:rPr lang="ar-MA" sz="2600" dirty="0" err="1" smtClean="0">
                <a:latin typeface="Adobe Arabic" pitchFamily="18" charset="-78"/>
                <a:cs typeface="Adobe Arabic" pitchFamily="18" charset="-78"/>
              </a:rPr>
              <a:t>مفعلة</a:t>
            </a: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 على مستوى التعليم </a:t>
            </a:r>
            <a:r>
              <a:rPr lang="ar-MA" sz="2600" dirty="0" err="1" smtClean="0">
                <a:latin typeface="Adobe Arabic" pitchFamily="18" charset="-78"/>
                <a:cs typeface="Adobe Arabic" pitchFamily="18" charset="-78"/>
              </a:rPr>
              <a:t>الثانوي.</a:t>
            </a: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 </a:t>
            </a:r>
          </a:p>
        </p:txBody>
      </p:sp>
      <p:sp>
        <p:nvSpPr>
          <p:cNvPr id="10" name="ZoneTexte 7"/>
          <p:cNvSpPr txBox="1">
            <a:spLocks noChangeArrowheads="1"/>
          </p:cNvSpPr>
          <p:nvPr/>
        </p:nvSpPr>
        <p:spPr bwMode="auto">
          <a:xfrm>
            <a:off x="8528672" y="6369036"/>
            <a:ext cx="431800" cy="3079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fld id="{9E4C4005-FA04-45BE-BA02-849BD28BCED2}" type="slidenum">
              <a:rPr lang="fr-FR" sz="1400" b="1"/>
              <a:pPr algn="ctr"/>
              <a:t>20</a:t>
            </a:fld>
            <a:endParaRPr lang="fr-FR" sz="1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angle rectangle 5"/>
          <p:cNvSpPr/>
          <p:nvPr/>
        </p:nvSpPr>
        <p:spPr>
          <a:xfrm>
            <a:off x="0" y="714375"/>
            <a:ext cx="9144000" cy="142875"/>
          </a:xfrm>
          <a:prstGeom prst="rtTriangle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79512" y="125178"/>
            <a:ext cx="8784976" cy="5232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>
              <a:defRPr/>
            </a:pPr>
            <a:r>
              <a:rPr lang="ar-MA" sz="28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" pitchFamily="18" charset="0"/>
                <a:cs typeface="Samir_Khouaja_Maghribi" pitchFamily="2" charset="-78"/>
              </a:rPr>
              <a:t>تشخيص الوضعية على مستوى الخدمات</a:t>
            </a:r>
            <a:endParaRPr lang="fr-FR" sz="2800" b="1" spc="50" dirty="0">
              <a:ln w="11430"/>
              <a:solidFill>
                <a:srgbClr val="0000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Samir_Khouaja_Maghribi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51586"/>
            <a:ext cx="9144000" cy="1428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0" y="6322968"/>
            <a:ext cx="550810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وضعية التوجيه بمنظومتي التربية الوطنية والتكوين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المهني 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-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دجنبر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 2013</a:t>
            </a:r>
            <a:endParaRPr lang="fr-FR" sz="2000" b="1" spc="50" dirty="0">
              <a:ln w="11430">
                <a:noFill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52000" y="1052736"/>
            <a:ext cx="8640000" cy="461665"/>
          </a:xfrm>
          <a:prstGeom prst="rect">
            <a:avLst/>
          </a:prstGeom>
          <a:gradFill flip="none" rotWithShape="1">
            <a:gsLst>
              <a:gs pos="0">
                <a:srgbClr val="FF5353">
                  <a:tint val="66000"/>
                  <a:satMod val="160000"/>
                </a:srgbClr>
              </a:gs>
              <a:gs pos="50000">
                <a:srgbClr val="FF5353">
                  <a:tint val="44500"/>
                  <a:satMod val="160000"/>
                </a:srgbClr>
              </a:gs>
              <a:gs pos="100000">
                <a:srgbClr val="FF5353">
                  <a:tint val="23500"/>
                  <a:satMod val="160000"/>
                </a:srgbClr>
              </a:gs>
            </a:gsLst>
            <a:lin ang="0" scaled="1"/>
            <a:tileRect/>
          </a:gra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marL="177800" algn="r" rtl="1"/>
            <a:r>
              <a:rPr lang="ar-MA" sz="3000" b="1" dirty="0" smtClean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الصعوبات والنقائص على مستوى منظومة التربية الوطنية</a:t>
            </a:r>
            <a:endParaRPr lang="fr-FR" sz="3000" b="1" dirty="0">
              <a:solidFill>
                <a:srgbClr val="C00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52000" y="1695007"/>
            <a:ext cx="8640000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lvl="8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ضعف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الاهتمام بالتوجيه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المبكر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(التعليم الابتدائي)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لتهييئ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الفرد لبلورة توجهاته الدراسية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والمهنية؛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lvl="8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صعوبة المصاحبة الفردية للتلاميذ بسبب ضعف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التغطية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(2128 تلميذا لكل مستشار في التوجيه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)؛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lvl="8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غلبة الطابع الموسمي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والظرفي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على حساب استمرارية الخدمات في غياب غلاف زمني خاص بالمساعدة على التوجيه ضمن الزمن المدرسي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العام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(زمن التوجيه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)؛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lvl="8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غموض بخصوص موقع مسألة التوجيه ضمن البرامج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الدراسية؛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lvl="8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ضعف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الوصول إلى المعلومات المتعلقة بالتكوينات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المهنية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وآفاقها؛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lvl="8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ضعف الموارد المادية والمالية المخصصة لخدمات الإعلام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والتوجيه؛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lvl="8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محدودية الدعائم والوثائق الإعلامية المنتجة من طرف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القطاع؛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lvl="8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ضعف انخراط شركاء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المؤسسة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(آباء، وفاعلين اجتماعيين واقتصاديين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).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0" name="ZoneTexte 7"/>
          <p:cNvSpPr txBox="1">
            <a:spLocks noChangeArrowheads="1"/>
          </p:cNvSpPr>
          <p:nvPr/>
        </p:nvSpPr>
        <p:spPr bwMode="auto">
          <a:xfrm>
            <a:off x="8528672" y="6369036"/>
            <a:ext cx="431800" cy="3079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fld id="{9E4C4005-FA04-45BE-BA02-849BD28BCED2}" type="slidenum">
              <a:rPr lang="fr-FR" sz="1400" b="1"/>
              <a:pPr algn="ctr"/>
              <a:t>21</a:t>
            </a:fld>
            <a:endParaRPr lang="fr-FR" sz="1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angle rectangle 5"/>
          <p:cNvSpPr/>
          <p:nvPr/>
        </p:nvSpPr>
        <p:spPr>
          <a:xfrm>
            <a:off x="0" y="714375"/>
            <a:ext cx="9144000" cy="142875"/>
          </a:xfrm>
          <a:prstGeom prst="rtTriangle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79512" y="125178"/>
            <a:ext cx="8784976" cy="5232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>
              <a:defRPr/>
            </a:pPr>
            <a:r>
              <a:rPr lang="ar-MA" sz="28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" pitchFamily="18" charset="0"/>
                <a:cs typeface="Samir_Khouaja_Maghribi" pitchFamily="2" charset="-78"/>
              </a:rPr>
              <a:t>تشخيص الوضعية على مستوى الخدمات</a:t>
            </a:r>
            <a:endParaRPr lang="fr-FR" sz="2800" b="1" spc="50" dirty="0">
              <a:ln w="11430"/>
              <a:solidFill>
                <a:srgbClr val="0000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Samir_Khouaja_Maghribi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51586"/>
            <a:ext cx="9144000" cy="1428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0" y="6322968"/>
            <a:ext cx="550810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وضعية التوجيه بمنظومتي التربية الوطنية والتكوين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المهني 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-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دجنبر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 2013</a:t>
            </a:r>
            <a:endParaRPr lang="fr-FR" sz="2000" b="1" spc="50" dirty="0">
              <a:ln w="11430">
                <a:noFill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52000" y="1052736"/>
            <a:ext cx="8640000" cy="461665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0" scaled="1"/>
            <a:tileRect/>
          </a:gra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marL="177800" algn="r" rtl="1"/>
            <a:r>
              <a:rPr lang="ar-MA" sz="3000" b="1" dirty="0" smtClean="0">
                <a:solidFill>
                  <a:srgbClr val="008000"/>
                </a:solidFill>
                <a:latin typeface="Adobe Arabic" pitchFamily="18" charset="-78"/>
                <a:cs typeface="Adobe Arabic" pitchFamily="18" charset="-78"/>
              </a:rPr>
              <a:t>المكتسبات على مستوى منظومة التكوين المهني</a:t>
            </a:r>
            <a:endParaRPr lang="fr-FR" sz="3000" b="1" dirty="0">
              <a:solidFill>
                <a:srgbClr val="008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52000" y="1695007"/>
            <a:ext cx="8640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الإعلام حول التكوينات وآفاقها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المهنية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(دعائم إعلامية وتظاهرات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)؛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برامج إذاعية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وتلفزية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تعريفية بالتكوين المهني، ووصلات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إشهارية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مكتوبة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وسمعية-بصرية؛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دراسات سنوية حول وضعية خريجي مؤسسات التكوين المهني بسوق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الشغل؛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التوفر على برامج التكوين والدلائل الخاصة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بها؛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التوفر على بطاقات حول المهن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والحرف (</a:t>
            </a:r>
            <a:r>
              <a:rPr lang="fr-FR" sz="2600" b="1" dirty="0" smtClean="0">
                <a:latin typeface="Adobe Arabic" pitchFamily="18" charset="-78"/>
                <a:cs typeface="Adobe Arabic" pitchFamily="18" charset="-78"/>
              </a:rPr>
              <a:t>REM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)، وحول المهن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والكفاءات (</a:t>
            </a:r>
            <a:r>
              <a:rPr lang="fr-FR" sz="2600" b="1" dirty="0" smtClean="0">
                <a:latin typeface="Adobe Arabic" pitchFamily="18" charset="-78"/>
                <a:cs typeface="Adobe Arabic" pitchFamily="18" charset="-78"/>
              </a:rPr>
              <a:t>REC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): تغطية جزئية للمهن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والحرف؛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التوفر على جذاذات المعايير الخاصة بالتكوينات المهنية بمؤسسات القطاع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الخاص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(محتوى التكوين ومواصفات المهن المستهدفة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)؛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إنجاز عملية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التوجيه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نحو مستوى التأهيل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المهني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لفائدة تلاميذ التعليم المدرسي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.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0" name="ZoneTexte 7"/>
          <p:cNvSpPr txBox="1">
            <a:spLocks noChangeArrowheads="1"/>
          </p:cNvSpPr>
          <p:nvPr/>
        </p:nvSpPr>
        <p:spPr bwMode="auto">
          <a:xfrm>
            <a:off x="8528672" y="6369036"/>
            <a:ext cx="431800" cy="3079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fld id="{9E4C4005-FA04-45BE-BA02-849BD28BCED2}" type="slidenum">
              <a:rPr lang="fr-FR" sz="1400" b="1"/>
              <a:pPr algn="ctr"/>
              <a:t>22</a:t>
            </a:fld>
            <a:endParaRPr lang="fr-FR" sz="1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angle rectangle 5"/>
          <p:cNvSpPr/>
          <p:nvPr/>
        </p:nvSpPr>
        <p:spPr>
          <a:xfrm>
            <a:off x="0" y="714375"/>
            <a:ext cx="9144000" cy="142875"/>
          </a:xfrm>
          <a:prstGeom prst="rtTriangle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79512" y="125178"/>
            <a:ext cx="8784976" cy="5232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>
              <a:defRPr/>
            </a:pPr>
            <a:r>
              <a:rPr lang="ar-MA" sz="28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" pitchFamily="18" charset="0"/>
                <a:cs typeface="Samir_Khouaja_Maghribi" pitchFamily="2" charset="-78"/>
              </a:rPr>
              <a:t>تشخيص الوضعية على مستوى الخدمات</a:t>
            </a:r>
            <a:endParaRPr lang="fr-FR" sz="2800" b="1" spc="50" dirty="0">
              <a:ln w="11430"/>
              <a:solidFill>
                <a:srgbClr val="0000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Samir_Khouaja_Maghribi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51586"/>
            <a:ext cx="9144000" cy="1428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0" y="6322968"/>
            <a:ext cx="550810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وضعية التوجيه بمنظومتي التربية الوطنية والتكوين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المهني 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-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دجنبر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 2013</a:t>
            </a:r>
            <a:endParaRPr lang="fr-FR" sz="2000" b="1" spc="50" dirty="0">
              <a:ln w="11430">
                <a:noFill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52000" y="1052736"/>
            <a:ext cx="8640000" cy="461665"/>
          </a:xfrm>
          <a:prstGeom prst="rect">
            <a:avLst/>
          </a:prstGeom>
          <a:gradFill flip="none" rotWithShape="1">
            <a:gsLst>
              <a:gs pos="0">
                <a:srgbClr val="FF5353">
                  <a:tint val="66000"/>
                  <a:satMod val="160000"/>
                </a:srgbClr>
              </a:gs>
              <a:gs pos="50000">
                <a:srgbClr val="FF5353">
                  <a:tint val="44500"/>
                  <a:satMod val="160000"/>
                </a:srgbClr>
              </a:gs>
              <a:gs pos="100000">
                <a:srgbClr val="FF5353">
                  <a:tint val="23500"/>
                  <a:satMod val="160000"/>
                </a:srgbClr>
              </a:gs>
            </a:gsLst>
            <a:lin ang="0" scaled="1"/>
            <a:tileRect/>
          </a:gra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marL="177800" algn="r" rtl="1"/>
            <a:r>
              <a:rPr lang="ar-MA" sz="3000" b="1" dirty="0" smtClean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الصعوبات والنقائص على مستوى منظومة التكوين المهني</a:t>
            </a:r>
            <a:endParaRPr lang="fr-FR" sz="3000" b="1" dirty="0">
              <a:solidFill>
                <a:srgbClr val="C00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52000" y="1695007"/>
            <a:ext cx="8640000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التركيز على الخدمة الإعلامية في غياب أطر مختصة في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التوجيه؛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ضعف ال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توجيه المهني القائم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على الرغبات والمؤهلات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واستحضار الآفاق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المهنية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ومتطلباتها؛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موسمية التظاهرات الإعلامية الخاصة بالتكوين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المهني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(خاصة منها الأبواب المفتوحة لمؤسسات التكوين)، وضيق المدة الزمنية المخصصة لهذه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الأنشطة؛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إشكالية تكييف المعلومات المتوفرة حول التكوينات وآفاقها والمهن والحرف مع خصوصيات الفئات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المستهدفة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(تلاميذ ومتدربين، وغير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ممدرسين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، وأطر التوجيه التربوي،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وآباء...)؛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الاستعمال المحدود للوثائق المتوفرة حول التكوين المهني من طرف المؤسسات التعليمية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والتكوينية؛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ضعف استغلال التكنولوجيات الحديثة للإعلام والاتصال في مجال الإعلام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والتوجيه؛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lvl="8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اقتصار مسطرة التوجيه نحو التكوين المهني على مستوى التأهيل فقط، وتلاميذ السنة الثالثة من التعليم الإعدادي والجذع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المشترك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.</a:t>
            </a:r>
            <a:endParaRPr lang="ar-MA" sz="2600" b="1" dirty="0" smtClean="0">
              <a:solidFill>
                <a:srgbClr val="000099"/>
              </a:solidFill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.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0" name="ZoneTexte 7"/>
          <p:cNvSpPr txBox="1">
            <a:spLocks noChangeArrowheads="1"/>
          </p:cNvSpPr>
          <p:nvPr/>
        </p:nvSpPr>
        <p:spPr bwMode="auto">
          <a:xfrm>
            <a:off x="8528672" y="6369036"/>
            <a:ext cx="431800" cy="3079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fld id="{9E4C4005-FA04-45BE-BA02-849BD28BCED2}" type="slidenum">
              <a:rPr lang="fr-FR" sz="1400" b="1"/>
              <a:pPr algn="ctr"/>
              <a:t>23</a:t>
            </a:fld>
            <a:endParaRPr lang="fr-FR" sz="1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9"/>
          <p:cNvGrpSpPr>
            <a:grpSpLocks/>
          </p:cNvGrpSpPr>
          <p:nvPr/>
        </p:nvGrpSpPr>
        <p:grpSpPr bwMode="auto">
          <a:xfrm>
            <a:off x="317500" y="2349000"/>
            <a:ext cx="8509000" cy="2160000"/>
            <a:chOff x="317799" y="2582320"/>
            <a:chExt cx="8508403" cy="1689592"/>
          </a:xfrm>
        </p:grpSpPr>
        <p:sp>
          <p:nvSpPr>
            <p:cNvPr id="6" name="ZoneTexte 7"/>
            <p:cNvSpPr txBox="1">
              <a:spLocks noChangeArrowheads="1"/>
            </p:cNvSpPr>
            <p:nvPr/>
          </p:nvSpPr>
          <p:spPr bwMode="auto">
            <a:xfrm>
              <a:off x="317799" y="3126181"/>
              <a:ext cx="8508403" cy="601871"/>
            </a:xfrm>
            <a:prstGeom prst="rect">
              <a:avLst/>
            </a:prstGeom>
            <a:gradFill flip="none" rotWithShape="1">
              <a:gsLst>
                <a:gs pos="0">
                  <a:srgbClr val="000099">
                    <a:tint val="66000"/>
                    <a:satMod val="160000"/>
                  </a:srgbClr>
                </a:gs>
                <a:gs pos="50000">
                  <a:srgbClr val="000099">
                    <a:tint val="44500"/>
                    <a:satMod val="160000"/>
                  </a:srgbClr>
                </a:gs>
                <a:gs pos="100000">
                  <a:srgbClr val="000099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lvl="1" algn="ctr" rtl="1">
                <a:spcAft>
                  <a:spcPts val="600"/>
                </a:spcAft>
                <a:defRPr/>
              </a:pPr>
              <a:r>
                <a:rPr lang="ar-MA" sz="4400" b="1" dirty="0" err="1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rgbClr val="000099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dobe Arabic" pitchFamily="18" charset="-78"/>
                  <a:cs typeface="Samir_Khouaja_Maghribi" pitchFamily="2" charset="-78"/>
                </a:rPr>
                <a:t>خلاصات</a:t>
              </a:r>
              <a:r>
                <a:rPr lang="ar-MA" sz="4400" b="1" dirty="0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rgbClr val="000099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dobe Arabic" pitchFamily="18" charset="-78"/>
                  <a:cs typeface="Samir_Khouaja_Maghribi" pitchFamily="2" charset="-78"/>
                </a:rPr>
                <a:t> التشخيص</a:t>
              </a:r>
              <a:endParaRPr lang="fr-FR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00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dobe Arabic" pitchFamily="18" charset="-78"/>
                <a:cs typeface="Samir_Khouaja_Maghribi" pitchFamily="2" charset="-78"/>
              </a:endParaRPr>
            </a:p>
          </p:txBody>
        </p:sp>
        <p:sp>
          <p:nvSpPr>
            <p:cNvPr id="7" name="Organigramme : Décision 6"/>
            <p:cNvSpPr/>
            <p:nvPr/>
          </p:nvSpPr>
          <p:spPr>
            <a:xfrm>
              <a:off x="1799692" y="4127896"/>
              <a:ext cx="5544616" cy="144016"/>
            </a:xfrm>
            <a:prstGeom prst="flowChartDecision">
              <a:avLst/>
            </a:prstGeom>
            <a:gradFill flip="none" rotWithShape="1">
              <a:gsLst>
                <a:gs pos="0">
                  <a:srgbClr val="000099">
                    <a:tint val="66000"/>
                    <a:satMod val="160000"/>
                  </a:srgbClr>
                </a:gs>
                <a:gs pos="50000">
                  <a:srgbClr val="000099">
                    <a:tint val="44500"/>
                    <a:satMod val="160000"/>
                  </a:srgbClr>
                </a:gs>
                <a:gs pos="100000">
                  <a:srgbClr val="000099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8" name="Organigramme : Décision 7"/>
            <p:cNvSpPr/>
            <p:nvPr/>
          </p:nvSpPr>
          <p:spPr>
            <a:xfrm>
              <a:off x="1799692" y="2582320"/>
              <a:ext cx="5544616" cy="144016"/>
            </a:xfrm>
            <a:prstGeom prst="flowChartDecision">
              <a:avLst/>
            </a:prstGeom>
            <a:gradFill flip="none" rotWithShape="1">
              <a:gsLst>
                <a:gs pos="0">
                  <a:srgbClr val="000099">
                    <a:tint val="66000"/>
                    <a:satMod val="160000"/>
                  </a:srgbClr>
                </a:gs>
                <a:gs pos="50000">
                  <a:srgbClr val="000099">
                    <a:tint val="44500"/>
                    <a:satMod val="160000"/>
                  </a:srgbClr>
                </a:gs>
                <a:gs pos="100000">
                  <a:srgbClr val="000099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angle rectangle 5"/>
          <p:cNvSpPr/>
          <p:nvPr/>
        </p:nvSpPr>
        <p:spPr>
          <a:xfrm>
            <a:off x="0" y="714375"/>
            <a:ext cx="9144000" cy="142875"/>
          </a:xfrm>
          <a:prstGeom prst="rtTriangle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79512" y="125178"/>
            <a:ext cx="8784976" cy="5232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>
              <a:defRPr/>
            </a:pPr>
            <a:r>
              <a:rPr lang="ar-MA" sz="2800" b="1" spc="50" dirty="0" err="1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" pitchFamily="18" charset="0"/>
                <a:cs typeface="Samir_Khouaja_Maghribi" pitchFamily="2" charset="-78"/>
              </a:rPr>
              <a:t>خلاصات</a:t>
            </a:r>
            <a:r>
              <a:rPr lang="ar-MA" sz="28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" pitchFamily="18" charset="0"/>
                <a:cs typeface="Samir_Khouaja_Maghribi" pitchFamily="2" charset="-78"/>
              </a:rPr>
              <a:t> التشخيص</a:t>
            </a:r>
            <a:endParaRPr lang="fr-FR" sz="2800" b="1" spc="50" dirty="0">
              <a:ln w="11430"/>
              <a:solidFill>
                <a:srgbClr val="0000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Samir_Khouaja_Maghribi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51586"/>
            <a:ext cx="9144000" cy="1428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0" y="6322968"/>
            <a:ext cx="550810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وضعية التوجيه بمنظومتي التربية الوطنية والتكوين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المهني 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-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دجنبر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 2013</a:t>
            </a:r>
            <a:endParaRPr lang="fr-FR" sz="2000" b="1" spc="50" dirty="0">
              <a:ln w="11430">
                <a:noFill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52000" y="1052736"/>
            <a:ext cx="86400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spcAft>
                <a:spcPts val="600"/>
              </a:spcAft>
              <a:buClr>
                <a:srgbClr val="FF0000"/>
              </a:buClr>
              <a:buSzPct val="90000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بالرغم من جميع المكتسبات المرصودة على مستوى منظومتي التربية الوطنية والتكوين المهني، لا زال نظام التوجيه المدرسي المهني يعاني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من: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غياب إطار مرجعي وقانوني ينظم التوجيه المدرسي والمهني، ويحدد مفهومه، وأهدافه، والفئات المستهدفة،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والميكانيزمات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الضرورية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لتفعيله...؛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غياب نظام وطني للتوجيه المبكر والدائم يستهدف مختلف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الفئات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(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ممدرسون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، المسجلون بالتربية غير النظامية، المنقطعون عن الدراسية، طالبو الشغل،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والكبار...)؛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اقتصار الوضعية الحالية للتوجيه بين المنظومتين على فئة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الممدرسين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بالتعليم الثانوي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بسلكيه؛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غياب توجيه قائم على رغبات ومؤهلات الفرد ويستحضر الآفاق المهنية ومتطلبات سوق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الشغل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التركيز على الخدمة الإعلامية، مع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موسميتها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وغياب زمن التوجيه ضمن الزمن المدرسي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العام؛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غياب جسور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حقيقية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لتوجيه الأفراد بين منظومات التكوين المهني والتربية الوطنية والتعليم العالي.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0" name="ZoneTexte 7"/>
          <p:cNvSpPr txBox="1">
            <a:spLocks noChangeArrowheads="1"/>
          </p:cNvSpPr>
          <p:nvPr/>
        </p:nvSpPr>
        <p:spPr bwMode="auto">
          <a:xfrm>
            <a:off x="8528672" y="6369036"/>
            <a:ext cx="431800" cy="3079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fld id="{9E4C4005-FA04-45BE-BA02-849BD28BCED2}" type="slidenum">
              <a:rPr lang="fr-FR" sz="1400" b="1"/>
              <a:pPr algn="ctr"/>
              <a:t>25</a:t>
            </a:fld>
            <a:endParaRPr lang="fr-FR" sz="1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9"/>
          <p:cNvGrpSpPr>
            <a:grpSpLocks/>
          </p:cNvGrpSpPr>
          <p:nvPr/>
        </p:nvGrpSpPr>
        <p:grpSpPr bwMode="auto">
          <a:xfrm>
            <a:off x="317500" y="2349000"/>
            <a:ext cx="8509000" cy="2160000"/>
            <a:chOff x="317799" y="2582320"/>
            <a:chExt cx="8508403" cy="1689592"/>
          </a:xfrm>
        </p:grpSpPr>
        <p:sp>
          <p:nvSpPr>
            <p:cNvPr id="6" name="ZoneTexte 7"/>
            <p:cNvSpPr txBox="1">
              <a:spLocks noChangeArrowheads="1"/>
            </p:cNvSpPr>
            <p:nvPr/>
          </p:nvSpPr>
          <p:spPr bwMode="auto">
            <a:xfrm>
              <a:off x="317799" y="3126181"/>
              <a:ext cx="8508403" cy="601871"/>
            </a:xfrm>
            <a:prstGeom prst="rect">
              <a:avLst/>
            </a:prstGeom>
            <a:gradFill flip="none" rotWithShape="1">
              <a:gsLst>
                <a:gs pos="0">
                  <a:srgbClr val="000099">
                    <a:tint val="66000"/>
                    <a:satMod val="160000"/>
                  </a:srgbClr>
                </a:gs>
                <a:gs pos="50000">
                  <a:srgbClr val="000099">
                    <a:tint val="44500"/>
                    <a:satMod val="160000"/>
                  </a:srgbClr>
                </a:gs>
                <a:gs pos="100000">
                  <a:srgbClr val="000099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lvl="1" algn="ctr" rtl="1">
                <a:spcAft>
                  <a:spcPts val="600"/>
                </a:spcAft>
                <a:defRPr/>
              </a:pPr>
              <a:r>
                <a:rPr lang="ar-MA" sz="4400" b="1" dirty="0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rgbClr val="000099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dobe Arabic" pitchFamily="18" charset="-78"/>
                  <a:cs typeface="Samir_Khouaja_Maghribi" pitchFamily="2" charset="-78"/>
                </a:rPr>
                <a:t>شكرا على حسن التتبع</a:t>
              </a:r>
              <a:endParaRPr lang="fr-FR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00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dobe Arabic" pitchFamily="18" charset="-78"/>
                <a:cs typeface="Samir_Khouaja_Maghribi" pitchFamily="2" charset="-78"/>
              </a:endParaRPr>
            </a:p>
          </p:txBody>
        </p:sp>
        <p:sp>
          <p:nvSpPr>
            <p:cNvPr id="7" name="Organigramme : Décision 6"/>
            <p:cNvSpPr/>
            <p:nvPr/>
          </p:nvSpPr>
          <p:spPr>
            <a:xfrm>
              <a:off x="1799692" y="4127896"/>
              <a:ext cx="5544616" cy="144016"/>
            </a:xfrm>
            <a:prstGeom prst="flowChartDecision">
              <a:avLst/>
            </a:prstGeom>
            <a:gradFill flip="none" rotWithShape="1">
              <a:gsLst>
                <a:gs pos="0">
                  <a:srgbClr val="000099">
                    <a:tint val="66000"/>
                    <a:satMod val="160000"/>
                  </a:srgbClr>
                </a:gs>
                <a:gs pos="50000">
                  <a:srgbClr val="000099">
                    <a:tint val="44500"/>
                    <a:satMod val="160000"/>
                  </a:srgbClr>
                </a:gs>
                <a:gs pos="100000">
                  <a:srgbClr val="000099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8" name="Organigramme : Décision 7"/>
            <p:cNvSpPr/>
            <p:nvPr/>
          </p:nvSpPr>
          <p:spPr>
            <a:xfrm>
              <a:off x="1799692" y="2582320"/>
              <a:ext cx="5544616" cy="144016"/>
            </a:xfrm>
            <a:prstGeom prst="flowChartDecision">
              <a:avLst/>
            </a:prstGeom>
            <a:gradFill flip="none" rotWithShape="1">
              <a:gsLst>
                <a:gs pos="0">
                  <a:srgbClr val="000099">
                    <a:tint val="66000"/>
                    <a:satMod val="160000"/>
                  </a:srgbClr>
                </a:gs>
                <a:gs pos="50000">
                  <a:srgbClr val="000099">
                    <a:tint val="44500"/>
                    <a:satMod val="160000"/>
                  </a:srgbClr>
                </a:gs>
                <a:gs pos="100000">
                  <a:srgbClr val="000099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angle rectangle 5"/>
          <p:cNvSpPr/>
          <p:nvPr/>
        </p:nvSpPr>
        <p:spPr>
          <a:xfrm>
            <a:off x="0" y="714375"/>
            <a:ext cx="9144000" cy="142875"/>
          </a:xfrm>
          <a:prstGeom prst="rtTriangle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79512" y="125178"/>
            <a:ext cx="8784976" cy="5232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>
              <a:defRPr/>
            </a:pPr>
            <a:r>
              <a:rPr lang="ar-MA" sz="28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" pitchFamily="18" charset="0"/>
                <a:cs typeface="Samir_Khouaja_Maghribi" pitchFamily="2" charset="-78"/>
              </a:rPr>
              <a:t>منهجية العمل</a:t>
            </a:r>
            <a:endParaRPr lang="fr-FR" sz="2800" b="1" spc="50" dirty="0">
              <a:ln w="11430"/>
              <a:solidFill>
                <a:srgbClr val="0000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Samir_Khouaja_Maghribi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51586"/>
            <a:ext cx="9144000" cy="1428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0" y="6322968"/>
            <a:ext cx="550810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وضعية التوجيه بمنظومتي التربية الوطنية والتكوين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المهني 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-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دجنبر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 2013</a:t>
            </a:r>
            <a:endParaRPr lang="fr-FR" sz="2000" b="1" spc="50" dirty="0">
              <a:ln w="11430">
                <a:noFill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0" name="Ellipse 9"/>
          <p:cNvSpPr>
            <a:spLocks noChangeAspect="1"/>
          </p:cNvSpPr>
          <p:nvPr/>
        </p:nvSpPr>
        <p:spPr>
          <a:xfrm>
            <a:off x="4067944" y="1124744"/>
            <a:ext cx="4680520" cy="158417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1">
              <a:buClr>
                <a:srgbClr val="000099"/>
              </a:buClr>
              <a:buSzPct val="80000"/>
            </a:pPr>
            <a:r>
              <a:rPr lang="ar-MA" sz="28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تشخيص الوضعية الراهنة </a:t>
            </a:r>
            <a:r>
              <a:rPr lang="ar-MA" sz="2800" b="1" dirty="0" err="1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للتوجيه:</a:t>
            </a:r>
            <a:r>
              <a:rPr lang="ar-MA" sz="28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 </a:t>
            </a:r>
          </a:p>
          <a:p>
            <a:pPr marL="271463" indent="-271463" algn="ctr" rtl="1">
              <a:buClr>
                <a:srgbClr val="000099"/>
              </a:buClr>
              <a:buSzPct val="80000"/>
              <a:buFont typeface="Arial" pitchFamily="34" charset="0"/>
              <a:buChar char="•"/>
            </a:pPr>
            <a:r>
              <a:rPr lang="ar-MA" sz="28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المكتسبات</a:t>
            </a:r>
          </a:p>
          <a:p>
            <a:pPr marL="271463" indent="-271463" algn="ctr" rtl="1">
              <a:buClr>
                <a:srgbClr val="000099"/>
              </a:buClr>
              <a:buSzPct val="80000"/>
              <a:buFont typeface="Arial" pitchFamily="34" charset="0"/>
              <a:buChar char="•"/>
            </a:pPr>
            <a:r>
              <a:rPr lang="ar-MA" sz="28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الصعوبات والنواقص</a:t>
            </a:r>
          </a:p>
        </p:txBody>
      </p:sp>
      <p:sp>
        <p:nvSpPr>
          <p:cNvPr id="13" name="Ellipse 12"/>
          <p:cNvSpPr>
            <a:spLocks noChangeAspect="1"/>
          </p:cNvSpPr>
          <p:nvPr/>
        </p:nvSpPr>
        <p:spPr>
          <a:xfrm>
            <a:off x="395536" y="4437112"/>
            <a:ext cx="4680520" cy="1584176"/>
          </a:xfrm>
          <a:prstGeom prst="ellipse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1">
              <a:buClr>
                <a:srgbClr val="000099"/>
              </a:buClr>
              <a:buSzPct val="80000"/>
            </a:pPr>
            <a:r>
              <a:rPr lang="ar-MA" sz="28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بلورة تصور لنظام وطني مندمج للتوجيه التربوي </a:t>
            </a:r>
            <a:r>
              <a:rPr lang="ar-MA" sz="28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والمهني</a:t>
            </a:r>
          </a:p>
        </p:txBody>
      </p:sp>
      <p:pic>
        <p:nvPicPr>
          <p:cNvPr id="14" name="Picture 2" descr="https://encrypted-tbn0.gstatic.com/images?q=tbn:ANd9GcT3QC3JeRmVSf-EZZLAAiR6csMk69IX0j3sOjgaxrzUmTgbZwZC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9519443" flipH="1">
            <a:off x="4264094" y="3376797"/>
            <a:ext cx="1262411" cy="577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ZoneTexte 7"/>
          <p:cNvSpPr txBox="1">
            <a:spLocks noChangeArrowheads="1"/>
          </p:cNvSpPr>
          <p:nvPr/>
        </p:nvSpPr>
        <p:spPr bwMode="auto">
          <a:xfrm>
            <a:off x="8528672" y="6369036"/>
            <a:ext cx="431800" cy="3079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fld id="{9E4C4005-FA04-45BE-BA02-849BD28BCED2}" type="slidenum">
              <a:rPr lang="fr-FR" sz="1400" b="1"/>
              <a:pPr algn="ctr"/>
              <a:t>3</a:t>
            </a:fld>
            <a:endParaRPr lang="fr-FR" sz="1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9"/>
          <p:cNvGrpSpPr>
            <a:grpSpLocks/>
          </p:cNvGrpSpPr>
          <p:nvPr/>
        </p:nvGrpSpPr>
        <p:grpSpPr bwMode="auto">
          <a:xfrm>
            <a:off x="317500" y="2349000"/>
            <a:ext cx="8509000" cy="2160000"/>
            <a:chOff x="317799" y="2582320"/>
            <a:chExt cx="8508403" cy="1689592"/>
          </a:xfrm>
        </p:grpSpPr>
        <p:sp>
          <p:nvSpPr>
            <p:cNvPr id="6" name="ZoneTexte 7"/>
            <p:cNvSpPr txBox="1">
              <a:spLocks noChangeArrowheads="1"/>
            </p:cNvSpPr>
            <p:nvPr/>
          </p:nvSpPr>
          <p:spPr bwMode="auto">
            <a:xfrm>
              <a:off x="317799" y="3126181"/>
              <a:ext cx="8508403" cy="601871"/>
            </a:xfrm>
            <a:prstGeom prst="rect">
              <a:avLst/>
            </a:prstGeom>
            <a:gradFill flip="none" rotWithShape="1">
              <a:gsLst>
                <a:gs pos="0">
                  <a:srgbClr val="000099">
                    <a:tint val="66000"/>
                    <a:satMod val="160000"/>
                  </a:srgbClr>
                </a:gs>
                <a:gs pos="50000">
                  <a:srgbClr val="000099">
                    <a:tint val="44500"/>
                    <a:satMod val="160000"/>
                  </a:srgbClr>
                </a:gs>
                <a:gs pos="100000">
                  <a:srgbClr val="000099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lvl="1" algn="ctr" rtl="1">
                <a:spcAft>
                  <a:spcPts val="600"/>
                </a:spcAft>
                <a:defRPr/>
              </a:pPr>
              <a:r>
                <a:rPr lang="ar-MA" sz="4400" b="1" dirty="0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rgbClr val="000099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dobe Arabic" pitchFamily="18" charset="-78"/>
                  <a:cs typeface="Samir_Khouaja_Maghribi" pitchFamily="2" charset="-78"/>
                </a:rPr>
                <a:t>محاور العرض</a:t>
              </a:r>
              <a:endParaRPr lang="fr-FR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00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dobe Arabic" pitchFamily="18" charset="-78"/>
                <a:cs typeface="Samir_Khouaja_Maghribi" pitchFamily="2" charset="-78"/>
              </a:endParaRPr>
            </a:p>
          </p:txBody>
        </p:sp>
        <p:sp>
          <p:nvSpPr>
            <p:cNvPr id="7" name="Organigramme : Décision 6"/>
            <p:cNvSpPr/>
            <p:nvPr/>
          </p:nvSpPr>
          <p:spPr>
            <a:xfrm>
              <a:off x="1799692" y="4127896"/>
              <a:ext cx="5544616" cy="144016"/>
            </a:xfrm>
            <a:prstGeom prst="flowChartDecision">
              <a:avLst/>
            </a:prstGeom>
            <a:gradFill flip="none" rotWithShape="1">
              <a:gsLst>
                <a:gs pos="0">
                  <a:srgbClr val="000099">
                    <a:tint val="66000"/>
                    <a:satMod val="160000"/>
                  </a:srgbClr>
                </a:gs>
                <a:gs pos="50000">
                  <a:srgbClr val="000099">
                    <a:tint val="44500"/>
                    <a:satMod val="160000"/>
                  </a:srgbClr>
                </a:gs>
                <a:gs pos="100000">
                  <a:srgbClr val="000099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8" name="Organigramme : Décision 7"/>
            <p:cNvSpPr/>
            <p:nvPr/>
          </p:nvSpPr>
          <p:spPr>
            <a:xfrm>
              <a:off x="1799692" y="2582320"/>
              <a:ext cx="5544616" cy="144016"/>
            </a:xfrm>
            <a:prstGeom prst="flowChartDecision">
              <a:avLst/>
            </a:prstGeom>
            <a:gradFill flip="none" rotWithShape="1">
              <a:gsLst>
                <a:gs pos="0">
                  <a:srgbClr val="000099">
                    <a:tint val="66000"/>
                    <a:satMod val="160000"/>
                  </a:srgbClr>
                </a:gs>
                <a:gs pos="50000">
                  <a:srgbClr val="000099">
                    <a:tint val="44500"/>
                    <a:satMod val="160000"/>
                  </a:srgbClr>
                </a:gs>
                <a:gs pos="100000">
                  <a:srgbClr val="000099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rectangle 1"/>
          <p:cNvSpPr/>
          <p:nvPr/>
        </p:nvSpPr>
        <p:spPr>
          <a:xfrm>
            <a:off x="0" y="714375"/>
            <a:ext cx="9144000" cy="142875"/>
          </a:xfrm>
          <a:prstGeom prst="rtTriangle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179512" y="125178"/>
            <a:ext cx="8784976" cy="5232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>
              <a:defRPr/>
            </a:pPr>
            <a:r>
              <a:rPr lang="ar-MA" sz="28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" pitchFamily="18" charset="0"/>
                <a:cs typeface="Samir_Khouaja_Maghribi" pitchFamily="2" charset="-78"/>
              </a:rPr>
              <a:t>محاور العرض</a:t>
            </a:r>
            <a:endParaRPr lang="fr-FR" sz="2800" b="1" spc="50" dirty="0">
              <a:ln w="11430"/>
              <a:solidFill>
                <a:srgbClr val="0000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Samir_Khouaja_Maghribi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463779"/>
            <a:ext cx="9144000" cy="1428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0" y="6322968"/>
            <a:ext cx="370790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المركز الوطني للتقويم والامتحانات والتوجيه</a:t>
            </a:r>
            <a:endParaRPr lang="fr-FR" sz="2000" b="1" spc="50" dirty="0">
              <a:ln w="11430">
                <a:noFill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39552" y="2159422"/>
            <a:ext cx="8064896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 algn="r" rtl="1">
              <a:buClr>
                <a:srgbClr val="000099"/>
              </a:buClr>
              <a:buSzPct val="80000"/>
              <a:buFont typeface="Wingdings 2" pitchFamily="18" charset="2"/>
              <a:buChar char=""/>
            </a:pPr>
            <a:r>
              <a:rPr lang="ar-MA" sz="4000" b="1" dirty="0" smtClean="0">
                <a:latin typeface="Adobe Arabic" pitchFamily="18" charset="-78"/>
                <a:cs typeface="Adobe Arabic" pitchFamily="18" charset="-78"/>
              </a:rPr>
              <a:t>تشخيص الوضعية الراهنة </a:t>
            </a:r>
            <a:r>
              <a:rPr lang="ar-MA" sz="4000" b="1" dirty="0" err="1" smtClean="0">
                <a:latin typeface="Adobe Arabic" pitchFamily="18" charset="-78"/>
                <a:cs typeface="Adobe Arabic" pitchFamily="18" charset="-78"/>
              </a:rPr>
              <a:t>للتوجيه:</a:t>
            </a:r>
            <a:endParaRPr lang="ar-MA" sz="4000" b="1" dirty="0" smtClean="0">
              <a:latin typeface="Adobe Arabic" pitchFamily="18" charset="-78"/>
              <a:cs typeface="Adobe Arabic" pitchFamily="18" charset="-78"/>
            </a:endParaRPr>
          </a:p>
          <a:p>
            <a:pPr marL="627063" indent="-271463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</a:pPr>
            <a:r>
              <a:rPr lang="ar-MA" sz="3600" b="1" dirty="0" smtClean="0">
                <a:latin typeface="Adobe Arabic" pitchFamily="18" charset="-78"/>
                <a:cs typeface="Adobe Arabic" pitchFamily="18" charset="-78"/>
              </a:rPr>
              <a:t>على مستوى الإطار </a:t>
            </a:r>
            <a:r>
              <a:rPr lang="ar-MA" sz="3600" b="1" dirty="0" err="1" smtClean="0">
                <a:latin typeface="Adobe Arabic" pitchFamily="18" charset="-78"/>
                <a:cs typeface="Adobe Arabic" pitchFamily="18" charset="-78"/>
              </a:rPr>
              <a:t>التنظيمي؛</a:t>
            </a:r>
            <a:endParaRPr lang="ar-MA" sz="3600" b="1" dirty="0" smtClean="0">
              <a:latin typeface="Adobe Arabic" pitchFamily="18" charset="-78"/>
              <a:cs typeface="Adobe Arabic" pitchFamily="18" charset="-78"/>
            </a:endParaRPr>
          </a:p>
          <a:p>
            <a:pPr marL="900113" indent="-271463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</a:pPr>
            <a:r>
              <a:rPr lang="ar-MA" sz="3600" b="1" dirty="0" smtClean="0">
                <a:latin typeface="Adobe Arabic" pitchFamily="18" charset="-78"/>
                <a:cs typeface="Adobe Arabic" pitchFamily="18" charset="-78"/>
              </a:rPr>
              <a:t>على مستوى </a:t>
            </a:r>
            <a:r>
              <a:rPr lang="ar-MA" sz="3600" b="1" dirty="0" err="1" smtClean="0">
                <a:latin typeface="Adobe Arabic" pitchFamily="18" charset="-78"/>
                <a:cs typeface="Adobe Arabic" pitchFamily="18" charset="-78"/>
              </a:rPr>
              <a:t>البنيات؛</a:t>
            </a:r>
            <a:endParaRPr lang="ar-MA" sz="3600" b="1" dirty="0" smtClean="0">
              <a:latin typeface="Adobe Arabic" pitchFamily="18" charset="-78"/>
              <a:cs typeface="Adobe Arabic" pitchFamily="18" charset="-78"/>
            </a:endParaRPr>
          </a:p>
          <a:p>
            <a:pPr marL="1160463" indent="-271463" algn="just" defTabSz="900113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</a:pPr>
            <a:r>
              <a:rPr lang="ar-MA" sz="3600" b="1" dirty="0" smtClean="0">
                <a:latin typeface="Adobe Arabic" pitchFamily="18" charset="-78"/>
                <a:cs typeface="Adobe Arabic" pitchFamily="18" charset="-78"/>
              </a:rPr>
              <a:t>على مستوى الموارد </a:t>
            </a:r>
            <a:r>
              <a:rPr lang="ar-MA" sz="3600" b="1" dirty="0" err="1" smtClean="0">
                <a:latin typeface="Adobe Arabic" pitchFamily="18" charset="-78"/>
                <a:cs typeface="Adobe Arabic" pitchFamily="18" charset="-78"/>
              </a:rPr>
              <a:t>البشرية؛</a:t>
            </a:r>
            <a:endParaRPr lang="ar-MA" sz="3600" b="1" dirty="0" smtClean="0">
              <a:latin typeface="Adobe Arabic" pitchFamily="18" charset="-78"/>
              <a:cs typeface="Adobe Arabic" pitchFamily="18" charset="-78"/>
            </a:endParaRPr>
          </a:p>
          <a:p>
            <a:pPr marL="1433513" indent="-271463" algn="just" defTabSz="900113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</a:pPr>
            <a:r>
              <a:rPr lang="ar-MA" sz="3600" b="1" dirty="0" smtClean="0">
                <a:latin typeface="Adobe Arabic" pitchFamily="18" charset="-78"/>
                <a:cs typeface="Adobe Arabic" pitchFamily="18" charset="-78"/>
              </a:rPr>
              <a:t>على مستوى الخدمات</a:t>
            </a:r>
            <a:r>
              <a:rPr lang="ar-MA" sz="3600" b="1" dirty="0" smtClean="0">
                <a:latin typeface="Adobe Arabic" pitchFamily="18" charset="-78"/>
                <a:cs typeface="Adobe Arabic" pitchFamily="18" charset="-78"/>
              </a:rPr>
              <a:t>.</a:t>
            </a:r>
          </a:p>
          <a:p>
            <a:pPr marL="355600" indent="-355600" algn="r" rtl="1">
              <a:spcAft>
                <a:spcPts val="600"/>
              </a:spcAft>
              <a:buClr>
                <a:srgbClr val="000099"/>
              </a:buClr>
              <a:buSzPct val="80000"/>
              <a:buFont typeface="Wingdings 2" pitchFamily="18" charset="2"/>
              <a:buChar char=""/>
            </a:pPr>
            <a:r>
              <a:rPr lang="ar-MA" sz="4000" b="1" dirty="0" err="1" smtClean="0">
                <a:latin typeface="Adobe Arabic" pitchFamily="18" charset="-78"/>
                <a:cs typeface="Adobe Arabic" pitchFamily="18" charset="-78"/>
              </a:rPr>
              <a:t>خلاصات</a:t>
            </a:r>
            <a:r>
              <a:rPr lang="ar-MA" sz="4000" b="1" dirty="0" smtClean="0">
                <a:latin typeface="Adobe Arabic" pitchFamily="18" charset="-78"/>
                <a:cs typeface="Adobe Arabic" pitchFamily="18" charset="-78"/>
              </a:rPr>
              <a:t> </a:t>
            </a:r>
            <a:r>
              <a:rPr lang="ar-MA" sz="4000" b="1" dirty="0" smtClean="0">
                <a:latin typeface="Adobe Arabic" pitchFamily="18" charset="-78"/>
                <a:cs typeface="Adobe Arabic" pitchFamily="18" charset="-78"/>
              </a:rPr>
              <a:t>التشخيص.</a:t>
            </a:r>
            <a:endParaRPr lang="ar-MA" sz="4000" b="1" dirty="0" smtClean="0"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8528672" y="6369036"/>
            <a:ext cx="431800" cy="3079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fld id="{9E4C4005-FA04-45BE-BA02-849BD28BCED2}" type="slidenum">
              <a:rPr lang="fr-FR" sz="1400" b="1"/>
              <a:pPr algn="ctr"/>
              <a:t>5</a:t>
            </a:fld>
            <a:endParaRPr lang="fr-FR" sz="1400" b="1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9"/>
          <p:cNvGrpSpPr>
            <a:grpSpLocks/>
          </p:cNvGrpSpPr>
          <p:nvPr/>
        </p:nvGrpSpPr>
        <p:grpSpPr bwMode="auto">
          <a:xfrm>
            <a:off x="317500" y="2349000"/>
            <a:ext cx="8509000" cy="2160000"/>
            <a:chOff x="317799" y="2582320"/>
            <a:chExt cx="8508403" cy="1689592"/>
          </a:xfr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6" name="ZoneTexte 7"/>
            <p:cNvSpPr txBox="1">
              <a:spLocks noChangeArrowheads="1"/>
            </p:cNvSpPr>
            <p:nvPr/>
          </p:nvSpPr>
          <p:spPr bwMode="auto">
            <a:xfrm>
              <a:off x="317799" y="3126181"/>
              <a:ext cx="8508403" cy="60187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lvl="1" algn="ctr" rtl="1">
                <a:spcAft>
                  <a:spcPts val="600"/>
                </a:spcAft>
                <a:defRPr/>
              </a:pPr>
              <a:r>
                <a:rPr lang="ar-MA" sz="4400" b="1" dirty="0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rgbClr val="000099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dobe Arabic" pitchFamily="18" charset="-78"/>
                  <a:cs typeface="Samir_Khouaja_Maghribi" pitchFamily="2" charset="-78"/>
                </a:rPr>
                <a:t>الوضعية على مستوى  الإطار التنظيمي</a:t>
              </a:r>
              <a:endParaRPr lang="fr-FR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00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dobe Arabic" pitchFamily="18" charset="-78"/>
                <a:cs typeface="Samir_Khouaja_Maghribi" pitchFamily="2" charset="-78"/>
              </a:endParaRPr>
            </a:p>
          </p:txBody>
        </p:sp>
        <p:sp>
          <p:nvSpPr>
            <p:cNvPr id="7" name="Organigramme : Décision 6"/>
            <p:cNvSpPr/>
            <p:nvPr/>
          </p:nvSpPr>
          <p:spPr>
            <a:xfrm>
              <a:off x="1799692" y="4127896"/>
              <a:ext cx="5544616" cy="144016"/>
            </a:xfrm>
            <a:prstGeom prst="flowChartDecision">
              <a:avLst/>
            </a:prstGeom>
            <a:gradFill flip="none" rotWithShape="1">
              <a:gsLst>
                <a:gs pos="0">
                  <a:srgbClr val="000099">
                    <a:tint val="66000"/>
                    <a:satMod val="160000"/>
                  </a:srgbClr>
                </a:gs>
                <a:gs pos="50000">
                  <a:srgbClr val="000099">
                    <a:tint val="44500"/>
                    <a:satMod val="160000"/>
                  </a:srgbClr>
                </a:gs>
                <a:gs pos="100000">
                  <a:srgbClr val="000099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8" name="Organigramme : Décision 7"/>
            <p:cNvSpPr/>
            <p:nvPr/>
          </p:nvSpPr>
          <p:spPr>
            <a:xfrm>
              <a:off x="1799692" y="2582320"/>
              <a:ext cx="5544616" cy="144016"/>
            </a:xfrm>
            <a:prstGeom prst="flowChartDecision">
              <a:avLst/>
            </a:prstGeom>
            <a:gradFill flip="none" rotWithShape="1">
              <a:gsLst>
                <a:gs pos="0">
                  <a:srgbClr val="000099">
                    <a:tint val="66000"/>
                    <a:satMod val="160000"/>
                  </a:srgbClr>
                </a:gs>
                <a:gs pos="50000">
                  <a:srgbClr val="000099">
                    <a:tint val="44500"/>
                    <a:satMod val="160000"/>
                  </a:srgbClr>
                </a:gs>
                <a:gs pos="100000">
                  <a:srgbClr val="000099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angle rectangle 5"/>
          <p:cNvSpPr/>
          <p:nvPr/>
        </p:nvSpPr>
        <p:spPr>
          <a:xfrm>
            <a:off x="0" y="714375"/>
            <a:ext cx="9144000" cy="142875"/>
          </a:xfrm>
          <a:prstGeom prst="rtTriangle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79512" y="125178"/>
            <a:ext cx="8784976" cy="5232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>
              <a:defRPr/>
            </a:pPr>
            <a:r>
              <a:rPr lang="ar-MA" sz="28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" pitchFamily="18" charset="0"/>
                <a:cs typeface="Samir_Khouaja_Maghribi" pitchFamily="2" charset="-78"/>
              </a:rPr>
              <a:t>تشخيص الوضعية على مستوى الإطار التنظيمي</a:t>
            </a:r>
            <a:endParaRPr lang="fr-FR" sz="2800" b="1" spc="50" dirty="0">
              <a:ln w="11430"/>
              <a:solidFill>
                <a:srgbClr val="0000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Samir_Khouaja_Maghribi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51586"/>
            <a:ext cx="9144000" cy="1428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0" y="6322968"/>
            <a:ext cx="550810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وضعية التوجيه بمنظومتي التربية الوطنية والتكوين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المهني 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-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دجنبر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 2013</a:t>
            </a:r>
            <a:endParaRPr lang="fr-FR" sz="2000" b="1" spc="50" dirty="0">
              <a:ln w="11430">
                <a:noFill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52000" y="1052736"/>
            <a:ext cx="8640000" cy="461665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0" scaled="1"/>
            <a:tileRect/>
          </a:gra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marL="177800" algn="r" rtl="1"/>
            <a:r>
              <a:rPr lang="ar-MA" sz="3000" b="1" dirty="0" smtClean="0">
                <a:solidFill>
                  <a:srgbClr val="008000"/>
                </a:solidFill>
                <a:latin typeface="Adobe Arabic" pitchFamily="18" charset="-78"/>
                <a:cs typeface="Adobe Arabic" pitchFamily="18" charset="-78"/>
              </a:rPr>
              <a:t>المكتسبات على مستوى منظومتي التربية الوطنية والتكوين المهني</a:t>
            </a:r>
            <a:endParaRPr lang="fr-FR" sz="3000" b="1" dirty="0">
              <a:solidFill>
                <a:srgbClr val="008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52000" y="1695007"/>
            <a:ext cx="8640000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الميثاق الوطني للتربية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والتكوين: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355600" lvl="1" indent="-177800" algn="just" rtl="1">
              <a:spcAft>
                <a:spcPts val="600"/>
              </a:spcAft>
              <a:buClr>
                <a:srgbClr val="008000"/>
              </a:buClr>
              <a:buSzPct val="55000"/>
              <a:buFont typeface="Courier New" pitchFamily="49" charset="0"/>
              <a:buChar char="o"/>
            </a:pP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تحديد عتبات </a:t>
            </a:r>
            <a:r>
              <a:rPr lang="ar-MA" sz="2600" dirty="0" err="1" smtClean="0">
                <a:latin typeface="Adobe Arabic" pitchFamily="18" charset="-78"/>
                <a:cs typeface="Adobe Arabic" pitchFamily="18" charset="-78"/>
              </a:rPr>
              <a:t>التوجيه </a:t>
            </a: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(المواد من 43 إلى 47</a:t>
            </a:r>
            <a:r>
              <a:rPr lang="ar-MA" sz="2600" dirty="0" err="1" smtClean="0">
                <a:latin typeface="Adobe Arabic" pitchFamily="18" charset="-78"/>
                <a:cs typeface="Adobe Arabic" pitchFamily="18" charset="-78"/>
              </a:rPr>
              <a:t>)؛</a:t>
            </a:r>
            <a:endParaRPr lang="ar-MA" sz="2600" dirty="0" smtClean="0">
              <a:latin typeface="Adobe Arabic" pitchFamily="18" charset="-78"/>
              <a:cs typeface="Adobe Arabic" pitchFamily="18" charset="-78"/>
            </a:endParaRPr>
          </a:p>
          <a:p>
            <a:pPr marL="355600" lvl="1" indent="-177800" algn="just" rtl="1">
              <a:spcAft>
                <a:spcPts val="600"/>
              </a:spcAft>
              <a:buClr>
                <a:srgbClr val="008000"/>
              </a:buClr>
              <a:buSzPct val="55000"/>
              <a:buFont typeface="Courier New" pitchFamily="49" charset="0"/>
              <a:buChar char="o"/>
            </a:pP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التعريف بالتوجيه </a:t>
            </a:r>
            <a:r>
              <a:rPr lang="ar-MA" sz="2600" dirty="0" err="1" smtClean="0">
                <a:latin typeface="Adobe Arabic" pitchFamily="18" charset="-78"/>
                <a:cs typeface="Adobe Arabic" pitchFamily="18" charset="-78"/>
              </a:rPr>
              <a:t>وأهدافه </a:t>
            </a: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(المادة 99</a:t>
            </a:r>
            <a:r>
              <a:rPr lang="ar-MA" sz="2600" dirty="0" err="1" smtClean="0">
                <a:latin typeface="Adobe Arabic" pitchFamily="18" charset="-78"/>
                <a:cs typeface="Adobe Arabic" pitchFamily="18" charset="-78"/>
              </a:rPr>
              <a:t>).</a:t>
            </a:r>
            <a:endParaRPr lang="ar-MA" sz="2600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دورية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مشتركة حول تحديد مسطرة التوجيه إلى التكوين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المهني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(مستوى التأهيل) بين التربية الوطنية والتكوين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المهني؛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مذكرات 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تنظيمية لمجال التوجيه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التربوي؛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008000"/>
              </a:buClr>
              <a:buSzPct val="90000"/>
              <a:buFont typeface="Arial" pitchFamily="34" charset="0"/>
              <a:buChar char="•"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مذكرات تنظيمية لولوج جميع مستويات التكوين بمؤسسات التكوين المهني.</a:t>
            </a:r>
            <a:endParaRPr lang="fr-FR" sz="2600" b="1" dirty="0" smtClean="0"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4" name="ZoneTexte 7"/>
          <p:cNvSpPr txBox="1">
            <a:spLocks noChangeArrowheads="1"/>
          </p:cNvSpPr>
          <p:nvPr/>
        </p:nvSpPr>
        <p:spPr bwMode="auto">
          <a:xfrm>
            <a:off x="8528672" y="6369036"/>
            <a:ext cx="431800" cy="3079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fld id="{9E4C4005-FA04-45BE-BA02-849BD28BCED2}" type="slidenum">
              <a:rPr lang="fr-FR" sz="1400" b="1"/>
              <a:pPr algn="ctr"/>
              <a:t>7</a:t>
            </a:fld>
            <a:endParaRPr lang="fr-FR" sz="1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angle rectangle 5"/>
          <p:cNvSpPr/>
          <p:nvPr/>
        </p:nvSpPr>
        <p:spPr>
          <a:xfrm>
            <a:off x="0" y="714375"/>
            <a:ext cx="9144000" cy="142875"/>
          </a:xfrm>
          <a:prstGeom prst="rtTriangle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79512" y="125178"/>
            <a:ext cx="8784976" cy="5232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>
              <a:defRPr/>
            </a:pPr>
            <a:r>
              <a:rPr lang="ar-MA" sz="28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" pitchFamily="18" charset="0"/>
                <a:cs typeface="Samir_Khouaja_Maghribi" pitchFamily="2" charset="-78"/>
              </a:rPr>
              <a:t>تشخيص الوضعية على مستوى الإطار التنظيمي</a:t>
            </a:r>
            <a:endParaRPr lang="fr-FR" sz="2800" b="1" spc="50" dirty="0">
              <a:ln w="11430"/>
              <a:solidFill>
                <a:srgbClr val="0000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Samir_Khouaja_Maghribi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51586"/>
            <a:ext cx="9144000" cy="1428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0" y="6322968"/>
            <a:ext cx="550810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وضعية التوجيه بمنظومتي التربية الوطنية والتكوين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المهني 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- </a:t>
            </a:r>
            <a:r>
              <a:rPr lang="ar-MA" sz="2000" b="1" spc="50" dirty="0" err="1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دجنبر</a:t>
            </a:r>
            <a:r>
              <a:rPr lang="ar-MA" sz="2000" b="1" spc="50" dirty="0" smtClean="0">
                <a:ln w="11430">
                  <a:noFill/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 2013</a:t>
            </a:r>
            <a:endParaRPr lang="fr-FR" sz="2000" b="1" spc="50" dirty="0">
              <a:ln w="11430">
                <a:noFill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52000" y="1052736"/>
            <a:ext cx="8640000" cy="461665"/>
          </a:xfrm>
          <a:prstGeom prst="rect">
            <a:avLst/>
          </a:prstGeom>
          <a:gradFill flip="none" rotWithShape="1">
            <a:gsLst>
              <a:gs pos="0">
                <a:srgbClr val="FF5353">
                  <a:tint val="66000"/>
                  <a:satMod val="160000"/>
                </a:srgbClr>
              </a:gs>
              <a:gs pos="50000">
                <a:srgbClr val="FF5353">
                  <a:tint val="44500"/>
                  <a:satMod val="160000"/>
                </a:srgbClr>
              </a:gs>
              <a:gs pos="100000">
                <a:srgbClr val="FF5353">
                  <a:tint val="23500"/>
                  <a:satMod val="160000"/>
                </a:srgbClr>
              </a:gs>
            </a:gsLst>
            <a:lin ang="0" scaled="1"/>
            <a:tileRect/>
          </a:gra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marL="177800" algn="r" rtl="1"/>
            <a:r>
              <a:rPr lang="ar-MA" sz="3000" b="1" dirty="0" smtClean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الصعوبات والنقائص على مستوى منظومتي التربية الوطنية والتكوين المهني</a:t>
            </a:r>
            <a:endParaRPr lang="fr-FR" sz="3000" b="1" dirty="0">
              <a:solidFill>
                <a:srgbClr val="C00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52000" y="1695007"/>
            <a:ext cx="864000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غياب إطار مرجعي وقانوني ينظم التوجيه المدرسي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والمهني: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355600" lvl="1" indent="-177800" algn="just" rtl="1">
              <a:spcAft>
                <a:spcPts val="600"/>
              </a:spcAft>
              <a:buClr>
                <a:srgbClr val="FF0000"/>
              </a:buClr>
              <a:buSzPct val="55000"/>
              <a:buFont typeface="Courier New" pitchFamily="49" charset="0"/>
              <a:buChar char="o"/>
            </a:pP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داخل منظومة التربية </a:t>
            </a:r>
            <a:r>
              <a:rPr lang="ar-MA" sz="2600" dirty="0" err="1" smtClean="0">
                <a:latin typeface="Adobe Arabic" pitchFamily="18" charset="-78"/>
                <a:cs typeface="Adobe Arabic" pitchFamily="18" charset="-78"/>
              </a:rPr>
              <a:t>الوطنية؛</a:t>
            </a:r>
            <a:endParaRPr lang="ar-MA" sz="2600" dirty="0" smtClean="0">
              <a:latin typeface="Adobe Arabic" pitchFamily="18" charset="-78"/>
              <a:cs typeface="Adobe Arabic" pitchFamily="18" charset="-78"/>
            </a:endParaRPr>
          </a:p>
          <a:p>
            <a:pPr marL="355600" lvl="1" indent="-177800" algn="just" rtl="1">
              <a:spcAft>
                <a:spcPts val="600"/>
              </a:spcAft>
              <a:buClr>
                <a:srgbClr val="FF0000"/>
              </a:buClr>
              <a:buSzPct val="55000"/>
              <a:buFont typeface="Courier New" pitchFamily="49" charset="0"/>
              <a:buChar char="o"/>
            </a:pP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داخل منظومة  التكوين </a:t>
            </a:r>
            <a:r>
              <a:rPr lang="ar-MA" sz="2600" dirty="0" err="1" smtClean="0">
                <a:latin typeface="Adobe Arabic" pitchFamily="18" charset="-78"/>
                <a:cs typeface="Adobe Arabic" pitchFamily="18" charset="-78"/>
              </a:rPr>
              <a:t>المهني؛</a:t>
            </a:r>
            <a:endParaRPr lang="ar-MA" sz="2600" dirty="0" smtClean="0">
              <a:latin typeface="Adobe Arabic" pitchFamily="18" charset="-78"/>
              <a:cs typeface="Adobe Arabic" pitchFamily="18" charset="-78"/>
            </a:endParaRPr>
          </a:p>
          <a:p>
            <a:pPr marL="355600" lvl="1" indent="-177800" algn="just" rtl="1">
              <a:spcAft>
                <a:spcPts val="600"/>
              </a:spcAft>
              <a:buClr>
                <a:srgbClr val="FF0000"/>
              </a:buClr>
              <a:buSzPct val="55000"/>
              <a:buFont typeface="Courier New" pitchFamily="49" charset="0"/>
              <a:buChar char="o"/>
            </a:pPr>
            <a:r>
              <a:rPr lang="ar-MA" sz="2600" dirty="0" smtClean="0">
                <a:latin typeface="Adobe Arabic" pitchFamily="18" charset="-78"/>
                <a:cs typeface="Adobe Arabic" pitchFamily="18" charset="-78"/>
              </a:rPr>
              <a:t>بين المنظومتين.</a:t>
            </a: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اكتفاء الميثاق بتحديد التوجيه إلى التكوين المهني عند نهاية سلكي التعليم الثانوي الإعدادي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والتأهيلي</a:t>
            </a: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 (عدم الأخذ بعين الاعتبار المستويات ما بين نهاية الأسلاك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)؛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عدم وجود إمكانية توجيه خريجي التكوين المهني إلى منظومة التربية الوطنية والتعليم </a:t>
            </a:r>
            <a:r>
              <a:rPr lang="ar-MA" sz="2600" b="1" dirty="0" err="1" smtClean="0">
                <a:latin typeface="Adobe Arabic" pitchFamily="18" charset="-78"/>
                <a:cs typeface="Adobe Arabic" pitchFamily="18" charset="-78"/>
              </a:rPr>
              <a:t>العالي؛</a:t>
            </a:r>
            <a:endParaRPr lang="ar-MA" sz="2600" b="1" dirty="0" smtClean="0">
              <a:latin typeface="Adobe Arabic" pitchFamily="18" charset="-78"/>
              <a:cs typeface="Adobe Arabic" pitchFamily="18" charset="-78"/>
            </a:endParaRPr>
          </a:p>
          <a:p>
            <a:pPr marL="177800" indent="-177800" algn="just" rtl="1">
              <a:spcAft>
                <a:spcPts val="600"/>
              </a:spcAft>
              <a:buClr>
                <a:srgbClr val="FF0000"/>
              </a:buClr>
              <a:buSzPct val="90000"/>
              <a:buFont typeface="Arial" pitchFamily="34" charset="0"/>
              <a:buChar char="•"/>
              <a:defRPr/>
            </a:pPr>
            <a:r>
              <a:rPr lang="ar-MA" sz="2600" b="1" dirty="0" smtClean="0">
                <a:latin typeface="Adobe Arabic" pitchFamily="18" charset="-78"/>
                <a:cs typeface="Adobe Arabic" pitchFamily="18" charset="-78"/>
              </a:rPr>
              <a:t>انحصار الدورية المشتركة المنظمة للتوجيه بين المنظومتين في مستوى التأهيل.</a:t>
            </a:r>
            <a:endParaRPr lang="fr-FR" sz="2600" b="1" dirty="0" smtClean="0"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0" name="ZoneTexte 7"/>
          <p:cNvSpPr txBox="1">
            <a:spLocks noChangeArrowheads="1"/>
          </p:cNvSpPr>
          <p:nvPr/>
        </p:nvSpPr>
        <p:spPr bwMode="auto">
          <a:xfrm>
            <a:off x="8528672" y="6369036"/>
            <a:ext cx="431800" cy="307975"/>
          </a:xfrm>
          <a:prstGeom prst="rect">
            <a:avLst/>
          </a:prstGeo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fld id="{9E4C4005-FA04-45BE-BA02-849BD28BCED2}" type="slidenum">
              <a:rPr lang="fr-FR" sz="1400" b="1"/>
              <a:pPr algn="ctr"/>
              <a:t>8</a:t>
            </a:fld>
            <a:endParaRPr lang="fr-FR" sz="1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9"/>
          <p:cNvGrpSpPr>
            <a:grpSpLocks/>
          </p:cNvGrpSpPr>
          <p:nvPr/>
        </p:nvGrpSpPr>
        <p:grpSpPr bwMode="auto">
          <a:xfrm>
            <a:off x="317500" y="2349000"/>
            <a:ext cx="8509000" cy="2160000"/>
            <a:chOff x="317799" y="2582320"/>
            <a:chExt cx="8508403" cy="1689592"/>
          </a:xfrm>
          <a:gradFill flip="none" rotWithShape="1">
            <a:gsLst>
              <a:gs pos="0">
                <a:srgbClr val="000099">
                  <a:tint val="66000"/>
                  <a:satMod val="160000"/>
                </a:srgbClr>
              </a:gs>
              <a:gs pos="50000">
                <a:srgbClr val="000099">
                  <a:tint val="44500"/>
                  <a:satMod val="160000"/>
                </a:srgbClr>
              </a:gs>
              <a:gs pos="100000">
                <a:srgbClr val="0000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6" name="ZoneTexte 7"/>
            <p:cNvSpPr txBox="1">
              <a:spLocks noChangeArrowheads="1"/>
            </p:cNvSpPr>
            <p:nvPr/>
          </p:nvSpPr>
          <p:spPr bwMode="auto">
            <a:xfrm>
              <a:off x="317799" y="3126181"/>
              <a:ext cx="8508403" cy="601871"/>
            </a:xfrm>
            <a:prstGeom prst="rect">
              <a:avLst/>
            </a:prstGeom>
            <a:gradFill flip="none" rotWithShape="1">
              <a:gsLst>
                <a:gs pos="0">
                  <a:srgbClr val="000099">
                    <a:tint val="66000"/>
                    <a:satMod val="160000"/>
                  </a:srgbClr>
                </a:gs>
                <a:gs pos="50000">
                  <a:srgbClr val="000099">
                    <a:tint val="44500"/>
                    <a:satMod val="160000"/>
                  </a:srgbClr>
                </a:gs>
                <a:gs pos="100000">
                  <a:srgbClr val="000099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lvl="1" algn="ctr" rtl="1">
                <a:spcAft>
                  <a:spcPts val="600"/>
                </a:spcAft>
                <a:defRPr/>
              </a:pPr>
              <a:r>
                <a:rPr lang="ar-MA" sz="4400" b="1" dirty="0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rgbClr val="000099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dobe Arabic" pitchFamily="18" charset="-78"/>
                  <a:cs typeface="Samir_Khouaja_Maghribi" pitchFamily="2" charset="-78"/>
                </a:rPr>
                <a:t>الوضعية على مستوى  البنيات</a:t>
              </a:r>
              <a:endParaRPr lang="fr-FR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00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dobe Arabic" pitchFamily="18" charset="-78"/>
                <a:cs typeface="Samir_Khouaja_Maghribi" pitchFamily="2" charset="-78"/>
              </a:endParaRPr>
            </a:p>
          </p:txBody>
        </p:sp>
        <p:sp>
          <p:nvSpPr>
            <p:cNvPr id="7" name="Organigramme : Décision 6"/>
            <p:cNvSpPr/>
            <p:nvPr/>
          </p:nvSpPr>
          <p:spPr>
            <a:xfrm>
              <a:off x="1799692" y="4127896"/>
              <a:ext cx="5544616" cy="144016"/>
            </a:xfrm>
            <a:prstGeom prst="flowChartDecision">
              <a:avLst/>
            </a:prstGeom>
            <a:gradFill flip="none" rotWithShape="1">
              <a:gsLst>
                <a:gs pos="0">
                  <a:srgbClr val="000099">
                    <a:tint val="66000"/>
                    <a:satMod val="160000"/>
                  </a:srgbClr>
                </a:gs>
                <a:gs pos="50000">
                  <a:srgbClr val="000099">
                    <a:tint val="44500"/>
                    <a:satMod val="160000"/>
                  </a:srgbClr>
                </a:gs>
                <a:gs pos="100000">
                  <a:srgbClr val="000099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8" name="Organigramme : Décision 7"/>
            <p:cNvSpPr/>
            <p:nvPr/>
          </p:nvSpPr>
          <p:spPr>
            <a:xfrm>
              <a:off x="1799692" y="2582320"/>
              <a:ext cx="5544616" cy="144016"/>
            </a:xfrm>
            <a:prstGeom prst="flowChartDecision">
              <a:avLst/>
            </a:prstGeom>
            <a:gradFill flip="none" rotWithShape="1">
              <a:gsLst>
                <a:gs pos="0">
                  <a:srgbClr val="000099">
                    <a:tint val="66000"/>
                    <a:satMod val="160000"/>
                  </a:srgbClr>
                </a:gs>
                <a:gs pos="50000">
                  <a:srgbClr val="000099">
                    <a:tint val="44500"/>
                    <a:satMod val="160000"/>
                  </a:srgbClr>
                </a:gs>
                <a:gs pos="100000">
                  <a:srgbClr val="000099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r" rtl="1">
          <a:defRPr dirty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961</TotalTime>
  <Words>1617</Words>
  <Application>Microsoft Office PowerPoint</Application>
  <PresentationFormat>Affichage à l'écran (4:3)</PresentationFormat>
  <Paragraphs>181</Paragraphs>
  <Slides>26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7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UCIO</dc:creator>
  <cp:lastModifiedBy>user</cp:lastModifiedBy>
  <cp:revision>29</cp:revision>
  <dcterms:created xsi:type="dcterms:W3CDTF">2013-12-16T13:58:27Z</dcterms:created>
  <dcterms:modified xsi:type="dcterms:W3CDTF">2013-12-19T12:10:39Z</dcterms:modified>
</cp:coreProperties>
</file>