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22" r:id="rId3"/>
    <p:sldId id="301" r:id="rId4"/>
    <p:sldId id="302" r:id="rId5"/>
    <p:sldId id="304" r:id="rId6"/>
    <p:sldId id="303" r:id="rId7"/>
    <p:sldId id="305" r:id="rId8"/>
    <p:sldId id="323" r:id="rId9"/>
    <p:sldId id="324" r:id="rId10"/>
    <p:sldId id="325" r:id="rId11"/>
    <p:sldId id="347" r:id="rId12"/>
    <p:sldId id="310" r:id="rId13"/>
    <p:sldId id="309" r:id="rId14"/>
    <p:sldId id="311" r:id="rId15"/>
    <p:sldId id="326" r:id="rId16"/>
    <p:sldId id="313" r:id="rId17"/>
    <p:sldId id="314" r:id="rId18"/>
    <p:sldId id="315" r:id="rId19"/>
    <p:sldId id="316" r:id="rId20"/>
    <p:sldId id="320" r:id="rId21"/>
    <p:sldId id="29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9\Commun\ASSEMBLEES%20GENERALES\03%2006%202014%20&#224;%20Brens\Rapport%20AG%2003%2006%2014\El&#233;ments%20comptables%20graphiqu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9\Commun\ASSEMBLEES%20GENERALES\03%2006%202014%20&#224;%20Brens\Rapport%20AG%2003%2006%2014\El&#233;ments%20comptables%20graphiqu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9\Commun\ASSEMBLEES%20GENERALES\03%2006%202014%20&#224;%20Brens\Rapport%20AG%2003%2006%2014\El&#233;ments%20comptables%20graphiqu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9\Commun\ASSEMBLEES%20GENERALES\03%2006%202014%20&#224;%20Brens\Rapport%20AG%2003%2006%2014\El&#233;ments%20comptables%20graphiq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4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3801736321421E-3"/>
          <c:y val="4.3786510554308412E-2"/>
          <c:w val="0.96590936622432688"/>
          <c:h val="0.9436160512227713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1"/>
          </c:dPt>
          <c:dPt>
            <c:idx val="1"/>
            <c:bubble3D val="0"/>
            <c:explosion val="10"/>
          </c:dPt>
          <c:dPt>
            <c:idx val="2"/>
            <c:bubble3D val="0"/>
            <c:explosion val="18"/>
          </c:dPt>
          <c:dPt>
            <c:idx val="3"/>
            <c:bubble3D val="0"/>
            <c:explosion val="3"/>
          </c:dPt>
          <c:dLbls>
            <c:dLbl>
              <c:idx val="0"/>
              <c:layout>
                <c:manualLayout>
                  <c:x val="-1.076144667423895E-2"/>
                  <c:y val="-0.1226007904202106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4.3664701263943298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/>
                      <a:t>immobilisations financières
13%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0994498488345008E-3"/>
                  <c:y val="9.49096420634214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9930069930069935E-2"/>
                  <c:y val="-2.8070165098249254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'[Eléments comptables graphiques.xlsx]Actiof Passif'!$A$2:$A$5</c:f>
              <c:strCache>
                <c:ptCount val="4"/>
                <c:pt idx="0">
                  <c:v>Immobilisations corporelles</c:v>
                </c:pt>
                <c:pt idx="1">
                  <c:v>immobilisation financières</c:v>
                </c:pt>
                <c:pt idx="2">
                  <c:v>Créances</c:v>
                </c:pt>
                <c:pt idx="3">
                  <c:v>Disponibilités et charges constatées d'avance</c:v>
                </c:pt>
              </c:strCache>
            </c:strRef>
          </c:cat>
          <c:val>
            <c:numRef>
              <c:f>'[Eléments comptables graphiques.xlsx]Actiof Passif'!$B$2:$B$5</c:f>
              <c:numCache>
                <c:formatCode>General</c:formatCode>
                <c:ptCount val="4"/>
                <c:pt idx="0">
                  <c:v>238969.08</c:v>
                </c:pt>
                <c:pt idx="1">
                  <c:v>174749.15000000002</c:v>
                </c:pt>
                <c:pt idx="2">
                  <c:v>588169.98</c:v>
                </c:pt>
                <c:pt idx="3">
                  <c:v>278365.99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2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890736926027436E-2"/>
          <c:y val="0.11785188985278514"/>
          <c:w val="0.82536688554620519"/>
          <c:h val="0.8033682443406454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0"/>
          </c:dPt>
          <c:dPt>
            <c:idx val="1"/>
            <c:bubble3D val="0"/>
            <c:explosion val="21"/>
          </c:dPt>
          <c:dPt>
            <c:idx val="2"/>
            <c:bubble3D val="0"/>
            <c:explosion val="21"/>
          </c:dPt>
          <c:dPt>
            <c:idx val="3"/>
            <c:bubble3D val="0"/>
            <c:explosion val="22"/>
          </c:dPt>
          <c:dPt>
            <c:idx val="4"/>
            <c:bubble3D val="0"/>
            <c:explosion val="27"/>
          </c:dPt>
          <c:dPt>
            <c:idx val="5"/>
            <c:bubble3D val="0"/>
            <c:explosion val="16"/>
          </c:dPt>
          <c:dPt>
            <c:idx val="6"/>
            <c:bubble3D val="0"/>
            <c:explosion val="19"/>
          </c:dPt>
          <c:dPt>
            <c:idx val="7"/>
            <c:bubble3D val="0"/>
            <c:explosion val="13"/>
          </c:dPt>
          <c:dLbls>
            <c:dLbl>
              <c:idx val="0"/>
              <c:layout>
                <c:manualLayout>
                  <c:x val="-3.158487876593722E-2"/>
                  <c:y val="-0.107448066127093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-0.18233611221567347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Fonds propres/Résultat de l'exercice
0,5%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2.9328815996941704E-2"/>
                  <c:y val="6.18640380731749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6.9937945838860982E-2"/>
                  <c:y val="0.120472074142498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8.7986447990825112E-2"/>
                  <c:y val="1.6280010019256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"/>
                  <c:y val="0.1660561021964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5.8657631993883408E-2"/>
                  <c:y val="-6.5120040077026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9.2498573528816144E-2"/>
                  <c:y val="-3.25600200385131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'[Eléments comptables graphiques.xlsx]Actiof Passif'!$J$2:$J$9</c:f>
              <c:strCache>
                <c:ptCount val="8"/>
                <c:pt idx="0">
                  <c:v>Fonds propres/Report à nouveau</c:v>
                </c:pt>
                <c:pt idx="1">
                  <c:v>Fonds propres/Résultat de l'exercice</c:v>
                </c:pt>
                <c:pt idx="2">
                  <c:v>Subventions d'investissement sur biens non renouvelables</c:v>
                </c:pt>
                <c:pt idx="3">
                  <c:v>Provision pou risques et charges</c:v>
                </c:pt>
                <c:pt idx="4">
                  <c:v>Emprunts et dettes assimilées</c:v>
                </c:pt>
                <c:pt idx="5">
                  <c:v>Fournisseurs et comptes rattachés</c:v>
                </c:pt>
                <c:pt idx="6">
                  <c:v>Autres dettes</c:v>
                </c:pt>
                <c:pt idx="7">
                  <c:v>Produits constatés d'avance</c:v>
                </c:pt>
              </c:strCache>
            </c:strRef>
          </c:cat>
          <c:val>
            <c:numRef>
              <c:f>'[Eléments comptables graphiques.xlsx]Actiof Passif'!$K$2:$K$9</c:f>
              <c:numCache>
                <c:formatCode>General</c:formatCode>
                <c:ptCount val="8"/>
                <c:pt idx="0">
                  <c:v>299445.07</c:v>
                </c:pt>
                <c:pt idx="1">
                  <c:v>6947.89</c:v>
                </c:pt>
                <c:pt idx="2">
                  <c:v>64000.04</c:v>
                </c:pt>
                <c:pt idx="3">
                  <c:v>37297.78</c:v>
                </c:pt>
                <c:pt idx="4">
                  <c:v>226441.58</c:v>
                </c:pt>
                <c:pt idx="5">
                  <c:v>277445.74</c:v>
                </c:pt>
                <c:pt idx="6">
                  <c:v>293386.86</c:v>
                </c:pt>
                <c:pt idx="7">
                  <c:v>75289.240000000005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438067660368998E-2"/>
          <c:y val="0.11329358461592552"/>
          <c:w val="0.77387193039226265"/>
          <c:h val="0.75648157797146698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7"/>
          </c:dPt>
          <c:dPt>
            <c:idx val="1"/>
            <c:bubble3D val="0"/>
            <c:explosion val="10"/>
          </c:dPt>
          <c:dLbls>
            <c:dLbl>
              <c:idx val="0"/>
              <c:layout>
                <c:manualLayout>
                  <c:x val="0.15520170733251051"/>
                  <c:y val="0.230327805762471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2867810016898573"/>
                  <c:y val="-7.3368598550892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"/>
                  <c:y val="-0.121340374526475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8264840182648401E-3"/>
                  <c:y val="-0.13827158957668179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Charges excep/Créances et Dotations amort.
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9368065293208211E-2"/>
                  <c:y val="-7.05467293758580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7.1232876712328766E-2"/>
                  <c:y val="-6.4902991025789433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PRAQA  3%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2602739726027398"/>
                  <c:y val="-1.9753084225240265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Publicité  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1324626570461091"/>
                  <c:y val="2.7152992176639006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Animation  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0.14755569796512547"/>
                  <c:y val="7.4455201209470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8.8360984524826741E-2"/>
                  <c:y val="0.1821364056630758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Impôts et taxes
0,26%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0.12420527548340138"/>
                  <c:y val="0.16105761235925706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Délégation pédago.
0,11%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1"/>
              <c:layout>
                <c:manualLayout>
                  <c:x val="-0.21187214611872141"/>
                  <c:y val="1.1287476700137397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Fondation MFR  0,05%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'[Eléments comptables graphiques.xlsx]Produits Charges'!$A$21:$A$32</c:f>
              <c:strCache>
                <c:ptCount val="12"/>
                <c:pt idx="0">
                  <c:v>Charges CFA</c:v>
                </c:pt>
                <c:pt idx="1">
                  <c:v>Charges de personnel</c:v>
                </c:pt>
                <c:pt idx="2">
                  <c:v>Charges générales</c:v>
                </c:pt>
                <c:pt idx="3">
                  <c:v>Charges excep. Créances et Dotations amort.</c:v>
                </c:pt>
                <c:pt idx="4">
                  <c:v>Léonardo Mobilité</c:v>
                </c:pt>
                <c:pt idx="5">
                  <c:v>PRAQA</c:v>
                </c:pt>
                <c:pt idx="6">
                  <c:v>Publicité</c:v>
                </c:pt>
                <c:pt idx="7">
                  <c:v>Charges Animation</c:v>
                </c:pt>
                <c:pt idx="8">
                  <c:v>Charges formation salariés MFR</c:v>
                </c:pt>
                <c:pt idx="9">
                  <c:v>Impôts et taxes</c:v>
                </c:pt>
                <c:pt idx="10">
                  <c:v>Charges délégation pédadogique</c:v>
                </c:pt>
                <c:pt idx="11">
                  <c:v>Fondation MFR</c:v>
                </c:pt>
              </c:strCache>
            </c:strRef>
          </c:cat>
          <c:val>
            <c:numRef>
              <c:f>'[Eléments comptables graphiques.xlsx]Produits Charges'!$B$21:$B$32</c:f>
              <c:numCache>
                <c:formatCode>#,##0.00</c:formatCode>
                <c:ptCount val="12"/>
                <c:pt idx="0">
                  <c:v>1175027.9500000002</c:v>
                </c:pt>
                <c:pt idx="1">
                  <c:v>347917.1</c:v>
                </c:pt>
                <c:pt idx="2">
                  <c:v>137558.6</c:v>
                </c:pt>
                <c:pt idx="3">
                  <c:v>99923.260000000009</c:v>
                </c:pt>
                <c:pt idx="4">
                  <c:v>82227.399999999994</c:v>
                </c:pt>
                <c:pt idx="5">
                  <c:v>57041.42</c:v>
                </c:pt>
                <c:pt idx="6">
                  <c:v>40953.79</c:v>
                </c:pt>
                <c:pt idx="7">
                  <c:v>29179.589999999997</c:v>
                </c:pt>
                <c:pt idx="8">
                  <c:v>16075.32</c:v>
                </c:pt>
                <c:pt idx="9">
                  <c:v>5383.78</c:v>
                </c:pt>
                <c:pt idx="10">
                  <c:v>2321.48</c:v>
                </c:pt>
                <c:pt idx="11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15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07120469164655E-2"/>
          <c:y val="0.1223187445802236"/>
          <c:w val="0.75861450808927111"/>
          <c:h val="0.72855768083381678"/>
        </c:manualLayout>
      </c:layout>
      <c:pie3DChart>
        <c:varyColors val="1"/>
        <c:ser>
          <c:idx val="0"/>
          <c:order val="0"/>
          <c:explosion val="13"/>
          <c:dLbls>
            <c:dLbl>
              <c:idx val="0"/>
              <c:layout>
                <c:manualLayout>
                  <c:x val="3.6985668053629218E-2"/>
                  <c:y val="3.14836639448584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5478502080443829E-3"/>
                  <c:y val="-9.445099183457527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0282642513854962"/>
                  <c:y val="-9.21268521604595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6.3019413477925015E-2"/>
                  <c:y val="-0.14682627856164129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Produits FR et Rbmt
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294489488606234E-2"/>
                  <c:y val="-0.1928744028441284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Animation
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3.3192225334260216E-2"/>
                  <c:y val="-0.1360862167578088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Léonardo</a:t>
                    </a:r>
                    <a:r>
                      <a:rPr lang="en-US" sz="900" baseline="0"/>
                      <a:t> </a:t>
                    </a:r>
                    <a:r>
                      <a:rPr lang="en-US" sz="900"/>
                      <a:t>Mobilité
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8.9358547568023167E-2"/>
                  <c:y val="-6.84399264279277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4.485649964855392E-2"/>
                  <c:y val="-3.7192112399033854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Produits except.
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8.9049609931346821E-2"/>
                  <c:y val="1.7597324577104601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Formation salariés MFR
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0.12589519993782602"/>
                  <c:y val="0.12946658190242236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Reprise sur provision
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3.2339694858066877E-2"/>
                  <c:y val="0.14005851201718328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Produits  financiers
0,14%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1"/>
              <c:layout>
                <c:manualLayout>
                  <c:x val="-0.2010280173589031"/>
                  <c:y val="6.0172069358548637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Délégation</a:t>
                    </a:r>
                  </a:p>
                  <a:p>
                    <a:r>
                      <a:rPr lang="en-US" sz="900"/>
                      <a:t> pédagogique
0,11%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'[Eléments comptables graphiques.xlsx]Produits Charges'!$A$4:$A$15</c:f>
              <c:strCache>
                <c:ptCount val="12"/>
                <c:pt idx="0">
                  <c:v>Produits CFA</c:v>
                </c:pt>
                <c:pt idx="1">
                  <c:v>Taxe Apprentissage</c:v>
                </c:pt>
                <c:pt idx="2">
                  <c:v>Cotisations</c:v>
                </c:pt>
                <c:pt idx="3">
                  <c:v>Produits FR et Rbmt</c:v>
                </c:pt>
                <c:pt idx="4">
                  <c:v>Produits Animation</c:v>
                </c:pt>
                <c:pt idx="5">
                  <c:v>Léonardo Mobilité</c:v>
                </c:pt>
                <c:pt idx="6">
                  <c:v>PRAQA</c:v>
                </c:pt>
                <c:pt idx="7">
                  <c:v>Produits exceptionnels</c:v>
                </c:pt>
                <c:pt idx="8">
                  <c:v>Formation salariés MFR</c:v>
                </c:pt>
                <c:pt idx="9">
                  <c:v>Reprise sur provision</c:v>
                </c:pt>
                <c:pt idx="10">
                  <c:v>Produits financiers</c:v>
                </c:pt>
                <c:pt idx="11">
                  <c:v>Délégation pédagogique</c:v>
                </c:pt>
              </c:strCache>
            </c:strRef>
          </c:cat>
          <c:val>
            <c:numRef>
              <c:f>'[Eléments comptables graphiques.xlsx]Produits Charges'!$B$4:$B$15</c:f>
              <c:numCache>
                <c:formatCode>#,##0.00</c:formatCode>
                <c:ptCount val="12"/>
                <c:pt idx="0">
                  <c:v>642503.34</c:v>
                </c:pt>
                <c:pt idx="1">
                  <c:v>486362.52</c:v>
                </c:pt>
                <c:pt idx="2">
                  <c:v>422202.85000000003</c:v>
                </c:pt>
                <c:pt idx="3">
                  <c:v>94101.67</c:v>
                </c:pt>
                <c:pt idx="4">
                  <c:v>92040.790000000008</c:v>
                </c:pt>
                <c:pt idx="5">
                  <c:v>90900.2</c:v>
                </c:pt>
                <c:pt idx="6">
                  <c:v>78089.47</c:v>
                </c:pt>
                <c:pt idx="7">
                  <c:v>41797.15</c:v>
                </c:pt>
                <c:pt idx="8">
                  <c:v>36335.300000000003</c:v>
                </c:pt>
                <c:pt idx="9">
                  <c:v>10952.1</c:v>
                </c:pt>
                <c:pt idx="10">
                  <c:v>2834.54</c:v>
                </c:pt>
                <c:pt idx="11">
                  <c:v>2282.0500000000002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3E80D-4B07-478E-AF73-779D1977F7A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669-5B84-4D70-88B1-53E89948F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96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5F97-7CDB-4C2B-95E5-3B598E4C2956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30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7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9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1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6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8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0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4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87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5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53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2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9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4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7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26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9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4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F1BA-4431-4D7E-992A-0AEE1E9FAB81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F6A7-360D-42AF-BA36-2881E455B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1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F1BA-4431-4D7E-992A-0AEE1E9FAB8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F6A7-360D-42AF-BA36-2881E455B3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419872" y="2204864"/>
            <a:ext cx="4104456" cy="18002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fr-FR" sz="6000" i="1" cap="none" dirty="0" smtClean="0">
                <a:solidFill>
                  <a:srgbClr val="006600"/>
                </a:solidFill>
              </a:rPr>
              <a:t>Assemblée</a:t>
            </a:r>
            <a:br>
              <a:rPr lang="fr-FR" sz="6000" i="1" cap="none" dirty="0" smtClean="0">
                <a:solidFill>
                  <a:srgbClr val="006600"/>
                </a:solidFill>
              </a:rPr>
            </a:br>
            <a:r>
              <a:rPr lang="fr-FR" sz="6000" i="1" cap="none" dirty="0" smtClean="0">
                <a:solidFill>
                  <a:srgbClr val="006600"/>
                </a:solidFill>
              </a:rPr>
              <a:t>Générale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1"/>
          </p:nvPr>
        </p:nvSpPr>
        <p:spPr>
          <a:xfrm>
            <a:off x="4932040" y="705704"/>
            <a:ext cx="3967134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juin 2014</a:t>
            </a:r>
          </a:p>
          <a:p>
            <a:pPr algn="ctr"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MFR </a:t>
            </a:r>
            <a:r>
              <a:rPr lang="fr-FR" sz="28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Inéopole</a:t>
            </a:r>
            <a:r>
              <a:rPr lang="fr-FR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Brens</a:t>
            </a:r>
          </a:p>
        </p:txBody>
      </p:sp>
      <p:pic>
        <p:nvPicPr>
          <p:cNvPr id="7" name="Image 18" descr="Logocouleu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78170" cy="102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9" descr="Cartouche couleur Réussir Autre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5149558"/>
            <a:ext cx="558328" cy="2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67744" y="4005064"/>
            <a:ext cx="657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b="1" i="1" dirty="0">
                <a:solidFill>
                  <a:srgbClr val="006600"/>
                </a:solidFill>
              </a:rPr>
              <a:t>Réseau des Maisons Familiales </a:t>
            </a:r>
            <a:r>
              <a:rPr lang="fr-FR" sz="1200" b="1" i="1" dirty="0" smtClean="0">
                <a:solidFill>
                  <a:srgbClr val="006600"/>
                </a:solidFill>
              </a:rPr>
              <a:t>Rurales de </a:t>
            </a:r>
            <a:r>
              <a:rPr lang="fr-FR" sz="1200" b="1" i="1" dirty="0">
                <a:solidFill>
                  <a:srgbClr val="006600"/>
                </a:solidFill>
              </a:rPr>
              <a:t>Midi-Pyrénées</a:t>
            </a:r>
          </a:p>
        </p:txBody>
      </p:sp>
    </p:spTree>
    <p:extLst>
      <p:ext uri="{BB962C8B-B14F-4D97-AF65-F5344CB8AC3E}">
        <p14:creationId xmlns:p14="http://schemas.microsoft.com/office/powerpoint/2010/main" val="413334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206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Charges 2013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68144" y="6206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Produits 2013</a:t>
            </a:r>
            <a:endParaRPr lang="fr-FR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015354"/>
              </p:ext>
            </p:extLst>
          </p:nvPr>
        </p:nvGraphicFramePr>
        <p:xfrm>
          <a:off x="-180528" y="990020"/>
          <a:ext cx="5055840" cy="420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059252"/>
              </p:ext>
            </p:extLst>
          </p:nvPr>
        </p:nvGraphicFramePr>
        <p:xfrm>
          <a:off x="4860032" y="1268760"/>
          <a:ext cx="465789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4860032" y="620688"/>
            <a:ext cx="0" cy="468052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7077472" cy="1143000"/>
          </a:xfrm>
        </p:spPr>
        <p:txBody>
          <a:bodyPr>
            <a:normAutofit/>
          </a:bodyPr>
          <a:lstStyle/>
          <a:p>
            <a:pPr algn="l"/>
            <a:r>
              <a:rPr lang="fr-FR" sz="3100" b="1" dirty="0" smtClean="0">
                <a:latin typeface="Calibri" pitchFamily="34" charset="0"/>
              </a:rPr>
              <a:t>Rapport du commissaire aux comptes </a:t>
            </a:r>
            <a:r>
              <a:rPr lang="fr-FR" sz="3100" i="1" dirty="0" smtClean="0">
                <a:latin typeface="Calibri" pitchFamily="34" charset="0"/>
              </a:rPr>
              <a:t/>
            </a:r>
            <a:br>
              <a:rPr lang="fr-FR" sz="3100" i="1" dirty="0" smtClean="0">
                <a:latin typeface="Calibri" pitchFamily="34" charset="0"/>
              </a:rPr>
            </a:br>
            <a:r>
              <a:rPr lang="fr-FR" sz="3100" dirty="0" smtClean="0">
                <a:solidFill>
                  <a:srgbClr val="0000FF"/>
                </a:solidFill>
                <a:latin typeface="Calibri" pitchFamily="34" charset="0"/>
              </a:rPr>
              <a:t>Mme ALEXANDRE</a:t>
            </a:r>
            <a:endParaRPr lang="fr-FR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683" name="Espace réservé du contenu 2"/>
          <p:cNvSpPr>
            <a:spLocks noGrp="1"/>
          </p:cNvSpPr>
          <p:nvPr>
            <p:ph idx="1"/>
          </p:nvPr>
        </p:nvSpPr>
        <p:spPr>
          <a:xfrm>
            <a:off x="1907705" y="2060848"/>
            <a:ext cx="7056784" cy="2391220"/>
          </a:xfrm>
        </p:spPr>
        <p:txBody>
          <a:bodyPr>
            <a:normAutofit fontScale="92500"/>
          </a:bodyPr>
          <a:lstStyle/>
          <a:p>
            <a:r>
              <a:rPr lang="fr-FR" sz="3100" b="1" dirty="0" smtClean="0">
                <a:latin typeface="Calibri" pitchFamily="34" charset="0"/>
              </a:rPr>
              <a:t>Lecture des rapports</a:t>
            </a:r>
          </a:p>
          <a:p>
            <a:pPr>
              <a:buNone/>
            </a:pPr>
            <a:endParaRPr lang="fr-FR" sz="3100" b="1" dirty="0" smtClean="0">
              <a:latin typeface="Calibri" pitchFamily="34" charset="0"/>
            </a:endParaRPr>
          </a:p>
          <a:p>
            <a:r>
              <a:rPr lang="fr-FR" sz="3100" b="1" dirty="0" smtClean="0">
                <a:latin typeface="Calibri" pitchFamily="34" charset="0"/>
              </a:rPr>
              <a:t>L’excédent de 6 947€ vient s’imputer sur                          le report à nouveau de l’association</a:t>
            </a:r>
          </a:p>
          <a:p>
            <a:pPr lvl="3">
              <a:buNone/>
            </a:pPr>
            <a:endParaRPr lang="fr-FR" sz="3100" dirty="0" smtClean="0">
              <a:latin typeface="Calibri" pitchFamily="34" charset="0"/>
            </a:endParaRPr>
          </a:p>
          <a:p>
            <a:pPr lvl="3">
              <a:buNone/>
            </a:pPr>
            <a:endParaRPr lang="fr-FR" sz="23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6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97763" cy="8823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rgbClr val="008000"/>
                </a:solidFill>
                <a:latin typeface="Calibri" pitchFamily="34" charset="0"/>
              </a:rPr>
              <a:t>Résolutions</a:t>
            </a:r>
            <a:endParaRPr lang="fr-FR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340769"/>
            <a:ext cx="7848872" cy="439248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Calibri" pitchFamily="34" charset="0"/>
              </a:rPr>
              <a:t>Adoption du rapport </a:t>
            </a:r>
            <a:r>
              <a:rPr lang="fr-FR" dirty="0" smtClean="0">
                <a:latin typeface="Calibri" pitchFamily="34" charset="0"/>
              </a:rPr>
              <a:t>d’activités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</a:endParaRPr>
          </a:p>
          <a:p>
            <a:r>
              <a:rPr lang="fr-FR" dirty="0" smtClean="0"/>
              <a:t>Le </a:t>
            </a:r>
            <a:r>
              <a:rPr lang="fr-FR" dirty="0"/>
              <a:t>mandat de notre Commissaire Aux Comptes est en cours jusqu’au 31 décembre 2013. 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Conseil d’Administration propose son renouvellement, ce pour la durée légale de mandat, 6 années.</a:t>
            </a:r>
          </a:p>
          <a:p>
            <a:endParaRPr lang="fr-FR" dirty="0">
              <a:latin typeface="Calibri" pitchFamily="34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fr-FR" dirty="0" smtClean="0">
                <a:latin typeface="Calibri" pitchFamily="34" charset="0"/>
              </a:rPr>
              <a:t>Adoption </a:t>
            </a:r>
            <a:r>
              <a:rPr lang="fr-FR" dirty="0">
                <a:latin typeface="Calibri" pitchFamily="34" charset="0"/>
              </a:rPr>
              <a:t>des comptes et de la résolution                   par l’assemblée</a:t>
            </a:r>
          </a:p>
          <a:p>
            <a:pPr marL="2286" indent="0">
              <a:buNone/>
              <a:defRPr/>
            </a:pPr>
            <a:endParaRPr lang="fr-FR" dirty="0" smtClean="0">
              <a:latin typeface="Calibri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81320"/>
              </p:ext>
            </p:extLst>
          </p:nvPr>
        </p:nvGraphicFramePr>
        <p:xfrm>
          <a:off x="1619673" y="764704"/>
          <a:ext cx="6408711" cy="51845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20081"/>
                <a:gridCol w="819670"/>
                <a:gridCol w="129210"/>
                <a:gridCol w="2292295"/>
                <a:gridCol w="847455"/>
              </a:tblGrid>
              <a:tr h="194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CHARGES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somme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PRODUITS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somme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charges salariales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350 160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cotisations ministère et FC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310 000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cotisation CFA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</a:tr>
              <a:tr h="338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prestations/intervenants/détaché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35 000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pédago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fonctionnement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37 000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perf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23 000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honoraires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11 000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missions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11 000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formations animation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56 000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formations animation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89 000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manifestations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manifestations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accueil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4 500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comm/pub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19 000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participat° communicat°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15 060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déplacements/frais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rbst dépl. et frais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14 000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impôts/taxes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5 400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apprentissage</a:t>
                      </a:r>
                      <a:r>
                        <a:rPr lang="fr-FR" sz="900">
                          <a:effectLst/>
                        </a:rPr>
                        <a:t> (dont reversmt TA)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900 000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apprentissage </a:t>
                      </a:r>
                      <a:r>
                        <a:rPr lang="fr-FR" sz="900">
                          <a:effectLst/>
                        </a:rPr>
                        <a:t>(dont collecte TA)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900 000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PRAQA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41 000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PRAQA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44 000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mobilité Leonardo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mobilité Leonardo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solidarité/fondation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solidarité/fondation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subventions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pertes/abandons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charges fi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produits fi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dotations/provisions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25 000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aide salaire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charges ex. antérieur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prod.ex. antérieur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charges diverses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produits divers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5 000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  <a:tr h="185660"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</a:tr>
              <a:tr h="194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1 622 560</a:t>
                      </a:r>
                      <a:endParaRPr lang="fr-F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endParaRPr lang="fr-FR" sz="900" b="1" dirty="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dirty="0">
                        <a:effectLst/>
                        <a:latin typeface="Times New Roman"/>
                      </a:endParaRPr>
                    </a:p>
                  </a:txBody>
                  <a:tcPr marL="38969" marR="3896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1 622 560</a:t>
                      </a:r>
                      <a:endParaRPr lang="fr-FR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969" marR="38969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382106"/>
            <a:ext cx="3470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8091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fr-FR" altLang="fr-FR" sz="1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Exercice 2014  - Prévisionnel simplifié</a:t>
            </a:r>
            <a:endParaRPr kumimoji="0" lang="fr-FR" altLang="fr-FR" sz="7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fr-FR" altLang="fr-FR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76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rgbClr val="008000"/>
                </a:solidFill>
              </a:rPr>
              <a:t>FRMFR Midi-Pyrénées</a:t>
            </a:r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b="1" i="1" dirty="0">
                <a:solidFill>
                  <a:srgbClr val="008000"/>
                </a:solidFill>
              </a:rPr>
              <a:t>Des chiffres significatifs</a:t>
            </a:r>
            <a:endParaRPr lang="fr-FR" dirty="0">
              <a:solidFill>
                <a:srgbClr val="008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67113"/>
              </p:ext>
            </p:extLst>
          </p:nvPr>
        </p:nvGraphicFramePr>
        <p:xfrm>
          <a:off x="1259632" y="980728"/>
          <a:ext cx="7394226" cy="26642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36709"/>
                <a:gridCol w="789622"/>
                <a:gridCol w="789622"/>
                <a:gridCol w="789622"/>
                <a:gridCol w="789622"/>
                <a:gridCol w="789622"/>
                <a:gridCol w="789622"/>
                <a:gridCol w="819785"/>
              </a:tblGrid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2008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2009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2011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2012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2013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2014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prévisionnel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Salaires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325 350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338 407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338 088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364 009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363 230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349 207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350160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Recettes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1 289 000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1 313 177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1 730 000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fr-FR" sz="1200">
                          <a:effectLst/>
                        </a:rPr>
                        <a:t>1 676 631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fr-FR" sz="1200">
                          <a:effectLst/>
                        </a:rPr>
                        <a:t>2 103 705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fr-FR" sz="1200">
                          <a:effectLst/>
                        </a:rPr>
                        <a:t>2 000 402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fr-FR" sz="1200">
                          <a:effectLst/>
                        </a:rPr>
                        <a:t>1 622 560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Recettes activités FR </a:t>
                      </a:r>
                      <a:r>
                        <a:rPr lang="fr-FR" sz="1000">
                          <a:effectLst/>
                        </a:rPr>
                        <a:t>(1)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305 915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316 308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427 782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304 095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232 397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156 500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175 560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2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Recettes globales FR </a:t>
                      </a:r>
                      <a:r>
                        <a:rPr lang="fr-FR" sz="1000">
                          <a:effectLst/>
                        </a:rPr>
                        <a:t>(2)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742 610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578 560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Cotisations MA/FC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Cotisations CFA </a:t>
                      </a:r>
                      <a:r>
                        <a:rPr lang="fr-FR" sz="1000">
                          <a:effectLst/>
                        </a:rPr>
                        <a:t>(3)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244 085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257 620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292 218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307 615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315 790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110 075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314 403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107 710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310 000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100 000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Rapport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Salaires/Cotisations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133 %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131 %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115 %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118 %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87 %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83 %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85 %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Rapport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Salaires/Recettes FR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…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47 %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60%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99792" y="4149080"/>
            <a:ext cx="620107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3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3288" algn="l"/>
              </a:tabLst>
            </a:pPr>
            <a:r>
              <a:rPr lang="fr-FR" altLang="fr-FR" sz="900" dirty="0" smtClean="0">
                <a:latin typeface="+mn-lt"/>
                <a:ea typeface="Calibri" pitchFamily="34" charset="0"/>
                <a:cs typeface="Times New Roman" pitchFamily="18" charset="0"/>
              </a:rPr>
              <a:t>(1) 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Formations des salariés du réseau, formation pédagogique, formations animation</a:t>
            </a:r>
            <a:endParaRPr kumimoji="0" lang="fr-FR" alt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3288" algn="l"/>
              </a:tabLst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(2) Total recette hors activité apprentissage</a:t>
            </a:r>
            <a:endParaRPr kumimoji="0" lang="fr-FR" alt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3288" algn="l"/>
              </a:tabLst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(3) Présentation qui clarifie les financements : d’un côté celui de la Fédération régionale, de l’autre, celui du CFA Régional.</a:t>
            </a:r>
            <a:endParaRPr kumimoji="0" lang="fr-FR" alt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3288" algn="l"/>
              </a:tabLst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Auparavant, l’apport de financement du CFA était intégré dans le total des recettes ; il comprenait les fonds libres et soldes CFA non reversés.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556792"/>
            <a:ext cx="6768752" cy="1362075"/>
          </a:xfrm>
        </p:spPr>
        <p:txBody>
          <a:bodyPr/>
          <a:lstStyle/>
          <a:p>
            <a:r>
              <a:rPr lang="fr-FR" dirty="0" smtClean="0"/>
              <a:t>Renouvellement du</a:t>
            </a:r>
            <a:br>
              <a:rPr lang="fr-FR" dirty="0" smtClean="0"/>
            </a:br>
            <a:r>
              <a:rPr lang="fr-FR" dirty="0" smtClean="0"/>
              <a:t>conseil d’administration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1680" y="2852936"/>
            <a:ext cx="2553543" cy="617860"/>
          </a:xfrm>
        </p:spPr>
        <p:txBody>
          <a:bodyPr/>
          <a:lstStyle/>
          <a:p>
            <a:r>
              <a:rPr lang="fr-FR" b="1" dirty="0" smtClean="0">
                <a:solidFill>
                  <a:srgbClr val="0000CC"/>
                </a:solidFill>
              </a:rPr>
              <a:t>Odile DEJEAN</a:t>
            </a:r>
          </a:p>
        </p:txBody>
      </p:sp>
    </p:spTree>
    <p:extLst>
      <p:ext uri="{BB962C8B-B14F-4D97-AF65-F5344CB8AC3E}">
        <p14:creationId xmlns:p14="http://schemas.microsoft.com/office/powerpoint/2010/main" val="7689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fr-FR" sz="3100" b="1" i="1" cap="small" dirty="0" smtClean="0">
                <a:solidFill>
                  <a:srgbClr val="008000"/>
                </a:solidFill>
              </a:rPr>
              <a:t>Renouvellement Conseil d’Administration</a:t>
            </a:r>
            <a:r>
              <a:rPr lang="fr-FR" sz="3100" i="1" dirty="0" smtClean="0">
                <a:solidFill>
                  <a:srgbClr val="008000"/>
                </a:solidFill>
              </a:rPr>
              <a:t/>
            </a:r>
            <a:br>
              <a:rPr lang="fr-FR" sz="3100" i="1" dirty="0" smtClean="0">
                <a:solidFill>
                  <a:srgbClr val="008000"/>
                </a:solidFill>
              </a:rPr>
            </a:br>
            <a:r>
              <a:rPr lang="fr-FR" sz="3100" b="1" i="1" cap="small" dirty="0" smtClean="0">
                <a:solidFill>
                  <a:srgbClr val="008000"/>
                </a:solidFill>
              </a:rPr>
              <a:t> FRMFR  Midi-Pyrénées / 24 membres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1131918"/>
            <a:ext cx="723629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i="1" dirty="0"/>
              <a:t> </a:t>
            </a:r>
            <a:endParaRPr lang="fr-FR" dirty="0"/>
          </a:p>
          <a:p>
            <a:r>
              <a:rPr lang="fr-FR" sz="1400" b="1" i="1" dirty="0" smtClean="0"/>
              <a:t>24 membres</a:t>
            </a:r>
            <a:endParaRPr lang="fr-FR" sz="1400" i="1" dirty="0"/>
          </a:p>
          <a:p>
            <a:r>
              <a:rPr lang="fr-FR" sz="1400" b="1" i="1" dirty="0" smtClean="0"/>
              <a:t>représentation </a:t>
            </a:r>
            <a:r>
              <a:rPr lang="fr-FR" sz="1400" b="1" i="1" dirty="0"/>
              <a:t>de 2 personnes par MFR</a:t>
            </a:r>
            <a:r>
              <a:rPr lang="fr-FR" sz="1400" i="1" dirty="0"/>
              <a:t>, en privilégiant les administrateurs de nos MFR, bénévoles engagés parents, professionnels…</a:t>
            </a:r>
          </a:p>
          <a:p>
            <a:pPr lvl="1"/>
            <a:r>
              <a:rPr lang="fr-FR" sz="1400" i="1" dirty="0"/>
              <a:t>18 membres du CA issus du collège « administrateurs »,</a:t>
            </a:r>
          </a:p>
          <a:p>
            <a:pPr lvl="1"/>
            <a:r>
              <a:rPr lang="fr-FR" sz="1400" i="1" dirty="0"/>
              <a:t>6 membres du CA issus du collège « cadres »</a:t>
            </a:r>
          </a:p>
          <a:p>
            <a:endParaRPr lang="fr-FR" sz="1400" b="1" dirty="0"/>
          </a:p>
          <a:p>
            <a:r>
              <a:rPr lang="fr-FR" sz="1400" b="1" u="sng" dirty="0" smtClean="0"/>
              <a:t>Renouvelables </a:t>
            </a:r>
            <a:r>
              <a:rPr lang="fr-FR" sz="1400" b="1" u="sng" dirty="0"/>
              <a:t>et se </a:t>
            </a:r>
            <a:r>
              <a:rPr lang="fr-FR" sz="1400" b="1" u="sng" dirty="0" smtClean="0"/>
              <a:t>représentent</a:t>
            </a:r>
            <a:r>
              <a:rPr lang="fr-FR" sz="1400" b="1" dirty="0" smtClean="0"/>
              <a:t>			</a:t>
            </a:r>
            <a:r>
              <a:rPr lang="fr-FR" sz="1400" b="1" u="sng" dirty="0" smtClean="0"/>
              <a:t>Démissionnaires</a:t>
            </a:r>
            <a:endParaRPr lang="fr-FR" sz="800" u="sng" dirty="0"/>
          </a:p>
          <a:p>
            <a:pPr lvl="0"/>
            <a:endParaRPr lang="fr-FR" sz="1050" dirty="0"/>
          </a:p>
          <a:p>
            <a:pPr lvl="1"/>
            <a:r>
              <a:rPr lang="fr-FR" sz="1400" i="1" dirty="0"/>
              <a:t>Nicole SANCHEZ (Bel Aspect</a:t>
            </a:r>
            <a:r>
              <a:rPr lang="fr-FR" sz="1400" i="1" dirty="0" smtClean="0"/>
              <a:t>)</a:t>
            </a:r>
            <a:r>
              <a:rPr lang="fr-FR" sz="1050" i="1" dirty="0"/>
              <a:t> </a:t>
            </a:r>
            <a:r>
              <a:rPr lang="fr-FR" sz="1050" i="1" dirty="0" smtClean="0"/>
              <a:t>			</a:t>
            </a:r>
            <a:r>
              <a:rPr lang="fr-FR" sz="1400" i="1" dirty="0" smtClean="0"/>
              <a:t>Gilbert </a:t>
            </a:r>
            <a:r>
              <a:rPr lang="fr-FR" sz="1400" i="1" dirty="0"/>
              <a:t>VITALI (</a:t>
            </a:r>
            <a:r>
              <a:rPr lang="fr-FR" sz="1400" i="1" dirty="0" err="1"/>
              <a:t>Peyregoux</a:t>
            </a:r>
            <a:r>
              <a:rPr lang="fr-FR" sz="1400" i="1" dirty="0"/>
              <a:t>)</a:t>
            </a:r>
            <a:endParaRPr lang="fr-FR" sz="1400" dirty="0"/>
          </a:p>
          <a:p>
            <a:pPr lvl="1"/>
            <a:r>
              <a:rPr lang="fr-FR" sz="1400" i="1" dirty="0" smtClean="0"/>
              <a:t>Jeannine </a:t>
            </a:r>
            <a:r>
              <a:rPr lang="fr-FR" sz="1400" i="1" dirty="0"/>
              <a:t>TEYSSEDOU (</a:t>
            </a:r>
            <a:r>
              <a:rPr lang="fr-FR" sz="1400" i="1" dirty="0" err="1"/>
              <a:t>Terrou</a:t>
            </a:r>
            <a:r>
              <a:rPr lang="fr-FR" sz="1400" i="1" dirty="0" smtClean="0"/>
              <a:t>)</a:t>
            </a:r>
            <a:r>
              <a:rPr lang="fr-FR" sz="1050" i="1" dirty="0"/>
              <a:t> </a:t>
            </a:r>
            <a:r>
              <a:rPr lang="fr-FR" sz="1050" i="1" dirty="0" smtClean="0"/>
              <a:t>			</a:t>
            </a:r>
            <a:r>
              <a:rPr lang="fr-FR" sz="1400" i="1" dirty="0" smtClean="0"/>
              <a:t>Gérard </a:t>
            </a:r>
            <a:r>
              <a:rPr lang="fr-FR" sz="1400" i="1" dirty="0"/>
              <a:t>BLOCHER (</a:t>
            </a:r>
            <a:r>
              <a:rPr lang="fr-FR" sz="1400" i="1" dirty="0" err="1"/>
              <a:t>Ineopole</a:t>
            </a:r>
            <a:r>
              <a:rPr lang="fr-FR" sz="1400" i="1" dirty="0"/>
              <a:t>)</a:t>
            </a:r>
            <a:endParaRPr lang="fr-FR" sz="1400" dirty="0"/>
          </a:p>
          <a:p>
            <a:pPr lvl="1"/>
            <a:r>
              <a:rPr lang="fr-FR" sz="1400" i="1" dirty="0" smtClean="0"/>
              <a:t>					Claude </a:t>
            </a:r>
            <a:r>
              <a:rPr lang="fr-FR" sz="1400" i="1" dirty="0"/>
              <a:t>LOMBARD (Bel Aspect)</a:t>
            </a:r>
            <a:endParaRPr lang="fr-FR" sz="1050" dirty="0"/>
          </a:p>
          <a:p>
            <a:pPr lvl="1"/>
            <a:r>
              <a:rPr lang="fr-FR" sz="1400" i="1" dirty="0" smtClean="0"/>
              <a:t>					Bernard </a:t>
            </a:r>
            <a:r>
              <a:rPr lang="fr-FR" sz="1400" i="1" dirty="0"/>
              <a:t>ALBERT (</a:t>
            </a:r>
            <a:r>
              <a:rPr lang="fr-FR" sz="1400" i="1" dirty="0" err="1"/>
              <a:t>Launaguet</a:t>
            </a:r>
            <a:r>
              <a:rPr lang="fr-FR" sz="1400" i="1" dirty="0"/>
              <a:t>)</a:t>
            </a:r>
            <a:endParaRPr lang="fr-FR" sz="1050" dirty="0"/>
          </a:p>
          <a:p>
            <a:r>
              <a:rPr lang="fr-FR" sz="1400" i="1" dirty="0"/>
              <a:t> </a:t>
            </a:r>
            <a:r>
              <a:rPr lang="fr-FR" sz="1400" b="1" u="sng" dirty="0" smtClean="0"/>
              <a:t>Se </a:t>
            </a:r>
            <a:r>
              <a:rPr lang="fr-FR" sz="1400" b="1" u="sng" dirty="0"/>
              <a:t>présentent</a:t>
            </a:r>
            <a:r>
              <a:rPr lang="fr-FR" sz="1400" b="1" dirty="0"/>
              <a:t>	</a:t>
            </a:r>
            <a:endParaRPr lang="fr-FR" sz="1050" dirty="0"/>
          </a:p>
          <a:p>
            <a:pPr lvl="1"/>
            <a:r>
              <a:rPr lang="fr-FR" sz="1400" i="1" dirty="0"/>
              <a:t>Jacques MATHIEU (</a:t>
            </a:r>
            <a:r>
              <a:rPr lang="fr-FR" sz="1400" i="1" dirty="0" err="1"/>
              <a:t>Ineopole</a:t>
            </a:r>
            <a:r>
              <a:rPr lang="fr-FR" sz="1400" i="1" dirty="0"/>
              <a:t>)</a:t>
            </a:r>
            <a:endParaRPr lang="fr-FR" sz="1050" dirty="0"/>
          </a:p>
          <a:p>
            <a:pPr lvl="1"/>
            <a:r>
              <a:rPr lang="fr-FR" sz="1400" i="1" dirty="0"/>
              <a:t>Cécilia OLLÉ (</a:t>
            </a:r>
            <a:r>
              <a:rPr lang="fr-FR" sz="1400" i="1" dirty="0" err="1"/>
              <a:t>Peyregoux</a:t>
            </a:r>
            <a:r>
              <a:rPr lang="fr-FR" sz="1400" i="1" dirty="0"/>
              <a:t>)	</a:t>
            </a:r>
            <a:endParaRPr lang="fr-FR" sz="1050" dirty="0"/>
          </a:p>
          <a:p>
            <a:r>
              <a:rPr lang="fr-FR" sz="1400" i="1" dirty="0"/>
              <a:t> </a:t>
            </a:r>
            <a:endParaRPr lang="fr-FR" sz="1050" dirty="0"/>
          </a:p>
          <a:p>
            <a:pPr lvl="0"/>
            <a:r>
              <a:rPr lang="fr-FR" sz="1400" b="1" dirty="0"/>
              <a:t>Désignation devra être faite d’un représentant au CA</a:t>
            </a:r>
            <a:r>
              <a:rPr lang="fr-FR" sz="1400" dirty="0"/>
              <a:t> par les MFR </a:t>
            </a:r>
            <a:r>
              <a:rPr lang="fr-FR" sz="1400" dirty="0" smtClean="0"/>
              <a:t>de : </a:t>
            </a:r>
            <a:r>
              <a:rPr lang="fr-FR" sz="1400" b="1" dirty="0" smtClean="0"/>
              <a:t>Bel Aspect - </a:t>
            </a:r>
            <a:r>
              <a:rPr lang="fr-FR" sz="1400" b="1" dirty="0" err="1" smtClean="0"/>
              <a:t>Launaguet</a:t>
            </a:r>
            <a:endParaRPr lang="fr-FR" sz="1050" b="1" dirty="0"/>
          </a:p>
          <a:p>
            <a:endParaRPr lang="fr-FR" sz="1400" i="1" dirty="0" smtClean="0"/>
          </a:p>
          <a:p>
            <a:r>
              <a:rPr lang="fr-FR" sz="1400" b="1" i="1" dirty="0" smtClean="0"/>
              <a:t>Deux </a:t>
            </a:r>
            <a:r>
              <a:rPr lang="fr-FR" sz="1400" b="1" i="1" dirty="0"/>
              <a:t>rappels statutaires</a:t>
            </a:r>
            <a:r>
              <a:rPr lang="fr-FR" sz="1400" i="1" dirty="0"/>
              <a:t> : </a:t>
            </a:r>
            <a:endParaRPr lang="fr-FR" sz="1050" dirty="0"/>
          </a:p>
          <a:p>
            <a:pPr marL="285750" lvl="0" indent="-285750">
              <a:buFont typeface="Calibri" panose="020F0502020204030204" pitchFamily="34" charset="0"/>
              <a:buChar char="-"/>
            </a:pPr>
            <a:r>
              <a:rPr lang="fr-FR" sz="1400" i="1" dirty="0"/>
              <a:t>Les MFR qui ne peuvent désigner à ce jour leur second représentant, verront celui-ci </a:t>
            </a:r>
            <a:r>
              <a:rPr lang="fr-FR" sz="1400" b="1" i="1" dirty="0"/>
              <a:t>coopté</a:t>
            </a:r>
            <a:r>
              <a:rPr lang="fr-FR" sz="1400" i="1" dirty="0"/>
              <a:t> dès que l’association concernée l’aura fait</a:t>
            </a:r>
            <a:endParaRPr lang="fr-FR" sz="1050" dirty="0"/>
          </a:p>
          <a:p>
            <a:pPr marL="285750" lvl="0" indent="-285750">
              <a:buFont typeface="Calibri" panose="020F0502020204030204" pitchFamily="34" charset="0"/>
              <a:buChar char="-"/>
            </a:pPr>
            <a:r>
              <a:rPr lang="fr-FR" sz="1400" b="1" i="1" dirty="0"/>
              <a:t>pas de remplaçant au CA</a:t>
            </a:r>
            <a:r>
              <a:rPr lang="fr-FR" sz="1400" i="1" dirty="0"/>
              <a:t>, l’élu doit siéger au service de la politique du </a:t>
            </a:r>
            <a:r>
              <a:rPr lang="fr-FR" sz="1400" i="1" dirty="0" smtClean="0"/>
              <a:t>réseau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34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7344816" cy="1470025"/>
          </a:xfrm>
        </p:spPr>
        <p:txBody>
          <a:bodyPr/>
          <a:lstStyle/>
          <a:p>
            <a:pPr algn="l"/>
            <a:r>
              <a:rPr lang="fr-FR" dirty="0" smtClean="0"/>
              <a:t>Rapport moral &amp; d’orientation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763688" y="2708920"/>
            <a:ext cx="6400800" cy="62292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rgbClr val="0000CC"/>
                </a:solidFill>
              </a:rPr>
              <a:t>Odile DEJEAN</a:t>
            </a:r>
          </a:p>
        </p:txBody>
      </p:sp>
    </p:spTree>
    <p:extLst>
      <p:ext uri="{BB962C8B-B14F-4D97-AF65-F5344CB8AC3E}">
        <p14:creationId xmlns:p14="http://schemas.microsoft.com/office/powerpoint/2010/main" val="34204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fr-FR" b="1" i="1" dirty="0" smtClean="0">
                <a:solidFill>
                  <a:srgbClr val="008000"/>
                </a:solidFill>
              </a:rPr>
              <a:t>Rapport Moral et d’Orientation</a:t>
            </a:r>
            <a:endParaRPr lang="fr-FR" sz="2800" i="1" dirty="0" smtClean="0">
              <a:solidFill>
                <a:srgbClr val="008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6461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b="1" i="1" dirty="0" smtClean="0">
                <a:solidFill>
                  <a:srgbClr val="C00000"/>
                </a:solidFill>
              </a:rPr>
              <a:t>Une année 2013 structurée autour d’orientations de fond,</a:t>
            </a:r>
          </a:p>
          <a:p>
            <a:pPr algn="just">
              <a:buNone/>
            </a:pPr>
            <a:r>
              <a:rPr lang="fr-FR" sz="2400" b="1" i="1" dirty="0" smtClean="0">
                <a:solidFill>
                  <a:srgbClr val="C00000"/>
                </a:solidFill>
              </a:rPr>
              <a:t>des orientations majeures qui se poursuivent </a:t>
            </a:r>
          </a:p>
          <a:p>
            <a:pPr algn="just">
              <a:buNone/>
            </a:pPr>
            <a:r>
              <a:rPr lang="fr-FR" sz="2400" b="1" i="1" dirty="0" smtClean="0">
                <a:solidFill>
                  <a:srgbClr val="C00000"/>
                </a:solidFill>
              </a:rPr>
              <a:t>et se renforcent en 2014</a:t>
            </a:r>
            <a:endParaRPr lang="fr-FR" sz="2400" b="1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fr-FR" sz="1600" b="1" i="1" dirty="0" smtClean="0"/>
              <a:t>   </a:t>
            </a:r>
            <a:endParaRPr lang="fr-FR" sz="1600" dirty="0" smtClean="0"/>
          </a:p>
          <a:p>
            <a:pPr algn="just"/>
            <a:r>
              <a:rPr lang="fr-FR" sz="2400" b="1" dirty="0" smtClean="0"/>
              <a:t>Travailler </a:t>
            </a:r>
            <a:r>
              <a:rPr lang="fr-FR" sz="2400" b="1" dirty="0"/>
              <a:t>sur </a:t>
            </a:r>
            <a:r>
              <a:rPr lang="fr-FR" sz="2400" b="1" dirty="0" smtClean="0"/>
              <a:t>nos </a:t>
            </a:r>
            <a:r>
              <a:rPr lang="fr-FR" sz="2400" b="1" dirty="0"/>
              <a:t>aspects économiques avec l’impérieuse </a:t>
            </a:r>
            <a:r>
              <a:rPr lang="fr-FR" sz="2400" b="1" dirty="0" smtClean="0"/>
              <a:t>né</a:t>
            </a:r>
            <a:r>
              <a:rPr lang="fr-FR" sz="2400" b="1" dirty="0"/>
              <a:t>cessité d’un retour aux </a:t>
            </a:r>
            <a:r>
              <a:rPr lang="fr-FR" sz="2400" b="1" dirty="0" smtClean="0"/>
              <a:t>équilibres</a:t>
            </a:r>
          </a:p>
          <a:p>
            <a:pPr marL="0" indent="0" algn="just">
              <a:buNone/>
            </a:pPr>
            <a:endParaRPr lang="fr-FR" sz="1200" dirty="0"/>
          </a:p>
          <a:p>
            <a:pPr algn="just"/>
            <a:r>
              <a:rPr lang="fr-FR" sz="2400" b="1" dirty="0" smtClean="0"/>
              <a:t>La </a:t>
            </a:r>
            <a:r>
              <a:rPr lang="fr-FR" sz="2400" b="1" dirty="0"/>
              <a:t>vie associative au sein de chacune des MFR </a:t>
            </a:r>
            <a:r>
              <a:rPr lang="fr-FR" sz="2400" b="1" dirty="0" smtClean="0"/>
              <a:t>                                    un axe essentiel</a:t>
            </a:r>
            <a:r>
              <a:rPr lang="fr-FR" sz="2400" dirty="0"/>
              <a:t>, </a:t>
            </a:r>
            <a:r>
              <a:rPr lang="fr-FR" sz="2400" b="1" dirty="0" smtClean="0"/>
              <a:t>vital et notre dynamique associative en </a:t>
            </a:r>
            <a:r>
              <a:rPr lang="fr-FR" sz="2400" b="1" dirty="0" smtClean="0"/>
              <a:t>réseau</a:t>
            </a:r>
          </a:p>
          <a:p>
            <a:pPr marL="0" indent="0" algn="just">
              <a:buNone/>
            </a:pPr>
            <a:endParaRPr lang="fr-FR" sz="1200" dirty="0"/>
          </a:p>
          <a:p>
            <a:pPr algn="just"/>
            <a:r>
              <a:rPr lang="fr-FR" sz="2400" b="1" dirty="0" smtClean="0"/>
              <a:t>Le chantier de l’Amélioration de la Gouvernance et des pratiques</a:t>
            </a:r>
          </a:p>
        </p:txBody>
      </p:sp>
    </p:spTree>
    <p:extLst>
      <p:ext uri="{BB962C8B-B14F-4D97-AF65-F5344CB8AC3E}">
        <p14:creationId xmlns:p14="http://schemas.microsoft.com/office/powerpoint/2010/main" val="53406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008000"/>
                </a:solidFill>
              </a:rPr>
              <a:t>Rapport Moral et d’Orientation</a:t>
            </a:r>
            <a:endParaRPr lang="fr-FR" sz="2800" i="1" dirty="0" smtClean="0">
              <a:solidFill>
                <a:srgbClr val="008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5430148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/>
              <a:t>Réétudier notre </a:t>
            </a:r>
            <a:r>
              <a:rPr lang="fr-FR" sz="2400" b="1" dirty="0"/>
              <a:t>carte régionale des formations MFR et nous projeter à 3 </a:t>
            </a:r>
            <a:r>
              <a:rPr lang="fr-FR" sz="2400" b="1" dirty="0" smtClean="0"/>
              <a:t>ans</a:t>
            </a:r>
          </a:p>
          <a:p>
            <a:pPr algn="just"/>
            <a:r>
              <a:rPr lang="fr-FR" sz="2400" b="1" dirty="0" smtClean="0"/>
              <a:t>Poursuivre la </a:t>
            </a:r>
            <a:r>
              <a:rPr lang="fr-FR" sz="2400" b="1" dirty="0"/>
              <a:t>relation avec les professionnels, les branches devra demeurer une orientation </a:t>
            </a:r>
            <a:r>
              <a:rPr lang="fr-FR" sz="2400" b="1" dirty="0" smtClean="0"/>
              <a:t>majeure</a:t>
            </a:r>
          </a:p>
          <a:p>
            <a:pPr algn="just"/>
            <a:r>
              <a:rPr lang="fr-FR" sz="2400" b="1" dirty="0" smtClean="0"/>
              <a:t>Retravailler la place et la force de l’apprentissage ainsi que de la Formation Continue dans notre réseau</a:t>
            </a:r>
            <a:endParaRPr lang="fr-FR" sz="2400" b="1" dirty="0" smtClean="0"/>
          </a:p>
          <a:p>
            <a:pPr algn="just"/>
            <a:r>
              <a:rPr lang="fr-FR" sz="2400" b="1" dirty="0" smtClean="0"/>
              <a:t>L’accompagnement de nos publics en formation et le suivi du devenir des anciens</a:t>
            </a:r>
          </a:p>
          <a:p>
            <a:r>
              <a:rPr lang="fr-FR" sz="2400" b="1" dirty="0" smtClean="0"/>
              <a:t>Le projet stratégique régional </a:t>
            </a:r>
            <a:r>
              <a:rPr lang="fr-FR" sz="2400" b="1" dirty="0" smtClean="0"/>
              <a:t>TIC et </a:t>
            </a:r>
            <a:r>
              <a:rPr lang="fr-FR" sz="2400" b="1" dirty="0" smtClean="0"/>
              <a:t>Alternance</a:t>
            </a:r>
          </a:p>
          <a:p>
            <a:r>
              <a:rPr lang="fr-FR" sz="2400" b="1" dirty="0" smtClean="0"/>
              <a:t>L’éducation aux mondes et aux autres</a:t>
            </a:r>
          </a:p>
          <a:p>
            <a:r>
              <a:rPr lang="fr-FR" sz="2400" b="1" dirty="0" smtClean="0"/>
              <a:t>La contribution au Projet du Mouvement 2015/2025</a:t>
            </a:r>
          </a:p>
          <a:p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915816" y="5589240"/>
            <a:ext cx="57241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200" b="1" dirty="0" smtClean="0">
                <a:solidFill>
                  <a:srgbClr val="C00000"/>
                </a:solidFill>
              </a:rPr>
              <a:t>Nos </a:t>
            </a:r>
            <a:r>
              <a:rPr lang="fr-FR" sz="2200" b="1" dirty="0">
                <a:solidFill>
                  <a:srgbClr val="C00000"/>
                </a:solidFill>
              </a:rPr>
              <a:t>atouts p</a:t>
            </a:r>
            <a:r>
              <a:rPr lang="fr-FR" sz="2200" b="1" dirty="0" smtClean="0">
                <a:solidFill>
                  <a:srgbClr val="C00000"/>
                </a:solidFill>
              </a:rPr>
              <a:t>our </a:t>
            </a:r>
            <a:r>
              <a:rPr lang="fr-FR" sz="2200" b="1" dirty="0">
                <a:solidFill>
                  <a:srgbClr val="C00000"/>
                </a:solidFill>
              </a:rPr>
              <a:t>faire progresser ces </a:t>
            </a:r>
            <a:r>
              <a:rPr lang="fr-FR" sz="2200" b="1" dirty="0" smtClean="0">
                <a:solidFill>
                  <a:srgbClr val="C00000"/>
                </a:solidFill>
              </a:rPr>
              <a:t>priorités :  </a:t>
            </a:r>
            <a:r>
              <a:rPr lang="fr-FR" sz="2200" b="1" dirty="0">
                <a:solidFill>
                  <a:srgbClr val="C00000"/>
                </a:solidFill>
              </a:rPr>
              <a:t>notre capacité à travailler en réseau </a:t>
            </a:r>
          </a:p>
          <a:p>
            <a:pPr algn="r">
              <a:buNone/>
            </a:pPr>
            <a:r>
              <a:rPr lang="fr-FR" sz="2200" b="1" dirty="0" smtClean="0">
                <a:solidFill>
                  <a:srgbClr val="C00000"/>
                </a:solidFill>
              </a:rPr>
              <a:t>notre </a:t>
            </a:r>
            <a:r>
              <a:rPr lang="fr-FR" sz="2200" b="1" dirty="0">
                <a:solidFill>
                  <a:srgbClr val="C00000"/>
                </a:solidFill>
              </a:rPr>
              <a:t>implication </a:t>
            </a:r>
            <a:r>
              <a:rPr lang="fr-FR" sz="2200" b="1" dirty="0" smtClean="0">
                <a:solidFill>
                  <a:srgbClr val="C00000"/>
                </a:solidFill>
              </a:rPr>
              <a:t>associative </a:t>
            </a:r>
          </a:p>
        </p:txBody>
      </p:sp>
    </p:spTree>
    <p:extLst>
      <p:ext uri="{BB962C8B-B14F-4D97-AF65-F5344CB8AC3E}">
        <p14:creationId xmlns:p14="http://schemas.microsoft.com/office/powerpoint/2010/main" val="361200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47664" y="1704581"/>
            <a:ext cx="7272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Ouverture par la présidente Odile DEJEAN</a:t>
            </a:r>
            <a:endParaRPr lang="fr-FR" sz="2000" dirty="0">
              <a:solidFill>
                <a:prstClr val="black"/>
              </a:solidFill>
              <a:ea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fr-FR" sz="1400" dirty="0">
              <a:solidFill>
                <a:prstClr val="black"/>
              </a:solidFill>
              <a:ea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Rapport </a:t>
            </a:r>
            <a:r>
              <a:rPr lang="fr-FR" sz="2000" dirty="0">
                <a:solidFill>
                  <a:prstClr val="black"/>
                </a:solidFill>
                <a:ea typeface="Times New Roman" pitchFamily="18" charset="0"/>
              </a:rPr>
              <a:t>d’activité de la FRMFR par la secrétaire Gisèle </a:t>
            </a: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LASSERE</a:t>
            </a:r>
            <a:r>
              <a:rPr lang="fr-FR" sz="2000" dirty="0">
                <a:solidFill>
                  <a:prstClr val="black"/>
                </a:solidFill>
                <a:ea typeface="Times New Roman" pitchFamily="18" charset="0"/>
              </a:rPr>
              <a:t>		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Rapport financier </a:t>
            </a:r>
            <a:r>
              <a:rPr lang="fr-FR" sz="2000" dirty="0">
                <a:solidFill>
                  <a:prstClr val="black"/>
                </a:solidFill>
                <a:ea typeface="Times New Roman" pitchFamily="18" charset="0"/>
              </a:rPr>
              <a:t>par Le trésorier Henri REDOULES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fr-FR" sz="1400" dirty="0" smtClean="0">
                <a:solidFill>
                  <a:prstClr val="black"/>
                </a:solidFill>
                <a:ea typeface="Times New Roman" pitchFamily="18" charset="0"/>
              </a:rPr>
              <a:t>	       (</a:t>
            </a:r>
            <a:r>
              <a:rPr lang="fr-FR" sz="1400" dirty="0">
                <a:solidFill>
                  <a:prstClr val="black"/>
                </a:solidFill>
                <a:ea typeface="Times New Roman" pitchFamily="18" charset="0"/>
              </a:rPr>
              <a:t>lecture du rapport </a:t>
            </a:r>
            <a:r>
              <a:rPr lang="fr-FR" sz="1400" dirty="0" smtClean="0">
                <a:solidFill>
                  <a:prstClr val="black"/>
                </a:solidFill>
                <a:ea typeface="Times New Roman" pitchFamily="18" charset="0"/>
              </a:rPr>
              <a:t>par Mme </a:t>
            </a:r>
            <a:r>
              <a:rPr lang="fr-FR" sz="1400" dirty="0">
                <a:solidFill>
                  <a:prstClr val="black"/>
                </a:solidFill>
                <a:ea typeface="Times New Roman" pitchFamily="18" charset="0"/>
              </a:rPr>
              <a:t>ALEXANDRE commissaire aux comptes)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fr-FR" sz="1400" dirty="0">
              <a:solidFill>
                <a:prstClr val="black"/>
              </a:solidFill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Résolutions </a:t>
            </a:r>
            <a:r>
              <a:rPr lang="fr-FR" sz="2000" dirty="0">
                <a:solidFill>
                  <a:prstClr val="black"/>
                </a:solidFill>
                <a:ea typeface="Times New Roman" pitchFamily="18" charset="0"/>
              </a:rPr>
              <a:t>de l’AG</a:t>
            </a:r>
            <a:r>
              <a:rPr lang="fr-FR" sz="2000" b="1" dirty="0">
                <a:solidFill>
                  <a:prstClr val="black"/>
                </a:solidFill>
                <a:ea typeface="Times New Roman" pitchFamily="18" charset="0"/>
              </a:rPr>
              <a:t>	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fr-FR" sz="1400" b="1" dirty="0">
              <a:solidFill>
                <a:prstClr val="black"/>
              </a:solidFill>
              <a:ea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Renouvellement </a:t>
            </a:r>
            <a:r>
              <a:rPr lang="fr-FR" sz="2000" dirty="0">
                <a:solidFill>
                  <a:prstClr val="black"/>
                </a:solidFill>
                <a:ea typeface="Times New Roman" pitchFamily="18" charset="0"/>
              </a:rPr>
              <a:t>et élection du CA </a:t>
            </a: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FRMFR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fr-FR" sz="1400" dirty="0" smtClean="0">
              <a:solidFill>
                <a:prstClr val="black"/>
              </a:solidFill>
              <a:ea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fr-FR" sz="2000" dirty="0" smtClean="0">
                <a:solidFill>
                  <a:prstClr val="black"/>
                </a:solidFill>
                <a:ea typeface="Times New Roman" pitchFamily="18" charset="0"/>
              </a:rPr>
              <a:t>Les actions du réseau en 2013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fr-FR" sz="2000" b="1" dirty="0" smtClean="0">
                <a:solidFill>
                  <a:prstClr val="black"/>
                </a:solidFill>
              </a:rPr>
              <a:t>Rapport </a:t>
            </a:r>
            <a:r>
              <a:rPr lang="fr-FR" sz="2000" b="1" dirty="0">
                <a:solidFill>
                  <a:prstClr val="black"/>
                </a:solidFill>
              </a:rPr>
              <a:t>d’orientation : </a:t>
            </a:r>
            <a:r>
              <a:rPr lang="fr-FR" sz="1600" b="1" dirty="0">
                <a:solidFill>
                  <a:prstClr val="black"/>
                </a:solidFill>
              </a:rPr>
              <a:t>« </a:t>
            </a:r>
            <a:r>
              <a:rPr lang="fr-FR" sz="1600" b="1" dirty="0" smtClean="0">
                <a:solidFill>
                  <a:prstClr val="black"/>
                </a:solidFill>
              </a:rPr>
              <a:t>Se </a:t>
            </a:r>
            <a:r>
              <a:rPr lang="fr-FR" sz="1600" b="1" dirty="0">
                <a:solidFill>
                  <a:prstClr val="black"/>
                </a:solidFill>
              </a:rPr>
              <a:t>projeter sur </a:t>
            </a:r>
            <a:r>
              <a:rPr lang="fr-FR" sz="1600" b="1" dirty="0" smtClean="0">
                <a:solidFill>
                  <a:prstClr val="black"/>
                </a:solidFill>
              </a:rPr>
              <a:t>2014-2015 »</a:t>
            </a:r>
            <a:endParaRPr lang="fr-FR" sz="16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fr-FR" sz="2000" b="1" dirty="0">
                <a:solidFill>
                  <a:prstClr val="black"/>
                </a:solidFill>
                <a:ea typeface="Times New Roman" pitchFamily="18" charset="0"/>
              </a:rPr>
              <a:t>	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7948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008000"/>
                </a:solidFill>
                <a:latin typeface="+mn-lt"/>
              </a:rPr>
              <a:t>Assemblée Générale FRMFR </a:t>
            </a:r>
            <a:br>
              <a:rPr lang="fr-FR" b="1" i="1" dirty="0" smtClean="0">
                <a:solidFill>
                  <a:srgbClr val="008000"/>
                </a:solidFill>
                <a:latin typeface="+mn-lt"/>
              </a:rPr>
            </a:br>
            <a:r>
              <a:rPr lang="fr-FR" b="1" i="1" dirty="0">
                <a:solidFill>
                  <a:srgbClr val="008000"/>
                </a:solidFill>
                <a:latin typeface="+mn-lt"/>
              </a:rPr>
              <a:t>3</a:t>
            </a:r>
            <a:r>
              <a:rPr lang="fr-FR" b="1" i="1" dirty="0" smtClean="0">
                <a:solidFill>
                  <a:srgbClr val="008000"/>
                </a:solidFill>
                <a:latin typeface="+mn-lt"/>
              </a:rPr>
              <a:t> juin 2014</a:t>
            </a:r>
            <a:endParaRPr lang="fr-FR" b="1" i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3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3190" y="332656"/>
            <a:ext cx="7163306" cy="1326356"/>
          </a:xfrm>
        </p:spPr>
        <p:txBody>
          <a:bodyPr>
            <a:normAutofit fontScale="90000"/>
          </a:bodyPr>
          <a:lstStyle/>
          <a:p>
            <a:pPr algn="ctr"/>
            <a:r>
              <a:rPr lang="fr-FR" i="1" dirty="0" smtClean="0">
                <a:solidFill>
                  <a:srgbClr val="008000"/>
                </a:solidFill>
              </a:rPr>
              <a:t>Et maintenant, les jeunes bougent en MFR !!</a:t>
            </a:r>
            <a:br>
              <a:rPr lang="fr-FR" i="1" dirty="0" smtClean="0">
                <a:solidFill>
                  <a:srgbClr val="008000"/>
                </a:solidFill>
              </a:rPr>
            </a:br>
            <a:endParaRPr lang="fr-FR" i="1" dirty="0">
              <a:solidFill>
                <a:srgbClr val="008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83768" y="2492896"/>
            <a:ext cx="5724128" cy="216024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Tx/>
              <a:buChar char="-"/>
            </a:pPr>
            <a:r>
              <a:rPr lang="fr-FR" sz="2800" b="1" dirty="0" smtClean="0">
                <a:solidFill>
                  <a:srgbClr val="0000FF"/>
                </a:solidFill>
              </a:rPr>
              <a:t>Portraits d’anciens : 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fr-FR" sz="2200" b="1" dirty="0" smtClean="0">
                <a:solidFill>
                  <a:srgbClr val="0000FF"/>
                </a:solidFill>
              </a:rPr>
              <a:t>Les jeunes ont mené l’enquête</a:t>
            </a:r>
          </a:p>
          <a:p>
            <a:pPr marL="457200" indent="-457200">
              <a:buFontTx/>
              <a:buChar char="-"/>
            </a:pPr>
            <a:r>
              <a:rPr lang="fr-FR" sz="2800" b="1" dirty="0" smtClean="0">
                <a:solidFill>
                  <a:srgbClr val="0000FF"/>
                </a:solidFill>
              </a:rPr>
              <a:t>Ouverture aux mondes et aux autres : 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fr-FR" sz="2200" b="1" dirty="0" smtClean="0">
                <a:solidFill>
                  <a:srgbClr val="0000FF"/>
                </a:solidFill>
              </a:rPr>
              <a:t>Actions réalisées</a:t>
            </a:r>
          </a:p>
          <a:p>
            <a:pPr marL="457200" indent="-457200">
              <a:buFontTx/>
              <a:buChar char="-"/>
            </a:pPr>
            <a:r>
              <a:rPr lang="fr-FR" sz="2800" b="1" dirty="0" smtClean="0">
                <a:solidFill>
                  <a:srgbClr val="0000FF"/>
                </a:solidFill>
              </a:rPr>
              <a:t>La mobilité en MFR : 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fr-FR" sz="2200" b="1" dirty="0">
                <a:solidFill>
                  <a:srgbClr val="0000FF"/>
                </a:solidFill>
              </a:rPr>
              <a:t>R</a:t>
            </a:r>
            <a:r>
              <a:rPr lang="fr-FR" sz="2200" b="1" dirty="0" smtClean="0">
                <a:solidFill>
                  <a:srgbClr val="0000FF"/>
                </a:solidFill>
              </a:rPr>
              <a:t>etours d’expériences</a:t>
            </a:r>
            <a:endParaRPr lang="fr-FR" sz="2200" b="1" dirty="0">
              <a:solidFill>
                <a:srgbClr val="0000FF"/>
              </a:solidFill>
            </a:endParaRPr>
          </a:p>
        </p:txBody>
      </p:sp>
      <p:pic>
        <p:nvPicPr>
          <p:cNvPr id="4" name="Image 18" descr="Logocouleu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8539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9" descr="Cartouche couleur Réussir Autre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392" y="5025831"/>
            <a:ext cx="558328" cy="2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4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1196752"/>
            <a:ext cx="6192688" cy="1470025"/>
          </a:xfrm>
        </p:spPr>
        <p:txBody>
          <a:bodyPr>
            <a:noAutofit/>
          </a:bodyPr>
          <a:lstStyle/>
          <a:p>
            <a:pPr algn="l"/>
            <a:r>
              <a:rPr lang="fr-FR" sz="5400" dirty="0" smtClean="0"/>
              <a:t>Rapport d’activités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411760" y="2492896"/>
            <a:ext cx="6400800" cy="478904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solidFill>
                  <a:srgbClr val="0000CC"/>
                </a:solidFill>
              </a:rPr>
              <a:t>Gisèle </a:t>
            </a:r>
            <a:r>
              <a:rPr lang="fr-FR" sz="2400" b="1" dirty="0" err="1" smtClean="0">
                <a:solidFill>
                  <a:srgbClr val="0000CC"/>
                </a:solidFill>
              </a:rPr>
              <a:t>Lassère</a:t>
            </a:r>
            <a:r>
              <a:rPr lang="fr-FR" sz="2400" b="1" dirty="0" smtClean="0">
                <a:solidFill>
                  <a:srgbClr val="0000CC"/>
                </a:solidFill>
              </a:rPr>
              <a:t>, Christine </a:t>
            </a:r>
            <a:r>
              <a:rPr lang="fr-FR" sz="2400" b="1" dirty="0" err="1" smtClean="0">
                <a:solidFill>
                  <a:srgbClr val="0000CC"/>
                </a:solidFill>
              </a:rPr>
              <a:t>Bouhafara</a:t>
            </a:r>
            <a:endParaRPr lang="fr-FR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95736" y="908720"/>
            <a:ext cx="7200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i="1" cap="small" dirty="0" smtClean="0">
                <a:solidFill>
                  <a:srgbClr val="008000"/>
                </a:solidFill>
                <a:latin typeface="Calibri" pitchFamily="34" charset="0"/>
              </a:rPr>
              <a:t>En 2013 - Une Dynamique Fédérale Intense</a:t>
            </a:r>
          </a:p>
          <a:p>
            <a:pPr algn="ctr"/>
            <a:r>
              <a:rPr lang="fr-FR" sz="2400" b="1" cap="small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fr-FR" sz="2400" b="1" cap="small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fr-FR" b="1" cap="small" dirty="0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fr-FR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itchFamily="34" charset="0"/>
              </a:rPr>
              <a:t>5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</a:rPr>
              <a:t>Conseils d’Administration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Calibri" pitchFamily="34" charset="0"/>
              </a:rPr>
              <a:t>4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</a:rPr>
              <a:t>réunions du Bureau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</a:rPr>
              <a:t>1 Assemblée Générale Ordinaire</a:t>
            </a:r>
          </a:p>
          <a:p>
            <a:pPr algn="just"/>
            <a:endParaRPr lang="fr-FR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27584" y="209545"/>
            <a:ext cx="806528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 i="1" cap="small" dirty="0" smtClean="0">
                <a:solidFill>
                  <a:srgbClr val="008000"/>
                </a:solidFill>
              </a:rPr>
              <a:t>2013</a:t>
            </a:r>
            <a:r>
              <a:rPr lang="fr-FR" sz="2400" b="1" cap="small" dirty="0" smtClean="0">
                <a:solidFill>
                  <a:srgbClr val="008000"/>
                </a:solidFill>
              </a:rPr>
              <a:t> - </a:t>
            </a:r>
            <a:r>
              <a:rPr lang="fr-FR" sz="2400" b="1" i="1" cap="small" dirty="0" smtClean="0">
                <a:solidFill>
                  <a:srgbClr val="008000"/>
                </a:solidFill>
              </a:rPr>
              <a:t>Rapport d’</a:t>
            </a:r>
            <a:r>
              <a:rPr lang="fr-FR" sz="2400" b="1" i="1" cap="small" dirty="0" err="1" smtClean="0">
                <a:solidFill>
                  <a:srgbClr val="008000"/>
                </a:solidFill>
              </a:rPr>
              <a:t>Activites</a:t>
            </a:r>
            <a:endParaRPr lang="fr-FR" sz="2400" dirty="0">
              <a:solidFill>
                <a:srgbClr val="008000"/>
              </a:solidFill>
            </a:endParaRP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La vie associative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Le chantier « Accompagnement-suivi-devenir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évolutions de </a:t>
            </a:r>
            <a:r>
              <a:rPr lang="fr-FR" dirty="0" smtClean="0"/>
              <a:t>structure, DRAAF</a:t>
            </a:r>
            <a:r>
              <a:rPr lang="fr-FR" dirty="0"/>
              <a:t>, </a:t>
            </a:r>
            <a:r>
              <a:rPr lang="fr-FR" dirty="0" smtClean="0"/>
              <a:t>PREA(Ministère </a:t>
            </a:r>
            <a:r>
              <a:rPr lang="fr-FR" dirty="0"/>
              <a:t>et apprentissage)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groupes de travail du CA : EFTLV, agriculture, solidarité, </a:t>
            </a:r>
            <a:r>
              <a:rPr lang="fr-FR" dirty="0" smtClean="0"/>
              <a:t>association, communication…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Cap </a:t>
            </a:r>
            <a:r>
              <a:rPr lang="fr-FR" dirty="0"/>
              <a:t>sur le projet 2013-2014 : « ce qui nous rassemble en réseau 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Congrès national/Rouen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rencontre </a:t>
            </a:r>
            <a:r>
              <a:rPr lang="fr-FR" dirty="0"/>
              <a:t>des Administrateur Montpellier de nov. 2013, une étape essentielle pour notre Mouvement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Formation Continue, quelles perspectives en réseau 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proposition </a:t>
            </a:r>
            <a:r>
              <a:rPr lang="fr-FR" dirty="0"/>
              <a:t>de démarche stratégique sur l’économique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carte </a:t>
            </a:r>
            <a:r>
              <a:rPr lang="fr-FR" dirty="0"/>
              <a:t>des formations : projections 2014/2015/2016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 smtClean="0"/>
              <a:t>subventions </a:t>
            </a:r>
            <a:r>
              <a:rPr lang="fr-FR" dirty="0"/>
              <a:t>d’investissements 2014 (MFR &amp; Antennes CFA)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mission Formation Continue Tout au Long de la Vie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campagne </a:t>
            </a:r>
            <a:r>
              <a:rPr lang="fr-FR" dirty="0"/>
              <a:t>de rencontre des élus de janvier 2014 </a:t>
            </a: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promotion des </a:t>
            </a:r>
            <a:r>
              <a:rPr lang="fr-FR" dirty="0"/>
              <a:t>parcours et </a:t>
            </a:r>
            <a:r>
              <a:rPr lang="fr-FR" dirty="0" smtClean="0"/>
              <a:t>du devenir </a:t>
            </a:r>
            <a:r>
              <a:rPr lang="fr-FR" dirty="0"/>
              <a:t>des jeunes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projet </a:t>
            </a:r>
            <a:r>
              <a:rPr lang="fr-FR" dirty="0"/>
              <a:t>du mouvement </a:t>
            </a:r>
            <a:r>
              <a:rPr lang="fr-FR" dirty="0" smtClean="0"/>
              <a:t>2015 : </a:t>
            </a:r>
            <a:r>
              <a:rPr lang="fr-FR" dirty="0"/>
              <a:t>contribution des associations MFR avec tous leurs acteurs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L’éducation </a:t>
            </a:r>
            <a:r>
              <a:rPr lang="fr-FR" dirty="0"/>
              <a:t>au Monde et aux Autres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jumelage avec les MFR de la </a:t>
            </a:r>
            <a:r>
              <a:rPr lang="fr-FR" dirty="0" smtClean="0"/>
              <a:t>Guadeloupe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09528" y="2132856"/>
            <a:ext cx="6334472" cy="1470025"/>
          </a:xfrm>
        </p:spPr>
        <p:txBody>
          <a:bodyPr/>
          <a:lstStyle/>
          <a:p>
            <a:pPr algn="l"/>
            <a:r>
              <a:rPr lang="fr-FR" dirty="0" smtClean="0"/>
              <a:t>Rapport financier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843808" y="3284984"/>
            <a:ext cx="5576664" cy="175260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rgbClr val="0000CC"/>
                </a:solidFill>
              </a:rPr>
              <a:t>Henry </a:t>
            </a:r>
            <a:r>
              <a:rPr lang="fr-FR" b="1" dirty="0" err="1" smtClean="0">
                <a:solidFill>
                  <a:srgbClr val="0000CC"/>
                </a:solidFill>
              </a:rPr>
              <a:t>Redoulès</a:t>
            </a:r>
            <a:endParaRPr lang="fr-FR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464496" cy="28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56176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ACTIF 2013</a:t>
            </a:r>
            <a:endParaRPr lang="fr-FR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872380"/>
              </p:ext>
            </p:extLst>
          </p:nvPr>
        </p:nvGraphicFramePr>
        <p:xfrm>
          <a:off x="4788024" y="2060848"/>
          <a:ext cx="4164310" cy="363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40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56176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PASSIF 2013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592"/>
            <a:ext cx="47525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272378"/>
              </p:ext>
            </p:extLst>
          </p:nvPr>
        </p:nvGraphicFramePr>
        <p:xfrm>
          <a:off x="4499992" y="2780928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3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392488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41" y="538560"/>
            <a:ext cx="4508375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3" y="3677048"/>
            <a:ext cx="4465290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22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730</Words>
  <Application>Microsoft Office PowerPoint</Application>
  <PresentationFormat>Affichage à l'écran (4:3)</PresentationFormat>
  <Paragraphs>317</Paragraphs>
  <Slides>20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1_Thème Office</vt:lpstr>
      <vt:lpstr>Assemblée Générale</vt:lpstr>
      <vt:lpstr>Assemblée Générale FRMFR  3 juin 2014</vt:lpstr>
      <vt:lpstr>Rapport d’activités</vt:lpstr>
      <vt:lpstr>Présentation PowerPoint</vt:lpstr>
      <vt:lpstr>Présentation PowerPoint</vt:lpstr>
      <vt:lpstr>Rapport financier</vt:lpstr>
      <vt:lpstr>Présentation PowerPoint</vt:lpstr>
      <vt:lpstr>Présentation PowerPoint</vt:lpstr>
      <vt:lpstr>Présentation PowerPoint</vt:lpstr>
      <vt:lpstr>Présentation PowerPoint</vt:lpstr>
      <vt:lpstr>Rapport du commissaire aux comptes  Mme ALEXANDRE</vt:lpstr>
      <vt:lpstr>Résolutions</vt:lpstr>
      <vt:lpstr>Présentation PowerPoint</vt:lpstr>
      <vt:lpstr>Présentation PowerPoint</vt:lpstr>
      <vt:lpstr>Renouvellement du conseil d’administration</vt:lpstr>
      <vt:lpstr>Renouvellement Conseil d’Administration  FRMFR  Midi-Pyrénées / 24 membres</vt:lpstr>
      <vt:lpstr>Rapport moral &amp; d’orientation</vt:lpstr>
      <vt:lpstr>Rapport Moral et d’Orientation</vt:lpstr>
      <vt:lpstr>Rapport Moral et d’Orientation</vt:lpstr>
      <vt:lpstr>Et maintenant, les jeunes bougent en MFR !!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réseau,  une force en mouvement  sur les territoires</dc:title>
  <dc:creator>poste3</dc:creator>
  <cp:lastModifiedBy>poste3</cp:lastModifiedBy>
  <cp:revision>35</cp:revision>
  <dcterms:created xsi:type="dcterms:W3CDTF">2013-06-12T06:42:55Z</dcterms:created>
  <dcterms:modified xsi:type="dcterms:W3CDTF">2014-06-03T12:22:41Z</dcterms:modified>
</cp:coreProperties>
</file>