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71" r:id="rId3"/>
    <p:sldId id="258" r:id="rId4"/>
    <p:sldId id="259" r:id="rId5"/>
    <p:sldId id="272" r:id="rId6"/>
    <p:sldId id="267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C14C"/>
    <a:srgbClr val="C3AC7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82" autoAdjust="0"/>
    <p:restoredTop sz="94660" autoAdjust="0"/>
  </p:normalViewPr>
  <p:slideViewPr>
    <p:cSldViewPr snapToGrid="0">
      <p:cViewPr>
        <p:scale>
          <a:sx n="75" d="100"/>
          <a:sy n="75" d="100"/>
        </p:scale>
        <p:origin x="-1524" y="-110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le rectangle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grpSp>
        <p:nvGrpSpPr>
          <p:cNvPr id="2" name="Groupe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Forme lib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orme lib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orme lib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necteur droit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ECEF2D4-4320-4390-A1D8-0EFACC11A693}" type="datetimeFigureOut">
              <a:rPr lang="fr-FR" smtClean="0"/>
              <a:pPr/>
              <a:t>03/06/2014</a:t>
            </a:fld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03754EB-2050-40C7-BC83-295E606CF00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CEF2D4-4320-4390-A1D8-0EFACC11A693}" type="datetimeFigureOut">
              <a:rPr lang="fr-FR" smtClean="0"/>
              <a:pPr/>
              <a:t>03/06/2014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3754EB-2050-40C7-BC83-295E606CF00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CEF2D4-4320-4390-A1D8-0EFACC11A693}" type="datetimeFigureOut">
              <a:rPr lang="fr-FR" smtClean="0"/>
              <a:pPr/>
              <a:t>03/06/2014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3754EB-2050-40C7-BC83-295E606CF00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CEF2D4-4320-4390-A1D8-0EFACC11A693}" type="datetimeFigureOut">
              <a:rPr lang="fr-FR" smtClean="0"/>
              <a:pPr/>
              <a:t>03/06/2014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3754EB-2050-40C7-BC83-295E606CF00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CEF2D4-4320-4390-A1D8-0EFACC11A693}" type="datetimeFigureOut">
              <a:rPr lang="fr-FR" smtClean="0"/>
              <a:pPr/>
              <a:t>03/06/2014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3754EB-2050-40C7-BC83-295E606CF00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Chevron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ver dir="l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CEF2D4-4320-4390-A1D8-0EFACC11A693}" type="datetimeFigureOut">
              <a:rPr lang="fr-FR" smtClean="0"/>
              <a:pPr/>
              <a:t>03/06/2014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3754EB-2050-40C7-BC83-295E606CF00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ver dir="l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CEF2D4-4320-4390-A1D8-0EFACC11A693}" type="datetimeFigureOut">
              <a:rPr lang="fr-FR" smtClean="0"/>
              <a:pPr/>
              <a:t>03/06/2014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3754EB-2050-40C7-BC83-295E606CF00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 dir="l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CEF2D4-4320-4390-A1D8-0EFACC11A693}" type="datetimeFigureOut">
              <a:rPr lang="fr-FR" smtClean="0"/>
              <a:pPr/>
              <a:t>03/06/2014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3754EB-2050-40C7-BC83-295E606CF00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ver dir="l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CEF2D4-4320-4390-A1D8-0EFACC11A693}" type="datetimeFigureOut">
              <a:rPr lang="fr-FR" smtClean="0"/>
              <a:pPr/>
              <a:t>03/06/2014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3754EB-2050-40C7-BC83-295E606CF00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>
            <a:extLst/>
          </a:lstStyle>
          <a:p>
            <a:fld id="{3ECEF2D4-4320-4390-A1D8-0EFACC11A693}" type="datetimeFigureOut">
              <a:rPr lang="fr-FR" smtClean="0"/>
              <a:pPr/>
              <a:t>03/06/2014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3754EB-2050-40C7-BC83-295E606CF00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 dir="l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ECEF2D4-4320-4390-A1D8-0EFACC11A693}" type="datetimeFigureOut">
              <a:rPr lang="fr-FR" smtClean="0"/>
              <a:pPr/>
              <a:t>03/06/2014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03754EB-2050-40C7-BC83-295E606CF00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orme libre 8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angle rectangle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necteur droit 10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ver dir="l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e libre 12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orme libre 11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angle rectangle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necteur droit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ECEF2D4-4320-4390-A1D8-0EFACC11A693}" type="datetimeFigureOut">
              <a:rPr lang="fr-FR" smtClean="0"/>
              <a:pPr/>
              <a:t>03/06/2014</a:t>
            </a:fld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03754EB-2050-40C7-BC83-295E606CF00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ransition spd="slow">
    <p:cover dir="lu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825624" y="1185863"/>
            <a:ext cx="8791575" cy="2387600"/>
          </a:xfrm>
        </p:spPr>
        <p:txBody>
          <a:bodyPr/>
          <a:lstStyle/>
          <a:p>
            <a:pPr algn="ctr"/>
            <a:r>
              <a:rPr lang="fr-FR" b="1" dirty="0" smtClean="0">
                <a:solidFill>
                  <a:schemeClr val="accent6"/>
                </a:solidFill>
              </a:rPr>
              <a:t>Projet technologique</a:t>
            </a:r>
            <a:br>
              <a:rPr lang="fr-FR" b="1" dirty="0" smtClean="0">
                <a:solidFill>
                  <a:schemeClr val="accent6"/>
                </a:solidFill>
              </a:rPr>
            </a:br>
            <a:r>
              <a:rPr lang="fr-FR" b="1" dirty="0" smtClean="0">
                <a:solidFill>
                  <a:schemeClr val="accent6"/>
                </a:solidFill>
              </a:rPr>
              <a:t>Contrôle d’accès cantine</a:t>
            </a:r>
            <a:endParaRPr lang="fr-FR" b="1" dirty="0">
              <a:solidFill>
                <a:schemeClr val="accent6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404101" y="3970517"/>
            <a:ext cx="1961480" cy="544959"/>
          </a:xfrm>
        </p:spPr>
        <p:txBody>
          <a:bodyPr>
            <a:normAutofit fontScale="77500" lnSpcReduction="20000"/>
          </a:bodyPr>
          <a:lstStyle/>
          <a:p>
            <a:r>
              <a:rPr lang="fr-FR" cap="none" dirty="0" smtClean="0">
                <a:solidFill>
                  <a:schemeClr val="tx1"/>
                </a:solidFill>
              </a:rPr>
              <a:t>Husson Jessy</a:t>
            </a:r>
            <a:endParaRPr lang="fr-FR" cap="none" dirty="0">
              <a:solidFill>
                <a:schemeClr val="tx1"/>
              </a:solidFill>
            </a:endParaRPr>
          </a:p>
        </p:txBody>
      </p:sp>
      <p:pic>
        <p:nvPicPr>
          <p:cNvPr id="4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3874" y="0"/>
            <a:ext cx="1428750" cy="1428750"/>
          </a:xfrm>
          <a:prstGeom prst="rect">
            <a:avLst/>
          </a:prstGeom>
        </p:spPr>
      </p:pic>
      <p:pic>
        <p:nvPicPr>
          <p:cNvPr id="5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250" y="0"/>
            <a:ext cx="1428750" cy="142875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9940398" y="6488668"/>
            <a:ext cx="2055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ANNÉE 2013/2014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29945619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85912" y="2401887"/>
            <a:ext cx="9905999" cy="3541714"/>
          </a:xfrm>
        </p:spPr>
        <p:txBody>
          <a:bodyPr>
            <a:normAutofit/>
          </a:bodyPr>
          <a:lstStyle/>
          <a:p>
            <a:pPr lvl="2"/>
            <a:r>
              <a:rPr lang="fr-FR" sz="2800" dirty="0" smtClean="0"/>
              <a:t>Projet non conforme au </a:t>
            </a:r>
            <a:r>
              <a:rPr lang="fr-FR" sz="2800" dirty="0" err="1" smtClean="0"/>
              <a:t>CdCF</a:t>
            </a:r>
            <a:endParaRPr lang="fr-FR" sz="2800" dirty="0" smtClean="0"/>
          </a:p>
          <a:p>
            <a:pPr lvl="2"/>
            <a:r>
              <a:rPr lang="fr-FR" sz="2800" dirty="0" smtClean="0"/>
              <a:t>Manque de temps</a:t>
            </a:r>
          </a:p>
          <a:p>
            <a:pPr lvl="2"/>
            <a:r>
              <a:rPr lang="fr-FR" sz="2800" dirty="0" smtClean="0"/>
              <a:t>Quelques difficultés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787400" y="681038"/>
            <a:ext cx="10972800" cy="1143000"/>
          </a:xfrm>
        </p:spPr>
        <p:txBody>
          <a:bodyPr/>
          <a:lstStyle/>
          <a:p>
            <a:pPr algn="ctr"/>
            <a:r>
              <a:rPr lang="fr-FR" b="1" dirty="0" smtClean="0">
                <a:solidFill>
                  <a:schemeClr val="accent6"/>
                </a:solidFill>
              </a:rPr>
              <a:t>Synthèse</a:t>
            </a:r>
            <a:endParaRPr lang="fr-FR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497156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35000" y="2332037"/>
            <a:ext cx="10972800" cy="4525963"/>
          </a:xfrm>
        </p:spPr>
        <p:txBody>
          <a:bodyPr>
            <a:normAutofit/>
          </a:bodyPr>
          <a:lstStyle/>
          <a:p>
            <a:pPr lvl="2"/>
            <a:r>
              <a:rPr lang="fr-FR" sz="2800" dirty="0" smtClean="0"/>
              <a:t>Réinitialiser les interfaces (confidentialité)</a:t>
            </a:r>
            <a:endParaRPr lang="fr-FR" sz="2800" dirty="0"/>
          </a:p>
          <a:p>
            <a:pPr lvl="2"/>
            <a:r>
              <a:rPr lang="fr-FR" sz="2800" dirty="0" smtClean="0"/>
              <a:t>Limite pour le nombre de repas (nombres négatifs)</a:t>
            </a:r>
          </a:p>
          <a:p>
            <a:pPr lvl="2"/>
            <a:r>
              <a:rPr lang="fr-FR" sz="2800" dirty="0" smtClean="0"/>
              <a:t>Passage unique du même utilisateur par jour</a:t>
            </a:r>
          </a:p>
          <a:p>
            <a:pPr lvl="2"/>
            <a:endParaRPr lang="fr-FR" sz="280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4200" y="833438"/>
            <a:ext cx="10972800" cy="1143000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6"/>
                </a:solidFill>
              </a:rPr>
              <a:t>Améliorations possibles</a:t>
            </a:r>
          </a:p>
        </p:txBody>
      </p:sp>
    </p:spTree>
    <p:extLst>
      <p:ext uri="{BB962C8B-B14F-4D97-AF65-F5344CB8AC3E}">
        <p14:creationId xmlns="" xmlns:p14="http://schemas.microsoft.com/office/powerpoint/2010/main" val="35356278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79124" y="2146300"/>
            <a:ext cx="5556876" cy="248562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4000" b="1" dirty="0" smtClean="0">
                <a:solidFill>
                  <a:schemeClr val="accent1"/>
                </a:solidFill>
              </a:rPr>
              <a:t>Merci pour l’attention que vous m’avez accordé</a:t>
            </a:r>
          </a:p>
          <a:p>
            <a:pPr marL="0" indent="0" algn="ctr">
              <a:buNone/>
            </a:pPr>
            <a:endParaRPr lang="fr-FR" sz="4000" b="1" dirty="0"/>
          </a:p>
          <a:p>
            <a:pPr marL="0" indent="0" algn="ctr">
              <a:buNone/>
            </a:pPr>
            <a:endParaRPr lang="fr-FR" sz="4000" b="1" dirty="0" smtClean="0"/>
          </a:p>
          <a:p>
            <a:pPr marL="0" indent="0" algn="ctr">
              <a:buNone/>
            </a:pPr>
            <a:endParaRPr lang="fr-FR" sz="4000" b="1" dirty="0"/>
          </a:p>
          <a:p>
            <a:pPr marL="0" indent="0" algn="ctr">
              <a:buNone/>
            </a:pPr>
            <a:endParaRPr lang="fr-FR" sz="4000" b="1" dirty="0" smtClean="0"/>
          </a:p>
          <a:p>
            <a:pPr marL="0" indent="0" algn="ctr">
              <a:buNone/>
            </a:pPr>
            <a:endParaRPr lang="fr-FR" sz="4000" b="1" dirty="0"/>
          </a:p>
          <a:p>
            <a:pPr marL="0" indent="0" algn="ctr">
              <a:buNone/>
            </a:pPr>
            <a:endParaRPr lang="fr-FR" sz="4000" b="1" dirty="0"/>
          </a:p>
        </p:txBody>
      </p:sp>
    </p:spTree>
    <p:extLst>
      <p:ext uri="{BB962C8B-B14F-4D97-AF65-F5344CB8AC3E}">
        <p14:creationId xmlns="" xmlns:p14="http://schemas.microsoft.com/office/powerpoint/2010/main" val="31910770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98612" y="1671638"/>
            <a:ext cx="9905999" cy="354171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fr-FR" dirty="0" smtClean="0"/>
              <a:t>Présentation du projet</a:t>
            </a:r>
          </a:p>
          <a:p>
            <a:pPr>
              <a:buFont typeface="Wingdings" pitchFamily="2" charset="2"/>
              <a:buChar char="v"/>
            </a:pPr>
            <a:r>
              <a:rPr lang="fr-FR" dirty="0" smtClean="0"/>
              <a:t>Ma liste des tâches</a:t>
            </a:r>
          </a:p>
          <a:p>
            <a:pPr>
              <a:buFont typeface="Wingdings" pitchFamily="2" charset="2"/>
              <a:buChar char="v"/>
            </a:pPr>
            <a:r>
              <a:rPr lang="fr-FR" dirty="0" smtClean="0"/>
              <a:t>Présentation du matériel</a:t>
            </a:r>
          </a:p>
          <a:p>
            <a:pPr>
              <a:buFont typeface="Wingdings" pitchFamily="2" charset="2"/>
              <a:buChar char="v"/>
            </a:pPr>
            <a:r>
              <a:rPr lang="fr-FR" dirty="0" smtClean="0"/>
              <a:t>Recherche préliminaire</a:t>
            </a:r>
          </a:p>
          <a:p>
            <a:pPr>
              <a:buFont typeface="Wingdings" pitchFamily="2" charset="2"/>
              <a:buChar char="v"/>
            </a:pPr>
            <a:r>
              <a:rPr lang="fr-FR" dirty="0" smtClean="0"/>
              <a:t>Conception détaillée</a:t>
            </a:r>
          </a:p>
          <a:p>
            <a:pPr>
              <a:buFont typeface="Wingdings" pitchFamily="2" charset="2"/>
              <a:buChar char="v"/>
            </a:pPr>
            <a:r>
              <a:rPr lang="fr-FR" dirty="0" smtClean="0"/>
              <a:t>Prototype/réalisation du produit fini</a:t>
            </a:r>
          </a:p>
          <a:p>
            <a:pPr>
              <a:buFont typeface="Wingdings" pitchFamily="2" charset="2"/>
              <a:buChar char="v"/>
            </a:pPr>
            <a:r>
              <a:rPr lang="fr-FR" dirty="0" smtClean="0"/>
              <a:t>Améliorations possibles</a:t>
            </a:r>
            <a:endParaRPr lang="fr-FR" dirty="0"/>
          </a:p>
          <a:p>
            <a:pPr>
              <a:buFont typeface="Wingdings" pitchFamily="2" charset="2"/>
              <a:buChar char="v"/>
            </a:pPr>
            <a:r>
              <a:rPr lang="fr-FR" dirty="0" smtClean="0"/>
              <a:t>Synthèse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smtClean="0">
                <a:solidFill>
                  <a:schemeClr val="accent6"/>
                </a:solidFill>
              </a:rPr>
              <a:t>Sommaire</a:t>
            </a:r>
            <a:endParaRPr lang="fr-FR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656562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3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2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1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9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992187" y="224818"/>
            <a:ext cx="9905998" cy="1478570"/>
          </a:xfrm>
        </p:spPr>
        <p:txBody>
          <a:bodyPr/>
          <a:lstStyle/>
          <a:p>
            <a:pPr algn="ctr"/>
            <a:r>
              <a:rPr lang="fr-FR" b="1" dirty="0" smtClean="0">
                <a:solidFill>
                  <a:schemeClr val="accent6"/>
                </a:solidFill>
              </a:rPr>
              <a:t>Présentation</a:t>
            </a:r>
            <a:r>
              <a:rPr lang="fr-FR" dirty="0" smtClean="0">
                <a:solidFill>
                  <a:schemeClr val="accent6"/>
                </a:solidFill>
              </a:rPr>
              <a:t> </a:t>
            </a:r>
            <a:r>
              <a:rPr lang="fr-FR" b="1" dirty="0" smtClean="0">
                <a:solidFill>
                  <a:schemeClr val="accent6"/>
                </a:solidFill>
              </a:rPr>
              <a:t>du</a:t>
            </a:r>
            <a:r>
              <a:rPr lang="fr-FR" dirty="0" smtClean="0">
                <a:solidFill>
                  <a:schemeClr val="accent6"/>
                </a:solidFill>
              </a:rPr>
              <a:t> </a:t>
            </a:r>
            <a:r>
              <a:rPr lang="fr-FR" b="1" dirty="0" smtClean="0">
                <a:solidFill>
                  <a:schemeClr val="accent6"/>
                </a:solidFill>
              </a:rPr>
              <a:t>projet</a:t>
            </a:r>
            <a:endParaRPr lang="fr-FR" b="1" dirty="0">
              <a:solidFill>
                <a:schemeClr val="accent6"/>
              </a:solidFill>
            </a:endParaRPr>
          </a:p>
        </p:txBody>
      </p:sp>
      <p:sp>
        <p:nvSpPr>
          <p:cNvPr id="47" name="Arrondir un rectangle avec un coin diagonal 46"/>
          <p:cNvSpPr/>
          <p:nvPr/>
        </p:nvSpPr>
        <p:spPr>
          <a:xfrm>
            <a:off x="2336800" y="1828800"/>
            <a:ext cx="3479800" cy="1653238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u="sng" dirty="0" smtClean="0"/>
              <a:t>But initial :</a:t>
            </a:r>
            <a:r>
              <a:rPr lang="fr-FR" sz="2000" b="1" dirty="0" smtClean="0"/>
              <a:t> </a:t>
            </a:r>
            <a:r>
              <a:rPr lang="fr-FR" sz="2000" dirty="0" smtClean="0"/>
              <a:t>Reproduire le système d’accès de la cantine</a:t>
            </a:r>
            <a:endParaRPr lang="fr-FR" sz="2000" dirty="0"/>
          </a:p>
        </p:txBody>
      </p:sp>
      <p:sp>
        <p:nvSpPr>
          <p:cNvPr id="48" name="Arrondir un rectangle avec un coin diagonal 47"/>
          <p:cNvSpPr/>
          <p:nvPr/>
        </p:nvSpPr>
        <p:spPr>
          <a:xfrm>
            <a:off x="8216900" y="2844800"/>
            <a:ext cx="3314700" cy="1574800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u="sng" dirty="0" smtClean="0"/>
              <a:t>Création :</a:t>
            </a:r>
            <a:r>
              <a:rPr lang="fr-FR" dirty="0" smtClean="0"/>
              <a:t> De la Base de Donnée sur le logiciel Excel</a:t>
            </a:r>
            <a:endParaRPr lang="fr-FR" dirty="0"/>
          </a:p>
        </p:txBody>
      </p:sp>
      <p:sp>
        <p:nvSpPr>
          <p:cNvPr id="49" name="Arrondir un rectangle avec un coin diagonal 48"/>
          <p:cNvSpPr/>
          <p:nvPr/>
        </p:nvSpPr>
        <p:spPr>
          <a:xfrm>
            <a:off x="6172200" y="4826000"/>
            <a:ext cx="3314700" cy="1574800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u="sng" dirty="0" smtClean="0"/>
              <a:t>Création :</a:t>
            </a:r>
            <a:r>
              <a:rPr lang="fr-FR" dirty="0" smtClean="0"/>
              <a:t> Des sous-programmes et les rassembler pour faire le programme final</a:t>
            </a:r>
            <a:endParaRPr lang="fr-FR" dirty="0"/>
          </a:p>
        </p:txBody>
      </p:sp>
      <p:sp>
        <p:nvSpPr>
          <p:cNvPr id="50" name="Arrondir un rectangle avec un coin diagonal 49"/>
          <p:cNvSpPr/>
          <p:nvPr/>
        </p:nvSpPr>
        <p:spPr>
          <a:xfrm>
            <a:off x="1828800" y="4229100"/>
            <a:ext cx="3314700" cy="1574800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u="sng" dirty="0" smtClean="0"/>
              <a:t>Configurer le </a:t>
            </a:r>
            <a:r>
              <a:rPr lang="fr-FR" b="1" u="sng" dirty="0" err="1" smtClean="0"/>
              <a:t>CompactRIO</a:t>
            </a:r>
            <a:r>
              <a:rPr lang="fr-FR" b="1" u="sng" dirty="0" smtClean="0"/>
              <a:t> </a:t>
            </a:r>
            <a:r>
              <a:rPr lang="fr-FR" dirty="0" smtClean="0"/>
              <a:t>Mise </a:t>
            </a:r>
            <a:r>
              <a:rPr lang="fr-FR" dirty="0" smtClean="0"/>
              <a:t>en place du bon module et du portail automatique</a:t>
            </a:r>
            <a:endParaRPr lang="fr-FR" dirty="0"/>
          </a:p>
        </p:txBody>
      </p:sp>
      <p:sp>
        <p:nvSpPr>
          <p:cNvPr id="51" name="Arrondir un rectangle avec un coin diagonal 50"/>
          <p:cNvSpPr/>
          <p:nvPr/>
        </p:nvSpPr>
        <p:spPr>
          <a:xfrm>
            <a:off x="7531100" y="774700"/>
            <a:ext cx="3314700" cy="1574800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u="sng" dirty="0" smtClean="0"/>
              <a:t>Recherche :</a:t>
            </a:r>
            <a:r>
              <a:rPr lang="fr-FR" dirty="0" smtClean="0"/>
              <a:t> Sur le capteur (type, fréquence, distance entre badge/lecteur)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27292091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0" grpId="0" animBg="1"/>
      <p:bldP spid="5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1413" y="275618"/>
            <a:ext cx="9905998" cy="1478570"/>
          </a:xfrm>
        </p:spPr>
        <p:txBody>
          <a:bodyPr/>
          <a:lstStyle/>
          <a:p>
            <a:pPr algn="ctr"/>
            <a:r>
              <a:rPr lang="fr-FR" b="1" dirty="0" smtClean="0">
                <a:solidFill>
                  <a:schemeClr val="accent6"/>
                </a:solidFill>
              </a:rPr>
              <a:t>Liste </a:t>
            </a:r>
            <a:r>
              <a:rPr lang="fr-FR" b="1" dirty="0" smtClean="0">
                <a:solidFill>
                  <a:schemeClr val="accent6"/>
                </a:solidFill>
              </a:rPr>
              <a:t>des </a:t>
            </a:r>
            <a:r>
              <a:rPr lang="fr-FR" b="1" dirty="0" smtClean="0">
                <a:solidFill>
                  <a:schemeClr val="accent6"/>
                </a:solidFill>
              </a:rPr>
              <a:t>tâches</a:t>
            </a:r>
            <a:endParaRPr lang="fr-FR" b="1" dirty="0">
              <a:solidFill>
                <a:schemeClr val="accent6"/>
              </a:solidFill>
            </a:endParaRPr>
          </a:p>
        </p:txBody>
      </p:sp>
      <p:sp>
        <p:nvSpPr>
          <p:cNvPr id="14" name="Rogner un rectangle avec un coin diagonal 13"/>
          <p:cNvSpPr/>
          <p:nvPr/>
        </p:nvSpPr>
        <p:spPr>
          <a:xfrm>
            <a:off x="1866900" y="1828800"/>
            <a:ext cx="6337300" cy="939800"/>
          </a:xfrm>
          <a:prstGeom prst="snip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/>
              <a:t>Créer et lire une BDD crédit repas</a:t>
            </a:r>
            <a:endParaRPr lang="fr-FR" sz="2800" dirty="0"/>
          </a:p>
        </p:txBody>
      </p:sp>
      <p:sp>
        <p:nvSpPr>
          <p:cNvPr id="16" name="Rogner un rectangle avec un coin diagonal 15"/>
          <p:cNvSpPr/>
          <p:nvPr/>
        </p:nvSpPr>
        <p:spPr>
          <a:xfrm>
            <a:off x="4432300" y="2946400"/>
            <a:ext cx="6972300" cy="939800"/>
          </a:xfrm>
          <a:prstGeom prst="snip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600" dirty="0" smtClean="0"/>
              <a:t>Gérer l’autorisation d’accès après lecture</a:t>
            </a:r>
          </a:p>
          <a:p>
            <a:pPr algn="ctr"/>
            <a:endParaRPr lang="fr-FR" dirty="0"/>
          </a:p>
        </p:txBody>
      </p:sp>
      <p:sp>
        <p:nvSpPr>
          <p:cNvPr id="17" name="Rogner un rectangle avec un coin diagonal 16"/>
          <p:cNvSpPr/>
          <p:nvPr/>
        </p:nvSpPr>
        <p:spPr>
          <a:xfrm>
            <a:off x="4445000" y="5194300"/>
            <a:ext cx="6337300" cy="939800"/>
          </a:xfrm>
          <a:prstGeom prst="snip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 smtClean="0"/>
              <a:t>Créer un simulateur du système de verrouillage</a:t>
            </a:r>
            <a:endParaRPr lang="fr-FR" sz="2500" dirty="0"/>
          </a:p>
        </p:txBody>
      </p:sp>
      <p:sp>
        <p:nvSpPr>
          <p:cNvPr id="18" name="Rogner un rectangle avec un coin diagonal 17"/>
          <p:cNvSpPr/>
          <p:nvPr/>
        </p:nvSpPr>
        <p:spPr>
          <a:xfrm>
            <a:off x="1854200" y="4064000"/>
            <a:ext cx="6337300" cy="939800"/>
          </a:xfrm>
          <a:prstGeom prst="snip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/>
              <a:t>Gérer le décompte des crédits repas</a:t>
            </a:r>
            <a:endParaRPr lang="fr-FR" sz="2800" dirty="0"/>
          </a:p>
        </p:txBody>
      </p:sp>
      <p:cxnSp>
        <p:nvCxnSpPr>
          <p:cNvPr id="26" name="Connecteur en angle 25"/>
          <p:cNvCxnSpPr>
            <a:endCxn id="16" idx="2"/>
          </p:cNvCxnSpPr>
          <p:nvPr/>
        </p:nvCxnSpPr>
        <p:spPr>
          <a:xfrm>
            <a:off x="3175000" y="2781300"/>
            <a:ext cx="1257300" cy="635000"/>
          </a:xfrm>
          <a:prstGeom prst="bentConnector3">
            <a:avLst>
              <a:gd name="adj1" fmla="val 505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Connecteur en angle 28"/>
          <p:cNvCxnSpPr>
            <a:endCxn id="18" idx="0"/>
          </p:cNvCxnSpPr>
          <p:nvPr/>
        </p:nvCxnSpPr>
        <p:spPr>
          <a:xfrm rot="10800000" flipV="1">
            <a:off x="8191500" y="3886200"/>
            <a:ext cx="1295400" cy="647700"/>
          </a:xfrm>
          <a:prstGeom prst="bentConnector3">
            <a:avLst>
              <a:gd name="adj1" fmla="val 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Connecteur en angle 31"/>
          <p:cNvCxnSpPr>
            <a:endCxn id="17" idx="2"/>
          </p:cNvCxnSpPr>
          <p:nvPr/>
        </p:nvCxnSpPr>
        <p:spPr>
          <a:xfrm>
            <a:off x="3149600" y="5003800"/>
            <a:ext cx="1295400" cy="660400"/>
          </a:xfrm>
          <a:prstGeom prst="bentConnector3">
            <a:avLst>
              <a:gd name="adj1" fmla="val 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7134824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smtClean="0">
                <a:solidFill>
                  <a:schemeClr val="accent1"/>
                </a:solidFill>
              </a:rPr>
              <a:t>Présentation du matériel</a:t>
            </a:r>
            <a:endParaRPr lang="fr-FR" b="1" dirty="0">
              <a:solidFill>
                <a:schemeClr val="accent1"/>
              </a:solidFill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9204" y="2349500"/>
            <a:ext cx="3957496" cy="2659437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94300" y="2428276"/>
            <a:ext cx="3163385" cy="243582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10837" y="3009900"/>
            <a:ext cx="2788920" cy="1566616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159"/>
          <a:stretch/>
        </p:blipFill>
        <p:spPr>
          <a:xfrm>
            <a:off x="2423394" y="2212072"/>
            <a:ext cx="5393678" cy="298222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30870" y="1963984"/>
            <a:ext cx="2788920" cy="1566616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34870" y="1903455"/>
            <a:ext cx="5539251" cy="2414545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45045" y="2387566"/>
            <a:ext cx="5114509" cy="2514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34815761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3262312" y="3368675"/>
            <a:ext cx="2114550" cy="1079500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/>
              <a:t>Lecteur de badge</a:t>
            </a:r>
            <a:endParaRPr lang="fr-FR" sz="2800" dirty="0"/>
          </a:p>
        </p:txBody>
      </p:sp>
      <p:sp>
        <p:nvSpPr>
          <p:cNvPr id="12" name="Rectangle à coins arrondis 11"/>
          <p:cNvSpPr/>
          <p:nvPr/>
        </p:nvSpPr>
        <p:spPr>
          <a:xfrm>
            <a:off x="1764505" y="4807347"/>
            <a:ext cx="1238250" cy="69215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600" dirty="0" smtClean="0"/>
              <a:t>Badge</a:t>
            </a:r>
            <a:endParaRPr lang="fr-FR" sz="2600" dirty="0"/>
          </a:p>
        </p:txBody>
      </p:sp>
      <p:sp>
        <p:nvSpPr>
          <p:cNvPr id="13" name="Rectangle à coins arrondis 12"/>
          <p:cNvSpPr/>
          <p:nvPr/>
        </p:nvSpPr>
        <p:spPr>
          <a:xfrm>
            <a:off x="6559550" y="3194050"/>
            <a:ext cx="1057275" cy="1428750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/>
              <a:t>PC</a:t>
            </a:r>
            <a:endParaRPr lang="fr-FR" sz="2800" dirty="0"/>
          </a:p>
        </p:txBody>
      </p:sp>
      <p:sp>
        <p:nvSpPr>
          <p:cNvPr id="14" name="Rectangle à coins arrondis 13"/>
          <p:cNvSpPr/>
          <p:nvPr/>
        </p:nvSpPr>
        <p:spPr>
          <a:xfrm>
            <a:off x="4683125" y="5381625"/>
            <a:ext cx="1387475" cy="8858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/>
              <a:t>BDD</a:t>
            </a:r>
            <a:endParaRPr lang="fr-FR" sz="2800" dirty="0"/>
          </a:p>
        </p:txBody>
      </p:sp>
      <p:sp>
        <p:nvSpPr>
          <p:cNvPr id="15" name="Rectangle à coins arrondis 14"/>
          <p:cNvSpPr/>
          <p:nvPr/>
        </p:nvSpPr>
        <p:spPr>
          <a:xfrm>
            <a:off x="3695700" y="1054100"/>
            <a:ext cx="2114550" cy="1079500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/>
              <a:t>Afficheur</a:t>
            </a:r>
            <a:endParaRPr lang="fr-FR" sz="2800" dirty="0"/>
          </a:p>
        </p:txBody>
      </p:sp>
      <p:sp>
        <p:nvSpPr>
          <p:cNvPr id="16" name="Rectangle à coins arrondis 15"/>
          <p:cNvSpPr/>
          <p:nvPr/>
        </p:nvSpPr>
        <p:spPr>
          <a:xfrm>
            <a:off x="6278562" y="1765300"/>
            <a:ext cx="1619250" cy="825500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/>
              <a:t>CRIO</a:t>
            </a:r>
            <a:endParaRPr lang="fr-FR" sz="2800" dirty="0"/>
          </a:p>
        </p:txBody>
      </p:sp>
      <p:sp>
        <p:nvSpPr>
          <p:cNvPr id="17" name="Rectangle à coins arrondis 16"/>
          <p:cNvSpPr/>
          <p:nvPr/>
        </p:nvSpPr>
        <p:spPr>
          <a:xfrm>
            <a:off x="8343900" y="641350"/>
            <a:ext cx="1619250" cy="825500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/>
              <a:t>Tripode</a:t>
            </a:r>
            <a:endParaRPr lang="fr-FR" sz="2800" dirty="0"/>
          </a:p>
        </p:txBody>
      </p:sp>
      <p:cxnSp>
        <p:nvCxnSpPr>
          <p:cNvPr id="19" name="Connecteur droit avec flèche 18"/>
          <p:cNvCxnSpPr>
            <a:stCxn id="5" idx="3"/>
            <a:endCxn id="13" idx="1"/>
          </p:cNvCxnSpPr>
          <p:nvPr/>
        </p:nvCxnSpPr>
        <p:spPr>
          <a:xfrm>
            <a:off x="5376862" y="3908425"/>
            <a:ext cx="11826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>
            <a:stCxn id="13" idx="0"/>
            <a:endCxn id="16" idx="2"/>
          </p:cNvCxnSpPr>
          <p:nvPr/>
        </p:nvCxnSpPr>
        <p:spPr>
          <a:xfrm flipH="1" flipV="1">
            <a:off x="7088187" y="2590800"/>
            <a:ext cx="1" cy="603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Connecteur en angle 28"/>
          <p:cNvCxnSpPr>
            <a:stCxn id="16" idx="0"/>
            <a:endCxn id="17" idx="1"/>
          </p:cNvCxnSpPr>
          <p:nvPr/>
        </p:nvCxnSpPr>
        <p:spPr>
          <a:xfrm rot="5400000" flipH="1" flipV="1">
            <a:off x="7360443" y="781844"/>
            <a:ext cx="711200" cy="1255713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Connecteur en angle 30"/>
          <p:cNvCxnSpPr>
            <a:stCxn id="13" idx="2"/>
            <a:endCxn id="14" idx="3"/>
          </p:cNvCxnSpPr>
          <p:nvPr/>
        </p:nvCxnSpPr>
        <p:spPr>
          <a:xfrm rot="5400000">
            <a:off x="5978525" y="4714875"/>
            <a:ext cx="1201738" cy="1017588"/>
          </a:xfrm>
          <a:prstGeom prst="bentConnector2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Connecteur en angle 33"/>
          <p:cNvCxnSpPr>
            <a:stCxn id="13" idx="0"/>
            <a:endCxn id="15" idx="2"/>
          </p:cNvCxnSpPr>
          <p:nvPr/>
        </p:nvCxnSpPr>
        <p:spPr>
          <a:xfrm rot="16200000" flipV="1">
            <a:off x="5390357" y="1496218"/>
            <a:ext cx="1060450" cy="2335213"/>
          </a:xfrm>
          <a:prstGeom prst="bentConnector3">
            <a:avLst>
              <a:gd name="adj1" fmla="val 11676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Arc 39"/>
          <p:cNvSpPr/>
          <p:nvPr/>
        </p:nvSpPr>
        <p:spPr>
          <a:xfrm>
            <a:off x="2497930" y="4364038"/>
            <a:ext cx="855663" cy="854075"/>
          </a:xfrm>
          <a:prstGeom prst="arc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Arc 41"/>
          <p:cNvSpPr/>
          <p:nvPr/>
        </p:nvSpPr>
        <p:spPr>
          <a:xfrm>
            <a:off x="2220912" y="4056063"/>
            <a:ext cx="1409700" cy="1376362"/>
          </a:xfrm>
          <a:prstGeom prst="arc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Arc 42"/>
          <p:cNvSpPr/>
          <p:nvPr/>
        </p:nvSpPr>
        <p:spPr>
          <a:xfrm>
            <a:off x="2497930" y="4618832"/>
            <a:ext cx="669926" cy="599281"/>
          </a:xfrm>
          <a:prstGeom prst="arc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ZoneTexte 43"/>
          <p:cNvSpPr txBox="1"/>
          <p:nvPr/>
        </p:nvSpPr>
        <p:spPr>
          <a:xfrm>
            <a:off x="2309812" y="2433756"/>
            <a:ext cx="2635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Infos utilisateur</a:t>
            </a:r>
            <a:endParaRPr lang="fr-FR" dirty="0"/>
          </a:p>
        </p:txBody>
      </p:sp>
      <p:sp>
        <p:nvSpPr>
          <p:cNvPr id="45" name="ZoneTexte 44"/>
          <p:cNvSpPr txBox="1"/>
          <p:nvPr/>
        </p:nvSpPr>
        <p:spPr>
          <a:xfrm>
            <a:off x="5421312" y="3985875"/>
            <a:ext cx="2635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Infos </a:t>
            </a:r>
          </a:p>
          <a:p>
            <a:r>
              <a:rPr lang="fr-FR" sz="2400" dirty="0" smtClean="0"/>
              <a:t>badge</a:t>
            </a:r>
            <a:endParaRPr lang="fr-FR" dirty="0"/>
          </a:p>
        </p:txBody>
      </p:sp>
      <p:sp>
        <p:nvSpPr>
          <p:cNvPr id="46" name="ZoneTexte 45"/>
          <p:cNvSpPr txBox="1"/>
          <p:nvPr/>
        </p:nvSpPr>
        <p:spPr>
          <a:xfrm>
            <a:off x="7199312" y="5045888"/>
            <a:ext cx="2635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Réseau </a:t>
            </a:r>
            <a:r>
              <a:rPr lang="fr-FR" sz="2400" dirty="0" err="1" smtClean="0"/>
              <a:t>ethernet</a:t>
            </a:r>
            <a:endParaRPr lang="fr-FR" dirty="0"/>
          </a:p>
        </p:txBody>
      </p:sp>
      <p:sp>
        <p:nvSpPr>
          <p:cNvPr id="47" name="ZoneTexte 46"/>
          <p:cNvSpPr txBox="1"/>
          <p:nvPr/>
        </p:nvSpPr>
        <p:spPr>
          <a:xfrm>
            <a:off x="7327900" y="2684580"/>
            <a:ext cx="2635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Action </a:t>
            </a:r>
            <a:r>
              <a:rPr lang="fr-FR" sz="2400" dirty="0" err="1" smtClean="0"/>
              <a:t>dev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5942626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7700" y="2332037"/>
            <a:ext cx="10972800" cy="4525963"/>
          </a:xfrm>
        </p:spPr>
        <p:txBody>
          <a:bodyPr>
            <a:normAutofit/>
          </a:bodyPr>
          <a:lstStyle/>
          <a:p>
            <a:pPr lvl="2"/>
            <a:r>
              <a:rPr lang="fr-FR" sz="2800" dirty="0" smtClean="0"/>
              <a:t>Etude sur le système réel</a:t>
            </a:r>
          </a:p>
          <a:p>
            <a:pPr lvl="2"/>
            <a:r>
              <a:rPr lang="fr-FR" sz="2800" dirty="0" smtClean="0"/>
              <a:t>Recherche du lecteur </a:t>
            </a:r>
            <a:r>
              <a:rPr lang="fr-FR" sz="2600" dirty="0" smtClean="0"/>
              <a:t>(son type, sa fréquence)</a:t>
            </a:r>
          </a:p>
          <a:p>
            <a:pPr lvl="2"/>
            <a:r>
              <a:rPr lang="fr-FR" sz="2600" dirty="0" smtClean="0"/>
              <a:t>Appel de la personne qui a installé la borne d’accès de la cantine</a:t>
            </a:r>
          </a:p>
          <a:p>
            <a:pPr lvl="2"/>
            <a:endParaRPr lang="fr-FR" sz="2800" dirty="0" smtClean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5000" y="553846"/>
            <a:ext cx="10972800" cy="1143000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6"/>
                </a:solidFill>
              </a:rPr>
              <a:t>Recherche </a:t>
            </a:r>
            <a:r>
              <a:rPr lang="fr-FR" b="1" dirty="0" smtClean="0">
                <a:solidFill>
                  <a:schemeClr val="accent6"/>
                </a:solidFill>
              </a:rPr>
              <a:t>préliminaire</a:t>
            </a:r>
            <a:endParaRPr lang="fr-FR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59782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925829"/>
            <a:ext cx="10972800" cy="4525963"/>
          </a:xfrm>
        </p:spPr>
        <p:txBody>
          <a:bodyPr>
            <a:normAutofit/>
          </a:bodyPr>
          <a:lstStyle/>
          <a:p>
            <a:pPr lvl="2"/>
            <a:r>
              <a:rPr lang="fr-FR" sz="2800" dirty="0" smtClean="0"/>
              <a:t>Acquérir les données inscrit sur le badge</a:t>
            </a:r>
          </a:p>
          <a:p>
            <a:pPr lvl="2"/>
            <a:r>
              <a:rPr lang="fr-FR" sz="2800" dirty="0" smtClean="0"/>
              <a:t>Traitement des données inscrit sur le badge</a:t>
            </a:r>
          </a:p>
          <a:p>
            <a:pPr lvl="2"/>
            <a:r>
              <a:rPr lang="fr-FR" sz="2800" dirty="0" smtClean="0"/>
              <a:t>Création d’une interface détailler </a:t>
            </a:r>
          </a:p>
          <a:p>
            <a:pPr marL="914400" lvl="2" indent="0">
              <a:buNone/>
            </a:pPr>
            <a:r>
              <a:rPr lang="fr-FR" sz="2800" dirty="0" smtClean="0"/>
              <a:t>(numéro de carte/Nom/Prénom/Repas restants)</a:t>
            </a:r>
          </a:p>
          <a:p>
            <a:pPr lvl="2"/>
            <a:endParaRPr lang="fr-FR" sz="280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477838"/>
            <a:ext cx="10972800" cy="1143000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6"/>
                </a:solidFill>
              </a:rPr>
              <a:t>Conception </a:t>
            </a:r>
            <a:r>
              <a:rPr lang="fr-FR" b="1" dirty="0" smtClean="0">
                <a:solidFill>
                  <a:schemeClr val="accent6"/>
                </a:solidFill>
              </a:rPr>
              <a:t>détaillée</a:t>
            </a:r>
            <a:endParaRPr lang="fr-FR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505646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35000" y="2332037"/>
            <a:ext cx="10972800" cy="4525963"/>
          </a:xfrm>
        </p:spPr>
        <p:txBody>
          <a:bodyPr>
            <a:normAutofit/>
          </a:bodyPr>
          <a:lstStyle/>
          <a:p>
            <a:pPr lvl="2"/>
            <a:r>
              <a:rPr lang="fr-FR" sz="2800" dirty="0" smtClean="0"/>
              <a:t>Rassemblement des sous-programmes</a:t>
            </a:r>
          </a:p>
          <a:p>
            <a:pPr lvl="2"/>
            <a:r>
              <a:rPr lang="fr-FR" sz="2800" dirty="0" smtClean="0"/>
              <a:t>Mise en place du système</a:t>
            </a:r>
          </a:p>
          <a:p>
            <a:pPr lvl="2"/>
            <a:r>
              <a:rPr lang="fr-FR" sz="2800" dirty="0" smtClean="0"/>
              <a:t>Test final du produit fini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2300" y="681038"/>
            <a:ext cx="10972800" cy="1143000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6"/>
                </a:solidFill>
              </a:rPr>
              <a:t>Prototype/réalisation du produit </a:t>
            </a:r>
            <a:r>
              <a:rPr lang="fr-FR" b="1" dirty="0" smtClean="0">
                <a:solidFill>
                  <a:schemeClr val="accent6"/>
                </a:solidFill>
              </a:rPr>
              <a:t>fini</a:t>
            </a:r>
            <a:endParaRPr lang="fr-FR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317874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otond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Rotond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Rotond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782</TotalTime>
  <Words>255</Words>
  <Application>Microsoft Office PowerPoint</Application>
  <PresentationFormat>Personnalisé</PresentationFormat>
  <Paragraphs>62</Paragraphs>
  <Slides>12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Rotonde</vt:lpstr>
      <vt:lpstr>Projet technologique Contrôle d’accès cantine</vt:lpstr>
      <vt:lpstr>Sommaire</vt:lpstr>
      <vt:lpstr>Présentation du projet</vt:lpstr>
      <vt:lpstr>Liste des tâches</vt:lpstr>
      <vt:lpstr>Présentation du matériel</vt:lpstr>
      <vt:lpstr>Diapositive 6</vt:lpstr>
      <vt:lpstr>Recherche préliminaire</vt:lpstr>
      <vt:lpstr>Conception détaillée</vt:lpstr>
      <vt:lpstr>Prototype/réalisation du produit fini</vt:lpstr>
      <vt:lpstr>Synthèse</vt:lpstr>
      <vt:lpstr>Améliorations possibles</vt:lpstr>
      <vt:lpstr>Diapositive 12</vt:lpstr>
    </vt:vector>
  </TitlesOfParts>
  <Company>CRLR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Projet technologique Contrôle d’accès cantine</dc:title>
  <dc:creator>Zardimos</dc:creator>
  <cp:lastModifiedBy>visiteur</cp:lastModifiedBy>
  <cp:revision>104</cp:revision>
  <dcterms:created xsi:type="dcterms:W3CDTF">2014-05-29T14:52:28Z</dcterms:created>
  <dcterms:modified xsi:type="dcterms:W3CDTF">2014-06-03T21:44:03Z</dcterms:modified>
</cp:coreProperties>
</file>