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Override PartName="/ppt/notesSlides/notesSlide56.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notesSlides/notesSlide63.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Default Extension="png" ContentType="image/png"/>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notesSlides/notesSlide64.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ppt/notesSlides/notesSlide53.xml" ContentType="application/vnd.openxmlformats-officedocument.presentationml.notesSlide+xml"/>
  <Override PartName="/ppt/notesSlides/notesSlide62.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51.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Override PartName="/ppt/notesSlides/notesSlide65.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Default Extension="jpeg" ContentType="image/jpeg"/>
  <Override PartName="/ppt/notesSlides/notesSlide37.xml" ContentType="application/vnd.openxmlformats-officedocument.presentationml.notesSlide+xml"/>
  <Override PartName="/ppt/notesSlides/notesSlide5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68"/>
  </p:notesMasterIdLst>
  <p:sldIdLst>
    <p:sldId id="256" r:id="rId2"/>
    <p:sldId id="325" r:id="rId3"/>
    <p:sldId id="328" r:id="rId4"/>
    <p:sldId id="326" r:id="rId5"/>
    <p:sldId id="309" r:id="rId6"/>
    <p:sldId id="257" r:id="rId7"/>
    <p:sldId id="258" r:id="rId8"/>
    <p:sldId id="259" r:id="rId9"/>
    <p:sldId id="260" r:id="rId10"/>
    <p:sldId id="261" r:id="rId11"/>
    <p:sldId id="262" r:id="rId12"/>
    <p:sldId id="263" r:id="rId13"/>
    <p:sldId id="331" r:id="rId14"/>
    <p:sldId id="265" r:id="rId15"/>
    <p:sldId id="266" r:id="rId16"/>
    <p:sldId id="267" r:id="rId17"/>
    <p:sldId id="268" r:id="rId18"/>
    <p:sldId id="269" r:id="rId19"/>
    <p:sldId id="330" r:id="rId20"/>
    <p:sldId id="270" r:id="rId21"/>
    <p:sldId id="332" r:id="rId22"/>
    <p:sldId id="271" r:id="rId23"/>
    <p:sldId id="272" r:id="rId24"/>
    <p:sldId id="311" r:id="rId25"/>
    <p:sldId id="312" r:id="rId26"/>
    <p:sldId id="273" r:id="rId27"/>
    <p:sldId id="274" r:id="rId28"/>
    <p:sldId id="275" r:id="rId29"/>
    <p:sldId id="276" r:id="rId30"/>
    <p:sldId id="277" r:id="rId31"/>
    <p:sldId id="333" r:id="rId32"/>
    <p:sldId id="278" r:id="rId33"/>
    <p:sldId id="279" r:id="rId34"/>
    <p:sldId id="280" r:id="rId35"/>
    <p:sldId id="281" r:id="rId36"/>
    <p:sldId id="334" r:id="rId37"/>
    <p:sldId id="336" r:id="rId38"/>
    <p:sldId id="337" r:id="rId39"/>
    <p:sldId id="282" r:id="rId40"/>
    <p:sldId id="338" r:id="rId41"/>
    <p:sldId id="345" r:id="rId42"/>
    <p:sldId id="339" r:id="rId43"/>
    <p:sldId id="340" r:id="rId44"/>
    <p:sldId id="341" r:id="rId45"/>
    <p:sldId id="342" r:id="rId46"/>
    <p:sldId id="343" r:id="rId47"/>
    <p:sldId id="344" r:id="rId48"/>
    <p:sldId id="293" r:id="rId49"/>
    <p:sldId id="294" r:id="rId50"/>
    <p:sldId id="295" r:id="rId51"/>
    <p:sldId id="316" r:id="rId52"/>
    <p:sldId id="296" r:id="rId53"/>
    <p:sldId id="297" r:id="rId54"/>
    <p:sldId id="298" r:id="rId55"/>
    <p:sldId id="335" r:id="rId56"/>
    <p:sldId id="299" r:id="rId57"/>
    <p:sldId id="300" r:id="rId58"/>
    <p:sldId id="301" r:id="rId59"/>
    <p:sldId id="322" r:id="rId60"/>
    <p:sldId id="302" r:id="rId61"/>
    <p:sldId id="304" r:id="rId62"/>
    <p:sldId id="305" r:id="rId63"/>
    <p:sldId id="323" r:id="rId64"/>
    <p:sldId id="321" r:id="rId65"/>
    <p:sldId id="308" r:id="rId66"/>
    <p:sldId id="327" r:id="rId67"/>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08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FB164A-20E6-4254-98FF-BB45E3D9A7B7}" type="datetimeFigureOut">
              <a:rPr lang="fr-FR" smtClean="0"/>
              <a:pPr/>
              <a:t>03/02/2014</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55C2144-B424-40EB-9AB6-8BA628B413C4}"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2</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3</a:t>
            </a:fld>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4</a:t>
            </a:fld>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5</a:t>
            </a:fld>
            <a:endParaRPr lang="fr-F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6</a:t>
            </a:fld>
            <a:endParaRPr lang="fr-F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7</a:t>
            </a:fld>
            <a:endParaRPr lang="fr-F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8</a:t>
            </a:fld>
            <a:endParaRPr lang="fr-F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9</a:t>
            </a:fld>
            <a:endParaRPr lang="fr-F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10</a:t>
            </a:fld>
            <a:endParaRPr lang="fr-F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11</a:t>
            </a:fld>
            <a:endParaRPr lang="fr-F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12</a:t>
            </a:fld>
            <a:endParaRPr lang="fr-F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13</a:t>
            </a:fld>
            <a:endParaRPr lang="fr-F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14</a:t>
            </a:fld>
            <a:endParaRPr lang="fr-F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15</a:t>
            </a:fld>
            <a:endParaRPr lang="fr-F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16</a:t>
            </a:fld>
            <a:endParaRPr lang="fr-F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17</a:t>
            </a:fld>
            <a:endParaRPr lang="fr-F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18</a:t>
            </a:fld>
            <a:endParaRPr lang="fr-F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19</a:t>
            </a:fld>
            <a:endParaRPr lang="fr-F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20</a:t>
            </a:fld>
            <a:endParaRPr lang="fr-F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21</a:t>
            </a:fld>
            <a:endParaRPr lang="fr-F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22</a:t>
            </a:fld>
            <a:endParaRPr lang="fr-F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23</a:t>
            </a:fld>
            <a:endParaRPr lang="fr-F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24</a:t>
            </a:fld>
            <a:endParaRPr lang="fr-F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25</a:t>
            </a:fld>
            <a:endParaRPr lang="fr-F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26</a:t>
            </a:fld>
            <a:endParaRPr lang="fr-F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27</a:t>
            </a:fld>
            <a:endParaRPr lang="fr-F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28</a:t>
            </a:fld>
            <a:endParaRPr lang="fr-F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29</a:t>
            </a:fld>
            <a:endParaRPr lang="fr-F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30</a:t>
            </a:fld>
            <a:endParaRPr lang="fr-F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31</a:t>
            </a:fld>
            <a:endParaRPr lang="fr-F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32</a:t>
            </a:fld>
            <a:endParaRPr lang="fr-F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33</a:t>
            </a:fld>
            <a:endParaRPr lang="fr-F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34</a:t>
            </a:fld>
            <a:endParaRPr lang="fr-F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35</a:t>
            </a:fld>
            <a:endParaRPr lang="fr-F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36</a:t>
            </a:fld>
            <a:endParaRPr lang="fr-F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3E32DAE-F34B-4755-B4C5-3DB1CBD7DF48}" type="slidenum">
              <a:rPr lang="fr-FR" smtClean="0"/>
              <a:pPr/>
              <a:t>37</a:t>
            </a:fld>
            <a:endParaRPr lang="fr-F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3E32DAE-F34B-4755-B4C5-3DB1CBD7DF48}" type="slidenum">
              <a:rPr lang="fr-FR" smtClean="0"/>
              <a:pPr/>
              <a:t>38</a:t>
            </a:fld>
            <a:endParaRPr lang="fr-F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39</a:t>
            </a:fld>
            <a:endParaRPr lang="fr-F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3E32DAE-F34B-4755-B4C5-3DB1CBD7DF48}" type="slidenum">
              <a:rPr lang="fr-FR" smtClean="0"/>
              <a:pPr/>
              <a:t>40</a:t>
            </a:fld>
            <a:endParaRPr lang="fr-F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41</a:t>
            </a:fld>
            <a:endParaRPr lang="fr-F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3E32DAE-F34B-4755-B4C5-3DB1CBD7DF48}" type="slidenum">
              <a:rPr lang="fr-FR" smtClean="0"/>
              <a:pPr/>
              <a:t>42</a:t>
            </a:fld>
            <a:endParaRPr lang="fr-F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3E32DAE-F34B-4755-B4C5-3DB1CBD7DF48}" type="slidenum">
              <a:rPr lang="fr-FR" smtClean="0"/>
              <a:pPr/>
              <a:t>43</a:t>
            </a:fld>
            <a:endParaRPr lang="fr-F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3E32DAE-F34B-4755-B4C5-3DB1CBD7DF48}" type="slidenum">
              <a:rPr lang="fr-FR" smtClean="0"/>
              <a:pPr/>
              <a:t>44</a:t>
            </a:fld>
            <a:endParaRPr lang="fr-F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3E32DAE-F34B-4755-B4C5-3DB1CBD7DF48}" type="slidenum">
              <a:rPr lang="fr-FR" smtClean="0"/>
              <a:pPr/>
              <a:t>45</a:t>
            </a:fld>
            <a:endParaRPr lang="fr-F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3E32DAE-F34B-4755-B4C5-3DB1CBD7DF48}" type="slidenum">
              <a:rPr lang="fr-FR" smtClean="0"/>
              <a:pPr/>
              <a:t>46</a:t>
            </a:fld>
            <a:endParaRPr lang="fr-F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3E32DAE-F34B-4755-B4C5-3DB1CBD7DF48}" type="slidenum">
              <a:rPr lang="fr-FR" smtClean="0"/>
              <a:pPr/>
              <a:t>47</a:t>
            </a:fld>
            <a:endParaRPr lang="fr-F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48</a:t>
            </a:fld>
            <a:endParaRPr lang="fr-F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49</a:t>
            </a:fld>
            <a:endParaRPr lang="fr-F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50</a:t>
            </a:fld>
            <a:endParaRPr lang="fr-F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51</a:t>
            </a:fld>
            <a:endParaRPr lang="fr-F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52</a:t>
            </a:fld>
            <a:endParaRPr lang="fr-F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53</a:t>
            </a:fld>
            <a:endParaRPr lang="fr-F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54</a:t>
            </a:fld>
            <a:endParaRPr lang="fr-F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55</a:t>
            </a:fld>
            <a:endParaRPr lang="fr-F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56</a:t>
            </a:fld>
            <a:endParaRPr lang="fr-F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57</a:t>
            </a:fld>
            <a:endParaRPr lang="fr-F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58</a:t>
            </a:fld>
            <a:endParaRPr lang="fr-F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59</a:t>
            </a:fld>
            <a:endParaRPr lang="fr-F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60</a:t>
            </a:fld>
            <a:endParaRPr lang="fr-F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61</a:t>
            </a:fld>
            <a:endParaRPr lang="fr-F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62</a:t>
            </a:fld>
            <a:endParaRPr lang="fr-F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63</a:t>
            </a:fld>
            <a:endParaRPr lang="fr-F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64</a:t>
            </a:fld>
            <a:endParaRPr lang="fr-F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65</a:t>
            </a:fld>
            <a:endParaRPr lang="fr-F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55C2144-B424-40EB-9AB6-8BA628B413C4}" type="slidenum">
              <a:rPr lang="fr-FR" smtClean="0"/>
              <a:pPr/>
              <a:t>66</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bg>
      <p:bgRef idx="1001">
        <a:schemeClr val="bg1"/>
      </p:bgRef>
    </p:bg>
    <p:spTree>
      <p:nvGrpSpPr>
        <p:cNvPr id="1" name=""/>
        <p:cNvGrpSpPr/>
        <p:nvPr/>
      </p:nvGrpSpPr>
      <p:grpSpPr>
        <a:xfrm>
          <a:off x="0" y="0"/>
          <a:ext cx="0" cy="0"/>
          <a:chOff x="0" y="0"/>
          <a:chExt cx="0" cy="0"/>
        </a:xfrm>
      </p:grpSpPr>
      <p:sp>
        <p:nvSpPr>
          <p:cNvPr id="8" name="Titre 7"/>
          <p:cNvSpPr>
            <a:spLocks noGrp="1"/>
          </p:cNvSpPr>
          <p:nvPr>
            <p:ph type="ctrTitle"/>
          </p:nvPr>
        </p:nvSpPr>
        <p:spPr>
          <a:xfrm>
            <a:off x="2286000" y="3124200"/>
            <a:ext cx="6172200" cy="1894362"/>
          </a:xfrm>
        </p:spPr>
        <p:txBody>
          <a:bodyPr/>
          <a:lstStyle>
            <a:lvl1pPr>
              <a:defRPr b="1"/>
            </a:lvl1pPr>
          </a:lstStyle>
          <a:p>
            <a:r>
              <a:rPr kumimoji="0" lang="fr-FR" smtClean="0"/>
              <a:t>Cliquez pour modifier le style du titre</a:t>
            </a:r>
            <a:endParaRPr kumimoji="0" lang="en-US"/>
          </a:p>
        </p:txBody>
      </p:sp>
      <p:sp>
        <p:nvSpPr>
          <p:cNvPr id="9" name="Sous-titr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
        <p:nvSpPr>
          <p:cNvPr id="28" name="Espace réservé de la date 27"/>
          <p:cNvSpPr>
            <a:spLocks noGrp="1"/>
          </p:cNvSpPr>
          <p:nvPr>
            <p:ph type="dt" sz="half" idx="10"/>
          </p:nvPr>
        </p:nvSpPr>
        <p:spPr bwMode="auto">
          <a:xfrm rot="5400000">
            <a:off x="7764621" y="1174097"/>
            <a:ext cx="2286000" cy="381000"/>
          </a:xfrm>
        </p:spPr>
        <p:txBody>
          <a:bodyPr/>
          <a:lstStyle/>
          <a:p>
            <a:fld id="{92AD5715-B0F9-4881-85CB-4208D237F9B4}" type="datetimeFigureOut">
              <a:rPr lang="fr-FR" smtClean="0"/>
              <a:pPr/>
              <a:t>03/02/2014</a:t>
            </a:fld>
            <a:endParaRPr lang="fr-FR"/>
          </a:p>
        </p:txBody>
      </p:sp>
      <p:sp>
        <p:nvSpPr>
          <p:cNvPr id="17" name="Espace réservé du pied de page 16"/>
          <p:cNvSpPr>
            <a:spLocks noGrp="1"/>
          </p:cNvSpPr>
          <p:nvPr>
            <p:ph type="ftr" sz="quarter" idx="11"/>
          </p:nvPr>
        </p:nvSpPr>
        <p:spPr bwMode="auto">
          <a:xfrm rot="5400000">
            <a:off x="7077269" y="4181669"/>
            <a:ext cx="3657600" cy="384048"/>
          </a:xfrm>
        </p:spPr>
        <p:txBody>
          <a:bodyPr/>
          <a:lstStyle/>
          <a:p>
            <a:endParaRPr lang="fr-FR"/>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Connecteur droit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Connecteur droit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Connecteur droit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Connecteur droit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Connecteur droit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Connecteur droit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Ellipse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llipse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Ellipse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Ellipse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Ellipse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Espace réservé du numéro de diapositive 28"/>
          <p:cNvSpPr>
            <a:spLocks noGrp="1"/>
          </p:cNvSpPr>
          <p:nvPr>
            <p:ph type="sldNum" sz="quarter" idx="12"/>
          </p:nvPr>
        </p:nvSpPr>
        <p:spPr bwMode="auto">
          <a:xfrm>
            <a:off x="1325544" y="4928702"/>
            <a:ext cx="609600" cy="517524"/>
          </a:xfrm>
        </p:spPr>
        <p:txBody>
          <a:bodyPr/>
          <a:lstStyle/>
          <a:p>
            <a:fld id="{A8E52F2A-DF5F-4970-80D5-59D57C402BD0}" type="slidenum">
              <a:rPr lang="fr-FR" smtClean="0"/>
              <a:pPr/>
              <a:t>‹N°›</a:t>
            </a:fld>
            <a:endParaRPr lang="fr-F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8" name="Espace réservé du contenu 7"/>
          <p:cNvSpPr>
            <a:spLocks noGrp="1"/>
          </p:cNvSpPr>
          <p:nvPr>
            <p:ph sz="quarter" idx="1"/>
          </p:nvPr>
        </p:nvSpPr>
        <p:spPr>
          <a:xfrm>
            <a:off x="457200" y="1600200"/>
            <a:ext cx="7467600" cy="4873752"/>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4"/>
          </p:nvPr>
        </p:nvSpPr>
        <p:spPr/>
        <p:txBody>
          <a:bodyPr rtlCol="0"/>
          <a:lstStyle/>
          <a:p>
            <a:fld id="{92AD5715-B0F9-4881-85CB-4208D237F9B4}" type="datetimeFigureOut">
              <a:rPr lang="fr-FR" smtClean="0"/>
              <a:pPr/>
              <a:t>03/02/2014</a:t>
            </a:fld>
            <a:endParaRPr lang="fr-FR"/>
          </a:p>
        </p:txBody>
      </p:sp>
      <p:sp>
        <p:nvSpPr>
          <p:cNvPr id="9" name="Espace réservé du numéro de diapositive 8"/>
          <p:cNvSpPr>
            <a:spLocks noGrp="1"/>
          </p:cNvSpPr>
          <p:nvPr>
            <p:ph type="sldNum" sz="quarter" idx="15"/>
          </p:nvPr>
        </p:nvSpPr>
        <p:spPr/>
        <p:txBody>
          <a:bodyPr rtlCol="0"/>
          <a:lstStyle/>
          <a:p>
            <a:fld id="{A8E52F2A-DF5F-4970-80D5-59D57C402BD0}" type="slidenum">
              <a:rPr lang="fr-FR" smtClean="0"/>
              <a:pPr/>
              <a:t>‹N°›</a:t>
            </a:fld>
            <a:endParaRPr lang="fr-FR"/>
          </a:p>
        </p:txBody>
      </p:sp>
      <p:sp>
        <p:nvSpPr>
          <p:cNvPr id="10" name="Espace réservé du pied de page 9"/>
          <p:cNvSpPr>
            <a:spLocks noGrp="1"/>
          </p:cNvSpPr>
          <p:nvPr>
            <p:ph type="ftr" sz="quarter" idx="16"/>
          </p:nvPr>
        </p:nvSpPr>
        <p:spPr/>
        <p:txBody>
          <a:bodyPr rtlCol="0"/>
          <a:lstStyle/>
          <a:p>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Ref idx="1001">
        <a:schemeClr val="bg2"/>
      </p:bgRef>
    </p:bg>
    <p:spTree>
      <p:nvGrpSpPr>
        <p:cNvPr id="1" name=""/>
        <p:cNvGrpSpPr/>
        <p:nvPr/>
      </p:nvGrpSpPr>
      <p:grpSpPr>
        <a:xfrm>
          <a:off x="0" y="0"/>
          <a:ext cx="0" cy="0"/>
          <a:chOff x="0" y="0"/>
          <a:chExt cx="0" cy="0"/>
        </a:xfrm>
      </p:grpSpPr>
      <p:sp>
        <p:nvSpPr>
          <p:cNvPr id="2" name="Titre 1"/>
          <p:cNvSpPr>
            <a:spLocks noGrp="1"/>
          </p:cNvSpPr>
          <p:nvPr>
            <p:ph type="title"/>
          </p:nvPr>
        </p:nvSpPr>
        <p:spPr>
          <a:xfrm>
            <a:off x="2286000" y="2895600"/>
            <a:ext cx="6172200" cy="2053590"/>
          </a:xfrm>
        </p:spPr>
        <p:txBody>
          <a:bodyPr/>
          <a:lstStyle>
            <a:lvl1pPr algn="l">
              <a:buNone/>
              <a:defRPr sz="3000" b="1" cap="small" baseline="0"/>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
        <p:nvSpPr>
          <p:cNvPr id="4" name="Espace réservé de la date 3"/>
          <p:cNvSpPr>
            <a:spLocks noGrp="1"/>
          </p:cNvSpPr>
          <p:nvPr>
            <p:ph type="dt" sz="half" idx="10"/>
          </p:nvPr>
        </p:nvSpPr>
        <p:spPr bwMode="auto">
          <a:xfrm rot="5400000">
            <a:off x="7763256" y="1170432"/>
            <a:ext cx="2286000" cy="381000"/>
          </a:xfrm>
        </p:spPr>
        <p:txBody>
          <a:bodyPr/>
          <a:lstStyle/>
          <a:p>
            <a:fld id="{92AD5715-B0F9-4881-85CB-4208D237F9B4}" type="datetimeFigureOut">
              <a:rPr lang="fr-FR" smtClean="0"/>
              <a:pPr/>
              <a:t>03/02/2014</a:t>
            </a:fld>
            <a:endParaRPr lang="fr-FR"/>
          </a:p>
        </p:txBody>
      </p:sp>
      <p:sp>
        <p:nvSpPr>
          <p:cNvPr id="5" name="Espace réservé du pied de page 4"/>
          <p:cNvSpPr>
            <a:spLocks noGrp="1"/>
          </p:cNvSpPr>
          <p:nvPr>
            <p:ph type="ftr" sz="quarter" idx="11"/>
          </p:nvPr>
        </p:nvSpPr>
        <p:spPr bwMode="auto">
          <a:xfrm rot="5400000">
            <a:off x="7077456" y="4178808"/>
            <a:ext cx="3657600" cy="384048"/>
          </a:xfrm>
        </p:spPr>
        <p:txBody>
          <a:bodyPr/>
          <a:lstStyle/>
          <a:p>
            <a:endParaRPr lang="fr-FR"/>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Connecteur droit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Connecteur droit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Connecteur droit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Connecteur droit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Connecteur droit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Ellipse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Ellipse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Ellipse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Ellipse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llipse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Connecteur droit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Espace réservé du numéro de diapositive 5"/>
          <p:cNvSpPr>
            <a:spLocks noGrp="1"/>
          </p:cNvSpPr>
          <p:nvPr>
            <p:ph type="sldNum" sz="quarter" idx="12"/>
          </p:nvPr>
        </p:nvSpPr>
        <p:spPr bwMode="auto">
          <a:xfrm>
            <a:off x="1340616" y="4928702"/>
            <a:ext cx="609600" cy="517524"/>
          </a:xfrm>
        </p:spPr>
        <p:txBody>
          <a:bodyPr/>
          <a:lstStyle/>
          <a:p>
            <a:fld id="{A8E52F2A-DF5F-4970-80D5-59D57C402BD0}"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5" name="Espace réservé de la date 4"/>
          <p:cNvSpPr>
            <a:spLocks noGrp="1"/>
          </p:cNvSpPr>
          <p:nvPr>
            <p:ph type="dt" sz="half" idx="10"/>
          </p:nvPr>
        </p:nvSpPr>
        <p:spPr/>
        <p:txBody>
          <a:bodyPr/>
          <a:lstStyle/>
          <a:p>
            <a:fld id="{92AD5715-B0F9-4881-85CB-4208D237F9B4}" type="datetimeFigureOut">
              <a:rPr lang="fr-FR" smtClean="0"/>
              <a:pPr/>
              <a:t>03/02/2014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8E52F2A-DF5F-4970-80D5-59D57C402BD0}" type="slidenum">
              <a:rPr lang="fr-FR" smtClean="0"/>
              <a:pPr/>
              <a:t>‹N°›</a:t>
            </a:fld>
            <a:endParaRPr lang="fr-FR"/>
          </a:p>
        </p:txBody>
      </p:sp>
      <p:sp>
        <p:nvSpPr>
          <p:cNvPr id="9" name="Espace réservé du contenu 8"/>
          <p:cNvSpPr>
            <a:spLocks noGrp="1"/>
          </p:cNvSpPr>
          <p:nvPr>
            <p:ph sz="quarter" idx="1"/>
          </p:nvPr>
        </p:nvSpPr>
        <p:spPr>
          <a:xfrm>
            <a:off x="457200" y="1600200"/>
            <a:ext cx="3657600" cy="4572000"/>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1" name="Espace réservé du contenu 10"/>
          <p:cNvSpPr>
            <a:spLocks noGrp="1"/>
          </p:cNvSpPr>
          <p:nvPr>
            <p:ph sz="quarter" idx="2"/>
          </p:nvPr>
        </p:nvSpPr>
        <p:spPr>
          <a:xfrm>
            <a:off x="4270248" y="1600200"/>
            <a:ext cx="3657600" cy="4572000"/>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7543800" cy="1143000"/>
          </a:xfrm>
        </p:spPr>
        <p:txBody>
          <a:bodyPr anchor="b"/>
          <a:lstStyle>
            <a:lvl1pPr>
              <a:defRPr/>
            </a:lvl1pPr>
          </a:lstStyle>
          <a:p>
            <a:r>
              <a:rPr kumimoji="0" lang="fr-FR" smtClean="0"/>
              <a:t>Cliquez pour modifier le style du titre</a:t>
            </a:r>
            <a:endParaRPr kumimoji="0" lang="en-US"/>
          </a:p>
        </p:txBody>
      </p:sp>
      <p:sp>
        <p:nvSpPr>
          <p:cNvPr id="7" name="Espace réservé de la date 6"/>
          <p:cNvSpPr>
            <a:spLocks noGrp="1"/>
          </p:cNvSpPr>
          <p:nvPr>
            <p:ph type="dt" sz="half" idx="10"/>
          </p:nvPr>
        </p:nvSpPr>
        <p:spPr/>
        <p:txBody>
          <a:bodyPr/>
          <a:lstStyle/>
          <a:p>
            <a:fld id="{92AD5715-B0F9-4881-85CB-4208D237F9B4}" type="datetimeFigureOut">
              <a:rPr lang="fr-FR" smtClean="0"/>
              <a:pPr/>
              <a:t>03/02/2014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A8E52F2A-DF5F-4970-80D5-59D57C402BD0}" type="slidenum">
              <a:rPr lang="fr-FR" smtClean="0"/>
              <a:pPr/>
              <a:t>‹N°›</a:t>
            </a:fld>
            <a:endParaRPr lang="fr-FR"/>
          </a:p>
        </p:txBody>
      </p:sp>
      <p:sp>
        <p:nvSpPr>
          <p:cNvPr id="11" name="Espace réservé du contenu 10"/>
          <p:cNvSpPr>
            <a:spLocks noGrp="1"/>
          </p:cNvSpPr>
          <p:nvPr>
            <p:ph sz="quarter" idx="2"/>
          </p:nvPr>
        </p:nvSpPr>
        <p:spPr>
          <a:xfrm>
            <a:off x="457200" y="2362200"/>
            <a:ext cx="3657600" cy="3886200"/>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3" name="Espace réservé du contenu 12"/>
          <p:cNvSpPr>
            <a:spLocks noGrp="1"/>
          </p:cNvSpPr>
          <p:nvPr>
            <p:ph sz="quarter" idx="4"/>
          </p:nvPr>
        </p:nvSpPr>
        <p:spPr>
          <a:xfrm>
            <a:off x="4371975" y="2362200"/>
            <a:ext cx="3657600" cy="3886200"/>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2" name="Espace réservé du texte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fr-FR" smtClean="0"/>
              <a:t>Cliquez pour modifier les styles du texte du masque</a:t>
            </a:r>
          </a:p>
        </p:txBody>
      </p:sp>
      <p:sp>
        <p:nvSpPr>
          <p:cNvPr id="14" name="Espace réservé du texte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fr-FR" smtClean="0"/>
              <a:t>Cliquez pour modifier les styles du texte du masque</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6" name="Espace réservé de la date 5"/>
          <p:cNvSpPr>
            <a:spLocks noGrp="1"/>
          </p:cNvSpPr>
          <p:nvPr>
            <p:ph type="dt" sz="half" idx="10"/>
          </p:nvPr>
        </p:nvSpPr>
        <p:spPr/>
        <p:txBody>
          <a:bodyPr rtlCol="0"/>
          <a:lstStyle/>
          <a:p>
            <a:fld id="{92AD5715-B0F9-4881-85CB-4208D237F9B4}" type="datetimeFigureOut">
              <a:rPr lang="fr-FR" smtClean="0"/>
              <a:pPr/>
              <a:t>03/02/2014</a:t>
            </a:fld>
            <a:endParaRPr lang="fr-FR"/>
          </a:p>
        </p:txBody>
      </p:sp>
      <p:sp>
        <p:nvSpPr>
          <p:cNvPr id="7" name="Espace réservé du numéro de diapositive 6"/>
          <p:cNvSpPr>
            <a:spLocks noGrp="1"/>
          </p:cNvSpPr>
          <p:nvPr>
            <p:ph type="sldNum" sz="quarter" idx="11"/>
          </p:nvPr>
        </p:nvSpPr>
        <p:spPr/>
        <p:txBody>
          <a:bodyPr rtlCol="0"/>
          <a:lstStyle/>
          <a:p>
            <a:fld id="{A8E52F2A-DF5F-4970-80D5-59D57C402BD0}" type="slidenum">
              <a:rPr lang="fr-FR" smtClean="0"/>
              <a:pPr/>
              <a:t>‹N°›</a:t>
            </a:fld>
            <a:endParaRPr lang="fr-FR"/>
          </a:p>
        </p:txBody>
      </p:sp>
      <p:sp>
        <p:nvSpPr>
          <p:cNvPr id="8" name="Espace réservé du pied de page 7"/>
          <p:cNvSpPr>
            <a:spLocks noGrp="1"/>
          </p:cNvSpPr>
          <p:nvPr>
            <p:ph type="ftr" sz="quarter" idx="12"/>
          </p:nvPr>
        </p:nvSpPr>
        <p:spPr/>
        <p:txBody>
          <a:bodyPr rtlCol="0"/>
          <a:lstStyle/>
          <a:p>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2AD5715-B0F9-4881-85CB-4208D237F9B4}" type="datetimeFigureOut">
              <a:rPr lang="fr-FR" smtClean="0"/>
              <a:pPr/>
              <a:t>03/02/2014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A8E52F2A-DF5F-4970-80D5-59D57C402BD0}"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bg>
      <p:bgRef idx="1001">
        <a:schemeClr val="bg1"/>
      </p:bgRef>
    </p:bg>
    <p:spTree>
      <p:nvGrpSpPr>
        <p:cNvPr id="1" name=""/>
        <p:cNvGrpSpPr/>
        <p:nvPr/>
      </p:nvGrpSpPr>
      <p:grpSpPr>
        <a:xfrm>
          <a:off x="0" y="0"/>
          <a:ext cx="0" cy="0"/>
          <a:chOff x="0" y="0"/>
          <a:chExt cx="0" cy="0"/>
        </a:xfrm>
      </p:grpSpPr>
      <p:sp>
        <p:nvSpPr>
          <p:cNvPr id="10" name="Connecteur droit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r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fr-FR" smtClean="0"/>
              <a:t>Cliquez pour modifier les styles du texte du masque</a:t>
            </a:r>
          </a:p>
        </p:txBody>
      </p:sp>
      <p:sp>
        <p:nvSpPr>
          <p:cNvPr id="8" name="Connecteur droit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Connecteur droit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Connecteur droit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Connecteur droit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Ellipse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Espace réservé du contenu 17"/>
          <p:cNvSpPr>
            <a:spLocks noGrp="1"/>
          </p:cNvSpPr>
          <p:nvPr>
            <p:ph sz="quarter" idx="1"/>
          </p:nvPr>
        </p:nvSpPr>
        <p:spPr>
          <a:xfrm>
            <a:off x="304800" y="274320"/>
            <a:ext cx="5638800" cy="6327648"/>
          </a:xfrm>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1" name="Espace réservé de la date 20"/>
          <p:cNvSpPr>
            <a:spLocks noGrp="1"/>
          </p:cNvSpPr>
          <p:nvPr>
            <p:ph type="dt" sz="half" idx="14"/>
          </p:nvPr>
        </p:nvSpPr>
        <p:spPr/>
        <p:txBody>
          <a:bodyPr rtlCol="0"/>
          <a:lstStyle/>
          <a:p>
            <a:fld id="{92AD5715-B0F9-4881-85CB-4208D237F9B4}" type="datetimeFigureOut">
              <a:rPr lang="fr-FR" smtClean="0"/>
              <a:pPr/>
              <a:t>03/02/2014</a:t>
            </a:fld>
            <a:endParaRPr lang="fr-FR"/>
          </a:p>
        </p:txBody>
      </p:sp>
      <p:sp>
        <p:nvSpPr>
          <p:cNvPr id="22" name="Espace réservé du numéro de diapositive 21"/>
          <p:cNvSpPr>
            <a:spLocks noGrp="1"/>
          </p:cNvSpPr>
          <p:nvPr>
            <p:ph type="sldNum" sz="quarter" idx="15"/>
          </p:nvPr>
        </p:nvSpPr>
        <p:spPr/>
        <p:txBody>
          <a:bodyPr rtlCol="0"/>
          <a:lstStyle/>
          <a:p>
            <a:fld id="{A8E52F2A-DF5F-4970-80D5-59D57C402BD0}" type="slidenum">
              <a:rPr lang="fr-FR" smtClean="0"/>
              <a:pPr/>
              <a:t>‹N°›</a:t>
            </a:fld>
            <a:endParaRPr lang="fr-FR"/>
          </a:p>
        </p:txBody>
      </p:sp>
      <p:sp>
        <p:nvSpPr>
          <p:cNvPr id="23" name="Espace réservé du pied de page 22"/>
          <p:cNvSpPr>
            <a:spLocks noGrp="1"/>
          </p:cNvSpPr>
          <p:nvPr>
            <p:ph type="ftr" sz="quarter" idx="16"/>
          </p:nvPr>
        </p:nvSpPr>
        <p:spPr/>
        <p:txBody>
          <a:bodyPr rtlCol="0"/>
          <a:lstStyle/>
          <a:p>
            <a:endParaRPr lang="fr-F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9" name="Connecteur droit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Ellipse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re 1"/>
          <p:cNvSpPr>
            <a:spLocks noGrp="1"/>
          </p:cNvSpPr>
          <p:nvPr>
            <p:ph type="title"/>
          </p:nvPr>
        </p:nvSpPr>
        <p:spPr>
          <a:xfrm rot="5400000">
            <a:off x="3350133" y="3200400"/>
            <a:ext cx="6309360" cy="457200"/>
          </a:xfrm>
        </p:spPr>
        <p:txBody>
          <a:bodyPr anchor="b"/>
          <a:lstStyle>
            <a:lvl1pPr algn="l">
              <a:buNone/>
              <a:defRPr sz="2000" b="1"/>
            </a:lvl1pPr>
          </a:lstStyle>
          <a:p>
            <a:r>
              <a:rPr kumimoji="0" lang="fr-FR" smtClean="0"/>
              <a:t>Cliquez pour modifier le style du titre</a:t>
            </a:r>
            <a:endParaRPr kumimoji="0" lang="en-US"/>
          </a:p>
        </p:txBody>
      </p:sp>
      <p:sp>
        <p:nvSpPr>
          <p:cNvPr id="3" name="Espace réservé pour une image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fr-FR" smtClean="0"/>
              <a:t>Cliquez sur l'icône pour ajouter une image</a:t>
            </a:r>
            <a:endParaRPr kumimoji="0" lang="en-US" dirty="0"/>
          </a:p>
        </p:txBody>
      </p:sp>
      <p:sp>
        <p:nvSpPr>
          <p:cNvPr id="4" name="Espace réservé du texte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fr-FR" smtClean="0"/>
              <a:t>Cliquez pour modifier les styles du texte du masque</a:t>
            </a:r>
          </a:p>
        </p:txBody>
      </p:sp>
      <p:sp>
        <p:nvSpPr>
          <p:cNvPr id="10" name="Connecteur droit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necteur droit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Connecteur droit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Connecteur droit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Espace réservé de la date 16"/>
          <p:cNvSpPr>
            <a:spLocks noGrp="1"/>
          </p:cNvSpPr>
          <p:nvPr>
            <p:ph type="dt" sz="half" idx="10"/>
          </p:nvPr>
        </p:nvSpPr>
        <p:spPr/>
        <p:txBody>
          <a:bodyPr rtlCol="0"/>
          <a:lstStyle/>
          <a:p>
            <a:fld id="{92AD5715-B0F9-4881-85CB-4208D237F9B4}" type="datetimeFigureOut">
              <a:rPr lang="fr-FR" smtClean="0"/>
              <a:pPr/>
              <a:t>03/02/2014</a:t>
            </a:fld>
            <a:endParaRPr lang="fr-FR"/>
          </a:p>
        </p:txBody>
      </p:sp>
      <p:sp>
        <p:nvSpPr>
          <p:cNvPr id="18" name="Espace réservé du numéro de diapositive 17"/>
          <p:cNvSpPr>
            <a:spLocks noGrp="1"/>
          </p:cNvSpPr>
          <p:nvPr>
            <p:ph type="sldNum" sz="quarter" idx="11"/>
          </p:nvPr>
        </p:nvSpPr>
        <p:spPr/>
        <p:txBody>
          <a:bodyPr rtlCol="0"/>
          <a:lstStyle/>
          <a:p>
            <a:fld id="{A8E52F2A-DF5F-4970-80D5-59D57C402BD0}" type="slidenum">
              <a:rPr lang="fr-FR" smtClean="0"/>
              <a:pPr/>
              <a:t>‹N°›</a:t>
            </a:fld>
            <a:endParaRPr lang="fr-FR"/>
          </a:p>
        </p:txBody>
      </p:sp>
      <p:sp>
        <p:nvSpPr>
          <p:cNvPr id="21" name="Espace réservé du pied de page 20"/>
          <p:cNvSpPr>
            <a:spLocks noGrp="1"/>
          </p:cNvSpPr>
          <p:nvPr>
            <p:ph type="ftr" sz="quarter" idx="12"/>
          </p:nvPr>
        </p:nvSpPr>
        <p:spPr/>
        <p:txBody>
          <a:bodyPr rtlCol="0"/>
          <a:lstStyle/>
          <a:p>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92AD5715-B0F9-4881-85CB-4208D237F9B4}" type="datetimeFigureOut">
              <a:rPr lang="fr-FR" smtClean="0"/>
              <a:pPr/>
              <a:t>03/02/2014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8E52F2A-DF5F-4970-80D5-59D57C402BD0}"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9"/>
            <a:ext cx="1676400" cy="5851525"/>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92AD5715-B0F9-4881-85CB-4208D237F9B4}" type="datetimeFigureOut">
              <a:rPr lang="fr-FR" smtClean="0"/>
              <a:pPr/>
              <a:t>03/02/2014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8E52F2A-DF5F-4970-80D5-59D57C402BD0}"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Connecteur droit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Espace réservé du titre 21"/>
          <p:cNvSpPr>
            <a:spLocks noGrp="1"/>
          </p:cNvSpPr>
          <p:nvPr>
            <p:ph type="title"/>
          </p:nvPr>
        </p:nvSpPr>
        <p:spPr>
          <a:xfrm>
            <a:off x="457200" y="274638"/>
            <a:ext cx="7467600" cy="1143000"/>
          </a:xfrm>
          <a:prstGeom prst="rect">
            <a:avLst/>
          </a:prstGeom>
        </p:spPr>
        <p:txBody>
          <a:bodyPr vert="horz" anchor="b">
            <a:normAutofit/>
          </a:bodyPr>
          <a:lstStyle/>
          <a:p>
            <a:r>
              <a:rPr kumimoji="0" lang="fr-FR" smtClean="0"/>
              <a:t>Cliquez pour modifier le style du titre</a:t>
            </a:r>
            <a:endParaRPr kumimoji="0" lang="en-US"/>
          </a:p>
        </p:txBody>
      </p:sp>
      <p:sp>
        <p:nvSpPr>
          <p:cNvPr id="13" name="Espace réservé du texte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4" name="Espace réservé de la date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92AD5715-B0F9-4881-85CB-4208D237F9B4}" type="datetimeFigureOut">
              <a:rPr lang="fr-FR" smtClean="0"/>
              <a:pPr/>
              <a:t>03/02/2014</a:t>
            </a:fld>
            <a:endParaRPr lang="fr-FR"/>
          </a:p>
        </p:txBody>
      </p:sp>
      <p:sp>
        <p:nvSpPr>
          <p:cNvPr id="3" name="Espace réservé du pied de page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fr-FR"/>
          </a:p>
        </p:txBody>
      </p:sp>
      <p:sp>
        <p:nvSpPr>
          <p:cNvPr id="7" name="Connecteur droit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Connecteur droit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Connecteur droit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Ellipse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Espace réservé du numéro de diapositive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A8E52F2A-DF5F-4970-80D5-59D57C402BD0}"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notesSlide" Target="../notesSlides/notesSlide51.xml"/><Relationship Id="rId1" Type="http://schemas.openxmlformats.org/officeDocument/2006/relationships/slideLayout" Target="../slideLayouts/slideLayout9.xml"/><Relationship Id="rId4" Type="http://schemas.openxmlformats.org/officeDocument/2006/relationships/image" Target="../media/image20.jpeg"/></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normAutofit/>
          </a:bodyPr>
          <a:lstStyle/>
          <a:p>
            <a:r>
              <a:rPr lang="fr-FR" dirty="0" smtClean="0"/>
              <a:t>DIAGNOSTIC D’UNE FAIBLESSE MUSCULAIRE</a:t>
            </a:r>
            <a:endParaRPr lang="fr-FR" dirty="0"/>
          </a:p>
        </p:txBody>
      </p:sp>
      <p:sp>
        <p:nvSpPr>
          <p:cNvPr id="3" name="Sous-titre 2"/>
          <p:cNvSpPr>
            <a:spLocks noGrp="1"/>
          </p:cNvSpPr>
          <p:nvPr>
            <p:ph type="subTitle" idx="1"/>
          </p:nvPr>
        </p:nvSpPr>
        <p:spPr>
          <a:xfrm>
            <a:off x="2339752" y="5229200"/>
            <a:ext cx="6172200" cy="1371600"/>
          </a:xfrm>
        </p:spPr>
        <p:txBody>
          <a:bodyPr>
            <a:normAutofit lnSpcReduction="10000"/>
          </a:bodyPr>
          <a:lstStyle/>
          <a:p>
            <a:r>
              <a:rPr lang="fr-FR" dirty="0" smtClean="0"/>
              <a:t>Dr. S. Bouchetara</a:t>
            </a:r>
          </a:p>
          <a:p>
            <a:endParaRPr lang="fr-FR" dirty="0" smtClean="0"/>
          </a:p>
          <a:p>
            <a:r>
              <a:rPr lang="fr-FR" dirty="0" smtClean="0"/>
              <a:t>SERVICE DE NEUROLOGIE</a:t>
            </a:r>
          </a:p>
          <a:p>
            <a:r>
              <a:rPr lang="fr-FR" dirty="0" smtClean="0"/>
              <a:t>CHUO</a:t>
            </a:r>
            <a:endParaRPr lang="fr-FR"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sz="quarter" idx="1"/>
          </p:nvPr>
        </p:nvSpPr>
        <p:spPr>
          <a:xfrm>
            <a:off x="457200" y="332656"/>
            <a:ext cx="7467600" cy="6141296"/>
          </a:xfrm>
        </p:spPr>
        <p:txBody>
          <a:bodyPr/>
          <a:lstStyle/>
          <a:p>
            <a:r>
              <a:rPr lang="fr-FR" dirty="0" smtClean="0"/>
              <a:t>Parésie</a:t>
            </a:r>
          </a:p>
          <a:p>
            <a:r>
              <a:rPr lang="fr-FR" dirty="0" smtClean="0"/>
              <a:t>Paralysie</a:t>
            </a:r>
          </a:p>
          <a:p>
            <a:endParaRPr lang="fr-FR" dirty="0" smtClean="0"/>
          </a:p>
          <a:p>
            <a:r>
              <a:rPr lang="fr-FR" dirty="0" smtClean="0"/>
              <a:t>4 grands syndromes:</a:t>
            </a:r>
          </a:p>
          <a:p>
            <a:endParaRPr lang="fr-FR" dirty="0" smtClean="0"/>
          </a:p>
          <a:p>
            <a:pPr>
              <a:buNone/>
            </a:pPr>
            <a:r>
              <a:rPr lang="fr-FR" dirty="0" smtClean="0"/>
              <a:t>   -syndrome </a:t>
            </a:r>
            <a:r>
              <a:rPr lang="fr-FR" dirty="0" err="1" smtClean="0"/>
              <a:t>neurogène</a:t>
            </a:r>
            <a:r>
              <a:rPr lang="fr-FR" dirty="0" smtClean="0"/>
              <a:t> périphérique</a:t>
            </a:r>
          </a:p>
          <a:p>
            <a:pPr>
              <a:buNone/>
            </a:pPr>
            <a:r>
              <a:rPr lang="fr-FR" dirty="0" smtClean="0"/>
              <a:t>   -syndrome myogène</a:t>
            </a:r>
          </a:p>
          <a:p>
            <a:pPr>
              <a:buNone/>
            </a:pPr>
            <a:r>
              <a:rPr lang="fr-FR" dirty="0" smtClean="0"/>
              <a:t>   -syndrome </a:t>
            </a:r>
            <a:r>
              <a:rPr lang="fr-FR" dirty="0" err="1" smtClean="0"/>
              <a:t>myasthénique</a:t>
            </a:r>
            <a:endParaRPr lang="fr-FR" dirty="0" smtClean="0"/>
          </a:p>
          <a:p>
            <a:pPr>
              <a:buNone/>
            </a:pPr>
            <a:r>
              <a:rPr lang="fr-FR" dirty="0" smtClean="0"/>
              <a:t>   -syndrome pyramidal</a:t>
            </a:r>
            <a:endParaRPr lang="fr-F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neurone.gif"/>
          <p:cNvPicPr>
            <a:picLocks noChangeAspect="1"/>
          </p:cNvPicPr>
          <p:nvPr/>
        </p:nvPicPr>
        <p:blipFill>
          <a:blip r:embed="rId3" cstate="print"/>
          <a:stretch>
            <a:fillRect/>
          </a:stretch>
        </p:blipFill>
        <p:spPr>
          <a:xfrm>
            <a:off x="0" y="0"/>
            <a:ext cx="9143999" cy="6858000"/>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Mes Documents\Jm boulot\axone3.jpg"/>
          <p:cNvPicPr>
            <a:picLocks noChangeAspect="1" noChangeArrowheads="1"/>
          </p:cNvPicPr>
          <p:nvPr/>
        </p:nvPicPr>
        <p:blipFill>
          <a:blip r:embed="rId3" cstate="print"/>
          <a:srcRect/>
          <a:stretch>
            <a:fillRect/>
          </a:stretch>
        </p:blipFill>
        <p:spPr bwMode="auto">
          <a:xfrm>
            <a:off x="757238" y="850900"/>
            <a:ext cx="7881937" cy="4775200"/>
          </a:xfrm>
          <a:prstGeom prst="rect">
            <a:avLst/>
          </a:prstGeom>
          <a:noFill/>
          <a:ln w="9525">
            <a:noFill/>
            <a:miter lim="800000"/>
            <a:headEnd/>
            <a:tailEnd/>
          </a:ln>
        </p:spPr>
      </p:pic>
      <p:sp>
        <p:nvSpPr>
          <p:cNvPr id="6" name="Text Box 3"/>
          <p:cNvSpPr txBox="1">
            <a:spLocks noChangeArrowheads="1"/>
          </p:cNvSpPr>
          <p:nvPr/>
        </p:nvSpPr>
        <p:spPr bwMode="auto">
          <a:xfrm>
            <a:off x="288925" y="3440113"/>
            <a:ext cx="2301875" cy="701675"/>
          </a:xfrm>
          <a:prstGeom prst="rect">
            <a:avLst/>
          </a:prstGeom>
          <a:noFill/>
          <a:ln w="9525">
            <a:noFill/>
            <a:miter lim="800000"/>
            <a:headEnd/>
            <a:tailEnd/>
          </a:ln>
        </p:spPr>
        <p:txBody>
          <a:bodyPr>
            <a:spAutoFit/>
          </a:bodyPr>
          <a:lstStyle/>
          <a:p>
            <a:pPr eaLnBrk="0" hangingPunct="0"/>
            <a:r>
              <a:rPr lang="fr-FR" sz="2000">
                <a:latin typeface="Comic Sans MS" pitchFamily="66" charset="0"/>
              </a:rPr>
              <a:t>Corne antérieure de la moelle</a:t>
            </a:r>
          </a:p>
        </p:txBody>
      </p:sp>
      <p:sp>
        <p:nvSpPr>
          <p:cNvPr id="7" name="Text Box 4"/>
          <p:cNvSpPr txBox="1">
            <a:spLocks noChangeArrowheads="1"/>
          </p:cNvSpPr>
          <p:nvPr/>
        </p:nvSpPr>
        <p:spPr bwMode="auto">
          <a:xfrm>
            <a:off x="903288" y="728663"/>
            <a:ext cx="1463675" cy="701675"/>
          </a:xfrm>
          <a:prstGeom prst="rect">
            <a:avLst/>
          </a:prstGeom>
          <a:noFill/>
          <a:ln w="9525">
            <a:noFill/>
            <a:miter lim="800000"/>
            <a:headEnd/>
            <a:tailEnd/>
          </a:ln>
        </p:spPr>
        <p:txBody>
          <a:bodyPr>
            <a:spAutoFit/>
          </a:bodyPr>
          <a:lstStyle/>
          <a:p>
            <a:pPr algn="ctr" eaLnBrk="0" hangingPunct="0"/>
            <a:r>
              <a:rPr lang="fr-FR" sz="2000">
                <a:latin typeface="Comic Sans MS" pitchFamily="66" charset="0"/>
              </a:rPr>
              <a:t>Ganglion spinal</a:t>
            </a:r>
          </a:p>
        </p:txBody>
      </p:sp>
      <p:sp>
        <p:nvSpPr>
          <p:cNvPr id="8" name="Text Box 5"/>
          <p:cNvSpPr txBox="1">
            <a:spLocks noChangeArrowheads="1"/>
          </p:cNvSpPr>
          <p:nvPr/>
        </p:nvSpPr>
        <p:spPr bwMode="auto">
          <a:xfrm>
            <a:off x="2179638" y="1266825"/>
            <a:ext cx="1225550" cy="701675"/>
          </a:xfrm>
          <a:prstGeom prst="rect">
            <a:avLst/>
          </a:prstGeom>
          <a:noFill/>
          <a:ln w="9525">
            <a:noFill/>
            <a:miter lim="800000"/>
            <a:headEnd/>
            <a:tailEnd/>
          </a:ln>
        </p:spPr>
        <p:txBody>
          <a:bodyPr wrap="none">
            <a:spAutoFit/>
          </a:bodyPr>
          <a:lstStyle/>
          <a:p>
            <a:pPr eaLnBrk="0" hangingPunct="0"/>
            <a:r>
              <a:rPr lang="fr-FR" sz="2000">
                <a:latin typeface="Comic Sans MS" pitchFamily="66" charset="0"/>
              </a:rPr>
              <a:t>Neurone</a:t>
            </a:r>
          </a:p>
          <a:p>
            <a:pPr eaLnBrk="0" hangingPunct="0"/>
            <a:r>
              <a:rPr lang="fr-FR" sz="2000">
                <a:latin typeface="Comic Sans MS" pitchFamily="66" charset="0"/>
              </a:rPr>
              <a:t>afférent</a:t>
            </a:r>
          </a:p>
        </p:txBody>
      </p:sp>
      <p:sp>
        <p:nvSpPr>
          <p:cNvPr id="9" name="Text Box 6"/>
          <p:cNvSpPr txBox="1">
            <a:spLocks noChangeArrowheads="1"/>
          </p:cNvSpPr>
          <p:nvPr/>
        </p:nvSpPr>
        <p:spPr bwMode="auto">
          <a:xfrm>
            <a:off x="2041525" y="3043238"/>
            <a:ext cx="1920875" cy="701675"/>
          </a:xfrm>
          <a:prstGeom prst="rect">
            <a:avLst/>
          </a:prstGeom>
          <a:noFill/>
          <a:ln w="9525">
            <a:noFill/>
            <a:miter lim="800000"/>
            <a:headEnd/>
            <a:tailEnd/>
          </a:ln>
        </p:spPr>
        <p:txBody>
          <a:bodyPr>
            <a:spAutoFit/>
          </a:bodyPr>
          <a:lstStyle/>
          <a:p>
            <a:pPr algn="ctr" eaLnBrk="0" hangingPunct="0"/>
            <a:r>
              <a:rPr lang="fr-FR" sz="2000">
                <a:latin typeface="Comic Sans MS" pitchFamily="66" charset="0"/>
              </a:rPr>
              <a:t>Neurone efférent</a:t>
            </a:r>
          </a:p>
        </p:txBody>
      </p:sp>
      <p:sp>
        <p:nvSpPr>
          <p:cNvPr id="10" name="Text Box 7"/>
          <p:cNvSpPr txBox="1">
            <a:spLocks noChangeArrowheads="1"/>
          </p:cNvSpPr>
          <p:nvPr/>
        </p:nvSpPr>
        <p:spPr bwMode="auto">
          <a:xfrm>
            <a:off x="5465763" y="885825"/>
            <a:ext cx="1693862" cy="1311275"/>
          </a:xfrm>
          <a:prstGeom prst="rect">
            <a:avLst/>
          </a:prstGeom>
          <a:noFill/>
          <a:ln w="9525">
            <a:noFill/>
            <a:miter lim="800000"/>
            <a:headEnd/>
            <a:tailEnd/>
          </a:ln>
        </p:spPr>
        <p:txBody>
          <a:bodyPr wrap="none">
            <a:spAutoFit/>
          </a:bodyPr>
          <a:lstStyle/>
          <a:p>
            <a:pPr eaLnBrk="0" hangingPunct="0"/>
            <a:r>
              <a:rPr lang="fr-FR" sz="2000" dirty="0" err="1">
                <a:latin typeface="Comic Sans MS" pitchFamily="66" charset="0"/>
              </a:rPr>
              <a:t>Epinèvre</a:t>
            </a:r>
            <a:endParaRPr lang="fr-FR" sz="2000" dirty="0">
              <a:latin typeface="Comic Sans MS" pitchFamily="66" charset="0"/>
            </a:endParaRPr>
          </a:p>
          <a:p>
            <a:pPr eaLnBrk="0" hangingPunct="0"/>
            <a:r>
              <a:rPr lang="fr-FR" sz="2000" dirty="0" err="1">
                <a:latin typeface="Comic Sans MS" pitchFamily="66" charset="0"/>
              </a:rPr>
              <a:t>Périnèvre</a:t>
            </a:r>
            <a:endParaRPr lang="fr-FR" sz="2000" dirty="0">
              <a:latin typeface="Comic Sans MS" pitchFamily="66" charset="0"/>
            </a:endParaRPr>
          </a:p>
          <a:p>
            <a:pPr eaLnBrk="0" hangingPunct="0"/>
            <a:r>
              <a:rPr lang="fr-FR" sz="2000" dirty="0" err="1">
                <a:latin typeface="Comic Sans MS" pitchFamily="66" charset="0"/>
              </a:rPr>
              <a:t>Endonèvre</a:t>
            </a:r>
            <a:endParaRPr lang="fr-FR" sz="2000" dirty="0">
              <a:latin typeface="Comic Sans MS" pitchFamily="66" charset="0"/>
            </a:endParaRPr>
          </a:p>
          <a:p>
            <a:pPr eaLnBrk="0" hangingPunct="0"/>
            <a:r>
              <a:rPr lang="fr-FR" sz="2000" dirty="0">
                <a:latin typeface="Comic Sans MS" pitchFamily="66" charset="0"/>
              </a:rPr>
              <a:t>    Fascicules</a:t>
            </a:r>
          </a:p>
        </p:txBody>
      </p:sp>
      <p:sp>
        <p:nvSpPr>
          <p:cNvPr id="11" name="Text Box 8"/>
          <p:cNvSpPr txBox="1">
            <a:spLocks noChangeArrowheads="1"/>
          </p:cNvSpPr>
          <p:nvPr/>
        </p:nvSpPr>
        <p:spPr bwMode="auto">
          <a:xfrm>
            <a:off x="6994525" y="2297113"/>
            <a:ext cx="1844675" cy="701675"/>
          </a:xfrm>
          <a:prstGeom prst="rect">
            <a:avLst/>
          </a:prstGeom>
          <a:noFill/>
          <a:ln w="9525">
            <a:noFill/>
            <a:miter lim="800000"/>
            <a:headEnd/>
            <a:tailEnd/>
          </a:ln>
        </p:spPr>
        <p:txBody>
          <a:bodyPr>
            <a:spAutoFit/>
          </a:bodyPr>
          <a:lstStyle/>
          <a:p>
            <a:pPr algn="ctr" eaLnBrk="0" hangingPunct="0"/>
            <a:r>
              <a:rPr lang="fr-FR" sz="2000">
                <a:latin typeface="Comic Sans MS" pitchFamily="66" charset="0"/>
              </a:rPr>
              <a:t>Terminaison</a:t>
            </a:r>
          </a:p>
          <a:p>
            <a:pPr algn="ctr" eaLnBrk="0" hangingPunct="0"/>
            <a:r>
              <a:rPr lang="fr-FR" sz="2000">
                <a:latin typeface="Comic Sans MS" pitchFamily="66" charset="0"/>
              </a:rPr>
              <a:t>sensitive</a:t>
            </a:r>
          </a:p>
        </p:txBody>
      </p:sp>
      <p:sp>
        <p:nvSpPr>
          <p:cNvPr id="12" name="Line 9"/>
          <p:cNvSpPr>
            <a:spLocks noChangeShapeType="1"/>
          </p:cNvSpPr>
          <p:nvPr/>
        </p:nvSpPr>
        <p:spPr bwMode="auto">
          <a:xfrm>
            <a:off x="7410450" y="3105150"/>
            <a:ext cx="0" cy="228600"/>
          </a:xfrm>
          <a:prstGeom prst="line">
            <a:avLst/>
          </a:prstGeom>
          <a:noFill/>
          <a:ln w="9525">
            <a:solidFill>
              <a:schemeClr val="tx1"/>
            </a:solidFill>
            <a:round/>
            <a:headEnd/>
            <a:tailEnd/>
          </a:ln>
        </p:spPr>
        <p:txBody>
          <a:bodyPr wrap="none" anchor="ctr"/>
          <a:lstStyle/>
          <a:p>
            <a:endParaRPr lang="fr-FR"/>
          </a:p>
        </p:txBody>
      </p:sp>
      <p:sp>
        <p:nvSpPr>
          <p:cNvPr id="13" name="Text Box 10"/>
          <p:cNvSpPr txBox="1">
            <a:spLocks noChangeArrowheads="1"/>
          </p:cNvSpPr>
          <p:nvPr/>
        </p:nvSpPr>
        <p:spPr bwMode="auto">
          <a:xfrm>
            <a:off x="5683250" y="5253038"/>
            <a:ext cx="1997075" cy="701675"/>
          </a:xfrm>
          <a:prstGeom prst="rect">
            <a:avLst/>
          </a:prstGeom>
          <a:noFill/>
          <a:ln w="9525">
            <a:noFill/>
            <a:miter lim="800000"/>
            <a:headEnd/>
            <a:tailEnd/>
          </a:ln>
        </p:spPr>
        <p:txBody>
          <a:bodyPr>
            <a:spAutoFit/>
          </a:bodyPr>
          <a:lstStyle/>
          <a:p>
            <a:pPr algn="ctr" eaLnBrk="0" hangingPunct="0"/>
            <a:r>
              <a:rPr lang="fr-FR" sz="2000">
                <a:latin typeface="Comic Sans MS" pitchFamily="66" charset="0"/>
              </a:rPr>
              <a:t>Terminaison motrice</a:t>
            </a:r>
          </a:p>
        </p:txBody>
      </p:sp>
      <p:sp>
        <p:nvSpPr>
          <p:cNvPr id="14" name="Text Box 11"/>
          <p:cNvSpPr txBox="1">
            <a:spLocks noChangeArrowheads="1"/>
          </p:cNvSpPr>
          <p:nvPr/>
        </p:nvSpPr>
        <p:spPr bwMode="auto">
          <a:xfrm>
            <a:off x="4083050" y="4262438"/>
            <a:ext cx="2420938" cy="1006475"/>
          </a:xfrm>
          <a:prstGeom prst="rect">
            <a:avLst/>
          </a:prstGeom>
          <a:noFill/>
          <a:ln w="9525">
            <a:noFill/>
            <a:miter lim="800000"/>
            <a:headEnd/>
            <a:tailEnd/>
          </a:ln>
        </p:spPr>
        <p:txBody>
          <a:bodyPr wrap="none">
            <a:spAutoFit/>
          </a:bodyPr>
          <a:lstStyle/>
          <a:p>
            <a:pPr eaLnBrk="0" hangingPunct="0"/>
            <a:r>
              <a:rPr lang="fr-FR" sz="2000">
                <a:latin typeface="Comic Sans MS" pitchFamily="66" charset="0"/>
              </a:rPr>
              <a:t>    Axone</a:t>
            </a:r>
          </a:p>
          <a:p>
            <a:pPr eaLnBrk="0" hangingPunct="0"/>
            <a:r>
              <a:rPr lang="fr-FR" sz="2000">
                <a:latin typeface="Comic Sans MS" pitchFamily="66" charset="0"/>
              </a:rPr>
              <a:t>     Myéline</a:t>
            </a:r>
          </a:p>
          <a:p>
            <a:pPr eaLnBrk="0" hangingPunct="0"/>
            <a:r>
              <a:rPr lang="fr-FR" sz="2000">
                <a:latin typeface="Comic Sans MS" pitchFamily="66" charset="0"/>
              </a:rPr>
              <a:t>Cellule de Schwann</a:t>
            </a:r>
          </a:p>
        </p:txBody>
      </p:sp>
      <p:sp>
        <p:nvSpPr>
          <p:cNvPr id="15" name="Text Box 12"/>
          <p:cNvSpPr txBox="1">
            <a:spLocks noChangeArrowheads="1"/>
          </p:cNvSpPr>
          <p:nvPr/>
        </p:nvSpPr>
        <p:spPr bwMode="auto">
          <a:xfrm>
            <a:off x="2879725" y="3857625"/>
            <a:ext cx="2219325" cy="396875"/>
          </a:xfrm>
          <a:prstGeom prst="rect">
            <a:avLst/>
          </a:prstGeom>
          <a:noFill/>
          <a:ln w="9525">
            <a:noFill/>
            <a:miter lim="800000"/>
            <a:headEnd/>
            <a:tailEnd/>
          </a:ln>
        </p:spPr>
        <p:txBody>
          <a:bodyPr wrap="none">
            <a:spAutoFit/>
          </a:bodyPr>
          <a:lstStyle/>
          <a:p>
            <a:pPr eaLnBrk="0" hangingPunct="0"/>
            <a:r>
              <a:rPr lang="fr-FR" sz="2000">
                <a:latin typeface="Comic Sans MS" pitchFamily="66" charset="0"/>
              </a:rPr>
              <a:t>Nœud de Ranvier</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smtClean="0"/>
              <a:t>Coupe au niveau d’une vertèbre cervicale</a:t>
            </a:r>
            <a:endParaRPr lang="fr-FR" dirty="0"/>
          </a:p>
        </p:txBody>
      </p:sp>
      <p:pic>
        <p:nvPicPr>
          <p:cNvPr id="50178" name="Picture 2" descr="http://epu95.nexenservices.com/epu95-enseignement-post-universitaire-montmorency/assets/files/archives-cr-reunion-pdf/cr-neurologie-09/neuro-neuro-11-05_fichiers/image005.gif"/>
          <p:cNvPicPr>
            <a:picLocks noGrp="1" noChangeAspect="1" noChangeArrowheads="1"/>
          </p:cNvPicPr>
          <p:nvPr>
            <p:ph type="pic" idx="1"/>
          </p:nvPr>
        </p:nvPicPr>
        <p:blipFill>
          <a:blip r:embed="rId3" cstate="print"/>
          <a:srcRect l="12653" r="12653"/>
          <a:stretch>
            <a:fillRect/>
          </a:stretch>
        </p:blipFill>
        <p:spPr bwMode="auto">
          <a:prstGeom prst="rect">
            <a:avLst/>
          </a:prstGeom>
          <a:noFill/>
        </p:spPr>
      </p:pic>
      <p:sp>
        <p:nvSpPr>
          <p:cNvPr id="4" name="Espace réservé du texte 3"/>
          <p:cNvSpPr>
            <a:spLocks noGrp="1"/>
          </p:cNvSpPr>
          <p:nvPr>
            <p:ph type="body" sz="half" idx="2"/>
          </p:nvPr>
        </p:nvSpPr>
        <p:spPr/>
        <p:txBody>
          <a:bodyPr/>
          <a:lstStyle/>
          <a:p>
            <a:endParaRPr lang="fr-F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algn="ctr"/>
            <a:r>
              <a:rPr lang="fr-FR" b="1" dirty="0" smtClean="0"/>
              <a:t>SYNDROME NEUROGENE PERIPHERIQUE</a:t>
            </a:r>
            <a:endParaRPr lang="fr-FR" b="1" dirty="0"/>
          </a:p>
        </p:txBody>
      </p:sp>
      <p:sp>
        <p:nvSpPr>
          <p:cNvPr id="3" name="Espace réservé du contenu 2"/>
          <p:cNvSpPr>
            <a:spLocks noGrp="1"/>
          </p:cNvSpPr>
          <p:nvPr>
            <p:ph sz="quarter" idx="1"/>
          </p:nvPr>
        </p:nvSpPr>
        <p:spPr/>
        <p:txBody>
          <a:bodyPr>
            <a:normAutofit/>
          </a:bodyPr>
          <a:lstStyle/>
          <a:p>
            <a:r>
              <a:rPr lang="fr-FR" dirty="0"/>
              <a:t>Ensemble des symptômes et signes témoignant d'une atteinte du système nerveux périphérique (SNP)</a:t>
            </a:r>
          </a:p>
          <a:p>
            <a:r>
              <a:rPr lang="fr-FR" dirty="0"/>
              <a:t>Le SNP comprend :</a:t>
            </a:r>
          </a:p>
          <a:p>
            <a:pPr fontAlgn="t"/>
            <a:r>
              <a:rPr lang="fr-FR" b="1" dirty="0"/>
              <a:t>Un neurone moteur</a:t>
            </a:r>
            <a:r>
              <a:rPr lang="fr-FR" dirty="0"/>
              <a:t> (corps cellulaire dans la corne antérieure de la moelle)</a:t>
            </a:r>
          </a:p>
          <a:p>
            <a:pPr fontAlgn="t"/>
            <a:r>
              <a:rPr lang="fr-FR" b="1" dirty="0"/>
              <a:t>Un neurone sensitif</a:t>
            </a:r>
            <a:r>
              <a:rPr lang="fr-FR" dirty="0"/>
              <a:t> (corps cellulaire dans le ganglion spinal)</a:t>
            </a:r>
          </a:p>
          <a:p>
            <a:pPr fontAlgn="t"/>
            <a:r>
              <a:rPr lang="fr-FR" b="1" dirty="0"/>
              <a:t>Un contingent végétatif, ou autonome</a:t>
            </a:r>
            <a:endParaRPr lang="fr-FR" dirty="0"/>
          </a:p>
          <a:p>
            <a:endParaRPr lang="fr-F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SYMPTOMES</a:t>
            </a:r>
            <a:endParaRPr lang="fr-FR" dirty="0"/>
          </a:p>
        </p:txBody>
      </p:sp>
      <p:sp>
        <p:nvSpPr>
          <p:cNvPr id="3" name="Espace réservé du contenu 2"/>
          <p:cNvSpPr>
            <a:spLocks noGrp="1"/>
          </p:cNvSpPr>
          <p:nvPr>
            <p:ph sz="quarter" idx="1"/>
          </p:nvPr>
        </p:nvSpPr>
        <p:spPr/>
        <p:txBody>
          <a:bodyPr>
            <a:normAutofit/>
          </a:bodyPr>
          <a:lstStyle/>
          <a:p>
            <a:r>
              <a:rPr lang="fr-FR" b="1" dirty="0"/>
              <a:t>1. Faiblesse</a:t>
            </a:r>
          </a:p>
          <a:p>
            <a:pPr>
              <a:buNone/>
            </a:pPr>
            <a:r>
              <a:rPr lang="fr-FR" dirty="0" smtClean="0"/>
              <a:t>   maladresse</a:t>
            </a:r>
            <a:r>
              <a:rPr lang="fr-FR" dirty="0"/>
              <a:t>, gène, lourdeur …d'un ou plusieurs membres, traduisant le déficit moteur.</a:t>
            </a:r>
          </a:p>
          <a:p>
            <a:r>
              <a:rPr lang="fr-FR" b="1" dirty="0"/>
              <a:t>2. Troubles sensitifs divers </a:t>
            </a:r>
            <a:r>
              <a:rPr lang="fr-FR" b="1" dirty="0" smtClean="0"/>
              <a:t>:</a:t>
            </a:r>
            <a:endParaRPr lang="fr-FR" dirty="0"/>
          </a:p>
          <a:p>
            <a:pPr lvl="1" fontAlgn="t"/>
            <a:r>
              <a:rPr lang="fr-FR" dirty="0"/>
              <a:t>Douleurs (décharges électriques, brûlures, crampes au repos)</a:t>
            </a:r>
          </a:p>
          <a:p>
            <a:pPr lvl="1" fontAlgn="t"/>
            <a:r>
              <a:rPr lang="fr-FR" dirty="0"/>
              <a:t>Paresthésies (fourmillements, picotements)</a:t>
            </a:r>
          </a:p>
          <a:p>
            <a:pPr lvl="1" fontAlgn="t"/>
            <a:r>
              <a:rPr lang="fr-FR" dirty="0"/>
              <a:t>Anesthésie ou hypoesthésie (« comme après une anesthésie locale chez le dentiste », « peau cartonnée », </a:t>
            </a:r>
            <a:r>
              <a:rPr lang="fr-FR" dirty="0" err="1"/>
              <a:t>etc</a:t>
            </a:r>
            <a:r>
              <a:rPr lang="fr-FR" dirty="0"/>
              <a:t>… )</a:t>
            </a:r>
          </a:p>
          <a:p>
            <a:endParaRPr lang="fr-F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SIGNES CLINIQUES</a:t>
            </a:r>
            <a:endParaRPr lang="fr-FR" dirty="0"/>
          </a:p>
        </p:txBody>
      </p:sp>
      <p:sp>
        <p:nvSpPr>
          <p:cNvPr id="3" name="Espace réservé du contenu 2"/>
          <p:cNvSpPr>
            <a:spLocks noGrp="1"/>
          </p:cNvSpPr>
          <p:nvPr>
            <p:ph sz="quarter" idx="1"/>
          </p:nvPr>
        </p:nvSpPr>
        <p:spPr/>
        <p:txBody>
          <a:bodyPr>
            <a:normAutofit/>
          </a:bodyPr>
          <a:lstStyle/>
          <a:p>
            <a:r>
              <a:rPr lang="fr-FR" b="1" dirty="0"/>
              <a:t>1. Déficit moteur</a:t>
            </a:r>
          </a:p>
          <a:p>
            <a:pPr fontAlgn="t">
              <a:buNone/>
            </a:pPr>
            <a:r>
              <a:rPr lang="fr-FR" dirty="0" smtClean="0"/>
              <a:t>   Topographie variable, </a:t>
            </a:r>
            <a:r>
              <a:rPr lang="fr-FR" dirty="0"/>
              <a:t>mais le plus souvent à prédominance </a:t>
            </a:r>
            <a:r>
              <a:rPr lang="fr-FR" dirty="0" smtClean="0"/>
              <a:t>distale.</a:t>
            </a:r>
            <a:endParaRPr lang="fr-FR" dirty="0"/>
          </a:p>
          <a:p>
            <a:pPr fontAlgn="t">
              <a:buNone/>
            </a:pPr>
            <a:r>
              <a:rPr lang="fr-FR" dirty="0" smtClean="0"/>
              <a:t>   Hypotonique</a:t>
            </a:r>
            <a:endParaRPr lang="fr-FR" dirty="0"/>
          </a:p>
          <a:p>
            <a:pPr fontAlgn="t">
              <a:buNone/>
            </a:pPr>
            <a:r>
              <a:rPr lang="fr-FR" dirty="0" smtClean="0"/>
              <a:t>   Intensité </a:t>
            </a:r>
            <a:r>
              <a:rPr lang="fr-FR" dirty="0"/>
              <a:t>variable, qu'il est possible de coter, muscle par muscle :</a:t>
            </a:r>
          </a:p>
          <a:p>
            <a:pPr lvl="1" fontAlgn="t"/>
            <a:r>
              <a:rPr lang="fr-FR" dirty="0" smtClean="0"/>
              <a:t>5: </a:t>
            </a:r>
            <a:r>
              <a:rPr lang="fr-FR" dirty="0"/>
              <a:t>force normale</a:t>
            </a:r>
          </a:p>
          <a:p>
            <a:pPr lvl="1" fontAlgn="t"/>
            <a:r>
              <a:rPr lang="fr-FR" dirty="0" smtClean="0"/>
              <a:t>4: </a:t>
            </a:r>
            <a:r>
              <a:rPr lang="fr-FR" dirty="0"/>
              <a:t>mouvement possible contre résistance</a:t>
            </a:r>
          </a:p>
          <a:p>
            <a:pPr lvl="1" fontAlgn="t"/>
            <a:r>
              <a:rPr lang="fr-FR" dirty="0" smtClean="0"/>
              <a:t>3: </a:t>
            </a:r>
            <a:r>
              <a:rPr lang="fr-FR" dirty="0"/>
              <a:t>mouvement possible contre la pesanteur</a:t>
            </a:r>
          </a:p>
          <a:p>
            <a:pPr lvl="1" fontAlgn="t"/>
            <a:r>
              <a:rPr lang="fr-FR" dirty="0" smtClean="0"/>
              <a:t>2: </a:t>
            </a:r>
            <a:r>
              <a:rPr lang="fr-FR" dirty="0"/>
              <a:t>mouvement possible si la gravité est éliminée</a:t>
            </a:r>
          </a:p>
          <a:p>
            <a:pPr lvl="1" fontAlgn="t"/>
            <a:r>
              <a:rPr lang="fr-FR" dirty="0" smtClean="0"/>
              <a:t>1: </a:t>
            </a:r>
            <a:r>
              <a:rPr lang="fr-FR" dirty="0"/>
              <a:t>trace de contraction musculaire</a:t>
            </a:r>
          </a:p>
          <a:p>
            <a:pPr lvl="1" fontAlgn="t"/>
            <a:r>
              <a:rPr lang="fr-FR" dirty="0" smtClean="0"/>
              <a:t>0: </a:t>
            </a:r>
            <a:r>
              <a:rPr lang="fr-FR" dirty="0"/>
              <a:t>aucune contraction musculaire visible</a:t>
            </a:r>
          </a:p>
          <a:p>
            <a:endParaRPr lang="fr-F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SIGNES CLINIQUES</a:t>
            </a:r>
            <a:endParaRPr lang="fr-FR" dirty="0"/>
          </a:p>
        </p:txBody>
      </p:sp>
      <p:sp>
        <p:nvSpPr>
          <p:cNvPr id="3" name="Espace réservé du contenu 2"/>
          <p:cNvSpPr>
            <a:spLocks noGrp="1"/>
          </p:cNvSpPr>
          <p:nvPr>
            <p:ph sz="quarter" idx="1"/>
          </p:nvPr>
        </p:nvSpPr>
        <p:spPr/>
        <p:txBody>
          <a:bodyPr>
            <a:normAutofit fontScale="92500" lnSpcReduction="10000"/>
          </a:bodyPr>
          <a:lstStyle/>
          <a:p>
            <a:r>
              <a:rPr lang="fr-FR" b="1" dirty="0"/>
              <a:t>2. </a:t>
            </a:r>
            <a:r>
              <a:rPr lang="fr-FR" b="1" dirty="0" smtClean="0"/>
              <a:t>Amyotrophie</a:t>
            </a:r>
            <a:endParaRPr lang="fr-FR" dirty="0"/>
          </a:p>
          <a:p>
            <a:pPr fontAlgn="t">
              <a:buNone/>
            </a:pPr>
            <a:r>
              <a:rPr lang="fr-FR" dirty="0"/>
              <a:t>Signe majeur mais habituellement absent au début de l'atteinte</a:t>
            </a:r>
            <a:r>
              <a:rPr lang="fr-FR" dirty="0" smtClean="0"/>
              <a:t>.</a:t>
            </a:r>
          </a:p>
          <a:p>
            <a:pPr fontAlgn="t"/>
            <a:endParaRPr lang="fr-FR" dirty="0"/>
          </a:p>
          <a:p>
            <a:r>
              <a:rPr lang="fr-FR" b="1" dirty="0"/>
              <a:t>3. Fasciculations</a:t>
            </a:r>
          </a:p>
          <a:p>
            <a:pPr fontAlgn="t">
              <a:buNone/>
            </a:pPr>
            <a:r>
              <a:rPr lang="fr-FR" dirty="0" smtClean="0"/>
              <a:t>Contractions </a:t>
            </a:r>
            <a:r>
              <a:rPr lang="fr-FR" dirty="0"/>
              <a:t>musculaires très brèves, superficielles, localisées à une partie d'un muscle, ne déplaçant pas le segment de membre, bien visibles à jour frisant, survenant spontanément ou après percussion du muscle.</a:t>
            </a:r>
          </a:p>
          <a:p>
            <a:pPr fontAlgn="t">
              <a:buNone/>
            </a:pPr>
            <a:r>
              <a:rPr lang="fr-FR" dirty="0"/>
              <a:t>Grande valeur séméiologique (quasi pathognomonique) mais très inconstantes surtout présentes lors de l'atteinte des neurones des cornes antérieures de la moelle.</a:t>
            </a:r>
          </a:p>
          <a:p>
            <a:endParaRPr lang="fr-F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SIGNES CLINIQUES</a:t>
            </a:r>
            <a:endParaRPr lang="fr-FR" dirty="0"/>
          </a:p>
        </p:txBody>
      </p:sp>
      <p:sp>
        <p:nvSpPr>
          <p:cNvPr id="3" name="Espace réservé du contenu 2"/>
          <p:cNvSpPr>
            <a:spLocks noGrp="1"/>
          </p:cNvSpPr>
          <p:nvPr>
            <p:ph sz="quarter" idx="1"/>
          </p:nvPr>
        </p:nvSpPr>
        <p:spPr/>
        <p:txBody>
          <a:bodyPr>
            <a:normAutofit fontScale="92500" lnSpcReduction="10000"/>
          </a:bodyPr>
          <a:lstStyle/>
          <a:p>
            <a:pPr>
              <a:buNone/>
            </a:pPr>
            <a:r>
              <a:rPr lang="fr-FR" b="1" dirty="0"/>
              <a:t>4. Abolition ou diminution des réflexes </a:t>
            </a:r>
            <a:r>
              <a:rPr lang="fr-FR" b="1" dirty="0" err="1" smtClean="0"/>
              <a:t>ostéo-tendineux</a:t>
            </a:r>
            <a:endParaRPr lang="fr-FR" dirty="0"/>
          </a:p>
          <a:p>
            <a:pPr fontAlgn="t"/>
            <a:r>
              <a:rPr lang="fr-FR" dirty="0"/>
              <a:t>C'est, avec l'amyotrophie, le meilleur signe clinique du syndrome.</a:t>
            </a:r>
          </a:p>
          <a:p>
            <a:pPr fontAlgn="t">
              <a:buNone/>
            </a:pPr>
            <a:endParaRPr lang="fr-FR" dirty="0" smtClean="0"/>
          </a:p>
          <a:p>
            <a:pPr fontAlgn="t">
              <a:buNone/>
            </a:pPr>
            <a:endParaRPr lang="fr-FR" dirty="0"/>
          </a:p>
          <a:p>
            <a:pPr>
              <a:buNone/>
            </a:pPr>
            <a:r>
              <a:rPr lang="fr-FR" b="1" dirty="0"/>
              <a:t>5. Déficit </a:t>
            </a:r>
            <a:r>
              <a:rPr lang="fr-FR" b="1" dirty="0" smtClean="0"/>
              <a:t>sensitif</a:t>
            </a:r>
            <a:endParaRPr lang="fr-FR" dirty="0"/>
          </a:p>
          <a:p>
            <a:pPr fontAlgn="t"/>
            <a:r>
              <a:rPr lang="fr-FR" dirty="0"/>
              <a:t>Déficit de la sensibilité thermo-algique (froid, chaud, piqûre</a:t>
            </a:r>
            <a:r>
              <a:rPr lang="fr-FR" dirty="0" smtClean="0"/>
              <a:t>)</a:t>
            </a:r>
          </a:p>
          <a:p>
            <a:pPr fontAlgn="t"/>
            <a:endParaRPr lang="fr-FR" dirty="0"/>
          </a:p>
          <a:p>
            <a:pPr fontAlgn="t"/>
            <a:r>
              <a:rPr lang="fr-FR" dirty="0"/>
              <a:t>Déficit de la sensibilité au tact superficiel et de la sensibilité profonde (sens de position du gros orteil, perception des vibrations du diapason</a:t>
            </a:r>
            <a:r>
              <a:rPr lang="fr-FR" dirty="0" smtClean="0"/>
              <a:t>)</a:t>
            </a:r>
          </a:p>
          <a:p>
            <a:pPr fontAlgn="t">
              <a:buNone/>
            </a:pPr>
            <a:endParaRPr lang="fr-FR" dirty="0"/>
          </a:p>
          <a:p>
            <a:endParaRPr lang="fr-F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SIGNES CLINIQUES</a:t>
            </a:r>
            <a:endParaRPr lang="fr-FR" dirty="0"/>
          </a:p>
        </p:txBody>
      </p:sp>
      <p:sp>
        <p:nvSpPr>
          <p:cNvPr id="3" name="Espace réservé du contenu 2"/>
          <p:cNvSpPr>
            <a:spLocks noGrp="1"/>
          </p:cNvSpPr>
          <p:nvPr>
            <p:ph sz="quarter" idx="1"/>
          </p:nvPr>
        </p:nvSpPr>
        <p:spPr/>
        <p:txBody>
          <a:bodyPr>
            <a:normAutofit lnSpcReduction="10000"/>
          </a:bodyPr>
          <a:lstStyle/>
          <a:p>
            <a:pPr>
              <a:buNone/>
            </a:pPr>
            <a:r>
              <a:rPr lang="fr-FR" b="1" dirty="0"/>
              <a:t>6. Troubles trophiques et signes végétatifs</a:t>
            </a:r>
          </a:p>
          <a:p>
            <a:pPr fontAlgn="t"/>
            <a:r>
              <a:rPr lang="fr-FR" dirty="0"/>
              <a:t>Peau sèche, amincie, dépilée, troubles vaso-moteurs</a:t>
            </a:r>
          </a:p>
          <a:p>
            <a:pPr fontAlgn="t"/>
            <a:r>
              <a:rPr lang="fr-FR" dirty="0"/>
              <a:t>Maux perforants plantaires, rétractions tendineuses, pieds creux, rarement arthropathies</a:t>
            </a:r>
          </a:p>
          <a:p>
            <a:pPr fontAlgn="t"/>
            <a:r>
              <a:rPr lang="fr-FR" dirty="0"/>
              <a:t>Signes de </a:t>
            </a:r>
            <a:r>
              <a:rPr lang="fr-FR" dirty="0" err="1"/>
              <a:t>dysautonomie</a:t>
            </a:r>
            <a:r>
              <a:rPr lang="fr-FR" dirty="0"/>
              <a:t> </a:t>
            </a:r>
            <a:r>
              <a:rPr lang="fr-FR" dirty="0" smtClean="0"/>
              <a:t>:</a:t>
            </a:r>
            <a:endParaRPr lang="fr-FR" dirty="0"/>
          </a:p>
          <a:p>
            <a:pPr lvl="1" fontAlgn="t"/>
            <a:r>
              <a:rPr lang="fr-FR" dirty="0"/>
              <a:t>hypotension orthostatique</a:t>
            </a:r>
          </a:p>
          <a:p>
            <a:pPr lvl="1" fontAlgn="t"/>
            <a:r>
              <a:rPr lang="fr-FR" dirty="0"/>
              <a:t>impuissance</a:t>
            </a:r>
          </a:p>
          <a:p>
            <a:pPr lvl="1" fontAlgn="t"/>
            <a:r>
              <a:rPr lang="fr-FR" dirty="0"/>
              <a:t>troubles vésicaux</a:t>
            </a:r>
          </a:p>
          <a:p>
            <a:pPr>
              <a:buNone/>
            </a:pPr>
            <a:r>
              <a:rPr lang="fr-FR" b="1" dirty="0"/>
              <a:t>7. Signes négatifs</a:t>
            </a:r>
          </a:p>
          <a:p>
            <a:r>
              <a:rPr lang="fr-FR" dirty="0"/>
              <a:t>Pas de signes d'atteinte du système nerveux central, en particulier pas de signe de Babinski </a:t>
            </a:r>
          </a:p>
          <a:p>
            <a:endParaRPr lang="fr-F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83778"/>
            <a:ext cx="7467600" cy="580926"/>
          </a:xfrm>
        </p:spPr>
        <p:txBody>
          <a:bodyPr/>
          <a:lstStyle/>
          <a:p>
            <a:r>
              <a:rPr lang="fr-FR" dirty="0" smtClean="0"/>
              <a:t>EXAMENS COMPLEMENTAIRES</a:t>
            </a:r>
            <a:endParaRPr lang="fr-FR" dirty="0"/>
          </a:p>
        </p:txBody>
      </p:sp>
      <p:sp>
        <p:nvSpPr>
          <p:cNvPr id="3" name="Espace réservé du contenu 2"/>
          <p:cNvSpPr>
            <a:spLocks noGrp="1"/>
          </p:cNvSpPr>
          <p:nvPr>
            <p:ph sz="quarter" idx="1"/>
          </p:nvPr>
        </p:nvSpPr>
        <p:spPr>
          <a:xfrm>
            <a:off x="457200" y="836712"/>
            <a:ext cx="7467600" cy="4248472"/>
          </a:xfrm>
        </p:spPr>
        <p:txBody>
          <a:bodyPr>
            <a:normAutofit/>
          </a:bodyPr>
          <a:lstStyle/>
          <a:p>
            <a:pPr>
              <a:buNone/>
            </a:pPr>
            <a:r>
              <a:rPr lang="fr-FR" b="1" dirty="0"/>
              <a:t>1. Electrodiagnostic </a:t>
            </a:r>
            <a:r>
              <a:rPr lang="fr-FR" b="1" dirty="0" err="1" smtClean="0"/>
              <a:t>neuro-musculaire</a:t>
            </a:r>
            <a:endParaRPr lang="fr-FR" b="1" dirty="0"/>
          </a:p>
          <a:p>
            <a:pPr>
              <a:buNone/>
            </a:pPr>
            <a:r>
              <a:rPr lang="fr-FR" dirty="0"/>
              <a:t>Son but est triple :</a:t>
            </a:r>
          </a:p>
          <a:p>
            <a:pPr fontAlgn="t"/>
            <a:r>
              <a:rPr lang="fr-FR" dirty="0"/>
              <a:t>Confirmer l'existence d'un syndrome </a:t>
            </a:r>
            <a:r>
              <a:rPr lang="fr-FR" dirty="0" err="1"/>
              <a:t>neurogène</a:t>
            </a:r>
            <a:endParaRPr lang="fr-FR" dirty="0"/>
          </a:p>
          <a:p>
            <a:pPr fontAlgn="t"/>
            <a:r>
              <a:rPr lang="fr-FR" dirty="0"/>
              <a:t>Préciser la topographie de l'atteinte</a:t>
            </a:r>
          </a:p>
          <a:p>
            <a:pPr fontAlgn="t"/>
            <a:r>
              <a:rPr lang="fr-FR" dirty="0"/>
              <a:t>Orienter l'étiologie</a:t>
            </a:r>
          </a:p>
          <a:p>
            <a:pPr fontAlgn="t">
              <a:buNone/>
            </a:pPr>
            <a:r>
              <a:rPr lang="fr-FR" b="1" dirty="0"/>
              <a:t>Electromyogramme</a:t>
            </a:r>
            <a:r>
              <a:rPr lang="fr-FR" dirty="0"/>
              <a:t> : le tracé </a:t>
            </a:r>
            <a:r>
              <a:rPr lang="fr-FR" dirty="0" err="1"/>
              <a:t>neurogène</a:t>
            </a:r>
            <a:endParaRPr lang="fr-FR" dirty="0"/>
          </a:p>
          <a:p>
            <a:pPr lvl="1" fontAlgn="t"/>
            <a:r>
              <a:rPr lang="fr-FR" dirty="0"/>
              <a:t>Tracé appauvri en unités motrices</a:t>
            </a:r>
          </a:p>
          <a:p>
            <a:pPr lvl="1" fontAlgn="t"/>
            <a:r>
              <a:rPr lang="fr-FR" dirty="0"/>
              <a:t>Accélération des unités lors de l'augmentation de l'effort : sommation temporelle, qui a pour fonction de compenser la perte d'unités motrices.</a:t>
            </a:r>
          </a:p>
          <a:p>
            <a:endParaRPr lang="fr-FR" dirty="0"/>
          </a:p>
        </p:txBody>
      </p:sp>
      <p:sp>
        <p:nvSpPr>
          <p:cNvPr id="4" name="Espace réservé du contenu 2"/>
          <p:cNvSpPr txBox="1">
            <a:spLocks/>
          </p:cNvSpPr>
          <p:nvPr/>
        </p:nvSpPr>
        <p:spPr>
          <a:xfrm>
            <a:off x="457200" y="5200600"/>
            <a:ext cx="7467600" cy="1396752"/>
          </a:xfrm>
          <a:prstGeom prst="rect">
            <a:avLst/>
          </a:prstGeom>
        </p:spPr>
        <p:txBody>
          <a:bodyPr vert="horz">
            <a:normAutofit/>
          </a:bodyPr>
          <a:lstStyle/>
          <a:p>
            <a:pPr marL="274320" marR="0" lvl="0" indent="-274320" algn="l" defTabSz="914400" rtl="0" eaLnBrk="1" fontAlgn="t" latinLnBrk="0" hangingPunct="1">
              <a:lnSpc>
                <a:spcPct val="100000"/>
              </a:lnSpc>
              <a:spcBef>
                <a:spcPts val="600"/>
              </a:spcBef>
              <a:spcAft>
                <a:spcPts val="0"/>
              </a:spcAft>
              <a:buClr>
                <a:schemeClr val="accent1"/>
              </a:buClr>
              <a:buSzPct val="70000"/>
              <a:tabLst/>
              <a:defRPr/>
            </a:pPr>
            <a:r>
              <a:rPr kumimoji="0" lang="fr-FR" sz="2400" b="1" i="0" u="none" strike="noStrike" kern="1200" cap="none" spc="0" normalizeH="0" baseline="0" noProof="0" dirty="0" smtClean="0">
                <a:ln>
                  <a:noFill/>
                </a:ln>
                <a:solidFill>
                  <a:schemeClr val="tx1"/>
                </a:solidFill>
                <a:effectLst/>
                <a:uLnTx/>
                <a:uFillTx/>
                <a:latin typeface="+mn-lt"/>
                <a:ea typeface="+mn-ea"/>
                <a:cs typeface="+mn-cs"/>
              </a:rPr>
              <a:t>     Vitesses de conduction nerveuse (VCN)</a:t>
            </a:r>
          </a:p>
          <a:p>
            <a:pPr marL="274320" marR="0" lvl="0" indent="-274320" algn="l" defTabSz="914400" rtl="0" eaLnBrk="1" fontAlgn="t" latinLnBrk="0" hangingPunct="1">
              <a:lnSpc>
                <a:spcPct val="100000"/>
              </a:lnSpc>
              <a:spcBef>
                <a:spcPts val="600"/>
              </a:spcBef>
              <a:spcAft>
                <a:spcPts val="0"/>
              </a:spcAft>
              <a:buClr>
                <a:schemeClr val="accent1"/>
              </a:buClr>
              <a:buSzPct val="70000"/>
              <a:buFont typeface="Wingdings"/>
              <a:buNone/>
              <a:tabLst/>
              <a:defRPr/>
            </a:pPr>
            <a:r>
              <a:rPr kumimoji="0" lang="fr-FR" sz="2400" b="1" i="0" u="none" strike="noStrike" kern="1200" cap="none" spc="0" normalizeH="0" baseline="0" noProof="0" dirty="0" smtClean="0">
                <a:ln>
                  <a:noFill/>
                </a:ln>
                <a:solidFill>
                  <a:schemeClr val="tx1"/>
                </a:solidFill>
                <a:effectLst/>
                <a:uLnTx/>
                <a:uFillTx/>
                <a:latin typeface="+mn-lt"/>
                <a:ea typeface="+mn-ea"/>
                <a:cs typeface="+mn-cs"/>
              </a:rPr>
              <a:t>   </a:t>
            </a:r>
            <a:r>
              <a:rPr kumimoji="0" lang="fr-FR" sz="2400" b="0" i="0" u="none" strike="noStrike" kern="1200" cap="none" spc="0" normalizeH="0" baseline="0" noProof="0" dirty="0" smtClean="0">
                <a:ln>
                  <a:noFill/>
                </a:ln>
                <a:solidFill>
                  <a:schemeClr val="tx1"/>
                </a:solidFill>
                <a:effectLst/>
                <a:uLnTx/>
                <a:uFillTx/>
                <a:latin typeface="+mn-lt"/>
                <a:ea typeface="+mn-ea"/>
                <a:cs typeface="+mn-cs"/>
              </a:rPr>
              <a:t>Les VCN motrices et sensitives peuvent être diminuées (N : 45 m/s en moyenne). </a:t>
            </a:r>
            <a:endParaRPr kumimoji="0" lang="fr-FR" sz="24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SYNDROME-NEUROGENE-PERIPHERIQUEimg1.jpg"/>
          <p:cNvPicPr>
            <a:picLocks noChangeAspect="1"/>
          </p:cNvPicPr>
          <p:nvPr/>
        </p:nvPicPr>
        <p:blipFill>
          <a:blip r:embed="rId3" cstate="print"/>
          <a:stretch>
            <a:fillRect/>
          </a:stretch>
        </p:blipFill>
        <p:spPr>
          <a:xfrm>
            <a:off x="0" y="620688"/>
            <a:ext cx="9144000" cy="2520280"/>
          </a:xfrm>
          <a:prstGeom prst="rect">
            <a:avLst/>
          </a:prstGeom>
        </p:spPr>
      </p:pic>
      <p:sp>
        <p:nvSpPr>
          <p:cNvPr id="5" name="Rectangle 4"/>
          <p:cNvSpPr/>
          <p:nvPr/>
        </p:nvSpPr>
        <p:spPr>
          <a:xfrm>
            <a:off x="2367069" y="116632"/>
            <a:ext cx="4293163" cy="369332"/>
          </a:xfrm>
          <a:prstGeom prst="rect">
            <a:avLst/>
          </a:prstGeom>
        </p:spPr>
        <p:txBody>
          <a:bodyPr wrap="none">
            <a:spAutoFit/>
          </a:bodyPr>
          <a:lstStyle/>
          <a:p>
            <a:r>
              <a:rPr lang="fr-FR" b="1" i="1" dirty="0" smtClean="0"/>
              <a:t>Tracé EMG interférentiel (normal)</a:t>
            </a:r>
            <a:endParaRPr lang="fr-FR" dirty="0"/>
          </a:p>
        </p:txBody>
      </p:sp>
      <p:pic>
        <p:nvPicPr>
          <p:cNvPr id="6" name="Image 5" descr="SYNDROME-NEUROGENE-PERIPHERIQUEimg2.jpg"/>
          <p:cNvPicPr>
            <a:picLocks noChangeAspect="1"/>
          </p:cNvPicPr>
          <p:nvPr/>
        </p:nvPicPr>
        <p:blipFill>
          <a:blip r:embed="rId4" cstate="print"/>
          <a:stretch>
            <a:fillRect/>
          </a:stretch>
        </p:blipFill>
        <p:spPr>
          <a:xfrm>
            <a:off x="0" y="4365104"/>
            <a:ext cx="9144000" cy="2492896"/>
          </a:xfrm>
          <a:prstGeom prst="rect">
            <a:avLst/>
          </a:prstGeom>
        </p:spPr>
      </p:pic>
      <p:sp>
        <p:nvSpPr>
          <p:cNvPr id="7" name="Rectangle 6"/>
          <p:cNvSpPr/>
          <p:nvPr/>
        </p:nvSpPr>
        <p:spPr>
          <a:xfrm>
            <a:off x="0" y="3707740"/>
            <a:ext cx="9144000" cy="369332"/>
          </a:xfrm>
          <a:prstGeom prst="rect">
            <a:avLst/>
          </a:prstGeom>
        </p:spPr>
        <p:txBody>
          <a:bodyPr wrap="square">
            <a:spAutoFit/>
          </a:bodyPr>
          <a:lstStyle/>
          <a:p>
            <a:pPr algn="ctr"/>
            <a:r>
              <a:rPr lang="fr-FR" b="1" i="1" dirty="0" smtClean="0"/>
              <a:t>tracé EMG </a:t>
            </a:r>
            <a:r>
              <a:rPr lang="fr-FR" b="1" i="1" dirty="0" err="1" smtClean="0"/>
              <a:t>neurogène</a:t>
            </a:r>
            <a:r>
              <a:rPr lang="fr-FR" b="1" i="1" dirty="0" smtClean="0"/>
              <a:t> (simple accéléré)</a:t>
            </a:r>
            <a:endParaRPr lang="fr-F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sz="quarter" idx="1"/>
          </p:nvPr>
        </p:nvSpPr>
        <p:spPr>
          <a:xfrm>
            <a:off x="457200" y="476672"/>
            <a:ext cx="7239000" cy="5979064"/>
          </a:xfrm>
        </p:spPr>
        <p:txBody>
          <a:bodyPr>
            <a:normAutofit/>
          </a:bodyPr>
          <a:lstStyle/>
          <a:p>
            <a:r>
              <a:rPr lang="fr-FR" b="1" dirty="0"/>
              <a:t>2. La biopsie musculaire</a:t>
            </a:r>
          </a:p>
          <a:p>
            <a:pPr>
              <a:buNone/>
            </a:pPr>
            <a:r>
              <a:rPr lang="fr-FR" dirty="0"/>
              <a:t>Non indiquée pour confirmer le Dg </a:t>
            </a:r>
            <a:r>
              <a:rPr lang="fr-FR" dirty="0" smtClean="0"/>
              <a:t>sauf </a:t>
            </a:r>
            <a:r>
              <a:rPr lang="fr-FR" dirty="0"/>
              <a:t>dans certains cas, elle montre typiquement une atrophie fasciculaire (certains fascicules sont faits de fibres atrophiées, d'autres sont normaux</a:t>
            </a:r>
            <a:r>
              <a:rPr lang="fr-FR" dirty="0" smtClean="0"/>
              <a:t>).</a:t>
            </a:r>
          </a:p>
          <a:p>
            <a:pPr>
              <a:buNone/>
            </a:pPr>
            <a:endParaRPr lang="fr-FR" dirty="0"/>
          </a:p>
          <a:p>
            <a:r>
              <a:rPr lang="fr-FR" b="1" dirty="0"/>
              <a:t>3. Les autres examens complémentaires</a:t>
            </a:r>
          </a:p>
          <a:p>
            <a:pPr>
              <a:buNone/>
            </a:pPr>
            <a:r>
              <a:rPr lang="fr-FR" dirty="0"/>
              <a:t>sont prescrits pour orienter </a:t>
            </a:r>
            <a:r>
              <a:rPr lang="fr-FR" dirty="0" smtClean="0"/>
              <a:t>l'étiologie.</a:t>
            </a:r>
            <a:endParaRPr lang="fr-FR" dirty="0"/>
          </a:p>
          <a:p>
            <a:endParaRPr lang="fr-F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DIAGNOSTIC DIFFERENTIEL</a:t>
            </a:r>
            <a:endParaRPr lang="fr-FR" dirty="0"/>
          </a:p>
        </p:txBody>
      </p:sp>
      <p:sp>
        <p:nvSpPr>
          <p:cNvPr id="3" name="Espace réservé du contenu 2"/>
          <p:cNvSpPr>
            <a:spLocks noGrp="1"/>
          </p:cNvSpPr>
          <p:nvPr>
            <p:ph sz="quarter" idx="1"/>
          </p:nvPr>
        </p:nvSpPr>
        <p:spPr/>
        <p:txBody>
          <a:bodyPr>
            <a:normAutofit/>
          </a:bodyPr>
          <a:lstStyle/>
          <a:p>
            <a:pPr>
              <a:buNone/>
            </a:pPr>
            <a:r>
              <a:rPr lang="fr-FR" b="1" dirty="0"/>
              <a:t>1. Syndrome myogène</a:t>
            </a:r>
          </a:p>
          <a:p>
            <a:r>
              <a:rPr lang="fr-FR" dirty="0"/>
              <a:t>Déficit moteur et amyotrophie sont communs au syndrome myogène et au syndrome </a:t>
            </a:r>
            <a:r>
              <a:rPr lang="fr-FR" dirty="0" err="1"/>
              <a:t>neurogène</a:t>
            </a:r>
            <a:r>
              <a:rPr lang="fr-FR" dirty="0"/>
              <a:t> périphérique. En faveur du syndrome </a:t>
            </a:r>
            <a:r>
              <a:rPr lang="fr-FR" dirty="0" err="1"/>
              <a:t>neurogène</a:t>
            </a:r>
            <a:r>
              <a:rPr lang="fr-FR" dirty="0"/>
              <a:t> :</a:t>
            </a:r>
          </a:p>
          <a:p>
            <a:pPr fontAlgn="t"/>
            <a:r>
              <a:rPr lang="fr-FR" dirty="0"/>
              <a:t>l'aréflexie ostéo-tendineuse</a:t>
            </a:r>
          </a:p>
          <a:p>
            <a:pPr fontAlgn="t"/>
            <a:r>
              <a:rPr lang="fr-FR" dirty="0"/>
              <a:t>les symptômes et déficits sensitifs</a:t>
            </a:r>
          </a:p>
          <a:p>
            <a:pPr fontAlgn="t"/>
            <a:r>
              <a:rPr lang="fr-FR" dirty="0"/>
              <a:t>les fasciculations</a:t>
            </a:r>
          </a:p>
          <a:p>
            <a:r>
              <a:rPr lang="fr-FR" dirty="0"/>
              <a:t>Mais, ces éléments peuvent manquer et le </a:t>
            </a:r>
            <a:r>
              <a:rPr lang="fr-FR" dirty="0" smtClean="0"/>
              <a:t>Dg </a:t>
            </a:r>
            <a:r>
              <a:rPr lang="fr-FR" dirty="0"/>
              <a:t>est parfois difficile.</a:t>
            </a:r>
          </a:p>
          <a:p>
            <a:endParaRPr lang="fr-F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DIAGNOSTIC DIFFERENTIEL</a:t>
            </a:r>
            <a:endParaRPr lang="fr-FR" dirty="0"/>
          </a:p>
        </p:txBody>
      </p:sp>
      <p:sp>
        <p:nvSpPr>
          <p:cNvPr id="3" name="Espace réservé du contenu 2"/>
          <p:cNvSpPr>
            <a:spLocks noGrp="1"/>
          </p:cNvSpPr>
          <p:nvPr>
            <p:ph sz="quarter" idx="1"/>
          </p:nvPr>
        </p:nvSpPr>
        <p:spPr/>
        <p:txBody>
          <a:bodyPr>
            <a:normAutofit/>
          </a:bodyPr>
          <a:lstStyle/>
          <a:p>
            <a:pPr>
              <a:buNone/>
            </a:pPr>
            <a:r>
              <a:rPr lang="fr-FR" b="1" dirty="0"/>
              <a:t>2. Atteintes du système nerveux central</a:t>
            </a:r>
          </a:p>
          <a:p>
            <a:pPr fontAlgn="t"/>
            <a:r>
              <a:rPr lang="fr-FR" b="1" dirty="0"/>
              <a:t>Syndrome pyramidal localisé à un membre</a:t>
            </a:r>
            <a:endParaRPr lang="fr-FR" dirty="0"/>
          </a:p>
          <a:p>
            <a:pPr lvl="1" fontAlgn="t"/>
            <a:r>
              <a:rPr lang="fr-FR" dirty="0"/>
              <a:t>A la phase aiguë de l'atteinte pyramidale, le déficit moteur peut être aréflexique </a:t>
            </a:r>
            <a:r>
              <a:rPr lang="fr-FR" dirty="0" smtClean="0"/>
              <a:t>, </a:t>
            </a:r>
            <a:r>
              <a:rPr lang="fr-FR" dirty="0"/>
              <a:t>et risque d'être pris pour un syndrome </a:t>
            </a:r>
            <a:r>
              <a:rPr lang="fr-FR" dirty="0" err="1"/>
              <a:t>neurogène</a:t>
            </a:r>
            <a:r>
              <a:rPr lang="fr-FR" dirty="0" smtClean="0"/>
              <a:t>.</a:t>
            </a:r>
          </a:p>
          <a:p>
            <a:pPr lvl="1" fontAlgn="t">
              <a:buNone/>
            </a:pPr>
            <a:endParaRPr lang="fr-FR" dirty="0"/>
          </a:p>
          <a:p>
            <a:pPr lvl="1" fontAlgn="t"/>
            <a:r>
              <a:rPr lang="fr-FR" dirty="0"/>
              <a:t>Après quelques semaines, les ROT deviennent vifs, diffusés </a:t>
            </a:r>
            <a:r>
              <a:rPr lang="fr-FR" dirty="0" smtClean="0"/>
              <a:t> </a:t>
            </a:r>
            <a:r>
              <a:rPr lang="fr-FR" dirty="0"/>
              <a:t>et il n'y a pas d'amyotrophie.</a:t>
            </a:r>
          </a:p>
          <a:p>
            <a:endParaRPr lang="fr-F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FORMES TOPOGRAPHIQUES</a:t>
            </a:r>
            <a:endParaRPr lang="fr-FR" dirty="0"/>
          </a:p>
        </p:txBody>
      </p:sp>
      <p:sp>
        <p:nvSpPr>
          <p:cNvPr id="3" name="Espace réservé du contenu 2"/>
          <p:cNvSpPr>
            <a:spLocks noGrp="1"/>
          </p:cNvSpPr>
          <p:nvPr>
            <p:ph sz="quarter" idx="1"/>
          </p:nvPr>
        </p:nvSpPr>
        <p:spPr/>
        <p:txBody>
          <a:bodyPr>
            <a:normAutofit/>
          </a:bodyPr>
          <a:lstStyle/>
          <a:p>
            <a:pPr>
              <a:buNone/>
            </a:pPr>
            <a:r>
              <a:rPr lang="fr-FR" b="1" dirty="0"/>
              <a:t>1. La plupart des syndromes </a:t>
            </a:r>
            <a:r>
              <a:rPr lang="fr-FR" b="1" dirty="0" err="1"/>
              <a:t>neurogènes</a:t>
            </a:r>
            <a:r>
              <a:rPr lang="fr-FR" b="1" dirty="0"/>
              <a:t> </a:t>
            </a:r>
            <a:r>
              <a:rPr lang="fr-FR" b="1" dirty="0" err="1"/>
              <a:t>péripéhriques</a:t>
            </a:r>
            <a:r>
              <a:rPr lang="fr-FR" b="1" dirty="0"/>
              <a:t> </a:t>
            </a:r>
            <a:r>
              <a:rPr lang="fr-FR" b="1" dirty="0" smtClean="0"/>
              <a:t> </a:t>
            </a:r>
            <a:r>
              <a:rPr lang="fr-FR" b="1" dirty="0"/>
              <a:t>sont à la fois moteurs et sensitifs</a:t>
            </a:r>
          </a:p>
          <a:p>
            <a:pPr>
              <a:buNone/>
            </a:pPr>
            <a:r>
              <a:rPr lang="fr-FR" b="1" dirty="0"/>
              <a:t>2. Atteintes purement motrices :</a:t>
            </a:r>
          </a:p>
          <a:p>
            <a:r>
              <a:rPr lang="fr-FR" dirty="0"/>
              <a:t>L'exemple type est le </a:t>
            </a:r>
            <a:r>
              <a:rPr lang="fr-FR" b="1" dirty="0"/>
              <a:t>syndrome de la corne antérieure de la moelle</a:t>
            </a:r>
            <a:r>
              <a:rPr lang="fr-FR" dirty="0"/>
              <a:t> : déficit moteur, amyotrophie, fasciculations (+++), sans aucun déficit sensitif</a:t>
            </a:r>
            <a:r>
              <a:rPr lang="fr-FR" b="1" dirty="0"/>
              <a:t>.</a:t>
            </a:r>
            <a:endParaRPr lang="fr-FR" dirty="0"/>
          </a:p>
          <a:p>
            <a:pPr>
              <a:buNone/>
            </a:pPr>
            <a:r>
              <a:rPr lang="fr-FR" b="1" dirty="0"/>
              <a:t>3. Atteintes purement sensitives</a:t>
            </a:r>
          </a:p>
          <a:p>
            <a:r>
              <a:rPr lang="fr-FR" dirty="0"/>
              <a:t>L'exemple type est l'atteinte isolée du ganglion spinal (lors du zona par exemple</a:t>
            </a:r>
            <a:r>
              <a:rPr lang="fr-FR" dirty="0" smtClean="0"/>
              <a:t>).</a:t>
            </a:r>
          </a:p>
          <a:p>
            <a:pPr>
              <a:buNone/>
            </a:pPr>
            <a:r>
              <a:rPr lang="fr-FR" dirty="0" smtClean="0"/>
              <a:t>On distingue: </a:t>
            </a:r>
            <a:r>
              <a:rPr lang="fr-FR" dirty="0" err="1" smtClean="0"/>
              <a:t>monoNP</a:t>
            </a:r>
            <a:r>
              <a:rPr lang="fr-FR" dirty="0" smtClean="0"/>
              <a:t>, </a:t>
            </a:r>
            <a:r>
              <a:rPr lang="fr-FR" dirty="0" err="1" smtClean="0"/>
              <a:t>polyNP</a:t>
            </a:r>
            <a:r>
              <a:rPr lang="fr-FR" dirty="0" smtClean="0"/>
              <a:t>, </a:t>
            </a:r>
            <a:r>
              <a:rPr lang="fr-FR" dirty="0" err="1" smtClean="0"/>
              <a:t>multiNP</a:t>
            </a:r>
            <a:endParaRPr lang="fr-FR" dirty="0"/>
          </a:p>
          <a:p>
            <a:endParaRPr lang="fr-F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b="1" dirty="0" smtClean="0"/>
              <a:t>L'ESSENTIEL A RETENIR</a:t>
            </a:r>
            <a:r>
              <a:rPr lang="fr-FR" dirty="0" smtClean="0"/>
              <a:t/>
            </a:r>
            <a:br>
              <a:rPr lang="fr-FR" dirty="0" smtClean="0"/>
            </a:br>
            <a:endParaRPr lang="fr-FR" dirty="0"/>
          </a:p>
        </p:txBody>
      </p:sp>
      <p:sp>
        <p:nvSpPr>
          <p:cNvPr id="3" name="Espace réservé du contenu 2"/>
          <p:cNvSpPr>
            <a:spLocks noGrp="1"/>
          </p:cNvSpPr>
          <p:nvPr>
            <p:ph sz="quarter" idx="1"/>
          </p:nvPr>
        </p:nvSpPr>
        <p:spPr/>
        <p:txBody>
          <a:bodyPr>
            <a:normAutofit/>
          </a:bodyPr>
          <a:lstStyle/>
          <a:p>
            <a:pPr fontAlgn="t"/>
            <a:r>
              <a:rPr lang="fr-FR" dirty="0" smtClean="0"/>
              <a:t>Déficit </a:t>
            </a:r>
            <a:r>
              <a:rPr lang="fr-FR" dirty="0"/>
              <a:t>moteur (topographie variable mais le plus souvent distale)</a:t>
            </a:r>
          </a:p>
          <a:p>
            <a:pPr fontAlgn="t"/>
            <a:r>
              <a:rPr lang="fr-FR" dirty="0"/>
              <a:t>Amyotrophie (souvent différée)</a:t>
            </a:r>
          </a:p>
          <a:p>
            <a:pPr fontAlgn="t"/>
            <a:r>
              <a:rPr lang="fr-FR" dirty="0"/>
              <a:t>Fasciculations (inconstantes)</a:t>
            </a:r>
          </a:p>
          <a:p>
            <a:pPr fontAlgn="t"/>
            <a:r>
              <a:rPr lang="fr-FR" dirty="0"/>
              <a:t>Aréflexie ostéo-tendineuse</a:t>
            </a:r>
          </a:p>
          <a:p>
            <a:pPr fontAlgn="t"/>
            <a:r>
              <a:rPr lang="fr-FR" dirty="0"/>
              <a:t>Troubles sensitifs « subjectifs » (douleurs, paresthésies) et « objectifs » : hypo ou anesthésie</a:t>
            </a:r>
          </a:p>
          <a:p>
            <a:pPr fontAlgn="t"/>
            <a:r>
              <a:rPr lang="fr-FR" dirty="0"/>
              <a:t>Troubles végétatifs possibles</a:t>
            </a:r>
          </a:p>
          <a:p>
            <a:pPr fontAlgn="t"/>
            <a:r>
              <a:rPr lang="fr-FR" dirty="0"/>
              <a:t>EMG : tracé </a:t>
            </a:r>
            <a:r>
              <a:rPr lang="fr-FR" dirty="0" err="1"/>
              <a:t>neurogène</a:t>
            </a:r>
            <a:r>
              <a:rPr lang="fr-FR" dirty="0"/>
              <a:t> : pauvre et accéléré</a:t>
            </a:r>
          </a:p>
          <a:p>
            <a:endParaRPr lang="fr-F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neuropathie.gif"/>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t/>
            </a:r>
            <a:br>
              <a:rPr lang="fr-FR" b="1" dirty="0" smtClean="0"/>
            </a:br>
            <a:r>
              <a:rPr lang="fr-FR" b="1" dirty="0" smtClean="0"/>
              <a:t/>
            </a:r>
            <a:br>
              <a:rPr lang="fr-FR" b="1" dirty="0" smtClean="0"/>
            </a:br>
            <a:r>
              <a:rPr lang="fr-FR" b="1" dirty="0" smtClean="0"/>
              <a:t/>
            </a:r>
            <a:br>
              <a:rPr lang="fr-FR" b="1" dirty="0" smtClean="0"/>
            </a:br>
            <a:r>
              <a:rPr lang="fr-FR" dirty="0" smtClean="0"/>
              <a:t/>
            </a:r>
            <a:br>
              <a:rPr lang="fr-FR" dirty="0" smtClean="0"/>
            </a:br>
            <a:r>
              <a:rPr lang="fr-FR" dirty="0" smtClean="0"/>
              <a:t>                                                                 </a:t>
            </a:r>
            <a:r>
              <a:rPr lang="fr-FR" b="1" dirty="0" smtClean="0"/>
              <a:t>Syndrome myogène (</a:t>
            </a:r>
            <a:r>
              <a:rPr lang="fr-FR" b="1" dirty="0" err="1" smtClean="0"/>
              <a:t>myopathique</a:t>
            </a:r>
            <a:r>
              <a:rPr lang="fr-FR" b="1" dirty="0" smtClean="0"/>
              <a:t>)</a:t>
            </a:r>
            <a:br>
              <a:rPr lang="fr-FR" b="1" dirty="0" smtClean="0"/>
            </a:br>
            <a:endParaRPr lang="fr-FR" dirty="0"/>
          </a:p>
        </p:txBody>
      </p:sp>
      <p:sp>
        <p:nvSpPr>
          <p:cNvPr id="3" name="Espace réservé du contenu 2"/>
          <p:cNvSpPr>
            <a:spLocks noGrp="1"/>
          </p:cNvSpPr>
          <p:nvPr>
            <p:ph sz="quarter" idx="1"/>
          </p:nvPr>
        </p:nvSpPr>
        <p:spPr/>
        <p:txBody>
          <a:bodyPr/>
          <a:lstStyle/>
          <a:p>
            <a:pPr>
              <a:buNone/>
            </a:pPr>
            <a:endParaRPr lang="fr-FR" dirty="0"/>
          </a:p>
          <a:p>
            <a:r>
              <a:rPr lang="fr-FR" dirty="0"/>
              <a:t>Ensemble des symptômes et signes résultant d'une maladie du muscle lui-même (myopathie)</a:t>
            </a:r>
          </a:p>
          <a:p>
            <a:endParaRPr lang="fr-FR"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0" y="0"/>
            <a:ext cx="9142413" cy="68564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SYMPTOMES</a:t>
            </a:r>
            <a:endParaRPr lang="fr-FR" dirty="0"/>
          </a:p>
        </p:txBody>
      </p:sp>
      <p:sp>
        <p:nvSpPr>
          <p:cNvPr id="3" name="Espace réservé du contenu 2"/>
          <p:cNvSpPr>
            <a:spLocks noGrp="1"/>
          </p:cNvSpPr>
          <p:nvPr>
            <p:ph sz="quarter" idx="1"/>
          </p:nvPr>
        </p:nvSpPr>
        <p:spPr/>
        <p:txBody>
          <a:bodyPr/>
          <a:lstStyle/>
          <a:p>
            <a:pPr>
              <a:buNone/>
            </a:pPr>
            <a:r>
              <a:rPr lang="fr-FR" b="1" dirty="0"/>
              <a:t>1. Faiblesse musculaire</a:t>
            </a:r>
          </a:p>
          <a:p>
            <a:pPr>
              <a:buNone/>
            </a:pPr>
            <a:r>
              <a:rPr lang="fr-FR" dirty="0" smtClean="0"/>
              <a:t>   Retentit </a:t>
            </a:r>
            <a:r>
              <a:rPr lang="fr-FR" dirty="0"/>
              <a:t>sur les activités motrices courantes : marcher, courir, gravir les escaliers, se relever d'un siège, porter des charges lourdes, </a:t>
            </a:r>
            <a:r>
              <a:rPr lang="fr-FR" dirty="0" err="1"/>
              <a:t>etc</a:t>
            </a:r>
            <a:r>
              <a:rPr lang="fr-FR" dirty="0" smtClean="0"/>
              <a:t>…</a:t>
            </a:r>
          </a:p>
          <a:p>
            <a:pPr>
              <a:buNone/>
            </a:pPr>
            <a:endParaRPr lang="fr-FR" dirty="0"/>
          </a:p>
          <a:p>
            <a:pPr>
              <a:buNone/>
            </a:pPr>
            <a:r>
              <a:rPr lang="fr-FR" b="1" dirty="0"/>
              <a:t>2. Douleurs musculaires (myalgies) et crampes (avec contraction en boule d'un muscle)</a:t>
            </a:r>
          </a:p>
          <a:p>
            <a:pPr>
              <a:buNone/>
            </a:pPr>
            <a:r>
              <a:rPr lang="fr-FR" dirty="0" smtClean="0"/>
              <a:t>   Déclenchées </a:t>
            </a:r>
            <a:r>
              <a:rPr lang="fr-FR" dirty="0"/>
              <a:t>ou non par les efforts.</a:t>
            </a:r>
          </a:p>
          <a:p>
            <a:endParaRPr lang="fr-FR"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7467600" cy="778098"/>
          </a:xfrm>
        </p:spPr>
        <p:txBody>
          <a:bodyPr/>
          <a:lstStyle/>
          <a:p>
            <a:r>
              <a:rPr lang="fr-FR" dirty="0" smtClean="0"/>
              <a:t>SIGNES CLINIQUES</a:t>
            </a:r>
            <a:endParaRPr lang="fr-FR" dirty="0"/>
          </a:p>
        </p:txBody>
      </p:sp>
      <p:sp>
        <p:nvSpPr>
          <p:cNvPr id="3" name="Espace réservé du contenu 2"/>
          <p:cNvSpPr>
            <a:spLocks noGrp="1"/>
          </p:cNvSpPr>
          <p:nvPr>
            <p:ph sz="quarter" idx="1"/>
          </p:nvPr>
        </p:nvSpPr>
        <p:spPr>
          <a:xfrm>
            <a:off x="457200" y="1196752"/>
            <a:ext cx="8147248" cy="5661248"/>
          </a:xfrm>
        </p:spPr>
        <p:txBody>
          <a:bodyPr>
            <a:normAutofit lnSpcReduction="10000"/>
          </a:bodyPr>
          <a:lstStyle/>
          <a:p>
            <a:pPr marL="457200" indent="-457200">
              <a:buAutoNum type="arabicPeriod"/>
            </a:pPr>
            <a:r>
              <a:rPr lang="fr-FR" b="1" dirty="0" smtClean="0"/>
              <a:t>Déficit moteur: Proximal </a:t>
            </a:r>
            <a:r>
              <a:rPr lang="fr-FR" b="1" dirty="0"/>
              <a:t>et bilatéral</a:t>
            </a:r>
            <a:r>
              <a:rPr lang="fr-FR" dirty="0"/>
              <a:t> </a:t>
            </a:r>
            <a:r>
              <a:rPr lang="fr-FR" dirty="0" smtClean="0"/>
              <a:t>(+++)</a:t>
            </a:r>
          </a:p>
          <a:p>
            <a:pPr marL="457200" indent="-457200">
              <a:buNone/>
            </a:pPr>
            <a:r>
              <a:rPr lang="fr-FR" dirty="0"/>
              <a:t/>
            </a:r>
            <a:br>
              <a:rPr lang="fr-FR" dirty="0"/>
            </a:br>
            <a:r>
              <a:rPr lang="fr-FR" dirty="0"/>
              <a:t>Prédomine à la racine des membres et sur la musculature axiale</a:t>
            </a:r>
          </a:p>
          <a:p>
            <a:pPr lvl="1" fontAlgn="t"/>
            <a:r>
              <a:rPr lang="fr-FR" b="1" dirty="0"/>
              <a:t>ceinture pelvienne et muscles </a:t>
            </a:r>
            <a:r>
              <a:rPr lang="fr-FR" b="1" dirty="0" err="1"/>
              <a:t>paravertébraux</a:t>
            </a:r>
            <a:endParaRPr lang="fr-FR" dirty="0"/>
          </a:p>
          <a:p>
            <a:pPr lvl="2" fontAlgn="t"/>
            <a:r>
              <a:rPr lang="fr-FR" sz="2400" dirty="0"/>
              <a:t>marche </a:t>
            </a:r>
            <a:r>
              <a:rPr lang="fr-FR" sz="2400" dirty="0" err="1"/>
              <a:t>dandinante</a:t>
            </a:r>
            <a:r>
              <a:rPr lang="fr-FR" sz="2400" dirty="0"/>
              <a:t>, « en canard »</a:t>
            </a:r>
          </a:p>
          <a:p>
            <a:pPr lvl="2" fontAlgn="t"/>
            <a:r>
              <a:rPr lang="fr-FR" sz="2400" dirty="0" smtClean="0"/>
              <a:t>signe </a:t>
            </a:r>
            <a:r>
              <a:rPr lang="fr-FR" sz="2400" dirty="0"/>
              <a:t>du </a:t>
            </a:r>
            <a:r>
              <a:rPr lang="fr-FR" sz="2400" dirty="0" smtClean="0"/>
              <a:t>tabouret</a:t>
            </a:r>
            <a:endParaRPr lang="fr-FR" sz="2400" dirty="0"/>
          </a:p>
          <a:p>
            <a:pPr lvl="2" fontAlgn="t"/>
            <a:r>
              <a:rPr lang="fr-FR" sz="2400" dirty="0" err="1" smtClean="0"/>
              <a:t>hyperlordose</a:t>
            </a:r>
            <a:endParaRPr lang="fr-FR" sz="2400" dirty="0"/>
          </a:p>
          <a:p>
            <a:pPr lvl="1" fontAlgn="t"/>
            <a:r>
              <a:rPr lang="fr-FR" b="1" dirty="0"/>
              <a:t>ceinture scapulaire et nuque</a:t>
            </a:r>
            <a:endParaRPr lang="fr-FR" dirty="0"/>
          </a:p>
          <a:p>
            <a:pPr lvl="2" fontAlgn="t"/>
            <a:r>
              <a:rPr lang="fr-FR" sz="2400" dirty="0"/>
              <a:t>déficit des deltoïdes, des biceps et triceps brachiaux</a:t>
            </a:r>
          </a:p>
          <a:p>
            <a:pPr lvl="2" fontAlgn="t"/>
            <a:r>
              <a:rPr lang="fr-FR" sz="2400" dirty="0" err="1"/>
              <a:t>scapula</a:t>
            </a:r>
            <a:r>
              <a:rPr lang="fr-FR" sz="2400" dirty="0"/>
              <a:t> </a:t>
            </a:r>
            <a:r>
              <a:rPr lang="fr-FR" sz="2400" dirty="0" err="1"/>
              <a:t>alata</a:t>
            </a:r>
            <a:r>
              <a:rPr lang="fr-FR" sz="2400" dirty="0"/>
              <a:t> (décollement des omoplates par paralysie des grands </a:t>
            </a:r>
            <a:r>
              <a:rPr lang="fr-FR" sz="2400" dirty="0" smtClean="0"/>
              <a:t>dentelés)</a:t>
            </a:r>
            <a:endParaRPr lang="fr-FR" sz="2400" dirty="0"/>
          </a:p>
          <a:p>
            <a:pPr lvl="2" fontAlgn="t"/>
            <a:r>
              <a:rPr lang="fr-FR" sz="2400" dirty="0"/>
              <a:t>déficit des fléchisseurs de la nuque</a:t>
            </a:r>
          </a:p>
          <a:p>
            <a:endParaRPr lang="fr-FR"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err="1" smtClean="0"/>
              <a:t>Hyperlordose</a:t>
            </a:r>
            <a:r>
              <a:rPr lang="fr-FR" dirty="0" smtClean="0"/>
              <a:t> lombaire</a:t>
            </a:r>
            <a:endParaRPr lang="fr-FR" dirty="0"/>
          </a:p>
        </p:txBody>
      </p:sp>
      <p:sp>
        <p:nvSpPr>
          <p:cNvPr id="4" name="Espace réservé du texte 3"/>
          <p:cNvSpPr>
            <a:spLocks noGrp="1"/>
          </p:cNvSpPr>
          <p:nvPr>
            <p:ph type="body" sz="half" idx="2"/>
          </p:nvPr>
        </p:nvSpPr>
        <p:spPr/>
        <p:txBody>
          <a:bodyPr/>
          <a:lstStyle/>
          <a:p>
            <a:endParaRPr lang="fr-FR"/>
          </a:p>
        </p:txBody>
      </p:sp>
      <p:pic>
        <p:nvPicPr>
          <p:cNvPr id="71684" name="Picture 4" descr="http://www.rhumatologie.asso.fr/images/Pub-select/img-71-137-144-8.jpg"/>
          <p:cNvPicPr>
            <a:picLocks noGrp="1" noChangeAspect="1" noChangeArrowheads="1"/>
          </p:cNvPicPr>
          <p:nvPr>
            <p:ph type="pic" idx="1"/>
          </p:nvPr>
        </p:nvPicPr>
        <p:blipFill>
          <a:blip r:embed="rId3" cstate="print"/>
          <a:srcRect l="16057" r="16057"/>
          <a:stretch>
            <a:fillRect/>
          </a:stretch>
        </p:blipFill>
        <p:spPr bwMode="auto">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err="1" smtClean="0"/>
              <a:t>Scapula</a:t>
            </a:r>
            <a:r>
              <a:rPr lang="fr-FR" dirty="0" smtClean="0"/>
              <a:t> </a:t>
            </a:r>
            <a:r>
              <a:rPr lang="fr-FR" dirty="0" err="1" smtClean="0"/>
              <a:t>alata</a:t>
            </a:r>
            <a:endParaRPr lang="fr-FR" dirty="0"/>
          </a:p>
        </p:txBody>
      </p:sp>
      <p:pic>
        <p:nvPicPr>
          <p:cNvPr id="70658" name="Picture 2" descr="http://www.seppohyokki.fi/photo18032007091336/1246045169.jpg"/>
          <p:cNvPicPr>
            <a:picLocks noGrp="1" noChangeAspect="1" noChangeArrowheads="1"/>
          </p:cNvPicPr>
          <p:nvPr>
            <p:ph type="pic" idx="1"/>
          </p:nvPr>
        </p:nvPicPr>
        <p:blipFill>
          <a:blip r:embed="rId3" cstate="print"/>
          <a:srcRect l="16250" r="16250"/>
          <a:stretch>
            <a:fillRect/>
          </a:stretch>
        </p:blipFill>
        <p:spPr bwMode="auto">
          <a:prstGeom prst="rect">
            <a:avLst/>
          </a:prstGeom>
          <a:noFill/>
        </p:spPr>
      </p:pic>
      <p:sp>
        <p:nvSpPr>
          <p:cNvPr id="4" name="Espace réservé du texte 3"/>
          <p:cNvSpPr>
            <a:spLocks noGrp="1"/>
          </p:cNvSpPr>
          <p:nvPr>
            <p:ph type="body" sz="half" idx="2"/>
          </p:nvPr>
        </p:nvSpPr>
        <p:spPr/>
        <p:txBody>
          <a:bodyPr/>
          <a:lstStyle/>
          <a:p>
            <a:endParaRPr lang="fr-FR"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sz="quarter" idx="1"/>
          </p:nvPr>
        </p:nvSpPr>
        <p:spPr>
          <a:xfrm>
            <a:off x="457200" y="0"/>
            <a:ext cx="7467600" cy="6858000"/>
          </a:xfrm>
        </p:spPr>
        <p:txBody>
          <a:bodyPr>
            <a:normAutofit/>
          </a:bodyPr>
          <a:lstStyle/>
          <a:p>
            <a:pPr fontAlgn="t"/>
            <a:r>
              <a:rPr lang="fr-FR" dirty="0"/>
              <a:t>D</a:t>
            </a:r>
            <a:r>
              <a:rPr lang="fr-FR" b="1" dirty="0"/>
              <a:t>'autres muscles peuvent être atteints, plus rarement</a:t>
            </a:r>
            <a:r>
              <a:rPr lang="fr-FR" dirty="0"/>
              <a:t> </a:t>
            </a:r>
            <a:r>
              <a:rPr lang="fr-FR" dirty="0" smtClean="0"/>
              <a:t>:</a:t>
            </a:r>
          </a:p>
          <a:p>
            <a:pPr fontAlgn="t">
              <a:buNone/>
            </a:pPr>
            <a:endParaRPr lang="fr-FR" dirty="0"/>
          </a:p>
          <a:p>
            <a:pPr lvl="1" fontAlgn="t"/>
            <a:r>
              <a:rPr lang="fr-FR" b="1" dirty="0"/>
              <a:t>muscles de la </a:t>
            </a:r>
            <a:r>
              <a:rPr lang="fr-FR" b="1" dirty="0" smtClean="0"/>
              <a:t>face</a:t>
            </a:r>
            <a:endParaRPr lang="fr-FR" dirty="0"/>
          </a:p>
          <a:p>
            <a:pPr lvl="2" fontAlgn="t"/>
            <a:r>
              <a:rPr lang="fr-FR" dirty="0"/>
              <a:t>orbiculaires des paupières</a:t>
            </a:r>
          </a:p>
          <a:p>
            <a:pPr lvl="2" fontAlgn="t"/>
            <a:r>
              <a:rPr lang="fr-FR" dirty="0"/>
              <a:t>releveur de la paupière supérieure (ptosis)</a:t>
            </a:r>
          </a:p>
          <a:p>
            <a:pPr lvl="2" fontAlgn="t"/>
            <a:r>
              <a:rPr lang="fr-FR" dirty="0"/>
              <a:t>muscles oculomoteurs ou </a:t>
            </a:r>
            <a:r>
              <a:rPr lang="fr-FR" dirty="0" err="1" smtClean="0"/>
              <a:t>pharyngo</a:t>
            </a:r>
            <a:r>
              <a:rPr lang="fr-FR" dirty="0" smtClean="0"/>
              <a:t>-laryngés</a:t>
            </a:r>
          </a:p>
          <a:p>
            <a:pPr lvl="2" fontAlgn="t"/>
            <a:endParaRPr lang="fr-FR" dirty="0"/>
          </a:p>
          <a:p>
            <a:pPr lvl="1" fontAlgn="t"/>
            <a:r>
              <a:rPr lang="fr-FR" b="1" dirty="0"/>
              <a:t>muscles </a:t>
            </a:r>
            <a:r>
              <a:rPr lang="fr-FR" b="1" dirty="0" smtClean="0"/>
              <a:t>distaux</a:t>
            </a:r>
          </a:p>
          <a:p>
            <a:pPr lvl="1" fontAlgn="t"/>
            <a:endParaRPr lang="fr-FR" dirty="0"/>
          </a:p>
          <a:p>
            <a:pPr lvl="1" fontAlgn="t"/>
            <a:r>
              <a:rPr lang="fr-FR" b="1" dirty="0"/>
              <a:t>muscles respiratoires</a:t>
            </a:r>
            <a:r>
              <a:rPr lang="fr-FR" dirty="0"/>
              <a:t> (syndrome restrictif</a:t>
            </a:r>
            <a:r>
              <a:rPr lang="fr-FR" dirty="0" smtClean="0"/>
              <a:t>)</a:t>
            </a:r>
          </a:p>
          <a:p>
            <a:pPr lvl="1" fontAlgn="t"/>
            <a:endParaRPr lang="fr-FR" dirty="0"/>
          </a:p>
          <a:p>
            <a:pPr lvl="1" fontAlgn="t"/>
            <a:r>
              <a:rPr lang="fr-FR" b="1" dirty="0"/>
              <a:t>cœur</a:t>
            </a:r>
            <a:r>
              <a:rPr lang="fr-FR" dirty="0"/>
              <a:t> (cardiomyopathie</a:t>
            </a:r>
            <a:r>
              <a:rPr lang="fr-FR" dirty="0" smtClean="0"/>
              <a:t>)</a:t>
            </a:r>
          </a:p>
          <a:p>
            <a:pPr lvl="1" fontAlgn="t"/>
            <a:endParaRPr lang="fr-FR" dirty="0"/>
          </a:p>
          <a:p>
            <a:r>
              <a:rPr lang="fr-FR" b="1" dirty="0"/>
              <a:t>Intensité variable</a:t>
            </a:r>
            <a:r>
              <a:rPr lang="fr-FR" dirty="0"/>
              <a:t> (selon le degré d'évolution de la </a:t>
            </a:r>
            <a:r>
              <a:rPr lang="fr-FR" dirty="0" smtClean="0"/>
              <a:t>myopathie</a:t>
            </a:r>
            <a:r>
              <a:rPr lang="fr-FR" dirty="0"/>
              <a:t> </a:t>
            </a:r>
            <a:r>
              <a:rPr lang="fr-FR" dirty="0" smtClean="0"/>
              <a:t>( </a:t>
            </a:r>
            <a:r>
              <a:rPr lang="fr-FR" dirty="0"/>
              <a:t>cotation de 1 à 5 )</a:t>
            </a:r>
          </a:p>
          <a:p>
            <a:endParaRPr lang="fr-FR"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sz="quarter" idx="1"/>
          </p:nvPr>
        </p:nvSpPr>
        <p:spPr>
          <a:xfrm>
            <a:off x="457200" y="260648"/>
            <a:ext cx="8229600" cy="5865515"/>
          </a:xfrm>
        </p:spPr>
        <p:txBody>
          <a:bodyPr>
            <a:normAutofit/>
          </a:bodyPr>
          <a:lstStyle/>
          <a:p>
            <a:pPr>
              <a:buNone/>
            </a:pPr>
            <a:r>
              <a:rPr lang="fr-FR" b="1" dirty="0"/>
              <a:t>2. Modifications du volume </a:t>
            </a:r>
            <a:r>
              <a:rPr lang="fr-FR" b="1" dirty="0" smtClean="0"/>
              <a:t>musculaire</a:t>
            </a:r>
          </a:p>
          <a:p>
            <a:pPr>
              <a:buNone/>
            </a:pPr>
            <a:endParaRPr lang="fr-FR" b="1" dirty="0"/>
          </a:p>
          <a:p>
            <a:r>
              <a:rPr lang="fr-FR" b="1" dirty="0"/>
              <a:t>Amyotrophie</a:t>
            </a:r>
            <a:endParaRPr lang="fr-FR" dirty="0"/>
          </a:p>
          <a:p>
            <a:pPr fontAlgn="t">
              <a:buNone/>
            </a:pPr>
            <a:r>
              <a:rPr lang="fr-FR" dirty="0" smtClean="0"/>
              <a:t>  Même </a:t>
            </a:r>
            <a:r>
              <a:rPr lang="fr-FR" dirty="0"/>
              <a:t>topographie que le déficit </a:t>
            </a:r>
            <a:r>
              <a:rPr lang="fr-FR" dirty="0" smtClean="0"/>
              <a:t>moteur</a:t>
            </a:r>
          </a:p>
          <a:p>
            <a:pPr fontAlgn="t">
              <a:buNone/>
            </a:pPr>
            <a:r>
              <a:rPr lang="fr-FR" dirty="0" smtClean="0"/>
              <a:t>( proximal </a:t>
            </a:r>
            <a:r>
              <a:rPr lang="fr-FR" dirty="0"/>
              <a:t>et bilatéral) et </a:t>
            </a:r>
            <a:r>
              <a:rPr lang="fr-FR" dirty="0" smtClean="0"/>
              <a:t>de sévérité </a:t>
            </a:r>
            <a:r>
              <a:rPr lang="fr-FR" dirty="0"/>
              <a:t>variable</a:t>
            </a:r>
          </a:p>
          <a:p>
            <a:pPr fontAlgn="t">
              <a:buNone/>
            </a:pPr>
            <a:endParaRPr lang="fr-FR" dirty="0" smtClean="0"/>
          </a:p>
          <a:p>
            <a:pPr fontAlgn="t">
              <a:buNone/>
            </a:pPr>
            <a:endParaRPr lang="fr-FR" dirty="0"/>
          </a:p>
          <a:p>
            <a:r>
              <a:rPr lang="fr-FR" b="1" dirty="0"/>
              <a:t>Hypertrophie, plus rare</a:t>
            </a:r>
            <a:r>
              <a:rPr lang="fr-FR" dirty="0"/>
              <a:t>, concernant surtout les mollets.</a:t>
            </a:r>
          </a:p>
          <a:p>
            <a:endParaRPr lang="fr-FR"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sz="quarter" idx="1"/>
          </p:nvPr>
        </p:nvSpPr>
        <p:spPr>
          <a:xfrm>
            <a:off x="457200" y="188640"/>
            <a:ext cx="8229600" cy="5937523"/>
          </a:xfrm>
        </p:spPr>
        <p:txBody>
          <a:bodyPr>
            <a:normAutofit/>
          </a:bodyPr>
          <a:lstStyle/>
          <a:p>
            <a:pPr>
              <a:buNone/>
            </a:pPr>
            <a:r>
              <a:rPr lang="fr-FR" b="1" dirty="0"/>
              <a:t>3. Anomalies de la contraction ou de la décontraction </a:t>
            </a:r>
            <a:r>
              <a:rPr lang="fr-FR" b="1" dirty="0" smtClean="0"/>
              <a:t>musculaire</a:t>
            </a:r>
          </a:p>
          <a:p>
            <a:pPr>
              <a:buNone/>
            </a:pPr>
            <a:endParaRPr lang="fr-FR" b="1" dirty="0"/>
          </a:p>
          <a:p>
            <a:pPr fontAlgn="t"/>
            <a:r>
              <a:rPr lang="fr-FR" sz="2800" dirty="0"/>
              <a:t>Abolition </a:t>
            </a:r>
            <a:r>
              <a:rPr lang="fr-FR" sz="2800" dirty="0" smtClean="0"/>
              <a:t>de la contraction </a:t>
            </a:r>
            <a:r>
              <a:rPr lang="fr-FR" sz="2800" dirty="0" err="1"/>
              <a:t>idio-musculaire</a:t>
            </a:r>
            <a:r>
              <a:rPr lang="fr-FR" sz="2800" dirty="0"/>
              <a:t> :</a:t>
            </a:r>
          </a:p>
          <a:p>
            <a:pPr fontAlgn="t"/>
            <a:endParaRPr lang="fr-FR" sz="2800" dirty="0" smtClean="0"/>
          </a:p>
          <a:p>
            <a:pPr fontAlgn="t"/>
            <a:r>
              <a:rPr lang="fr-FR" sz="2800" dirty="0" smtClean="0"/>
              <a:t>Contraction </a:t>
            </a:r>
            <a:r>
              <a:rPr lang="fr-FR" sz="2800" dirty="0"/>
              <a:t>anormale, « en boules </a:t>
            </a:r>
            <a:r>
              <a:rPr lang="fr-FR" sz="2800" dirty="0" smtClean="0"/>
              <a:t>»</a:t>
            </a:r>
          </a:p>
          <a:p>
            <a:pPr fontAlgn="t"/>
            <a:endParaRPr lang="fr-FR" sz="2800" dirty="0"/>
          </a:p>
          <a:p>
            <a:pPr fontAlgn="t"/>
            <a:r>
              <a:rPr lang="fr-FR" sz="2800" dirty="0" err="1" smtClean="0"/>
              <a:t>Myotonie</a:t>
            </a:r>
            <a:endParaRPr lang="fr-FR" sz="2800" dirty="0"/>
          </a:p>
          <a:p>
            <a:pPr lvl="1" fontAlgn="t"/>
            <a:r>
              <a:rPr lang="fr-FR" sz="2400" dirty="0"/>
              <a:t>Lenteur de la décontraction musculaire, indolore</a:t>
            </a:r>
          </a:p>
          <a:p>
            <a:pPr lvl="1" fontAlgn="t"/>
            <a:r>
              <a:rPr lang="fr-FR" sz="2400" dirty="0"/>
              <a:t>Spontanée </a:t>
            </a:r>
            <a:r>
              <a:rPr lang="fr-FR" sz="2400" dirty="0" smtClean="0"/>
              <a:t> ou provoquée</a:t>
            </a:r>
            <a:endParaRPr lang="fr-FR" sz="2400" dirty="0"/>
          </a:p>
          <a:p>
            <a:pPr lvl="1" fontAlgn="t"/>
            <a:r>
              <a:rPr lang="fr-FR" sz="2400" dirty="0"/>
              <a:t>Inconstante, ne s'observe que dans certaines myopathies.</a:t>
            </a:r>
          </a:p>
          <a:p>
            <a:endParaRPr lang="fr-FR"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sz="quarter" idx="1"/>
          </p:nvPr>
        </p:nvSpPr>
        <p:spPr>
          <a:xfrm>
            <a:off x="457200" y="692696"/>
            <a:ext cx="8229600" cy="5433467"/>
          </a:xfrm>
        </p:spPr>
        <p:txBody>
          <a:bodyPr/>
          <a:lstStyle/>
          <a:p>
            <a:pPr>
              <a:buNone/>
            </a:pPr>
            <a:r>
              <a:rPr lang="fr-FR" b="1" dirty="0"/>
              <a:t>4</a:t>
            </a:r>
            <a:r>
              <a:rPr lang="fr-FR" sz="2800" b="1" dirty="0"/>
              <a:t>. Rétractions </a:t>
            </a:r>
            <a:r>
              <a:rPr lang="fr-FR" sz="2800" b="1" dirty="0" smtClean="0"/>
              <a:t>tendineuses</a:t>
            </a:r>
          </a:p>
          <a:p>
            <a:pPr>
              <a:buNone/>
            </a:pPr>
            <a:endParaRPr lang="fr-FR" sz="2800" b="1" dirty="0" smtClean="0"/>
          </a:p>
          <a:p>
            <a:pPr>
              <a:buNone/>
            </a:pPr>
            <a:endParaRPr lang="fr-FR" sz="2800" b="1" dirty="0"/>
          </a:p>
          <a:p>
            <a:pPr>
              <a:buNone/>
            </a:pPr>
            <a:r>
              <a:rPr lang="fr-FR" sz="2800" b="1" dirty="0"/>
              <a:t>5. Signes </a:t>
            </a:r>
            <a:r>
              <a:rPr lang="fr-FR" sz="2800" b="1" dirty="0" smtClean="0"/>
              <a:t>négatifs:</a:t>
            </a:r>
          </a:p>
          <a:p>
            <a:pPr>
              <a:buNone/>
            </a:pPr>
            <a:endParaRPr lang="fr-FR" b="1" dirty="0"/>
          </a:p>
          <a:p>
            <a:pPr fontAlgn="t"/>
            <a:r>
              <a:rPr lang="fr-FR" dirty="0"/>
              <a:t>Pas de déficit </a:t>
            </a:r>
            <a:r>
              <a:rPr lang="fr-FR" dirty="0" smtClean="0"/>
              <a:t>sensitif</a:t>
            </a:r>
          </a:p>
          <a:p>
            <a:pPr fontAlgn="t">
              <a:buNone/>
            </a:pPr>
            <a:endParaRPr lang="fr-FR" dirty="0"/>
          </a:p>
          <a:p>
            <a:pPr fontAlgn="t"/>
            <a:r>
              <a:rPr lang="fr-FR" dirty="0"/>
              <a:t>Pas d'abolition des réflexes </a:t>
            </a:r>
            <a:r>
              <a:rPr lang="fr-FR" dirty="0" err="1"/>
              <a:t>ostéo-tendineux</a:t>
            </a:r>
            <a:r>
              <a:rPr lang="fr-FR" dirty="0"/>
              <a:t> </a:t>
            </a:r>
          </a:p>
          <a:p>
            <a:pPr fontAlgn="t">
              <a:buNone/>
            </a:pPr>
            <a:endParaRPr lang="fr-FR" dirty="0"/>
          </a:p>
          <a:p>
            <a:pPr fontAlgn="t"/>
            <a:r>
              <a:rPr lang="fr-FR" dirty="0"/>
              <a:t>Pas de fasciculations</a:t>
            </a:r>
          </a:p>
          <a:p>
            <a:endParaRPr lang="fr-FR"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EXAMENS COMPLEMENTAIRES</a:t>
            </a:r>
            <a:endParaRPr lang="fr-FR" dirty="0"/>
          </a:p>
        </p:txBody>
      </p:sp>
      <p:sp>
        <p:nvSpPr>
          <p:cNvPr id="3" name="Espace réservé du contenu 2"/>
          <p:cNvSpPr>
            <a:spLocks noGrp="1"/>
          </p:cNvSpPr>
          <p:nvPr>
            <p:ph sz="quarter" idx="1"/>
          </p:nvPr>
        </p:nvSpPr>
        <p:spPr/>
        <p:txBody>
          <a:bodyPr>
            <a:normAutofit/>
          </a:bodyPr>
          <a:lstStyle/>
          <a:p>
            <a:pPr>
              <a:buNone/>
            </a:pPr>
            <a:r>
              <a:rPr lang="fr-FR" b="1" dirty="0"/>
              <a:t>1</a:t>
            </a:r>
            <a:r>
              <a:rPr lang="fr-FR" sz="2800" b="1" dirty="0"/>
              <a:t>. Electrodiagnostic </a:t>
            </a:r>
            <a:r>
              <a:rPr lang="fr-FR" sz="2800" b="1" dirty="0" err="1"/>
              <a:t>neuro-musculaire</a:t>
            </a:r>
            <a:endParaRPr lang="fr-FR" sz="2800" b="1" dirty="0"/>
          </a:p>
          <a:p>
            <a:pPr fontAlgn="t"/>
            <a:r>
              <a:rPr lang="fr-FR" dirty="0"/>
              <a:t>Electromyogramme (EMG) : tracé myogène</a:t>
            </a:r>
          </a:p>
          <a:p>
            <a:pPr lvl="1" fontAlgn="t"/>
            <a:r>
              <a:rPr lang="fr-FR" sz="2400" dirty="0"/>
              <a:t>Anormalement riche en unités motrice </a:t>
            </a:r>
          </a:p>
          <a:p>
            <a:pPr lvl="1" fontAlgn="t"/>
            <a:r>
              <a:rPr lang="fr-FR" sz="2400" dirty="0"/>
              <a:t>Potentiels </a:t>
            </a:r>
            <a:r>
              <a:rPr lang="fr-FR" sz="2400" dirty="0" err="1"/>
              <a:t>polyphasiques</a:t>
            </a:r>
            <a:r>
              <a:rPr lang="fr-FR" sz="2400" dirty="0"/>
              <a:t>, de brève durée et de faible amplitude</a:t>
            </a:r>
          </a:p>
          <a:p>
            <a:pPr lvl="1" fontAlgn="t"/>
            <a:r>
              <a:rPr lang="fr-FR" sz="2400" dirty="0"/>
              <a:t>Dans les myopathies avec </a:t>
            </a:r>
            <a:r>
              <a:rPr lang="fr-FR" sz="2400" dirty="0" err="1"/>
              <a:t>myotonie</a:t>
            </a:r>
            <a:r>
              <a:rPr lang="fr-FR" sz="2400" dirty="0"/>
              <a:t>, l'EMG comporte des salves d'unité motrice rapprochées (bruit caractéristique de « rafale »)</a:t>
            </a:r>
          </a:p>
          <a:p>
            <a:pPr fontAlgn="t"/>
            <a:r>
              <a:rPr lang="fr-FR" dirty="0"/>
              <a:t>Les vitesses de conduction nerveuse </a:t>
            </a:r>
            <a:r>
              <a:rPr lang="fr-FR" dirty="0" smtClean="0"/>
              <a:t>normales</a:t>
            </a:r>
            <a:endParaRPr lang="fr-FR" dirty="0"/>
          </a:p>
          <a:p>
            <a:endParaRPr lang="fr-FR"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SYNDROME-NEUROGENE-PERIPHERIQUEimg1.jpg"/>
          <p:cNvPicPr>
            <a:picLocks noChangeAspect="1"/>
          </p:cNvPicPr>
          <p:nvPr/>
        </p:nvPicPr>
        <p:blipFill>
          <a:blip r:embed="rId3" cstate="print"/>
          <a:stretch>
            <a:fillRect/>
          </a:stretch>
        </p:blipFill>
        <p:spPr>
          <a:xfrm>
            <a:off x="0" y="620688"/>
            <a:ext cx="9144000" cy="1584176"/>
          </a:xfrm>
          <a:prstGeom prst="rect">
            <a:avLst/>
          </a:prstGeom>
        </p:spPr>
      </p:pic>
      <p:sp>
        <p:nvSpPr>
          <p:cNvPr id="5" name="Rectangle 4"/>
          <p:cNvSpPr/>
          <p:nvPr/>
        </p:nvSpPr>
        <p:spPr>
          <a:xfrm>
            <a:off x="2367069" y="116632"/>
            <a:ext cx="4293163" cy="369332"/>
          </a:xfrm>
          <a:prstGeom prst="rect">
            <a:avLst/>
          </a:prstGeom>
        </p:spPr>
        <p:txBody>
          <a:bodyPr wrap="none">
            <a:spAutoFit/>
          </a:bodyPr>
          <a:lstStyle/>
          <a:p>
            <a:r>
              <a:rPr lang="fr-FR" b="1" i="1" dirty="0" smtClean="0"/>
              <a:t>Tracé EMG interférentiel (normal)</a:t>
            </a:r>
            <a:endParaRPr lang="fr-FR" dirty="0"/>
          </a:p>
        </p:txBody>
      </p:sp>
      <p:pic>
        <p:nvPicPr>
          <p:cNvPr id="6" name="Image 5" descr="SYNDROME--MYOGENE-img1.jpg"/>
          <p:cNvPicPr>
            <a:picLocks noChangeAspect="1"/>
          </p:cNvPicPr>
          <p:nvPr/>
        </p:nvPicPr>
        <p:blipFill>
          <a:blip r:embed="rId4" cstate="print"/>
          <a:stretch>
            <a:fillRect/>
          </a:stretch>
        </p:blipFill>
        <p:spPr>
          <a:xfrm>
            <a:off x="0" y="2742803"/>
            <a:ext cx="9144000" cy="1766317"/>
          </a:xfrm>
          <a:prstGeom prst="rect">
            <a:avLst/>
          </a:prstGeom>
        </p:spPr>
      </p:pic>
      <p:sp>
        <p:nvSpPr>
          <p:cNvPr id="7" name="Rectangle 6"/>
          <p:cNvSpPr/>
          <p:nvPr/>
        </p:nvSpPr>
        <p:spPr>
          <a:xfrm>
            <a:off x="3131840" y="2132856"/>
            <a:ext cx="2669320" cy="369332"/>
          </a:xfrm>
          <a:prstGeom prst="rect">
            <a:avLst/>
          </a:prstGeom>
        </p:spPr>
        <p:txBody>
          <a:bodyPr wrap="none">
            <a:spAutoFit/>
          </a:bodyPr>
          <a:lstStyle/>
          <a:p>
            <a:r>
              <a:rPr lang="fr-FR" b="1" dirty="0" smtClean="0"/>
              <a:t>Tracé EMG myogène</a:t>
            </a:r>
            <a:endParaRPr lang="fr-FR" dirty="0"/>
          </a:p>
        </p:txBody>
      </p:sp>
      <p:pic>
        <p:nvPicPr>
          <p:cNvPr id="8" name="Image 7" descr="myotonie.jpg"/>
          <p:cNvPicPr>
            <a:picLocks noChangeAspect="1"/>
          </p:cNvPicPr>
          <p:nvPr/>
        </p:nvPicPr>
        <p:blipFill>
          <a:blip r:embed="rId5" cstate="print"/>
          <a:stretch>
            <a:fillRect/>
          </a:stretch>
        </p:blipFill>
        <p:spPr>
          <a:xfrm>
            <a:off x="0" y="5229200"/>
            <a:ext cx="9144000" cy="1826518"/>
          </a:xfrm>
          <a:prstGeom prst="rect">
            <a:avLst/>
          </a:prstGeom>
        </p:spPr>
      </p:pic>
      <p:sp>
        <p:nvSpPr>
          <p:cNvPr id="9" name="Rectangle 8"/>
          <p:cNvSpPr/>
          <p:nvPr/>
        </p:nvSpPr>
        <p:spPr>
          <a:xfrm>
            <a:off x="3707904" y="4797152"/>
            <a:ext cx="1308371" cy="369332"/>
          </a:xfrm>
          <a:prstGeom prst="rect">
            <a:avLst/>
          </a:prstGeom>
        </p:spPr>
        <p:txBody>
          <a:bodyPr wrap="none">
            <a:spAutoFit/>
          </a:bodyPr>
          <a:lstStyle/>
          <a:p>
            <a:r>
              <a:rPr lang="fr-FR" b="1" dirty="0" err="1" smtClean="0"/>
              <a:t>Myotonie</a:t>
            </a:r>
            <a:endParaRPr lang="fr-FR"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sz="quarter" idx="1"/>
          </p:nvPr>
        </p:nvSpPr>
        <p:spPr>
          <a:xfrm>
            <a:off x="457200" y="188640"/>
            <a:ext cx="8229600" cy="5937523"/>
          </a:xfrm>
        </p:spPr>
        <p:txBody>
          <a:bodyPr>
            <a:normAutofit fontScale="92500"/>
          </a:bodyPr>
          <a:lstStyle/>
          <a:p>
            <a:pPr>
              <a:buNone/>
            </a:pPr>
            <a:r>
              <a:rPr lang="fr-FR" b="1" dirty="0"/>
              <a:t>2. Augmentation de la créatine kinase (CK) sérique</a:t>
            </a:r>
          </a:p>
          <a:p>
            <a:pPr fontAlgn="t"/>
            <a:r>
              <a:rPr lang="fr-FR" dirty="0"/>
              <a:t>Quasi-constante</a:t>
            </a:r>
          </a:p>
          <a:p>
            <a:pPr fontAlgn="t"/>
            <a:r>
              <a:rPr lang="fr-FR" dirty="0"/>
              <a:t>Due à la nécrose des fibres musculaires (d'où libération et passage dans le sang de l'enzyme)</a:t>
            </a:r>
          </a:p>
          <a:p>
            <a:pPr fontAlgn="t"/>
            <a:r>
              <a:rPr lang="fr-FR" dirty="0"/>
              <a:t>Parfois considérable (10 à 20 fois la normale, N &lt; 70 UI/l</a:t>
            </a:r>
            <a:r>
              <a:rPr lang="fr-FR" dirty="0" smtClean="0"/>
              <a:t>)</a:t>
            </a:r>
          </a:p>
          <a:p>
            <a:pPr fontAlgn="t">
              <a:buNone/>
            </a:pPr>
            <a:endParaRPr lang="fr-FR" dirty="0"/>
          </a:p>
          <a:p>
            <a:pPr>
              <a:buNone/>
            </a:pPr>
            <a:r>
              <a:rPr lang="fr-FR" b="1" dirty="0"/>
              <a:t>3. Biopsie musculaire</a:t>
            </a:r>
          </a:p>
          <a:p>
            <a:pPr fontAlgn="t"/>
            <a:r>
              <a:rPr lang="fr-FR" dirty="0"/>
              <a:t>Tous les fascicules sont atteints de façon inégale : coexistence de fibres atrophiques et hypertrophiques ; aspect « bariolé » caractéristique</a:t>
            </a:r>
          </a:p>
          <a:p>
            <a:pPr fontAlgn="t"/>
            <a:r>
              <a:rPr lang="fr-FR" dirty="0"/>
              <a:t>Présence de fibres nécrosées et de fibres en régénérescence </a:t>
            </a:r>
          </a:p>
          <a:p>
            <a:pPr fontAlgn="t"/>
            <a:r>
              <a:rPr lang="fr-FR" dirty="0"/>
              <a:t>Fibrose et augmentation du tissu adipeux (« dégénérescence graisseuse » du muscle à un stade évolué). </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DIAGNOSTIC DIFFERENTIEL</a:t>
            </a:r>
            <a:endParaRPr lang="fr-FR" dirty="0"/>
          </a:p>
        </p:txBody>
      </p:sp>
      <p:sp>
        <p:nvSpPr>
          <p:cNvPr id="3" name="Espace réservé du contenu 2"/>
          <p:cNvSpPr>
            <a:spLocks noGrp="1"/>
          </p:cNvSpPr>
          <p:nvPr>
            <p:ph sz="quarter" idx="1"/>
          </p:nvPr>
        </p:nvSpPr>
        <p:spPr/>
        <p:txBody>
          <a:bodyPr>
            <a:normAutofit/>
          </a:bodyPr>
          <a:lstStyle/>
          <a:p>
            <a:pPr>
              <a:buNone/>
            </a:pPr>
            <a:r>
              <a:rPr lang="fr-FR" b="1" dirty="0"/>
              <a:t>1. Syndrome </a:t>
            </a:r>
            <a:r>
              <a:rPr lang="fr-FR" b="1" dirty="0" err="1"/>
              <a:t>neurogène</a:t>
            </a:r>
            <a:r>
              <a:rPr lang="fr-FR" b="1" dirty="0"/>
              <a:t> périphérique</a:t>
            </a:r>
          </a:p>
          <a:p>
            <a:pPr fontAlgn="t"/>
            <a:r>
              <a:rPr lang="fr-FR" dirty="0"/>
              <a:t>Déficit moteur et atrophie sont communs au syndrome myogène et au syndrome </a:t>
            </a:r>
            <a:r>
              <a:rPr lang="fr-FR" dirty="0" err="1"/>
              <a:t>neurogène</a:t>
            </a:r>
            <a:r>
              <a:rPr lang="fr-FR" dirty="0"/>
              <a:t> périphérique. En faveur du syndrome myogène :</a:t>
            </a:r>
          </a:p>
          <a:p>
            <a:pPr lvl="1" fontAlgn="t"/>
            <a:r>
              <a:rPr lang="fr-FR" dirty="0"/>
              <a:t>déficit proximal et bilatéral</a:t>
            </a:r>
          </a:p>
          <a:p>
            <a:pPr lvl="1" fontAlgn="t"/>
            <a:r>
              <a:rPr lang="fr-FR" dirty="0"/>
              <a:t>abolition </a:t>
            </a:r>
            <a:r>
              <a:rPr lang="fr-FR" dirty="0" smtClean="0"/>
              <a:t>de la contraction </a:t>
            </a:r>
            <a:r>
              <a:rPr lang="fr-FR" dirty="0" err="1" smtClean="0"/>
              <a:t>idio-musculaire</a:t>
            </a:r>
            <a:endParaRPr lang="fr-FR" dirty="0"/>
          </a:p>
          <a:p>
            <a:pPr lvl="1" fontAlgn="t"/>
            <a:r>
              <a:rPr lang="fr-FR" dirty="0"/>
              <a:t>réflexes ostéotendineux conservés</a:t>
            </a:r>
          </a:p>
          <a:p>
            <a:pPr lvl="1" fontAlgn="t"/>
            <a:r>
              <a:rPr lang="fr-FR" dirty="0"/>
              <a:t>absence de déficit sensitif</a:t>
            </a:r>
          </a:p>
          <a:p>
            <a:pPr lvl="1" fontAlgn="t"/>
            <a:r>
              <a:rPr lang="fr-FR" dirty="0"/>
              <a:t>absence de fasciculations</a:t>
            </a:r>
          </a:p>
          <a:p>
            <a:pPr>
              <a:buNone/>
            </a:pPr>
            <a:r>
              <a:rPr lang="fr-FR" b="1" dirty="0" smtClean="0"/>
              <a:t>2</a:t>
            </a:r>
            <a:r>
              <a:rPr lang="fr-FR" b="1" dirty="0"/>
              <a:t>. Certaines amyotrophies d'inutilisation (alitement prolongé, atteintes du système nerveux central, dénutrition, </a:t>
            </a:r>
            <a:r>
              <a:rPr lang="fr-FR" b="1" dirty="0" err="1"/>
              <a:t>etc</a:t>
            </a:r>
            <a:r>
              <a:rPr lang="fr-FR" b="1" dirty="0"/>
              <a:t>… )</a:t>
            </a:r>
          </a:p>
          <a:p>
            <a:endParaRPr lang="fr-FR"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600" dirty="0" smtClean="0"/>
              <a:t>Formes topographiques</a:t>
            </a:r>
            <a:endParaRPr lang="fr-FR" sz="3600" dirty="0"/>
          </a:p>
        </p:txBody>
      </p:sp>
      <p:sp>
        <p:nvSpPr>
          <p:cNvPr id="3" name="Espace réservé du contenu 2"/>
          <p:cNvSpPr>
            <a:spLocks noGrp="1"/>
          </p:cNvSpPr>
          <p:nvPr>
            <p:ph sz="quarter" idx="1"/>
          </p:nvPr>
        </p:nvSpPr>
        <p:spPr/>
        <p:txBody>
          <a:bodyPr/>
          <a:lstStyle/>
          <a:p>
            <a:r>
              <a:rPr lang="fr-FR" dirty="0"/>
              <a:t>Certaines myopathies sont particulières ou inhabituelles par leur distribution topographique :</a:t>
            </a:r>
          </a:p>
          <a:p>
            <a:pPr fontAlgn="t"/>
            <a:r>
              <a:rPr lang="fr-FR" dirty="0"/>
              <a:t>myopathies distales</a:t>
            </a:r>
          </a:p>
          <a:p>
            <a:pPr fontAlgn="t"/>
            <a:r>
              <a:rPr lang="fr-FR" dirty="0"/>
              <a:t>formes très asymétriques</a:t>
            </a:r>
          </a:p>
          <a:p>
            <a:pPr fontAlgn="t"/>
            <a:r>
              <a:rPr lang="fr-FR" dirty="0"/>
              <a:t>formes purement oculaires (ptosis, paralysie des muscles oculomoteurs)</a:t>
            </a:r>
          </a:p>
          <a:p>
            <a:pPr fontAlgn="t"/>
            <a:r>
              <a:rPr lang="fr-FR" dirty="0"/>
              <a:t>formes purement cardiaques</a:t>
            </a:r>
          </a:p>
          <a:p>
            <a:endParaRPr lang="fr-FR"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L’ESSENTIEL A RETENIR</a:t>
            </a:r>
            <a:endParaRPr lang="fr-FR" dirty="0"/>
          </a:p>
        </p:txBody>
      </p:sp>
      <p:sp>
        <p:nvSpPr>
          <p:cNvPr id="3" name="Espace réservé du contenu 2"/>
          <p:cNvSpPr>
            <a:spLocks noGrp="1"/>
          </p:cNvSpPr>
          <p:nvPr>
            <p:ph sz="quarter" idx="1"/>
          </p:nvPr>
        </p:nvSpPr>
        <p:spPr/>
        <p:txBody>
          <a:bodyPr>
            <a:normAutofit fontScale="92500" lnSpcReduction="10000"/>
          </a:bodyPr>
          <a:lstStyle/>
          <a:p>
            <a:pPr fontAlgn="t"/>
            <a:r>
              <a:rPr lang="fr-FR" dirty="0"/>
              <a:t>Déficit moteur proximal et axial, parfois facial</a:t>
            </a:r>
          </a:p>
          <a:p>
            <a:pPr fontAlgn="t"/>
            <a:r>
              <a:rPr lang="fr-FR" dirty="0"/>
              <a:t>Amyotrophie de même topographie, parfois hypertrophie</a:t>
            </a:r>
          </a:p>
          <a:p>
            <a:pPr fontAlgn="t"/>
            <a:r>
              <a:rPr lang="fr-FR" dirty="0" err="1"/>
              <a:t>Myotonie</a:t>
            </a:r>
            <a:r>
              <a:rPr lang="fr-FR" dirty="0"/>
              <a:t> (lenteur à la décontraction musculaire) inconstante</a:t>
            </a:r>
          </a:p>
          <a:p>
            <a:pPr fontAlgn="t"/>
            <a:r>
              <a:rPr lang="fr-FR" dirty="0"/>
              <a:t>Signes négatifs (pas de déficit sensitif, ROT présents).</a:t>
            </a:r>
          </a:p>
          <a:p>
            <a:pPr fontAlgn="t"/>
            <a:r>
              <a:rPr lang="fr-FR" dirty="0"/>
              <a:t>Tracé EMG riche </a:t>
            </a:r>
          </a:p>
          <a:p>
            <a:pPr fontAlgn="t"/>
            <a:r>
              <a:rPr lang="fr-FR" dirty="0"/>
              <a:t>Elévation de la CK (créatine kinase) sérique</a:t>
            </a:r>
          </a:p>
          <a:p>
            <a:pPr fontAlgn="t"/>
            <a:r>
              <a:rPr lang="fr-FR" dirty="0"/>
              <a:t>Biopsie musculaire : aspect bariolé, en mosaïque des fibres.</a:t>
            </a:r>
          </a:p>
          <a:p>
            <a:pPr fontAlgn="t"/>
            <a:r>
              <a:rPr lang="fr-FR" dirty="0"/>
              <a:t>Diagnostic différentiel : le syndrome </a:t>
            </a:r>
            <a:r>
              <a:rPr lang="fr-FR" dirty="0" err="1"/>
              <a:t>neurogène</a:t>
            </a:r>
            <a:r>
              <a:rPr lang="fr-FR" dirty="0"/>
              <a:t> périphérique (déficit sensitif, ROT abolis, fasciculations)</a:t>
            </a:r>
          </a:p>
          <a:p>
            <a:endParaRPr lang="fr-FR"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myo vs neurog.JP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179512" y="1083508"/>
            <a:ext cx="8712968" cy="3785652"/>
          </a:xfrm>
          <a:prstGeom prst="rect">
            <a:avLst/>
          </a:prstGeom>
          <a:noFill/>
        </p:spPr>
        <p:txBody>
          <a:bodyPr wrap="square" rtlCol="0">
            <a:spAutoFit/>
          </a:bodyPr>
          <a:lstStyle/>
          <a:p>
            <a:pPr algn="just"/>
            <a:r>
              <a:rPr lang="fr-FR" sz="2400" dirty="0">
                <a:latin typeface="Times New Roman" pitchFamily="18" charset="0"/>
                <a:cs typeface="Times New Roman" pitchFamily="18" charset="0"/>
              </a:rPr>
              <a:t>Un patient âgé de 65 ans est amené aux urgences pour un ptosis bilatéral d'apparition progressive depuis 15 jours. </a:t>
            </a:r>
            <a:endParaRPr lang="fr-FR" sz="2400" dirty="0" smtClean="0">
              <a:latin typeface="Times New Roman" pitchFamily="18" charset="0"/>
              <a:cs typeface="Times New Roman" pitchFamily="18" charset="0"/>
            </a:endParaRPr>
          </a:p>
          <a:p>
            <a:pPr algn="just"/>
            <a:endParaRPr lang="fr-FR" sz="2400" dirty="0">
              <a:latin typeface="Times New Roman" pitchFamily="18" charset="0"/>
              <a:cs typeface="Times New Roman" pitchFamily="18" charset="0"/>
            </a:endParaRPr>
          </a:p>
          <a:p>
            <a:pPr algn="just"/>
            <a:r>
              <a:rPr lang="fr-FR" sz="2400" dirty="0" smtClean="0">
                <a:latin typeface="Times New Roman" pitchFamily="18" charset="0"/>
                <a:cs typeface="Times New Roman" pitchFamily="18" charset="0"/>
              </a:rPr>
              <a:t>Il </a:t>
            </a:r>
            <a:r>
              <a:rPr lang="fr-FR" sz="2400" dirty="0">
                <a:latin typeface="Times New Roman" pitchFamily="18" charset="0"/>
                <a:cs typeface="Times New Roman" pitchFamily="18" charset="0"/>
              </a:rPr>
              <a:t>n'a pas d'antécédent particulier en dehors d'une maladie de Basedow chez une sœur et d'une sclérodermie chez une cousine. </a:t>
            </a:r>
            <a:endParaRPr lang="fr-FR" sz="2400" dirty="0" smtClean="0">
              <a:latin typeface="Times New Roman" pitchFamily="18" charset="0"/>
              <a:cs typeface="Times New Roman" pitchFamily="18" charset="0"/>
            </a:endParaRPr>
          </a:p>
          <a:p>
            <a:pPr algn="just"/>
            <a:endParaRPr lang="fr-FR" sz="2400" dirty="0">
              <a:latin typeface="Times New Roman" pitchFamily="18" charset="0"/>
              <a:cs typeface="Times New Roman" pitchFamily="18" charset="0"/>
            </a:endParaRPr>
          </a:p>
          <a:p>
            <a:pPr algn="just"/>
            <a:r>
              <a:rPr lang="fr-FR" sz="2400" dirty="0" smtClean="0">
                <a:latin typeface="Times New Roman" pitchFamily="18" charset="0"/>
                <a:cs typeface="Times New Roman" pitchFamily="18" charset="0"/>
              </a:rPr>
              <a:t>Il </a:t>
            </a:r>
            <a:r>
              <a:rPr lang="fr-FR" sz="2400" dirty="0">
                <a:latin typeface="Times New Roman" pitchFamily="18" charset="0"/>
                <a:cs typeface="Times New Roman" pitchFamily="18" charset="0"/>
              </a:rPr>
              <a:t>existe une aggravation du ptosis en fin de </a:t>
            </a:r>
            <a:r>
              <a:rPr lang="fr-FR" sz="2400" dirty="0" smtClean="0">
                <a:latin typeface="Times New Roman" pitchFamily="18" charset="0"/>
                <a:cs typeface="Times New Roman" pitchFamily="18" charset="0"/>
              </a:rPr>
              <a:t>journée et lors de l’effort </a:t>
            </a:r>
            <a:r>
              <a:rPr lang="fr-FR" sz="2400" dirty="0">
                <a:latin typeface="Times New Roman" pitchFamily="18" charset="0"/>
                <a:cs typeface="Times New Roman" pitchFamily="18" charset="0"/>
              </a:rPr>
              <a:t>s'associant à une importante fatigabilité. </a:t>
            </a:r>
            <a:endParaRPr lang="fr-FR" sz="2400" dirty="0" smtClean="0">
              <a:latin typeface="Times New Roman" pitchFamily="18" charset="0"/>
              <a:cs typeface="Times New Roman" pitchFamily="18" charset="0"/>
            </a:endParaRPr>
          </a:p>
          <a:p>
            <a:pPr algn="just"/>
            <a:endParaRPr lang="fr-FR" sz="2400" dirty="0">
              <a:latin typeface="Times New Roman" pitchFamily="18" charset="0"/>
              <a:cs typeface="Times New Roman" pitchFamily="18" charset="0"/>
            </a:endParaRPr>
          </a:p>
          <a:p>
            <a:pPr algn="just"/>
            <a:r>
              <a:rPr lang="fr-FR" sz="2400" dirty="0" smtClean="0">
                <a:latin typeface="Times New Roman" pitchFamily="18" charset="0"/>
                <a:cs typeface="Times New Roman" pitchFamily="18" charset="0"/>
              </a:rPr>
              <a:t>Le </a:t>
            </a:r>
            <a:r>
              <a:rPr lang="fr-FR" sz="2400" dirty="0">
                <a:latin typeface="Times New Roman" pitchFamily="18" charset="0"/>
                <a:cs typeface="Times New Roman" pitchFamily="18" charset="0"/>
              </a:rPr>
              <a:t>reste de l'examen neurologique et général est normal.</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79512" y="764704"/>
            <a:ext cx="7776864" cy="461665"/>
          </a:xfrm>
          <a:prstGeom prst="rect">
            <a:avLst/>
          </a:prstGeom>
          <a:noFill/>
        </p:spPr>
        <p:txBody>
          <a:bodyPr wrap="square" rtlCol="0">
            <a:spAutoFit/>
          </a:bodyPr>
          <a:lstStyle/>
          <a:p>
            <a:r>
              <a:rPr lang="fr-FR" sz="2400" dirty="0">
                <a:latin typeface="Times New Roman" pitchFamily="18" charset="0"/>
                <a:cs typeface="Times New Roman" pitchFamily="18" charset="0"/>
              </a:rPr>
              <a:t> Quel diagnostic évoquez-vous et sur quels arguments ?</a:t>
            </a:r>
          </a:p>
        </p:txBody>
      </p:sp>
      <p:sp>
        <p:nvSpPr>
          <p:cNvPr id="3" name="Rectangle 2"/>
          <p:cNvSpPr/>
          <p:nvPr/>
        </p:nvSpPr>
        <p:spPr>
          <a:xfrm>
            <a:off x="467544" y="1916832"/>
            <a:ext cx="5027338" cy="400110"/>
          </a:xfrm>
          <a:prstGeom prst="rect">
            <a:avLst/>
          </a:prstGeom>
        </p:spPr>
        <p:txBody>
          <a:bodyPr wrap="none">
            <a:spAutoFit/>
          </a:bodyPr>
          <a:lstStyle/>
          <a:p>
            <a:r>
              <a:rPr lang="fr-FR" sz="2000" dirty="0" smtClean="0">
                <a:latin typeface="Times New Roman" pitchFamily="18" charset="0"/>
                <a:cs typeface="Times New Roman" pitchFamily="18" charset="0"/>
              </a:rPr>
              <a:t>-terrain familial : antécédents de </a:t>
            </a:r>
            <a:r>
              <a:rPr lang="fr-FR" sz="2000" dirty="0" err="1" smtClean="0">
                <a:latin typeface="Times New Roman" pitchFamily="18" charset="0"/>
                <a:cs typeface="Times New Roman" pitchFamily="18" charset="0"/>
              </a:rPr>
              <a:t>dysimmunité</a:t>
            </a:r>
            <a:r>
              <a:rPr lang="fr-FR" sz="2000" dirty="0" smtClean="0">
                <a:latin typeface="Times New Roman" pitchFamily="18" charset="0"/>
                <a:cs typeface="Times New Roman" pitchFamily="18" charset="0"/>
              </a:rPr>
              <a:t> ;</a:t>
            </a:r>
            <a:endParaRPr lang="fr-FR" sz="2000" dirty="0">
              <a:latin typeface="Times New Roman" pitchFamily="18" charset="0"/>
              <a:cs typeface="Times New Roman" pitchFamily="18" charset="0"/>
            </a:endParaRPr>
          </a:p>
        </p:txBody>
      </p:sp>
      <p:sp>
        <p:nvSpPr>
          <p:cNvPr id="4" name="Rectangle 3"/>
          <p:cNvSpPr/>
          <p:nvPr/>
        </p:nvSpPr>
        <p:spPr>
          <a:xfrm>
            <a:off x="467544" y="2636912"/>
            <a:ext cx="8352928" cy="1015663"/>
          </a:xfrm>
          <a:prstGeom prst="rect">
            <a:avLst/>
          </a:prstGeom>
        </p:spPr>
        <p:txBody>
          <a:bodyPr wrap="square">
            <a:spAutoFit/>
          </a:bodyPr>
          <a:lstStyle/>
          <a:p>
            <a:pPr algn="just" fontAlgn="t"/>
            <a:r>
              <a:rPr lang="fr-FR" sz="2000" dirty="0" smtClean="0">
                <a:latin typeface="Times New Roman" pitchFamily="18" charset="0"/>
                <a:cs typeface="Times New Roman" pitchFamily="18" charset="0"/>
              </a:rPr>
              <a:t>-terrain </a:t>
            </a:r>
            <a:r>
              <a:rPr lang="fr-FR" sz="2000" dirty="0">
                <a:latin typeface="Times New Roman" pitchFamily="18" charset="0"/>
                <a:cs typeface="Times New Roman" pitchFamily="18" charset="0"/>
              </a:rPr>
              <a:t>personnel : âge compatible avec un pic d'incidence de la myasthénie auto-immune : premier pic à la 3e décennie (prédominance féminine), second aux 6–7e décennies (prédominance masculine) ;</a:t>
            </a:r>
          </a:p>
        </p:txBody>
      </p:sp>
      <p:sp>
        <p:nvSpPr>
          <p:cNvPr id="5" name="Rectangle 4"/>
          <p:cNvSpPr/>
          <p:nvPr/>
        </p:nvSpPr>
        <p:spPr>
          <a:xfrm>
            <a:off x="467544" y="3789040"/>
            <a:ext cx="4006225" cy="400110"/>
          </a:xfrm>
          <a:prstGeom prst="rect">
            <a:avLst/>
          </a:prstGeom>
        </p:spPr>
        <p:txBody>
          <a:bodyPr wrap="none">
            <a:spAutoFit/>
          </a:bodyPr>
          <a:lstStyle/>
          <a:p>
            <a:pPr fontAlgn="t"/>
            <a:r>
              <a:rPr lang="fr-FR" sz="2000" dirty="0" smtClean="0">
                <a:latin typeface="Times New Roman" pitchFamily="18" charset="0"/>
                <a:cs typeface="Times New Roman" pitchFamily="18" charset="0"/>
              </a:rPr>
              <a:t>-sémiologie </a:t>
            </a:r>
            <a:r>
              <a:rPr lang="fr-FR" sz="2000" dirty="0">
                <a:latin typeface="Times New Roman" pitchFamily="18" charset="0"/>
                <a:cs typeface="Times New Roman" pitchFamily="18" charset="0"/>
              </a:rPr>
              <a:t>: apparition progressive :</a:t>
            </a:r>
          </a:p>
        </p:txBody>
      </p:sp>
      <p:sp>
        <p:nvSpPr>
          <p:cNvPr id="6" name="Rectangle 5"/>
          <p:cNvSpPr/>
          <p:nvPr/>
        </p:nvSpPr>
        <p:spPr>
          <a:xfrm>
            <a:off x="467544" y="4365104"/>
            <a:ext cx="8280920" cy="707886"/>
          </a:xfrm>
          <a:prstGeom prst="rect">
            <a:avLst/>
          </a:prstGeom>
        </p:spPr>
        <p:txBody>
          <a:bodyPr wrap="square">
            <a:spAutoFit/>
          </a:bodyPr>
          <a:lstStyle/>
          <a:p>
            <a:pPr fontAlgn="t"/>
            <a:r>
              <a:rPr lang="fr-FR" sz="2000" dirty="0" smtClean="0">
                <a:latin typeface="Times New Roman" pitchFamily="18" charset="0"/>
                <a:cs typeface="Times New Roman" pitchFamily="18" charset="0"/>
              </a:rPr>
              <a:t>-début </a:t>
            </a:r>
            <a:r>
              <a:rPr lang="fr-FR" sz="2000" dirty="0">
                <a:latin typeface="Times New Roman" pitchFamily="18" charset="0"/>
                <a:cs typeface="Times New Roman" pitchFamily="18" charset="0"/>
              </a:rPr>
              <a:t>oculaire : 50 % des patients débutent par une atteinte oculaire (ptosis et/ou diplopie) ;</a:t>
            </a:r>
          </a:p>
        </p:txBody>
      </p:sp>
      <p:sp>
        <p:nvSpPr>
          <p:cNvPr id="7" name="Rectangle 6"/>
          <p:cNvSpPr/>
          <p:nvPr/>
        </p:nvSpPr>
        <p:spPr>
          <a:xfrm>
            <a:off x="539552" y="5013176"/>
            <a:ext cx="5298438" cy="400110"/>
          </a:xfrm>
          <a:prstGeom prst="rect">
            <a:avLst/>
          </a:prstGeom>
        </p:spPr>
        <p:txBody>
          <a:bodyPr wrap="none">
            <a:spAutoFit/>
          </a:bodyPr>
          <a:lstStyle/>
          <a:p>
            <a:pPr fontAlgn="t"/>
            <a:r>
              <a:rPr lang="fr-FR" sz="2000" dirty="0" smtClean="0">
                <a:latin typeface="Times New Roman" pitchFamily="18" charset="0"/>
                <a:cs typeface="Times New Roman" pitchFamily="18" charset="0"/>
              </a:rPr>
              <a:t>-fatigabilité </a:t>
            </a:r>
            <a:r>
              <a:rPr lang="fr-FR" sz="2000" dirty="0">
                <a:latin typeface="Times New Roman" pitchFamily="18" charset="0"/>
                <a:cs typeface="Times New Roman" pitchFamily="18" charset="0"/>
              </a:rPr>
              <a:t>: au cours de la journée (ou à l'effort).</a:t>
            </a:r>
          </a:p>
        </p:txBody>
      </p:sp>
      <p:sp>
        <p:nvSpPr>
          <p:cNvPr id="8" name="Rectangle 7"/>
          <p:cNvSpPr/>
          <p:nvPr/>
        </p:nvSpPr>
        <p:spPr>
          <a:xfrm>
            <a:off x="3995936" y="5733256"/>
            <a:ext cx="1705916" cy="461665"/>
          </a:xfrm>
          <a:prstGeom prst="rect">
            <a:avLst/>
          </a:prstGeom>
        </p:spPr>
        <p:txBody>
          <a:bodyPr wrap="none">
            <a:spAutoFit/>
          </a:bodyPr>
          <a:lstStyle/>
          <a:p>
            <a:r>
              <a:rPr lang="fr-FR" sz="2400" b="1" dirty="0">
                <a:solidFill>
                  <a:srgbClr val="FF0000"/>
                </a:solidFill>
                <a:latin typeface="Times New Roman" pitchFamily="18" charset="0"/>
                <a:cs typeface="Times New Roman" pitchFamily="18" charset="0"/>
              </a:rPr>
              <a:t>Myasthénie</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600" b="1" dirty="0" smtClean="0"/>
              <a:t>Syndrome </a:t>
            </a:r>
            <a:r>
              <a:rPr lang="fr-FR" sz="3600" b="1" dirty="0" err="1" smtClean="0"/>
              <a:t>myasthénique</a:t>
            </a:r>
            <a:r>
              <a:rPr lang="fr-FR" dirty="0" smtClean="0"/>
              <a:t/>
            </a:r>
            <a:br>
              <a:rPr lang="fr-FR" dirty="0" smtClean="0"/>
            </a:br>
            <a:endParaRPr lang="fr-FR" dirty="0"/>
          </a:p>
        </p:txBody>
      </p:sp>
      <p:sp>
        <p:nvSpPr>
          <p:cNvPr id="3" name="Espace réservé du contenu 2"/>
          <p:cNvSpPr>
            <a:spLocks noGrp="1"/>
          </p:cNvSpPr>
          <p:nvPr>
            <p:ph sz="quarter" idx="1"/>
          </p:nvPr>
        </p:nvSpPr>
        <p:spPr/>
        <p:txBody>
          <a:bodyPr/>
          <a:lstStyle/>
          <a:p>
            <a:pPr>
              <a:buNone/>
            </a:pPr>
            <a:r>
              <a:rPr lang="fr-FR" sz="3200" dirty="0" smtClean="0"/>
              <a:t>   Ensemble </a:t>
            </a:r>
            <a:r>
              <a:rPr lang="fr-FR" sz="3200" dirty="0"/>
              <a:t>des symptômes et de signes résultant d'un dysfonctionnent de la jonction (synapse) neuromusculaire.</a:t>
            </a:r>
          </a:p>
          <a:p>
            <a:endParaRPr lang="fr-FR"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upload.wikimedia.org/wikipedia/commons/thumb/2/2b/Synapse_diag4.png/330px-Synapse_diag4.png"/>
          <p:cNvPicPr>
            <a:picLocks noChangeAspect="1" noChangeArrowheads="1"/>
          </p:cNvPicPr>
          <p:nvPr/>
        </p:nvPicPr>
        <p:blipFill>
          <a:blip r:embed="rId3" cstate="print"/>
          <a:srcRect l="8955" r="8955"/>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0" y="0"/>
            <a:ext cx="9144000" cy="685799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260648"/>
            <a:ext cx="8640960" cy="400110"/>
          </a:xfrm>
          <a:prstGeom prst="rect">
            <a:avLst/>
          </a:prstGeom>
        </p:spPr>
        <p:txBody>
          <a:bodyPr wrap="square">
            <a:spAutoFit/>
          </a:bodyPr>
          <a:lstStyle/>
          <a:p>
            <a:r>
              <a:rPr lang="fr-FR" sz="2000" dirty="0">
                <a:latin typeface="Times New Roman" pitchFamily="18" charset="0"/>
                <a:cs typeface="Times New Roman" pitchFamily="18" charset="0"/>
              </a:rPr>
              <a:t>Que recherchez-vous à l'interrogatoire et à l'examen pour étayer votre diagnostic ?</a:t>
            </a:r>
          </a:p>
        </p:txBody>
      </p:sp>
      <p:sp>
        <p:nvSpPr>
          <p:cNvPr id="3" name="Rectangle 2"/>
          <p:cNvSpPr/>
          <p:nvPr/>
        </p:nvSpPr>
        <p:spPr>
          <a:xfrm>
            <a:off x="251520" y="1268760"/>
            <a:ext cx="8424936" cy="400110"/>
          </a:xfrm>
          <a:prstGeom prst="rect">
            <a:avLst/>
          </a:prstGeom>
        </p:spPr>
        <p:txBody>
          <a:bodyPr wrap="square">
            <a:spAutoFit/>
          </a:bodyPr>
          <a:lstStyle/>
          <a:p>
            <a:r>
              <a:rPr lang="fr-FR" sz="2000" dirty="0" smtClean="0">
                <a:latin typeface="Times New Roman" pitchFamily="18" charset="0"/>
                <a:cs typeface="Times New Roman" pitchFamily="18" charset="0"/>
              </a:rPr>
              <a:t>-fatigabilité </a:t>
            </a:r>
            <a:r>
              <a:rPr lang="fr-FR" sz="2000" dirty="0">
                <a:latin typeface="Times New Roman" pitchFamily="18" charset="0"/>
                <a:cs typeface="Times New Roman" pitchFamily="18" charset="0"/>
              </a:rPr>
              <a:t>à l'effort : questionner sur l'aggravation du ptosis après un effort</a:t>
            </a:r>
          </a:p>
        </p:txBody>
      </p:sp>
      <p:sp>
        <p:nvSpPr>
          <p:cNvPr id="4" name="Rectangle 3"/>
          <p:cNvSpPr/>
          <p:nvPr/>
        </p:nvSpPr>
        <p:spPr>
          <a:xfrm>
            <a:off x="251520" y="1916832"/>
            <a:ext cx="8712968" cy="1631216"/>
          </a:xfrm>
          <a:prstGeom prst="rect">
            <a:avLst/>
          </a:prstGeom>
        </p:spPr>
        <p:txBody>
          <a:bodyPr wrap="square">
            <a:spAutoFit/>
          </a:bodyPr>
          <a:lstStyle/>
          <a:p>
            <a:pPr algn="just" fontAlgn="t"/>
            <a:r>
              <a:rPr lang="fr-FR" sz="2000" dirty="0" smtClean="0">
                <a:latin typeface="Times New Roman" pitchFamily="18" charset="0"/>
                <a:cs typeface="Times New Roman" pitchFamily="18" charset="0"/>
              </a:rPr>
              <a:t>-évaluer </a:t>
            </a:r>
            <a:r>
              <a:rPr lang="fr-FR" sz="2000" dirty="0">
                <a:latin typeface="Times New Roman" pitchFamily="18" charset="0"/>
                <a:cs typeface="Times New Roman" pitchFamily="18" charset="0"/>
              </a:rPr>
              <a:t>l'étendue de l'atteinte (myasthénie oculaire, bulbaire ou généralisée) : difficultés à la marche prolongée, à la montée des escaliers, au port de charges, aux efforts bras levés ; rechercher des signes d'atteinte du territoire bulbaire : dysphagie, difficultés de mastication s'installant au cours du repas, extinction de la voix au cours de la conversation ; rechercher une atteinte respiratoire : dyspnée d'effort ;</a:t>
            </a:r>
          </a:p>
        </p:txBody>
      </p:sp>
      <p:sp>
        <p:nvSpPr>
          <p:cNvPr id="5" name="Rectangle 4"/>
          <p:cNvSpPr/>
          <p:nvPr/>
        </p:nvSpPr>
        <p:spPr>
          <a:xfrm>
            <a:off x="251520" y="3573016"/>
            <a:ext cx="5423280" cy="400110"/>
          </a:xfrm>
          <a:prstGeom prst="rect">
            <a:avLst/>
          </a:prstGeom>
        </p:spPr>
        <p:txBody>
          <a:bodyPr wrap="none">
            <a:spAutoFit/>
          </a:bodyPr>
          <a:lstStyle/>
          <a:p>
            <a:pPr fontAlgn="t"/>
            <a:r>
              <a:rPr lang="fr-FR" sz="2000" dirty="0" smtClean="0">
                <a:latin typeface="Times New Roman" pitchFamily="18" charset="0"/>
                <a:cs typeface="Times New Roman" pitchFamily="18" charset="0"/>
              </a:rPr>
              <a:t>-recherche </a:t>
            </a:r>
            <a:r>
              <a:rPr lang="fr-FR" sz="2000" dirty="0">
                <a:latin typeface="Times New Roman" pitchFamily="18" charset="0"/>
                <a:cs typeface="Times New Roman" pitchFamily="18" charset="0"/>
              </a:rPr>
              <a:t>de pathologies auto-immunes associées.</a:t>
            </a:r>
          </a:p>
        </p:txBody>
      </p:sp>
      <p:sp>
        <p:nvSpPr>
          <p:cNvPr id="6" name="Rectangle 5"/>
          <p:cNvSpPr/>
          <p:nvPr/>
        </p:nvSpPr>
        <p:spPr>
          <a:xfrm>
            <a:off x="251520" y="4077072"/>
            <a:ext cx="8568952" cy="707886"/>
          </a:xfrm>
          <a:prstGeom prst="rect">
            <a:avLst/>
          </a:prstGeom>
        </p:spPr>
        <p:txBody>
          <a:bodyPr wrap="square">
            <a:spAutoFit/>
          </a:bodyPr>
          <a:lstStyle/>
          <a:p>
            <a:pPr algn="just"/>
            <a:r>
              <a:rPr lang="fr-FR" sz="2000" dirty="0" smtClean="0">
                <a:latin typeface="Times New Roman" pitchFamily="18" charset="0"/>
                <a:cs typeface="Times New Roman" pitchFamily="18" charset="0"/>
              </a:rPr>
              <a:t>-À </a:t>
            </a:r>
            <a:r>
              <a:rPr lang="fr-FR" sz="2000" dirty="0">
                <a:latin typeface="Times New Roman" pitchFamily="18" charset="0"/>
                <a:cs typeface="Times New Roman" pitchFamily="18" charset="0"/>
              </a:rPr>
              <a:t>l'examen : tester la fatigabilité à l'effort dans le territoire testé ou à distance (exemple de l'aggravation du ptosis au maintien du Barré).</a:t>
            </a:r>
          </a:p>
        </p:txBody>
      </p:sp>
      <p:sp>
        <p:nvSpPr>
          <p:cNvPr id="7" name="Rectangle 6"/>
          <p:cNvSpPr/>
          <p:nvPr/>
        </p:nvSpPr>
        <p:spPr>
          <a:xfrm>
            <a:off x="899592" y="5301208"/>
            <a:ext cx="3348096" cy="369332"/>
          </a:xfrm>
          <a:prstGeom prst="rect">
            <a:avLst/>
          </a:prstGeom>
        </p:spPr>
        <p:txBody>
          <a:bodyPr wrap="none">
            <a:spAutoFit/>
          </a:bodyPr>
          <a:lstStyle/>
          <a:p>
            <a:r>
              <a:rPr lang="fr-FR" b="1" smtClean="0"/>
              <a:t>FLUCTUATION; </a:t>
            </a:r>
            <a:r>
              <a:rPr lang="fr-FR" smtClean="0"/>
              <a:t>I</a:t>
            </a:r>
            <a:r>
              <a:rPr lang="fr-FR" b="1" smtClean="0"/>
              <a:t>NTERMITTENT</a:t>
            </a:r>
            <a:endParaRPr lang="fr-FR"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548680"/>
            <a:ext cx="8892480" cy="400110"/>
          </a:xfrm>
          <a:prstGeom prst="rect">
            <a:avLst/>
          </a:prstGeom>
        </p:spPr>
        <p:txBody>
          <a:bodyPr wrap="square">
            <a:spAutoFit/>
          </a:bodyPr>
          <a:lstStyle/>
          <a:p>
            <a:r>
              <a:rPr lang="fr-FR" sz="2000" dirty="0">
                <a:latin typeface="Times New Roman" pitchFamily="18" charset="0"/>
                <a:cs typeface="Times New Roman" pitchFamily="18" charset="0"/>
              </a:rPr>
              <a:t>Connaissez-vous un moyen rapide de renforcer votre suspicion diagnostique ?</a:t>
            </a:r>
          </a:p>
        </p:txBody>
      </p:sp>
      <p:sp>
        <p:nvSpPr>
          <p:cNvPr id="3" name="Rectangle 2"/>
          <p:cNvSpPr/>
          <p:nvPr/>
        </p:nvSpPr>
        <p:spPr>
          <a:xfrm>
            <a:off x="251520" y="1988840"/>
            <a:ext cx="8496944" cy="1631216"/>
          </a:xfrm>
          <a:prstGeom prst="rect">
            <a:avLst/>
          </a:prstGeom>
        </p:spPr>
        <p:txBody>
          <a:bodyPr wrap="square">
            <a:spAutoFit/>
          </a:bodyPr>
          <a:lstStyle/>
          <a:p>
            <a:pPr algn="just"/>
            <a:r>
              <a:rPr lang="fr-FR" sz="2000" dirty="0">
                <a:latin typeface="Times New Roman" pitchFamily="18" charset="0"/>
                <a:cs typeface="Times New Roman" pitchFamily="18" charset="0"/>
              </a:rPr>
              <a:t>Test à la </a:t>
            </a:r>
            <a:r>
              <a:rPr lang="fr-FR" sz="2000" dirty="0" err="1">
                <a:latin typeface="Times New Roman" pitchFamily="18" charset="0"/>
                <a:cs typeface="Times New Roman" pitchFamily="18" charset="0"/>
              </a:rPr>
              <a:t>néostigmine</a:t>
            </a:r>
            <a:r>
              <a:rPr lang="fr-FR" sz="2000" dirty="0">
                <a:latin typeface="Times New Roman" pitchFamily="18" charset="0"/>
                <a:cs typeface="Times New Roman" pitchFamily="18" charset="0"/>
              </a:rPr>
              <a:t> (</a:t>
            </a:r>
            <a:r>
              <a:rPr lang="fr-FR" sz="2000" dirty="0" err="1">
                <a:latin typeface="Times New Roman" pitchFamily="18" charset="0"/>
                <a:cs typeface="Times New Roman" pitchFamily="18" charset="0"/>
              </a:rPr>
              <a:t>Prostigmine</a:t>
            </a:r>
            <a:r>
              <a:rPr lang="fr-FR" sz="2000" dirty="0">
                <a:latin typeface="Times New Roman" pitchFamily="18" charset="0"/>
                <a:cs typeface="Times New Roman" pitchFamily="18" charset="0"/>
              </a:rPr>
              <a:t> ®) ou à l'</a:t>
            </a:r>
            <a:r>
              <a:rPr lang="fr-FR" sz="2000" dirty="0" err="1">
                <a:latin typeface="Times New Roman" pitchFamily="18" charset="0"/>
                <a:cs typeface="Times New Roman" pitchFamily="18" charset="0"/>
              </a:rPr>
              <a:t>édrophonium</a:t>
            </a:r>
            <a:r>
              <a:rPr lang="fr-FR" sz="2000" dirty="0">
                <a:latin typeface="Times New Roman" pitchFamily="18" charset="0"/>
                <a:cs typeface="Times New Roman" pitchFamily="18" charset="0"/>
              </a:rPr>
              <a:t> (</a:t>
            </a:r>
            <a:r>
              <a:rPr lang="fr-FR" sz="2000" dirty="0" err="1">
                <a:latin typeface="Times New Roman" pitchFamily="18" charset="0"/>
                <a:cs typeface="Times New Roman" pitchFamily="18" charset="0"/>
              </a:rPr>
              <a:t>Tensilon</a:t>
            </a:r>
            <a:r>
              <a:rPr lang="fr-FR" sz="2000" dirty="0">
                <a:latin typeface="Times New Roman" pitchFamily="18" charset="0"/>
                <a:cs typeface="Times New Roman" pitchFamily="18" charset="0"/>
              </a:rPr>
              <a:t> ®) : injection SC d'un </a:t>
            </a:r>
            <a:r>
              <a:rPr lang="fr-FR" sz="2000" dirty="0" err="1">
                <a:latin typeface="Times New Roman" pitchFamily="18" charset="0"/>
                <a:cs typeface="Times New Roman" pitchFamily="18" charset="0"/>
              </a:rPr>
              <a:t>anticholinesthérasique</a:t>
            </a:r>
            <a:r>
              <a:rPr lang="fr-FR" sz="2000" dirty="0">
                <a:latin typeface="Times New Roman" pitchFamily="18" charset="0"/>
                <a:cs typeface="Times New Roman" pitchFamily="18" charset="0"/>
              </a:rPr>
              <a:t> d'action rapide et transitoire. Ce test doit être pratiqué avec grande prudence, en milieu hospitalier, et précédé d'une injection d'atropine (risque d'hypotension artérielle et de bradycardie). On recherche une amélioration objective des symptômes.</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476672"/>
            <a:ext cx="8640960" cy="400110"/>
          </a:xfrm>
          <a:prstGeom prst="rect">
            <a:avLst/>
          </a:prstGeom>
        </p:spPr>
        <p:txBody>
          <a:bodyPr wrap="square">
            <a:spAutoFit/>
          </a:bodyPr>
          <a:lstStyle/>
          <a:p>
            <a:r>
              <a:rPr lang="fr-FR" sz="2000" dirty="0">
                <a:latin typeface="Times New Roman" pitchFamily="18" charset="0"/>
                <a:cs typeface="Times New Roman" pitchFamily="18" charset="0"/>
              </a:rPr>
              <a:t>Quelles autres pathologies recherchez-vous en association ?</a:t>
            </a:r>
          </a:p>
        </p:txBody>
      </p:sp>
      <p:sp>
        <p:nvSpPr>
          <p:cNvPr id="3" name="Rectangle 2"/>
          <p:cNvSpPr/>
          <p:nvPr/>
        </p:nvSpPr>
        <p:spPr>
          <a:xfrm>
            <a:off x="251520" y="1484784"/>
            <a:ext cx="8496944" cy="1631216"/>
          </a:xfrm>
          <a:prstGeom prst="rect">
            <a:avLst/>
          </a:prstGeom>
        </p:spPr>
        <p:txBody>
          <a:bodyPr wrap="square">
            <a:spAutoFit/>
          </a:bodyPr>
          <a:lstStyle/>
          <a:p>
            <a:pPr algn="just"/>
            <a:r>
              <a:rPr lang="fr-FR" sz="2000" dirty="0">
                <a:latin typeface="Times New Roman" pitchFamily="18" charset="0"/>
                <a:cs typeface="Times New Roman" pitchFamily="18" charset="0"/>
              </a:rPr>
              <a:t>Pathologies thymiques associées : pratique systématique d'un scanner </a:t>
            </a:r>
            <a:r>
              <a:rPr lang="fr-FR" sz="2000" dirty="0" err="1">
                <a:latin typeface="Times New Roman" pitchFamily="18" charset="0"/>
                <a:cs typeface="Times New Roman" pitchFamily="18" charset="0"/>
              </a:rPr>
              <a:t>médiastinothoracique</a:t>
            </a:r>
            <a:r>
              <a:rPr lang="fr-FR" sz="2000" dirty="0">
                <a:latin typeface="Times New Roman" pitchFamily="18" charset="0"/>
                <a:cs typeface="Times New Roman" pitchFamily="18" charset="0"/>
              </a:rPr>
              <a:t> (thymome, hyperplasie thymique</a:t>
            </a:r>
            <a:r>
              <a:rPr lang="fr-FR" sz="2000" dirty="0" smtClean="0">
                <a:latin typeface="Times New Roman" pitchFamily="18" charset="0"/>
                <a:cs typeface="Times New Roman" pitchFamily="18" charset="0"/>
              </a:rPr>
              <a:t>).</a:t>
            </a:r>
          </a:p>
          <a:p>
            <a:pPr algn="just"/>
            <a:r>
              <a:rPr lang="fr-FR" sz="2000" dirty="0" smtClean="0">
                <a:latin typeface="Times New Roman" pitchFamily="18" charset="0"/>
                <a:cs typeface="Times New Roman" pitchFamily="18" charset="0"/>
              </a:rPr>
              <a:t/>
            </a:r>
            <a:br>
              <a:rPr lang="fr-FR" sz="2000" dirty="0" smtClean="0">
                <a:latin typeface="Times New Roman" pitchFamily="18" charset="0"/>
                <a:cs typeface="Times New Roman" pitchFamily="18" charset="0"/>
              </a:rPr>
            </a:br>
            <a:r>
              <a:rPr lang="fr-FR" sz="2000" dirty="0">
                <a:latin typeface="Times New Roman" pitchFamily="18" charset="0"/>
                <a:cs typeface="Times New Roman" pitchFamily="18" charset="0"/>
              </a:rPr>
              <a:t>Pathologies auto-immunes associées : </a:t>
            </a:r>
            <a:r>
              <a:rPr lang="fr-FR" sz="2000" dirty="0" err="1">
                <a:latin typeface="Times New Roman" pitchFamily="18" charset="0"/>
                <a:cs typeface="Times New Roman" pitchFamily="18" charset="0"/>
              </a:rPr>
              <a:t>dysthyroïdies</a:t>
            </a:r>
            <a:r>
              <a:rPr lang="fr-FR" sz="2000" dirty="0">
                <a:latin typeface="Times New Roman" pitchFamily="18" charset="0"/>
                <a:cs typeface="Times New Roman" pitchFamily="18" charset="0"/>
              </a:rPr>
              <a:t> auto-immunes, anémie de Biermer, pemphigus, polyarthrite rhumatoïde, </a:t>
            </a:r>
            <a:r>
              <a:rPr lang="fr-FR" sz="2000" dirty="0" err="1">
                <a:latin typeface="Times New Roman" pitchFamily="18" charset="0"/>
                <a:cs typeface="Times New Roman" pitchFamily="18" charset="0"/>
              </a:rPr>
              <a:t>Gougerot</a:t>
            </a:r>
            <a:r>
              <a:rPr lang="fr-FR" sz="2000" dirty="0">
                <a:latin typeface="Times New Roman" pitchFamily="18" charset="0"/>
                <a:cs typeface="Times New Roman" pitchFamily="18" charset="0"/>
              </a:rPr>
              <a:t>-</a:t>
            </a:r>
            <a:r>
              <a:rPr lang="fr-FR" sz="2000" dirty="0" err="1">
                <a:latin typeface="Times New Roman" pitchFamily="18" charset="0"/>
                <a:cs typeface="Times New Roman" pitchFamily="18" charset="0"/>
              </a:rPr>
              <a:t>Sjögren</a:t>
            </a:r>
            <a:r>
              <a:rPr lang="fr-FR" sz="2000" dirty="0">
                <a:latin typeface="Times New Roman" pitchFamily="18" charset="0"/>
                <a:cs typeface="Times New Roman" pitchFamily="18" charset="0"/>
              </a:rPr>
              <a:t>.</a:t>
            </a:r>
          </a:p>
        </p:txBody>
      </p:sp>
      <p:pic>
        <p:nvPicPr>
          <p:cNvPr id="4" name="Image 3" descr="1002120-Localisation_du_thymus.jpg"/>
          <p:cNvPicPr>
            <a:picLocks noChangeAspect="1"/>
          </p:cNvPicPr>
          <p:nvPr/>
        </p:nvPicPr>
        <p:blipFill>
          <a:blip r:embed="rId3" cstate="print"/>
          <a:stretch>
            <a:fillRect/>
          </a:stretch>
        </p:blipFill>
        <p:spPr>
          <a:xfrm>
            <a:off x="2411760" y="3284984"/>
            <a:ext cx="3810000" cy="3233936"/>
          </a:xfrm>
          <a:prstGeom prst="rect">
            <a:avLst/>
          </a:prstGeom>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692696"/>
            <a:ext cx="5290231" cy="400110"/>
          </a:xfrm>
          <a:prstGeom prst="rect">
            <a:avLst/>
          </a:prstGeom>
        </p:spPr>
        <p:txBody>
          <a:bodyPr wrap="none">
            <a:spAutoFit/>
          </a:bodyPr>
          <a:lstStyle/>
          <a:p>
            <a:r>
              <a:rPr lang="fr-FR" sz="2000" dirty="0">
                <a:latin typeface="Times New Roman" pitchFamily="18" charset="0"/>
                <a:cs typeface="Times New Roman" pitchFamily="18" charset="0"/>
              </a:rPr>
              <a:t>Quels examens complémentaires proposez-vous ?</a:t>
            </a:r>
          </a:p>
        </p:txBody>
      </p:sp>
      <p:sp>
        <p:nvSpPr>
          <p:cNvPr id="3" name="Rectangle 2"/>
          <p:cNvSpPr/>
          <p:nvPr/>
        </p:nvSpPr>
        <p:spPr>
          <a:xfrm>
            <a:off x="251520" y="2136339"/>
            <a:ext cx="8640960" cy="1631216"/>
          </a:xfrm>
          <a:prstGeom prst="rect">
            <a:avLst/>
          </a:prstGeom>
        </p:spPr>
        <p:txBody>
          <a:bodyPr wrap="square">
            <a:spAutoFit/>
          </a:bodyPr>
          <a:lstStyle/>
          <a:p>
            <a:pPr algn="just" fontAlgn="t"/>
            <a:r>
              <a:rPr lang="fr-FR" sz="2000" dirty="0">
                <a:latin typeface="Times New Roman" pitchFamily="18" charset="0"/>
                <a:cs typeface="Times New Roman" pitchFamily="18" charset="0"/>
              </a:rPr>
              <a:t>EMG avec recherche de bloc neuromusculaire </a:t>
            </a:r>
            <a:r>
              <a:rPr lang="fr-FR" sz="2000" dirty="0" err="1">
                <a:latin typeface="Times New Roman" pitchFamily="18" charset="0"/>
                <a:cs typeface="Times New Roman" pitchFamily="18" charset="0"/>
              </a:rPr>
              <a:t>postsynaptique</a:t>
            </a:r>
            <a:r>
              <a:rPr lang="fr-FR" sz="2000" dirty="0">
                <a:latin typeface="Times New Roman" pitchFamily="18" charset="0"/>
                <a:cs typeface="Times New Roman" pitchFamily="18" charset="0"/>
              </a:rPr>
              <a:t> : stimulation répétitive basse fréquence (2 à 3 Hz) sur au moins deux muscles. Recherche d'un décrément d'au moins 10 % entre la 1re et la 4e ou 5e réponse. Cette technique est plus sensible dans les formes généralisées que dans les formes oculaires pures. L'EMG en fibre unique permet d'augmenter la sensibilité de l'électrophysiologie.</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Syndrome myasthénique"/>
          <p:cNvPicPr>
            <a:picLocks noChangeAspect="1" noChangeArrowheads="1"/>
          </p:cNvPicPr>
          <p:nvPr/>
        </p:nvPicPr>
        <p:blipFill>
          <a:blip r:embed="rId3" cstate="print"/>
          <a:srcRect l="7025" r="7025"/>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Syndrome myasthénique"/>
          <p:cNvPicPr>
            <a:picLocks noChangeAspect="1" noChangeArrowheads="1"/>
          </p:cNvPicPr>
          <p:nvPr/>
        </p:nvPicPr>
        <p:blipFill>
          <a:blip r:embed="rId3" cstate="print"/>
          <a:srcRect l="5675" r="5675"/>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DIAGOSTIC DIFFERENTIEL</a:t>
            </a:r>
            <a:endParaRPr lang="fr-FR" dirty="0"/>
          </a:p>
        </p:txBody>
      </p:sp>
      <p:sp>
        <p:nvSpPr>
          <p:cNvPr id="3" name="Espace réservé du contenu 2"/>
          <p:cNvSpPr>
            <a:spLocks noGrp="1"/>
          </p:cNvSpPr>
          <p:nvPr>
            <p:ph sz="quarter" idx="1"/>
          </p:nvPr>
        </p:nvSpPr>
        <p:spPr>
          <a:xfrm>
            <a:off x="457200" y="1600200"/>
            <a:ext cx="8686800" cy="4873752"/>
          </a:xfrm>
        </p:spPr>
        <p:txBody>
          <a:bodyPr>
            <a:normAutofit/>
          </a:bodyPr>
          <a:lstStyle/>
          <a:p>
            <a:pPr marL="457200" indent="-457200">
              <a:buAutoNum type="arabicPeriod"/>
            </a:pPr>
            <a:r>
              <a:rPr lang="fr-FR" b="1" dirty="0" smtClean="0"/>
              <a:t>Devant </a:t>
            </a:r>
            <a:r>
              <a:rPr lang="fr-FR" b="1" dirty="0"/>
              <a:t>une baisse de la paupière </a:t>
            </a:r>
            <a:r>
              <a:rPr lang="fr-FR" b="1" dirty="0" smtClean="0"/>
              <a:t>supérieure</a:t>
            </a:r>
          </a:p>
          <a:p>
            <a:pPr marL="457200" indent="-457200">
              <a:buAutoNum type="arabicPeriod"/>
            </a:pPr>
            <a:endParaRPr lang="fr-FR" b="1" dirty="0"/>
          </a:p>
          <a:p>
            <a:pPr lvl="1" fontAlgn="t">
              <a:buNone/>
            </a:pPr>
            <a:r>
              <a:rPr lang="fr-FR" sz="2600" dirty="0" smtClean="0"/>
              <a:t>*myopathie </a:t>
            </a:r>
            <a:r>
              <a:rPr lang="fr-FR" sz="2600" dirty="0"/>
              <a:t>oculaire</a:t>
            </a:r>
          </a:p>
          <a:p>
            <a:pPr lvl="1" fontAlgn="t">
              <a:buNone/>
            </a:pPr>
            <a:r>
              <a:rPr lang="fr-FR" sz="2600" dirty="0" smtClean="0"/>
              <a:t>*atteinte </a:t>
            </a:r>
            <a:r>
              <a:rPr lang="fr-FR" sz="2600" dirty="0"/>
              <a:t>du III</a:t>
            </a:r>
          </a:p>
          <a:p>
            <a:pPr lvl="1" fontAlgn="t">
              <a:buNone/>
            </a:pPr>
            <a:r>
              <a:rPr lang="fr-FR" sz="2600" dirty="0" smtClean="0"/>
              <a:t>*mais </a:t>
            </a:r>
            <a:r>
              <a:rPr lang="fr-FR" sz="2600" dirty="0"/>
              <a:t>sans lien à l'effort ni </a:t>
            </a:r>
            <a:r>
              <a:rPr lang="fr-FR" sz="2600" dirty="0" smtClean="0"/>
              <a:t>fluctuation</a:t>
            </a:r>
          </a:p>
          <a:p>
            <a:pPr fontAlgn="t">
              <a:buNone/>
            </a:pPr>
            <a:r>
              <a:rPr lang="fr-FR" sz="2600" dirty="0"/>
              <a:t> </a:t>
            </a:r>
            <a:r>
              <a:rPr lang="fr-FR" sz="2600" dirty="0" smtClean="0"/>
              <a:t>   *un </a:t>
            </a:r>
            <a:r>
              <a:rPr lang="fr-FR" sz="2600" dirty="0"/>
              <a:t>signe de Claude Bernard </a:t>
            </a:r>
            <a:r>
              <a:rPr lang="fr-FR" sz="2600" dirty="0" err="1" smtClean="0"/>
              <a:t>Horner</a:t>
            </a:r>
            <a:endParaRPr lang="fr-FR" sz="2600" dirty="0"/>
          </a:p>
          <a:p>
            <a:pPr fontAlgn="t">
              <a:buNone/>
            </a:pPr>
            <a:endParaRPr lang="fr-FR" dirty="0"/>
          </a:p>
          <a:p>
            <a:pPr>
              <a:buNone/>
            </a:pPr>
            <a:endParaRPr lang="fr-FR"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764704"/>
            <a:ext cx="7467600" cy="652934"/>
          </a:xfrm>
        </p:spPr>
        <p:txBody>
          <a:bodyPr/>
          <a:lstStyle/>
          <a:p>
            <a:r>
              <a:rPr lang="fr-FR" dirty="0" smtClean="0"/>
              <a:t>L’ESSENTIEL A RETENIR</a:t>
            </a:r>
            <a:endParaRPr lang="fr-FR" dirty="0"/>
          </a:p>
        </p:txBody>
      </p:sp>
      <p:sp>
        <p:nvSpPr>
          <p:cNvPr id="3" name="Espace réservé du contenu 2"/>
          <p:cNvSpPr>
            <a:spLocks noGrp="1"/>
          </p:cNvSpPr>
          <p:nvPr>
            <p:ph sz="quarter" idx="1"/>
          </p:nvPr>
        </p:nvSpPr>
        <p:spPr/>
        <p:txBody>
          <a:bodyPr>
            <a:normAutofit lnSpcReduction="10000"/>
          </a:bodyPr>
          <a:lstStyle/>
          <a:p>
            <a:pPr fontAlgn="t"/>
            <a:r>
              <a:rPr lang="fr-FR" dirty="0"/>
              <a:t>Déficit moteur lié à l'effort et disparaissant au repos : fatigabilité fluctuante</a:t>
            </a:r>
          </a:p>
          <a:p>
            <a:pPr fontAlgn="t"/>
            <a:r>
              <a:rPr lang="fr-FR" dirty="0"/>
              <a:t>Atteinte fréquente de l'oculomotricité (ptosis, diplopie)</a:t>
            </a:r>
          </a:p>
          <a:p>
            <a:pPr fontAlgn="t"/>
            <a:r>
              <a:rPr lang="fr-FR" dirty="0"/>
              <a:t>Gravité potentielle de l'atteinte respiratoire</a:t>
            </a:r>
          </a:p>
          <a:p>
            <a:pPr fontAlgn="t"/>
            <a:r>
              <a:rPr lang="fr-FR" dirty="0"/>
              <a:t>Aucune atteinte sensitive</a:t>
            </a:r>
          </a:p>
          <a:p>
            <a:pPr fontAlgn="t"/>
            <a:r>
              <a:rPr lang="fr-FR" dirty="0"/>
              <a:t>L'examen clinique peut être normal (au repos)</a:t>
            </a:r>
          </a:p>
          <a:p>
            <a:pPr fontAlgn="t"/>
            <a:r>
              <a:rPr lang="fr-FR" dirty="0"/>
              <a:t>Le Test à la PROSTIGMINE corrige le(s) déficit(s) en quelques minutes</a:t>
            </a:r>
          </a:p>
          <a:p>
            <a:pPr fontAlgn="t"/>
            <a:r>
              <a:rPr lang="fr-FR" dirty="0"/>
              <a:t>Le bloc neuromusculaire se traduit par un décrément : diminution de l'amplitude des potentiels d'action musculaires.</a:t>
            </a:r>
          </a:p>
          <a:p>
            <a:endParaRPr lang="fr-FR"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SYNDROME PYRAMIDAL</a:t>
            </a:r>
            <a:endParaRPr lang="fr-FR" dirty="0"/>
          </a:p>
        </p:txBody>
      </p:sp>
      <p:sp>
        <p:nvSpPr>
          <p:cNvPr id="3" name="Espace réservé du contenu 2"/>
          <p:cNvSpPr>
            <a:spLocks noGrp="1"/>
          </p:cNvSpPr>
          <p:nvPr>
            <p:ph sz="quarter" idx="1"/>
          </p:nvPr>
        </p:nvSpPr>
        <p:spPr/>
        <p:txBody>
          <a:bodyPr>
            <a:normAutofit/>
          </a:bodyPr>
          <a:lstStyle/>
          <a:p>
            <a:r>
              <a:rPr lang="fr-FR" dirty="0"/>
              <a:t>Ensemble des symptômes et signes résultant de </a:t>
            </a:r>
            <a:r>
              <a:rPr lang="fr-FR" dirty="0" smtClean="0"/>
              <a:t>l'atteinte </a:t>
            </a:r>
            <a:r>
              <a:rPr lang="fr-FR" dirty="0"/>
              <a:t>de la voie cortico-spinale (faisceau pyramidal), support de la </a:t>
            </a:r>
            <a:r>
              <a:rPr lang="fr-FR" b="1" dirty="0"/>
              <a:t>commande motrice volontaire</a:t>
            </a:r>
            <a:r>
              <a:rPr lang="fr-FR" dirty="0"/>
              <a:t>.</a:t>
            </a:r>
          </a:p>
          <a:p>
            <a:r>
              <a:rPr lang="fr-FR" dirty="0"/>
              <a:t>Le syndrome pyramidal se caractérise par l'association de </a:t>
            </a:r>
            <a:r>
              <a:rPr lang="fr-FR" b="1" dirty="0"/>
              <a:t>signes </a:t>
            </a:r>
            <a:r>
              <a:rPr lang="fr-FR" b="1" dirty="0" smtClean="0"/>
              <a:t>déficitaires</a:t>
            </a:r>
            <a:r>
              <a:rPr lang="fr-FR" dirty="0" smtClean="0"/>
              <a:t> et </a:t>
            </a:r>
            <a:r>
              <a:rPr lang="fr-FR" dirty="0"/>
              <a:t>de </a:t>
            </a:r>
            <a:r>
              <a:rPr lang="fr-FR" b="1" dirty="0"/>
              <a:t>signes de </a:t>
            </a:r>
            <a:r>
              <a:rPr lang="fr-FR" b="1" dirty="0" smtClean="0"/>
              <a:t>spasticité </a:t>
            </a:r>
            <a:r>
              <a:rPr lang="fr-FR" dirty="0" smtClean="0"/>
              <a:t>(</a:t>
            </a:r>
            <a:r>
              <a:rPr lang="fr-FR" dirty="0"/>
              <a:t>liés à la libération d'activités motrices réflexes normalement inhibées par la voie cortico-spinale). </a:t>
            </a:r>
          </a:p>
          <a:p>
            <a:r>
              <a:rPr lang="fr-FR" dirty="0"/>
              <a:t>Il est </a:t>
            </a:r>
            <a:r>
              <a:rPr lang="fr-FR" b="1" dirty="0"/>
              <a:t>controlatéral à la lésion</a:t>
            </a:r>
            <a:r>
              <a:rPr lang="fr-FR" dirty="0"/>
              <a:t> lorsque celle-ci siège au-dessus du bulbe </a:t>
            </a:r>
            <a:r>
              <a:rPr lang="fr-FR" dirty="0" smtClean="0"/>
              <a:t>,</a:t>
            </a:r>
            <a:r>
              <a:rPr lang="fr-FR" dirty="0"/>
              <a:t> </a:t>
            </a:r>
            <a:r>
              <a:rPr lang="fr-FR" b="1" dirty="0" err="1"/>
              <a:t>ipsilatéral</a:t>
            </a:r>
            <a:r>
              <a:rPr lang="fr-FR" b="1" dirty="0"/>
              <a:t> à la lésion</a:t>
            </a:r>
            <a:r>
              <a:rPr lang="fr-FR" dirty="0"/>
              <a:t> lorsque celle-ci est </a:t>
            </a:r>
            <a:r>
              <a:rPr lang="fr-FR" dirty="0" smtClean="0"/>
              <a:t>médullaire</a:t>
            </a:r>
            <a:endParaRPr lang="fr-FR" dirty="0"/>
          </a:p>
          <a:p>
            <a:endParaRPr lang="fr-FR"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Voie pyramidale</a:t>
            </a:r>
            <a:endParaRPr lang="fr-FR" dirty="0"/>
          </a:p>
        </p:txBody>
      </p:sp>
      <p:pic>
        <p:nvPicPr>
          <p:cNvPr id="74762" name="Picture 10" descr="http://www.anatomie-humaine.com/IMG/gif/_S.65_Origine_Faisceau_Pyramidal.gif"/>
          <p:cNvPicPr>
            <a:picLocks noGrp="1" noChangeAspect="1" noChangeArrowheads="1"/>
          </p:cNvPicPr>
          <p:nvPr>
            <p:ph type="pic" idx="1"/>
          </p:nvPr>
        </p:nvPicPr>
        <p:blipFill>
          <a:blip r:embed="rId3" cstate="print"/>
          <a:srcRect t="7792" b="7792"/>
          <a:stretch>
            <a:fillRect/>
          </a:stretch>
        </p:blipFill>
        <p:spPr bwMode="auto">
          <a:xfrm>
            <a:off x="0" y="0"/>
            <a:ext cx="4499992" cy="6858000"/>
          </a:xfrm>
          <a:prstGeom prst="rect">
            <a:avLst/>
          </a:prstGeom>
          <a:noFill/>
        </p:spPr>
      </p:pic>
      <p:pic>
        <p:nvPicPr>
          <p:cNvPr id="4" name="Image 3" descr="pyramidal.jpg"/>
          <p:cNvPicPr>
            <a:picLocks noChangeAspect="1"/>
          </p:cNvPicPr>
          <p:nvPr/>
        </p:nvPicPr>
        <p:blipFill>
          <a:blip r:embed="rId4" cstate="print"/>
          <a:stretch>
            <a:fillRect/>
          </a:stretch>
        </p:blipFill>
        <p:spPr>
          <a:xfrm>
            <a:off x="4644008" y="0"/>
            <a:ext cx="4499992" cy="6819900"/>
          </a:xfrm>
          <a:prstGeom prst="rect">
            <a:avLst/>
          </a:prstGeom>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SYMPTOMES</a:t>
            </a:r>
            <a:endParaRPr lang="fr-FR" dirty="0"/>
          </a:p>
        </p:txBody>
      </p:sp>
      <p:sp>
        <p:nvSpPr>
          <p:cNvPr id="3" name="Espace réservé du contenu 2"/>
          <p:cNvSpPr>
            <a:spLocks noGrp="1"/>
          </p:cNvSpPr>
          <p:nvPr>
            <p:ph sz="quarter" idx="1"/>
          </p:nvPr>
        </p:nvSpPr>
        <p:spPr/>
        <p:txBody>
          <a:bodyPr>
            <a:normAutofit/>
          </a:bodyPr>
          <a:lstStyle/>
          <a:p>
            <a:pPr fontAlgn="t"/>
            <a:r>
              <a:rPr lang="fr-FR" b="1" dirty="0"/>
              <a:t>Faiblesse </a:t>
            </a:r>
            <a:r>
              <a:rPr lang="fr-FR" b="1" dirty="0" smtClean="0"/>
              <a:t>musculaire</a:t>
            </a:r>
            <a:r>
              <a:rPr lang="fr-FR" b="1" dirty="0"/>
              <a:t> </a:t>
            </a:r>
            <a:r>
              <a:rPr lang="fr-FR" b="1" dirty="0" smtClean="0"/>
              <a:t>:</a:t>
            </a:r>
            <a:r>
              <a:rPr lang="fr-FR" dirty="0" smtClean="0"/>
              <a:t>gêne</a:t>
            </a:r>
            <a:r>
              <a:rPr lang="fr-FR" dirty="0"/>
              <a:t>, </a:t>
            </a:r>
            <a:r>
              <a:rPr lang="fr-FR" dirty="0" smtClean="0"/>
              <a:t>lourdeur</a:t>
            </a:r>
            <a:r>
              <a:rPr lang="fr-FR" dirty="0"/>
              <a:t>, </a:t>
            </a:r>
            <a:r>
              <a:rPr lang="fr-FR" dirty="0" smtClean="0"/>
              <a:t>maladresse..</a:t>
            </a:r>
            <a:r>
              <a:rPr lang="fr-FR" dirty="0"/>
              <a:t/>
            </a:r>
            <a:br>
              <a:rPr lang="fr-FR" dirty="0"/>
            </a:br>
            <a:endParaRPr lang="fr-FR" dirty="0"/>
          </a:p>
          <a:p>
            <a:pPr fontAlgn="t"/>
            <a:r>
              <a:rPr lang="fr-FR" dirty="0"/>
              <a:t>La</a:t>
            </a:r>
            <a:r>
              <a:rPr lang="fr-FR" b="1" dirty="0"/>
              <a:t> claudication motrice intermittente </a:t>
            </a:r>
            <a:endParaRPr lang="fr-FR" b="1" dirty="0" smtClean="0"/>
          </a:p>
          <a:p>
            <a:pPr fontAlgn="t"/>
            <a:endParaRPr lang="fr-FR" dirty="0"/>
          </a:p>
          <a:p>
            <a:pPr fontAlgn="t"/>
            <a:r>
              <a:rPr lang="fr-FR" dirty="0"/>
              <a:t>Des </a:t>
            </a:r>
            <a:r>
              <a:rPr lang="fr-FR" b="1" dirty="0"/>
              <a:t>sensations de contractures</a:t>
            </a:r>
            <a:r>
              <a:rPr lang="fr-FR" dirty="0"/>
              <a:t> et/ou de </a:t>
            </a:r>
            <a:r>
              <a:rPr lang="fr-FR" dirty="0" smtClean="0"/>
              <a:t>raideur </a:t>
            </a:r>
            <a:r>
              <a:rPr lang="fr-FR" dirty="0"/>
              <a:t>(liées à la spasticité</a:t>
            </a:r>
            <a:r>
              <a:rPr lang="fr-FR" dirty="0" smtClean="0"/>
              <a:t>)</a:t>
            </a:r>
            <a:endParaRPr lang="fr-FR"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SIGNES CLINIQUES</a:t>
            </a:r>
            <a:endParaRPr lang="fr-FR" dirty="0"/>
          </a:p>
        </p:txBody>
      </p:sp>
      <p:sp>
        <p:nvSpPr>
          <p:cNvPr id="3" name="Espace réservé du contenu 2"/>
          <p:cNvSpPr>
            <a:spLocks noGrp="1"/>
          </p:cNvSpPr>
          <p:nvPr>
            <p:ph sz="quarter" idx="1"/>
          </p:nvPr>
        </p:nvSpPr>
        <p:spPr/>
        <p:txBody>
          <a:bodyPr>
            <a:normAutofit/>
          </a:bodyPr>
          <a:lstStyle/>
          <a:p>
            <a:pPr>
              <a:buNone/>
            </a:pPr>
            <a:r>
              <a:rPr lang="fr-FR" b="1" dirty="0"/>
              <a:t>1. Déficit moteur (déficit de la commande motrice volontaire)</a:t>
            </a:r>
          </a:p>
          <a:p>
            <a:pPr fontAlgn="t"/>
            <a:r>
              <a:rPr lang="fr-FR" b="1" dirty="0" smtClean="0"/>
              <a:t>Au </a:t>
            </a:r>
            <a:r>
              <a:rPr lang="fr-FR" b="1" dirty="0"/>
              <a:t>membre </a:t>
            </a:r>
            <a:r>
              <a:rPr lang="fr-FR" b="1" dirty="0" err="1" smtClean="0"/>
              <a:t>supérieur,prédomine</a:t>
            </a:r>
            <a:r>
              <a:rPr lang="fr-FR" b="1" dirty="0" smtClean="0"/>
              <a:t> </a:t>
            </a:r>
            <a:r>
              <a:rPr lang="fr-FR" b="1" dirty="0"/>
              <a:t>sur les muscles extenseurs </a:t>
            </a:r>
            <a:r>
              <a:rPr lang="fr-FR" dirty="0"/>
              <a:t>et entraînant l'atteinte des mouvements fins et rapides des doigts. On décrit trois signes cliniques :</a:t>
            </a:r>
          </a:p>
          <a:p>
            <a:pPr lvl="1" fontAlgn="t"/>
            <a:r>
              <a:rPr lang="fr-FR" b="1" dirty="0"/>
              <a:t>Epreuve des bras tendus</a:t>
            </a:r>
            <a:r>
              <a:rPr lang="fr-FR" dirty="0"/>
              <a:t> </a:t>
            </a:r>
            <a:r>
              <a:rPr lang="fr-FR" dirty="0" smtClean="0"/>
              <a:t>: (Épreuve de Barré)</a:t>
            </a:r>
            <a:endParaRPr lang="fr-FR" dirty="0"/>
          </a:p>
          <a:p>
            <a:pPr lvl="1" fontAlgn="t"/>
            <a:r>
              <a:rPr lang="fr-FR" b="1" dirty="0"/>
              <a:t>Signe de Garcin </a:t>
            </a:r>
            <a:endParaRPr lang="fr-FR" dirty="0"/>
          </a:p>
          <a:p>
            <a:pPr lvl="1" fontAlgn="t"/>
            <a:r>
              <a:rPr lang="fr-FR" b="1" dirty="0"/>
              <a:t>Lenteur des mouvements alternatifs rapides</a:t>
            </a:r>
            <a:r>
              <a:rPr lang="fr-FR" dirty="0"/>
              <a:t> comme l'opposition pouce-index, en comparant un côté à l'autre.</a:t>
            </a:r>
          </a:p>
          <a:p>
            <a:endParaRPr lang="fr-FR"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sz="quarter" idx="1"/>
          </p:nvPr>
        </p:nvSpPr>
        <p:spPr>
          <a:xfrm>
            <a:off x="457200" y="260648"/>
            <a:ext cx="8229600" cy="5865515"/>
          </a:xfrm>
        </p:spPr>
        <p:txBody>
          <a:bodyPr>
            <a:normAutofit/>
          </a:bodyPr>
          <a:lstStyle/>
          <a:p>
            <a:pPr fontAlgn="t"/>
            <a:r>
              <a:rPr lang="fr-FR" sz="2800" b="1" dirty="0"/>
              <a:t>Au membre inférieur, atteinte des muscles fléchisseurs :</a:t>
            </a:r>
            <a:endParaRPr lang="fr-FR" sz="2800" dirty="0"/>
          </a:p>
          <a:p>
            <a:pPr lvl="1" fontAlgn="t"/>
            <a:r>
              <a:rPr lang="fr-FR" sz="2800" b="1" dirty="0"/>
              <a:t>Le signe de Mingazzini </a:t>
            </a:r>
            <a:r>
              <a:rPr lang="fr-FR" sz="2800" dirty="0" smtClean="0"/>
              <a:t>:</a:t>
            </a:r>
          </a:p>
          <a:p>
            <a:pPr lvl="1" fontAlgn="t"/>
            <a:endParaRPr lang="fr-FR" sz="2800" dirty="0"/>
          </a:p>
          <a:p>
            <a:pPr fontAlgn="t"/>
            <a:r>
              <a:rPr lang="fr-FR" sz="2800" b="1" dirty="0" smtClean="0"/>
              <a:t>A </a:t>
            </a:r>
            <a:r>
              <a:rPr lang="fr-FR" sz="2800" b="1" dirty="0"/>
              <a:t>la face, sur le territoire facial inférieur </a:t>
            </a:r>
            <a:r>
              <a:rPr lang="fr-FR" sz="2800" b="1" dirty="0" smtClean="0"/>
              <a:t>:</a:t>
            </a:r>
            <a:endParaRPr lang="fr-FR" sz="2800" dirty="0"/>
          </a:p>
          <a:p>
            <a:pPr lvl="1" fontAlgn="t"/>
            <a:r>
              <a:rPr lang="fr-FR" sz="2800" dirty="0"/>
              <a:t>Effacement du pli </a:t>
            </a:r>
            <a:r>
              <a:rPr lang="fr-FR" sz="2800" dirty="0" err="1" smtClean="0"/>
              <a:t>nasogénien</a:t>
            </a:r>
            <a:r>
              <a:rPr lang="fr-FR" sz="2800" dirty="0"/>
              <a:t>,</a:t>
            </a:r>
          </a:p>
          <a:p>
            <a:pPr lvl="1" fontAlgn="t"/>
            <a:r>
              <a:rPr lang="fr-FR" sz="2800" dirty="0"/>
              <a:t>Asymétrie lorsqu'on demande au patient de découvrir les </a:t>
            </a:r>
            <a:r>
              <a:rPr lang="fr-FR" sz="2800" dirty="0" smtClean="0"/>
              <a:t>dents</a:t>
            </a:r>
            <a:endParaRPr lang="fr-FR" sz="2800" dirty="0"/>
          </a:p>
          <a:p>
            <a:endParaRPr lang="fr-FR"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PF.jpg"/>
          <p:cNvPicPr>
            <a:picLocks noChangeAspect="1"/>
          </p:cNvPicPr>
          <p:nvPr/>
        </p:nvPicPr>
        <p:blipFill>
          <a:blip r:embed="rId3" cstate="print"/>
          <a:stretch>
            <a:fillRect/>
          </a:stretch>
        </p:blipFill>
        <p:spPr>
          <a:xfrm>
            <a:off x="0" y="0"/>
            <a:ext cx="9144000" cy="6857999"/>
          </a:xfrm>
          <a:prstGeom prst="rect">
            <a:avLst/>
          </a:prstGeom>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b="1" dirty="0"/>
              <a:t>2. Troubles du tonus musculaire</a:t>
            </a:r>
            <a:br>
              <a:rPr lang="fr-FR" b="1" dirty="0"/>
            </a:br>
            <a:endParaRPr lang="fr-FR" dirty="0"/>
          </a:p>
        </p:txBody>
      </p:sp>
      <p:sp>
        <p:nvSpPr>
          <p:cNvPr id="3" name="Espace réservé du contenu 2"/>
          <p:cNvSpPr>
            <a:spLocks noGrp="1"/>
          </p:cNvSpPr>
          <p:nvPr>
            <p:ph sz="quarter" idx="1"/>
          </p:nvPr>
        </p:nvSpPr>
        <p:spPr>
          <a:xfrm>
            <a:off x="0" y="1600200"/>
            <a:ext cx="9144000" cy="5257800"/>
          </a:xfrm>
        </p:spPr>
        <p:txBody>
          <a:bodyPr>
            <a:normAutofit/>
          </a:bodyPr>
          <a:lstStyle/>
          <a:p>
            <a:pPr fontAlgn="t"/>
            <a:r>
              <a:rPr lang="fr-FR" dirty="0" smtClean="0"/>
              <a:t>A la phase aiguë </a:t>
            </a:r>
            <a:r>
              <a:rPr lang="fr-FR" dirty="0"/>
              <a:t> : hypotonie (déficit flasque</a:t>
            </a:r>
            <a:r>
              <a:rPr lang="fr-FR" dirty="0" smtClean="0"/>
              <a:t>)</a:t>
            </a:r>
          </a:p>
          <a:p>
            <a:pPr fontAlgn="t">
              <a:buNone/>
            </a:pPr>
            <a:endParaRPr lang="fr-FR" dirty="0"/>
          </a:p>
          <a:p>
            <a:pPr fontAlgn="t"/>
            <a:r>
              <a:rPr lang="fr-FR" dirty="0" smtClean="0"/>
              <a:t>quelques semaines plus tard</a:t>
            </a:r>
            <a:r>
              <a:rPr lang="fr-FR" dirty="0"/>
              <a:t> :  </a:t>
            </a:r>
            <a:r>
              <a:rPr lang="fr-FR" b="1" dirty="0" smtClean="0"/>
              <a:t>SPASTICITÉ</a:t>
            </a:r>
            <a:endParaRPr lang="fr-FR" dirty="0" smtClean="0"/>
          </a:p>
          <a:p>
            <a:pPr fontAlgn="t">
              <a:buNone/>
            </a:pPr>
            <a:endParaRPr lang="fr-FR" dirty="0"/>
          </a:p>
          <a:p>
            <a:pPr fontAlgn="t"/>
            <a:r>
              <a:rPr lang="fr-FR" dirty="0" smtClean="0"/>
              <a:t>Topographie</a:t>
            </a:r>
            <a:endParaRPr lang="fr-FR" dirty="0"/>
          </a:p>
          <a:p>
            <a:pPr lvl="1" fontAlgn="t"/>
            <a:r>
              <a:rPr lang="fr-FR" b="1" dirty="0"/>
              <a:t>Au membre supérieur, elle prédomine sur les fléchisseurs</a:t>
            </a:r>
            <a:r>
              <a:rPr lang="fr-FR" dirty="0"/>
              <a:t> pouvant imprimer une atteinte permanente en flexion du coude, du poignet et des doigts.</a:t>
            </a:r>
          </a:p>
          <a:p>
            <a:pPr lvl="1" fontAlgn="t"/>
            <a:r>
              <a:rPr lang="fr-FR" b="1" dirty="0"/>
              <a:t>Au membre inférieur</a:t>
            </a:r>
            <a:r>
              <a:rPr lang="fr-FR" dirty="0"/>
              <a:t>, </a:t>
            </a:r>
            <a:r>
              <a:rPr lang="fr-FR" b="1" dirty="0"/>
              <a:t>elle prédomine sur les extenseurs</a:t>
            </a:r>
            <a:r>
              <a:rPr lang="fr-FR" dirty="0"/>
              <a:t> avec jambe en extension, pied en varus équin, démarche en fauchant (+++) : marche spastique (le pied « racle » le sol avec sa pointe et son bord externe).</a:t>
            </a:r>
          </a:p>
          <a:p>
            <a:endParaRPr lang="fr-FR"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sz="quarter" idx="1"/>
          </p:nvPr>
        </p:nvSpPr>
        <p:spPr>
          <a:xfrm>
            <a:off x="457200" y="404664"/>
            <a:ext cx="8229600" cy="5721499"/>
          </a:xfrm>
        </p:spPr>
        <p:txBody>
          <a:bodyPr>
            <a:normAutofit/>
          </a:bodyPr>
          <a:lstStyle/>
          <a:p>
            <a:pPr fontAlgn="t"/>
            <a:r>
              <a:rPr lang="fr-FR" dirty="0"/>
              <a:t>Elle s'accentue à l'action, pouvant n'apparaître, par exemple, qu'après un certain temps de </a:t>
            </a:r>
            <a:r>
              <a:rPr lang="fr-FR" dirty="0" smtClean="0"/>
              <a:t>marche</a:t>
            </a:r>
          </a:p>
          <a:p>
            <a:pPr fontAlgn="t">
              <a:buNone/>
            </a:pPr>
            <a:endParaRPr lang="fr-FR" dirty="0"/>
          </a:p>
          <a:p>
            <a:pPr fontAlgn="t"/>
            <a:r>
              <a:rPr lang="fr-FR" dirty="0"/>
              <a:t>Elle s'accentue avec l'angle et la vitesse d'étirement</a:t>
            </a:r>
            <a:r>
              <a:rPr lang="fr-FR" dirty="0" smtClean="0"/>
              <a:t>.</a:t>
            </a:r>
          </a:p>
          <a:p>
            <a:pPr fontAlgn="t">
              <a:buNone/>
            </a:pPr>
            <a:endParaRPr lang="fr-FR" dirty="0"/>
          </a:p>
          <a:p>
            <a:pPr fontAlgn="t"/>
            <a:r>
              <a:rPr lang="fr-FR" dirty="0"/>
              <a:t>Elle est élastique (cédant comme une lame de canif), contrairement à l'hypertonie </a:t>
            </a:r>
            <a:r>
              <a:rPr lang="fr-FR" dirty="0" err="1"/>
              <a:t>extra-pyramidale</a:t>
            </a:r>
            <a:r>
              <a:rPr lang="fr-FR" dirty="0"/>
              <a:t>, qui est dite plastique .</a:t>
            </a:r>
          </a:p>
          <a:p>
            <a:pPr fontAlgn="t">
              <a:buNone/>
            </a:pPr>
            <a:endParaRPr lang="fr-FR" dirty="0"/>
          </a:p>
          <a:p>
            <a:endParaRPr lang="fr-FR"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sz="3600" b="1" dirty="0" smtClean="0"/>
              <a:t/>
            </a:r>
            <a:br>
              <a:rPr lang="fr-FR" sz="3600" b="1" dirty="0" smtClean="0"/>
            </a:br>
            <a:r>
              <a:rPr lang="fr-FR" sz="3600" b="1" dirty="0" smtClean="0"/>
              <a:t/>
            </a:r>
            <a:br>
              <a:rPr lang="fr-FR" sz="3600" b="1" dirty="0" smtClean="0"/>
            </a:br>
            <a:r>
              <a:rPr lang="fr-FR" sz="3600" b="1" dirty="0" smtClean="0"/>
              <a:t/>
            </a:r>
            <a:br>
              <a:rPr lang="fr-FR" sz="3600" b="1" dirty="0" smtClean="0"/>
            </a:br>
            <a:r>
              <a:rPr lang="fr-FR" sz="3200" b="1" dirty="0" smtClean="0"/>
              <a:t> </a:t>
            </a:r>
            <a:r>
              <a:rPr lang="fr-FR" sz="2700" b="1" dirty="0" smtClean="0"/>
              <a:t>3. Anomalies des réflexes </a:t>
            </a:r>
            <a:r>
              <a:rPr lang="fr-FR" sz="2700" b="1" dirty="0" err="1" smtClean="0"/>
              <a:t>ostéo-tendineux</a:t>
            </a:r>
            <a:r>
              <a:rPr lang="fr-FR" sz="2700" b="1" dirty="0" smtClean="0"/>
              <a:t> (ROT) et des réflexes cutanés </a:t>
            </a:r>
            <a:r>
              <a:rPr lang="fr-FR" b="1" dirty="0"/>
              <a:t/>
            </a:r>
            <a:br>
              <a:rPr lang="fr-FR" b="1" dirty="0"/>
            </a:br>
            <a:endParaRPr lang="fr-FR" dirty="0"/>
          </a:p>
        </p:txBody>
      </p:sp>
      <p:sp>
        <p:nvSpPr>
          <p:cNvPr id="3" name="Espace réservé du contenu 2"/>
          <p:cNvSpPr>
            <a:spLocks noGrp="1"/>
          </p:cNvSpPr>
          <p:nvPr>
            <p:ph sz="quarter" idx="1"/>
          </p:nvPr>
        </p:nvSpPr>
        <p:spPr/>
        <p:txBody>
          <a:bodyPr>
            <a:normAutofit/>
          </a:bodyPr>
          <a:lstStyle/>
          <a:p>
            <a:pPr fontAlgn="t">
              <a:buNone/>
            </a:pPr>
            <a:r>
              <a:rPr lang="fr-FR" b="1" dirty="0"/>
              <a:t>Anomalies des </a:t>
            </a:r>
            <a:r>
              <a:rPr lang="fr-FR" b="1" dirty="0" smtClean="0"/>
              <a:t>ROT</a:t>
            </a:r>
          </a:p>
          <a:p>
            <a:pPr fontAlgn="t"/>
            <a:r>
              <a:rPr lang="fr-FR" dirty="0" smtClean="0"/>
              <a:t>Phase  </a:t>
            </a:r>
            <a:r>
              <a:rPr lang="fr-FR" dirty="0"/>
              <a:t>aiguë  : aréflexie ostéo-tendineuse</a:t>
            </a:r>
          </a:p>
          <a:p>
            <a:pPr fontAlgn="t"/>
            <a:r>
              <a:rPr lang="fr-FR" dirty="0" smtClean="0"/>
              <a:t>Plus tard</a:t>
            </a:r>
            <a:r>
              <a:rPr lang="fr-FR" dirty="0"/>
              <a:t> : </a:t>
            </a:r>
            <a:r>
              <a:rPr lang="fr-FR" b="1" dirty="0"/>
              <a:t>hyper-</a:t>
            </a:r>
            <a:r>
              <a:rPr lang="fr-FR" b="1" dirty="0" err="1"/>
              <a:t>réflexie</a:t>
            </a:r>
            <a:r>
              <a:rPr lang="fr-FR" b="1" dirty="0"/>
              <a:t> ostéo- tendineuse</a:t>
            </a:r>
            <a:r>
              <a:rPr lang="fr-FR" dirty="0"/>
              <a:t>: les ROT sont vifs, diffusés, </a:t>
            </a:r>
            <a:r>
              <a:rPr lang="fr-FR" dirty="0" err="1" smtClean="0"/>
              <a:t>polycinétiques</a:t>
            </a:r>
            <a:r>
              <a:rPr lang="fr-FR" dirty="0" smtClean="0"/>
              <a:t>.</a:t>
            </a:r>
            <a:endParaRPr lang="fr-FR" dirty="0"/>
          </a:p>
          <a:p>
            <a:endParaRPr lang="fr-FR"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sz="quarter" idx="1"/>
          </p:nvPr>
        </p:nvSpPr>
        <p:spPr>
          <a:xfrm>
            <a:off x="457200" y="188640"/>
            <a:ext cx="7467600" cy="6285312"/>
          </a:xfrm>
        </p:spPr>
        <p:txBody>
          <a:bodyPr>
            <a:normAutofit/>
          </a:bodyPr>
          <a:lstStyle/>
          <a:p>
            <a:pPr lvl="1" fontAlgn="t"/>
            <a:r>
              <a:rPr lang="fr-FR" sz="2800" dirty="0" smtClean="0"/>
              <a:t>Le </a:t>
            </a:r>
            <a:r>
              <a:rPr lang="fr-FR" sz="2800" b="1" dirty="0" smtClean="0"/>
              <a:t>clonus du pied</a:t>
            </a:r>
            <a:r>
              <a:rPr lang="fr-FR" sz="2800" dirty="0" smtClean="0"/>
              <a:t>: </a:t>
            </a:r>
          </a:p>
          <a:p>
            <a:pPr lvl="1" fontAlgn="t">
              <a:buNone/>
            </a:pPr>
            <a:r>
              <a:rPr lang="fr-FR" sz="2800" dirty="0" smtClean="0"/>
              <a:t>   le meilleur signe de spasticité, se recherche en exerçant une </a:t>
            </a:r>
            <a:r>
              <a:rPr lang="fr-FR" sz="2800" dirty="0" err="1" smtClean="0"/>
              <a:t>dorsiflexion</a:t>
            </a:r>
            <a:r>
              <a:rPr lang="fr-FR" sz="2800" dirty="0" smtClean="0"/>
              <a:t> brusque du pied et en maintenant cette position : le pied est alors animé de mouvements brefs et rythmés de flexion-extension, typiquement inépuisables. </a:t>
            </a:r>
            <a:r>
              <a:rPr lang="fr-FR" sz="2800" i="1" dirty="0" smtClean="0"/>
              <a:t>(la recherche d'un clonus du pied équivaut à la recherche du réflexe achilléen : étirement du tendon).</a:t>
            </a:r>
            <a:endParaRPr lang="fr-FR" sz="2800" dirty="0" smtClean="0"/>
          </a:p>
          <a:p>
            <a:endParaRPr lang="fr-FR"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sz="quarter" idx="1"/>
          </p:nvPr>
        </p:nvSpPr>
        <p:spPr>
          <a:xfrm>
            <a:off x="457200" y="620688"/>
            <a:ext cx="8229600" cy="5505475"/>
          </a:xfrm>
        </p:spPr>
        <p:txBody>
          <a:bodyPr>
            <a:normAutofit/>
          </a:bodyPr>
          <a:lstStyle/>
          <a:p>
            <a:r>
              <a:rPr lang="fr-FR" sz="3600" u="sng" dirty="0"/>
              <a:t>Le </a:t>
            </a:r>
            <a:r>
              <a:rPr lang="fr-FR" sz="3600" b="1" u="sng" dirty="0"/>
              <a:t>signe de Babinski</a:t>
            </a:r>
            <a:r>
              <a:rPr lang="fr-FR" sz="3600" u="sng" dirty="0"/>
              <a:t> </a:t>
            </a:r>
            <a:r>
              <a:rPr lang="fr-FR" sz="3600" u="sng" dirty="0" smtClean="0"/>
              <a:t>:</a:t>
            </a:r>
          </a:p>
          <a:p>
            <a:pPr>
              <a:buNone/>
            </a:pPr>
            <a:r>
              <a:rPr lang="fr-FR" sz="3200" dirty="0"/>
              <a:t> </a:t>
            </a:r>
            <a:r>
              <a:rPr lang="fr-FR" sz="3200" dirty="0" smtClean="0"/>
              <a:t>   </a:t>
            </a:r>
            <a:r>
              <a:rPr lang="fr-FR" sz="3200" dirty="0"/>
              <a:t>réponse en extension du gros orteil lors de la recherche du réflexe cutané plantaire (stimulation d'arrière en avant, du bord externe de la plante du </a:t>
            </a:r>
            <a:r>
              <a:rPr lang="fr-FR" sz="3200" dirty="0" smtClean="0"/>
              <a:t>pied).</a:t>
            </a:r>
          </a:p>
          <a:p>
            <a:pPr>
              <a:buNone/>
            </a:pPr>
            <a:r>
              <a:rPr lang="fr-FR" sz="3200" dirty="0"/>
              <a:t> </a:t>
            </a:r>
            <a:r>
              <a:rPr lang="fr-FR" sz="3200" dirty="0" smtClean="0"/>
              <a:t>  </a:t>
            </a:r>
            <a:r>
              <a:rPr lang="fr-FR" sz="3200" dirty="0"/>
              <a:t>La réponse normale est une flexion du gros orteil. </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sz="quarter" idx="1"/>
          </p:nvPr>
        </p:nvSpPr>
        <p:spPr>
          <a:xfrm>
            <a:off x="457200" y="476672"/>
            <a:ext cx="8229600" cy="5649491"/>
          </a:xfrm>
        </p:spPr>
        <p:txBody>
          <a:bodyPr/>
          <a:lstStyle/>
          <a:p>
            <a:pPr>
              <a:buNone/>
            </a:pPr>
            <a:r>
              <a:rPr lang="fr-FR" sz="3200" b="1" dirty="0" smtClean="0"/>
              <a:t>Examens complémentaires</a:t>
            </a:r>
          </a:p>
          <a:p>
            <a:pPr>
              <a:buNone/>
            </a:pPr>
            <a:endParaRPr lang="fr-FR" b="1" dirty="0"/>
          </a:p>
          <a:p>
            <a:pPr>
              <a:buNone/>
            </a:pPr>
            <a:endParaRPr lang="fr-FR" b="1" dirty="0"/>
          </a:p>
          <a:p>
            <a:r>
              <a:rPr lang="fr-FR" sz="2800" dirty="0"/>
              <a:t>L'imagerie cérébrale ou médullaire cherche à visualiser la voie pyramidale, mais dans un but essentiellement étiol</a:t>
            </a:r>
            <a:r>
              <a:rPr lang="fr-FR" dirty="0"/>
              <a:t>ogique.</a:t>
            </a:r>
          </a:p>
          <a:p>
            <a:endParaRPr lang="fr-FR" dirty="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DIAGNOSTIC DIFFERENTIEL</a:t>
            </a:r>
            <a:endParaRPr lang="fr-FR" dirty="0"/>
          </a:p>
        </p:txBody>
      </p:sp>
      <p:sp>
        <p:nvSpPr>
          <p:cNvPr id="3" name="Espace réservé du contenu 2"/>
          <p:cNvSpPr>
            <a:spLocks noGrp="1"/>
          </p:cNvSpPr>
          <p:nvPr>
            <p:ph sz="quarter" idx="1"/>
          </p:nvPr>
        </p:nvSpPr>
        <p:spPr/>
        <p:txBody>
          <a:bodyPr>
            <a:normAutofit/>
          </a:bodyPr>
          <a:lstStyle/>
          <a:p>
            <a:r>
              <a:rPr lang="fr-FR" b="1" dirty="0"/>
              <a:t>1. Réflexes vifs isolément</a:t>
            </a:r>
          </a:p>
          <a:p>
            <a:pPr>
              <a:buNone/>
            </a:pPr>
            <a:r>
              <a:rPr lang="fr-FR" dirty="0" smtClean="0"/>
              <a:t>   Chez </a:t>
            </a:r>
            <a:r>
              <a:rPr lang="fr-FR" dirty="0"/>
              <a:t>certains sujets, dits « </a:t>
            </a:r>
            <a:r>
              <a:rPr lang="fr-FR" dirty="0" err="1"/>
              <a:t>neurotoniques</a:t>
            </a:r>
            <a:r>
              <a:rPr lang="fr-FR" dirty="0"/>
              <a:t>», les ROT peuvent être vifs, </a:t>
            </a:r>
            <a:r>
              <a:rPr lang="fr-FR" dirty="0" smtClean="0"/>
              <a:t>sans </a:t>
            </a:r>
            <a:r>
              <a:rPr lang="fr-FR" dirty="0"/>
              <a:t>que cela témoigne nécessairement d'un syndrome pyramidal. L'extension de la zone réflexogène n'est jamais observée dans ce cas.</a:t>
            </a:r>
          </a:p>
          <a:p>
            <a:endParaRPr lang="fr-FR" dirty="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DIAGNOSTIC DIFFERENTIEL</a:t>
            </a:r>
            <a:endParaRPr lang="fr-FR" dirty="0"/>
          </a:p>
        </p:txBody>
      </p:sp>
      <p:sp>
        <p:nvSpPr>
          <p:cNvPr id="3" name="Espace réservé du contenu 2"/>
          <p:cNvSpPr>
            <a:spLocks noGrp="1"/>
          </p:cNvSpPr>
          <p:nvPr>
            <p:ph sz="quarter" idx="1"/>
          </p:nvPr>
        </p:nvSpPr>
        <p:spPr/>
        <p:txBody>
          <a:bodyPr/>
          <a:lstStyle/>
          <a:p>
            <a:pPr>
              <a:buNone/>
            </a:pPr>
            <a:r>
              <a:rPr lang="fr-FR" b="1" dirty="0" smtClean="0"/>
              <a:t>2. Syndrome </a:t>
            </a:r>
            <a:r>
              <a:rPr lang="fr-FR" b="1" dirty="0" err="1" smtClean="0"/>
              <a:t>neurogène</a:t>
            </a:r>
            <a:r>
              <a:rPr lang="fr-FR" b="1" dirty="0" smtClean="0"/>
              <a:t> périphérique</a:t>
            </a:r>
          </a:p>
          <a:p>
            <a:pPr fontAlgn="t"/>
            <a:r>
              <a:rPr lang="fr-FR" dirty="0" smtClean="0"/>
              <a:t>Pas de difficulté diagnostique si le déficit est </a:t>
            </a:r>
            <a:r>
              <a:rPr lang="fr-FR" dirty="0" err="1" smtClean="0"/>
              <a:t>hémicorporel</a:t>
            </a:r>
            <a:r>
              <a:rPr lang="fr-FR" dirty="0" smtClean="0"/>
              <a:t> (il ne peut être, alors, que central).</a:t>
            </a:r>
          </a:p>
          <a:p>
            <a:pPr fontAlgn="t"/>
            <a:r>
              <a:rPr lang="fr-FR" dirty="0" smtClean="0"/>
              <a:t>Si le déficit intéresse les deux membres inférieurs ou les quatre membres, ou encore un seul membre, le diagnostic peut être difficile à la phase aiguë du syndrome pyramidal, où existe une aréflexie ostéo-tendineuse, comme dans le syndrome </a:t>
            </a:r>
            <a:r>
              <a:rPr lang="fr-FR" dirty="0" err="1" smtClean="0"/>
              <a:t>neurogène</a:t>
            </a:r>
            <a:r>
              <a:rPr lang="fr-FR" dirty="0" smtClean="0"/>
              <a:t> périphérique</a:t>
            </a:r>
          </a:p>
          <a:p>
            <a:pPr fontAlgn="t"/>
            <a:r>
              <a:rPr lang="fr-FR" b="1" u="sng" dirty="0" smtClean="0"/>
              <a:t> Le signe de Babinski est évidemment très utile.</a:t>
            </a:r>
          </a:p>
          <a:p>
            <a:endParaRPr lang="fr-FR" dirty="0"/>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sz="quarter" idx="1"/>
          </p:nvPr>
        </p:nvSpPr>
        <p:spPr>
          <a:xfrm>
            <a:off x="457200" y="332656"/>
            <a:ext cx="8229600" cy="5793507"/>
          </a:xfrm>
        </p:spPr>
        <p:txBody>
          <a:bodyPr>
            <a:normAutofit/>
          </a:bodyPr>
          <a:lstStyle/>
          <a:p>
            <a:pPr>
              <a:buNone/>
            </a:pPr>
            <a:r>
              <a:rPr lang="fr-FR" b="1" dirty="0" smtClean="0"/>
              <a:t>3. Syndrome </a:t>
            </a:r>
            <a:r>
              <a:rPr lang="fr-FR" b="1" dirty="0" err="1" smtClean="0"/>
              <a:t>extra-pyramidal</a:t>
            </a:r>
            <a:endParaRPr lang="fr-FR" b="1" dirty="0" smtClean="0"/>
          </a:p>
          <a:p>
            <a:pPr fontAlgn="t"/>
            <a:r>
              <a:rPr lang="fr-FR" dirty="0" smtClean="0"/>
              <a:t>Pas de véritable paralysie, mais lenteur des gestes (akinésie)</a:t>
            </a:r>
          </a:p>
          <a:p>
            <a:pPr fontAlgn="t"/>
            <a:r>
              <a:rPr lang="fr-FR" dirty="0" smtClean="0"/>
              <a:t>Hypertonie </a:t>
            </a:r>
            <a:r>
              <a:rPr lang="fr-FR" dirty="0" err="1" smtClean="0"/>
              <a:t>extra-pyramidale</a:t>
            </a:r>
            <a:r>
              <a:rPr lang="fr-FR" dirty="0" smtClean="0"/>
              <a:t> (rigidité) plastique et non élastique</a:t>
            </a:r>
          </a:p>
          <a:p>
            <a:pPr fontAlgn="t"/>
            <a:r>
              <a:rPr lang="fr-FR" dirty="0" smtClean="0"/>
              <a:t>ROT normaux</a:t>
            </a:r>
          </a:p>
          <a:p>
            <a:pPr fontAlgn="t">
              <a:buNone/>
            </a:pPr>
            <a:endParaRPr lang="fr-FR" dirty="0" smtClean="0"/>
          </a:p>
          <a:p>
            <a:pPr>
              <a:buNone/>
            </a:pPr>
            <a:r>
              <a:rPr lang="fr-FR" b="1" dirty="0" smtClean="0"/>
              <a:t>4. Trouble </a:t>
            </a:r>
            <a:r>
              <a:rPr lang="fr-FR" b="1" dirty="0" err="1" smtClean="0"/>
              <a:t>somatomorphe</a:t>
            </a:r>
            <a:r>
              <a:rPr lang="fr-FR" b="1" dirty="0" smtClean="0"/>
              <a:t> (trouble conversion)</a:t>
            </a:r>
          </a:p>
          <a:p>
            <a:pPr>
              <a:buNone/>
            </a:pPr>
            <a:r>
              <a:rPr lang="fr-FR" dirty="0" smtClean="0"/>
              <a:t>        L'examen neurologique est normal (réflexes et tonus musculaires).Le contexte psychologique est habituellement évocateur.</a:t>
            </a:r>
          </a:p>
          <a:p>
            <a:endParaRPr lang="fr-FR" dirty="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7467600" cy="562074"/>
          </a:xfrm>
        </p:spPr>
        <p:txBody>
          <a:bodyPr/>
          <a:lstStyle/>
          <a:p>
            <a:r>
              <a:rPr lang="fr-FR" dirty="0" smtClean="0"/>
              <a:t>L’ESSENTIEL A RETENIR</a:t>
            </a:r>
            <a:endParaRPr lang="fr-FR" dirty="0"/>
          </a:p>
        </p:txBody>
      </p:sp>
      <p:sp>
        <p:nvSpPr>
          <p:cNvPr id="3" name="Espace réservé du contenu 2"/>
          <p:cNvSpPr>
            <a:spLocks noGrp="1"/>
          </p:cNvSpPr>
          <p:nvPr>
            <p:ph sz="quarter" idx="1"/>
          </p:nvPr>
        </p:nvSpPr>
        <p:spPr>
          <a:xfrm>
            <a:off x="0" y="908720"/>
            <a:ext cx="9144000" cy="5949280"/>
          </a:xfrm>
        </p:spPr>
        <p:txBody>
          <a:bodyPr>
            <a:normAutofit/>
          </a:bodyPr>
          <a:lstStyle/>
          <a:p>
            <a:pPr fontAlgn="t"/>
            <a:r>
              <a:rPr lang="fr-FR" b="1" dirty="0"/>
              <a:t>Déficit moteur</a:t>
            </a:r>
          </a:p>
          <a:p>
            <a:pPr lvl="1" fontAlgn="t"/>
            <a:r>
              <a:rPr lang="fr-FR" dirty="0"/>
              <a:t>Extenseurs du membre supérieur (épreuve des bras tendus, signe de Garcin)</a:t>
            </a:r>
          </a:p>
          <a:p>
            <a:pPr lvl="1" fontAlgn="t"/>
            <a:r>
              <a:rPr lang="fr-FR" dirty="0"/>
              <a:t>Fléchisseurs du membre inférieur (signe de Mingazzini, signe de Barré)</a:t>
            </a:r>
          </a:p>
          <a:p>
            <a:pPr lvl="1" fontAlgn="t"/>
            <a:r>
              <a:rPr lang="fr-FR" dirty="0"/>
              <a:t>Territoire facial inférieur</a:t>
            </a:r>
          </a:p>
          <a:p>
            <a:pPr fontAlgn="t"/>
            <a:r>
              <a:rPr lang="fr-FR" b="1" dirty="0"/>
              <a:t>Spasticité</a:t>
            </a:r>
            <a:r>
              <a:rPr lang="fr-FR" dirty="0"/>
              <a:t> (hypertonie pyramidale)</a:t>
            </a:r>
          </a:p>
          <a:p>
            <a:pPr lvl="1" fontAlgn="t"/>
            <a:r>
              <a:rPr lang="fr-FR" dirty="0"/>
              <a:t>Prédomine sur les fléchisseurs du membre supérieur</a:t>
            </a:r>
          </a:p>
          <a:p>
            <a:pPr lvl="1" fontAlgn="t"/>
            <a:r>
              <a:rPr lang="fr-FR" dirty="0"/>
              <a:t>Prédomine sur les extenseurs du membre inférieur (démarche en fauchant)</a:t>
            </a:r>
          </a:p>
          <a:p>
            <a:pPr lvl="1" fontAlgn="t"/>
            <a:r>
              <a:rPr lang="fr-FR" dirty="0" smtClean="0"/>
              <a:t>Elastique</a:t>
            </a:r>
            <a:endParaRPr lang="fr-FR" dirty="0"/>
          </a:p>
          <a:p>
            <a:pPr fontAlgn="t"/>
            <a:r>
              <a:rPr lang="fr-FR" b="1" dirty="0"/>
              <a:t>ROT vifs, diffusés </a:t>
            </a:r>
            <a:r>
              <a:rPr lang="fr-FR" dirty="0"/>
              <a:t>(extension de la zone réflexogène), </a:t>
            </a:r>
            <a:r>
              <a:rPr lang="fr-FR" b="1" dirty="0" err="1" smtClean="0"/>
              <a:t>polycinétiques</a:t>
            </a:r>
            <a:r>
              <a:rPr lang="fr-FR" b="1" dirty="0" smtClean="0"/>
              <a:t> </a:t>
            </a:r>
            <a:r>
              <a:rPr lang="fr-FR" dirty="0"/>
              <a:t>(clonus du pied) </a:t>
            </a:r>
          </a:p>
          <a:p>
            <a:pPr fontAlgn="t"/>
            <a:r>
              <a:rPr lang="fr-FR" b="1" dirty="0"/>
              <a:t>Signe de Babinski </a:t>
            </a:r>
            <a:r>
              <a:rPr lang="fr-FR" dirty="0"/>
              <a:t>(extension du gros orteil lors de la stimulation du bord externe de la plante du pied)</a:t>
            </a:r>
          </a:p>
          <a:p>
            <a:endParaRPr lang="fr-FR" dirty="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au 3"/>
          <p:cNvGraphicFramePr>
            <a:graphicFrameLocks noGrp="1"/>
          </p:cNvGraphicFramePr>
          <p:nvPr/>
        </p:nvGraphicFramePr>
        <p:xfrm>
          <a:off x="0" y="0"/>
          <a:ext cx="9144000" cy="7120245"/>
        </p:xfrm>
        <a:graphic>
          <a:graphicData uri="http://schemas.openxmlformats.org/drawingml/2006/table">
            <a:tbl>
              <a:tblPr firstRow="1" bandRow="1">
                <a:tableStyleId>{5C22544A-7EE6-4342-B048-85BDC9FD1C3A}</a:tableStyleId>
              </a:tblPr>
              <a:tblGrid>
                <a:gridCol w="1828800"/>
                <a:gridCol w="1828800"/>
                <a:gridCol w="1828800"/>
                <a:gridCol w="1828800"/>
                <a:gridCol w="1828800"/>
              </a:tblGrid>
              <a:tr h="586089">
                <a:tc>
                  <a:txBody>
                    <a:bodyPr/>
                    <a:lstStyle/>
                    <a:p>
                      <a:r>
                        <a:rPr lang="fr-FR" dirty="0" smtClean="0"/>
                        <a:t>Syndrome</a:t>
                      </a:r>
                      <a:endParaRPr lang="fr-FR" dirty="0"/>
                    </a:p>
                  </a:txBody>
                  <a:tcPr/>
                </a:tc>
                <a:tc>
                  <a:txBody>
                    <a:bodyPr/>
                    <a:lstStyle/>
                    <a:p>
                      <a:r>
                        <a:rPr lang="fr-FR" dirty="0" err="1" smtClean="0"/>
                        <a:t>Neurogene</a:t>
                      </a:r>
                      <a:endParaRPr lang="fr-FR" dirty="0"/>
                    </a:p>
                  </a:txBody>
                  <a:tcPr/>
                </a:tc>
                <a:tc>
                  <a:txBody>
                    <a:bodyPr/>
                    <a:lstStyle/>
                    <a:p>
                      <a:r>
                        <a:rPr lang="fr-FR" dirty="0" err="1" smtClean="0"/>
                        <a:t>Myogene</a:t>
                      </a:r>
                      <a:endParaRPr lang="fr-FR" dirty="0"/>
                    </a:p>
                  </a:txBody>
                  <a:tcPr/>
                </a:tc>
                <a:tc>
                  <a:txBody>
                    <a:bodyPr/>
                    <a:lstStyle/>
                    <a:p>
                      <a:r>
                        <a:rPr lang="fr-FR" sz="1600" dirty="0" err="1" smtClean="0"/>
                        <a:t>Myasthénique</a:t>
                      </a:r>
                      <a:endParaRPr lang="fr-FR" sz="1600" dirty="0"/>
                    </a:p>
                  </a:txBody>
                  <a:tcPr/>
                </a:tc>
                <a:tc>
                  <a:txBody>
                    <a:bodyPr/>
                    <a:lstStyle/>
                    <a:p>
                      <a:r>
                        <a:rPr lang="fr-FR" dirty="0" smtClean="0"/>
                        <a:t>pyramidal</a:t>
                      </a:r>
                      <a:endParaRPr lang="fr-FR" dirty="0"/>
                    </a:p>
                  </a:txBody>
                  <a:tcPr/>
                </a:tc>
              </a:tr>
              <a:tr h="586089">
                <a:tc>
                  <a:txBody>
                    <a:bodyPr/>
                    <a:lstStyle/>
                    <a:p>
                      <a:r>
                        <a:rPr lang="fr-FR" dirty="0" smtClean="0">
                          <a:solidFill>
                            <a:srgbClr val="FF0000"/>
                          </a:solidFill>
                        </a:rPr>
                        <a:t>Motricité</a:t>
                      </a:r>
                      <a:endParaRPr lang="fr-FR" dirty="0">
                        <a:solidFill>
                          <a:srgbClr val="FF0000"/>
                        </a:solidFill>
                      </a:endParaRPr>
                    </a:p>
                  </a:txBody>
                  <a:tcPr/>
                </a:tc>
                <a:tc>
                  <a:txBody>
                    <a:bodyPr/>
                    <a:lstStyle/>
                    <a:p>
                      <a:r>
                        <a:rPr lang="fr-FR" dirty="0" smtClean="0"/>
                        <a:t>Déficit surtt distal</a:t>
                      </a:r>
                      <a:endParaRPr lang="fr-FR" dirty="0"/>
                    </a:p>
                  </a:txBody>
                  <a:tcPr/>
                </a:tc>
                <a:tc>
                  <a:txBody>
                    <a:bodyPr/>
                    <a:lstStyle/>
                    <a:p>
                      <a:r>
                        <a:rPr lang="fr-FR" dirty="0" smtClean="0"/>
                        <a:t>Déficit surtt proximal</a:t>
                      </a:r>
                      <a:endParaRPr lang="fr-FR" dirty="0"/>
                    </a:p>
                  </a:txBody>
                  <a:tcPr/>
                </a:tc>
                <a:tc>
                  <a:txBody>
                    <a:bodyPr/>
                    <a:lstStyle/>
                    <a:p>
                      <a:r>
                        <a:rPr lang="fr-FR" dirty="0" err="1" smtClean="0"/>
                        <a:t>Fatiguabilité</a:t>
                      </a:r>
                      <a:r>
                        <a:rPr lang="fr-FR" dirty="0" smtClean="0"/>
                        <a:t> musculaire</a:t>
                      </a:r>
                      <a:endParaRPr lang="fr-FR" dirty="0"/>
                    </a:p>
                  </a:txBody>
                  <a:tcPr/>
                </a:tc>
                <a:tc>
                  <a:txBody>
                    <a:bodyPr/>
                    <a:lstStyle/>
                    <a:p>
                      <a:r>
                        <a:rPr lang="fr-FR" dirty="0" smtClean="0"/>
                        <a:t>Déficit moteur</a:t>
                      </a:r>
                      <a:endParaRPr lang="fr-FR" dirty="0"/>
                    </a:p>
                  </a:txBody>
                  <a:tcPr/>
                </a:tc>
              </a:tr>
              <a:tr h="570866">
                <a:tc>
                  <a:txBody>
                    <a:bodyPr/>
                    <a:lstStyle/>
                    <a:p>
                      <a:r>
                        <a:rPr lang="fr-FR" dirty="0" smtClean="0">
                          <a:solidFill>
                            <a:srgbClr val="FF0000"/>
                          </a:solidFill>
                        </a:rPr>
                        <a:t>Sensibilité</a:t>
                      </a:r>
                      <a:endParaRPr lang="fr-FR" dirty="0">
                        <a:solidFill>
                          <a:srgbClr val="FF0000"/>
                        </a:solidFill>
                      </a:endParaRPr>
                    </a:p>
                  </a:txBody>
                  <a:tcPr/>
                </a:tc>
                <a:tc>
                  <a:txBody>
                    <a:bodyPr/>
                    <a:lstStyle/>
                    <a:p>
                      <a:r>
                        <a:rPr lang="fr-FR" dirty="0" smtClean="0"/>
                        <a:t>++</a:t>
                      </a:r>
                      <a:endParaRPr lang="fr-FR" dirty="0"/>
                    </a:p>
                  </a:txBody>
                  <a:tcPr/>
                </a:tc>
                <a:tc>
                  <a:txBody>
                    <a:bodyPr/>
                    <a:lstStyle/>
                    <a:p>
                      <a:r>
                        <a:rPr lang="fr-FR" dirty="0" smtClean="0"/>
                        <a:t>-</a:t>
                      </a:r>
                      <a:endParaRPr lang="fr-FR" dirty="0"/>
                    </a:p>
                  </a:txBody>
                  <a:tcPr/>
                </a:tc>
                <a:tc>
                  <a:txBody>
                    <a:bodyPr/>
                    <a:lstStyle/>
                    <a:p>
                      <a:r>
                        <a:rPr lang="fr-FR" dirty="0" smtClean="0"/>
                        <a:t>-</a:t>
                      </a:r>
                      <a:endParaRPr lang="fr-FR" dirty="0"/>
                    </a:p>
                  </a:txBody>
                  <a:tcPr/>
                </a:tc>
                <a:tc>
                  <a:txBody>
                    <a:bodyPr/>
                    <a:lstStyle/>
                    <a:p>
                      <a:r>
                        <a:rPr lang="fr-FR" dirty="0" smtClean="0"/>
                        <a:t>-</a:t>
                      </a:r>
                      <a:endParaRPr lang="fr-FR" dirty="0"/>
                    </a:p>
                  </a:txBody>
                  <a:tcPr/>
                </a:tc>
              </a:tr>
              <a:tr h="1088450">
                <a:tc>
                  <a:txBody>
                    <a:bodyPr/>
                    <a:lstStyle/>
                    <a:p>
                      <a:r>
                        <a:rPr lang="fr-FR" dirty="0" smtClean="0">
                          <a:solidFill>
                            <a:srgbClr val="FF0000"/>
                          </a:solidFill>
                        </a:rPr>
                        <a:t>Réflexes</a:t>
                      </a:r>
                      <a:endParaRPr lang="fr-FR" dirty="0">
                        <a:solidFill>
                          <a:srgbClr val="FF0000"/>
                        </a:solidFill>
                      </a:endParaRPr>
                    </a:p>
                  </a:txBody>
                  <a:tcPr/>
                </a:tc>
                <a:tc>
                  <a:txBody>
                    <a:bodyPr/>
                    <a:lstStyle/>
                    <a:p>
                      <a:r>
                        <a:rPr lang="fr-FR" dirty="0" smtClean="0"/>
                        <a:t>Abolies</a:t>
                      </a:r>
                      <a:endParaRPr lang="fr-FR" dirty="0"/>
                    </a:p>
                  </a:txBody>
                  <a:tcPr/>
                </a:tc>
                <a:tc>
                  <a:txBody>
                    <a:bodyPr/>
                    <a:lstStyle/>
                    <a:p>
                      <a:r>
                        <a:rPr lang="fr-FR" dirty="0" smtClean="0"/>
                        <a:t>Abolition</a:t>
                      </a:r>
                      <a:r>
                        <a:rPr lang="fr-FR" baseline="0" dirty="0" smtClean="0"/>
                        <a:t> tardive</a:t>
                      </a:r>
                      <a:endParaRPr lang="fr-FR" dirty="0"/>
                    </a:p>
                  </a:txBody>
                  <a:tcPr/>
                </a:tc>
                <a:tc>
                  <a:txBody>
                    <a:bodyPr/>
                    <a:lstStyle/>
                    <a:p>
                      <a:r>
                        <a:rPr lang="fr-FR" dirty="0" smtClean="0"/>
                        <a:t>+</a:t>
                      </a:r>
                      <a:endParaRPr lang="fr-FR" dirty="0"/>
                    </a:p>
                  </a:txBody>
                  <a:tcPr/>
                </a:tc>
                <a:tc>
                  <a:txBody>
                    <a:bodyPr/>
                    <a:lstStyle/>
                    <a:p>
                      <a:r>
                        <a:rPr lang="fr-FR" dirty="0" smtClean="0"/>
                        <a:t>Vifs, diffus </a:t>
                      </a:r>
                      <a:r>
                        <a:rPr lang="fr-FR" dirty="0" err="1" smtClean="0"/>
                        <a:t>polycinétiques</a:t>
                      </a:r>
                      <a:r>
                        <a:rPr lang="fr-FR" dirty="0" smtClean="0"/>
                        <a:t>, signe</a:t>
                      </a:r>
                      <a:r>
                        <a:rPr lang="fr-FR" baseline="0" dirty="0" smtClean="0"/>
                        <a:t> de BBK, clonus</a:t>
                      </a:r>
                      <a:endParaRPr lang="fr-FR" dirty="0"/>
                    </a:p>
                  </a:txBody>
                  <a:tcPr/>
                </a:tc>
              </a:tr>
              <a:tr h="586089">
                <a:tc>
                  <a:txBody>
                    <a:bodyPr/>
                    <a:lstStyle/>
                    <a:p>
                      <a:r>
                        <a:rPr lang="fr-FR" dirty="0" smtClean="0">
                          <a:solidFill>
                            <a:srgbClr val="FF0000"/>
                          </a:solidFill>
                        </a:rPr>
                        <a:t>Amyotrophie</a:t>
                      </a:r>
                      <a:endParaRPr lang="fr-FR" dirty="0">
                        <a:solidFill>
                          <a:srgbClr val="FF0000"/>
                        </a:solidFill>
                      </a:endParaRPr>
                    </a:p>
                  </a:txBody>
                  <a:tcPr/>
                </a:tc>
                <a:tc>
                  <a:txBody>
                    <a:bodyPr/>
                    <a:lstStyle/>
                    <a:p>
                      <a:r>
                        <a:rPr lang="fr-FR" dirty="0" smtClean="0"/>
                        <a:t>+++</a:t>
                      </a:r>
                      <a:endParaRPr lang="fr-FR" dirty="0"/>
                    </a:p>
                  </a:txBody>
                  <a:tcPr/>
                </a:tc>
                <a:tc>
                  <a:txBody>
                    <a:bodyPr/>
                    <a:lstStyle/>
                    <a:p>
                      <a:r>
                        <a:rPr lang="fr-FR" dirty="0" smtClean="0"/>
                        <a:t>++ hypertrophie</a:t>
                      </a:r>
                      <a:endParaRPr lang="fr-FR" dirty="0"/>
                    </a:p>
                  </a:txBody>
                  <a:tcPr/>
                </a:tc>
                <a:tc>
                  <a:txBody>
                    <a:bodyPr/>
                    <a:lstStyle/>
                    <a:p>
                      <a:r>
                        <a:rPr lang="fr-FR" dirty="0" smtClean="0"/>
                        <a:t>-</a:t>
                      </a:r>
                      <a:endParaRPr lang="fr-FR" dirty="0"/>
                    </a:p>
                  </a:txBody>
                  <a:tcPr/>
                </a:tc>
                <a:tc>
                  <a:txBody>
                    <a:bodyPr/>
                    <a:lstStyle/>
                    <a:p>
                      <a:r>
                        <a:rPr lang="fr-FR" dirty="0" smtClean="0"/>
                        <a:t>+</a:t>
                      </a:r>
                      <a:endParaRPr lang="fr-FR" dirty="0"/>
                    </a:p>
                  </a:txBody>
                  <a:tcPr/>
                </a:tc>
              </a:tr>
              <a:tr h="570866">
                <a:tc>
                  <a:txBody>
                    <a:bodyPr/>
                    <a:lstStyle/>
                    <a:p>
                      <a:r>
                        <a:rPr lang="fr-FR" dirty="0" smtClean="0">
                          <a:solidFill>
                            <a:srgbClr val="FF0000"/>
                          </a:solidFill>
                        </a:rPr>
                        <a:t>Fasciculations</a:t>
                      </a:r>
                      <a:endParaRPr lang="fr-FR" dirty="0">
                        <a:solidFill>
                          <a:srgbClr val="FF0000"/>
                        </a:solidFill>
                      </a:endParaRPr>
                    </a:p>
                  </a:txBody>
                  <a:tcPr/>
                </a:tc>
                <a:tc>
                  <a:txBody>
                    <a:bodyPr/>
                    <a:lstStyle/>
                    <a:p>
                      <a:r>
                        <a:rPr lang="fr-FR" dirty="0" smtClean="0"/>
                        <a:t>+++</a:t>
                      </a:r>
                      <a:endParaRPr lang="fr-FR" dirty="0"/>
                    </a:p>
                  </a:txBody>
                  <a:tcPr/>
                </a:tc>
                <a:tc>
                  <a:txBody>
                    <a:bodyPr/>
                    <a:lstStyle/>
                    <a:p>
                      <a:r>
                        <a:rPr lang="fr-FR" dirty="0" smtClean="0"/>
                        <a:t>-</a:t>
                      </a:r>
                      <a:endParaRPr lang="fr-FR" dirty="0"/>
                    </a:p>
                  </a:txBody>
                  <a:tcPr/>
                </a:tc>
                <a:tc>
                  <a:txBody>
                    <a:bodyPr/>
                    <a:lstStyle/>
                    <a:p>
                      <a:r>
                        <a:rPr lang="fr-FR" dirty="0" smtClean="0"/>
                        <a:t>-</a:t>
                      </a:r>
                      <a:endParaRPr lang="fr-FR" dirty="0"/>
                    </a:p>
                  </a:txBody>
                  <a:tcPr/>
                </a:tc>
                <a:tc>
                  <a:txBody>
                    <a:bodyPr/>
                    <a:lstStyle/>
                    <a:p>
                      <a:r>
                        <a:rPr lang="fr-FR" dirty="0" smtClean="0"/>
                        <a:t>-</a:t>
                      </a:r>
                      <a:endParaRPr lang="fr-FR" dirty="0"/>
                    </a:p>
                  </a:txBody>
                  <a:tcPr/>
                </a:tc>
              </a:tr>
              <a:tr h="570866">
                <a:tc>
                  <a:txBody>
                    <a:bodyPr/>
                    <a:lstStyle/>
                    <a:p>
                      <a:r>
                        <a:rPr lang="fr-FR" dirty="0" smtClean="0">
                          <a:solidFill>
                            <a:srgbClr val="FF0000"/>
                          </a:solidFill>
                        </a:rPr>
                        <a:t>CIM</a:t>
                      </a:r>
                      <a:endParaRPr lang="fr-FR" dirty="0">
                        <a:solidFill>
                          <a:srgbClr val="FF0000"/>
                        </a:solidFill>
                      </a:endParaRPr>
                    </a:p>
                  </a:txBody>
                  <a:tcPr/>
                </a:tc>
                <a:tc>
                  <a:txBody>
                    <a:bodyPr/>
                    <a:lstStyle/>
                    <a:p>
                      <a:r>
                        <a:rPr lang="fr-FR" dirty="0" smtClean="0"/>
                        <a:t>+</a:t>
                      </a:r>
                      <a:endParaRPr lang="fr-FR" dirty="0"/>
                    </a:p>
                  </a:txBody>
                  <a:tcPr/>
                </a:tc>
                <a:tc>
                  <a:txBody>
                    <a:bodyPr/>
                    <a:lstStyle/>
                    <a:p>
                      <a:r>
                        <a:rPr lang="fr-FR" dirty="0" smtClean="0"/>
                        <a:t>Absente</a:t>
                      </a:r>
                      <a:endParaRPr lang="fr-FR" dirty="0"/>
                    </a:p>
                  </a:txBody>
                  <a:tcPr/>
                </a:tc>
                <a:tc>
                  <a:txBody>
                    <a:bodyPr/>
                    <a:lstStyle/>
                    <a:p>
                      <a:r>
                        <a:rPr lang="fr-FR" dirty="0" smtClean="0"/>
                        <a:t>+</a:t>
                      </a:r>
                      <a:endParaRPr lang="fr-FR" dirty="0"/>
                    </a:p>
                  </a:txBody>
                  <a:tcPr/>
                </a:tc>
                <a:tc>
                  <a:txBody>
                    <a:bodyPr/>
                    <a:lstStyle/>
                    <a:p>
                      <a:r>
                        <a:rPr lang="fr-FR" dirty="0" smtClean="0"/>
                        <a:t>+</a:t>
                      </a:r>
                      <a:endParaRPr lang="fr-FR" dirty="0"/>
                    </a:p>
                  </a:txBody>
                  <a:tcPr/>
                </a:tc>
              </a:tr>
              <a:tr h="570866">
                <a:tc>
                  <a:txBody>
                    <a:bodyPr/>
                    <a:lstStyle/>
                    <a:p>
                      <a:r>
                        <a:rPr lang="fr-FR" dirty="0" smtClean="0">
                          <a:solidFill>
                            <a:srgbClr val="FF0000"/>
                          </a:solidFill>
                        </a:rPr>
                        <a:t>Crampes</a:t>
                      </a:r>
                      <a:endParaRPr lang="fr-FR" dirty="0">
                        <a:solidFill>
                          <a:srgbClr val="FF0000"/>
                        </a:solidFill>
                      </a:endParaRPr>
                    </a:p>
                  </a:txBody>
                  <a:tcPr/>
                </a:tc>
                <a:tc>
                  <a:txBody>
                    <a:bodyPr/>
                    <a:lstStyle/>
                    <a:p>
                      <a:r>
                        <a:rPr lang="fr-FR" dirty="0" smtClean="0"/>
                        <a:t>+++</a:t>
                      </a:r>
                      <a:endParaRPr lang="fr-FR" dirty="0"/>
                    </a:p>
                  </a:txBody>
                  <a:tcPr/>
                </a:tc>
                <a:tc>
                  <a:txBody>
                    <a:bodyPr/>
                    <a:lstStyle/>
                    <a:p>
                      <a:pPr>
                        <a:buFontTx/>
                        <a:buChar char="-"/>
                      </a:pPr>
                      <a:r>
                        <a:rPr lang="fr-FR" dirty="0" err="1" smtClean="0"/>
                        <a:t>Myotonie</a:t>
                      </a:r>
                      <a:endParaRPr lang="fr-FR" dirty="0"/>
                    </a:p>
                  </a:txBody>
                  <a:tcPr/>
                </a:tc>
                <a:tc>
                  <a:txBody>
                    <a:bodyPr/>
                    <a:lstStyle/>
                    <a:p>
                      <a:r>
                        <a:rPr lang="fr-FR" dirty="0" smtClean="0"/>
                        <a:t>-</a:t>
                      </a:r>
                      <a:endParaRPr lang="fr-FR" dirty="0"/>
                    </a:p>
                  </a:txBody>
                  <a:tcPr/>
                </a:tc>
                <a:tc>
                  <a:txBody>
                    <a:bodyPr/>
                    <a:lstStyle/>
                    <a:p>
                      <a:r>
                        <a:rPr lang="fr-FR" dirty="0" smtClean="0"/>
                        <a:t>-</a:t>
                      </a:r>
                      <a:endParaRPr lang="fr-FR" dirty="0"/>
                    </a:p>
                  </a:txBody>
                  <a:tcPr/>
                </a:tc>
              </a:tr>
              <a:tr h="586089">
                <a:tc>
                  <a:txBody>
                    <a:bodyPr/>
                    <a:lstStyle/>
                    <a:p>
                      <a:r>
                        <a:rPr lang="fr-FR" dirty="0" smtClean="0">
                          <a:solidFill>
                            <a:srgbClr val="FF0000"/>
                          </a:solidFill>
                        </a:rPr>
                        <a:t>Tonus</a:t>
                      </a:r>
                      <a:endParaRPr lang="fr-FR" dirty="0">
                        <a:solidFill>
                          <a:srgbClr val="FF0000"/>
                        </a:solidFill>
                      </a:endParaRPr>
                    </a:p>
                  </a:txBody>
                  <a:tcPr/>
                </a:tc>
                <a:tc>
                  <a:txBody>
                    <a:bodyPr/>
                    <a:lstStyle/>
                    <a:p>
                      <a:r>
                        <a:rPr lang="fr-FR" dirty="0" smtClean="0"/>
                        <a:t>Hypotonie</a:t>
                      </a:r>
                      <a:endParaRPr lang="fr-FR" dirty="0"/>
                    </a:p>
                  </a:txBody>
                  <a:tcPr/>
                </a:tc>
                <a:tc>
                  <a:txBody>
                    <a:bodyPr/>
                    <a:lstStyle/>
                    <a:p>
                      <a:r>
                        <a:rPr lang="fr-FR" dirty="0" smtClean="0"/>
                        <a:t>Normal</a:t>
                      </a:r>
                      <a:endParaRPr lang="fr-FR" dirty="0"/>
                    </a:p>
                  </a:txBody>
                  <a:tcPr/>
                </a:tc>
                <a:tc>
                  <a:txBody>
                    <a:bodyPr/>
                    <a:lstStyle/>
                    <a:p>
                      <a:r>
                        <a:rPr lang="fr-FR" dirty="0" smtClean="0"/>
                        <a:t>Normal</a:t>
                      </a:r>
                      <a:endParaRPr lang="fr-FR" dirty="0"/>
                    </a:p>
                  </a:txBody>
                  <a:tcPr/>
                </a:tc>
                <a:tc>
                  <a:txBody>
                    <a:bodyPr/>
                    <a:lstStyle/>
                    <a:p>
                      <a:r>
                        <a:rPr lang="fr-FR" dirty="0" smtClean="0"/>
                        <a:t>Hypertonie</a:t>
                      </a:r>
                      <a:r>
                        <a:rPr lang="fr-FR" baseline="0" dirty="0" smtClean="0"/>
                        <a:t> spastique</a:t>
                      </a:r>
                      <a:endParaRPr lang="fr-FR" dirty="0"/>
                    </a:p>
                  </a:txBody>
                  <a:tcPr/>
                </a:tc>
              </a:tr>
              <a:tr h="570866">
                <a:tc>
                  <a:txBody>
                    <a:bodyPr/>
                    <a:lstStyle/>
                    <a:p>
                      <a:r>
                        <a:rPr lang="fr-FR" dirty="0" smtClean="0">
                          <a:solidFill>
                            <a:srgbClr val="FF0000"/>
                          </a:solidFill>
                        </a:rPr>
                        <a:t>Démarche</a:t>
                      </a:r>
                      <a:endParaRPr lang="fr-FR" dirty="0">
                        <a:solidFill>
                          <a:srgbClr val="FF0000"/>
                        </a:solidFill>
                      </a:endParaRPr>
                    </a:p>
                  </a:txBody>
                  <a:tcPr/>
                </a:tc>
                <a:tc>
                  <a:txBody>
                    <a:bodyPr/>
                    <a:lstStyle/>
                    <a:p>
                      <a:r>
                        <a:rPr lang="fr-FR" dirty="0" smtClean="0"/>
                        <a:t>Steppage</a:t>
                      </a:r>
                      <a:endParaRPr lang="fr-FR" dirty="0"/>
                    </a:p>
                  </a:txBody>
                  <a:tcPr/>
                </a:tc>
                <a:tc>
                  <a:txBody>
                    <a:bodyPr/>
                    <a:lstStyle/>
                    <a:p>
                      <a:r>
                        <a:rPr lang="fr-FR" dirty="0" err="1" smtClean="0"/>
                        <a:t>Dandinante</a:t>
                      </a:r>
                      <a:endParaRPr lang="fr-FR" dirty="0"/>
                    </a:p>
                  </a:txBody>
                  <a:tcPr/>
                </a:tc>
                <a:tc>
                  <a:txBody>
                    <a:bodyPr/>
                    <a:lstStyle/>
                    <a:p>
                      <a:endParaRPr lang="fr-FR" dirty="0"/>
                    </a:p>
                  </a:txBody>
                  <a:tcPr/>
                </a:tc>
                <a:tc>
                  <a:txBody>
                    <a:bodyPr/>
                    <a:lstStyle/>
                    <a:p>
                      <a:r>
                        <a:rPr lang="fr-FR" dirty="0" smtClean="0"/>
                        <a:t>fauchage</a:t>
                      </a:r>
                      <a:endParaRPr lang="fr-FR" dirty="0"/>
                    </a:p>
                  </a:txBody>
                  <a:tcPr/>
                </a:tc>
              </a:tr>
              <a:tr h="570866">
                <a:tc>
                  <a:txBody>
                    <a:bodyPr/>
                    <a:lstStyle/>
                    <a:p>
                      <a:endParaRPr lang="fr-FR" dirty="0"/>
                    </a:p>
                  </a:txBody>
                  <a:tcPr/>
                </a:tc>
                <a:tc>
                  <a:txBody>
                    <a:bodyPr/>
                    <a:lstStyle/>
                    <a:p>
                      <a:endParaRPr lang="fr-FR"/>
                    </a:p>
                  </a:txBody>
                  <a:tcPr/>
                </a:tc>
                <a:tc>
                  <a:txBody>
                    <a:bodyPr/>
                    <a:lstStyle/>
                    <a:p>
                      <a:endParaRPr lang="fr-FR"/>
                    </a:p>
                  </a:txBody>
                  <a:tcPr/>
                </a:tc>
                <a:tc>
                  <a:txBody>
                    <a:bodyPr/>
                    <a:lstStyle/>
                    <a:p>
                      <a:endParaRPr lang="fr-FR"/>
                    </a:p>
                  </a:txBody>
                  <a:tcPr/>
                </a:tc>
                <a:tc>
                  <a:txBody>
                    <a:bodyPr/>
                    <a:lstStyle/>
                    <a:p>
                      <a:endParaRPr lang="fr-FR" dirty="0"/>
                    </a:p>
                  </a:txBody>
                  <a:tcPr/>
                </a:tc>
              </a:tr>
            </a:tbl>
          </a:graphicData>
        </a:graphic>
      </p:graphicFrame>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556</TotalTime>
  <Words>1789</Words>
  <Application>Microsoft Office PowerPoint</Application>
  <PresentationFormat>Affichage à l'écran (4:3)</PresentationFormat>
  <Paragraphs>467</Paragraphs>
  <Slides>66</Slides>
  <Notes>66</Notes>
  <HiddenSlides>0</HiddenSlides>
  <MMClips>0</MMClips>
  <ScaleCrop>false</ScaleCrop>
  <HeadingPairs>
    <vt:vector size="4" baseType="variant">
      <vt:variant>
        <vt:lpstr>Thème</vt:lpstr>
      </vt:variant>
      <vt:variant>
        <vt:i4>1</vt:i4>
      </vt:variant>
      <vt:variant>
        <vt:lpstr>Titres des diapositives</vt:lpstr>
      </vt:variant>
      <vt:variant>
        <vt:i4>66</vt:i4>
      </vt:variant>
    </vt:vector>
  </HeadingPairs>
  <TitlesOfParts>
    <vt:vector size="67" baseType="lpstr">
      <vt:lpstr>Oriel</vt:lpstr>
      <vt:lpstr>DIAGNOSTIC D’UNE FAIBLESSE MUSCULAIRE</vt:lpstr>
      <vt:lpstr>Diapositive 2</vt:lpstr>
      <vt:lpstr>Diapositive 3</vt:lpstr>
      <vt:lpstr>Diapositive 4</vt:lpstr>
      <vt:lpstr>Coupe au niveau d’une vertèbre cervicale</vt:lpstr>
      <vt:lpstr>SYNDROME NEUROGENE PERIPHERIQUE</vt:lpstr>
      <vt:lpstr>SYMPTOMES</vt:lpstr>
      <vt:lpstr>SIGNES CLINIQUES</vt:lpstr>
      <vt:lpstr>SIGNES CLINIQUES</vt:lpstr>
      <vt:lpstr>SIGNES CLINIQUES</vt:lpstr>
      <vt:lpstr>SIGNES CLINIQUES</vt:lpstr>
      <vt:lpstr>EXAMENS COMPLEMENTAIRES</vt:lpstr>
      <vt:lpstr>Diapositive 13</vt:lpstr>
      <vt:lpstr>Diapositive 14</vt:lpstr>
      <vt:lpstr>DIAGNOSTIC DIFFERENTIEL</vt:lpstr>
      <vt:lpstr>DIAGNOSTIC DIFFERENTIEL</vt:lpstr>
      <vt:lpstr>FORMES TOPOGRAPHIQUES</vt:lpstr>
      <vt:lpstr>L'ESSENTIEL A RETENIR </vt:lpstr>
      <vt:lpstr>Diapositive 19</vt:lpstr>
      <vt:lpstr>                                                                     Syndrome myogène (myopathique) </vt:lpstr>
      <vt:lpstr>Diapositive 21</vt:lpstr>
      <vt:lpstr>SYMPTOMES</vt:lpstr>
      <vt:lpstr>SIGNES CLINIQUES</vt:lpstr>
      <vt:lpstr>Hyperlordose lombaire</vt:lpstr>
      <vt:lpstr>Scapula alata</vt:lpstr>
      <vt:lpstr>Diapositive 26</vt:lpstr>
      <vt:lpstr>Diapositive 27</vt:lpstr>
      <vt:lpstr>Diapositive 28</vt:lpstr>
      <vt:lpstr>Diapositive 29</vt:lpstr>
      <vt:lpstr>EXAMENS COMPLEMENTAIRES</vt:lpstr>
      <vt:lpstr>Diapositive 31</vt:lpstr>
      <vt:lpstr>Diapositive 32</vt:lpstr>
      <vt:lpstr>DIAGNOSTIC DIFFERENTIEL</vt:lpstr>
      <vt:lpstr>Formes topographiques</vt:lpstr>
      <vt:lpstr>L’ESSENTIEL A RETENIR</vt:lpstr>
      <vt:lpstr>Diapositive 36</vt:lpstr>
      <vt:lpstr>Diapositive 37</vt:lpstr>
      <vt:lpstr>Diapositive 38</vt:lpstr>
      <vt:lpstr>Syndrome myasthénique </vt:lpstr>
      <vt:lpstr>Diapositive 40</vt:lpstr>
      <vt:lpstr>Diapositive 41</vt:lpstr>
      <vt:lpstr>Diapositive 42</vt:lpstr>
      <vt:lpstr>Diapositive 43</vt:lpstr>
      <vt:lpstr>Diapositive 44</vt:lpstr>
      <vt:lpstr>Diapositive 45</vt:lpstr>
      <vt:lpstr>Diapositive 46</vt:lpstr>
      <vt:lpstr>Diapositive 47</vt:lpstr>
      <vt:lpstr>DIAGOSTIC DIFFERENTIEL</vt:lpstr>
      <vt:lpstr>L’ESSENTIEL A RETENIR</vt:lpstr>
      <vt:lpstr>SYNDROME PYRAMIDAL</vt:lpstr>
      <vt:lpstr>Voie pyramidale</vt:lpstr>
      <vt:lpstr>SYMPTOMES</vt:lpstr>
      <vt:lpstr>SIGNES CLINIQUES</vt:lpstr>
      <vt:lpstr>Diapositive 54</vt:lpstr>
      <vt:lpstr>Diapositive 55</vt:lpstr>
      <vt:lpstr>2. Troubles du tonus musculaire </vt:lpstr>
      <vt:lpstr>Diapositive 57</vt:lpstr>
      <vt:lpstr>    3. Anomalies des réflexes ostéo-tendineux (ROT) et des réflexes cutanés  </vt:lpstr>
      <vt:lpstr>Diapositive 59</vt:lpstr>
      <vt:lpstr>Diapositive 60</vt:lpstr>
      <vt:lpstr>Diapositive 61</vt:lpstr>
      <vt:lpstr>DIAGNOSTIC DIFFERENTIEL</vt:lpstr>
      <vt:lpstr>DIAGNOSTIC DIFFERENTIEL</vt:lpstr>
      <vt:lpstr>Diapositive 64</vt:lpstr>
      <vt:lpstr>L’ESSENTIEL A RETENIR</vt:lpstr>
      <vt:lpstr>Diapositive 66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DIAGNOSTIC D’UNE FAIBLESSE MUSCULAIRE</dc:title>
  <dc:creator>windows 7</dc:creator>
  <cp:lastModifiedBy>Utilisateur Windows</cp:lastModifiedBy>
  <cp:revision>56</cp:revision>
  <dcterms:created xsi:type="dcterms:W3CDTF">2012-05-05T07:58:42Z</dcterms:created>
  <dcterms:modified xsi:type="dcterms:W3CDTF">2014-02-03T19:38:11Z</dcterms:modified>
</cp:coreProperties>
</file>