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7" r:id="rId2"/>
    <p:sldId id="261" r:id="rId3"/>
    <p:sldId id="263" r:id="rId4"/>
    <p:sldId id="258" r:id="rId5"/>
    <p:sldId id="259" r:id="rId6"/>
    <p:sldId id="260" r:id="rId7"/>
    <p:sldId id="264" r:id="rId8"/>
    <p:sldId id="268" r:id="rId9"/>
    <p:sldId id="271" r:id="rId10"/>
    <p:sldId id="272" r:id="rId11"/>
    <p:sldId id="273" r:id="rId12"/>
    <p:sldId id="266" r:id="rId13"/>
    <p:sldId id="265" r:id="rId14"/>
    <p:sldId id="267" r:id="rId15"/>
    <p:sldId id="262" r:id="rId16"/>
    <p:sldId id="274" r:id="rId17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8FF"/>
    <a:srgbClr val="FF005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170" autoAdjust="0"/>
    <p:restoredTop sz="94636" autoAdjust="0"/>
  </p:normalViewPr>
  <p:slideViewPr>
    <p:cSldViewPr snapToObjects="1">
      <p:cViewPr varScale="1">
        <p:scale>
          <a:sx n="87" d="100"/>
          <a:sy n="87" d="100"/>
        </p:scale>
        <p:origin x="-84" y="-4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19BC88-B33E-6645-B3E4-9C4E0A0D261C}" type="datetimeFigureOut">
              <a:rPr lang="fr-FR" smtClean="0"/>
              <a:pPr/>
              <a:t>01/04/2014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8F83E6-CFB5-1B41-B039-2C2F96E9597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F83E6-CFB5-1B41-B039-2C2F96E9597B}" type="slidenum">
              <a:rPr lang="fr-FR" smtClean="0"/>
              <a:pPr/>
              <a:t>5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EFC11-14FA-8946-8705-A898E115D463}" type="datetimeFigureOut">
              <a:rPr lang="fr-FR" smtClean="0"/>
              <a:pPr/>
              <a:t>01/04/2014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025FB-71EC-1B4C-B25E-7DA701C7B78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EFC11-14FA-8946-8705-A898E115D463}" type="datetimeFigureOut">
              <a:rPr lang="fr-FR" smtClean="0"/>
              <a:pPr/>
              <a:t>01/04/2014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025FB-71EC-1B4C-B25E-7DA701C7B78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EFC11-14FA-8946-8705-A898E115D463}" type="datetimeFigureOut">
              <a:rPr lang="fr-FR" smtClean="0"/>
              <a:pPr/>
              <a:t>01/04/2014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025FB-71EC-1B4C-B25E-7DA701C7B78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EFC11-14FA-8946-8705-A898E115D463}" type="datetimeFigureOut">
              <a:rPr lang="fr-FR" smtClean="0"/>
              <a:pPr/>
              <a:t>01/04/2014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025FB-71EC-1B4C-B25E-7DA701C7B78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EFC11-14FA-8946-8705-A898E115D463}" type="datetimeFigureOut">
              <a:rPr lang="fr-FR" smtClean="0"/>
              <a:pPr/>
              <a:t>01/04/2014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025FB-71EC-1B4C-B25E-7DA701C7B78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EFC11-14FA-8946-8705-A898E115D463}" type="datetimeFigureOut">
              <a:rPr lang="fr-FR" smtClean="0"/>
              <a:pPr/>
              <a:t>01/04/2014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025FB-71EC-1B4C-B25E-7DA701C7B78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EFC11-14FA-8946-8705-A898E115D463}" type="datetimeFigureOut">
              <a:rPr lang="fr-FR" smtClean="0"/>
              <a:pPr/>
              <a:t>01/04/2014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025FB-71EC-1B4C-B25E-7DA701C7B78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EFC11-14FA-8946-8705-A898E115D463}" type="datetimeFigureOut">
              <a:rPr lang="fr-FR" smtClean="0"/>
              <a:pPr/>
              <a:t>01/04/2014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025FB-71EC-1B4C-B25E-7DA701C7B78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EFC11-14FA-8946-8705-A898E115D463}" type="datetimeFigureOut">
              <a:rPr lang="fr-FR" smtClean="0"/>
              <a:pPr/>
              <a:t>01/04/2014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025FB-71EC-1B4C-B25E-7DA701C7B78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EFC11-14FA-8946-8705-A898E115D463}" type="datetimeFigureOut">
              <a:rPr lang="fr-FR" smtClean="0"/>
              <a:pPr/>
              <a:t>01/04/2014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025FB-71EC-1B4C-B25E-7DA701C7B78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EFC11-14FA-8946-8705-A898E115D463}" type="datetimeFigureOut">
              <a:rPr lang="fr-FR" smtClean="0"/>
              <a:pPr/>
              <a:t>01/04/2014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025FB-71EC-1B4C-B25E-7DA701C7B78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6EFC11-14FA-8946-8705-A898E115D463}" type="datetimeFigureOut">
              <a:rPr lang="fr-FR" smtClean="0"/>
              <a:pPr/>
              <a:t>01/04/2014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C025FB-71EC-1B4C-B25E-7DA701C7B78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gif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3S -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 5" descr="serma_avoriaz.png"/>
          <p:cNvPicPr>
            <a:picLocks noChangeAspect="1"/>
          </p:cNvPicPr>
          <p:nvPr/>
        </p:nvPicPr>
        <p:blipFill>
          <a:blip r:embed="rId3">
            <a:duotone>
              <a:srgbClr val="B9004F"/>
              <a:srgbClr val="FFF1C1"/>
            </a:duotone>
            <a:lum bright="-100000"/>
          </a:blip>
          <a:stretch>
            <a:fillRect/>
          </a:stretch>
        </p:blipFill>
        <p:spPr>
          <a:xfrm>
            <a:off x="5047934" y="4953000"/>
            <a:ext cx="4096066" cy="2155824"/>
          </a:xfrm>
          <a:prstGeom prst="rect">
            <a:avLst/>
          </a:prstGeom>
          <a:effectLst>
            <a:glow rad="63500">
              <a:schemeClr val="accent1">
                <a:alpha val="75000"/>
              </a:schemeClr>
            </a:glow>
          </a:effectLst>
        </p:spPr>
      </p:pic>
      <p:pic>
        <p:nvPicPr>
          <p:cNvPr id="8" name="Image 7" descr="logo_avoriaz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3200400"/>
            <a:ext cx="3683000" cy="2032000"/>
          </a:xfrm>
          <a:prstGeom prst="rect">
            <a:avLst/>
          </a:prstGeom>
          <a:effectLst>
            <a:glow rad="63500">
              <a:schemeClr val="accent1">
                <a:alpha val="75000"/>
              </a:schemeClr>
            </a:glow>
          </a:effectLst>
        </p:spPr>
      </p:pic>
      <p:sp>
        <p:nvSpPr>
          <p:cNvPr id="7" name="ZoneTexte 6"/>
          <p:cNvSpPr txBox="1"/>
          <p:nvPr/>
        </p:nvSpPr>
        <p:spPr>
          <a:xfrm>
            <a:off x="1" y="-1"/>
            <a:ext cx="6000372" cy="92333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800" b="1" dirty="0" smtClean="0">
                <a:latin typeface=" caibri"/>
                <a:cs typeface=" caibri"/>
              </a:rPr>
              <a:t>Stage 1</a:t>
            </a:r>
            <a:r>
              <a:rPr lang="fr-FR" sz="2800" b="1" baseline="30000" dirty="0" smtClean="0">
                <a:latin typeface=" caibri"/>
                <a:cs typeface=" caibri"/>
              </a:rPr>
              <a:t>ère</a:t>
            </a:r>
            <a:r>
              <a:rPr lang="fr-FR" sz="2800" b="1" dirty="0" smtClean="0">
                <a:latin typeface=" caibri"/>
                <a:cs typeface=" caibri"/>
              </a:rPr>
              <a:t> Bac Professionnel</a:t>
            </a:r>
          </a:p>
          <a:p>
            <a:r>
              <a:rPr lang="fr-FR" sz="2600" dirty="0" smtClean="0"/>
              <a:t>Maintenance des Equipements Industriels</a:t>
            </a:r>
            <a:endParaRPr lang="fr-FR" sz="2600" dirty="0"/>
          </a:p>
        </p:txBody>
      </p:sp>
      <p:pic>
        <p:nvPicPr>
          <p:cNvPr id="9" name="Image 8" descr="siteon0-38e4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78500"/>
            <a:ext cx="1651000" cy="1079500"/>
          </a:xfrm>
          <a:prstGeom prst="rect">
            <a:avLst/>
          </a:prstGeom>
          <a:solidFill>
            <a:srgbClr val="FF0000"/>
          </a:solidFill>
          <a:ln>
            <a:noFill/>
          </a:ln>
        </p:spPr>
      </p:pic>
      <p:sp>
        <p:nvSpPr>
          <p:cNvPr id="10" name="ZoneTexte 9"/>
          <p:cNvSpPr txBox="1"/>
          <p:nvPr/>
        </p:nvSpPr>
        <p:spPr>
          <a:xfrm>
            <a:off x="1651000" y="5657671"/>
            <a:ext cx="18572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 smtClean="0">
                <a:effectLst>
                  <a:glow rad="228600">
                    <a:schemeClr val="accent1">
                      <a:alpha val="75000"/>
                    </a:schemeClr>
                  </a:glow>
                  <a:outerShdw blurRad="50800" dist="38100" dir="5400000">
                    <a:srgbClr val="000000">
                      <a:alpha val="43000"/>
                    </a:srgbClr>
                  </a:outerShdw>
                </a:effectLst>
              </a:rPr>
              <a:t>Romain</a:t>
            </a:r>
          </a:p>
          <a:p>
            <a:r>
              <a:rPr lang="fr-FR" sz="3600" dirty="0" smtClean="0">
                <a:effectLst>
                  <a:glow rad="228600">
                    <a:schemeClr val="accent1">
                      <a:alpha val="75000"/>
                    </a:schemeClr>
                  </a:glow>
                  <a:outerShdw blurRad="50800" dist="38100" dir="5400000">
                    <a:srgbClr val="000000">
                      <a:alpha val="43000"/>
                    </a:srgbClr>
                  </a:outerShdw>
                </a:effectLst>
              </a:rPr>
              <a:t>Grosjean</a:t>
            </a:r>
            <a:endParaRPr lang="fr-FR" sz="3600" dirty="0">
              <a:effectLst>
                <a:glow rad="228600">
                  <a:schemeClr val="accent1">
                    <a:alpha val="75000"/>
                  </a:schemeClr>
                </a:glow>
                <a:outerShdw blurRad="50800" dist="38100" dir="54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Snowpar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74638"/>
            <a:ext cx="3582000" cy="2686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Image 3" descr="Neigedecultur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00" y="3505200"/>
            <a:ext cx="3454400" cy="2590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ZoneTexte 5"/>
          <p:cNvSpPr txBox="1"/>
          <p:nvPr/>
        </p:nvSpPr>
        <p:spPr>
          <a:xfrm>
            <a:off x="1752600" y="2961138"/>
            <a:ext cx="1507369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900" b="1" dirty="0" smtClean="0">
                <a:effectLst>
                  <a:glow rad="228600">
                    <a:schemeClr val="accent1">
                      <a:alpha val="75000"/>
                    </a:schemeClr>
                  </a:glow>
                </a:effectLst>
                <a:latin typeface="Arial Unicode MS"/>
                <a:cs typeface="Arial Unicode MS"/>
              </a:rPr>
              <a:t>Caisses</a:t>
            </a:r>
            <a:endParaRPr lang="fr-FR" sz="2900" b="1" dirty="0">
              <a:effectLst>
                <a:glow rad="228600">
                  <a:schemeClr val="accent1">
                    <a:alpha val="75000"/>
                  </a:schemeClr>
                </a:glow>
              </a:effectLst>
              <a:latin typeface="Arial Unicode MS"/>
              <a:cs typeface="Arial Unicode MS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752600" y="6096000"/>
            <a:ext cx="1631577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900" b="1" dirty="0" smtClean="0">
                <a:effectLst>
                  <a:glow rad="228600">
                    <a:schemeClr val="accent1">
                      <a:alpha val="75000"/>
                    </a:schemeClr>
                  </a:glow>
                </a:effectLst>
                <a:latin typeface="Arial Unicode MS"/>
                <a:cs typeface="Arial Unicode MS"/>
              </a:rPr>
              <a:t>Parkings</a:t>
            </a:r>
            <a:endParaRPr lang="fr-FR" sz="2900" b="1" dirty="0">
              <a:effectLst>
                <a:glow rad="228600">
                  <a:schemeClr val="accent1">
                    <a:alpha val="75000"/>
                  </a:schemeClr>
                </a:glow>
              </a:effectLst>
              <a:latin typeface="Arial Unicode MS"/>
              <a:cs typeface="Arial Unicode MS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0" y="274638"/>
            <a:ext cx="646331" cy="635997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vert270" wrap="square" rtlCol="0">
            <a:spAutoFit/>
          </a:bodyPr>
          <a:lstStyle/>
          <a:p>
            <a:pPr algn="ctr"/>
            <a:r>
              <a:rPr lang="fr-FR" sz="3000" b="1" dirty="0" smtClean="0"/>
              <a:t>SERVICE COMMERCIAL</a:t>
            </a:r>
            <a:endParaRPr lang="fr-FR" sz="3000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4724400" y="274638"/>
            <a:ext cx="646331" cy="635997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vert270" wrap="square" rtlCol="0">
            <a:spAutoFit/>
          </a:bodyPr>
          <a:lstStyle/>
          <a:p>
            <a:pPr algn="ctr"/>
            <a:r>
              <a:rPr lang="fr-FR" sz="3000" b="1" dirty="0" smtClean="0"/>
              <a:t>SERVICE COMPTABLE</a:t>
            </a:r>
            <a:endParaRPr lang="fr-FR" sz="3000" b="1" dirty="0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>
                <a:solidFill>
                  <a:srgbClr val="0068FF"/>
                </a:solidFill>
                <a:effectLst>
                  <a:outerShdw blurRad="50800" dist="38100" dir="18900000" algn="tr">
                    <a:srgbClr val="000000">
                      <a:alpha val="43000"/>
                    </a:srgbClr>
                  </a:outerShdw>
                </a:effectLst>
                <a:latin typeface="Bangla MN"/>
                <a:cs typeface="Bangla MN"/>
              </a:rPr>
              <a:t>Quelques chiffres…</a:t>
            </a:r>
            <a:endParaRPr lang="fr-FR" dirty="0">
              <a:solidFill>
                <a:srgbClr val="0068FF"/>
              </a:solidFill>
              <a:effectLst>
                <a:outerShdw blurRad="50800" dist="38100" dir="18900000" algn="tr">
                  <a:srgbClr val="000000">
                    <a:alpha val="43000"/>
                  </a:srgbClr>
                </a:outerShdw>
              </a:effectLst>
              <a:latin typeface="Bangla MN"/>
              <a:cs typeface="Bangla MN"/>
            </a:endParaRPr>
          </a:p>
        </p:txBody>
      </p:sp>
      <p:pic>
        <p:nvPicPr>
          <p:cNvPr id="3" name="Image 2" descr="Chiffres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00" y="1417638"/>
            <a:ext cx="457200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Image 3" descr="Chiffres-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8800" y="3293581"/>
            <a:ext cx="5105400" cy="34182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ZoneTexte 4"/>
          <p:cNvSpPr txBox="1"/>
          <p:nvPr/>
        </p:nvSpPr>
        <p:spPr>
          <a:xfrm>
            <a:off x="7038000" y="6328800"/>
            <a:ext cx="205668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00" i="1" dirty="0" smtClean="0"/>
              <a:t>©</a:t>
            </a:r>
            <a:r>
              <a:rPr lang="fr-FR" sz="1300" i="1" dirty="0" err="1" smtClean="0"/>
              <a:t>www.helicomontagne.fr</a:t>
            </a:r>
            <a:endParaRPr lang="fr-FR" sz="1300" i="1" dirty="0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68FF"/>
                </a:solidFill>
                <a:effectLst>
                  <a:outerShdw blurRad="50800" dist="38100" dir="18900000" algn="tr">
                    <a:srgbClr val="000000">
                      <a:alpha val="43000"/>
                    </a:srgbClr>
                  </a:outerShdw>
                </a:effectLst>
                <a:latin typeface="Bangla MN"/>
                <a:cs typeface="Bangla MN"/>
              </a:rPr>
              <a:t>Clients</a:t>
            </a:r>
            <a:endParaRPr lang="fr-FR" dirty="0">
              <a:solidFill>
                <a:srgbClr val="0068FF"/>
              </a:solidFill>
              <a:effectLst>
                <a:outerShdw blurRad="50800" dist="38100" dir="18900000" algn="tr">
                  <a:srgbClr val="000000">
                    <a:alpha val="43000"/>
                  </a:srgbClr>
                </a:outerShdw>
              </a:effectLst>
              <a:latin typeface="Bangla MN"/>
              <a:cs typeface="Bangla MN"/>
            </a:endParaRPr>
          </a:p>
        </p:txBody>
      </p:sp>
      <p:pic>
        <p:nvPicPr>
          <p:cNvPr id="7" name="Image 6" descr="Les clients -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4572000" cy="2800350"/>
          </a:xfrm>
          <a:prstGeom prst="rect">
            <a:avLst/>
          </a:prstGeom>
        </p:spPr>
      </p:pic>
      <p:pic>
        <p:nvPicPr>
          <p:cNvPr id="8" name="Image 7" descr="Les clients -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1417638"/>
            <a:ext cx="4572000" cy="2625328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7511015" y="6565612"/>
            <a:ext cx="163298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00" i="1" dirty="0" smtClean="0"/>
              <a:t>©portesdusoleil.com</a:t>
            </a:r>
            <a:endParaRPr lang="fr-FR" sz="1300" i="1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68FF"/>
                </a:solidFill>
                <a:effectLst>
                  <a:outerShdw blurRad="50800" dist="38100" dir="18900000" algn="tr">
                    <a:srgbClr val="000000">
                      <a:alpha val="43000"/>
                    </a:srgbClr>
                  </a:outerShdw>
                </a:effectLst>
                <a:latin typeface="Bangla MN"/>
                <a:cs typeface="Bangla MN"/>
              </a:rPr>
              <a:t>Fournisseurs</a:t>
            </a:r>
            <a:endParaRPr lang="fr-FR" dirty="0">
              <a:solidFill>
                <a:srgbClr val="0068FF"/>
              </a:solidFill>
              <a:effectLst>
                <a:outerShdw blurRad="50800" dist="38100" dir="18900000" algn="tr">
                  <a:srgbClr val="000000">
                    <a:alpha val="43000"/>
                  </a:srgbClr>
                </a:outerShdw>
              </a:effectLst>
              <a:latin typeface="Bangla MN"/>
              <a:cs typeface="Bangla MN"/>
            </a:endParaRPr>
          </a:p>
        </p:txBody>
      </p:sp>
      <p:pic>
        <p:nvPicPr>
          <p:cNvPr id="5" name="Image 4" descr="EDF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846976"/>
            <a:ext cx="3797297" cy="16480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 5" descr="Lyonnaise_des_eaux_Logo.sv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3657600"/>
            <a:ext cx="3962400" cy="27168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 6" descr="LogoSem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1417638"/>
            <a:ext cx="3810000" cy="1866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 7" descr="Poma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1617515"/>
            <a:ext cx="4572003" cy="14939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ZoneTexte 8"/>
          <p:cNvSpPr txBox="1"/>
          <p:nvPr/>
        </p:nvSpPr>
        <p:spPr>
          <a:xfrm>
            <a:off x="7848600" y="5873115"/>
            <a:ext cx="1295400" cy="984885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5800" dirty="0" smtClean="0">
                <a:solidFill>
                  <a:schemeClr val="tx1"/>
                </a:solidFill>
                <a:latin typeface="Wingdings"/>
                <a:ea typeface="Wingdings"/>
                <a:cs typeface="Wingdings"/>
              </a:rPr>
              <a:t></a:t>
            </a:r>
            <a:endParaRPr lang="fr-FR" sz="5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8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LogoSAEMSport&amp;Tourism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1417638"/>
            <a:ext cx="8483600" cy="1689100"/>
          </a:xfrm>
          <a:prstGeom prst="rect">
            <a:avLst/>
          </a:prstGeom>
        </p:spPr>
      </p:pic>
      <p:pic>
        <p:nvPicPr>
          <p:cNvPr id="7" name="Image 6" descr="logo-rm-morzine-plene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00" y="3106738"/>
            <a:ext cx="3492500" cy="3105150"/>
          </a:xfrm>
          <a:prstGeom prst="rect">
            <a:avLst/>
          </a:prstGeom>
        </p:spPr>
      </p:pic>
      <p:pic>
        <p:nvPicPr>
          <p:cNvPr id="8" name="Image 7" descr="logo-telemorgin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3810000"/>
            <a:ext cx="3175000" cy="1714500"/>
          </a:xfrm>
          <a:prstGeom prst="rect">
            <a:avLst/>
          </a:prstGeom>
        </p:spPr>
      </p:pic>
      <p:sp>
        <p:nvSpPr>
          <p:cNvPr id="9" name="Titr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68FF"/>
                </a:solidFill>
                <a:effectLst>
                  <a:outerShdw blurRad="50800" dist="38100" dir="18900000" algn="tr">
                    <a:srgbClr val="000000">
                      <a:alpha val="43000"/>
                    </a:srgbClr>
                  </a:outerShdw>
                </a:effectLst>
                <a:latin typeface="Bangla MN"/>
                <a:cs typeface="Bangla MN"/>
              </a:rPr>
              <a:t>Concurrents</a:t>
            </a:r>
            <a:endParaRPr lang="fr-FR" dirty="0">
              <a:solidFill>
                <a:srgbClr val="0068FF"/>
              </a:solidFill>
              <a:effectLst>
                <a:outerShdw blurRad="50800" dist="38100" dir="18900000" algn="tr">
                  <a:srgbClr val="000000">
                    <a:alpha val="43000"/>
                  </a:srgbClr>
                </a:outerShdw>
              </a:effectLst>
              <a:latin typeface="Bangla MN"/>
              <a:cs typeface="Bangla MN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4-3.png"/>
          <p:cNvPicPr>
            <a:picLocks noChangeAspect="1"/>
          </p:cNvPicPr>
          <p:nvPr/>
        </p:nvPicPr>
        <p:blipFill>
          <a:blip r:embed="rId2"/>
          <a:srcRect l="5685" t="28889" b="21111"/>
          <a:stretch>
            <a:fillRect/>
          </a:stretch>
        </p:blipFill>
        <p:spPr>
          <a:xfrm rot="16200000">
            <a:off x="-270960" y="4984662"/>
            <a:ext cx="2144296" cy="1602379"/>
          </a:xfrm>
          <a:prstGeom prst="rect">
            <a:avLst/>
          </a:prstGeom>
          <a:solidFill>
            <a:schemeClr val="accent1"/>
          </a:solidFill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</p:pic>
      <p:pic>
        <p:nvPicPr>
          <p:cNvPr id="6" name="Image 5" descr="4-4.png"/>
          <p:cNvPicPr>
            <a:picLocks noChangeAspect="1"/>
          </p:cNvPicPr>
          <p:nvPr/>
        </p:nvPicPr>
        <p:blipFill>
          <a:blip r:embed="rId3"/>
          <a:srcRect l="3729" t="30000" b="20000"/>
          <a:stretch>
            <a:fillRect/>
          </a:stretch>
        </p:blipFill>
        <p:spPr>
          <a:xfrm rot="16200000">
            <a:off x="-320476" y="2790851"/>
            <a:ext cx="2243329" cy="1602378"/>
          </a:xfrm>
          <a:prstGeom prst="rect">
            <a:avLst/>
          </a:prstGeom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</p:pic>
      <p:pic>
        <p:nvPicPr>
          <p:cNvPr id="4" name="Espace réservé du contenu 3" descr="AFAQ QSE.pn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109727"/>
            <a:ext cx="1981200" cy="2218944"/>
          </a:xfrm>
        </p:spPr>
      </p:pic>
      <p:pic>
        <p:nvPicPr>
          <p:cNvPr id="5" name="Image 4" descr="4-2.png"/>
          <p:cNvPicPr>
            <a:picLocks noChangeAspect="1"/>
          </p:cNvPicPr>
          <p:nvPr/>
        </p:nvPicPr>
        <p:blipFill>
          <a:blip r:embed="rId5"/>
          <a:srcRect t="2222" r="3729"/>
          <a:stretch>
            <a:fillRect/>
          </a:stretch>
        </p:blipFill>
        <p:spPr>
          <a:xfrm rot="16200000">
            <a:off x="2888645" y="716945"/>
            <a:ext cx="5219701" cy="7291009"/>
          </a:xfrm>
          <a:prstGeom prst="rect">
            <a:avLst/>
          </a:prstGeom>
        </p:spPr>
      </p:pic>
      <p:pic>
        <p:nvPicPr>
          <p:cNvPr id="8" name="Image 7" descr="serma_avoriaz.png"/>
          <p:cNvPicPr>
            <a:picLocks noChangeAspect="1"/>
          </p:cNvPicPr>
          <p:nvPr/>
        </p:nvPicPr>
        <p:blipFill>
          <a:blip r:embed="rId6">
            <a:duotone>
              <a:srgbClr val="FF0052"/>
              <a:srgbClr val="FFF1C1"/>
            </a:duotone>
          </a:blip>
          <a:stretch>
            <a:fillRect/>
          </a:stretch>
        </p:blipFill>
        <p:spPr>
          <a:xfrm>
            <a:off x="6324600" y="0"/>
            <a:ext cx="2648266" cy="13938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4-1.png"/>
          <p:cNvPicPr>
            <a:picLocks noChangeAspect="1"/>
          </p:cNvPicPr>
          <p:nvPr/>
        </p:nvPicPr>
        <p:blipFill>
          <a:blip r:embed="rId2"/>
          <a:srcRect l="18337" t="37778" r="12898" b="26667"/>
          <a:stretch>
            <a:fillRect/>
          </a:stretch>
        </p:blipFill>
        <p:spPr>
          <a:xfrm rot="16200000">
            <a:off x="110728" y="1101327"/>
            <a:ext cx="5036344" cy="3581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Image 4" descr="4.png"/>
          <p:cNvPicPr>
            <a:picLocks noChangeAspect="1"/>
          </p:cNvPicPr>
          <p:nvPr/>
        </p:nvPicPr>
        <p:blipFill>
          <a:blip r:embed="rId3"/>
          <a:srcRect l="18765" t="37778" r="10942" b="28889"/>
          <a:stretch>
            <a:fillRect/>
          </a:stretch>
        </p:blipFill>
        <p:spPr>
          <a:xfrm rot="16200000">
            <a:off x="3987662" y="1262992"/>
            <a:ext cx="5112544" cy="33342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serma_avoriaz.jpg"/>
          <p:cNvPicPr>
            <a:picLocks noChangeAspect="1"/>
          </p:cNvPicPr>
          <p:nvPr/>
        </p:nvPicPr>
        <p:blipFill>
          <a:blip r:embed="rId2">
            <a:lum/>
            <a:alphaModFix/>
          </a:blip>
          <a:stretch>
            <a:fillRect/>
          </a:stretch>
        </p:blipFill>
        <p:spPr>
          <a:xfrm>
            <a:off x="5017036" y="1818814"/>
            <a:ext cx="838200" cy="14967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age 4" descr="logo serm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953400"/>
            <a:ext cx="1435635" cy="2362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 5" descr="SAMA.JPG"/>
          <p:cNvPicPr>
            <a:picLocks noChangeAspect="1"/>
          </p:cNvPicPr>
          <p:nvPr/>
        </p:nvPicPr>
        <p:blipFill>
          <a:blip r:embed="rId4"/>
          <a:srcRect l="9449" r="11811"/>
          <a:stretch>
            <a:fillRect/>
          </a:stretch>
        </p:blipFill>
        <p:spPr>
          <a:xfrm>
            <a:off x="360000" y="457200"/>
            <a:ext cx="3000944" cy="2858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11" name="Connecteur droit avec flèche 10"/>
          <p:cNvCxnSpPr/>
          <p:nvPr/>
        </p:nvCxnSpPr>
        <p:spPr>
          <a:xfrm>
            <a:off x="360000" y="5562600"/>
            <a:ext cx="8460466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2209800" y="5164078"/>
            <a:ext cx="4775641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sz="2000" dirty="0" smtClean="0"/>
              <a:t>Evolution des statuts et logos de l’entreprise</a:t>
            </a:r>
            <a:endParaRPr lang="fr-FR" sz="2000" dirty="0"/>
          </a:p>
        </p:txBody>
      </p:sp>
      <p:pic>
        <p:nvPicPr>
          <p:cNvPr id="13" name="Image 12" descr="serma_avoriaz.png"/>
          <p:cNvPicPr>
            <a:picLocks noChangeAspect="1"/>
          </p:cNvPicPr>
          <p:nvPr/>
        </p:nvPicPr>
        <p:blipFill>
          <a:blip r:embed="rId5">
            <a:duotone>
              <a:srgbClr val="FF0052"/>
              <a:srgbClr val="FFF1C1"/>
            </a:duotone>
          </a:blip>
          <a:stretch>
            <a:fillRect/>
          </a:stretch>
        </p:blipFill>
        <p:spPr>
          <a:xfrm>
            <a:off x="6172200" y="1921776"/>
            <a:ext cx="2648266" cy="13938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age 8" descr="LogoSAMA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000" y="3315600"/>
            <a:ext cx="2980800" cy="16148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ofival.jpg"/>
          <p:cNvPicPr>
            <a:picLocks noChangeAspect="1"/>
          </p:cNvPicPr>
          <p:nvPr/>
        </p:nvPicPr>
        <p:blipFill>
          <a:blip r:embed="rId2"/>
          <a:srcRect l="31884" t="15789" r="33333" b="15790"/>
          <a:stretch>
            <a:fillRect/>
          </a:stretch>
        </p:blipFill>
        <p:spPr>
          <a:xfrm>
            <a:off x="1295400" y="3048000"/>
            <a:ext cx="914400" cy="990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age 4" descr="CompagniedesAlpe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2057400"/>
            <a:ext cx="4719415" cy="24395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 5" descr="serma_avoriaz.png"/>
          <p:cNvPicPr>
            <a:picLocks noChangeAspect="1"/>
          </p:cNvPicPr>
          <p:nvPr/>
        </p:nvPicPr>
        <p:blipFill>
          <a:blip r:embed="rId4">
            <a:duotone>
              <a:srgbClr val="FF0052"/>
              <a:srgbClr val="FFF1C1"/>
            </a:duotone>
          </a:blip>
          <a:stretch>
            <a:fillRect/>
          </a:stretch>
        </p:blipFill>
        <p:spPr>
          <a:xfrm>
            <a:off x="6324600" y="0"/>
            <a:ext cx="2648266" cy="13938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 OrganigrammeSERMA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1F3F9"/>
              </a:clrFrom>
              <a:clrTo>
                <a:srgbClr val="F1F3F9">
                  <a:alpha val="0"/>
                </a:srgbClr>
              </a:clrTo>
            </a:clrChange>
          </a:blip>
          <a:stretch>
            <a:fillRect/>
          </a:stretch>
        </p:blipFill>
        <p:spPr>
          <a:xfrm rot="16200000">
            <a:off x="815566" y="-1882363"/>
            <a:ext cx="8001000" cy="11003727"/>
          </a:xfrm>
          <a:prstGeom prst="rect">
            <a:avLst/>
          </a:prstGeom>
        </p:spPr>
      </p:pic>
      <p:pic>
        <p:nvPicPr>
          <p:cNvPr id="4" name="Image 3" descr="serma_avoriaz.png"/>
          <p:cNvPicPr>
            <a:picLocks noChangeAspect="1"/>
          </p:cNvPicPr>
          <p:nvPr/>
        </p:nvPicPr>
        <p:blipFill>
          <a:blip r:embed="rId3">
            <a:duotone>
              <a:srgbClr val="FF0052"/>
              <a:srgbClr val="FFF1C1"/>
            </a:duotone>
          </a:blip>
          <a:stretch>
            <a:fillRect/>
          </a:stretch>
        </p:blipFill>
        <p:spPr>
          <a:xfrm>
            <a:off x="6324600" y="0"/>
            <a:ext cx="2648266" cy="13938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1-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733189" y="-2162411"/>
            <a:ext cx="10305578" cy="14173200"/>
          </a:xfrm>
          <a:prstGeom prst="rect">
            <a:avLst/>
          </a:prstGeom>
        </p:spPr>
      </p:pic>
      <p:sp>
        <p:nvSpPr>
          <p:cNvPr id="13" name="Forme libre 12"/>
          <p:cNvSpPr/>
          <p:nvPr/>
        </p:nvSpPr>
        <p:spPr>
          <a:xfrm>
            <a:off x="-85682" y="3812310"/>
            <a:ext cx="4090041" cy="3169786"/>
          </a:xfrm>
          <a:custGeom>
            <a:avLst/>
            <a:gdLst>
              <a:gd name="connsiteX0" fmla="*/ 3638952 w 4090041"/>
              <a:gd name="connsiteY0" fmla="*/ 345199 h 3169786"/>
              <a:gd name="connsiteX1" fmla="*/ 554411 w 4090041"/>
              <a:gd name="connsiteY1" fmla="*/ 224253 h 3169786"/>
              <a:gd name="connsiteX2" fmla="*/ 312486 w 4090041"/>
              <a:gd name="connsiteY2" fmla="*/ 390554 h 3169786"/>
              <a:gd name="connsiteX3" fmla="*/ 131043 w 4090041"/>
              <a:gd name="connsiteY3" fmla="*/ 602209 h 3169786"/>
              <a:gd name="connsiteX4" fmla="*/ 131043 w 4090041"/>
              <a:gd name="connsiteY4" fmla="*/ 1584893 h 3169786"/>
              <a:gd name="connsiteX5" fmla="*/ 630013 w 4090041"/>
              <a:gd name="connsiteY5" fmla="*/ 2310567 h 3169786"/>
              <a:gd name="connsiteX6" fmla="*/ 871937 w 4090041"/>
              <a:gd name="connsiteY6" fmla="*/ 2990886 h 3169786"/>
              <a:gd name="connsiteX7" fmla="*/ 1249945 w 4090041"/>
              <a:gd name="connsiteY7" fmla="*/ 2733877 h 3169786"/>
              <a:gd name="connsiteX8" fmla="*/ 2641012 w 4090041"/>
              <a:gd name="connsiteY8" fmla="*/ 3157187 h 3169786"/>
              <a:gd name="connsiteX9" fmla="*/ 3623832 w 4090041"/>
              <a:gd name="connsiteY9" fmla="*/ 2809468 h 3169786"/>
              <a:gd name="connsiteX10" fmla="*/ 3260945 w 4090041"/>
              <a:gd name="connsiteY10" fmla="*/ 2295449 h 3169786"/>
              <a:gd name="connsiteX11" fmla="*/ 3638952 w 4090041"/>
              <a:gd name="connsiteY11" fmla="*/ 345199 h 3169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90041" h="3169786">
                <a:moveTo>
                  <a:pt x="3638952" y="345199"/>
                </a:moveTo>
                <a:cubicBezTo>
                  <a:pt x="3187863" y="0"/>
                  <a:pt x="1108822" y="216694"/>
                  <a:pt x="554411" y="224253"/>
                </a:cubicBezTo>
                <a:cubicBezTo>
                  <a:pt x="0" y="231812"/>
                  <a:pt x="383047" y="327561"/>
                  <a:pt x="312486" y="390554"/>
                </a:cubicBezTo>
                <a:cubicBezTo>
                  <a:pt x="241925" y="453547"/>
                  <a:pt x="161283" y="403153"/>
                  <a:pt x="131043" y="602209"/>
                </a:cubicBezTo>
                <a:cubicBezTo>
                  <a:pt x="100803" y="801265"/>
                  <a:pt x="47881" y="1300167"/>
                  <a:pt x="131043" y="1584893"/>
                </a:cubicBezTo>
                <a:cubicBezTo>
                  <a:pt x="214205" y="1869619"/>
                  <a:pt x="506531" y="2076235"/>
                  <a:pt x="630013" y="2310567"/>
                </a:cubicBezTo>
                <a:cubicBezTo>
                  <a:pt x="753495" y="2544899"/>
                  <a:pt x="768615" y="2920334"/>
                  <a:pt x="871937" y="2990886"/>
                </a:cubicBezTo>
                <a:cubicBezTo>
                  <a:pt x="975259" y="3061438"/>
                  <a:pt x="955099" y="2706160"/>
                  <a:pt x="1249945" y="2733877"/>
                </a:cubicBezTo>
                <a:cubicBezTo>
                  <a:pt x="1544791" y="2761594"/>
                  <a:pt x="2245364" y="3144589"/>
                  <a:pt x="2641012" y="3157187"/>
                </a:cubicBezTo>
                <a:cubicBezTo>
                  <a:pt x="3036660" y="3169786"/>
                  <a:pt x="3520510" y="2953091"/>
                  <a:pt x="3623832" y="2809468"/>
                </a:cubicBezTo>
                <a:cubicBezTo>
                  <a:pt x="3727154" y="2665845"/>
                  <a:pt x="3263465" y="2703641"/>
                  <a:pt x="3260945" y="2295449"/>
                </a:cubicBezTo>
                <a:cubicBezTo>
                  <a:pt x="3258425" y="1887257"/>
                  <a:pt x="4090041" y="690398"/>
                  <a:pt x="3638952" y="345199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èche vers la gauche 13"/>
          <p:cNvSpPr/>
          <p:nvPr/>
        </p:nvSpPr>
        <p:spPr>
          <a:xfrm>
            <a:off x="3581400" y="5257800"/>
            <a:ext cx="838200" cy="457200"/>
          </a:xfrm>
          <a:prstGeom prst="leftArrow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 descr="serma_avoriaz.png"/>
          <p:cNvPicPr>
            <a:picLocks noChangeAspect="1"/>
          </p:cNvPicPr>
          <p:nvPr/>
        </p:nvPicPr>
        <p:blipFill>
          <a:blip r:embed="rId4">
            <a:duotone>
              <a:srgbClr val="FF0052"/>
              <a:srgbClr val="FFF1C1"/>
            </a:duotone>
          </a:blip>
          <a:stretch>
            <a:fillRect/>
          </a:stretch>
        </p:blipFill>
        <p:spPr>
          <a:xfrm>
            <a:off x="6324600" y="0"/>
            <a:ext cx="2648266" cy="13938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698575" y="-3568629"/>
            <a:ext cx="10083951" cy="13868399"/>
          </a:xfrm>
          <a:prstGeom prst="rect">
            <a:avLst/>
          </a:prstGeom>
        </p:spPr>
      </p:pic>
      <p:pic>
        <p:nvPicPr>
          <p:cNvPr id="6" name="Image 5" descr="serma_avoriaz.png"/>
          <p:cNvPicPr>
            <a:picLocks noChangeAspect="1"/>
          </p:cNvPicPr>
          <p:nvPr/>
        </p:nvPicPr>
        <p:blipFill>
          <a:blip r:embed="rId3">
            <a:duotone>
              <a:srgbClr val="FF0052"/>
              <a:srgbClr val="FFF1C1"/>
            </a:duotone>
          </a:blip>
          <a:stretch>
            <a:fillRect/>
          </a:stretch>
        </p:blipFill>
        <p:spPr>
          <a:xfrm>
            <a:off x="6324600" y="0"/>
            <a:ext cx="2648266" cy="13938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Forme libre 3"/>
          <p:cNvSpPr/>
          <p:nvPr/>
        </p:nvSpPr>
        <p:spPr>
          <a:xfrm>
            <a:off x="3520510" y="1426152"/>
            <a:ext cx="1953038" cy="5198146"/>
          </a:xfrm>
          <a:custGeom>
            <a:avLst/>
            <a:gdLst>
              <a:gd name="connsiteX0" fmla="*/ 214204 w 1953038"/>
              <a:gd name="connsiteY0" fmla="*/ 236852 h 5198146"/>
              <a:gd name="connsiteX1" fmla="*/ 1544790 w 1953038"/>
              <a:gd name="connsiteY1" fmla="*/ 297324 h 5198146"/>
              <a:gd name="connsiteX2" fmla="*/ 1423827 w 1953038"/>
              <a:gd name="connsiteY2" fmla="*/ 932289 h 5198146"/>
              <a:gd name="connsiteX3" fmla="*/ 1454068 w 1953038"/>
              <a:gd name="connsiteY3" fmla="*/ 1733555 h 5198146"/>
              <a:gd name="connsiteX4" fmla="*/ 1786714 w 1953038"/>
              <a:gd name="connsiteY4" fmla="*/ 1990564 h 5198146"/>
              <a:gd name="connsiteX5" fmla="*/ 1847196 w 1953038"/>
              <a:gd name="connsiteY5" fmla="*/ 3547741 h 5198146"/>
              <a:gd name="connsiteX6" fmla="*/ 1711113 w 1953038"/>
              <a:gd name="connsiteY6" fmla="*/ 4908380 h 5198146"/>
              <a:gd name="connsiteX7" fmla="*/ 395647 w 1953038"/>
              <a:gd name="connsiteY7" fmla="*/ 5104917 h 5198146"/>
              <a:gd name="connsiteX8" fmla="*/ 78121 w 1953038"/>
              <a:gd name="connsiteY8" fmla="*/ 4349006 h 5198146"/>
              <a:gd name="connsiteX9" fmla="*/ 259564 w 1953038"/>
              <a:gd name="connsiteY9" fmla="*/ 1718437 h 5198146"/>
              <a:gd name="connsiteX10" fmla="*/ 214204 w 1953038"/>
              <a:gd name="connsiteY10" fmla="*/ 236852 h 5198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53038" h="5198146">
                <a:moveTo>
                  <a:pt x="214204" y="236852"/>
                </a:moveTo>
                <a:cubicBezTo>
                  <a:pt x="428408" y="0"/>
                  <a:pt x="1343186" y="181418"/>
                  <a:pt x="1544790" y="297324"/>
                </a:cubicBezTo>
                <a:cubicBezTo>
                  <a:pt x="1746394" y="413230"/>
                  <a:pt x="1438947" y="692917"/>
                  <a:pt x="1423827" y="932289"/>
                </a:cubicBezTo>
                <a:cubicBezTo>
                  <a:pt x="1408707" y="1171661"/>
                  <a:pt x="1393587" y="1557176"/>
                  <a:pt x="1454068" y="1733555"/>
                </a:cubicBezTo>
                <a:cubicBezTo>
                  <a:pt x="1514549" y="1909934"/>
                  <a:pt x="1721193" y="1688200"/>
                  <a:pt x="1786714" y="1990564"/>
                </a:cubicBezTo>
                <a:cubicBezTo>
                  <a:pt x="1852235" y="2292928"/>
                  <a:pt x="1859796" y="3061438"/>
                  <a:pt x="1847196" y="3547741"/>
                </a:cubicBezTo>
                <a:cubicBezTo>
                  <a:pt x="1834596" y="4034044"/>
                  <a:pt x="1953038" y="4648851"/>
                  <a:pt x="1711113" y="4908380"/>
                </a:cubicBezTo>
                <a:cubicBezTo>
                  <a:pt x="1469188" y="5167909"/>
                  <a:pt x="667812" y="5198146"/>
                  <a:pt x="395647" y="5104917"/>
                </a:cubicBezTo>
                <a:cubicBezTo>
                  <a:pt x="123482" y="5011688"/>
                  <a:pt x="100802" y="4913419"/>
                  <a:pt x="78121" y="4349006"/>
                </a:cubicBezTo>
                <a:cubicBezTo>
                  <a:pt x="55441" y="3784593"/>
                  <a:pt x="236884" y="2408835"/>
                  <a:pt x="259564" y="1718437"/>
                </a:cubicBezTo>
                <a:cubicBezTo>
                  <a:pt x="282244" y="1028039"/>
                  <a:pt x="0" y="473704"/>
                  <a:pt x="214204" y="236852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orme libre 6"/>
          <p:cNvSpPr/>
          <p:nvPr/>
        </p:nvSpPr>
        <p:spPr>
          <a:xfrm>
            <a:off x="6980538" y="1400955"/>
            <a:ext cx="2464608" cy="5853268"/>
          </a:xfrm>
          <a:custGeom>
            <a:avLst/>
            <a:gdLst>
              <a:gd name="connsiteX0" fmla="*/ 564491 w 2464608"/>
              <a:gd name="connsiteY0" fmla="*/ 216694 h 5853268"/>
              <a:gd name="connsiteX1" fmla="*/ 2212603 w 2464608"/>
              <a:gd name="connsiteY1" fmla="*/ 292285 h 5853268"/>
              <a:gd name="connsiteX2" fmla="*/ 2076520 w 2464608"/>
              <a:gd name="connsiteY2" fmla="*/ 881895 h 5853268"/>
              <a:gd name="connsiteX3" fmla="*/ 1940438 w 2464608"/>
              <a:gd name="connsiteY3" fmla="*/ 5220823 h 5853268"/>
              <a:gd name="connsiteX4" fmla="*/ 262085 w 2464608"/>
              <a:gd name="connsiteY4" fmla="*/ 4676567 h 5853268"/>
              <a:gd name="connsiteX5" fmla="*/ 367927 w 2464608"/>
              <a:gd name="connsiteY5" fmla="*/ 1985525 h 5853268"/>
              <a:gd name="connsiteX6" fmla="*/ 791295 w 2464608"/>
              <a:gd name="connsiteY6" fmla="*/ 1592451 h 5853268"/>
              <a:gd name="connsiteX7" fmla="*/ 564491 w 2464608"/>
              <a:gd name="connsiteY7" fmla="*/ 216694 h 5853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64608" h="5853268">
                <a:moveTo>
                  <a:pt x="564491" y="216694"/>
                </a:moveTo>
                <a:cubicBezTo>
                  <a:pt x="801376" y="0"/>
                  <a:pt x="1960598" y="181418"/>
                  <a:pt x="2212603" y="292285"/>
                </a:cubicBezTo>
                <a:cubicBezTo>
                  <a:pt x="2464608" y="403152"/>
                  <a:pt x="2121881" y="60472"/>
                  <a:pt x="2076520" y="881895"/>
                </a:cubicBezTo>
                <a:cubicBezTo>
                  <a:pt x="2031159" y="1703318"/>
                  <a:pt x="2242844" y="4588378"/>
                  <a:pt x="1940438" y="5220823"/>
                </a:cubicBezTo>
                <a:cubicBezTo>
                  <a:pt x="1638032" y="5853268"/>
                  <a:pt x="524170" y="5215783"/>
                  <a:pt x="262085" y="4676567"/>
                </a:cubicBezTo>
                <a:cubicBezTo>
                  <a:pt x="0" y="4137351"/>
                  <a:pt x="279725" y="2499544"/>
                  <a:pt x="367927" y="1985525"/>
                </a:cubicBezTo>
                <a:cubicBezTo>
                  <a:pt x="456129" y="1471506"/>
                  <a:pt x="756014" y="1892295"/>
                  <a:pt x="791295" y="1592451"/>
                </a:cubicBezTo>
                <a:cubicBezTo>
                  <a:pt x="826576" y="1292607"/>
                  <a:pt x="327606" y="433388"/>
                  <a:pt x="564491" y="216694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 vers la gauche 9"/>
          <p:cNvSpPr>
            <a:spLocks noChangeAspect="1"/>
          </p:cNvSpPr>
          <p:nvPr/>
        </p:nvSpPr>
        <p:spPr>
          <a:xfrm rot="12355334" flipH="1">
            <a:off x="5432466" y="6153483"/>
            <a:ext cx="838201" cy="457200"/>
          </a:xfrm>
          <a:prstGeom prst="leftArrow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fr-FR"/>
          </a:p>
        </p:txBody>
      </p:sp>
      <p:sp>
        <p:nvSpPr>
          <p:cNvPr id="11" name="Flèche vers la gauche 10"/>
          <p:cNvSpPr>
            <a:spLocks noChangeAspect="1"/>
          </p:cNvSpPr>
          <p:nvPr/>
        </p:nvSpPr>
        <p:spPr>
          <a:xfrm rot="9441581">
            <a:off x="6382426" y="6197037"/>
            <a:ext cx="838200" cy="457200"/>
          </a:xfrm>
          <a:prstGeom prst="leftArrow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Effectif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846107"/>
            <a:ext cx="6692900" cy="5011893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fr-FR" dirty="0" smtClean="0">
                <a:solidFill>
                  <a:srgbClr val="0068FF"/>
                </a:solidFill>
                <a:effectLst>
                  <a:outerShdw blurRad="50800" dist="38100" dir="18900000" algn="tr">
                    <a:srgbClr val="000000">
                      <a:alpha val="43000"/>
                    </a:srgbClr>
                  </a:outerShdw>
                </a:effectLst>
                <a:latin typeface="Bangla MN"/>
                <a:cs typeface="Bangla MN"/>
              </a:rPr>
              <a:t>Effectifs</a:t>
            </a:r>
            <a:endParaRPr lang="fr-FR" dirty="0">
              <a:solidFill>
                <a:srgbClr val="0068FF"/>
              </a:solidFill>
              <a:effectLst>
                <a:outerShdw blurRad="50800" dist="38100" dir="18900000" algn="tr">
                  <a:srgbClr val="000000">
                    <a:alpha val="43000"/>
                  </a:srgbClr>
                </a:outerShdw>
              </a:effectLst>
              <a:latin typeface="Bangla MN"/>
              <a:cs typeface="Bangla MN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Dameus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1400" y="274638"/>
            <a:ext cx="3582000" cy="2686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Image 3" descr="Neigedeculture.jpg"/>
          <p:cNvPicPr>
            <a:picLocks noChangeAspect="1"/>
          </p:cNvPicPr>
          <p:nvPr/>
        </p:nvPicPr>
        <p:blipFill>
          <a:blip r:embed="rId3"/>
          <a:srcRect l="5717" t="6962" r="4718" b="6962"/>
          <a:stretch>
            <a:fillRect/>
          </a:stretch>
        </p:blipFill>
        <p:spPr>
          <a:xfrm>
            <a:off x="685800" y="3505200"/>
            <a:ext cx="3581400" cy="2590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 6" descr="Snowpark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274638"/>
            <a:ext cx="3582000" cy="2686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ZoneTexte 5"/>
          <p:cNvSpPr txBox="1"/>
          <p:nvPr/>
        </p:nvSpPr>
        <p:spPr>
          <a:xfrm>
            <a:off x="1371600" y="2966591"/>
            <a:ext cx="2107343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900" b="1" dirty="0" smtClean="0">
                <a:effectLst>
                  <a:glow rad="228600">
                    <a:schemeClr val="accent1">
                      <a:alpha val="75000"/>
                    </a:schemeClr>
                  </a:glow>
                </a:effectLst>
                <a:latin typeface="Arial Unicode MS"/>
                <a:cs typeface="Arial Unicode MS"/>
              </a:rPr>
              <a:t>Snowzones</a:t>
            </a:r>
            <a:endParaRPr lang="fr-FR" sz="2900" b="1" dirty="0">
              <a:effectLst>
                <a:glow rad="228600">
                  <a:schemeClr val="accent1">
                    <a:alpha val="75000"/>
                  </a:schemeClr>
                </a:glow>
              </a:effectLst>
              <a:latin typeface="Arial Unicode MS"/>
              <a:cs typeface="Arial Unicode MS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105400" y="2966591"/>
            <a:ext cx="3140772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900" b="1" dirty="0" smtClean="0">
                <a:effectLst>
                  <a:glow rad="228600">
                    <a:schemeClr val="accent1">
                      <a:alpha val="75000"/>
                    </a:schemeClr>
                  </a:glow>
                </a:effectLst>
                <a:latin typeface="Arial Unicode MS"/>
                <a:cs typeface="Arial Unicode MS"/>
              </a:rPr>
              <a:t>Garage / Damage</a:t>
            </a:r>
            <a:endParaRPr lang="fr-FR" sz="2900" b="1" dirty="0">
              <a:effectLst>
                <a:glow rad="228600">
                  <a:schemeClr val="accent1">
                    <a:alpha val="75000"/>
                  </a:schemeClr>
                </a:glow>
              </a:effectLst>
              <a:latin typeface="Arial Unicode MS"/>
              <a:cs typeface="Arial Unicode MS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066800" y="6096000"/>
            <a:ext cx="2892902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900" b="1" dirty="0" smtClean="0">
                <a:effectLst>
                  <a:glow rad="228600">
                    <a:schemeClr val="accent1">
                      <a:alpha val="75000"/>
                    </a:schemeClr>
                  </a:glow>
                </a:effectLst>
                <a:latin typeface="Arial Unicode MS"/>
                <a:cs typeface="Arial Unicode MS"/>
              </a:rPr>
              <a:t>Neige de culture</a:t>
            </a:r>
            <a:endParaRPr lang="fr-FR" sz="2900" b="1" dirty="0">
              <a:effectLst>
                <a:glow rad="228600">
                  <a:schemeClr val="accent1">
                    <a:alpha val="75000"/>
                  </a:schemeClr>
                </a:glow>
              </a:effectLst>
              <a:latin typeface="Arial Unicode MS"/>
              <a:cs typeface="Arial Unicode MS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0" y="274638"/>
            <a:ext cx="646331" cy="635997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vert270" wrap="square" rtlCol="0">
            <a:spAutoFit/>
          </a:bodyPr>
          <a:lstStyle/>
          <a:p>
            <a:pPr algn="ctr"/>
            <a:r>
              <a:rPr lang="fr-FR" sz="3000" b="1" dirty="0" smtClean="0"/>
              <a:t>SERVICE DES PISTES</a:t>
            </a:r>
            <a:endParaRPr lang="fr-FR" sz="3000" b="1" dirty="0"/>
          </a:p>
        </p:txBody>
      </p:sp>
      <p:pic>
        <p:nvPicPr>
          <p:cNvPr id="14" name="Image 13" descr="Servicepiste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1400" y="3505200"/>
            <a:ext cx="3580800" cy="268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ZoneTexte 14"/>
          <p:cNvSpPr txBox="1"/>
          <p:nvPr/>
        </p:nvSpPr>
        <p:spPr>
          <a:xfrm>
            <a:off x="5068199" y="6190800"/>
            <a:ext cx="3177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effectLst>
                  <a:glow rad="228600">
                    <a:schemeClr val="accent1">
                      <a:alpha val="75000"/>
                    </a:schemeClr>
                  </a:glow>
                </a:effectLst>
                <a:latin typeface="Arial Unicode MS"/>
                <a:cs typeface="Arial Unicode MS"/>
              </a:rPr>
              <a:t>Pisteurs - Secouristes</a:t>
            </a:r>
            <a:endParaRPr lang="fr-FR" sz="2400" b="1" dirty="0">
              <a:effectLst>
                <a:glow rad="228600">
                  <a:schemeClr val="accent1">
                    <a:alpha val="75000"/>
                  </a:schemeClr>
                </a:glow>
              </a:effectLst>
              <a:latin typeface="Arial Unicode MS"/>
              <a:cs typeface="Arial Unicode MS"/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Snowpar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74638"/>
            <a:ext cx="3582000" cy="2686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age 8" descr="Dameus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1400" y="280091"/>
            <a:ext cx="3582000" cy="2686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ZoneTexte 5"/>
          <p:cNvSpPr txBox="1"/>
          <p:nvPr/>
        </p:nvSpPr>
        <p:spPr>
          <a:xfrm>
            <a:off x="1371600" y="2966591"/>
            <a:ext cx="2107343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900" b="1" dirty="0" smtClean="0">
                <a:effectLst>
                  <a:glow rad="228600">
                    <a:schemeClr val="accent1">
                      <a:alpha val="75000"/>
                    </a:schemeClr>
                  </a:glow>
                </a:effectLst>
                <a:latin typeface="Arial Unicode MS"/>
                <a:cs typeface="Arial Unicode MS"/>
              </a:rPr>
              <a:t>Exploitation</a:t>
            </a:r>
            <a:endParaRPr lang="fr-FR" sz="2900" b="1" dirty="0">
              <a:effectLst>
                <a:glow rad="228600">
                  <a:schemeClr val="accent1">
                    <a:alpha val="75000"/>
                  </a:schemeClr>
                </a:glow>
              </a:effectLst>
              <a:latin typeface="Arial Unicode MS"/>
              <a:cs typeface="Arial Unicode MS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032259" y="3043535"/>
            <a:ext cx="326712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300" b="1" dirty="0" smtClean="0">
                <a:effectLst>
                  <a:glow rad="228600">
                    <a:schemeClr val="accent1">
                      <a:alpha val="75000"/>
                    </a:schemeClr>
                  </a:glow>
                </a:effectLst>
                <a:latin typeface="Arial Unicode MS"/>
                <a:cs typeface="Arial Unicode MS"/>
              </a:rPr>
              <a:t>Maintenance Electrique</a:t>
            </a:r>
            <a:endParaRPr lang="fr-FR" sz="2300" b="1" dirty="0">
              <a:effectLst>
                <a:glow rad="228600">
                  <a:schemeClr val="accent1">
                    <a:alpha val="75000"/>
                  </a:schemeClr>
                </a:glow>
              </a:effectLst>
              <a:latin typeface="Arial Unicode MS"/>
              <a:cs typeface="Arial Unicode MS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0" y="274638"/>
            <a:ext cx="630942" cy="635997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vert270" wrap="square" rtlCol="0">
            <a:spAutoFit/>
          </a:bodyPr>
          <a:lstStyle/>
          <a:p>
            <a:pPr algn="ctr"/>
            <a:r>
              <a:rPr lang="fr-FR" sz="2900" b="1" dirty="0" smtClean="0"/>
              <a:t>SERVICE DES REMONTEES MECANIQUES</a:t>
            </a:r>
            <a:endParaRPr lang="fr-FR" sz="2900" b="1" dirty="0"/>
          </a:p>
        </p:txBody>
      </p:sp>
      <p:pic>
        <p:nvPicPr>
          <p:cNvPr id="13" name="Image 12" descr="RM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3505200"/>
            <a:ext cx="3580800" cy="268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ZoneTexte 13"/>
          <p:cNvSpPr txBox="1"/>
          <p:nvPr/>
        </p:nvSpPr>
        <p:spPr>
          <a:xfrm>
            <a:off x="777600" y="6190800"/>
            <a:ext cx="339846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300" b="1" dirty="0" smtClean="0">
                <a:effectLst>
                  <a:glow rad="228600">
                    <a:schemeClr val="accent1">
                      <a:alpha val="75000"/>
                    </a:schemeClr>
                  </a:glow>
                </a:effectLst>
                <a:latin typeface="Arial Unicode MS"/>
                <a:cs typeface="Arial Unicode MS"/>
              </a:rPr>
              <a:t>Maintenance Mécanique</a:t>
            </a:r>
            <a:endParaRPr lang="fr-FR" sz="2300" b="1" dirty="0">
              <a:effectLst>
                <a:glow rad="228600">
                  <a:schemeClr val="accent1">
                    <a:alpha val="75000"/>
                  </a:schemeClr>
                </a:glow>
              </a:effectLst>
              <a:latin typeface="Arial Unicode MS"/>
              <a:cs typeface="Arial Unicode MS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2897</TotalTime>
  <Words>58</Words>
  <Application>Microsoft Macintosh PowerPoint</Application>
  <PresentationFormat>Affichage à l'écran (4:3)</PresentationFormat>
  <Paragraphs>27</Paragraphs>
  <Slides>16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17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Effectifs</vt:lpstr>
      <vt:lpstr>Diapositive 8</vt:lpstr>
      <vt:lpstr>Diapositive 9</vt:lpstr>
      <vt:lpstr>Diapositive 10</vt:lpstr>
      <vt:lpstr>Quelques chiffres…</vt:lpstr>
      <vt:lpstr>Clients</vt:lpstr>
      <vt:lpstr>Fournisseurs</vt:lpstr>
      <vt:lpstr>Concurrents</vt:lpstr>
      <vt:lpstr>Diapositive 15</vt:lpstr>
      <vt:lpstr>Diapositive 16</vt:lpstr>
    </vt:vector>
  </TitlesOfParts>
  <Company>Testzone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Romain Grosjean</dc:creator>
  <cp:lastModifiedBy>instadm</cp:lastModifiedBy>
  <cp:revision>104</cp:revision>
  <dcterms:created xsi:type="dcterms:W3CDTF">2014-03-30T17:47:13Z</dcterms:created>
  <dcterms:modified xsi:type="dcterms:W3CDTF">2014-04-01T06:56:59Z</dcterms:modified>
</cp:coreProperties>
</file>