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77" r:id="rId1"/>
  </p:sldMasterIdLst>
  <p:notesMasterIdLst>
    <p:notesMasterId r:id="rId58"/>
  </p:notesMasterIdLst>
  <p:sldIdLst>
    <p:sldId id="256" r:id="rId2"/>
    <p:sldId id="257" r:id="rId3"/>
    <p:sldId id="258" r:id="rId4"/>
    <p:sldId id="278" r:id="rId5"/>
    <p:sldId id="259" r:id="rId6"/>
    <p:sldId id="266" r:id="rId7"/>
    <p:sldId id="293" r:id="rId8"/>
    <p:sldId id="276" r:id="rId9"/>
    <p:sldId id="271" r:id="rId10"/>
    <p:sldId id="274" r:id="rId11"/>
    <p:sldId id="275" r:id="rId12"/>
    <p:sldId id="260" r:id="rId13"/>
    <p:sldId id="279" r:id="rId14"/>
    <p:sldId id="272" r:id="rId15"/>
    <p:sldId id="273" r:id="rId16"/>
    <p:sldId id="267" r:id="rId17"/>
    <p:sldId id="308" r:id="rId18"/>
    <p:sldId id="268" r:id="rId19"/>
    <p:sldId id="324" r:id="rId20"/>
    <p:sldId id="325" r:id="rId21"/>
    <p:sldId id="269" r:id="rId22"/>
    <p:sldId id="296" r:id="rId23"/>
    <p:sldId id="280" r:id="rId24"/>
    <p:sldId id="299" r:id="rId25"/>
    <p:sldId id="321" r:id="rId26"/>
    <p:sldId id="301" r:id="rId27"/>
    <p:sldId id="300" r:id="rId28"/>
    <p:sldId id="281" r:id="rId29"/>
    <p:sldId id="322" r:id="rId30"/>
    <p:sldId id="282" r:id="rId31"/>
    <p:sldId id="315" r:id="rId32"/>
    <p:sldId id="316" r:id="rId33"/>
    <p:sldId id="314" r:id="rId34"/>
    <p:sldId id="283" r:id="rId35"/>
    <p:sldId id="284" r:id="rId36"/>
    <p:sldId id="285" r:id="rId37"/>
    <p:sldId id="286" r:id="rId38"/>
    <p:sldId id="287" r:id="rId39"/>
    <p:sldId id="310" r:id="rId40"/>
    <p:sldId id="288" r:id="rId41"/>
    <p:sldId id="289" r:id="rId42"/>
    <p:sldId id="313" r:id="rId43"/>
    <p:sldId id="290" r:id="rId44"/>
    <p:sldId id="311" r:id="rId45"/>
    <p:sldId id="312" r:id="rId46"/>
    <p:sldId id="265" r:id="rId47"/>
    <p:sldId id="323" r:id="rId48"/>
    <p:sldId id="317" r:id="rId49"/>
    <p:sldId id="320" r:id="rId50"/>
    <p:sldId id="297" r:id="rId51"/>
    <p:sldId id="303" r:id="rId52"/>
    <p:sldId id="304" r:id="rId53"/>
    <p:sldId id="305" r:id="rId54"/>
    <p:sldId id="277" r:id="rId55"/>
    <p:sldId id="270" r:id="rId56"/>
    <p:sldId id="295" r:id="rId57"/>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095" autoAdjust="0"/>
  </p:normalViewPr>
  <p:slideViewPr>
    <p:cSldViewPr snapToGrid="0" snapToObjects="1">
      <p:cViewPr>
        <p:scale>
          <a:sx n="75" d="100"/>
          <a:sy n="75" d="100"/>
        </p:scale>
        <p:origin x="-32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A8AB89-4793-A647-8EBA-DCDDBE57DF72}" type="datetimeFigureOut">
              <a:rPr lang="fr-FR" smtClean="0"/>
              <a:pPr/>
              <a:t>20/02/2014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46F2CE-6C41-6D4A-B8A9-59B218445DFE}" type="slidenum">
              <a:rPr lang="fr-FR" smtClean="0"/>
              <a:pPr/>
              <a:t>‹N°›</a:t>
            </a:fld>
            <a:endParaRPr lang="fr-FR"/>
          </a:p>
        </p:txBody>
      </p:sp>
    </p:spTree>
    <p:extLst>
      <p:ext uri="{BB962C8B-B14F-4D97-AF65-F5344CB8AC3E}">
        <p14:creationId xmlns:p14="http://schemas.microsoft.com/office/powerpoint/2010/main" val="389744328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B446F2CE-6C41-6D4A-B8A9-59B218445DFE}" type="slidenum">
              <a:rPr lang="fr-FR" smtClean="0"/>
              <a:pPr/>
              <a:t>9</a:t>
            </a:fld>
            <a:endParaRPr lang="fr-FR"/>
          </a:p>
        </p:txBody>
      </p:sp>
    </p:spTree>
    <p:extLst>
      <p:ext uri="{BB962C8B-B14F-4D97-AF65-F5344CB8AC3E}">
        <p14:creationId xmlns:p14="http://schemas.microsoft.com/office/powerpoint/2010/main" val="458679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446F2CE-6C41-6D4A-B8A9-59B218445DFE}" type="slidenum">
              <a:rPr lang="fr-FR" smtClean="0"/>
              <a:pPr/>
              <a:t>13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B446F2CE-6C41-6D4A-B8A9-59B218445DFE}" type="slidenum">
              <a:rPr lang="fr-FR" smtClean="0"/>
              <a:pPr/>
              <a:t>16</a:t>
            </a:fld>
            <a:endParaRPr lang="fr-FR"/>
          </a:p>
        </p:txBody>
      </p:sp>
    </p:spTree>
    <p:extLst>
      <p:ext uri="{BB962C8B-B14F-4D97-AF65-F5344CB8AC3E}">
        <p14:creationId xmlns:p14="http://schemas.microsoft.com/office/powerpoint/2010/main" val="170267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b="1" dirty="0" smtClean="0">
                <a:cs typeface="Bell MT"/>
              </a:rPr>
              <a:t>Ces droits de douane sont déjà très faibles, </a:t>
            </a:r>
            <a:r>
              <a:rPr lang="fr-FR" sz="1200" b="1" u="sng" dirty="0" smtClean="0">
                <a:cs typeface="Bell MT"/>
              </a:rPr>
              <a:t>sauf dans le secteur agricole</a:t>
            </a:r>
            <a:r>
              <a:rPr lang="fr-FR" sz="1200" b="1" dirty="0" smtClean="0">
                <a:cs typeface="Bell MT"/>
              </a:rPr>
              <a:t> où ils sont plus élevés dans l’UE qu’aux USA. </a:t>
            </a:r>
            <a:endParaRPr lang="fr-FR" dirty="0"/>
          </a:p>
        </p:txBody>
      </p:sp>
      <p:sp>
        <p:nvSpPr>
          <p:cNvPr id="4" name="Espace réservé du numéro de diapositive 3"/>
          <p:cNvSpPr>
            <a:spLocks noGrp="1"/>
          </p:cNvSpPr>
          <p:nvPr>
            <p:ph type="sldNum" sz="quarter" idx="10"/>
          </p:nvPr>
        </p:nvSpPr>
        <p:spPr/>
        <p:txBody>
          <a:bodyPr/>
          <a:lstStyle/>
          <a:p>
            <a:fld id="{B446F2CE-6C41-6D4A-B8A9-59B218445DFE}" type="slidenum">
              <a:rPr lang="fr-FR" smtClean="0"/>
              <a:pPr/>
              <a:t>18</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C8F34C82-4048-9E47-8DAA-5C116B769143}" type="datetimeFigureOut">
              <a:rPr lang="fr-FR" smtClean="0"/>
              <a:pPr/>
              <a:t>20/02/2014</a:t>
            </a:fld>
            <a:endParaRPr lang="fr-FR"/>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C18E195F-C2DF-3D4A-B4BE-BE6B37F69213}" type="slidenum">
              <a:rPr lang="fr-FR" smtClean="0"/>
              <a:pPr/>
              <a:t>‹N°›</a:t>
            </a:fld>
            <a:endParaRPr lang="fr-FR"/>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fr-FR"/>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fr-FR" smtClean="0"/>
              <a:t>Cliquez et modifiez le titre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a:p>
        </p:txBody>
      </p:sp>
      <p:sp>
        <p:nvSpPr>
          <p:cNvPr id="3" name="Vertical Text Placeholder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C8F34C82-4048-9E47-8DAA-5C116B769143}" type="datetimeFigureOut">
              <a:rPr lang="fr-FR" smtClean="0"/>
              <a:pPr/>
              <a:t>20/02/2014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18E195F-C2DF-3D4A-B4BE-BE6B37F6921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fr-FR" smtClean="0"/>
              <a:t>Cliquez et modifiez le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8F34C82-4048-9E47-8DAA-5C116B769143}" type="datetimeFigureOut">
              <a:rPr lang="fr-FR" smtClean="0"/>
              <a:pPr/>
              <a:t>20/02/2014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C18E195F-C2DF-3D4A-B4BE-BE6B37F6921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C8F34C82-4048-9E47-8DAA-5C116B769143}" type="datetimeFigureOut">
              <a:rPr lang="fr-FR" smtClean="0"/>
              <a:pPr/>
              <a:t>20/02/2014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18E195F-C2DF-3D4A-B4BE-BE6B37F69213}" type="slidenum">
              <a:rPr lang="fr-FR" smtClean="0"/>
              <a:pPr/>
              <a:t>‹N°›</a:t>
            </a:fld>
            <a:endParaRPr lang="fr-FR"/>
          </a:p>
        </p:txBody>
      </p:sp>
      <p:sp>
        <p:nvSpPr>
          <p:cNvPr id="7" name="Title 6"/>
          <p:cNvSpPr>
            <a:spLocks noGrp="1"/>
          </p:cNvSpPr>
          <p:nvPr>
            <p:ph type="title"/>
          </p:nvPr>
        </p:nvSpPr>
        <p:spPr/>
        <p:txBody>
          <a:bodyPr/>
          <a:lstStyle/>
          <a:p>
            <a:r>
              <a:rPr lang="fr-FR" smtClean="0"/>
              <a:t>Cliquez et modifiez le titre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9" name="Date Placeholder 8"/>
          <p:cNvSpPr>
            <a:spLocks noGrp="1"/>
          </p:cNvSpPr>
          <p:nvPr>
            <p:ph type="dt" sz="half" idx="10"/>
          </p:nvPr>
        </p:nvSpPr>
        <p:spPr/>
        <p:txBody>
          <a:bodyPr/>
          <a:lstStyle>
            <a:lvl1pPr>
              <a:defRPr>
                <a:solidFill>
                  <a:srgbClr val="FFFFFF"/>
                </a:solidFill>
              </a:defRPr>
            </a:lvl1pPr>
          </a:lstStyle>
          <a:p>
            <a:fld id="{C8F34C82-4048-9E47-8DAA-5C116B769143}" type="datetimeFigureOut">
              <a:rPr lang="fr-FR" smtClean="0"/>
              <a:pPr/>
              <a:t>20/02/2014</a:t>
            </a:fld>
            <a:endParaRPr lang="fr-FR"/>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C18E195F-C2DF-3D4A-B4BE-BE6B37F69213}" type="slidenum">
              <a:rPr lang="fr-FR" smtClean="0"/>
              <a:pPr/>
              <a:t>‹N°›</a:t>
            </a:fld>
            <a:endParaRPr lang="fr-FR"/>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fr-F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fr-FR" smtClean="0"/>
              <a:t>Cliquez et modifiez le titre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C8F34C82-4048-9E47-8DAA-5C116B769143}" type="datetimeFigureOut">
              <a:rPr lang="fr-FR" smtClean="0"/>
              <a:pPr/>
              <a:t>20/02/2014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18E195F-C2DF-3D4A-B4BE-BE6B37F69213}" type="slidenum">
              <a:rPr lang="fr-FR" smtClean="0"/>
              <a:pPr/>
              <a:t>‹N°›</a:t>
            </a:fld>
            <a:endParaRPr lang="fr-FR"/>
          </a:p>
        </p:txBody>
      </p:sp>
      <p:sp>
        <p:nvSpPr>
          <p:cNvPr id="8" name="Title 7"/>
          <p:cNvSpPr>
            <a:spLocks noGrp="1"/>
          </p:cNvSpPr>
          <p:nvPr>
            <p:ph type="title"/>
          </p:nvPr>
        </p:nvSpPr>
        <p:spPr/>
        <p:txBody>
          <a:bodyPr/>
          <a:lstStyle/>
          <a:p>
            <a:r>
              <a:rPr lang="fr-FR" smtClean="0"/>
              <a:t>Cliquez et modifiez le titre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C8F34C82-4048-9E47-8DAA-5C116B769143}" type="datetimeFigureOut">
              <a:rPr lang="fr-FR" smtClean="0"/>
              <a:pPr/>
              <a:t>20/02/2014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18E195F-C2DF-3D4A-B4BE-BE6B37F69213}" type="slidenum">
              <a:rPr lang="fr-FR" smtClean="0"/>
              <a:pPr/>
              <a:t>‹N°›</a:t>
            </a:fld>
            <a:endParaRPr lang="fr-FR"/>
          </a:p>
        </p:txBody>
      </p:sp>
      <p:sp>
        <p:nvSpPr>
          <p:cNvPr id="10" name="Title 9"/>
          <p:cNvSpPr>
            <a:spLocks noGrp="1"/>
          </p:cNvSpPr>
          <p:nvPr>
            <p:ph type="title"/>
          </p:nvPr>
        </p:nvSpPr>
        <p:spPr/>
        <p:txBody>
          <a:bodyPr/>
          <a:lstStyle/>
          <a:p>
            <a:r>
              <a:rPr lang="fr-FR" smtClean="0"/>
              <a:t>Cliquez et modifiez le titre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8F34C82-4048-9E47-8DAA-5C116B769143}" type="datetimeFigureOut">
              <a:rPr lang="fr-FR" smtClean="0"/>
              <a:pPr/>
              <a:t>20/02/2014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18E195F-C2DF-3D4A-B4BE-BE6B37F69213}" type="slidenum">
              <a:rPr lang="fr-FR" smtClean="0"/>
              <a:pPr/>
              <a:t>‹N°›</a:t>
            </a:fld>
            <a:endParaRPr lang="fr-FR"/>
          </a:p>
        </p:txBody>
      </p:sp>
      <p:sp>
        <p:nvSpPr>
          <p:cNvPr id="6" name="Title 5"/>
          <p:cNvSpPr>
            <a:spLocks noGrp="1"/>
          </p:cNvSpPr>
          <p:nvPr>
            <p:ph type="title"/>
          </p:nvPr>
        </p:nvSpPr>
        <p:spPr/>
        <p:txBody>
          <a:bodyPr/>
          <a:lstStyle/>
          <a:p>
            <a:r>
              <a:rPr lang="fr-FR" smtClean="0"/>
              <a:t>Cliquez et modifiez le titre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C8F34C82-4048-9E47-8DAA-5C116B769143}" type="datetimeFigureOut">
              <a:rPr lang="fr-FR" smtClean="0"/>
              <a:pPr/>
              <a:t>20/02/2014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18E195F-C2DF-3D4A-B4BE-BE6B37F6921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C8F34C82-4048-9E47-8DAA-5C116B769143}" type="datetimeFigureOut">
              <a:rPr lang="fr-FR" smtClean="0"/>
              <a:pPr/>
              <a:t>20/02/2014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C18E195F-C2DF-3D4A-B4BE-BE6B37F69213}" type="slidenum">
              <a:rPr lang="fr-FR" smtClean="0"/>
              <a:pPr/>
              <a:t>‹N°›</a:t>
            </a:fld>
            <a:endParaRPr lang="fr-F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fr-FR" smtClean="0"/>
              <a:t>Cliquez et modifiez le titre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C8F34C82-4048-9E47-8DAA-5C116B769143}" type="datetimeFigureOut">
              <a:rPr lang="fr-FR" smtClean="0"/>
              <a:pPr/>
              <a:t>20/02/2014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18E195F-C2DF-3D4A-B4BE-BE6B37F69213}" type="slidenum">
              <a:rPr lang="fr-FR" smtClean="0"/>
              <a:pPr/>
              <a:t>‹N°›</a:t>
            </a:fld>
            <a:endParaRPr lang="fr-F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fr-FR" smtClean="0"/>
              <a:t>Cliquez et modifiez le titre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fr-FR" smtClean="0"/>
              <a:t>Cliquez et modifiez le titre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C8F34C82-4048-9E47-8DAA-5C116B769143}" type="datetimeFigureOut">
              <a:rPr lang="fr-FR" smtClean="0"/>
              <a:pPr/>
              <a:t>20/02/2014</a:t>
            </a:fld>
            <a:endParaRPr lang="fr-F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fr-F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C18E195F-C2DF-3D4A-B4BE-BE6B37F6921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6900817" y="701884"/>
            <a:ext cx="2090784" cy="5330983"/>
          </a:xfrm>
        </p:spPr>
        <p:txBody>
          <a:bodyPr>
            <a:normAutofit/>
          </a:bodyPr>
          <a:lstStyle/>
          <a:p>
            <a:pPr algn="ctr"/>
            <a:endParaRPr lang="fr-FR" sz="4000" b="1" dirty="0">
              <a:solidFill>
                <a:schemeClr val="tx1"/>
              </a:solidFill>
            </a:endParaRPr>
          </a:p>
          <a:p>
            <a:pPr algn="ctr"/>
            <a:r>
              <a:rPr lang="fr-FR" sz="4000" b="1" dirty="0" smtClean="0">
                <a:solidFill>
                  <a:schemeClr val="tx1"/>
                </a:solidFill>
              </a:rPr>
              <a:t>G.M.T.</a:t>
            </a:r>
          </a:p>
          <a:p>
            <a:pPr algn="ctr"/>
            <a:r>
              <a:rPr lang="fr-FR" sz="4000" b="1" dirty="0" smtClean="0">
                <a:solidFill>
                  <a:schemeClr val="tx1"/>
                </a:solidFill>
              </a:rPr>
              <a:t>UE-USA</a:t>
            </a:r>
            <a:endParaRPr lang="fr-FR" sz="4000" b="1" dirty="0">
              <a:solidFill>
                <a:schemeClr val="tx1"/>
              </a:solidFill>
            </a:endParaRPr>
          </a:p>
          <a:p>
            <a:pPr algn="ctr"/>
            <a:endParaRPr lang="fr-FR" sz="4000" b="1" dirty="0" smtClean="0">
              <a:solidFill>
                <a:schemeClr val="tx1"/>
              </a:solidFill>
            </a:endParaRPr>
          </a:p>
          <a:p>
            <a:pPr algn="ctr"/>
            <a:endParaRPr lang="fr-FR" sz="4000" b="1" dirty="0" smtClean="0">
              <a:solidFill>
                <a:schemeClr val="tx1"/>
              </a:solidFill>
            </a:endParaRPr>
          </a:p>
          <a:p>
            <a:pPr algn="ctr"/>
            <a:r>
              <a:rPr lang="fr-FR" sz="1400" b="1" dirty="0" smtClean="0">
                <a:solidFill>
                  <a:schemeClr val="tx1"/>
                </a:solidFill>
              </a:rPr>
              <a:t>Par </a:t>
            </a:r>
          </a:p>
          <a:p>
            <a:pPr algn="ctr"/>
            <a:r>
              <a:rPr lang="fr-FR" sz="1400" b="1" dirty="0" smtClean="0">
                <a:solidFill>
                  <a:schemeClr val="tx1"/>
                </a:solidFill>
              </a:rPr>
              <a:t>Raoul Marc </a:t>
            </a:r>
            <a:r>
              <a:rPr lang="fr-FR" sz="1400" b="1" smtClean="0">
                <a:solidFill>
                  <a:schemeClr val="tx1"/>
                </a:solidFill>
              </a:rPr>
              <a:t>JENNAR © 2013</a:t>
            </a:r>
            <a:endParaRPr lang="fr-FR" sz="1500" b="1" dirty="0">
              <a:solidFill>
                <a:schemeClr val="tx1"/>
              </a:solidFill>
            </a:endParaRPr>
          </a:p>
        </p:txBody>
      </p:sp>
      <p:sp>
        <p:nvSpPr>
          <p:cNvPr id="2" name="Titre 1"/>
          <p:cNvSpPr>
            <a:spLocks noGrp="1"/>
          </p:cNvSpPr>
          <p:nvPr>
            <p:ph type="title"/>
          </p:nvPr>
        </p:nvSpPr>
        <p:spPr>
          <a:xfrm>
            <a:off x="0" y="1"/>
            <a:ext cx="6767145" cy="6858000"/>
          </a:xfrm>
        </p:spPr>
        <p:txBody>
          <a:bodyPr>
            <a:normAutofit/>
          </a:bodyPr>
          <a:lstStyle/>
          <a:p>
            <a:pPr algn="ctr"/>
            <a:r>
              <a:rPr lang="fr-FR" dirty="0" smtClean="0"/>
              <a:t/>
            </a:r>
            <a:br>
              <a:rPr lang="fr-FR" dirty="0" smtClean="0"/>
            </a:br>
            <a:r>
              <a:rPr lang="fr-FR" dirty="0" smtClean="0"/>
              <a:t>le projet</a:t>
            </a:r>
            <a:r>
              <a:rPr lang="fr-FR" dirty="0"/>
              <a:t/>
            </a:r>
            <a:br>
              <a:rPr lang="fr-FR" dirty="0"/>
            </a:br>
            <a:r>
              <a:rPr lang="fr-FR" dirty="0" smtClean="0"/>
              <a:t>de </a:t>
            </a:r>
            <a:r>
              <a:rPr lang="fr-FR" dirty="0"/>
              <a:t/>
            </a:r>
            <a:br>
              <a:rPr lang="fr-FR" dirty="0"/>
            </a:br>
            <a:r>
              <a:rPr lang="fr-FR" sz="4400" dirty="0">
                <a:solidFill>
                  <a:srgbClr val="FFFF00"/>
                </a:solidFill>
              </a:rPr>
              <a:t>GRAND MARCHE </a:t>
            </a:r>
            <a:r>
              <a:rPr lang="fr-FR" sz="4400" dirty="0" smtClean="0">
                <a:solidFill>
                  <a:srgbClr val="FFFF00"/>
                </a:solidFill>
              </a:rPr>
              <a:t>TRANSATLANTIQUE</a:t>
            </a:r>
            <a:r>
              <a:rPr lang="fr-FR" dirty="0" smtClean="0"/>
              <a:t/>
            </a:r>
            <a:br>
              <a:rPr lang="fr-FR" dirty="0" smtClean="0"/>
            </a:br>
            <a:r>
              <a:rPr lang="fr-FR" dirty="0"/>
              <a:t/>
            </a:r>
            <a:br>
              <a:rPr lang="fr-FR" dirty="0"/>
            </a:br>
            <a:r>
              <a:rPr lang="fr-FR" sz="2800" dirty="0" smtClean="0"/>
              <a:t>(« </a:t>
            </a:r>
            <a:r>
              <a:rPr lang="fr-FR" sz="2800" b="1" dirty="0" smtClean="0"/>
              <a:t>P</a:t>
            </a:r>
            <a:r>
              <a:rPr lang="fr-FR" sz="2800" dirty="0" smtClean="0"/>
              <a:t>artenariat </a:t>
            </a:r>
            <a:r>
              <a:rPr lang="fr-FR" sz="2800" b="1" dirty="0"/>
              <a:t>t</a:t>
            </a:r>
            <a:r>
              <a:rPr lang="fr-FR" sz="2800" dirty="0"/>
              <a:t>ransatlantique pour le </a:t>
            </a:r>
            <a:r>
              <a:rPr lang="fr-FR" sz="2800" b="1" dirty="0"/>
              <a:t>c</a:t>
            </a:r>
            <a:r>
              <a:rPr lang="fr-FR" sz="2800" dirty="0"/>
              <a:t>ommerce et </a:t>
            </a:r>
            <a:r>
              <a:rPr lang="fr-FR" sz="2800" dirty="0" smtClean="0"/>
              <a:t>l’</a:t>
            </a:r>
            <a:r>
              <a:rPr lang="fr-FR" sz="2800" b="1" dirty="0" smtClean="0"/>
              <a:t>i</a:t>
            </a:r>
            <a:r>
              <a:rPr lang="fr-FR" sz="2800" dirty="0" smtClean="0"/>
              <a:t>nvestissement »)</a:t>
            </a:r>
            <a:endParaRPr lang="fr-FR" sz="2800" dirty="0"/>
          </a:p>
        </p:txBody>
      </p:sp>
    </p:spTree>
    <p:extLst>
      <p:ext uri="{BB962C8B-B14F-4D97-AF65-F5344CB8AC3E}">
        <p14:creationId xmlns:p14="http://schemas.microsoft.com/office/powerpoint/2010/main" val="11484601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0509" y="2201333"/>
            <a:ext cx="8788934" cy="2722645"/>
          </a:xfrm>
        </p:spPr>
        <p:txBody>
          <a:bodyPr>
            <a:normAutofit/>
          </a:bodyPr>
          <a:lstStyle/>
          <a:p>
            <a:pPr marL="0" indent="0">
              <a:buNone/>
            </a:pPr>
            <a:r>
              <a:rPr lang="fr-FR" sz="2800" b="1" dirty="0">
                <a:solidFill>
                  <a:srgbClr val="000000"/>
                </a:solidFill>
                <a:cs typeface="Bell MT"/>
              </a:rPr>
              <a:t>Le</a:t>
            </a:r>
            <a:r>
              <a:rPr lang="fr-FR" sz="2800" b="1" i="1" dirty="0">
                <a:solidFill>
                  <a:srgbClr val="000000"/>
                </a:solidFill>
                <a:cs typeface="Bell MT"/>
              </a:rPr>
              <a:t> </a:t>
            </a:r>
            <a:r>
              <a:rPr lang="fr-FR" sz="2800" b="1" dirty="0">
                <a:solidFill>
                  <a:srgbClr val="000000"/>
                </a:solidFill>
                <a:cs typeface="Bell MT"/>
              </a:rPr>
              <a:t>partenariat avec les USA est basé sur</a:t>
            </a:r>
            <a:r>
              <a:rPr lang="fr-FR" sz="2800" b="1" i="1" dirty="0">
                <a:solidFill>
                  <a:srgbClr val="000000"/>
                </a:solidFill>
                <a:cs typeface="Bell MT"/>
              </a:rPr>
              <a:t> </a:t>
            </a:r>
            <a:endParaRPr lang="fr-FR" sz="2800" b="1" i="1" dirty="0" smtClean="0">
              <a:solidFill>
                <a:srgbClr val="000000"/>
              </a:solidFill>
              <a:cs typeface="Bell MT"/>
            </a:endParaRPr>
          </a:p>
          <a:p>
            <a:pPr marL="0" indent="0">
              <a:buNone/>
            </a:pPr>
            <a:endParaRPr lang="fr-FR" dirty="0"/>
          </a:p>
          <a:p>
            <a:pPr marL="0" indent="0" algn="just">
              <a:buNone/>
            </a:pPr>
            <a:r>
              <a:rPr lang="fr-FR" sz="2800" b="1" dirty="0" smtClean="0">
                <a:solidFill>
                  <a:srgbClr val="000000"/>
                </a:solidFill>
                <a:cs typeface="Bell MT"/>
              </a:rPr>
              <a:t>Art. 6 : </a:t>
            </a:r>
            <a:r>
              <a:rPr lang="fr-FR" sz="2800" b="1" i="1" dirty="0" smtClean="0">
                <a:solidFill>
                  <a:srgbClr val="000000"/>
                </a:solidFill>
                <a:cs typeface="Bell MT"/>
              </a:rPr>
              <a:t>«(…) </a:t>
            </a:r>
            <a:r>
              <a:rPr lang="fr-FR" sz="2800" b="1" i="1" u="sng" dirty="0" smtClean="0">
                <a:solidFill>
                  <a:srgbClr val="000000"/>
                </a:solidFill>
                <a:cs typeface="Bell MT"/>
              </a:rPr>
              <a:t>des valeurs communes</a:t>
            </a:r>
            <a:r>
              <a:rPr lang="fr-FR" sz="2800" b="1" i="1" dirty="0" smtClean="0">
                <a:solidFill>
                  <a:srgbClr val="000000"/>
                </a:solidFill>
                <a:cs typeface="Bell MT"/>
              </a:rPr>
              <a:t> dans des domaines tels que les droits de l’Homme, les libertés fondamentales, la démocratie et l’Etat de droit</a:t>
            </a:r>
            <a:r>
              <a:rPr lang="fr-FR" sz="2800" b="1" dirty="0" smtClean="0">
                <a:solidFill>
                  <a:srgbClr val="000000"/>
                </a:solidFill>
                <a:cs typeface="Bell MT"/>
              </a:rPr>
              <a:t> »</a:t>
            </a:r>
            <a:endParaRPr lang="fr-FR" sz="2800" b="1" dirty="0">
              <a:solidFill>
                <a:srgbClr val="000000"/>
              </a:solidFill>
              <a:cs typeface="Bell MT"/>
            </a:endParaRPr>
          </a:p>
        </p:txBody>
      </p:sp>
      <p:sp>
        <p:nvSpPr>
          <p:cNvPr id="2" name="Titre 1"/>
          <p:cNvSpPr>
            <a:spLocks noGrp="1"/>
          </p:cNvSpPr>
          <p:nvPr>
            <p:ph type="title"/>
          </p:nvPr>
        </p:nvSpPr>
        <p:spPr/>
        <p:txBody>
          <a:bodyPr/>
          <a:lstStyle/>
          <a:p>
            <a:r>
              <a:rPr lang="fr-FR" dirty="0" smtClean="0"/>
              <a:t>Le préambule DU MANDAT UE</a:t>
            </a:r>
            <a:endParaRPr lang="fr-FR" dirty="0"/>
          </a:p>
        </p:txBody>
      </p:sp>
    </p:spTree>
    <p:extLst>
      <p:ext uri="{BB962C8B-B14F-4D97-AF65-F5344CB8AC3E}">
        <p14:creationId xmlns:p14="http://schemas.microsoft.com/office/powerpoint/2010/main" val="31130311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7217" y="1610312"/>
            <a:ext cx="8805644" cy="5247688"/>
          </a:xfrm>
        </p:spPr>
        <p:txBody>
          <a:bodyPr>
            <a:normAutofit fontScale="92500" lnSpcReduction="10000"/>
          </a:bodyPr>
          <a:lstStyle/>
          <a:p>
            <a:pPr marL="0" indent="0" algn="just">
              <a:buNone/>
            </a:pPr>
            <a:r>
              <a:rPr lang="fr-FR" sz="2400" b="1" dirty="0" smtClean="0">
                <a:solidFill>
                  <a:srgbClr val="000000"/>
                </a:solidFill>
                <a:cs typeface="Bell MT"/>
              </a:rPr>
              <a:t>USA et UE diffèrent </a:t>
            </a:r>
          </a:p>
          <a:p>
            <a:pPr marL="454025" indent="0" algn="just">
              <a:buNone/>
            </a:pPr>
            <a:r>
              <a:rPr lang="fr-FR" sz="2400" b="1" dirty="0" smtClean="0">
                <a:solidFill>
                  <a:srgbClr val="000000"/>
                </a:solidFill>
                <a:cs typeface="Bell MT"/>
              </a:rPr>
              <a:t>- sur le rôle de l’Etat (services publics, sécurité sociale),</a:t>
            </a:r>
          </a:p>
          <a:p>
            <a:pPr marL="454025" indent="0" algn="just">
              <a:buNone/>
            </a:pPr>
            <a:r>
              <a:rPr lang="fr-FR" sz="2400" b="1" dirty="0" smtClean="0">
                <a:solidFill>
                  <a:srgbClr val="000000"/>
                </a:solidFill>
                <a:cs typeface="Bell MT"/>
              </a:rPr>
              <a:t>- sur le rapport à la religion,</a:t>
            </a:r>
          </a:p>
          <a:p>
            <a:pPr marL="454025" indent="0" algn="just">
              <a:buNone/>
            </a:pPr>
            <a:r>
              <a:rPr lang="fr-FR" sz="2400" b="1" dirty="0" smtClean="0">
                <a:solidFill>
                  <a:srgbClr val="000000"/>
                </a:solidFill>
                <a:cs typeface="Bell MT"/>
              </a:rPr>
              <a:t>- sur le système juridique (sauf GB et Ir),</a:t>
            </a:r>
          </a:p>
          <a:p>
            <a:pPr marL="454025" indent="0" algn="just">
              <a:buNone/>
            </a:pPr>
            <a:r>
              <a:rPr lang="fr-FR" sz="2400" b="1" dirty="0" smtClean="0">
                <a:solidFill>
                  <a:srgbClr val="000000"/>
                </a:solidFill>
                <a:cs typeface="Bell MT"/>
              </a:rPr>
              <a:t>- sur le droit du travail (conventions OIT),</a:t>
            </a:r>
          </a:p>
          <a:p>
            <a:pPr marL="454025" indent="0" algn="just">
              <a:buNone/>
            </a:pPr>
            <a:r>
              <a:rPr lang="fr-FR" sz="2400" b="1" dirty="0" smtClean="0">
                <a:solidFill>
                  <a:srgbClr val="000000"/>
                </a:solidFill>
                <a:cs typeface="Bell MT"/>
              </a:rPr>
              <a:t>- sur le droit des consommateurs et le rapport au risque</a:t>
            </a:r>
          </a:p>
          <a:p>
            <a:pPr marL="454025" indent="0" algn="just">
              <a:buNone/>
            </a:pPr>
            <a:r>
              <a:rPr lang="fr-FR" sz="2400" b="1" dirty="0" smtClean="0">
                <a:solidFill>
                  <a:srgbClr val="000000"/>
                </a:solidFill>
                <a:cs typeface="Bell MT"/>
              </a:rPr>
              <a:t>- sur la protection de l’environnement (Kyoto, biodiversité),</a:t>
            </a:r>
          </a:p>
          <a:p>
            <a:pPr marL="454025" indent="0" algn="just">
              <a:buNone/>
            </a:pPr>
            <a:r>
              <a:rPr lang="fr-FR" sz="2400" b="1" dirty="0" smtClean="0">
                <a:solidFill>
                  <a:srgbClr val="000000"/>
                </a:solidFill>
                <a:cs typeface="Bell MT"/>
              </a:rPr>
              <a:t>- sur la culture (convention UNESCO),</a:t>
            </a:r>
          </a:p>
          <a:p>
            <a:pPr marL="454025" indent="0" algn="just">
              <a:buNone/>
            </a:pPr>
            <a:r>
              <a:rPr lang="fr-FR" sz="2400" b="1" dirty="0" smtClean="0">
                <a:solidFill>
                  <a:srgbClr val="000000"/>
                </a:solidFill>
                <a:cs typeface="Bell MT"/>
              </a:rPr>
              <a:t>- sur les rapports entreprises privées et p</a:t>
            </a:r>
            <a:r>
              <a:rPr lang="fr-FR" sz="2400" b="1" dirty="0">
                <a:solidFill>
                  <a:srgbClr val="000000"/>
                </a:solidFill>
                <a:cs typeface="Bell MT"/>
              </a:rPr>
              <a:t>a</a:t>
            </a:r>
            <a:r>
              <a:rPr lang="fr-FR" sz="2400" b="1" dirty="0" smtClean="0">
                <a:solidFill>
                  <a:srgbClr val="000000"/>
                </a:solidFill>
                <a:cs typeface="Bell MT"/>
              </a:rPr>
              <a:t>rtis politiques,</a:t>
            </a:r>
          </a:p>
          <a:p>
            <a:pPr marL="454025" indent="0" algn="just">
              <a:buNone/>
            </a:pPr>
            <a:r>
              <a:rPr lang="fr-FR" sz="2400" b="1" dirty="0" smtClean="0">
                <a:solidFill>
                  <a:srgbClr val="000000"/>
                </a:solidFill>
                <a:cs typeface="Bell MT"/>
              </a:rPr>
              <a:t>- sur des questions comme la peine de mort et la vente des armes, </a:t>
            </a:r>
          </a:p>
          <a:p>
            <a:pPr marL="454025" indent="0" algn="just">
              <a:buNone/>
            </a:pPr>
            <a:r>
              <a:rPr lang="fr-FR" sz="2400" b="1" dirty="0" smtClean="0">
                <a:solidFill>
                  <a:srgbClr val="000000"/>
                </a:solidFill>
                <a:cs typeface="Bell MT"/>
              </a:rPr>
              <a:t>- sur le rôle des institutions internationales: les USA n’acceptent </a:t>
            </a:r>
            <a:r>
              <a:rPr lang="fr-FR" sz="2400" b="1" dirty="0">
                <a:solidFill>
                  <a:srgbClr val="000000"/>
                </a:solidFill>
                <a:cs typeface="Bell MT"/>
              </a:rPr>
              <a:t>aucun traité </a:t>
            </a:r>
            <a:r>
              <a:rPr lang="fr-FR" sz="2400" b="1" dirty="0" smtClean="0">
                <a:solidFill>
                  <a:srgbClr val="000000"/>
                </a:solidFill>
                <a:cs typeface="Bell MT"/>
              </a:rPr>
              <a:t>contraignant (CIDE, CPI)</a:t>
            </a:r>
            <a:r>
              <a:rPr lang="fr-FR" sz="3100" b="1" dirty="0" smtClean="0">
                <a:solidFill>
                  <a:srgbClr val="000000"/>
                </a:solidFill>
                <a:cs typeface="Bell MT"/>
              </a:rPr>
              <a:t>. </a:t>
            </a:r>
            <a:endParaRPr lang="fr-FR" sz="3100" b="1" dirty="0">
              <a:solidFill>
                <a:srgbClr val="000000"/>
              </a:solidFill>
              <a:cs typeface="Bell MT"/>
            </a:endParaRPr>
          </a:p>
        </p:txBody>
      </p:sp>
      <p:sp>
        <p:nvSpPr>
          <p:cNvPr id="2" name="Titre 1"/>
          <p:cNvSpPr>
            <a:spLocks noGrp="1"/>
          </p:cNvSpPr>
          <p:nvPr>
            <p:ph type="title"/>
          </p:nvPr>
        </p:nvSpPr>
        <p:spPr>
          <a:xfrm>
            <a:off x="381000" y="355847"/>
            <a:ext cx="8381260" cy="847384"/>
          </a:xfrm>
        </p:spPr>
        <p:txBody>
          <a:bodyPr/>
          <a:lstStyle/>
          <a:p>
            <a:r>
              <a:rPr lang="fr-FR" dirty="0" smtClean="0"/>
              <a:t>Des valeurs communes ?</a:t>
            </a:r>
            <a:endParaRPr lang="fr-FR" dirty="0"/>
          </a:p>
        </p:txBody>
      </p:sp>
    </p:spTree>
    <p:extLst>
      <p:ext uri="{BB962C8B-B14F-4D97-AF65-F5344CB8AC3E}">
        <p14:creationId xmlns:p14="http://schemas.microsoft.com/office/powerpoint/2010/main" val="37411734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7067" y="1659467"/>
            <a:ext cx="8788400" cy="4876800"/>
          </a:xfrm>
        </p:spPr>
        <p:txBody>
          <a:bodyPr>
            <a:normAutofit/>
          </a:bodyPr>
          <a:lstStyle/>
          <a:p>
            <a:pPr algn="just"/>
            <a:endParaRPr lang="fr-FR" sz="2400" dirty="0" smtClean="0"/>
          </a:p>
          <a:p>
            <a:pPr algn="just"/>
            <a:r>
              <a:rPr lang="fr-FR" sz="2400" b="1" dirty="0" smtClean="0">
                <a:solidFill>
                  <a:srgbClr val="000000"/>
                </a:solidFill>
                <a:cs typeface="Bell MT"/>
              </a:rPr>
              <a:t>Art. 2 : </a:t>
            </a:r>
            <a:r>
              <a:rPr lang="fr-FR" sz="2400" b="1" i="1" dirty="0" smtClean="0">
                <a:solidFill>
                  <a:srgbClr val="000000"/>
                </a:solidFill>
                <a:cs typeface="Bell MT"/>
              </a:rPr>
              <a:t>« L’Accord sera ambitieux, global, équilibré et </a:t>
            </a:r>
            <a:r>
              <a:rPr lang="fr-FR" sz="2400" b="1" i="1" dirty="0" smtClean="0">
                <a:solidFill>
                  <a:srgbClr val="FF0000"/>
                </a:solidFill>
                <a:cs typeface="Bell MT"/>
              </a:rPr>
              <a:t>pleinement compatible avec les règles et les obligations de l’OMC </a:t>
            </a:r>
            <a:r>
              <a:rPr lang="fr-FR" sz="2400" b="1" i="1" dirty="0" smtClean="0">
                <a:cs typeface="Bell MT"/>
              </a:rPr>
              <a:t>.»</a:t>
            </a:r>
          </a:p>
          <a:p>
            <a:pPr algn="just"/>
            <a:endParaRPr lang="fr-FR" sz="2400" b="1" dirty="0" smtClean="0">
              <a:cs typeface="Bell MT"/>
            </a:endParaRPr>
          </a:p>
          <a:p>
            <a:pPr algn="just"/>
            <a:r>
              <a:rPr lang="fr-FR" sz="2400" b="1" dirty="0" smtClean="0">
                <a:solidFill>
                  <a:srgbClr val="000000"/>
                </a:solidFill>
                <a:cs typeface="Bell MT"/>
              </a:rPr>
              <a:t>Art. 3 : </a:t>
            </a:r>
            <a:r>
              <a:rPr lang="fr-FR" sz="2400" b="1" i="1" dirty="0" smtClean="0">
                <a:solidFill>
                  <a:srgbClr val="000000"/>
                </a:solidFill>
                <a:cs typeface="Bell MT"/>
              </a:rPr>
              <a:t>« L’Accord prévoira la libéralisation réciproque du commerce des </a:t>
            </a:r>
            <a:r>
              <a:rPr lang="fr-FR" sz="2400" b="1" i="1" u="sng" dirty="0" smtClean="0">
                <a:solidFill>
                  <a:srgbClr val="000000"/>
                </a:solidFill>
                <a:cs typeface="Bell MT"/>
              </a:rPr>
              <a:t>biens</a:t>
            </a:r>
            <a:r>
              <a:rPr lang="fr-FR" sz="2400" b="1" i="1" dirty="0" smtClean="0">
                <a:solidFill>
                  <a:srgbClr val="000000"/>
                </a:solidFill>
                <a:cs typeface="Bell MT"/>
              </a:rPr>
              <a:t> et des </a:t>
            </a:r>
            <a:r>
              <a:rPr lang="fr-FR" sz="2400" b="1" i="1" u="sng" dirty="0" smtClean="0">
                <a:solidFill>
                  <a:srgbClr val="000000"/>
                </a:solidFill>
                <a:cs typeface="Bell MT"/>
              </a:rPr>
              <a:t>services</a:t>
            </a:r>
            <a:r>
              <a:rPr lang="fr-FR" sz="2400" b="1" i="1" dirty="0" smtClean="0">
                <a:solidFill>
                  <a:srgbClr val="000000"/>
                </a:solidFill>
                <a:cs typeface="Bell MT"/>
              </a:rPr>
              <a:t> ainsi que des </a:t>
            </a:r>
            <a:r>
              <a:rPr lang="fr-FR" sz="2400" b="1" i="1" u="sng" dirty="0" smtClean="0">
                <a:solidFill>
                  <a:srgbClr val="000000"/>
                </a:solidFill>
                <a:cs typeface="Bell MT"/>
              </a:rPr>
              <a:t>règles sur les questions en rapport avec le commerce </a:t>
            </a:r>
            <a:r>
              <a:rPr lang="fr-FR" sz="2400" b="1" i="1" dirty="0" smtClean="0">
                <a:solidFill>
                  <a:srgbClr val="000000"/>
                </a:solidFill>
                <a:cs typeface="Bell MT"/>
              </a:rPr>
              <a:t>avec un haut niveau d’ambition </a:t>
            </a:r>
            <a:r>
              <a:rPr lang="fr-FR" sz="2400" b="1" i="1" dirty="0" smtClean="0">
                <a:solidFill>
                  <a:srgbClr val="FF0000"/>
                </a:solidFill>
                <a:cs typeface="Bell MT"/>
              </a:rPr>
              <a:t>d’aller au-delà des engagements actuels de l’OMC.</a:t>
            </a:r>
            <a:r>
              <a:rPr lang="fr-FR" sz="2400" b="1" i="1" dirty="0" smtClean="0">
                <a:cs typeface="Bell MT"/>
              </a:rPr>
              <a:t> </a:t>
            </a:r>
            <a:r>
              <a:rPr lang="fr-FR" sz="2400" b="1" dirty="0" smtClean="0">
                <a:cs typeface="Bell MT"/>
              </a:rPr>
              <a:t>»</a:t>
            </a:r>
          </a:p>
        </p:txBody>
      </p:sp>
      <p:sp>
        <p:nvSpPr>
          <p:cNvPr id="2" name="Titre 1"/>
          <p:cNvSpPr>
            <a:spLocks noGrp="1"/>
          </p:cNvSpPr>
          <p:nvPr>
            <p:ph type="title"/>
          </p:nvPr>
        </p:nvSpPr>
        <p:spPr>
          <a:xfrm>
            <a:off x="457200" y="274638"/>
            <a:ext cx="8229600" cy="878459"/>
          </a:xfrm>
        </p:spPr>
        <p:txBody>
          <a:bodyPr/>
          <a:lstStyle/>
          <a:p>
            <a:r>
              <a:rPr lang="fr-FR" dirty="0" smtClean="0"/>
              <a:t>Les ambitions affichées (1)</a:t>
            </a:r>
            <a:endParaRPr lang="fr-FR" dirty="0"/>
          </a:p>
        </p:txBody>
      </p:sp>
    </p:spTree>
    <p:extLst>
      <p:ext uri="{BB962C8B-B14F-4D97-AF65-F5344CB8AC3E}">
        <p14:creationId xmlns:p14="http://schemas.microsoft.com/office/powerpoint/2010/main" val="2853014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1000" y="1710267"/>
            <a:ext cx="8381259" cy="4944533"/>
          </a:xfrm>
        </p:spPr>
        <p:txBody>
          <a:bodyPr>
            <a:normAutofit/>
          </a:bodyPr>
          <a:lstStyle/>
          <a:p>
            <a:pPr algn="just"/>
            <a:endParaRPr lang="fr-FR" b="1" dirty="0" smtClean="0">
              <a:cs typeface="Bell MT"/>
            </a:endParaRPr>
          </a:p>
          <a:p>
            <a:pPr algn="just"/>
            <a:r>
              <a:rPr lang="fr-FR" sz="2400" b="1" dirty="0" smtClean="0">
                <a:solidFill>
                  <a:srgbClr val="000000"/>
                </a:solidFill>
                <a:cs typeface="Bell MT"/>
              </a:rPr>
              <a:t>Art</a:t>
            </a:r>
            <a:r>
              <a:rPr lang="fr-FR" sz="2400" b="1" dirty="0">
                <a:solidFill>
                  <a:srgbClr val="000000"/>
                </a:solidFill>
                <a:cs typeface="Bell MT"/>
              </a:rPr>
              <a:t>.4 : «</a:t>
            </a:r>
            <a:r>
              <a:rPr lang="fr-FR" sz="2400" b="1" i="1" dirty="0">
                <a:solidFill>
                  <a:srgbClr val="000000"/>
                </a:solidFill>
                <a:cs typeface="Bell MT"/>
              </a:rPr>
              <a:t>Les obligations </a:t>
            </a:r>
            <a:r>
              <a:rPr lang="fr-FR" sz="2400" b="1" i="1" dirty="0" smtClean="0">
                <a:solidFill>
                  <a:srgbClr val="000000"/>
                </a:solidFill>
                <a:cs typeface="Bell MT"/>
              </a:rPr>
              <a:t>de l’Accord engageront </a:t>
            </a:r>
            <a:r>
              <a:rPr lang="fr-FR" sz="2400" b="1" i="1" u="sng" dirty="0">
                <a:solidFill>
                  <a:srgbClr val="FF0000"/>
                </a:solidFill>
                <a:cs typeface="Bell MT"/>
              </a:rPr>
              <a:t>tous les niveaux de gouvernement</a:t>
            </a:r>
            <a:r>
              <a:rPr lang="fr-FR" sz="2400" b="1" dirty="0">
                <a:solidFill>
                  <a:srgbClr val="FF0000"/>
                </a:solidFill>
                <a:cs typeface="Bell MT"/>
              </a:rPr>
              <a:t>.</a:t>
            </a:r>
            <a:r>
              <a:rPr lang="fr-FR" sz="2400" b="1" dirty="0">
                <a:cs typeface="Bell MT"/>
              </a:rPr>
              <a:t> </a:t>
            </a:r>
            <a:r>
              <a:rPr lang="fr-FR" sz="2400" b="1" dirty="0" smtClean="0">
                <a:cs typeface="Bell MT"/>
              </a:rPr>
              <a:t>»</a:t>
            </a:r>
          </a:p>
          <a:p>
            <a:pPr algn="just"/>
            <a:endParaRPr lang="fr-FR" sz="2400" b="1" dirty="0">
              <a:cs typeface="Bell MT"/>
            </a:endParaRPr>
          </a:p>
          <a:p>
            <a:pPr algn="just"/>
            <a:r>
              <a:rPr lang="fr-FR" sz="2400" b="1" dirty="0">
                <a:solidFill>
                  <a:srgbClr val="000000"/>
                </a:solidFill>
                <a:cs typeface="Bell MT"/>
              </a:rPr>
              <a:t>Art. 7 : « </a:t>
            </a:r>
            <a:r>
              <a:rPr lang="fr-FR" sz="2400" b="1" i="1" dirty="0">
                <a:solidFill>
                  <a:srgbClr val="000000"/>
                </a:solidFill>
                <a:cs typeface="Bell MT"/>
              </a:rPr>
              <a:t>L’objectif de </a:t>
            </a:r>
            <a:r>
              <a:rPr lang="fr-FR" sz="2400" b="1" i="1" dirty="0" smtClean="0">
                <a:solidFill>
                  <a:srgbClr val="000000"/>
                </a:solidFill>
                <a:cs typeface="Bell MT"/>
              </a:rPr>
              <a:t>l’Accord </a:t>
            </a:r>
            <a:r>
              <a:rPr lang="fr-FR" sz="2400" b="1" i="1" dirty="0">
                <a:solidFill>
                  <a:srgbClr val="000000"/>
                </a:solidFill>
                <a:cs typeface="Bell MT"/>
              </a:rPr>
              <a:t>est </a:t>
            </a:r>
            <a:r>
              <a:rPr lang="fr-FR" sz="2400" b="1" i="1" dirty="0" smtClean="0">
                <a:solidFill>
                  <a:srgbClr val="000000"/>
                </a:solidFill>
                <a:cs typeface="Bell MT"/>
              </a:rPr>
              <a:t>d’accroître le commerce et l’investissement entre l’UE et les USA</a:t>
            </a:r>
            <a:r>
              <a:rPr lang="fr-FR" sz="2400" i="1" dirty="0" smtClean="0"/>
              <a:t> </a:t>
            </a:r>
            <a:r>
              <a:rPr lang="fr-FR" sz="2400" b="1" dirty="0">
                <a:solidFill>
                  <a:schemeClr val="tx1"/>
                </a:solidFill>
              </a:rPr>
              <a:t>en réalisant le potentiel inexploité d’un véritable marché transatlantique, générant de nouvelles opportunités économiques pour la création d’emplois et la croissance grâce à un </a:t>
            </a:r>
            <a:r>
              <a:rPr lang="fr-FR" sz="2400" b="1" u="sng" dirty="0">
                <a:solidFill>
                  <a:schemeClr val="tx1"/>
                </a:solidFill>
              </a:rPr>
              <a:t>accès accru aux marchés</a:t>
            </a:r>
            <a:r>
              <a:rPr lang="fr-FR" sz="2400" b="1" dirty="0">
                <a:solidFill>
                  <a:schemeClr val="tx1"/>
                </a:solidFill>
              </a:rPr>
              <a:t>, une </a:t>
            </a:r>
            <a:r>
              <a:rPr lang="fr-FR" sz="2400" b="1" u="sng" dirty="0">
                <a:solidFill>
                  <a:schemeClr val="tx1"/>
                </a:solidFill>
              </a:rPr>
              <a:t>plus grande compatibilité de la réglementation </a:t>
            </a:r>
            <a:r>
              <a:rPr lang="fr-FR" sz="2400" b="1" dirty="0">
                <a:solidFill>
                  <a:schemeClr val="tx1"/>
                </a:solidFill>
              </a:rPr>
              <a:t>et la définition de normes mondiales</a:t>
            </a:r>
            <a:r>
              <a:rPr lang="fr-FR" sz="2400" b="1" dirty="0" smtClean="0">
                <a:solidFill>
                  <a:schemeClr val="tx1"/>
                </a:solidFill>
              </a:rPr>
              <a:t>. »</a:t>
            </a:r>
            <a:endParaRPr lang="fr-FR" sz="2400" b="1" dirty="0">
              <a:solidFill>
                <a:schemeClr val="tx1"/>
              </a:solidFill>
            </a:endParaRPr>
          </a:p>
          <a:p>
            <a:pPr algn="just"/>
            <a:endParaRPr lang="fr-FR" sz="2400" b="1" dirty="0">
              <a:solidFill>
                <a:srgbClr val="000000"/>
              </a:solidFill>
              <a:cs typeface="Bell MT"/>
            </a:endParaRPr>
          </a:p>
          <a:p>
            <a:endParaRPr lang="fr-FR" dirty="0"/>
          </a:p>
        </p:txBody>
      </p:sp>
      <p:sp>
        <p:nvSpPr>
          <p:cNvPr id="2" name="Titre 1"/>
          <p:cNvSpPr>
            <a:spLocks noGrp="1"/>
          </p:cNvSpPr>
          <p:nvPr>
            <p:ph type="title"/>
          </p:nvPr>
        </p:nvSpPr>
        <p:spPr/>
        <p:txBody>
          <a:bodyPr/>
          <a:lstStyle/>
          <a:p>
            <a:r>
              <a:rPr lang="fr-FR" dirty="0"/>
              <a:t>Les ambitions affichées </a:t>
            </a:r>
            <a:r>
              <a:rPr lang="fr-FR" dirty="0" smtClean="0"/>
              <a:t>(2)</a:t>
            </a:r>
            <a:endParaRPr lang="fr-FR" dirty="0"/>
          </a:p>
        </p:txBody>
      </p:sp>
    </p:spTree>
    <p:extLst>
      <p:ext uri="{BB962C8B-B14F-4D97-AF65-F5344CB8AC3E}">
        <p14:creationId xmlns:p14="http://schemas.microsoft.com/office/powerpoint/2010/main" val="2785958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1000" y="2252133"/>
            <a:ext cx="8381260" cy="4104887"/>
          </a:xfrm>
        </p:spPr>
        <p:txBody>
          <a:bodyPr>
            <a:normAutofit/>
          </a:bodyPr>
          <a:lstStyle/>
          <a:p>
            <a:pPr marL="0" indent="0" algn="just">
              <a:buNone/>
            </a:pPr>
            <a:r>
              <a:rPr lang="fr-FR" b="1" dirty="0" smtClean="0">
                <a:solidFill>
                  <a:srgbClr val="000000"/>
                </a:solidFill>
                <a:cs typeface="Bell MT"/>
              </a:rPr>
              <a:t>Les Etats </a:t>
            </a:r>
            <a:r>
              <a:rPr lang="fr-FR" b="1" dirty="0">
                <a:solidFill>
                  <a:srgbClr val="000000"/>
                </a:solidFill>
                <a:cs typeface="Bell MT"/>
              </a:rPr>
              <a:t>ne peuvent </a:t>
            </a:r>
            <a:r>
              <a:rPr lang="fr-FR" b="1" dirty="0" smtClean="0">
                <a:solidFill>
                  <a:srgbClr val="000000"/>
                </a:solidFill>
                <a:cs typeface="Bell MT"/>
              </a:rPr>
              <a:t>pas </a:t>
            </a:r>
            <a:r>
              <a:rPr lang="fr-FR" b="1" dirty="0">
                <a:solidFill>
                  <a:srgbClr val="000000"/>
                </a:solidFill>
                <a:cs typeface="Bell MT"/>
              </a:rPr>
              <a:t>établir de discrimination entre leurs partenaires commerciaux. Si </a:t>
            </a:r>
            <a:r>
              <a:rPr lang="fr-FR" b="1" dirty="0" smtClean="0">
                <a:solidFill>
                  <a:srgbClr val="000000"/>
                </a:solidFill>
                <a:cs typeface="Bell MT"/>
              </a:rPr>
              <a:t>un Etat accorde à un fournisseur </a:t>
            </a:r>
            <a:r>
              <a:rPr lang="fr-FR" b="1" dirty="0">
                <a:solidFill>
                  <a:srgbClr val="000000"/>
                </a:solidFill>
                <a:cs typeface="Bell MT"/>
              </a:rPr>
              <a:t>une faveur spéciale (en abaissant, par </a:t>
            </a:r>
            <a:r>
              <a:rPr lang="fr-FR" b="1" dirty="0" smtClean="0">
                <a:solidFill>
                  <a:srgbClr val="000000"/>
                </a:solidFill>
                <a:cs typeface="Bell MT"/>
              </a:rPr>
              <a:t>ex., </a:t>
            </a:r>
            <a:r>
              <a:rPr lang="fr-FR" b="1" dirty="0">
                <a:solidFill>
                  <a:srgbClr val="000000"/>
                </a:solidFill>
                <a:cs typeface="Bell MT"/>
              </a:rPr>
              <a:t>le droit de douane perçu sur un de ses produits), </a:t>
            </a:r>
            <a:r>
              <a:rPr lang="fr-FR" b="1" dirty="0" smtClean="0">
                <a:solidFill>
                  <a:srgbClr val="000000"/>
                </a:solidFill>
                <a:cs typeface="Bell MT"/>
              </a:rPr>
              <a:t>il doit le </a:t>
            </a:r>
            <a:r>
              <a:rPr lang="fr-FR" b="1" dirty="0">
                <a:solidFill>
                  <a:srgbClr val="000000"/>
                </a:solidFill>
                <a:cs typeface="Bell MT"/>
              </a:rPr>
              <a:t>faire pour tous </a:t>
            </a:r>
            <a:r>
              <a:rPr lang="fr-FR" b="1" dirty="0" smtClean="0">
                <a:solidFill>
                  <a:srgbClr val="000000"/>
                </a:solidFill>
                <a:cs typeface="Bell MT"/>
              </a:rPr>
              <a:t>fournisseurs en provenance des </a:t>
            </a:r>
            <a:r>
              <a:rPr lang="fr-FR" b="1" dirty="0">
                <a:solidFill>
                  <a:srgbClr val="000000"/>
                </a:solidFill>
                <a:cs typeface="Bell MT"/>
              </a:rPr>
              <a:t>autres membres de l’OMC</a:t>
            </a:r>
            <a:r>
              <a:rPr lang="fr-FR" b="1" dirty="0" smtClean="0">
                <a:solidFill>
                  <a:srgbClr val="000000"/>
                </a:solidFill>
                <a:cs typeface="Bell MT"/>
              </a:rPr>
              <a:t>. Cela vaut pour tous les accords de l’OMC : AGCS, droits de propriété intellectuelles, accord sur le commerce des marchandises.</a:t>
            </a:r>
          </a:p>
          <a:p>
            <a:pPr marL="0" indent="0" algn="just">
              <a:buNone/>
            </a:pPr>
            <a:endParaRPr lang="fr-FR" b="1" dirty="0" smtClean="0">
              <a:solidFill>
                <a:srgbClr val="000000"/>
              </a:solidFill>
              <a:cs typeface="Bell MT"/>
            </a:endParaRPr>
          </a:p>
          <a:p>
            <a:pPr marL="0" indent="0" algn="just">
              <a:buNone/>
            </a:pPr>
            <a:r>
              <a:rPr lang="fr-FR" b="1" dirty="0" smtClean="0">
                <a:solidFill>
                  <a:srgbClr val="008000"/>
                </a:solidFill>
                <a:cs typeface="Bell MT"/>
              </a:rPr>
              <a:t>Ex : si la France pratique 0% de droits de douanes sur le coton des pays d’Afrique de l’Ouest, elle doit accorder 0% de droits de douane sur le coton de tous les pays de l’OMC, y compris celui des USA.</a:t>
            </a:r>
            <a:endParaRPr lang="fr-FR" b="1" dirty="0">
              <a:solidFill>
                <a:srgbClr val="008000"/>
              </a:solidFill>
              <a:cs typeface="Bell MT"/>
            </a:endParaRPr>
          </a:p>
        </p:txBody>
      </p:sp>
      <p:sp>
        <p:nvSpPr>
          <p:cNvPr id="2" name="Titre 1"/>
          <p:cNvSpPr>
            <a:spLocks noGrp="1"/>
          </p:cNvSpPr>
          <p:nvPr>
            <p:ph type="title"/>
          </p:nvPr>
        </p:nvSpPr>
        <p:spPr/>
        <p:txBody>
          <a:bodyPr/>
          <a:lstStyle/>
          <a:p>
            <a:r>
              <a:rPr lang="fr-FR" dirty="0" smtClean="0"/>
              <a:t>Contraintes de l’OMC (1)</a:t>
            </a:r>
            <a:endParaRPr lang="fr-FR" dirty="0"/>
          </a:p>
        </p:txBody>
      </p:sp>
      <p:sp>
        <p:nvSpPr>
          <p:cNvPr id="4" name="Rectangle 3"/>
          <p:cNvSpPr/>
          <p:nvPr/>
        </p:nvSpPr>
        <p:spPr>
          <a:xfrm>
            <a:off x="381000" y="1682746"/>
            <a:ext cx="5550969" cy="400110"/>
          </a:xfrm>
          <a:prstGeom prst="rect">
            <a:avLst/>
          </a:prstGeom>
        </p:spPr>
        <p:txBody>
          <a:bodyPr wrap="none">
            <a:spAutoFit/>
          </a:bodyPr>
          <a:lstStyle/>
          <a:p>
            <a:r>
              <a:rPr lang="fr-FR" sz="2000" b="1" dirty="0" smtClean="0">
                <a:cs typeface="Bell MT"/>
              </a:rPr>
              <a:t>1. </a:t>
            </a:r>
            <a:r>
              <a:rPr lang="fr-FR" sz="2000" b="1" u="sng" dirty="0" smtClean="0">
                <a:solidFill>
                  <a:srgbClr val="FF0000"/>
                </a:solidFill>
                <a:cs typeface="Bell MT"/>
              </a:rPr>
              <a:t>Principe de la nation la plus favorisée  (TNPF) </a:t>
            </a:r>
            <a:r>
              <a:rPr lang="fr-FR" sz="2000" b="1" dirty="0" smtClean="0">
                <a:solidFill>
                  <a:srgbClr val="FF0000"/>
                </a:solidFill>
                <a:cs typeface="Bell MT"/>
              </a:rPr>
              <a:t>:</a:t>
            </a:r>
          </a:p>
        </p:txBody>
      </p:sp>
    </p:spTree>
    <p:extLst>
      <p:ext uri="{BB962C8B-B14F-4D97-AF65-F5344CB8AC3E}">
        <p14:creationId xmlns:p14="http://schemas.microsoft.com/office/powerpoint/2010/main" val="3156635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3798" y="2414003"/>
            <a:ext cx="8788935" cy="4443997"/>
          </a:xfrm>
        </p:spPr>
        <p:txBody>
          <a:bodyPr>
            <a:normAutofit/>
          </a:bodyPr>
          <a:lstStyle/>
          <a:p>
            <a:pPr marL="454025" indent="0">
              <a:buNone/>
            </a:pPr>
            <a:r>
              <a:rPr lang="fr-FR" b="1" dirty="0" smtClean="0">
                <a:solidFill>
                  <a:srgbClr val="000000"/>
                </a:solidFill>
                <a:cs typeface="Bell MT"/>
              </a:rPr>
              <a:t>Il faut accorder aux étrangers le </a:t>
            </a:r>
            <a:r>
              <a:rPr lang="fr-FR" b="1" dirty="0">
                <a:solidFill>
                  <a:srgbClr val="000000"/>
                </a:solidFill>
                <a:cs typeface="Bell MT"/>
              </a:rPr>
              <a:t>même traitement que celui qui est appliqué à ses propres </a:t>
            </a:r>
            <a:r>
              <a:rPr lang="fr-FR" b="1" dirty="0" smtClean="0">
                <a:solidFill>
                  <a:srgbClr val="000000"/>
                </a:solidFill>
                <a:cs typeface="Bell MT"/>
              </a:rPr>
              <a:t>nationaux.</a:t>
            </a:r>
          </a:p>
          <a:p>
            <a:pPr marL="454025" indent="0">
              <a:buNone/>
            </a:pPr>
            <a:endParaRPr lang="fr-FR" b="1" dirty="0" smtClean="0">
              <a:solidFill>
                <a:srgbClr val="000000"/>
              </a:solidFill>
              <a:cs typeface="Bell MT"/>
            </a:endParaRPr>
          </a:p>
          <a:p>
            <a:pPr marL="454025" indent="0" algn="just">
              <a:buNone/>
            </a:pPr>
            <a:r>
              <a:rPr lang="fr-FR" b="1" dirty="0" smtClean="0">
                <a:solidFill>
                  <a:srgbClr val="000000"/>
                </a:solidFill>
                <a:cs typeface="Bell MT"/>
              </a:rPr>
              <a:t>Les produits/services </a:t>
            </a:r>
            <a:r>
              <a:rPr lang="fr-FR" b="1" dirty="0">
                <a:solidFill>
                  <a:srgbClr val="000000"/>
                </a:solidFill>
                <a:cs typeface="Bell MT"/>
              </a:rPr>
              <a:t>importés et les </a:t>
            </a:r>
            <a:r>
              <a:rPr lang="fr-FR" b="1" dirty="0" smtClean="0">
                <a:solidFill>
                  <a:srgbClr val="000000"/>
                </a:solidFill>
                <a:cs typeface="Bell MT"/>
              </a:rPr>
              <a:t>produits/services locaux doivent </a:t>
            </a:r>
            <a:r>
              <a:rPr lang="fr-FR" b="1" dirty="0">
                <a:solidFill>
                  <a:srgbClr val="000000"/>
                </a:solidFill>
                <a:cs typeface="Bell MT"/>
              </a:rPr>
              <a:t>être traités de manière égale, du moins une fois que le </a:t>
            </a:r>
            <a:r>
              <a:rPr lang="fr-FR" b="1" dirty="0" smtClean="0">
                <a:solidFill>
                  <a:srgbClr val="000000"/>
                </a:solidFill>
                <a:cs typeface="Bell MT"/>
              </a:rPr>
              <a:t>produit/service </a:t>
            </a:r>
            <a:r>
              <a:rPr lang="fr-FR" b="1" dirty="0">
                <a:solidFill>
                  <a:srgbClr val="000000"/>
                </a:solidFill>
                <a:cs typeface="Bell MT"/>
              </a:rPr>
              <a:t>importé a été admis sur le marché. Il doit en aller de même pour </a:t>
            </a:r>
            <a:r>
              <a:rPr lang="fr-FR" b="1" dirty="0" smtClean="0">
                <a:solidFill>
                  <a:srgbClr val="000000"/>
                </a:solidFill>
                <a:cs typeface="Bell MT"/>
              </a:rPr>
              <a:t>les </a:t>
            </a:r>
            <a:r>
              <a:rPr lang="fr-FR" b="1" dirty="0">
                <a:solidFill>
                  <a:srgbClr val="000000"/>
                </a:solidFill>
                <a:cs typeface="Bell MT"/>
              </a:rPr>
              <a:t>marques de commerce, les droits d’auteur et les brevets étrangers et </a:t>
            </a:r>
            <a:r>
              <a:rPr lang="fr-FR" b="1" dirty="0" smtClean="0">
                <a:solidFill>
                  <a:srgbClr val="000000"/>
                </a:solidFill>
                <a:cs typeface="Bell MT"/>
              </a:rPr>
              <a:t>nationaux.</a:t>
            </a:r>
          </a:p>
          <a:p>
            <a:pPr marL="454025" indent="0" algn="just">
              <a:buNone/>
            </a:pPr>
            <a:endParaRPr lang="fr-FR" b="1" dirty="0" smtClean="0">
              <a:solidFill>
                <a:srgbClr val="000000"/>
              </a:solidFill>
              <a:cs typeface="Bell MT"/>
            </a:endParaRPr>
          </a:p>
          <a:p>
            <a:pPr marL="454025" indent="0" algn="just">
              <a:buNone/>
            </a:pPr>
            <a:r>
              <a:rPr lang="fr-FR" b="1" dirty="0" smtClean="0">
                <a:solidFill>
                  <a:srgbClr val="008000"/>
                </a:solidFill>
                <a:cs typeface="Bell MT"/>
              </a:rPr>
              <a:t>Ex: si on subventionne une école française, il faut subventionner de la même manière l’école américaine qui vient s’installer en France. On ne pourra pas. </a:t>
            </a:r>
            <a:r>
              <a:rPr lang="fr-FR" b="1" dirty="0">
                <a:solidFill>
                  <a:srgbClr val="008000"/>
                </a:solidFill>
                <a:cs typeface="Bell MT"/>
              </a:rPr>
              <a:t>O</a:t>
            </a:r>
            <a:r>
              <a:rPr lang="fr-FR" b="1" dirty="0" smtClean="0">
                <a:solidFill>
                  <a:srgbClr val="008000"/>
                </a:solidFill>
                <a:cs typeface="Bell MT"/>
              </a:rPr>
              <a:t>n mettra fin au financement de l’école française = privatisation</a:t>
            </a:r>
            <a:endParaRPr lang="fr-FR" dirty="0">
              <a:solidFill>
                <a:srgbClr val="008000"/>
              </a:solidFill>
            </a:endParaRPr>
          </a:p>
        </p:txBody>
      </p:sp>
      <p:sp>
        <p:nvSpPr>
          <p:cNvPr id="2" name="Titre 1"/>
          <p:cNvSpPr>
            <a:spLocks noGrp="1"/>
          </p:cNvSpPr>
          <p:nvPr>
            <p:ph type="title"/>
          </p:nvPr>
        </p:nvSpPr>
        <p:spPr/>
        <p:txBody>
          <a:bodyPr/>
          <a:lstStyle/>
          <a:p>
            <a:r>
              <a:rPr lang="fr-FR" dirty="0" smtClean="0"/>
              <a:t>Contraintes de l’OMC (2)</a:t>
            </a:r>
            <a:endParaRPr lang="fr-FR" dirty="0"/>
          </a:p>
        </p:txBody>
      </p:sp>
      <p:sp>
        <p:nvSpPr>
          <p:cNvPr id="4" name="Rectangle 3"/>
          <p:cNvSpPr/>
          <p:nvPr/>
        </p:nvSpPr>
        <p:spPr>
          <a:xfrm>
            <a:off x="381000" y="1761067"/>
            <a:ext cx="4516782" cy="400110"/>
          </a:xfrm>
          <a:prstGeom prst="rect">
            <a:avLst/>
          </a:prstGeom>
        </p:spPr>
        <p:txBody>
          <a:bodyPr wrap="none">
            <a:spAutoFit/>
          </a:bodyPr>
          <a:lstStyle/>
          <a:p>
            <a:r>
              <a:rPr lang="fr-FR" sz="2000" b="1" dirty="0" smtClean="0">
                <a:solidFill>
                  <a:srgbClr val="FF0000"/>
                </a:solidFill>
                <a:cs typeface="Bell MT"/>
              </a:rPr>
              <a:t>2. Principe du traitement national (TN) :</a:t>
            </a:r>
          </a:p>
        </p:txBody>
      </p:sp>
    </p:spTree>
    <p:extLst>
      <p:ext uri="{BB962C8B-B14F-4D97-AF65-F5344CB8AC3E}">
        <p14:creationId xmlns:p14="http://schemas.microsoft.com/office/powerpoint/2010/main" val="38899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0508" y="1950518"/>
            <a:ext cx="8805643" cy="4478160"/>
          </a:xfrm>
        </p:spPr>
        <p:txBody>
          <a:bodyPr>
            <a:normAutofit/>
          </a:bodyPr>
          <a:lstStyle/>
          <a:p>
            <a:pPr marL="502920" indent="-457200" algn="just">
              <a:buFont typeface="+mj-lt"/>
              <a:buAutoNum type="arabicPeriod"/>
            </a:pPr>
            <a:r>
              <a:rPr lang="fr-FR" b="1" dirty="0" smtClean="0">
                <a:solidFill>
                  <a:srgbClr val="000000"/>
                </a:solidFill>
                <a:cs typeface="Bell MT"/>
              </a:rPr>
              <a:t>Accès au marché + accords annexes (·Agriculture, Réglementations </a:t>
            </a:r>
            <a:r>
              <a:rPr lang="fr-FR" b="1" dirty="0">
                <a:solidFill>
                  <a:srgbClr val="000000"/>
                </a:solidFill>
                <a:cs typeface="Bell MT"/>
              </a:rPr>
              <a:t>sanitaires concernant les produits agricoles (SPS</a:t>
            </a:r>
            <a:r>
              <a:rPr lang="fr-FR" b="1" dirty="0" smtClean="0">
                <a:solidFill>
                  <a:srgbClr val="000000"/>
                </a:solidFill>
                <a:cs typeface="Bell MT"/>
              </a:rPr>
              <a:t>), Textiles </a:t>
            </a:r>
            <a:r>
              <a:rPr lang="fr-FR" b="1" dirty="0">
                <a:solidFill>
                  <a:srgbClr val="000000"/>
                </a:solidFill>
                <a:cs typeface="Bell MT"/>
              </a:rPr>
              <a:t>et </a:t>
            </a:r>
            <a:r>
              <a:rPr lang="fr-FR" b="1" dirty="0" smtClean="0">
                <a:solidFill>
                  <a:srgbClr val="000000"/>
                </a:solidFill>
                <a:cs typeface="Bell MT"/>
              </a:rPr>
              <a:t>vêtements, </a:t>
            </a:r>
            <a:r>
              <a:rPr lang="fr-FR" b="1" dirty="0">
                <a:solidFill>
                  <a:srgbClr val="000000"/>
                </a:solidFill>
                <a:cs typeface="Bell MT"/>
              </a:rPr>
              <a:t>Normes de </a:t>
            </a:r>
            <a:r>
              <a:rPr lang="fr-FR" b="1" dirty="0" smtClean="0">
                <a:solidFill>
                  <a:srgbClr val="000000"/>
                </a:solidFill>
                <a:cs typeface="Bell MT"/>
              </a:rPr>
              <a:t>produit, Mesures </a:t>
            </a:r>
            <a:r>
              <a:rPr lang="fr-FR" b="1" dirty="0">
                <a:solidFill>
                  <a:srgbClr val="000000"/>
                </a:solidFill>
                <a:cs typeface="Bell MT"/>
              </a:rPr>
              <a:t>concernant les </a:t>
            </a:r>
            <a:r>
              <a:rPr lang="fr-FR" b="1" dirty="0" smtClean="0">
                <a:solidFill>
                  <a:srgbClr val="000000"/>
                </a:solidFill>
                <a:cs typeface="Bell MT"/>
              </a:rPr>
              <a:t>investissements, Mesures antidumping, </a:t>
            </a:r>
            <a:r>
              <a:rPr lang="fr-FR" b="1" dirty="0">
                <a:solidFill>
                  <a:srgbClr val="000000"/>
                </a:solidFill>
                <a:cs typeface="Bell MT"/>
              </a:rPr>
              <a:t> Méthodes d’évaluation en </a:t>
            </a:r>
            <a:r>
              <a:rPr lang="fr-FR" b="1" dirty="0" smtClean="0">
                <a:solidFill>
                  <a:srgbClr val="000000"/>
                </a:solidFill>
                <a:cs typeface="Bell MT"/>
              </a:rPr>
              <a:t>douane, Inspection </a:t>
            </a:r>
            <a:r>
              <a:rPr lang="fr-FR" b="1" dirty="0">
                <a:solidFill>
                  <a:srgbClr val="000000"/>
                </a:solidFill>
                <a:cs typeface="Bell MT"/>
              </a:rPr>
              <a:t>avant </a:t>
            </a:r>
            <a:r>
              <a:rPr lang="fr-FR" b="1" dirty="0" smtClean="0">
                <a:solidFill>
                  <a:srgbClr val="000000"/>
                </a:solidFill>
                <a:cs typeface="Bell MT"/>
              </a:rPr>
              <a:t>expédition, Règles d’origine, Licences d’importation, </a:t>
            </a:r>
            <a:r>
              <a:rPr lang="fr-FR" b="1" dirty="0">
                <a:solidFill>
                  <a:srgbClr val="000000"/>
                </a:solidFill>
                <a:cs typeface="Bell MT"/>
              </a:rPr>
              <a:t> Subventions et mesures </a:t>
            </a:r>
            <a:r>
              <a:rPr lang="fr-FR" b="1" dirty="0" smtClean="0">
                <a:solidFill>
                  <a:srgbClr val="000000"/>
                </a:solidFill>
                <a:cs typeface="Bell MT"/>
              </a:rPr>
              <a:t>compensatoires, Sauvegardes)</a:t>
            </a:r>
          </a:p>
          <a:p>
            <a:pPr marL="502920" indent="-457200" algn="just">
              <a:buFont typeface="+mj-lt"/>
              <a:buAutoNum type="arabicPeriod"/>
            </a:pPr>
            <a:endParaRPr lang="fr-FR" b="1" dirty="0" smtClean="0">
              <a:solidFill>
                <a:srgbClr val="000000"/>
              </a:solidFill>
              <a:cs typeface="Bell MT"/>
            </a:endParaRPr>
          </a:p>
          <a:p>
            <a:pPr marL="502920" indent="-457200" algn="just">
              <a:buFont typeface="+mj-lt"/>
              <a:buAutoNum type="arabicPeriod"/>
            </a:pPr>
            <a:r>
              <a:rPr lang="fr-FR" b="1" dirty="0" smtClean="0">
                <a:solidFill>
                  <a:srgbClr val="000000"/>
                </a:solidFill>
                <a:cs typeface="Bell MT"/>
              </a:rPr>
              <a:t>Les services (AGCS)</a:t>
            </a:r>
            <a:r>
              <a:rPr lang="fr-FR" b="1" dirty="0">
                <a:solidFill>
                  <a:srgbClr val="000000"/>
                </a:solidFill>
                <a:cs typeface="Bell MT"/>
              </a:rPr>
              <a:t> </a:t>
            </a:r>
            <a:r>
              <a:rPr lang="fr-FR" b="1" dirty="0" smtClean="0">
                <a:solidFill>
                  <a:srgbClr val="000000"/>
                </a:solidFill>
                <a:cs typeface="Bell MT"/>
              </a:rPr>
              <a:t>+ accords annexes (</a:t>
            </a:r>
            <a:r>
              <a:rPr lang="fr-FR" b="1" dirty="0">
                <a:solidFill>
                  <a:srgbClr val="000000"/>
                </a:solidFill>
                <a:cs typeface="Bell MT"/>
              </a:rPr>
              <a:t>Mouvement de personnes physiques, Transport aérien, Services financiers, Transport maritime, Télécommunications</a:t>
            </a:r>
          </a:p>
          <a:p>
            <a:pPr marL="502920" indent="-457200" algn="just">
              <a:buFont typeface="+mj-lt"/>
              <a:buAutoNum type="arabicPeriod"/>
            </a:pPr>
            <a:endParaRPr lang="fr-FR" b="1" dirty="0" smtClean="0">
              <a:solidFill>
                <a:srgbClr val="000000"/>
              </a:solidFill>
              <a:cs typeface="Bell MT"/>
            </a:endParaRPr>
          </a:p>
          <a:p>
            <a:pPr marL="502920" indent="-457200" algn="just">
              <a:buFont typeface="+mj-lt"/>
              <a:buAutoNum type="arabicPeriod"/>
            </a:pPr>
            <a:r>
              <a:rPr lang="fr-FR" b="1" dirty="0" smtClean="0">
                <a:solidFill>
                  <a:srgbClr val="000000"/>
                </a:solidFill>
                <a:cs typeface="Bell MT"/>
              </a:rPr>
              <a:t>Droits </a:t>
            </a:r>
            <a:r>
              <a:rPr lang="fr-FR" b="1" dirty="0">
                <a:solidFill>
                  <a:srgbClr val="000000"/>
                </a:solidFill>
                <a:cs typeface="Bell MT"/>
              </a:rPr>
              <a:t>de propriété intellectuelle (ADPIC</a:t>
            </a:r>
            <a:r>
              <a:rPr lang="fr-FR" b="1" dirty="0" smtClean="0">
                <a:solidFill>
                  <a:srgbClr val="000000"/>
                </a:solidFill>
                <a:cs typeface="Bell MT"/>
              </a:rPr>
              <a:t>)</a:t>
            </a:r>
          </a:p>
        </p:txBody>
      </p:sp>
      <p:sp>
        <p:nvSpPr>
          <p:cNvPr id="2" name="Titre 1"/>
          <p:cNvSpPr>
            <a:spLocks noGrp="1"/>
          </p:cNvSpPr>
          <p:nvPr>
            <p:ph type="title"/>
          </p:nvPr>
        </p:nvSpPr>
        <p:spPr/>
        <p:txBody>
          <a:bodyPr/>
          <a:lstStyle/>
          <a:p>
            <a:r>
              <a:rPr lang="fr-FR" dirty="0" smtClean="0"/>
              <a:t>Les Accords de l’OMC</a:t>
            </a:r>
            <a:endParaRPr lang="fr-FR" dirty="0"/>
          </a:p>
        </p:txBody>
      </p:sp>
    </p:spTree>
    <p:extLst>
      <p:ext uri="{BB962C8B-B14F-4D97-AF65-F5344CB8AC3E}">
        <p14:creationId xmlns:p14="http://schemas.microsoft.com/office/powerpoint/2010/main" val="2589673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67091" y="1719070"/>
            <a:ext cx="8822352" cy="5138930"/>
          </a:xfrm>
        </p:spPr>
        <p:txBody>
          <a:bodyPr>
            <a:noAutofit/>
          </a:bodyPr>
          <a:lstStyle/>
          <a:p>
            <a:pPr marL="727075" lvl="1" indent="-636588">
              <a:spcBef>
                <a:spcPts val="0"/>
              </a:spcBef>
              <a:buNone/>
            </a:pPr>
            <a:r>
              <a:rPr lang="fr-FR" b="1" u="sng" dirty="0" smtClean="0">
                <a:solidFill>
                  <a:srgbClr val="000000"/>
                </a:solidFill>
                <a:cs typeface="Bell MT"/>
              </a:rPr>
              <a:t>Règles</a:t>
            </a:r>
            <a:r>
              <a:rPr lang="fr-FR" b="1" dirty="0" smtClean="0">
                <a:solidFill>
                  <a:srgbClr val="000000"/>
                </a:solidFill>
                <a:cs typeface="Bell MT"/>
              </a:rPr>
              <a:t> : dispositions visant à supprimer les règles existantes (= « obstacles inutiles »)</a:t>
            </a:r>
          </a:p>
          <a:p>
            <a:pPr marL="727075" lvl="1" indent="-636588" algn="just">
              <a:spcBef>
                <a:spcPts val="0"/>
              </a:spcBef>
              <a:buNone/>
            </a:pPr>
            <a:endParaRPr lang="fr-FR" b="1" dirty="0">
              <a:solidFill>
                <a:srgbClr val="000000"/>
              </a:solidFill>
              <a:cs typeface="Bell MT"/>
            </a:endParaRPr>
          </a:p>
          <a:p>
            <a:pPr marL="727075" lvl="1" indent="-636588" algn="just">
              <a:spcBef>
                <a:spcPts val="0"/>
              </a:spcBef>
              <a:buNone/>
            </a:pPr>
            <a:r>
              <a:rPr lang="fr-FR" b="1" u="sng" dirty="0" smtClean="0">
                <a:solidFill>
                  <a:srgbClr val="000000"/>
                </a:solidFill>
                <a:cs typeface="Bell MT"/>
              </a:rPr>
              <a:t>Disciplines</a:t>
            </a:r>
            <a:r>
              <a:rPr lang="fr-FR" b="1" dirty="0" smtClean="0">
                <a:solidFill>
                  <a:srgbClr val="000000"/>
                </a:solidFill>
                <a:cs typeface="Bell MT"/>
              </a:rPr>
              <a:t> :</a:t>
            </a:r>
            <a:r>
              <a:rPr lang="fr-FR" b="1" dirty="0">
                <a:solidFill>
                  <a:srgbClr val="000000"/>
                </a:solidFill>
                <a:cs typeface="Bell MT"/>
              </a:rPr>
              <a:t>Les disciplines énumèrent les </a:t>
            </a:r>
            <a:r>
              <a:rPr lang="fr-FR" b="1" dirty="0" smtClean="0">
                <a:solidFill>
                  <a:srgbClr val="000000"/>
                </a:solidFill>
                <a:cs typeface="Bell MT"/>
              </a:rPr>
              <a:t>règles nationales </a:t>
            </a:r>
            <a:r>
              <a:rPr lang="fr-FR" b="1" dirty="0">
                <a:solidFill>
                  <a:srgbClr val="000000"/>
                </a:solidFill>
                <a:cs typeface="Bell MT"/>
              </a:rPr>
              <a:t>ou locales qui </a:t>
            </a:r>
            <a:r>
              <a:rPr lang="fr-FR" b="1" dirty="0" smtClean="0">
                <a:solidFill>
                  <a:srgbClr val="000000"/>
                </a:solidFill>
                <a:cs typeface="Bell MT"/>
              </a:rPr>
              <a:t>sont </a:t>
            </a:r>
            <a:r>
              <a:rPr lang="fr-FR" b="1" dirty="0">
                <a:solidFill>
                  <a:srgbClr val="000000"/>
                </a:solidFill>
                <a:cs typeface="Bell MT"/>
              </a:rPr>
              <a:t>considérées comme des obstacles au commerce des services, aux investissements ou aux marchés publics parce qu’elles </a:t>
            </a:r>
            <a:r>
              <a:rPr lang="fr-FR" b="1" dirty="0" smtClean="0">
                <a:solidFill>
                  <a:srgbClr val="000000"/>
                </a:solidFill>
                <a:cs typeface="Bell MT"/>
              </a:rPr>
              <a:t>sont «</a:t>
            </a:r>
            <a:r>
              <a:rPr lang="fr-FR" b="1" i="1" dirty="0" smtClean="0">
                <a:solidFill>
                  <a:srgbClr val="FF0000"/>
                </a:solidFill>
                <a:cs typeface="Bell MT"/>
              </a:rPr>
              <a:t>plus </a:t>
            </a:r>
            <a:r>
              <a:rPr lang="fr-FR" b="1" i="1" dirty="0">
                <a:solidFill>
                  <a:srgbClr val="FF0000"/>
                </a:solidFill>
                <a:cs typeface="Bell MT"/>
              </a:rPr>
              <a:t>rigoureuses que </a:t>
            </a:r>
            <a:r>
              <a:rPr lang="fr-FR" b="1" i="1" dirty="0" smtClean="0">
                <a:solidFill>
                  <a:srgbClr val="FF0000"/>
                </a:solidFill>
                <a:cs typeface="Bell MT"/>
              </a:rPr>
              <a:t>nécessaires</a:t>
            </a:r>
            <a:r>
              <a:rPr lang="fr-FR" b="1" dirty="0" smtClean="0">
                <a:solidFill>
                  <a:srgbClr val="000000"/>
                </a:solidFill>
                <a:cs typeface="Bell MT"/>
              </a:rPr>
              <a:t>» et constituent </a:t>
            </a:r>
            <a:r>
              <a:rPr lang="fr-FR" b="1" dirty="0">
                <a:solidFill>
                  <a:srgbClr val="000000"/>
                </a:solidFill>
                <a:cs typeface="Bell MT"/>
              </a:rPr>
              <a:t>une restriction à la fourniture de services, à l’investissement ou aux marchés publics.</a:t>
            </a:r>
          </a:p>
          <a:p>
            <a:pPr marL="727075" lvl="1" indent="-636588" algn="just">
              <a:spcBef>
                <a:spcPts val="0"/>
              </a:spcBef>
              <a:buNone/>
            </a:pPr>
            <a:endParaRPr lang="fr-FR" b="1" dirty="0">
              <a:solidFill>
                <a:srgbClr val="000000"/>
              </a:solidFill>
              <a:cs typeface="Bell MT"/>
            </a:endParaRPr>
          </a:p>
          <a:p>
            <a:pPr marL="727075" lvl="1" indent="-636588" algn="just">
              <a:spcBef>
                <a:spcPts val="0"/>
              </a:spcBef>
              <a:buNone/>
            </a:pPr>
            <a:r>
              <a:rPr lang="fr-FR" b="1" u="sng" dirty="0" smtClean="0">
                <a:solidFill>
                  <a:srgbClr val="000000"/>
                </a:solidFill>
                <a:cs typeface="Bell MT"/>
              </a:rPr>
              <a:t>Transparence</a:t>
            </a:r>
            <a:r>
              <a:rPr lang="fr-FR" b="1" dirty="0" smtClean="0">
                <a:solidFill>
                  <a:srgbClr val="000000"/>
                </a:solidFill>
                <a:cs typeface="Bell MT"/>
              </a:rPr>
              <a:t> : Obligation de fournir à tous les acteurs privés les législations/règlementations en vigueur </a:t>
            </a:r>
            <a:r>
              <a:rPr lang="fr-FR" b="1" dirty="0" smtClean="0">
                <a:solidFill>
                  <a:srgbClr val="FF0000"/>
                </a:solidFill>
                <a:cs typeface="Bell MT"/>
              </a:rPr>
              <a:t>et celles en préparation.</a:t>
            </a:r>
          </a:p>
          <a:p>
            <a:pPr marL="727075" lvl="1" indent="-636588" algn="just">
              <a:spcBef>
                <a:spcPts val="0"/>
              </a:spcBef>
              <a:buNone/>
            </a:pPr>
            <a:endParaRPr lang="fr-FR" b="1" dirty="0">
              <a:solidFill>
                <a:srgbClr val="000000"/>
              </a:solidFill>
              <a:cs typeface="Bell MT"/>
            </a:endParaRPr>
          </a:p>
          <a:p>
            <a:pPr marL="727075" lvl="1" indent="-636588" algn="just">
              <a:spcBef>
                <a:spcPts val="0"/>
              </a:spcBef>
              <a:buNone/>
              <a:defRPr/>
            </a:pPr>
            <a:r>
              <a:rPr lang="fr-FR" b="1" u="sng" dirty="0" smtClean="0">
                <a:solidFill>
                  <a:srgbClr val="000000"/>
                </a:solidFill>
                <a:cs typeface="Bell MT"/>
              </a:rPr>
              <a:t>Services</a:t>
            </a:r>
            <a:r>
              <a:rPr lang="fr-FR" b="1" dirty="0" smtClean="0">
                <a:solidFill>
                  <a:srgbClr val="000000"/>
                </a:solidFill>
                <a:cs typeface="Bell MT"/>
              </a:rPr>
              <a:t> : art 1,3 de l’AGCS : « </a:t>
            </a:r>
            <a:r>
              <a:rPr lang="fr-BE" b="1" i="1" dirty="0" smtClean="0">
                <a:solidFill>
                  <a:srgbClr val="000000"/>
                </a:solidFill>
                <a:cs typeface="Bell MT"/>
              </a:rPr>
              <a:t>les </a:t>
            </a:r>
            <a:r>
              <a:rPr lang="fr-BE" b="1" i="1" dirty="0">
                <a:solidFill>
                  <a:srgbClr val="000000"/>
                </a:solidFill>
                <a:cs typeface="Bell MT"/>
              </a:rPr>
              <a:t>services comprennent </a:t>
            </a:r>
            <a:r>
              <a:rPr lang="fr-BE" b="1" i="1" dirty="0">
                <a:solidFill>
                  <a:srgbClr val="FF0000"/>
                </a:solidFill>
                <a:cs typeface="Bell MT"/>
              </a:rPr>
              <a:t>tous les services </a:t>
            </a:r>
            <a:r>
              <a:rPr lang="fr-BE" b="1" i="1" dirty="0" smtClean="0">
                <a:solidFill>
                  <a:srgbClr val="FF0000"/>
                </a:solidFill>
                <a:cs typeface="Bell MT"/>
              </a:rPr>
              <a:t>de tous </a:t>
            </a:r>
            <a:r>
              <a:rPr lang="fr-BE" b="1" i="1" dirty="0">
                <a:solidFill>
                  <a:srgbClr val="FF0000"/>
                </a:solidFill>
                <a:cs typeface="Bell MT"/>
              </a:rPr>
              <a:t>les secteurs </a:t>
            </a:r>
            <a:r>
              <a:rPr lang="fr-BE" b="1" i="1" u="sng" dirty="0">
                <a:solidFill>
                  <a:srgbClr val="000000"/>
                </a:solidFill>
                <a:cs typeface="Bell MT"/>
              </a:rPr>
              <a:t>à l’exception</a:t>
            </a:r>
            <a:r>
              <a:rPr lang="fr-BE" b="1" i="1" dirty="0">
                <a:solidFill>
                  <a:srgbClr val="000000"/>
                </a:solidFill>
                <a:cs typeface="Bell MT"/>
              </a:rPr>
              <a:t> des services fournis dans l’exercice du pouvoir gouvernemental</a:t>
            </a:r>
            <a:r>
              <a:rPr lang="fr-BE" b="1" i="1" dirty="0" smtClean="0">
                <a:solidFill>
                  <a:srgbClr val="000000"/>
                </a:solidFill>
                <a:cs typeface="Bell MT"/>
              </a:rPr>
              <a:t>; un </a:t>
            </a:r>
            <a:r>
              <a:rPr lang="fr-BE" b="1" i="1" dirty="0">
                <a:solidFill>
                  <a:srgbClr val="000000"/>
                </a:solidFill>
                <a:cs typeface="Bell MT"/>
              </a:rPr>
              <a:t>« service fourni dans l’exercice du pouvoir gouvernemental » s’entend de tout service qui n’est </a:t>
            </a:r>
            <a:r>
              <a:rPr lang="fr-BE" b="1" i="1" dirty="0">
                <a:solidFill>
                  <a:srgbClr val="FF0000"/>
                </a:solidFill>
                <a:cs typeface="Bell MT"/>
              </a:rPr>
              <a:t>fourni ni sur une base commerciale, ni en concurrence</a:t>
            </a:r>
            <a:r>
              <a:rPr lang="fr-BE" b="1" i="1" dirty="0">
                <a:cs typeface="Bell MT"/>
              </a:rPr>
              <a:t> </a:t>
            </a:r>
            <a:r>
              <a:rPr lang="fr-BE" b="1" i="1" dirty="0">
                <a:solidFill>
                  <a:srgbClr val="000000"/>
                </a:solidFill>
                <a:cs typeface="Bell MT"/>
              </a:rPr>
              <a:t>avec un ou plusieurs fournisseurs de services</a:t>
            </a:r>
            <a:r>
              <a:rPr lang="fr-BE" b="1" i="1" dirty="0" smtClean="0">
                <a:solidFill>
                  <a:srgbClr val="000000"/>
                </a:solidFill>
                <a:cs typeface="Bell MT"/>
              </a:rPr>
              <a:t>. »</a:t>
            </a:r>
            <a:endParaRPr lang="fr-FR" b="1" i="1" dirty="0">
              <a:solidFill>
                <a:srgbClr val="000000"/>
              </a:solidFill>
              <a:cs typeface="Bell MT"/>
            </a:endParaRPr>
          </a:p>
          <a:p>
            <a:pPr marL="45720" indent="0">
              <a:buNone/>
            </a:pPr>
            <a:endParaRPr lang="fr-FR" sz="1800" dirty="0"/>
          </a:p>
        </p:txBody>
      </p:sp>
      <p:sp>
        <p:nvSpPr>
          <p:cNvPr id="3" name="Titre 2"/>
          <p:cNvSpPr>
            <a:spLocks noGrp="1"/>
          </p:cNvSpPr>
          <p:nvPr>
            <p:ph type="title"/>
          </p:nvPr>
        </p:nvSpPr>
        <p:spPr/>
        <p:txBody>
          <a:bodyPr/>
          <a:lstStyle/>
          <a:p>
            <a:r>
              <a:rPr lang="fr-FR" dirty="0" smtClean="0"/>
              <a:t>Le vocabulaire de l’OMC</a:t>
            </a:r>
            <a:endParaRPr lang="fr-FR" dirty="0"/>
          </a:p>
        </p:txBody>
      </p:sp>
    </p:spTree>
    <p:extLst>
      <p:ext uri="{BB962C8B-B14F-4D97-AF65-F5344CB8AC3E}">
        <p14:creationId xmlns:p14="http://schemas.microsoft.com/office/powerpoint/2010/main" val="30255609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3799" y="2286000"/>
            <a:ext cx="8805643" cy="4069025"/>
          </a:xfrm>
        </p:spPr>
        <p:txBody>
          <a:bodyPr>
            <a:normAutofit/>
          </a:bodyPr>
          <a:lstStyle/>
          <a:p>
            <a:pPr marL="0" indent="0" algn="just">
              <a:buNone/>
            </a:pPr>
            <a:r>
              <a:rPr lang="fr-FR" b="1" dirty="0" smtClean="0">
                <a:solidFill>
                  <a:srgbClr val="000000"/>
                </a:solidFill>
                <a:cs typeface="Bell MT"/>
              </a:rPr>
              <a:t> </a:t>
            </a:r>
          </a:p>
          <a:p>
            <a:pPr marL="0" indent="0" algn="just">
              <a:buNone/>
            </a:pPr>
            <a:endParaRPr lang="fr-FR" b="1" dirty="0">
              <a:solidFill>
                <a:srgbClr val="000000"/>
              </a:solidFill>
              <a:cs typeface="Bell MT"/>
            </a:endParaRPr>
          </a:p>
          <a:p>
            <a:pPr marL="0" indent="0" algn="just">
              <a:buNone/>
            </a:pPr>
            <a:r>
              <a:rPr lang="fr-FR" sz="2400" b="1" dirty="0" smtClean="0">
                <a:solidFill>
                  <a:srgbClr val="000000"/>
                </a:solidFill>
                <a:cs typeface="Bell MT"/>
              </a:rPr>
              <a:t>Art. 10 : «</a:t>
            </a:r>
            <a:r>
              <a:rPr lang="fr-FR" sz="2400" b="1" i="1" dirty="0" smtClean="0">
                <a:solidFill>
                  <a:srgbClr val="000000"/>
                </a:solidFill>
                <a:cs typeface="Bell MT"/>
              </a:rPr>
              <a:t> </a:t>
            </a:r>
            <a:r>
              <a:rPr lang="fr-FR" sz="2400" b="1" i="1" dirty="0">
                <a:solidFill>
                  <a:srgbClr val="000000"/>
                </a:solidFill>
                <a:cs typeface="Bell MT"/>
              </a:rPr>
              <a:t>L</a:t>
            </a:r>
            <a:r>
              <a:rPr lang="fr-FR" sz="2400" b="1" i="1" dirty="0" smtClean="0">
                <a:solidFill>
                  <a:srgbClr val="000000"/>
                </a:solidFill>
                <a:cs typeface="Bell MT"/>
              </a:rPr>
              <a:t>e but sera d’éliminer toutes les obligations sur le commerce bilatéral avec l’objectif commun de parvenir à une élimination substantielle des droits de douane dès l’entrée en vigueur et une suppression progressive de tous les tarifs douaniers les plus sensibles dans un court laps de temps</a:t>
            </a:r>
            <a:r>
              <a:rPr lang="fr-FR" b="1" dirty="0" smtClean="0">
                <a:solidFill>
                  <a:srgbClr val="000000"/>
                </a:solidFill>
                <a:cs typeface="Bell MT"/>
              </a:rPr>
              <a:t>.»</a:t>
            </a:r>
          </a:p>
          <a:p>
            <a:pPr marL="0" indent="0" algn="just">
              <a:buNone/>
            </a:pPr>
            <a:endParaRPr lang="fr-FR" b="1" dirty="0" smtClean="0">
              <a:cs typeface="Bell MT"/>
            </a:endParaRPr>
          </a:p>
        </p:txBody>
      </p:sp>
      <p:sp>
        <p:nvSpPr>
          <p:cNvPr id="2" name="Titre 1"/>
          <p:cNvSpPr>
            <a:spLocks noGrp="1"/>
          </p:cNvSpPr>
          <p:nvPr>
            <p:ph type="title"/>
          </p:nvPr>
        </p:nvSpPr>
        <p:spPr/>
        <p:txBody>
          <a:bodyPr>
            <a:normAutofit/>
          </a:bodyPr>
          <a:lstStyle/>
          <a:p>
            <a:r>
              <a:rPr lang="fr-FR" dirty="0" smtClean="0"/>
              <a:t>L’accès au marché</a:t>
            </a:r>
            <a:endParaRPr lang="fr-FR" dirty="0"/>
          </a:p>
        </p:txBody>
      </p:sp>
      <p:sp>
        <p:nvSpPr>
          <p:cNvPr id="4" name="Rectangle 3"/>
          <p:cNvSpPr/>
          <p:nvPr/>
        </p:nvSpPr>
        <p:spPr>
          <a:xfrm>
            <a:off x="183799" y="1716613"/>
            <a:ext cx="4377267" cy="400110"/>
          </a:xfrm>
          <a:prstGeom prst="rect">
            <a:avLst/>
          </a:prstGeom>
        </p:spPr>
        <p:txBody>
          <a:bodyPr wrap="square">
            <a:spAutoFit/>
          </a:bodyPr>
          <a:lstStyle/>
          <a:p>
            <a:r>
              <a:rPr lang="fr-FR" sz="2000" b="1" dirty="0" smtClean="0">
                <a:cs typeface="Bell MT"/>
              </a:rPr>
              <a:t>Commerce des marchandises :</a:t>
            </a:r>
            <a:endParaRPr lang="fr-FR" sz="2000" dirty="0"/>
          </a:p>
        </p:txBody>
      </p:sp>
    </p:spTree>
    <p:extLst>
      <p:ext uri="{BB962C8B-B14F-4D97-AF65-F5344CB8AC3E}">
        <p14:creationId xmlns:p14="http://schemas.microsoft.com/office/powerpoint/2010/main" val="2525611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lnSpcReduction="10000"/>
          </a:bodyPr>
          <a:lstStyle/>
          <a:p>
            <a:endParaRPr lang="fr-FR" dirty="0" smtClean="0"/>
          </a:p>
          <a:p>
            <a:endParaRPr lang="fr-FR" dirty="0"/>
          </a:p>
          <a:p>
            <a:pPr marL="45720" indent="0" algn="just">
              <a:buNone/>
            </a:pPr>
            <a:r>
              <a:rPr lang="fr-FR" sz="2800" dirty="0"/>
              <a:t>En vertu du principe du traitement de la nation la plus favorisée, l’abaissement des droits de douane concédé par l’Union européenne aux Etats-Unis sur les produits agricoles </a:t>
            </a:r>
            <a:r>
              <a:rPr lang="fr-FR" sz="2800" dirty="0" smtClean="0"/>
              <a:t>devra </a:t>
            </a:r>
            <a:r>
              <a:rPr lang="fr-FR" sz="2800" dirty="0"/>
              <a:t>l’être à tous les pays membres de l’OMC exportateurs de produits agricoles. </a:t>
            </a:r>
            <a:endParaRPr lang="fr-FR" sz="2800" dirty="0" smtClean="0"/>
          </a:p>
          <a:p>
            <a:pPr marL="45720" indent="0" algn="just">
              <a:buNone/>
            </a:pPr>
            <a:r>
              <a:rPr lang="fr-FR" sz="2800" dirty="0" smtClean="0"/>
              <a:t>Le </a:t>
            </a:r>
            <a:r>
              <a:rPr lang="fr-FR" sz="2800" dirty="0"/>
              <a:t>marché européen </a:t>
            </a:r>
            <a:r>
              <a:rPr lang="fr-FR" sz="2800" dirty="0" smtClean="0"/>
              <a:t>deviendra </a:t>
            </a:r>
            <a:r>
              <a:rPr lang="fr-FR" sz="2800" dirty="0"/>
              <a:t>alors le marché le plus ouvert du monde.</a:t>
            </a:r>
          </a:p>
          <a:p>
            <a:pPr marL="45720" indent="0">
              <a:buNone/>
            </a:pPr>
            <a:endParaRPr lang="fr-FR" dirty="0"/>
          </a:p>
          <a:p>
            <a:pPr marL="45720" indent="0" algn="just">
              <a:buNone/>
            </a:pPr>
            <a:r>
              <a:rPr lang="fr-FR" dirty="0"/>
              <a:t> </a:t>
            </a:r>
          </a:p>
          <a:p>
            <a:endParaRPr lang="fr-FR" dirty="0"/>
          </a:p>
        </p:txBody>
      </p:sp>
      <p:sp>
        <p:nvSpPr>
          <p:cNvPr id="3" name="Titre 2"/>
          <p:cNvSpPr>
            <a:spLocks noGrp="1"/>
          </p:cNvSpPr>
          <p:nvPr>
            <p:ph type="title"/>
          </p:nvPr>
        </p:nvSpPr>
        <p:spPr/>
        <p:txBody>
          <a:bodyPr/>
          <a:lstStyle/>
          <a:p>
            <a:r>
              <a:rPr lang="fr-FR" dirty="0" smtClean="0"/>
              <a:t>Conséquence </a:t>
            </a:r>
            <a:r>
              <a:rPr lang="fr-FR" dirty="0"/>
              <a:t>pour l’agriculture européenne : </a:t>
            </a:r>
          </a:p>
        </p:txBody>
      </p:sp>
    </p:spTree>
    <p:extLst>
      <p:ext uri="{BB962C8B-B14F-4D97-AF65-F5344CB8AC3E}">
        <p14:creationId xmlns:p14="http://schemas.microsoft.com/office/powerpoint/2010/main" val="18820109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b="1" dirty="0" smtClean="0"/>
          </a:p>
          <a:p>
            <a:endParaRPr lang="fr-FR" b="1" dirty="0" smtClean="0"/>
          </a:p>
          <a:p>
            <a:endParaRPr lang="fr-FR" b="1" dirty="0" smtClean="0"/>
          </a:p>
          <a:p>
            <a:pPr algn="ctr">
              <a:buNone/>
            </a:pPr>
            <a:r>
              <a:rPr lang="fr-FR" sz="2800" b="1" dirty="0" smtClean="0"/>
              <a:t>« </a:t>
            </a:r>
            <a:r>
              <a:rPr lang="fr-FR" sz="2800" b="1" i="1" dirty="0" smtClean="0">
                <a:solidFill>
                  <a:srgbClr val="000000"/>
                </a:solidFill>
              </a:rPr>
              <a:t>Quelque chose doit remplacer les gouvernements, et le pouvoir privé me semble l'entité adéquate pour le faire</a:t>
            </a:r>
            <a:r>
              <a:rPr lang="fr-FR" sz="2800" b="1" dirty="0" smtClean="0"/>
              <a:t>. » </a:t>
            </a:r>
          </a:p>
          <a:p>
            <a:endParaRPr lang="fr-FR" b="1" dirty="0" smtClean="0"/>
          </a:p>
          <a:p>
            <a:pPr algn="r">
              <a:buNone/>
            </a:pPr>
            <a:r>
              <a:rPr lang="fr-FR" b="1" dirty="0" smtClean="0"/>
              <a:t>David Rockefeller</a:t>
            </a:r>
          </a:p>
          <a:p>
            <a:pPr algn="r">
              <a:buNone/>
            </a:pPr>
            <a:r>
              <a:rPr lang="fr-FR" b="1" dirty="0" smtClean="0"/>
              <a:t>Newsweek</a:t>
            </a:r>
            <a:r>
              <a:rPr lang="fr-FR" b="1" smtClean="0"/>
              <a:t>, 1 février </a:t>
            </a:r>
            <a:r>
              <a:rPr lang="fr-FR" b="1" dirty="0" smtClean="0"/>
              <a:t>1999.</a:t>
            </a:r>
          </a:p>
          <a:p>
            <a:endParaRPr lang="fr-FR" b="1" dirty="0"/>
          </a:p>
        </p:txBody>
      </p:sp>
      <p:sp>
        <p:nvSpPr>
          <p:cNvPr id="2" name="Titre 1"/>
          <p:cNvSpPr>
            <a:spLocks noGrp="1"/>
          </p:cNvSpPr>
          <p:nvPr>
            <p:ph type="title"/>
          </p:nvPr>
        </p:nvSpPr>
        <p:spPr/>
        <p:txBody>
          <a:bodyPr/>
          <a:lstStyle/>
          <a:p>
            <a:r>
              <a:rPr lang="fr-FR" smtClean="0"/>
              <a:t>La genèse de cette négociation :</a:t>
            </a:r>
            <a:br>
              <a:rPr lang="fr-FR" smtClean="0"/>
            </a:br>
            <a:r>
              <a:rPr lang="fr-FR" smtClean="0"/>
              <a:t>1. L’objectif</a:t>
            </a:r>
            <a:endParaRPr lang="fr-FR" dirty="0"/>
          </a:p>
        </p:txBody>
      </p:sp>
    </p:spTree>
    <p:extLst>
      <p:ext uri="{BB962C8B-B14F-4D97-AF65-F5344CB8AC3E}">
        <p14:creationId xmlns:p14="http://schemas.microsoft.com/office/powerpoint/2010/main" val="25699228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marL="0" indent="0" algn="ctr">
              <a:buNone/>
            </a:pPr>
            <a:r>
              <a:rPr lang="fr-FR" b="1" dirty="0">
                <a:solidFill>
                  <a:srgbClr val="000000"/>
                </a:solidFill>
                <a:cs typeface="Bell MT"/>
              </a:rPr>
              <a:t>Jacques Berthelot, </a:t>
            </a:r>
            <a:r>
              <a:rPr lang="fr-FR" b="1" dirty="0" err="1">
                <a:solidFill>
                  <a:srgbClr val="000000"/>
                </a:solidFill>
                <a:cs typeface="Bell MT"/>
              </a:rPr>
              <a:t>agro-économiste</a:t>
            </a:r>
            <a:r>
              <a:rPr lang="fr-FR" b="1" dirty="0">
                <a:solidFill>
                  <a:srgbClr val="000000"/>
                </a:solidFill>
                <a:cs typeface="Bell MT"/>
              </a:rPr>
              <a:t> : </a:t>
            </a:r>
          </a:p>
          <a:p>
            <a:pPr marL="0" indent="0">
              <a:buNone/>
            </a:pPr>
            <a:endParaRPr lang="fr-FR" sz="800" b="1" dirty="0">
              <a:solidFill>
                <a:srgbClr val="000000"/>
              </a:solidFill>
            </a:endParaRPr>
          </a:p>
          <a:p>
            <a:pPr marL="0" indent="0" algn="just">
              <a:buNone/>
            </a:pPr>
            <a:r>
              <a:rPr lang="fr-FR" b="1" dirty="0">
                <a:solidFill>
                  <a:srgbClr val="000000"/>
                </a:solidFill>
              </a:rPr>
              <a:t>Un tel accord dans le domaine agricole </a:t>
            </a:r>
          </a:p>
          <a:p>
            <a:pPr marL="454025" indent="0" algn="just">
              <a:buNone/>
            </a:pPr>
            <a:r>
              <a:rPr lang="fr-FR" b="1" i="1" dirty="0">
                <a:solidFill>
                  <a:srgbClr val="000000"/>
                </a:solidFill>
              </a:rPr>
              <a:t>«</a:t>
            </a:r>
            <a:r>
              <a:rPr lang="fr-FR" b="1" i="1" dirty="0">
                <a:solidFill>
                  <a:srgbClr val="000000"/>
                </a:solidFill>
                <a:cs typeface="Bell MT"/>
              </a:rPr>
              <a:t>accélérerait le processus de concentration des exploitations pour maintenir une compétitivité minimale, réduirait drastiquement le nombre d’actifs agricoles augmenterait fortement le chômage, la désertification des campagnes profondes, la dégradation de l’environnement et de la biodiversité et mettrait fin à l’objectif d’instaurer des circuits courts entre producteurs et consommateurs.</a:t>
            </a:r>
            <a:r>
              <a:rPr lang="fr-FR" b="1" i="1" dirty="0">
                <a:solidFill>
                  <a:srgbClr val="000000"/>
                </a:solidFill>
              </a:rPr>
              <a:t> » </a:t>
            </a:r>
          </a:p>
          <a:p>
            <a:pPr marL="0" indent="0" algn="just">
              <a:buNone/>
            </a:pPr>
            <a:endParaRPr lang="fr-FR" b="1" i="1" dirty="0"/>
          </a:p>
          <a:p>
            <a:pPr marL="0" indent="0" algn="just">
              <a:buNone/>
            </a:pPr>
            <a:r>
              <a:rPr lang="fr-FR" sz="2400" b="1" dirty="0">
                <a:solidFill>
                  <a:srgbClr val="FF0000"/>
                </a:solidFill>
              </a:rPr>
              <a:t>Ce GMT provoquera </a:t>
            </a:r>
            <a:r>
              <a:rPr lang="fr-FR" sz="2400" b="1" i="1" dirty="0">
                <a:solidFill>
                  <a:srgbClr val="FF0000"/>
                </a:solidFill>
                <a:cs typeface="Bell MT"/>
              </a:rPr>
              <a:t>«un séisme économique, social, environnemental et politique sans précédent » </a:t>
            </a:r>
            <a:endParaRPr lang="fr-FR" b="1" i="1" dirty="0"/>
          </a:p>
          <a:p>
            <a:endParaRPr lang="fr-FR" dirty="0"/>
          </a:p>
        </p:txBody>
      </p:sp>
      <p:sp>
        <p:nvSpPr>
          <p:cNvPr id="3" name="Titre 2"/>
          <p:cNvSpPr>
            <a:spLocks noGrp="1"/>
          </p:cNvSpPr>
          <p:nvPr>
            <p:ph type="title"/>
          </p:nvPr>
        </p:nvSpPr>
        <p:spPr/>
        <p:txBody>
          <a:bodyPr/>
          <a:lstStyle/>
          <a:p>
            <a:r>
              <a:rPr lang="fr-FR" dirty="0" smtClean="0"/>
              <a:t>RESULTAT</a:t>
            </a:r>
            <a:endParaRPr lang="fr-FR" dirty="0"/>
          </a:p>
        </p:txBody>
      </p:sp>
    </p:spTree>
    <p:extLst>
      <p:ext uri="{BB962C8B-B14F-4D97-AF65-F5344CB8AC3E}">
        <p14:creationId xmlns:p14="http://schemas.microsoft.com/office/powerpoint/2010/main" val="12719324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7217" y="1719070"/>
            <a:ext cx="8738807" cy="4948835"/>
          </a:xfrm>
        </p:spPr>
        <p:txBody>
          <a:bodyPr>
            <a:normAutofit/>
          </a:bodyPr>
          <a:lstStyle/>
          <a:p>
            <a:pPr marL="0" indent="0" algn="just">
              <a:buNone/>
            </a:pPr>
            <a:r>
              <a:rPr lang="fr-FR" b="1" dirty="0" smtClean="0">
                <a:solidFill>
                  <a:schemeClr val="tx1"/>
                </a:solidFill>
                <a:cs typeface="Bell MT"/>
              </a:rPr>
              <a:t>Art. 15. «</a:t>
            </a:r>
            <a:r>
              <a:rPr lang="fr-FR" b="1" i="1" dirty="0" smtClean="0">
                <a:solidFill>
                  <a:schemeClr val="tx1"/>
                </a:solidFill>
                <a:cs typeface="Bell MT"/>
              </a:rPr>
              <a:t> Le but des négociations sur le commerce des services sera de lier le niveau autonome existant de libéralisation de chacune  des </a:t>
            </a:r>
            <a:r>
              <a:rPr lang="fr-FR" b="1" i="1" dirty="0">
                <a:solidFill>
                  <a:schemeClr val="tx1"/>
                </a:solidFill>
                <a:cs typeface="Bell MT"/>
              </a:rPr>
              <a:t>P</a:t>
            </a:r>
            <a:r>
              <a:rPr lang="fr-FR" b="1" i="1" dirty="0" smtClean="0">
                <a:solidFill>
                  <a:schemeClr val="tx1"/>
                </a:solidFill>
                <a:cs typeface="Bell MT"/>
              </a:rPr>
              <a:t>arties au plus haut niveau de libéralisation atteint dans les ALE existants, (…</a:t>
            </a:r>
            <a:r>
              <a:rPr lang="fr-FR" b="1" i="1" dirty="0" smtClean="0">
                <a:solidFill>
                  <a:srgbClr val="000000"/>
                </a:solidFill>
                <a:cs typeface="Bell MT"/>
              </a:rPr>
              <a:t>) </a:t>
            </a:r>
            <a:r>
              <a:rPr lang="fr-FR" b="1" i="1" dirty="0">
                <a:solidFill>
                  <a:srgbClr val="000000"/>
                </a:solidFill>
              </a:rPr>
              <a:t>s’appliquant substantiellement à tous les secteurs et à tous les modes de fourniture, tout en réalisant de nouveaux accès au marché en éliminant les obstacles d’accès au marché qui existent encore </a:t>
            </a:r>
            <a:r>
              <a:rPr lang="fr-FR" b="1" i="1" dirty="0" smtClean="0">
                <a:solidFill>
                  <a:srgbClr val="000000"/>
                </a:solidFill>
              </a:rPr>
              <a:t>(…). »</a:t>
            </a:r>
            <a:endParaRPr lang="fr-FR" b="1" dirty="0" smtClean="0">
              <a:solidFill>
                <a:srgbClr val="000000"/>
              </a:solidFill>
              <a:cs typeface="Bell MT"/>
            </a:endParaRPr>
          </a:p>
          <a:p>
            <a:pPr marL="0" indent="0" algn="just">
              <a:buNone/>
            </a:pPr>
            <a:endParaRPr lang="fr-FR" b="1" dirty="0" smtClean="0">
              <a:cs typeface="Bell MT"/>
            </a:endParaRPr>
          </a:p>
          <a:p>
            <a:pPr marL="0" indent="0" algn="just">
              <a:buNone/>
            </a:pPr>
            <a:r>
              <a:rPr lang="fr-FR" sz="2400" b="1" dirty="0" smtClean="0">
                <a:solidFill>
                  <a:srgbClr val="FF0000"/>
                </a:solidFill>
                <a:cs typeface="Bell MT"/>
              </a:rPr>
              <a:t>Il s’agit d’appliquer l’AGCS et en particulier les contraintes de l’OMC (TNPF et TN), voire d’aller plus loin, puisqu’un accord sur une nouvelle étape dans la mise en œuvre de l’AGCS est intervenu à Hong Kong en décembre 2005 </a:t>
            </a:r>
            <a:r>
              <a:rPr lang="fr-FR" sz="2400" b="1" dirty="0" smtClean="0">
                <a:solidFill>
                  <a:schemeClr val="tx1"/>
                </a:solidFill>
                <a:cs typeface="Bell MT"/>
              </a:rPr>
              <a:t>(voir </a:t>
            </a:r>
            <a:r>
              <a:rPr lang="is-IS" sz="2400" b="1" dirty="0">
                <a:solidFill>
                  <a:schemeClr val="tx1"/>
                </a:solidFill>
                <a:cs typeface="Bell MT"/>
              </a:rPr>
              <a:t>http://www.jennar.fr/?p=799</a:t>
            </a:r>
            <a:r>
              <a:rPr lang="fr-FR" sz="2400" b="1" dirty="0" smtClean="0">
                <a:solidFill>
                  <a:schemeClr val="tx1"/>
                </a:solidFill>
                <a:cs typeface="Bell MT"/>
              </a:rPr>
              <a:t>)</a:t>
            </a:r>
            <a:endParaRPr lang="fr-FR" sz="2400" b="1" dirty="0">
              <a:solidFill>
                <a:schemeClr val="tx1"/>
              </a:solidFill>
              <a:cs typeface="Bell MT"/>
            </a:endParaRPr>
          </a:p>
        </p:txBody>
      </p:sp>
      <p:sp>
        <p:nvSpPr>
          <p:cNvPr id="2" name="Titre 1"/>
          <p:cNvSpPr>
            <a:spLocks noGrp="1"/>
          </p:cNvSpPr>
          <p:nvPr>
            <p:ph type="title"/>
          </p:nvPr>
        </p:nvSpPr>
        <p:spPr/>
        <p:txBody>
          <a:bodyPr>
            <a:normAutofit/>
          </a:bodyPr>
          <a:lstStyle/>
          <a:p>
            <a:r>
              <a:rPr lang="fr-FR" dirty="0" smtClean="0"/>
              <a:t>Le commerce des services</a:t>
            </a:r>
            <a:endParaRPr lang="fr-FR" dirty="0"/>
          </a:p>
        </p:txBody>
      </p:sp>
    </p:spTree>
    <p:extLst>
      <p:ext uri="{BB962C8B-B14F-4D97-AF65-F5344CB8AC3E}">
        <p14:creationId xmlns:p14="http://schemas.microsoft.com/office/powerpoint/2010/main" val="2585648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0381" y="1600200"/>
            <a:ext cx="8839062" cy="5257800"/>
          </a:xfrm>
        </p:spPr>
        <p:txBody>
          <a:bodyPr>
            <a:normAutofit lnSpcReduction="10000"/>
          </a:bodyPr>
          <a:lstStyle/>
          <a:p>
            <a:pPr marL="0" indent="0" algn="just">
              <a:buNone/>
            </a:pPr>
            <a:endParaRPr lang="fr-FR" dirty="0" smtClean="0"/>
          </a:p>
          <a:p>
            <a:pPr marL="0" indent="0" algn="just">
              <a:buNone/>
            </a:pPr>
            <a:r>
              <a:rPr lang="fr-FR" sz="2400" b="1" dirty="0" smtClean="0">
                <a:solidFill>
                  <a:srgbClr val="FF0000"/>
                </a:solidFill>
                <a:cs typeface="Bell MT"/>
              </a:rPr>
              <a:t>On va donc aller beaucoup plus loin vers la suppression de tout ce qui entrave la libre concurrence des activités de service </a:t>
            </a:r>
            <a:r>
              <a:rPr lang="fr-FR" sz="2400" b="1" dirty="0" smtClean="0">
                <a:solidFill>
                  <a:srgbClr val="000000"/>
                </a:solidFill>
                <a:cs typeface="Bell MT"/>
              </a:rPr>
              <a:t>et donc vers la marchandisation d’activités jusqu’ici relativement protégées en Europe comme la santé et l’éducation, l’eau, l’énergie, la recherche, les transports, la sécurité sociale, les services financiers et d’assurance.</a:t>
            </a:r>
            <a:r>
              <a:rPr lang="fr-FR" sz="2400" b="1" dirty="0" smtClean="0">
                <a:cs typeface="Bell MT"/>
              </a:rPr>
              <a:t> </a:t>
            </a:r>
            <a:r>
              <a:rPr lang="fr-FR" sz="2400" b="1" dirty="0" smtClean="0">
                <a:solidFill>
                  <a:srgbClr val="FF0000"/>
                </a:solidFill>
                <a:cs typeface="Bell MT"/>
              </a:rPr>
              <a:t>Ce qui conduira inéluctablement à leur privatisation totale. </a:t>
            </a:r>
          </a:p>
          <a:p>
            <a:pPr marL="0" indent="0" algn="just">
              <a:buNone/>
            </a:pPr>
            <a:endParaRPr lang="fr-FR" sz="2400" b="1" dirty="0">
              <a:cs typeface="Bell MT"/>
            </a:endParaRPr>
          </a:p>
          <a:p>
            <a:pPr marL="0" indent="0" algn="just">
              <a:buNone/>
            </a:pPr>
            <a:r>
              <a:rPr lang="fr-FR" sz="2400" b="1" dirty="0" smtClean="0">
                <a:solidFill>
                  <a:srgbClr val="008000"/>
                </a:solidFill>
                <a:cs typeface="Bell MT"/>
              </a:rPr>
              <a:t>Ce qui est accordé par les pouvoirs publics à leurs services doit l’être aux mêmes services fournis par le privé (ex : école publique/école privée; hôpital public/clinique privée, sécurité sociale/assurances privées). Impossible, d’où privatisation.</a:t>
            </a:r>
            <a:endParaRPr lang="fr-FR" sz="2400" b="1" dirty="0">
              <a:solidFill>
                <a:srgbClr val="008000"/>
              </a:solidFill>
              <a:cs typeface="Bell MT"/>
            </a:endParaRPr>
          </a:p>
        </p:txBody>
      </p:sp>
      <p:sp>
        <p:nvSpPr>
          <p:cNvPr id="2" name="Titre 1"/>
          <p:cNvSpPr>
            <a:spLocks noGrp="1"/>
          </p:cNvSpPr>
          <p:nvPr>
            <p:ph type="title"/>
          </p:nvPr>
        </p:nvSpPr>
        <p:spPr/>
        <p:txBody>
          <a:bodyPr/>
          <a:lstStyle/>
          <a:p>
            <a:r>
              <a:rPr lang="fr-FR" dirty="0" smtClean="0"/>
              <a:t>Conséquences pour </a:t>
            </a:r>
            <a:r>
              <a:rPr lang="fr-FR" smtClean="0"/>
              <a:t>les services</a:t>
            </a:r>
            <a:endParaRPr lang="fr-FR" dirty="0"/>
          </a:p>
        </p:txBody>
      </p:sp>
    </p:spTree>
    <p:extLst>
      <p:ext uri="{BB962C8B-B14F-4D97-AF65-F5344CB8AC3E}">
        <p14:creationId xmlns:p14="http://schemas.microsoft.com/office/powerpoint/2010/main" val="2918131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3200" y="1828801"/>
            <a:ext cx="8559060" cy="4538132"/>
          </a:xfrm>
        </p:spPr>
        <p:txBody>
          <a:bodyPr>
            <a:normAutofit/>
          </a:bodyPr>
          <a:lstStyle/>
          <a:p>
            <a:pPr marL="0" indent="0" algn="just">
              <a:buNone/>
            </a:pPr>
            <a:r>
              <a:rPr lang="fr-FR" dirty="0" smtClean="0">
                <a:solidFill>
                  <a:srgbClr val="000000"/>
                </a:solidFill>
              </a:rPr>
              <a:t>A</a:t>
            </a:r>
            <a:r>
              <a:rPr lang="fr-FR" b="1" dirty="0" smtClean="0">
                <a:solidFill>
                  <a:srgbClr val="000000"/>
                </a:solidFill>
                <a:cs typeface="Bell MT"/>
              </a:rPr>
              <a:t>rt.22: «</a:t>
            </a:r>
            <a:r>
              <a:rPr lang="fr-FR" sz="2400" b="1" i="1" dirty="0">
                <a:solidFill>
                  <a:srgbClr val="000000"/>
                </a:solidFill>
              </a:rPr>
              <a:t>L’objectif des négociations sur l’investissement sera de négocier des dispositions visant la libéralisation et la protection des investissements</a:t>
            </a:r>
            <a:r>
              <a:rPr lang="fr-FR" sz="2400" b="1" i="1" dirty="0" smtClean="0">
                <a:solidFill>
                  <a:srgbClr val="000000"/>
                </a:solidFill>
              </a:rPr>
              <a:t>,(…), </a:t>
            </a:r>
            <a:r>
              <a:rPr lang="fr-FR" sz="2400" b="1" i="1" dirty="0">
                <a:solidFill>
                  <a:srgbClr val="000000"/>
                </a:solidFill>
              </a:rPr>
              <a:t>en partant des niveaux les plus élevés de libéralisation et </a:t>
            </a:r>
            <a:r>
              <a:rPr lang="fr-FR" sz="2400" b="1" i="1" dirty="0" smtClean="0">
                <a:solidFill>
                  <a:srgbClr val="000000"/>
                </a:solidFill>
              </a:rPr>
              <a:t>des </a:t>
            </a:r>
            <a:r>
              <a:rPr lang="fr-FR" sz="2400" b="1" i="1" dirty="0">
                <a:solidFill>
                  <a:srgbClr val="000000"/>
                </a:solidFill>
              </a:rPr>
              <a:t>normes les plus élevées de protection que les deux Parties ont </a:t>
            </a:r>
            <a:r>
              <a:rPr lang="fr-FR" sz="2400" b="1" i="1" dirty="0" smtClean="0">
                <a:solidFill>
                  <a:srgbClr val="000000"/>
                </a:solidFill>
              </a:rPr>
              <a:t>négociés </a:t>
            </a:r>
            <a:r>
              <a:rPr lang="fr-FR" sz="2400" b="1" i="1" dirty="0">
                <a:solidFill>
                  <a:srgbClr val="000000"/>
                </a:solidFill>
              </a:rPr>
              <a:t>à ce jour</a:t>
            </a:r>
            <a:r>
              <a:rPr lang="fr-FR" sz="2400" i="1" dirty="0"/>
              <a:t>. </a:t>
            </a:r>
            <a:r>
              <a:rPr lang="fr-FR" sz="2400" b="1" i="1" dirty="0" smtClean="0">
                <a:solidFill>
                  <a:srgbClr val="000000"/>
                </a:solidFill>
                <a:cs typeface="Bell MT"/>
              </a:rPr>
              <a:t> »</a:t>
            </a:r>
          </a:p>
          <a:p>
            <a:pPr marL="0" indent="0" algn="just">
              <a:buNone/>
            </a:pPr>
            <a:endParaRPr lang="fr-FR" b="1" i="1" dirty="0" smtClean="0">
              <a:solidFill>
                <a:srgbClr val="000000"/>
              </a:solidFill>
              <a:cs typeface="Bell MT"/>
            </a:endParaRPr>
          </a:p>
          <a:p>
            <a:pPr marL="0" indent="0" algn="just">
              <a:buNone/>
            </a:pPr>
            <a:r>
              <a:rPr lang="fr-FR" b="1" i="1" dirty="0" smtClean="0">
                <a:solidFill>
                  <a:srgbClr val="000000"/>
                </a:solidFill>
                <a:cs typeface="Bell MT"/>
              </a:rPr>
              <a:t>Art. 23 : </a:t>
            </a:r>
            <a:r>
              <a:rPr lang="fr-FR" sz="2400" b="1" i="1" dirty="0" smtClean="0">
                <a:solidFill>
                  <a:srgbClr val="000000"/>
                </a:solidFill>
                <a:cs typeface="Bell MT"/>
              </a:rPr>
              <a:t>« Les négociations </a:t>
            </a:r>
            <a:r>
              <a:rPr lang="fr-FR" sz="2400" b="1" i="1" dirty="0">
                <a:solidFill>
                  <a:srgbClr val="000000"/>
                </a:solidFill>
                <a:cs typeface="Bell MT"/>
              </a:rPr>
              <a:t>devraient </a:t>
            </a:r>
            <a:r>
              <a:rPr lang="fr-FR" sz="2400" b="1" i="1" dirty="0" smtClean="0">
                <a:solidFill>
                  <a:srgbClr val="000000"/>
                </a:solidFill>
                <a:cs typeface="Bell MT"/>
              </a:rPr>
              <a:t>inclure, en </a:t>
            </a:r>
            <a:r>
              <a:rPr lang="fr-FR" sz="2400" b="1" i="1" dirty="0">
                <a:solidFill>
                  <a:srgbClr val="000000"/>
                </a:solidFill>
                <a:cs typeface="Bell MT"/>
              </a:rPr>
              <a:t>particulier mais pas </a:t>
            </a:r>
            <a:r>
              <a:rPr lang="fr-FR" sz="2400" b="1" i="1" dirty="0" smtClean="0">
                <a:solidFill>
                  <a:srgbClr val="000000"/>
                </a:solidFill>
                <a:cs typeface="Bell MT"/>
              </a:rPr>
              <a:t>exclusivement, les normes de traitement et les règles suivantes :</a:t>
            </a:r>
          </a:p>
          <a:p>
            <a:pPr marL="0" indent="0" algn="just">
              <a:buNone/>
            </a:pPr>
            <a:endParaRPr lang="fr-FR" i="1" dirty="0"/>
          </a:p>
        </p:txBody>
      </p:sp>
      <p:sp>
        <p:nvSpPr>
          <p:cNvPr id="2" name="Titre 1"/>
          <p:cNvSpPr>
            <a:spLocks noGrp="1"/>
          </p:cNvSpPr>
          <p:nvPr>
            <p:ph type="title"/>
          </p:nvPr>
        </p:nvSpPr>
        <p:spPr/>
        <p:txBody>
          <a:bodyPr>
            <a:normAutofit fontScale="90000"/>
          </a:bodyPr>
          <a:lstStyle/>
          <a:p>
            <a:r>
              <a:rPr lang="fr-FR" dirty="0" smtClean="0"/>
              <a:t>La protection de l’investissement : </a:t>
            </a:r>
            <a:br>
              <a:rPr lang="fr-FR" dirty="0" smtClean="0"/>
            </a:br>
            <a:r>
              <a:rPr lang="fr-FR" dirty="0" smtClean="0"/>
              <a:t>le retour de l’A.M.I.</a:t>
            </a:r>
            <a:endParaRPr lang="fr-FR" dirty="0"/>
          </a:p>
        </p:txBody>
      </p:sp>
    </p:spTree>
    <p:extLst>
      <p:ext uri="{BB962C8B-B14F-4D97-AF65-F5344CB8AC3E}">
        <p14:creationId xmlns:p14="http://schemas.microsoft.com/office/powerpoint/2010/main" val="30328184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1648" y="1523590"/>
            <a:ext cx="8365152" cy="4960579"/>
          </a:xfrm>
        </p:spPr>
        <p:txBody>
          <a:bodyPr>
            <a:normAutofit lnSpcReduction="10000"/>
          </a:bodyPr>
          <a:lstStyle/>
          <a:p>
            <a:pPr marL="0" indent="0" algn="just">
              <a:lnSpc>
                <a:spcPct val="120000"/>
              </a:lnSpc>
              <a:buNone/>
            </a:pPr>
            <a:r>
              <a:rPr lang="fr-FR" b="1" i="1" dirty="0" smtClean="0">
                <a:solidFill>
                  <a:srgbClr val="000000"/>
                </a:solidFill>
                <a:cs typeface="Bell MT"/>
              </a:rPr>
              <a:t>a) Traitement juste et équitable, y compris l’interdiction des mesures déraisonnables, arbitraires ou discriminatoires</a:t>
            </a:r>
          </a:p>
          <a:p>
            <a:pPr marL="0" indent="0" algn="just">
              <a:lnSpc>
                <a:spcPct val="120000"/>
              </a:lnSpc>
              <a:buNone/>
            </a:pPr>
            <a:r>
              <a:rPr lang="fr-FR" b="1" i="1" dirty="0" smtClean="0">
                <a:solidFill>
                  <a:srgbClr val="000000"/>
                </a:solidFill>
                <a:cs typeface="Bell MT"/>
              </a:rPr>
              <a:t>b) Le traitement national</a:t>
            </a:r>
          </a:p>
          <a:p>
            <a:pPr marL="0" indent="0" algn="just">
              <a:lnSpc>
                <a:spcPct val="120000"/>
              </a:lnSpc>
              <a:buNone/>
            </a:pPr>
            <a:r>
              <a:rPr lang="fr-FR" b="1" i="1" dirty="0" smtClean="0">
                <a:solidFill>
                  <a:srgbClr val="000000"/>
                </a:solidFill>
                <a:cs typeface="Bell MT"/>
              </a:rPr>
              <a:t>c) Le traitement de la nation la plus favorisée</a:t>
            </a:r>
          </a:p>
          <a:p>
            <a:pPr marL="0" indent="0" algn="just">
              <a:lnSpc>
                <a:spcPct val="120000"/>
              </a:lnSpc>
              <a:buNone/>
            </a:pPr>
            <a:r>
              <a:rPr lang="fr-FR" b="1" i="1" dirty="0" smtClean="0">
                <a:solidFill>
                  <a:srgbClr val="000000"/>
                </a:solidFill>
                <a:cs typeface="Bell MT"/>
              </a:rPr>
              <a:t>d) La protection contre l’expropriation directe et indirecte, y compris le droit à une indemnisation rapide, adéquate et efficace</a:t>
            </a:r>
          </a:p>
          <a:p>
            <a:pPr marL="0" indent="0" algn="just">
              <a:lnSpc>
                <a:spcPct val="120000"/>
              </a:lnSpc>
              <a:buNone/>
            </a:pPr>
            <a:r>
              <a:rPr lang="fr-FR" b="1" i="1" dirty="0" smtClean="0">
                <a:solidFill>
                  <a:srgbClr val="000000"/>
                </a:solidFill>
                <a:cs typeface="Bell MT"/>
              </a:rPr>
              <a:t>e) La protection et la sécurité entières des investisseurs et des investissements</a:t>
            </a:r>
          </a:p>
          <a:p>
            <a:pPr marL="0" indent="0" algn="just">
              <a:lnSpc>
                <a:spcPct val="120000"/>
              </a:lnSpc>
              <a:buNone/>
            </a:pPr>
            <a:r>
              <a:rPr lang="fr-FR" b="1" i="1" dirty="0" smtClean="0">
                <a:solidFill>
                  <a:srgbClr val="000000"/>
                </a:solidFill>
                <a:cs typeface="Bell MT"/>
              </a:rPr>
              <a:t>f) D’autres dispositions de protection efficaces comme une «clause générale »</a:t>
            </a:r>
          </a:p>
          <a:p>
            <a:pPr marL="0" indent="0" algn="just">
              <a:lnSpc>
                <a:spcPct val="120000"/>
              </a:lnSpc>
              <a:buNone/>
            </a:pPr>
            <a:r>
              <a:rPr lang="fr-FR" b="1" i="1" dirty="0" smtClean="0">
                <a:solidFill>
                  <a:srgbClr val="000000"/>
                </a:solidFill>
                <a:cs typeface="Bell MT"/>
              </a:rPr>
              <a:t>g) Le libre transfert des fonds de capital et les paiements par les investisseurs. »</a:t>
            </a:r>
            <a:endParaRPr lang="fr-FR" b="1" i="1" dirty="0">
              <a:solidFill>
                <a:srgbClr val="000000"/>
              </a:solidFill>
              <a:cs typeface="Bell MT"/>
            </a:endParaRPr>
          </a:p>
        </p:txBody>
      </p:sp>
      <p:sp>
        <p:nvSpPr>
          <p:cNvPr id="2" name="Titre 1"/>
          <p:cNvSpPr>
            <a:spLocks noGrp="1"/>
          </p:cNvSpPr>
          <p:nvPr>
            <p:ph type="title"/>
          </p:nvPr>
        </p:nvSpPr>
        <p:spPr>
          <a:xfrm>
            <a:off x="457200" y="274638"/>
            <a:ext cx="8229600" cy="1248952"/>
          </a:xfrm>
        </p:spPr>
        <p:txBody>
          <a:bodyPr>
            <a:normAutofit/>
          </a:bodyPr>
          <a:lstStyle/>
          <a:p>
            <a:r>
              <a:rPr lang="fr-FR" dirty="0" smtClean="0"/>
              <a:t>Art. 22 (suite)</a:t>
            </a:r>
            <a:endParaRPr lang="fr-FR" dirty="0"/>
          </a:p>
        </p:txBody>
      </p:sp>
    </p:spTree>
    <p:extLst>
      <p:ext uri="{BB962C8B-B14F-4D97-AF65-F5344CB8AC3E}">
        <p14:creationId xmlns:p14="http://schemas.microsoft.com/office/powerpoint/2010/main" val="36574598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54367" y="1600538"/>
            <a:ext cx="8407893" cy="4407408"/>
          </a:xfrm>
        </p:spPr>
        <p:txBody>
          <a:bodyPr>
            <a:normAutofit/>
          </a:bodyPr>
          <a:lstStyle/>
          <a:p>
            <a:endParaRPr lang="fr-FR" dirty="0" smtClean="0"/>
          </a:p>
          <a:p>
            <a:pPr marL="45720" indent="0" algn="just">
              <a:buNone/>
            </a:pPr>
            <a:r>
              <a:rPr lang="fr-FR" b="1" dirty="0" smtClean="0">
                <a:solidFill>
                  <a:srgbClr val="000000"/>
                </a:solidFill>
                <a:cs typeface="Bell MT"/>
              </a:rPr>
              <a:t>1) Les contraintes cumulées </a:t>
            </a:r>
            <a:r>
              <a:rPr lang="fr-FR" b="1" dirty="0">
                <a:solidFill>
                  <a:srgbClr val="000000"/>
                </a:solidFill>
                <a:cs typeface="Bell MT"/>
              </a:rPr>
              <a:t>de l’OMC, </a:t>
            </a:r>
            <a:r>
              <a:rPr lang="fr-FR" b="1" dirty="0" smtClean="0">
                <a:solidFill>
                  <a:srgbClr val="000000"/>
                </a:solidFill>
                <a:cs typeface="Bell MT"/>
              </a:rPr>
              <a:t>(TNPF, TN) rendront impossible toute politique industrielle en faveur d’une région défavorisée ou d’un type d’entreprise (PME), à moins de fournir aux investisseurs étrangers les mêmes aides que celles accordées aux investisseurs nationaux. Ce cumul figurait dans l’AMI. Il est de retour.</a:t>
            </a:r>
          </a:p>
          <a:p>
            <a:pPr marL="45720" indent="0" algn="just">
              <a:buNone/>
            </a:pPr>
            <a:endParaRPr lang="fr-FR" b="1" dirty="0">
              <a:solidFill>
                <a:srgbClr val="000000"/>
              </a:solidFill>
              <a:cs typeface="Bell MT"/>
            </a:endParaRPr>
          </a:p>
          <a:p>
            <a:pPr marL="45720" indent="0" algn="just">
              <a:buNone/>
            </a:pPr>
            <a:r>
              <a:rPr lang="fr-FR" b="1" dirty="0" smtClean="0">
                <a:solidFill>
                  <a:srgbClr val="000000"/>
                </a:solidFill>
                <a:cs typeface="Bell MT"/>
              </a:rPr>
              <a:t>2) Il </a:t>
            </a:r>
            <a:r>
              <a:rPr lang="fr-FR" b="1" dirty="0">
                <a:solidFill>
                  <a:srgbClr val="000000"/>
                </a:solidFill>
                <a:cs typeface="Bell MT"/>
              </a:rPr>
              <a:t>s’agit de </a:t>
            </a:r>
            <a:r>
              <a:rPr lang="fr-FR" b="1" dirty="0">
                <a:solidFill>
                  <a:srgbClr val="FF0000"/>
                </a:solidFill>
                <a:cs typeface="Bell MT"/>
              </a:rPr>
              <a:t>soustraire au maximum les investisseurs aux exigences nationales</a:t>
            </a:r>
            <a:r>
              <a:rPr lang="fr-FR" b="1" dirty="0">
                <a:cs typeface="Bell MT"/>
              </a:rPr>
              <a:t> </a:t>
            </a:r>
            <a:r>
              <a:rPr lang="fr-FR" b="1" dirty="0">
                <a:solidFill>
                  <a:srgbClr val="000000"/>
                </a:solidFill>
                <a:cs typeface="Bell MT"/>
              </a:rPr>
              <a:t>et </a:t>
            </a:r>
            <a:r>
              <a:rPr lang="fr-FR" b="1" dirty="0">
                <a:solidFill>
                  <a:srgbClr val="FF0000"/>
                </a:solidFill>
                <a:cs typeface="Bell MT"/>
              </a:rPr>
              <a:t>locales</a:t>
            </a:r>
            <a:r>
              <a:rPr lang="fr-FR" b="1" dirty="0">
                <a:solidFill>
                  <a:srgbClr val="000000"/>
                </a:solidFill>
                <a:cs typeface="Bell MT"/>
              </a:rPr>
              <a:t> en matière de temps de travail, de salaires, de salaires différés (cotisations patronales</a:t>
            </a:r>
            <a:r>
              <a:rPr lang="fr-FR" b="1" dirty="0" smtClean="0">
                <a:solidFill>
                  <a:srgbClr val="000000"/>
                </a:solidFill>
                <a:cs typeface="Bell MT"/>
              </a:rPr>
              <a:t>), </a:t>
            </a:r>
            <a:r>
              <a:rPr lang="fr-FR" b="1" dirty="0">
                <a:solidFill>
                  <a:srgbClr val="000000"/>
                </a:solidFill>
                <a:cs typeface="Bell MT"/>
              </a:rPr>
              <a:t>de conditions de travail, de sécurité et d’hygiène, de respect de l’environnement, d’utilisation des bénéfices nets.</a:t>
            </a:r>
          </a:p>
          <a:p>
            <a:endParaRPr lang="fr-FR" dirty="0"/>
          </a:p>
        </p:txBody>
      </p:sp>
      <p:sp>
        <p:nvSpPr>
          <p:cNvPr id="3" name="Titre 2"/>
          <p:cNvSpPr>
            <a:spLocks noGrp="1"/>
          </p:cNvSpPr>
          <p:nvPr>
            <p:ph type="title"/>
          </p:nvPr>
        </p:nvSpPr>
        <p:spPr/>
        <p:txBody>
          <a:bodyPr/>
          <a:lstStyle/>
          <a:p>
            <a:r>
              <a:rPr lang="fr-FR" dirty="0" err="1" smtClean="0"/>
              <a:t>Consequences</a:t>
            </a:r>
            <a:endParaRPr lang="fr-FR" dirty="0"/>
          </a:p>
        </p:txBody>
      </p:sp>
    </p:spTree>
    <p:extLst>
      <p:ext uri="{BB962C8B-B14F-4D97-AF65-F5344CB8AC3E}">
        <p14:creationId xmlns:p14="http://schemas.microsoft.com/office/powerpoint/2010/main" val="1971343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399" y="1659467"/>
            <a:ext cx="8788401" cy="4848812"/>
          </a:xfrm>
        </p:spPr>
        <p:txBody>
          <a:bodyPr>
            <a:normAutofit/>
          </a:bodyPr>
          <a:lstStyle/>
          <a:p>
            <a:pPr marL="0" indent="0" algn="just">
              <a:buNone/>
            </a:pPr>
            <a:r>
              <a:rPr lang="fr-FR" sz="2400" b="1" dirty="0" smtClean="0">
                <a:cs typeface="Bell MT"/>
              </a:rPr>
              <a:t>«</a:t>
            </a:r>
            <a:r>
              <a:rPr lang="fr-FR" sz="2400" b="1" dirty="0" smtClean="0">
                <a:solidFill>
                  <a:srgbClr val="000000"/>
                </a:solidFill>
                <a:cs typeface="Bell MT"/>
              </a:rPr>
              <a:t> (…) </a:t>
            </a:r>
            <a:r>
              <a:rPr lang="fr-FR" sz="2400" b="1" i="1" dirty="0" smtClean="0">
                <a:solidFill>
                  <a:srgbClr val="000000"/>
                </a:solidFill>
                <a:cs typeface="Bell MT"/>
              </a:rPr>
              <a:t>L’Accord devrait viser à inclure </a:t>
            </a:r>
            <a:r>
              <a:rPr lang="fr-FR" sz="2400" b="1" i="1" u="sng" dirty="0" smtClean="0">
                <a:solidFill>
                  <a:srgbClr val="000000"/>
                </a:solidFill>
                <a:cs typeface="Bell MT"/>
              </a:rPr>
              <a:t>un mécanisme de règlement des différends investisseur-Etat</a:t>
            </a:r>
            <a:r>
              <a:rPr lang="fr-FR" sz="2400" b="1" i="1" dirty="0" smtClean="0">
                <a:solidFill>
                  <a:srgbClr val="000000"/>
                </a:solidFill>
                <a:cs typeface="Bell MT"/>
              </a:rPr>
              <a:t> efficace et des plus modernes, garantissant la transparence, l’indépendance des arbitres et ce qui est prévu par l’Accord, y compris à travers la possibilité pour les Parties d’appliquer une interprétation contraignante de l’Accord. (…).</a:t>
            </a:r>
            <a:r>
              <a:rPr lang="fr-FR" sz="2400" b="1" dirty="0" smtClean="0">
                <a:solidFill>
                  <a:srgbClr val="000000"/>
                </a:solidFill>
                <a:cs typeface="Bell MT"/>
              </a:rPr>
              <a:t> »</a:t>
            </a:r>
          </a:p>
          <a:p>
            <a:pPr marL="0" indent="0" algn="just">
              <a:buNone/>
            </a:pPr>
            <a:endParaRPr lang="fr-FR" sz="2400" b="1" dirty="0" smtClean="0">
              <a:solidFill>
                <a:srgbClr val="000000"/>
              </a:solidFill>
              <a:cs typeface="Bell MT"/>
            </a:endParaRPr>
          </a:p>
          <a:p>
            <a:pPr marL="0" indent="0" algn="just">
              <a:buNone/>
            </a:pPr>
            <a:r>
              <a:rPr lang="fr-FR" sz="2400" b="1" dirty="0" smtClean="0">
                <a:cs typeface="Bell MT"/>
              </a:rPr>
              <a:t>« (…) </a:t>
            </a:r>
            <a:r>
              <a:rPr lang="fr-FR" sz="2400" b="1" i="1" dirty="0" smtClean="0">
                <a:solidFill>
                  <a:srgbClr val="000000"/>
                </a:solidFill>
                <a:cs typeface="Bell MT"/>
              </a:rPr>
              <a:t>Toutes les autorités infranationales et les entités (comme les Etats </a:t>
            </a:r>
            <a:r>
              <a:rPr lang="fr-FR" sz="2400" b="1" i="1" u="sng" dirty="0" smtClean="0">
                <a:solidFill>
                  <a:srgbClr val="000000"/>
                </a:solidFill>
                <a:cs typeface="Bell MT"/>
              </a:rPr>
              <a:t>ou les municipalités</a:t>
            </a:r>
            <a:r>
              <a:rPr lang="fr-FR" sz="2400" b="1" i="1" dirty="0" smtClean="0">
                <a:solidFill>
                  <a:srgbClr val="000000"/>
                </a:solidFill>
                <a:cs typeface="Bell MT"/>
              </a:rPr>
              <a:t>) doivent effectivement se conformer aux dispositions du chapitre du présent accord de protection des investissements.</a:t>
            </a:r>
            <a:r>
              <a:rPr lang="fr-FR" sz="2400" b="1" dirty="0" smtClean="0">
                <a:cs typeface="Bell MT"/>
              </a:rPr>
              <a:t> »</a:t>
            </a:r>
          </a:p>
          <a:p>
            <a:pPr marL="0" indent="0" algn="just">
              <a:buNone/>
            </a:pPr>
            <a:endParaRPr lang="fr-FR" b="1" dirty="0">
              <a:cs typeface="Bell MT"/>
            </a:endParaRPr>
          </a:p>
        </p:txBody>
      </p:sp>
      <p:sp>
        <p:nvSpPr>
          <p:cNvPr id="2" name="Titre 1"/>
          <p:cNvSpPr>
            <a:spLocks noGrp="1"/>
          </p:cNvSpPr>
          <p:nvPr>
            <p:ph type="title"/>
          </p:nvPr>
        </p:nvSpPr>
        <p:spPr>
          <a:xfrm>
            <a:off x="457200" y="274638"/>
            <a:ext cx="8229600" cy="1236654"/>
          </a:xfrm>
        </p:spPr>
        <p:txBody>
          <a:bodyPr>
            <a:normAutofit/>
          </a:bodyPr>
          <a:lstStyle/>
          <a:p>
            <a:r>
              <a:rPr lang="fr-FR" dirty="0" smtClean="0"/>
              <a:t>Art. 23 (suite)</a:t>
            </a:r>
            <a:endParaRPr lang="fr-FR" dirty="0"/>
          </a:p>
        </p:txBody>
      </p:sp>
    </p:spTree>
    <p:extLst>
      <p:ext uri="{BB962C8B-B14F-4D97-AF65-F5344CB8AC3E}">
        <p14:creationId xmlns:p14="http://schemas.microsoft.com/office/powerpoint/2010/main" val="4064000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08751" y="2004074"/>
            <a:ext cx="8053509" cy="4332652"/>
          </a:xfrm>
        </p:spPr>
        <p:txBody>
          <a:bodyPr>
            <a:normAutofit/>
          </a:bodyPr>
          <a:lstStyle/>
          <a:p>
            <a:pPr marL="0" indent="0" algn="just">
              <a:buNone/>
            </a:pPr>
            <a:r>
              <a:rPr lang="fr-FR" sz="2400" b="1" i="1" dirty="0" smtClean="0">
                <a:solidFill>
                  <a:srgbClr val="FF0000"/>
                </a:solidFill>
                <a:cs typeface="Bell MT"/>
              </a:rPr>
              <a:t>Il s’agit de donner le pouvoir aux firmes privées de poursuivre les Etats et les collectivités locales devant un mécanisme privé (arbitrage) </a:t>
            </a:r>
            <a:r>
              <a:rPr lang="fr-FR" sz="2400" b="1" i="1" u="sng" dirty="0" smtClean="0">
                <a:solidFill>
                  <a:srgbClr val="FF0000"/>
                </a:solidFill>
                <a:cs typeface="Bell MT"/>
              </a:rPr>
              <a:t>contraignant</a:t>
            </a:r>
            <a:r>
              <a:rPr lang="fr-FR" sz="2400" b="1" i="1" dirty="0" smtClean="0">
                <a:solidFill>
                  <a:srgbClr val="FF0000"/>
                </a:solidFill>
                <a:cs typeface="Bell MT"/>
              </a:rPr>
              <a:t> qui n’appartient pas au système judiciaire. </a:t>
            </a:r>
          </a:p>
          <a:p>
            <a:pPr marL="0" indent="0" algn="just">
              <a:buNone/>
            </a:pPr>
            <a:endParaRPr lang="fr-FR" sz="2400" b="1" i="1" dirty="0" smtClean="0">
              <a:solidFill>
                <a:srgbClr val="FF0000"/>
              </a:solidFill>
              <a:cs typeface="Bell MT"/>
            </a:endParaRPr>
          </a:p>
          <a:p>
            <a:pPr marL="0" indent="0" algn="just">
              <a:buNone/>
            </a:pPr>
            <a:r>
              <a:rPr lang="fr-FR" sz="2400" b="1" i="1" dirty="0" smtClean="0">
                <a:solidFill>
                  <a:srgbClr val="008000"/>
                </a:solidFill>
                <a:cs typeface="Bell MT"/>
              </a:rPr>
              <a:t>Chevron pourra faire </a:t>
            </a:r>
            <a:r>
              <a:rPr lang="fr-FR" sz="2400" b="1" i="1" smtClean="0">
                <a:solidFill>
                  <a:srgbClr val="008000"/>
                </a:solidFill>
                <a:cs typeface="Bell MT"/>
              </a:rPr>
              <a:t>annuler l’interdiction de </a:t>
            </a:r>
            <a:r>
              <a:rPr lang="fr-FR" sz="2400" b="1" i="1" dirty="0" smtClean="0">
                <a:solidFill>
                  <a:srgbClr val="008000"/>
                </a:solidFill>
                <a:cs typeface="Bell MT"/>
              </a:rPr>
              <a:t>l’exploitation du gaz de schiste. Philip Morris pourra faire disparaître les avertissements sanitaires sur les paquets de cigarette. La NRA pourra demander la suppression des limites au libre commerce des armes. </a:t>
            </a:r>
            <a:endParaRPr lang="fr-FR" sz="2400" b="1" i="1" dirty="0">
              <a:solidFill>
                <a:srgbClr val="008000"/>
              </a:solidFill>
              <a:cs typeface="Bell MT"/>
            </a:endParaRPr>
          </a:p>
        </p:txBody>
      </p:sp>
      <p:sp>
        <p:nvSpPr>
          <p:cNvPr id="2" name="Titre 1"/>
          <p:cNvSpPr>
            <a:spLocks noGrp="1"/>
          </p:cNvSpPr>
          <p:nvPr>
            <p:ph type="title"/>
          </p:nvPr>
        </p:nvSpPr>
        <p:spPr/>
        <p:txBody>
          <a:bodyPr/>
          <a:lstStyle/>
          <a:p>
            <a:r>
              <a:rPr lang="fr-FR" dirty="0" smtClean="0"/>
              <a:t>Conséquences</a:t>
            </a:r>
            <a:endParaRPr lang="fr-FR" dirty="0"/>
          </a:p>
        </p:txBody>
      </p:sp>
    </p:spTree>
    <p:extLst>
      <p:ext uri="{BB962C8B-B14F-4D97-AF65-F5344CB8AC3E}">
        <p14:creationId xmlns:p14="http://schemas.microsoft.com/office/powerpoint/2010/main" val="7590462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0508" y="1719071"/>
            <a:ext cx="8788933" cy="4982258"/>
          </a:xfrm>
        </p:spPr>
        <p:txBody>
          <a:bodyPr>
            <a:noAutofit/>
          </a:bodyPr>
          <a:lstStyle/>
          <a:p>
            <a:pPr marL="45720" indent="0" algn="just">
              <a:buNone/>
            </a:pPr>
            <a:r>
              <a:rPr lang="fr-FR" b="1" dirty="0" smtClean="0">
                <a:solidFill>
                  <a:srgbClr val="000000"/>
                </a:solidFill>
                <a:cs typeface="Bell MT"/>
              </a:rPr>
              <a:t>Art. 24 : « </a:t>
            </a:r>
            <a:r>
              <a:rPr lang="fr-FR" b="1" i="1" dirty="0" smtClean="0">
                <a:solidFill>
                  <a:srgbClr val="000000"/>
                </a:solidFill>
                <a:cs typeface="Bell MT"/>
              </a:rPr>
              <a:t>(…) L’Accord visera à accroître l’accès mutuel aux marchés publics à tous les niveaux administratifs </a:t>
            </a:r>
            <a:r>
              <a:rPr lang="fr-FR" b="1" i="1" dirty="0" smtClean="0">
                <a:cs typeface="Bell MT"/>
              </a:rPr>
              <a:t>(</a:t>
            </a:r>
            <a:r>
              <a:rPr lang="fr-FR" b="1" i="1" dirty="0" smtClean="0">
                <a:solidFill>
                  <a:srgbClr val="FF0000"/>
                </a:solidFill>
                <a:cs typeface="Bell MT"/>
              </a:rPr>
              <a:t>national, régional et local</a:t>
            </a:r>
            <a:r>
              <a:rPr lang="fr-FR" b="1" i="1" dirty="0" smtClean="0">
                <a:cs typeface="Bell MT"/>
              </a:rPr>
              <a:t>) </a:t>
            </a:r>
            <a:r>
              <a:rPr lang="fr-FR" b="1" i="1" dirty="0" smtClean="0">
                <a:solidFill>
                  <a:srgbClr val="000000"/>
                </a:solidFill>
                <a:cs typeface="Bell MT"/>
              </a:rPr>
              <a:t>et dans le secteur des services publics, couvrant les opérations pertinentes d’entreprises opérant dans ce domaine et assurant un traitement non moins favorable que celui accordé aux fournisseurs établis localement. L’Accord doit également inclure des </a:t>
            </a:r>
            <a:r>
              <a:rPr lang="fr-FR" b="1" i="1" u="sng" dirty="0" smtClean="0">
                <a:solidFill>
                  <a:srgbClr val="000000"/>
                </a:solidFill>
                <a:cs typeface="Bell MT"/>
              </a:rPr>
              <a:t>règles</a:t>
            </a:r>
            <a:r>
              <a:rPr lang="fr-FR" b="1" i="1" dirty="0" smtClean="0">
                <a:solidFill>
                  <a:srgbClr val="000000"/>
                </a:solidFill>
                <a:cs typeface="Bell MT"/>
              </a:rPr>
              <a:t> et des </a:t>
            </a:r>
            <a:r>
              <a:rPr lang="fr-FR" b="1" i="1" u="sng" dirty="0" smtClean="0">
                <a:solidFill>
                  <a:srgbClr val="000000"/>
                </a:solidFill>
                <a:cs typeface="Bell MT"/>
              </a:rPr>
              <a:t>disciplines</a:t>
            </a:r>
            <a:r>
              <a:rPr lang="fr-FR" b="1" i="1" dirty="0" smtClean="0">
                <a:solidFill>
                  <a:srgbClr val="000000"/>
                </a:solidFill>
                <a:cs typeface="Bell MT"/>
              </a:rPr>
              <a:t> pour surmonter les obstacles ayant un impact négatif sur les marchés publics de chacun, </a:t>
            </a:r>
            <a:r>
              <a:rPr lang="fr-FR" b="1" i="1" dirty="0" smtClean="0">
                <a:solidFill>
                  <a:srgbClr val="FF0000"/>
                </a:solidFill>
                <a:cs typeface="Bell MT"/>
              </a:rPr>
              <a:t>y compris les exigences de localisation et les exigences de production locale (…) et celles qui s’appliquent aux procédures d’appel d’offres, aux spécifications techniques, aux procédures de recours et aux exclusions existantes, y compris pour les petites et moyennes entreprises</a:t>
            </a:r>
            <a:r>
              <a:rPr lang="fr-FR" b="1" i="1" dirty="0" smtClean="0">
                <a:solidFill>
                  <a:srgbClr val="000000"/>
                </a:solidFill>
                <a:cs typeface="Bell MT"/>
              </a:rPr>
              <a:t>, en vue d’accroître l’accès au marché, et chaque fois que s’est approprié, de rationaliser, de simplifier et d’améliorer la </a:t>
            </a:r>
            <a:r>
              <a:rPr lang="fr-FR" b="1" i="1" u="sng" dirty="0" smtClean="0">
                <a:solidFill>
                  <a:srgbClr val="FF0000"/>
                </a:solidFill>
                <a:cs typeface="Bell MT"/>
              </a:rPr>
              <a:t>transparence</a:t>
            </a:r>
            <a:r>
              <a:rPr lang="fr-FR" b="1" i="1" dirty="0" smtClean="0">
                <a:cs typeface="Bell MT"/>
              </a:rPr>
              <a:t> </a:t>
            </a:r>
            <a:r>
              <a:rPr lang="fr-FR" b="1" i="1" dirty="0" smtClean="0">
                <a:solidFill>
                  <a:srgbClr val="000000"/>
                </a:solidFill>
                <a:cs typeface="Bell MT"/>
              </a:rPr>
              <a:t>des procédures</a:t>
            </a:r>
            <a:r>
              <a:rPr lang="fr-FR" b="1" i="1" dirty="0" smtClean="0">
                <a:cs typeface="Bell MT"/>
              </a:rPr>
              <a:t>. </a:t>
            </a:r>
            <a:r>
              <a:rPr lang="fr-FR" b="1" dirty="0" smtClean="0">
                <a:cs typeface="Bell MT"/>
              </a:rPr>
              <a:t>»</a:t>
            </a:r>
            <a:endParaRPr lang="fr-FR" b="1" dirty="0">
              <a:cs typeface="Bell MT"/>
            </a:endParaRPr>
          </a:p>
        </p:txBody>
      </p:sp>
      <p:sp>
        <p:nvSpPr>
          <p:cNvPr id="2" name="Titre 1"/>
          <p:cNvSpPr>
            <a:spLocks noGrp="1"/>
          </p:cNvSpPr>
          <p:nvPr>
            <p:ph type="title"/>
          </p:nvPr>
        </p:nvSpPr>
        <p:spPr/>
        <p:txBody>
          <a:bodyPr>
            <a:normAutofit/>
          </a:bodyPr>
          <a:lstStyle/>
          <a:p>
            <a:r>
              <a:rPr lang="fr-FR" dirty="0" smtClean="0"/>
              <a:t>Les marchés publics</a:t>
            </a:r>
            <a:endParaRPr lang="fr-FR" dirty="0"/>
          </a:p>
        </p:txBody>
      </p:sp>
    </p:spTree>
    <p:extLst>
      <p:ext uri="{BB962C8B-B14F-4D97-AF65-F5344CB8AC3E}">
        <p14:creationId xmlns:p14="http://schemas.microsoft.com/office/powerpoint/2010/main" val="27874476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gn="just"/>
            <a:endParaRPr lang="fr-FR" dirty="0" smtClean="0">
              <a:solidFill>
                <a:schemeClr val="tx1"/>
              </a:solidFill>
            </a:endParaRPr>
          </a:p>
          <a:p>
            <a:pPr algn="just"/>
            <a:r>
              <a:rPr lang="fr-FR" dirty="0" smtClean="0">
                <a:solidFill>
                  <a:schemeClr val="tx1"/>
                </a:solidFill>
              </a:rPr>
              <a:t>Les USA vont-ils renoncer aux marchés réservés (25% des marchés publics sont réservés aux PME) et aux préférences nationales comme, par ex. la législation </a:t>
            </a:r>
            <a:r>
              <a:rPr lang="fr-FR" dirty="0" err="1" smtClean="0">
                <a:solidFill>
                  <a:schemeClr val="tx1"/>
                </a:solidFill>
              </a:rPr>
              <a:t>Buy</a:t>
            </a:r>
            <a:r>
              <a:rPr lang="fr-FR" dirty="0" smtClean="0">
                <a:solidFill>
                  <a:schemeClr val="tx1"/>
                </a:solidFill>
              </a:rPr>
              <a:t> American (obligation d’acheter des biens produits aux USA pour tout achat effectué par le gouvernement des USA ou par des tiers bénéficiant de fonds fédéraux) ?</a:t>
            </a:r>
          </a:p>
          <a:p>
            <a:pPr algn="just"/>
            <a:endParaRPr lang="fr-FR" dirty="0">
              <a:solidFill>
                <a:schemeClr val="tx1"/>
              </a:solidFill>
            </a:endParaRPr>
          </a:p>
          <a:p>
            <a:pPr algn="just"/>
            <a:r>
              <a:rPr lang="fr-FR" dirty="0" smtClean="0">
                <a:solidFill>
                  <a:schemeClr val="tx1"/>
                </a:solidFill>
              </a:rPr>
              <a:t>La Constitution des USA ne va-t-elle pas permettre aux 50 Etats des Etats-Unis de se soustraire aux obligations du traité alors que les 28 Etats membres de l’UE y seront soumis ? </a:t>
            </a:r>
            <a:endParaRPr lang="fr-FR" dirty="0">
              <a:solidFill>
                <a:schemeClr val="tx1"/>
              </a:solidFill>
            </a:endParaRPr>
          </a:p>
        </p:txBody>
      </p:sp>
      <p:sp>
        <p:nvSpPr>
          <p:cNvPr id="3" name="Titre 2"/>
          <p:cNvSpPr>
            <a:spLocks noGrp="1"/>
          </p:cNvSpPr>
          <p:nvPr>
            <p:ph type="title"/>
          </p:nvPr>
        </p:nvSpPr>
        <p:spPr/>
        <p:txBody>
          <a:bodyPr/>
          <a:lstStyle/>
          <a:p>
            <a:r>
              <a:rPr lang="fr-FR" dirty="0" smtClean="0"/>
              <a:t>DES QUESTIONS</a:t>
            </a:r>
            <a:endParaRPr lang="fr-FR" dirty="0"/>
          </a:p>
        </p:txBody>
      </p:sp>
    </p:spTree>
    <p:extLst>
      <p:ext uri="{BB962C8B-B14F-4D97-AF65-F5344CB8AC3E}">
        <p14:creationId xmlns:p14="http://schemas.microsoft.com/office/powerpoint/2010/main" val="37831622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algn="just">
              <a:spcBef>
                <a:spcPts val="1425"/>
              </a:spcBef>
              <a:buClr>
                <a:srgbClr val="C66951"/>
              </a:buClr>
              <a:buFont typeface="Wingdings 2" charset="0"/>
              <a:buChar char=""/>
            </a:pPr>
            <a:r>
              <a:rPr lang="fr-FR" b="1" dirty="0"/>
              <a:t>Les principaux initiateurs :</a:t>
            </a:r>
          </a:p>
          <a:p>
            <a:pPr lvl="1" algn="just">
              <a:spcBef>
                <a:spcPts val="1425"/>
              </a:spcBef>
              <a:buClr>
                <a:srgbClr val="BF974D"/>
              </a:buClr>
              <a:buFont typeface="Wingdings" charset="0"/>
              <a:buChar char=""/>
            </a:pPr>
            <a:r>
              <a:rPr lang="fr-FR" b="1" dirty="0"/>
              <a:t>des théoriciens de la dérégulation (Milton Friedman, Friedrich Hayek, Maurice Allais, Jacques Rueff) </a:t>
            </a:r>
          </a:p>
          <a:p>
            <a:pPr lvl="1" algn="just">
              <a:spcBef>
                <a:spcPts val="1425"/>
              </a:spcBef>
              <a:buClr>
                <a:srgbClr val="BF974D"/>
              </a:buClr>
              <a:buFont typeface="Wingdings" charset="0"/>
              <a:buChar char=""/>
            </a:pPr>
            <a:r>
              <a:rPr lang="fr-FR" b="1" dirty="0"/>
              <a:t>et des groupes de pression (Société du Mont Pèlerin, Groupe de </a:t>
            </a:r>
            <a:r>
              <a:rPr lang="fr-FR" b="1" dirty="0" err="1"/>
              <a:t>Bilderberg</a:t>
            </a:r>
            <a:r>
              <a:rPr lang="fr-FR" b="1" dirty="0"/>
              <a:t>, Commission trilatérale, Forum de Davos, etc…)</a:t>
            </a:r>
          </a:p>
          <a:p>
            <a:pPr algn="just">
              <a:spcBef>
                <a:spcPts val="1425"/>
              </a:spcBef>
              <a:buClr>
                <a:srgbClr val="C66951"/>
              </a:buClr>
              <a:buFont typeface="Wingdings 2" charset="0"/>
              <a:buChar char=""/>
            </a:pPr>
            <a:r>
              <a:rPr lang="fr-FR" b="1" dirty="0"/>
              <a:t>Les premiers outils de la dérégulation : </a:t>
            </a:r>
          </a:p>
          <a:p>
            <a:pPr lvl="1">
              <a:spcBef>
                <a:spcPts val="1425"/>
              </a:spcBef>
              <a:buClr>
                <a:srgbClr val="BF974D"/>
              </a:buClr>
              <a:buFont typeface="Wingdings" charset="0"/>
              <a:buChar char=""/>
            </a:pPr>
            <a:r>
              <a:rPr lang="fr-FR" sz="2000" b="1" dirty="0"/>
              <a:t>le rôle de la Banque Mondiale et les programmes d’ajustement structurels du FMI : le « consensus de Washington » (1989)</a:t>
            </a:r>
          </a:p>
          <a:p>
            <a:pPr lvl="1" algn="just">
              <a:spcBef>
                <a:spcPts val="1425"/>
              </a:spcBef>
              <a:buClr>
                <a:srgbClr val="BF974D"/>
              </a:buClr>
              <a:buFont typeface="Wingdings" charset="0"/>
              <a:buChar char=""/>
            </a:pPr>
            <a:r>
              <a:rPr lang="fr-FR" b="1" dirty="0"/>
              <a:t>Le dévoiement du projet d’union des peuples d’Europe, de 1957 à 2012, au profit du primat du marché.</a:t>
            </a:r>
          </a:p>
          <a:p>
            <a:pPr lvl="1" algn="just">
              <a:spcBef>
                <a:spcPts val="1425"/>
              </a:spcBef>
              <a:buClr>
                <a:srgbClr val="BF974D"/>
              </a:buClr>
              <a:buFont typeface="Wingdings" charset="0"/>
              <a:buChar char=""/>
            </a:pPr>
            <a:r>
              <a:rPr lang="fr-FR" b="1" dirty="0"/>
              <a:t>L’OMC et ses accords : déréguler pour exploiter ; mais échec du « programme de Doha ».</a:t>
            </a:r>
          </a:p>
          <a:p>
            <a:endParaRPr lang="fr-FR" dirty="0"/>
          </a:p>
        </p:txBody>
      </p:sp>
      <p:sp>
        <p:nvSpPr>
          <p:cNvPr id="2" name="Titre 1"/>
          <p:cNvSpPr>
            <a:spLocks noGrp="1"/>
          </p:cNvSpPr>
          <p:nvPr>
            <p:ph type="title"/>
          </p:nvPr>
        </p:nvSpPr>
        <p:spPr/>
        <p:txBody>
          <a:bodyPr/>
          <a:lstStyle/>
          <a:p>
            <a:r>
              <a:rPr lang="fr-FR" dirty="0" smtClean="0"/>
              <a:t>La genèse de cette négociation :</a:t>
            </a:r>
            <a:br>
              <a:rPr lang="fr-FR" dirty="0" smtClean="0"/>
            </a:br>
            <a:r>
              <a:rPr lang="fr-FR" dirty="0" smtClean="0"/>
              <a:t>2. Les étapes antérieures</a:t>
            </a:r>
            <a:endParaRPr lang="fr-FR" dirty="0"/>
          </a:p>
        </p:txBody>
      </p:sp>
    </p:spTree>
    <p:extLst>
      <p:ext uri="{BB962C8B-B14F-4D97-AF65-F5344CB8AC3E}">
        <p14:creationId xmlns:p14="http://schemas.microsoft.com/office/powerpoint/2010/main" val="186728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4367" y="1896534"/>
            <a:ext cx="8407893" cy="4148666"/>
          </a:xfrm>
        </p:spPr>
        <p:txBody>
          <a:bodyPr>
            <a:normAutofit/>
          </a:bodyPr>
          <a:lstStyle/>
          <a:p>
            <a:pPr marL="45720" indent="0" algn="just">
              <a:buNone/>
            </a:pPr>
            <a:endParaRPr lang="fr-FR" sz="2400" b="1" dirty="0" smtClean="0">
              <a:solidFill>
                <a:srgbClr val="000000"/>
              </a:solidFill>
            </a:endParaRPr>
          </a:p>
          <a:p>
            <a:pPr marL="45720" indent="0" algn="just">
              <a:buNone/>
            </a:pPr>
            <a:r>
              <a:rPr lang="fr-FR" sz="2400" b="1" dirty="0" smtClean="0">
                <a:solidFill>
                  <a:srgbClr val="000000"/>
                </a:solidFill>
              </a:rPr>
              <a:t>Art.25 : « </a:t>
            </a:r>
            <a:r>
              <a:rPr lang="fr-FR" sz="2400" b="1" i="1" dirty="0" smtClean="0">
                <a:solidFill>
                  <a:srgbClr val="000000"/>
                </a:solidFill>
                <a:cs typeface="Bell MT"/>
              </a:rPr>
              <a:t>L’Accord visera à éliminer les </a:t>
            </a:r>
            <a:r>
              <a:rPr lang="fr-FR" sz="2400" b="1" i="1" u="sng" dirty="0" smtClean="0">
                <a:solidFill>
                  <a:srgbClr val="000000"/>
                </a:solidFill>
                <a:cs typeface="Bell MT"/>
              </a:rPr>
              <a:t>obstacles inutiles </a:t>
            </a:r>
            <a:r>
              <a:rPr lang="fr-FR" sz="2400" b="1" i="1" dirty="0" smtClean="0">
                <a:solidFill>
                  <a:srgbClr val="000000"/>
                </a:solidFill>
                <a:cs typeface="Bell MT"/>
              </a:rPr>
              <a:t>au commerce et à l’investissement, y compris les obstacles non-tarifaires existants, par le biais de mécanismes efficaces et performants, en atteignant un niveau ambitieux de compatibilité de la réglementation des biens et services, notamment par la </a:t>
            </a:r>
            <a:r>
              <a:rPr lang="fr-FR" sz="2400" b="1" i="1" u="sng" dirty="0" smtClean="0">
                <a:solidFill>
                  <a:srgbClr val="000000"/>
                </a:solidFill>
                <a:cs typeface="Bell MT"/>
              </a:rPr>
              <a:t>reconnaissance mutuelle</a:t>
            </a:r>
            <a:r>
              <a:rPr lang="fr-FR" sz="2400" b="1" i="1" dirty="0" smtClean="0">
                <a:solidFill>
                  <a:srgbClr val="000000"/>
                </a:solidFill>
                <a:cs typeface="Bell MT"/>
              </a:rPr>
              <a:t>, l’</a:t>
            </a:r>
            <a:r>
              <a:rPr lang="fr-FR" sz="2400" b="1" i="1" u="sng" dirty="0" smtClean="0">
                <a:solidFill>
                  <a:srgbClr val="000000"/>
                </a:solidFill>
                <a:cs typeface="Bell MT"/>
              </a:rPr>
              <a:t>harmonisation</a:t>
            </a:r>
            <a:r>
              <a:rPr lang="fr-FR" sz="2400" b="1" i="1" dirty="0" smtClean="0">
                <a:solidFill>
                  <a:srgbClr val="000000"/>
                </a:solidFill>
                <a:cs typeface="Bell MT"/>
              </a:rPr>
              <a:t> et une coopération mutuelle renforcée entre les </a:t>
            </a:r>
            <a:r>
              <a:rPr lang="fr-FR" sz="2400" b="1" i="1" u="sng" dirty="0" smtClean="0">
                <a:solidFill>
                  <a:srgbClr val="000000"/>
                </a:solidFill>
                <a:cs typeface="Bell MT"/>
              </a:rPr>
              <a:t>régulateurs.</a:t>
            </a:r>
            <a:r>
              <a:rPr lang="fr-FR" sz="2400" b="1" dirty="0" smtClean="0">
                <a:solidFill>
                  <a:srgbClr val="000000"/>
                </a:solidFill>
              </a:rPr>
              <a:t> »</a:t>
            </a:r>
          </a:p>
          <a:p>
            <a:pPr marL="45720" indent="0" algn="just">
              <a:buNone/>
            </a:pPr>
            <a:endParaRPr lang="fr-FR" b="1" dirty="0" smtClean="0"/>
          </a:p>
          <a:p>
            <a:pPr marL="502920" indent="-457200" algn="just">
              <a:buAutoNum type="alphaLcParenR"/>
            </a:pPr>
            <a:endParaRPr lang="fr-FR" b="1" dirty="0"/>
          </a:p>
        </p:txBody>
      </p:sp>
      <p:sp>
        <p:nvSpPr>
          <p:cNvPr id="2" name="Titre 1"/>
          <p:cNvSpPr>
            <a:spLocks noGrp="1"/>
          </p:cNvSpPr>
          <p:nvPr>
            <p:ph type="title"/>
          </p:nvPr>
        </p:nvSpPr>
        <p:spPr/>
        <p:txBody>
          <a:bodyPr>
            <a:normAutofit/>
          </a:bodyPr>
          <a:lstStyle/>
          <a:p>
            <a:r>
              <a:rPr lang="fr-FR" dirty="0" smtClean="0"/>
              <a:t>Les règlementations</a:t>
            </a:r>
            <a:endParaRPr lang="fr-FR" dirty="0"/>
          </a:p>
        </p:txBody>
      </p:sp>
    </p:spTree>
    <p:extLst>
      <p:ext uri="{BB962C8B-B14F-4D97-AF65-F5344CB8AC3E}">
        <p14:creationId xmlns:p14="http://schemas.microsoft.com/office/powerpoint/2010/main" val="411700890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69333" y="1625599"/>
            <a:ext cx="8788400" cy="5063067"/>
          </a:xfrm>
        </p:spPr>
        <p:txBody>
          <a:bodyPr>
            <a:normAutofit lnSpcReduction="10000"/>
          </a:bodyPr>
          <a:lstStyle/>
          <a:p>
            <a:pPr marL="0" indent="0" algn="just">
              <a:buNone/>
            </a:pPr>
            <a:r>
              <a:rPr lang="fr-FR" sz="2162" b="1" dirty="0" smtClean="0">
                <a:solidFill>
                  <a:schemeClr val="tx1"/>
                </a:solidFill>
              </a:rPr>
              <a:t>1. Mesures sanitaires et phytosanitaires :</a:t>
            </a:r>
          </a:p>
          <a:p>
            <a:pPr marL="981075" lvl="1" indent="0" algn="just">
              <a:buNone/>
            </a:pPr>
            <a:r>
              <a:rPr lang="fr-FR" sz="2200" b="1" dirty="0" smtClean="0">
                <a:solidFill>
                  <a:srgbClr val="000000"/>
                </a:solidFill>
              </a:rPr>
              <a:t>l’accord de l’OMC et l’accord vétérinaire UE-USA actuel serviront de point de départ avec l’exigence que les protections soient basées sur des preuves scientifiques</a:t>
            </a:r>
          </a:p>
          <a:p>
            <a:pPr marL="981075" lvl="1" indent="3175" algn="just">
              <a:buNone/>
            </a:pPr>
            <a:r>
              <a:rPr lang="fr-FR" sz="2200" b="1" dirty="0" smtClean="0">
                <a:solidFill>
                  <a:srgbClr val="FF0000"/>
                </a:solidFill>
              </a:rPr>
              <a:t>On sait que les entreprises américaines contestent le bien fondé scientifique des normes sanitaires en vigueur en Europe</a:t>
            </a:r>
            <a:endParaRPr lang="fr-FR" sz="2200" b="1" dirty="0" smtClean="0">
              <a:solidFill>
                <a:srgbClr val="000000"/>
              </a:solidFill>
            </a:endParaRPr>
          </a:p>
          <a:p>
            <a:pPr marL="0" indent="0" algn="just">
              <a:buNone/>
            </a:pPr>
            <a:r>
              <a:rPr lang="fr-FR" sz="2162" b="1" dirty="0" smtClean="0">
                <a:solidFill>
                  <a:srgbClr val="000000"/>
                </a:solidFill>
              </a:rPr>
              <a:t>2. Réglementations techniques :</a:t>
            </a:r>
          </a:p>
          <a:p>
            <a:pPr marL="981075" lvl="1" indent="19050" algn="just">
              <a:buNone/>
            </a:pPr>
            <a:r>
              <a:rPr lang="fr-FR" sz="2200" b="1" dirty="0" smtClean="0">
                <a:solidFill>
                  <a:srgbClr val="000000"/>
                </a:solidFill>
              </a:rPr>
              <a:t>renforcer et compléter l’accord de l’OMC sur les obstacles techniques au commerce en vue de faciliter l’accès au marché et d’atteindre des normes internationales et des procédures de conformité transparentes et convergentes</a:t>
            </a:r>
          </a:p>
          <a:p>
            <a:pPr marL="981075" lvl="1" indent="19050" algn="just">
              <a:buNone/>
            </a:pPr>
            <a:r>
              <a:rPr lang="fr-FR" sz="2200" b="1" dirty="0" smtClean="0">
                <a:solidFill>
                  <a:srgbClr val="000000"/>
                </a:solidFill>
              </a:rPr>
              <a:t>Ex: « </a:t>
            </a:r>
            <a:r>
              <a:rPr lang="fr-FR" sz="2200" b="1" i="1" dirty="0" smtClean="0">
                <a:solidFill>
                  <a:srgbClr val="FF0000"/>
                </a:solidFill>
              </a:rPr>
              <a:t>les exigences de marquage doivent être limitées à ce qui est l’essentiel et ce qui est le moins restrictif pour le commerce</a:t>
            </a:r>
            <a:r>
              <a:rPr lang="fr-FR" sz="2200" b="1" dirty="0" smtClean="0">
                <a:solidFill>
                  <a:srgbClr val="000000"/>
                </a:solidFill>
              </a:rPr>
              <a:t> » (document Commission européenne)</a:t>
            </a:r>
          </a:p>
        </p:txBody>
      </p:sp>
      <p:sp>
        <p:nvSpPr>
          <p:cNvPr id="3" name="Titre 2"/>
          <p:cNvSpPr>
            <a:spLocks noGrp="1"/>
          </p:cNvSpPr>
          <p:nvPr>
            <p:ph type="title"/>
          </p:nvPr>
        </p:nvSpPr>
        <p:spPr/>
        <p:txBody>
          <a:bodyPr/>
          <a:lstStyle/>
          <a:p>
            <a:r>
              <a:rPr lang="fr-FR" b="1" dirty="0" smtClean="0"/>
              <a:t>Quatre matières particulièrement visées : </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69333" y="1625600"/>
            <a:ext cx="8771467" cy="4978399"/>
          </a:xfrm>
        </p:spPr>
        <p:txBody>
          <a:bodyPr>
            <a:normAutofit fontScale="77500" lnSpcReduction="20000"/>
          </a:bodyPr>
          <a:lstStyle/>
          <a:p>
            <a:pPr marL="45720" indent="0">
              <a:buNone/>
            </a:pPr>
            <a:r>
              <a:rPr lang="fr-FR" b="1" dirty="0">
                <a:solidFill>
                  <a:srgbClr val="FF0000"/>
                </a:solidFill>
              </a:rPr>
              <a:t>3. Cohérence de la réglementation </a:t>
            </a:r>
            <a:r>
              <a:rPr lang="fr-FR" b="1" dirty="0"/>
              <a:t>:</a:t>
            </a:r>
            <a:endParaRPr lang="fr-FR" dirty="0"/>
          </a:p>
          <a:p>
            <a:pPr marL="45720" indent="0">
              <a:buNone/>
            </a:pPr>
            <a:r>
              <a:rPr lang="fr-FR" dirty="0"/>
              <a:t> </a:t>
            </a:r>
          </a:p>
          <a:p>
            <a:pPr marL="45720" indent="0" algn="just">
              <a:buNone/>
            </a:pPr>
            <a:r>
              <a:rPr lang="fr-FR" sz="2400" b="1" dirty="0"/>
              <a:t>«</a:t>
            </a:r>
            <a:r>
              <a:rPr lang="fr-FR" sz="2400" b="1" i="1" dirty="0">
                <a:solidFill>
                  <a:schemeClr val="tx1"/>
                </a:solidFill>
              </a:rPr>
              <a:t> L’Accord comprendra des disciplines transversales sur la cohérence réglementaire et la transparence (…) </a:t>
            </a:r>
            <a:r>
              <a:rPr lang="fr-FR" sz="2400" b="1" i="1" dirty="0" smtClean="0">
                <a:solidFill>
                  <a:schemeClr val="tx1"/>
                </a:solidFill>
              </a:rPr>
              <a:t>et en vue d’une plus grande compatibilité des réglementations sur </a:t>
            </a:r>
            <a:r>
              <a:rPr lang="fr-FR" sz="2400" b="1" i="1" dirty="0">
                <a:solidFill>
                  <a:schemeClr val="tx1"/>
                </a:solidFill>
              </a:rPr>
              <a:t>les biens et services (...). </a:t>
            </a:r>
            <a:r>
              <a:rPr lang="fr-FR" sz="2400" b="1" dirty="0">
                <a:solidFill>
                  <a:schemeClr val="tx1"/>
                </a:solidFill>
              </a:rPr>
              <a:t>» </a:t>
            </a:r>
            <a:endParaRPr lang="fr-FR" sz="2400" dirty="0">
              <a:solidFill>
                <a:schemeClr val="tx1"/>
              </a:solidFill>
            </a:endParaRPr>
          </a:p>
          <a:p>
            <a:pPr marL="45720" indent="0" algn="just">
              <a:buNone/>
            </a:pPr>
            <a:r>
              <a:rPr lang="fr-FR" sz="2400" dirty="0"/>
              <a:t> </a:t>
            </a:r>
          </a:p>
          <a:p>
            <a:pPr marL="45720" indent="0">
              <a:buNone/>
            </a:pPr>
            <a:r>
              <a:rPr lang="fr-FR" b="1" dirty="0">
                <a:solidFill>
                  <a:srgbClr val="FF0000"/>
                </a:solidFill>
              </a:rPr>
              <a:t>4. Dispositions sectorielles  </a:t>
            </a:r>
            <a:r>
              <a:rPr lang="fr-FR" b="1" dirty="0"/>
              <a:t>:</a:t>
            </a:r>
            <a:endParaRPr lang="fr-FR" dirty="0"/>
          </a:p>
          <a:p>
            <a:pPr marL="45720" indent="0">
              <a:buNone/>
            </a:pPr>
            <a:r>
              <a:rPr lang="fr-FR" dirty="0"/>
              <a:t> </a:t>
            </a:r>
          </a:p>
          <a:p>
            <a:pPr marL="45720" indent="0" algn="just">
              <a:buNone/>
            </a:pPr>
            <a:r>
              <a:rPr lang="fr-FR" sz="2400" b="1" dirty="0"/>
              <a:t>«</a:t>
            </a:r>
            <a:r>
              <a:rPr lang="fr-FR" sz="2400" b="1" i="1" dirty="0">
                <a:solidFill>
                  <a:srgbClr val="000000"/>
                </a:solidFill>
              </a:rPr>
              <a:t> L’Accord comprendra des dispositions contenant des engagements ou des mesures visant à promouvoir la compatibilité </a:t>
            </a:r>
            <a:r>
              <a:rPr lang="fr-FR" sz="2400" b="1" i="1" dirty="0" smtClean="0">
                <a:solidFill>
                  <a:srgbClr val="000000"/>
                </a:solidFill>
              </a:rPr>
              <a:t>de la réglementation </a:t>
            </a:r>
            <a:r>
              <a:rPr lang="fr-FR" sz="2400" b="1" i="1" dirty="0">
                <a:solidFill>
                  <a:srgbClr val="000000"/>
                </a:solidFill>
              </a:rPr>
              <a:t>dans les secteurs des biens et services (…). Cela devrait inclure des dispositions spécifiques </a:t>
            </a:r>
            <a:r>
              <a:rPr lang="fr-FR" sz="2400" b="1" i="1" dirty="0" smtClean="0">
                <a:solidFill>
                  <a:srgbClr val="000000"/>
                </a:solidFill>
              </a:rPr>
              <a:t>de </a:t>
            </a:r>
            <a:r>
              <a:rPr lang="fr-FR" sz="2400" b="1" i="1" dirty="0">
                <a:solidFill>
                  <a:srgbClr val="000000"/>
                </a:solidFill>
              </a:rPr>
              <a:t>fond et de procédure dans </a:t>
            </a:r>
            <a:r>
              <a:rPr lang="fr-FR" sz="2400" b="1" i="1" u="sng" dirty="0">
                <a:solidFill>
                  <a:srgbClr val="000000"/>
                </a:solidFill>
              </a:rPr>
              <a:t>des </a:t>
            </a:r>
            <a:r>
              <a:rPr lang="fr-FR" sz="2400" b="1" i="1" u="sng" dirty="0" smtClean="0">
                <a:solidFill>
                  <a:srgbClr val="000000"/>
                </a:solidFill>
              </a:rPr>
              <a:t>secteurs (…) </a:t>
            </a:r>
            <a:r>
              <a:rPr lang="fr-FR" sz="2400" b="1" i="1" u="sng" dirty="0">
                <a:solidFill>
                  <a:srgbClr val="000000"/>
                </a:solidFill>
              </a:rPr>
              <a:t>tels que l’automobile, les produits chimiques, les produits pharmaceutiques et les industries de la santé, les technologies de l’information et de la communication, les services financiers</a:t>
            </a:r>
            <a:r>
              <a:rPr lang="fr-FR" sz="2400" b="1" i="1" dirty="0">
                <a:solidFill>
                  <a:srgbClr val="000000"/>
                </a:solidFill>
              </a:rPr>
              <a:t> </a:t>
            </a:r>
            <a:r>
              <a:rPr lang="fr-FR" sz="2400" b="1" i="1" dirty="0" smtClean="0">
                <a:solidFill>
                  <a:srgbClr val="000000"/>
                </a:solidFill>
              </a:rPr>
              <a:t>afin d’éliminer les </a:t>
            </a:r>
            <a:r>
              <a:rPr lang="fr-FR" sz="2400" b="1" i="1" dirty="0">
                <a:solidFill>
                  <a:srgbClr val="000000"/>
                </a:solidFill>
              </a:rPr>
              <a:t>barrières non tarifaires existantes, </a:t>
            </a:r>
            <a:r>
              <a:rPr lang="fr-FR" sz="2400" b="1" i="1" dirty="0" smtClean="0">
                <a:solidFill>
                  <a:srgbClr val="000000"/>
                </a:solidFill>
              </a:rPr>
              <a:t>d’empêcher l’adoption de </a:t>
            </a:r>
            <a:r>
              <a:rPr lang="fr-FR" sz="2400" b="1" i="1" dirty="0">
                <a:solidFill>
                  <a:srgbClr val="000000"/>
                </a:solidFill>
              </a:rPr>
              <a:t>nouvelles et </a:t>
            </a:r>
            <a:r>
              <a:rPr lang="fr-FR" sz="2400" b="1" i="1" dirty="0" smtClean="0">
                <a:solidFill>
                  <a:srgbClr val="000000"/>
                </a:solidFill>
              </a:rPr>
              <a:t>de p</a:t>
            </a:r>
            <a:r>
              <a:rPr lang="fr-FR" sz="2400" b="1" i="1" dirty="0">
                <a:solidFill>
                  <a:srgbClr val="000000"/>
                </a:solidFill>
              </a:rPr>
              <a:t>e</a:t>
            </a:r>
            <a:r>
              <a:rPr lang="fr-FR" sz="2400" b="1" i="1" dirty="0" smtClean="0">
                <a:solidFill>
                  <a:srgbClr val="000000"/>
                </a:solidFill>
              </a:rPr>
              <a:t>rmettre l’accès </a:t>
            </a:r>
            <a:r>
              <a:rPr lang="fr-FR" sz="2400" b="1" i="1" dirty="0">
                <a:solidFill>
                  <a:srgbClr val="000000"/>
                </a:solidFill>
              </a:rPr>
              <a:t>au marché à un niveau </a:t>
            </a:r>
            <a:r>
              <a:rPr lang="fr-FR" sz="2400" b="1" i="1" dirty="0" smtClean="0">
                <a:solidFill>
                  <a:srgbClr val="000000"/>
                </a:solidFill>
              </a:rPr>
              <a:t>supérieur à celui fourni par les règles horizontales de l’Accord. </a:t>
            </a:r>
            <a:r>
              <a:rPr lang="fr-FR" sz="2400" b="1" i="1" dirty="0">
                <a:solidFill>
                  <a:srgbClr val="000000"/>
                </a:solidFill>
              </a:rPr>
              <a:t>(…) » </a:t>
            </a:r>
            <a:endParaRPr lang="fr-FR" sz="2400" dirty="0">
              <a:solidFill>
                <a:srgbClr val="000000"/>
              </a:solidFill>
            </a:endParaRPr>
          </a:p>
          <a:p>
            <a:r>
              <a:rPr lang="fr-FR" dirty="0">
                <a:solidFill>
                  <a:srgbClr val="000000"/>
                </a:solidFill>
              </a:rPr>
              <a:t> </a:t>
            </a:r>
          </a:p>
          <a:p>
            <a:endParaRPr lang="fr-FR" dirty="0"/>
          </a:p>
        </p:txBody>
      </p:sp>
      <p:sp>
        <p:nvSpPr>
          <p:cNvPr id="3" name="Titre 2"/>
          <p:cNvSpPr>
            <a:spLocks noGrp="1"/>
          </p:cNvSpPr>
          <p:nvPr>
            <p:ph type="title"/>
          </p:nvPr>
        </p:nvSpPr>
        <p:spPr>
          <a:xfrm>
            <a:off x="381000" y="660399"/>
            <a:ext cx="8381260" cy="45719"/>
          </a:xfrm>
        </p:spPr>
        <p:txBody>
          <a:bodyPr/>
          <a:lstStyle/>
          <a:p>
            <a:endParaRPr lang="fr-FR" dirty="0"/>
          </a:p>
        </p:txBody>
      </p:sp>
    </p:spTree>
    <p:extLst>
      <p:ext uri="{BB962C8B-B14F-4D97-AF65-F5344CB8AC3E}">
        <p14:creationId xmlns:p14="http://schemas.microsoft.com/office/powerpoint/2010/main" val="1070890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20134" y="1744134"/>
            <a:ext cx="8771466" cy="4876800"/>
          </a:xfrm>
        </p:spPr>
        <p:txBody>
          <a:bodyPr>
            <a:noAutofit/>
          </a:bodyPr>
          <a:lstStyle/>
          <a:p>
            <a:pPr marL="45720" indent="0" algn="just">
              <a:buNone/>
            </a:pPr>
            <a:r>
              <a:rPr lang="fr-FR" sz="2400" dirty="0" smtClean="0">
                <a:solidFill>
                  <a:schemeClr val="tx1"/>
                </a:solidFill>
                <a:latin typeface="Arial"/>
                <a:cs typeface="Arial"/>
              </a:rPr>
              <a:t>Les USA répètent depuis des années que les pays UE font un usage inapproprié des mesures sanitaires et qu’il s’agit d’une tactique protectionniste : hormones de croissance, OGM, produits chimiques dans la chaîne alimentaire, normes de production. De même, ils contestent les indications géographiques protégées.</a:t>
            </a:r>
          </a:p>
          <a:p>
            <a:pPr marL="45720" indent="0" algn="just">
              <a:buNone/>
            </a:pPr>
            <a:r>
              <a:rPr lang="fr-FR" sz="2400" dirty="0" smtClean="0">
                <a:solidFill>
                  <a:srgbClr val="FF0000"/>
                </a:solidFill>
                <a:latin typeface="Arial"/>
                <a:cs typeface="Arial"/>
              </a:rPr>
              <a:t>Ces dispositions relatives à la réglementation doivent permettre le démantèlement complet de l’appareil législatif et réglementaire des 28 Etats de l’UE chaque fois qu’il est considéré comme un obstacle excessif à la libre concurrence. Mais en sera-t-il de même pour les 50 Etats des USA ? </a:t>
            </a:r>
            <a:endParaRPr lang="fr-FR" sz="2400" dirty="0">
              <a:solidFill>
                <a:srgbClr val="FF0000"/>
              </a:solidFill>
              <a:latin typeface="Arial"/>
              <a:cs typeface="Arial"/>
            </a:endParaRPr>
          </a:p>
          <a:p>
            <a:pPr marL="45720" indent="0" algn="just">
              <a:buNone/>
            </a:pPr>
            <a:endParaRPr lang="fr-FR" sz="2400" dirty="0">
              <a:solidFill>
                <a:schemeClr val="tx1"/>
              </a:solidFill>
              <a:latin typeface="Arial"/>
              <a:cs typeface="Arial"/>
            </a:endParaRPr>
          </a:p>
        </p:txBody>
      </p:sp>
      <p:sp>
        <p:nvSpPr>
          <p:cNvPr id="3" name="Titre 2"/>
          <p:cNvSpPr>
            <a:spLocks noGrp="1"/>
          </p:cNvSpPr>
          <p:nvPr>
            <p:ph type="title"/>
          </p:nvPr>
        </p:nvSpPr>
        <p:spPr/>
        <p:txBody>
          <a:bodyPr/>
          <a:lstStyle/>
          <a:p>
            <a:r>
              <a:rPr lang="fr-FR" dirty="0" smtClean="0"/>
              <a:t>CONSEQUENCES</a:t>
            </a:r>
            <a:endParaRPr lang="fr-FR" dirty="0"/>
          </a:p>
        </p:txBody>
      </p:sp>
    </p:spTree>
    <p:extLst>
      <p:ext uri="{BB962C8B-B14F-4D97-AF65-F5344CB8AC3E}">
        <p14:creationId xmlns:p14="http://schemas.microsoft.com/office/powerpoint/2010/main" val="676769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4367" y="1879600"/>
            <a:ext cx="8407893" cy="4605867"/>
          </a:xfrm>
        </p:spPr>
        <p:txBody>
          <a:bodyPr>
            <a:normAutofit/>
          </a:bodyPr>
          <a:lstStyle/>
          <a:p>
            <a:pPr marL="45720" indent="0" algn="just">
              <a:buNone/>
            </a:pPr>
            <a:r>
              <a:rPr lang="fr-FR" sz="2400" b="1" dirty="0" smtClean="0">
                <a:solidFill>
                  <a:srgbClr val="000000"/>
                </a:solidFill>
              </a:rPr>
              <a:t>Art. 28 : (…) </a:t>
            </a:r>
            <a:r>
              <a:rPr lang="fr-FR" sz="2400" b="1" i="1" dirty="0" smtClean="0">
                <a:solidFill>
                  <a:srgbClr val="000000"/>
                </a:solidFill>
                <a:cs typeface="Bell MT"/>
              </a:rPr>
              <a:t>« L’Accord reflètera la grande valeur apportée par les deux Parties à la protection de la propriété intellectuelle et s’appuiera sur le dialogue UE-USA existant en ce domaine. »</a:t>
            </a:r>
          </a:p>
          <a:p>
            <a:pPr marL="45720" indent="0" algn="just">
              <a:buNone/>
            </a:pPr>
            <a:endParaRPr lang="fr-FR" sz="2400" b="1" i="1" dirty="0" smtClean="0">
              <a:solidFill>
                <a:srgbClr val="000000"/>
              </a:solidFill>
              <a:cs typeface="Bell MT"/>
            </a:endParaRPr>
          </a:p>
          <a:p>
            <a:pPr marL="45720" indent="0" algn="just">
              <a:buNone/>
            </a:pPr>
            <a:r>
              <a:rPr lang="fr-FR" sz="2400" b="1" dirty="0" smtClean="0">
                <a:solidFill>
                  <a:srgbClr val="FF0000"/>
                </a:solidFill>
                <a:cs typeface="Bell MT"/>
              </a:rPr>
              <a:t>On connaît l’usage fait des DPI par l’agro-business (captation de la chaîne alimentaire, </a:t>
            </a:r>
            <a:r>
              <a:rPr lang="fr-FR" sz="2400" b="1" dirty="0" err="1" smtClean="0">
                <a:solidFill>
                  <a:srgbClr val="FF0000"/>
                </a:solidFill>
                <a:cs typeface="Bell MT"/>
              </a:rPr>
              <a:t>biopiraterie</a:t>
            </a:r>
            <a:r>
              <a:rPr lang="fr-FR" sz="2400" b="1" dirty="0" smtClean="0">
                <a:solidFill>
                  <a:srgbClr val="FF0000"/>
                </a:solidFill>
                <a:cs typeface="Bell MT"/>
              </a:rPr>
              <a:t>) et par les multinationales pharmaceutiques (hostiles aux génériques).</a:t>
            </a:r>
          </a:p>
          <a:p>
            <a:pPr marL="45720" indent="0" algn="just">
              <a:buNone/>
            </a:pPr>
            <a:endParaRPr lang="fr-FR" sz="2400" b="1" dirty="0">
              <a:solidFill>
                <a:srgbClr val="FF0000"/>
              </a:solidFill>
              <a:cs typeface="Bell MT"/>
            </a:endParaRPr>
          </a:p>
        </p:txBody>
      </p:sp>
      <p:sp>
        <p:nvSpPr>
          <p:cNvPr id="2" name="Titre 1"/>
          <p:cNvSpPr>
            <a:spLocks noGrp="1"/>
          </p:cNvSpPr>
          <p:nvPr>
            <p:ph type="title"/>
          </p:nvPr>
        </p:nvSpPr>
        <p:spPr/>
        <p:txBody>
          <a:bodyPr>
            <a:normAutofit fontScale="90000"/>
          </a:bodyPr>
          <a:lstStyle/>
          <a:p>
            <a:r>
              <a:rPr lang="fr-FR" dirty="0" smtClean="0"/>
              <a:t>Les droits de propriété intellectuelle</a:t>
            </a:r>
            <a:endParaRPr lang="fr-FR" dirty="0"/>
          </a:p>
        </p:txBody>
      </p:sp>
    </p:spTree>
    <p:extLst>
      <p:ext uri="{BB962C8B-B14F-4D97-AF65-F5344CB8AC3E}">
        <p14:creationId xmlns:p14="http://schemas.microsoft.com/office/powerpoint/2010/main" val="81712183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1000" y="1574800"/>
            <a:ext cx="8407893" cy="5080000"/>
          </a:xfrm>
        </p:spPr>
        <p:txBody>
          <a:bodyPr>
            <a:normAutofit fontScale="92500" lnSpcReduction="10000"/>
          </a:bodyPr>
          <a:lstStyle/>
          <a:p>
            <a:pPr marL="45720" indent="0" algn="just">
              <a:buNone/>
            </a:pPr>
            <a:r>
              <a:rPr lang="fr-FR" sz="2800" dirty="0" smtClean="0">
                <a:solidFill>
                  <a:srgbClr val="000000"/>
                </a:solidFill>
              </a:rPr>
              <a:t>Art. 35 : « </a:t>
            </a:r>
            <a:r>
              <a:rPr lang="fr-FR" sz="2800" b="1" i="1" dirty="0" smtClean="0">
                <a:solidFill>
                  <a:srgbClr val="000000"/>
                </a:solidFill>
                <a:cs typeface="Bell MT"/>
              </a:rPr>
              <a:t>L’Accord devrait examiner, étoffer et compléter les accords commerciaux sectoriels existants tels que l’accord entre l’UE et les USA sur le </a:t>
            </a:r>
            <a:r>
              <a:rPr lang="fr-FR" sz="2800" b="1" i="1" u="sng" dirty="0" smtClean="0">
                <a:solidFill>
                  <a:srgbClr val="000000"/>
                </a:solidFill>
                <a:cs typeface="Bell MT"/>
              </a:rPr>
              <a:t>commerce du vin </a:t>
            </a:r>
            <a:r>
              <a:rPr lang="fr-FR" sz="2800" b="1" i="1" dirty="0" smtClean="0">
                <a:solidFill>
                  <a:srgbClr val="000000"/>
                </a:solidFill>
                <a:cs typeface="Bell MT"/>
              </a:rPr>
              <a:t>(…). »</a:t>
            </a:r>
          </a:p>
          <a:p>
            <a:pPr marL="45720" indent="0" algn="just">
              <a:buNone/>
            </a:pPr>
            <a:r>
              <a:rPr lang="fr-FR" sz="2800" b="1" dirty="0" smtClean="0">
                <a:solidFill>
                  <a:srgbClr val="FF0000"/>
                </a:solidFill>
                <a:cs typeface="Bell MT"/>
              </a:rPr>
              <a:t>L’accord UE-USA de 2005 était déjà une capitulation européenne devant les exigences US</a:t>
            </a:r>
            <a:r>
              <a:rPr lang="fr-FR" sz="2800" b="1" i="1" dirty="0" smtClean="0">
                <a:solidFill>
                  <a:srgbClr val="000000"/>
                </a:solidFill>
                <a:cs typeface="Bell MT"/>
              </a:rPr>
              <a:t>.</a:t>
            </a:r>
          </a:p>
          <a:p>
            <a:pPr marL="45720" indent="0" algn="just">
              <a:buNone/>
            </a:pPr>
            <a:r>
              <a:rPr lang="fr-FR" sz="2800" b="1" dirty="0" smtClean="0">
                <a:solidFill>
                  <a:srgbClr val="FF0000"/>
                </a:solidFill>
                <a:cs typeface="Bell MT"/>
              </a:rPr>
              <a:t>La porte est ouverte à de nouvelles remises en cause des règlementations existantes en matière d’œnologie, d’enrichissement, d’étiquetage, d’indications géographiques, de p</a:t>
            </a:r>
            <a:r>
              <a:rPr lang="fr-FR" sz="2800" b="1" dirty="0">
                <a:solidFill>
                  <a:srgbClr val="FF0000"/>
                </a:solidFill>
                <a:cs typeface="Bell MT"/>
              </a:rPr>
              <a:t>o</a:t>
            </a:r>
            <a:r>
              <a:rPr lang="fr-FR" sz="2800" b="1" dirty="0" smtClean="0">
                <a:solidFill>
                  <a:srgbClr val="FF0000"/>
                </a:solidFill>
                <a:cs typeface="Bell MT"/>
              </a:rPr>
              <a:t>litique de qualité, afin d’ouvrir encore plus le marché européen à des boissons abusivement appelées « vin ».</a:t>
            </a:r>
            <a:endParaRPr lang="fr-FR" sz="2800" b="1" dirty="0">
              <a:solidFill>
                <a:srgbClr val="FF0000"/>
              </a:solidFill>
              <a:cs typeface="Bell MT"/>
            </a:endParaRPr>
          </a:p>
          <a:p>
            <a:pPr marL="45720" indent="0" algn="just">
              <a:buNone/>
            </a:pPr>
            <a:endParaRPr lang="fr-FR" sz="2800" b="1" i="1" dirty="0">
              <a:solidFill>
                <a:srgbClr val="000000"/>
              </a:solidFill>
              <a:cs typeface="Bell MT"/>
            </a:endParaRPr>
          </a:p>
        </p:txBody>
      </p:sp>
      <p:sp>
        <p:nvSpPr>
          <p:cNvPr id="2" name="Titre 1"/>
          <p:cNvSpPr>
            <a:spLocks noGrp="1"/>
          </p:cNvSpPr>
          <p:nvPr>
            <p:ph type="title"/>
          </p:nvPr>
        </p:nvSpPr>
        <p:spPr/>
        <p:txBody>
          <a:bodyPr>
            <a:normAutofit/>
          </a:bodyPr>
          <a:lstStyle/>
          <a:p>
            <a:r>
              <a:rPr lang="fr-FR" dirty="0" smtClean="0"/>
              <a:t>Les accords sectoriels </a:t>
            </a:r>
            <a:endParaRPr lang="fr-FR" dirty="0"/>
          </a:p>
        </p:txBody>
      </p:sp>
    </p:spTree>
    <p:extLst>
      <p:ext uri="{BB962C8B-B14F-4D97-AF65-F5344CB8AC3E}">
        <p14:creationId xmlns:p14="http://schemas.microsoft.com/office/powerpoint/2010/main" val="20261315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6267" y="1608667"/>
            <a:ext cx="8602626" cy="4961466"/>
          </a:xfrm>
        </p:spPr>
        <p:txBody>
          <a:bodyPr>
            <a:normAutofit fontScale="92500" lnSpcReduction="20000"/>
          </a:bodyPr>
          <a:lstStyle/>
          <a:p>
            <a:pPr marL="45720" indent="0" algn="just">
              <a:buNone/>
            </a:pPr>
            <a:r>
              <a:rPr lang="fr-FR" sz="2400" dirty="0" smtClean="0">
                <a:solidFill>
                  <a:srgbClr val="000000"/>
                </a:solidFill>
              </a:rPr>
              <a:t>Art 37 : </a:t>
            </a:r>
            <a:r>
              <a:rPr lang="fr-FR" sz="2400" b="1" i="1" dirty="0" smtClean="0">
                <a:solidFill>
                  <a:srgbClr val="000000"/>
                </a:solidFill>
                <a:cs typeface="Bell MT"/>
              </a:rPr>
              <a:t>« L’Accord comprendra des dispositions concernant le commerce et les aspects liés à l’investissement en ce qui concerne l’énergie et les matières premières. Les négociations devraient viser à assurer un environnement commercial ouvert, transparent et prévisible en matière d’énergie et à </a:t>
            </a:r>
            <a:r>
              <a:rPr lang="fr-FR" sz="2400" b="1" i="1" u="sng" dirty="0" smtClean="0">
                <a:solidFill>
                  <a:srgbClr val="000000"/>
                </a:solidFill>
                <a:cs typeface="Bell MT"/>
              </a:rPr>
              <a:t>garantir un accès libre et durable aux matières premières.</a:t>
            </a:r>
            <a:r>
              <a:rPr lang="fr-FR" sz="2400" b="1" i="1" dirty="0" smtClean="0">
                <a:solidFill>
                  <a:srgbClr val="000000"/>
                </a:solidFill>
                <a:cs typeface="Bell MT"/>
              </a:rPr>
              <a:t> »</a:t>
            </a:r>
          </a:p>
          <a:p>
            <a:pPr marL="45720" indent="0" algn="just">
              <a:buNone/>
            </a:pPr>
            <a:endParaRPr lang="fr-FR" sz="2400" b="1" i="1" dirty="0">
              <a:solidFill>
                <a:srgbClr val="000000"/>
              </a:solidFill>
              <a:cs typeface="Bell MT"/>
            </a:endParaRPr>
          </a:p>
          <a:p>
            <a:pPr marL="45720" indent="0" algn="just">
              <a:buNone/>
            </a:pPr>
            <a:r>
              <a:rPr lang="fr-FR" sz="2400" b="1" i="1" dirty="0" smtClean="0">
                <a:solidFill>
                  <a:srgbClr val="FF0000"/>
                </a:solidFill>
                <a:cs typeface="Bell MT"/>
              </a:rPr>
              <a:t>Non seulement cet article va permettre la mise en concurrence (et donc la privatisation à terme) de la production et de la distribution de toutes les formes d’énergie, mais il ouvre la porte à la contestation de lois limitant ou interdisant l’usage de certaines (ex: gaz de schiste). Les Etats ne seront plus maîtres de leur sol, ni de leur pouvoir de fixer les prix des produits énergétiques sur le marché national.</a:t>
            </a:r>
            <a:endParaRPr lang="fr-FR" sz="2400" b="1" i="1" dirty="0">
              <a:solidFill>
                <a:srgbClr val="FF0000"/>
              </a:solidFill>
              <a:cs typeface="Bell MT"/>
            </a:endParaRPr>
          </a:p>
        </p:txBody>
      </p:sp>
      <p:sp>
        <p:nvSpPr>
          <p:cNvPr id="2" name="Titre 1"/>
          <p:cNvSpPr>
            <a:spLocks noGrp="1"/>
          </p:cNvSpPr>
          <p:nvPr>
            <p:ph type="title"/>
          </p:nvPr>
        </p:nvSpPr>
        <p:spPr/>
        <p:txBody>
          <a:bodyPr/>
          <a:lstStyle/>
          <a:p>
            <a:r>
              <a:rPr lang="fr-FR" dirty="0" smtClean="0"/>
              <a:t>L’énergie</a:t>
            </a:r>
            <a:endParaRPr lang="fr-FR" dirty="0"/>
          </a:p>
        </p:txBody>
      </p:sp>
    </p:spTree>
    <p:extLst>
      <p:ext uri="{BB962C8B-B14F-4D97-AF65-F5344CB8AC3E}">
        <p14:creationId xmlns:p14="http://schemas.microsoft.com/office/powerpoint/2010/main" val="295032063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6267" y="1659467"/>
            <a:ext cx="8221626" cy="4995333"/>
          </a:xfrm>
        </p:spPr>
        <p:txBody>
          <a:bodyPr>
            <a:normAutofit/>
          </a:bodyPr>
          <a:lstStyle/>
          <a:p>
            <a:pPr marL="45720" indent="0" algn="just">
              <a:buNone/>
            </a:pPr>
            <a:endParaRPr lang="fr-FR" sz="2400" dirty="0" smtClean="0">
              <a:solidFill>
                <a:srgbClr val="000000"/>
              </a:solidFill>
            </a:endParaRPr>
          </a:p>
          <a:p>
            <a:pPr marL="45720" indent="0" algn="just">
              <a:buNone/>
            </a:pPr>
            <a:r>
              <a:rPr lang="fr-FR" sz="2400" dirty="0" smtClean="0">
                <a:solidFill>
                  <a:srgbClr val="000000"/>
                </a:solidFill>
              </a:rPr>
              <a:t>Art. 39 : </a:t>
            </a:r>
            <a:r>
              <a:rPr lang="fr-FR" sz="2400" b="1" i="1" dirty="0" smtClean="0">
                <a:solidFill>
                  <a:srgbClr val="000000"/>
                </a:solidFill>
                <a:cs typeface="Bell MT"/>
              </a:rPr>
              <a:t>«L’Accord comprendra des disp</a:t>
            </a:r>
            <a:r>
              <a:rPr lang="fr-FR" sz="2400" b="1" i="1" dirty="0">
                <a:solidFill>
                  <a:srgbClr val="000000"/>
                </a:solidFill>
                <a:cs typeface="Bell MT"/>
              </a:rPr>
              <a:t>o</a:t>
            </a:r>
            <a:r>
              <a:rPr lang="fr-FR" sz="2400" b="1" i="1" dirty="0" smtClean="0">
                <a:solidFill>
                  <a:srgbClr val="000000"/>
                </a:solidFill>
                <a:cs typeface="Bell MT"/>
              </a:rPr>
              <a:t>sitions sur l’entière </a:t>
            </a:r>
            <a:r>
              <a:rPr lang="fr-FR" sz="2400" b="1" i="1" u="sng" dirty="0" smtClean="0">
                <a:solidFill>
                  <a:srgbClr val="000000"/>
                </a:solidFill>
                <a:cs typeface="Bell MT"/>
              </a:rPr>
              <a:t>libéralisation des paiements courants et des mouvements de capitaux</a:t>
            </a:r>
            <a:r>
              <a:rPr lang="fr-FR" sz="2400" b="1" i="1" dirty="0" smtClean="0">
                <a:solidFill>
                  <a:srgbClr val="000000"/>
                </a:solidFill>
                <a:cs typeface="Bell MT"/>
              </a:rPr>
              <a:t>  (…).  »</a:t>
            </a:r>
          </a:p>
          <a:p>
            <a:pPr marL="45720" indent="0" algn="just">
              <a:buNone/>
            </a:pPr>
            <a:endParaRPr lang="fr-FR" sz="2400" b="1" i="1" dirty="0">
              <a:solidFill>
                <a:srgbClr val="000000"/>
              </a:solidFill>
              <a:cs typeface="Bell MT"/>
            </a:endParaRPr>
          </a:p>
          <a:p>
            <a:pPr marL="45720" indent="0" algn="just">
              <a:buNone/>
            </a:pPr>
            <a:r>
              <a:rPr lang="fr-FR" sz="2400" b="1" i="1" dirty="0" smtClean="0">
                <a:solidFill>
                  <a:srgbClr val="FF0000"/>
                </a:solidFill>
                <a:cs typeface="Bell MT"/>
              </a:rPr>
              <a:t>Les leçons de la crise financière ne sont pas tirées et les spéculateurs gardent les coudées franches. Aucune proposition de régulation du capitalisme financier.</a:t>
            </a:r>
            <a:endParaRPr lang="fr-FR" sz="2400" b="1" i="1" dirty="0">
              <a:solidFill>
                <a:srgbClr val="FF0000"/>
              </a:solidFill>
              <a:cs typeface="Bell MT"/>
            </a:endParaRPr>
          </a:p>
        </p:txBody>
      </p:sp>
      <p:sp>
        <p:nvSpPr>
          <p:cNvPr id="2" name="Titre 1"/>
          <p:cNvSpPr>
            <a:spLocks noGrp="1"/>
          </p:cNvSpPr>
          <p:nvPr>
            <p:ph type="title"/>
          </p:nvPr>
        </p:nvSpPr>
        <p:spPr/>
        <p:txBody>
          <a:bodyPr>
            <a:normAutofit/>
          </a:bodyPr>
          <a:lstStyle/>
          <a:p>
            <a:r>
              <a:rPr lang="fr-FR" dirty="0" smtClean="0"/>
              <a:t>Les mouvements de capitaux</a:t>
            </a:r>
            <a:endParaRPr lang="fr-FR" dirty="0"/>
          </a:p>
        </p:txBody>
      </p:sp>
    </p:spTree>
    <p:extLst>
      <p:ext uri="{BB962C8B-B14F-4D97-AF65-F5344CB8AC3E}">
        <p14:creationId xmlns:p14="http://schemas.microsoft.com/office/powerpoint/2010/main" val="42831162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45720" indent="0">
              <a:buNone/>
            </a:pPr>
            <a:endParaRPr lang="fr-FR" dirty="0" smtClean="0"/>
          </a:p>
          <a:p>
            <a:pPr marL="45720" indent="0" algn="just">
              <a:buNone/>
            </a:pPr>
            <a:r>
              <a:rPr lang="fr-FR" sz="2400" dirty="0" smtClean="0">
                <a:solidFill>
                  <a:srgbClr val="000000"/>
                </a:solidFill>
              </a:rPr>
              <a:t>Art. 40 «</a:t>
            </a:r>
            <a:r>
              <a:rPr lang="fr-FR" sz="2400" b="1" i="1" dirty="0" smtClean="0">
                <a:solidFill>
                  <a:srgbClr val="000000"/>
                </a:solidFill>
                <a:cs typeface="Bell MT"/>
              </a:rPr>
              <a:t>L’Accord traitera des questions de transparence. A cette fin, il comprendra des dispositions sur </a:t>
            </a:r>
          </a:p>
          <a:p>
            <a:pPr marL="45720" indent="0" algn="just">
              <a:buNone/>
            </a:pPr>
            <a:endParaRPr lang="fr-FR" sz="2400" b="1" i="1" dirty="0">
              <a:solidFill>
                <a:srgbClr val="000000"/>
              </a:solidFill>
              <a:cs typeface="Bell MT"/>
            </a:endParaRPr>
          </a:p>
          <a:p>
            <a:pPr algn="just">
              <a:buFontTx/>
              <a:buChar char="-"/>
            </a:pPr>
            <a:r>
              <a:rPr lang="fr-FR" sz="2400" b="1" i="1" dirty="0" smtClean="0">
                <a:solidFill>
                  <a:srgbClr val="000000"/>
                </a:solidFill>
                <a:cs typeface="Bell MT"/>
              </a:rPr>
              <a:t>l’</a:t>
            </a:r>
            <a:r>
              <a:rPr lang="fr-FR" sz="2400" b="1" i="1" dirty="0" smtClean="0">
                <a:solidFill>
                  <a:srgbClr val="FF0000"/>
                </a:solidFill>
                <a:cs typeface="Bell MT"/>
              </a:rPr>
              <a:t>engagement de consulter les parties </a:t>
            </a:r>
            <a:r>
              <a:rPr lang="fr-FR" sz="2400" b="1" i="1" u="sng" dirty="0" smtClean="0">
                <a:solidFill>
                  <a:srgbClr val="FF0000"/>
                </a:solidFill>
                <a:cs typeface="Bell MT"/>
              </a:rPr>
              <a:t>avant</a:t>
            </a:r>
            <a:r>
              <a:rPr lang="fr-FR" sz="2400" b="1" i="1" dirty="0" smtClean="0">
                <a:solidFill>
                  <a:srgbClr val="FF0000"/>
                </a:solidFill>
                <a:cs typeface="Bell MT"/>
              </a:rPr>
              <a:t> l’introduction de mesures </a:t>
            </a:r>
            <a:r>
              <a:rPr lang="fr-FR" sz="2400" b="1" i="1" dirty="0" smtClean="0">
                <a:solidFill>
                  <a:srgbClr val="000000"/>
                </a:solidFill>
                <a:cs typeface="Bell MT"/>
              </a:rPr>
              <a:t>ayant un impact sur le commerce et l’investissement (…) »</a:t>
            </a:r>
          </a:p>
        </p:txBody>
      </p:sp>
      <p:sp>
        <p:nvSpPr>
          <p:cNvPr id="2" name="Titre 1"/>
          <p:cNvSpPr>
            <a:spLocks noGrp="1"/>
          </p:cNvSpPr>
          <p:nvPr>
            <p:ph type="title"/>
          </p:nvPr>
        </p:nvSpPr>
        <p:spPr/>
        <p:txBody>
          <a:bodyPr/>
          <a:lstStyle/>
          <a:p>
            <a:r>
              <a:rPr lang="fr-FR" dirty="0" smtClean="0"/>
              <a:t>La transparence</a:t>
            </a:r>
            <a:endParaRPr lang="fr-FR" dirty="0"/>
          </a:p>
        </p:txBody>
      </p:sp>
    </p:spTree>
    <p:extLst>
      <p:ext uri="{BB962C8B-B14F-4D97-AF65-F5344CB8AC3E}">
        <p14:creationId xmlns:p14="http://schemas.microsoft.com/office/powerpoint/2010/main" val="28909412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54367" y="1744133"/>
            <a:ext cx="8407893" cy="4775200"/>
          </a:xfrm>
        </p:spPr>
        <p:txBody>
          <a:bodyPr>
            <a:normAutofit fontScale="92500"/>
          </a:bodyPr>
          <a:lstStyle/>
          <a:p>
            <a:pPr marL="45720" indent="0" algn="just">
              <a:buNone/>
            </a:pPr>
            <a:r>
              <a:rPr lang="fr-FR" sz="2400" dirty="0" smtClean="0">
                <a:solidFill>
                  <a:srgbClr val="000000"/>
                </a:solidFill>
              </a:rPr>
              <a:t>Art</a:t>
            </a:r>
            <a:r>
              <a:rPr lang="fr-FR" sz="2400" dirty="0">
                <a:solidFill>
                  <a:srgbClr val="000000"/>
                </a:solidFill>
              </a:rPr>
              <a:t>. 43 : </a:t>
            </a:r>
            <a:r>
              <a:rPr lang="fr-FR" sz="2400" b="1" i="1" dirty="0" smtClean="0">
                <a:solidFill>
                  <a:srgbClr val="000000"/>
                </a:solidFill>
                <a:cs typeface="Bell MT"/>
              </a:rPr>
              <a:t>« L’Accord </a:t>
            </a:r>
            <a:r>
              <a:rPr lang="fr-FR" sz="2400" b="1" i="1" dirty="0">
                <a:solidFill>
                  <a:srgbClr val="000000"/>
                </a:solidFill>
                <a:cs typeface="Bell MT"/>
              </a:rPr>
              <a:t>mettra en place une structure </a:t>
            </a:r>
            <a:r>
              <a:rPr lang="fr-FR" sz="2400" b="1" i="1" dirty="0" smtClean="0">
                <a:solidFill>
                  <a:srgbClr val="000000"/>
                </a:solidFill>
                <a:cs typeface="Bell MT"/>
              </a:rPr>
              <a:t>institutionnelle en vue de garantir un suivi efficace des engagements découlant de l’Accord ainsi que pour promouvoir la réalisation progressive de la compatibilité des régimes réglementaires.</a:t>
            </a:r>
            <a:endParaRPr lang="fr-FR" sz="2400" b="1" i="1" dirty="0">
              <a:solidFill>
                <a:srgbClr val="000000"/>
              </a:solidFill>
              <a:cs typeface="Bell MT"/>
            </a:endParaRPr>
          </a:p>
          <a:p>
            <a:endParaRPr lang="fr-FR" dirty="0" smtClean="0"/>
          </a:p>
          <a:p>
            <a:pPr marL="45720" indent="0" algn="just">
              <a:buNone/>
            </a:pPr>
            <a:r>
              <a:rPr lang="fr-FR" sz="2400" dirty="0" smtClean="0">
                <a:solidFill>
                  <a:srgbClr val="FF0000"/>
                </a:solidFill>
              </a:rPr>
              <a:t>Une institution s’imposera à l’UE et aux USA. Qui en fera partie ? De quelle autorité sera-t-elle investie ? A quel contrôle sera-t-elle soumise ? Le travail ultérieur sur les régimes réglementaires sera-t-il soumis à la ratification des Etats (</a:t>
            </a:r>
            <a:r>
              <a:rPr lang="fr-FR" sz="2400" dirty="0" smtClean="0">
                <a:solidFill>
                  <a:schemeClr val="tx1"/>
                </a:solidFill>
              </a:rPr>
              <a:t>la Commission européenne propose que cela ne soit plus le cas, ce qui donnerait un pouvoir législatif supranational à cette institution</a:t>
            </a:r>
            <a:r>
              <a:rPr lang="fr-FR" sz="2400" dirty="0" smtClean="0">
                <a:solidFill>
                  <a:srgbClr val="FF0000"/>
                </a:solidFill>
              </a:rPr>
              <a:t>) ?</a:t>
            </a:r>
            <a:endParaRPr lang="fr-FR" sz="2400" dirty="0">
              <a:solidFill>
                <a:srgbClr val="FF0000"/>
              </a:solidFill>
            </a:endParaRPr>
          </a:p>
        </p:txBody>
      </p:sp>
      <p:sp>
        <p:nvSpPr>
          <p:cNvPr id="3" name="Titre 2"/>
          <p:cNvSpPr>
            <a:spLocks noGrp="1"/>
          </p:cNvSpPr>
          <p:nvPr>
            <p:ph type="title"/>
          </p:nvPr>
        </p:nvSpPr>
        <p:spPr/>
        <p:txBody>
          <a:bodyPr/>
          <a:lstStyle/>
          <a:p>
            <a:r>
              <a:rPr lang="fr-FR" dirty="0" smtClean="0"/>
              <a:t>Un CONTRÔLE </a:t>
            </a:r>
            <a:r>
              <a:rPr lang="fr-FR" dirty="0" err="1" smtClean="0"/>
              <a:t>supra-ETATIQUE</a:t>
            </a:r>
            <a:endParaRPr lang="fr-FR" dirty="0"/>
          </a:p>
        </p:txBody>
      </p:sp>
    </p:spTree>
    <p:extLst>
      <p:ext uri="{BB962C8B-B14F-4D97-AF65-F5344CB8AC3E}">
        <p14:creationId xmlns:p14="http://schemas.microsoft.com/office/powerpoint/2010/main" val="35460773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1000" y="2650348"/>
            <a:ext cx="8407893" cy="4072185"/>
          </a:xfrm>
        </p:spPr>
        <p:txBody>
          <a:bodyPr>
            <a:normAutofit fontScale="92500" lnSpcReduction="10000"/>
          </a:bodyPr>
          <a:lstStyle/>
          <a:p>
            <a:pPr marL="91440" indent="0" algn="just">
              <a:buNone/>
            </a:pPr>
            <a:endParaRPr lang="fr-FR" sz="2400" b="1" u="sng" dirty="0" smtClean="0">
              <a:solidFill>
                <a:schemeClr val="tx1"/>
              </a:solidFill>
            </a:endParaRPr>
          </a:p>
          <a:p>
            <a:pPr marL="91440" indent="0" algn="just">
              <a:buNone/>
            </a:pPr>
            <a:r>
              <a:rPr lang="fr-FR" sz="2800" b="1" u="sng" dirty="0" smtClean="0">
                <a:solidFill>
                  <a:schemeClr val="tx1"/>
                </a:solidFill>
              </a:rPr>
              <a:t>Avec les Asiatiques </a:t>
            </a:r>
            <a:r>
              <a:rPr lang="fr-FR" sz="2800" b="1" dirty="0" smtClean="0">
                <a:solidFill>
                  <a:schemeClr val="tx1"/>
                </a:solidFill>
              </a:rPr>
              <a:t>: le 12 novembre 2011, est lancée la négociation d’un Partenariat Trans-Pacifique (PTP) entre onze pays riverains du Pacifique</a:t>
            </a:r>
          </a:p>
          <a:p>
            <a:pPr marL="91440" indent="0" algn="just">
              <a:buNone/>
            </a:pPr>
            <a:endParaRPr lang="fr-FR" sz="2800" b="1" spc="0" dirty="0" smtClean="0">
              <a:ln w="17780" cmpd="sng">
                <a:solidFill>
                  <a:srgbClr val="FFFFFF"/>
                </a:solidFill>
                <a:prstDash val="solid"/>
                <a:miter lim="800000"/>
              </a:ln>
              <a:solidFill>
                <a:srgbClr val="333333"/>
              </a:solidFill>
              <a:effectLst>
                <a:outerShdw blurRad="50800" algn="tl" rotWithShape="0">
                  <a:srgbClr val="000000"/>
                </a:outerShdw>
              </a:effectLst>
            </a:endParaRPr>
          </a:p>
          <a:p>
            <a:pPr marL="91440" indent="0" algn="just">
              <a:buNone/>
            </a:pPr>
            <a:r>
              <a:rPr lang="fr-FR" sz="2800" b="1" u="sng" dirty="0" smtClean="0">
                <a:solidFill>
                  <a:schemeClr val="tx1"/>
                </a:solidFill>
              </a:rPr>
              <a:t>Avec les Européens </a:t>
            </a:r>
            <a:r>
              <a:rPr lang="fr-FR" sz="2800" b="1" dirty="0" smtClean="0">
                <a:solidFill>
                  <a:schemeClr val="tx1"/>
                </a:solidFill>
              </a:rPr>
              <a:t>: le 13 février 2013, Van </a:t>
            </a:r>
            <a:r>
              <a:rPr lang="fr-FR" sz="2800" b="1" dirty="0" err="1" smtClean="0">
                <a:solidFill>
                  <a:schemeClr val="tx1"/>
                </a:solidFill>
              </a:rPr>
              <a:t>Rompuy</a:t>
            </a:r>
            <a:r>
              <a:rPr lang="fr-FR" sz="2800" b="1" dirty="0" smtClean="0">
                <a:solidFill>
                  <a:schemeClr val="tx1"/>
                </a:solidFill>
              </a:rPr>
              <a:t> et Barroso signent avec Obama un engagement d’entamer la procédure en vue de négocier le GMT.</a:t>
            </a:r>
          </a:p>
        </p:txBody>
      </p:sp>
      <p:sp>
        <p:nvSpPr>
          <p:cNvPr id="2" name="Titre 1"/>
          <p:cNvSpPr>
            <a:spLocks noGrp="1"/>
          </p:cNvSpPr>
          <p:nvPr>
            <p:ph type="title"/>
          </p:nvPr>
        </p:nvSpPr>
        <p:spPr/>
        <p:txBody>
          <a:bodyPr/>
          <a:lstStyle/>
          <a:p>
            <a:r>
              <a:rPr lang="fr-FR" dirty="0" smtClean="0"/>
              <a:t>LA GENESE DE LA NEGOCIATION: </a:t>
            </a:r>
            <a:br>
              <a:rPr lang="fr-FR" dirty="0" smtClean="0"/>
            </a:br>
            <a:r>
              <a:rPr lang="fr-FR" dirty="0" smtClean="0"/>
              <a:t>3. Contourner l’impasse OMC</a:t>
            </a:r>
            <a:endParaRPr lang="fr-FR" dirty="0"/>
          </a:p>
        </p:txBody>
      </p:sp>
      <p:sp>
        <p:nvSpPr>
          <p:cNvPr id="6" name="Rectangle 5"/>
          <p:cNvSpPr/>
          <p:nvPr/>
        </p:nvSpPr>
        <p:spPr>
          <a:xfrm>
            <a:off x="381000" y="1942462"/>
            <a:ext cx="8381260" cy="707886"/>
          </a:xfrm>
          <a:prstGeom prst="rect">
            <a:avLst/>
          </a:prstGeom>
        </p:spPr>
        <p:txBody>
          <a:bodyPr wrap="square">
            <a:spAutoFit/>
          </a:bodyPr>
          <a:lstStyle/>
          <a:p>
            <a:pPr>
              <a:buNone/>
            </a:pPr>
            <a:r>
              <a:rPr lang="fr-FR" sz="2000" dirty="0" smtClean="0"/>
              <a:t>S’appuyant sur le projet en gestation avec les Européens, les USA proposent deux négociations :</a:t>
            </a:r>
          </a:p>
        </p:txBody>
      </p:sp>
    </p:spTree>
    <p:extLst>
      <p:ext uri="{BB962C8B-B14F-4D97-AF65-F5344CB8AC3E}">
        <p14:creationId xmlns:p14="http://schemas.microsoft.com/office/powerpoint/2010/main" val="28403332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4367" y="1710267"/>
            <a:ext cx="8407893" cy="4876800"/>
          </a:xfrm>
        </p:spPr>
        <p:txBody>
          <a:bodyPr>
            <a:normAutofit lnSpcReduction="10000"/>
          </a:bodyPr>
          <a:lstStyle/>
          <a:p>
            <a:pPr marL="45720" indent="0" algn="just">
              <a:buNone/>
            </a:pPr>
            <a:r>
              <a:rPr lang="fr-FR" sz="2400" dirty="0" smtClean="0">
                <a:solidFill>
                  <a:srgbClr val="000000"/>
                </a:solidFill>
              </a:rPr>
              <a:t>Art. 45 : </a:t>
            </a:r>
            <a:r>
              <a:rPr lang="fr-FR" sz="2400" b="1" i="1" dirty="0" smtClean="0">
                <a:solidFill>
                  <a:srgbClr val="000000"/>
                </a:solidFill>
                <a:cs typeface="Bell MT"/>
              </a:rPr>
              <a:t>«L’Accord comprendra un mécanisme approprié de règlement des différends qui garantira que les Parties respectent les règles convenues. »</a:t>
            </a:r>
          </a:p>
          <a:p>
            <a:pPr marL="45720" indent="0" algn="just">
              <a:buNone/>
            </a:pPr>
            <a:endParaRPr lang="fr-FR" sz="2400" b="1" i="1" dirty="0">
              <a:solidFill>
                <a:srgbClr val="000000"/>
              </a:solidFill>
              <a:cs typeface="Bell MT"/>
            </a:endParaRPr>
          </a:p>
          <a:p>
            <a:pPr marL="45720" indent="0" algn="just">
              <a:buNone/>
            </a:pPr>
            <a:r>
              <a:rPr lang="fr-FR" sz="2400" b="1" i="1" dirty="0" smtClean="0">
                <a:solidFill>
                  <a:srgbClr val="FF0000"/>
                </a:solidFill>
                <a:cs typeface="Bell MT"/>
              </a:rPr>
              <a:t>Ce « mécanisme », dont l’OMC et l’ALENA fournissent le modèle d’opacité et d’arbitraire, permet aux entreprises privées (groupes industriels et financiers) d’entamer des actions contre les pouvoirs publics (Etats, Régions, Départements, Municipalités, services publics) en dehors des institutions judiciaires ; c’est la pratique de l’arbitrage soumise aux lobbies d’où sortira une jurisprudence, c’est à dire les normes voulues par les firmes privées. Aucune autre valeur qu’économique n’est prise en compte.</a:t>
            </a:r>
          </a:p>
        </p:txBody>
      </p:sp>
      <p:sp>
        <p:nvSpPr>
          <p:cNvPr id="2" name="Titre 1"/>
          <p:cNvSpPr>
            <a:spLocks noGrp="1"/>
          </p:cNvSpPr>
          <p:nvPr>
            <p:ph type="title"/>
          </p:nvPr>
        </p:nvSpPr>
        <p:spPr/>
        <p:txBody>
          <a:bodyPr>
            <a:normAutofit/>
          </a:bodyPr>
          <a:lstStyle/>
          <a:p>
            <a:r>
              <a:rPr lang="fr-FR" dirty="0" smtClean="0"/>
              <a:t>Le règlement des différends</a:t>
            </a:r>
            <a:endParaRPr lang="fr-FR" dirty="0"/>
          </a:p>
        </p:txBody>
      </p:sp>
    </p:spTree>
    <p:extLst>
      <p:ext uri="{BB962C8B-B14F-4D97-AF65-F5344CB8AC3E}">
        <p14:creationId xmlns:p14="http://schemas.microsoft.com/office/powerpoint/2010/main" val="30855487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3810" y="1719071"/>
            <a:ext cx="8779493" cy="4960570"/>
          </a:xfrm>
        </p:spPr>
        <p:txBody>
          <a:bodyPr>
            <a:normAutofit lnSpcReduction="10000"/>
          </a:bodyPr>
          <a:lstStyle/>
          <a:p>
            <a:pPr marL="3175" indent="-3175" algn="just">
              <a:buNone/>
            </a:pPr>
            <a:r>
              <a:rPr lang="fr-FR" b="1" dirty="0" smtClean="0">
                <a:solidFill>
                  <a:srgbClr val="000000"/>
                </a:solidFill>
                <a:cs typeface="Bell MT"/>
              </a:rPr>
              <a:t>Plusieurs articles du mandat (art. 14, 18, 19, 21, 25, 29, 31, 32, 33) expriment le vœu (le verbe « devrait ») que les normes sociales, sanitaires et environnementales en vigueur en Europe soient protégées. Ces dispositions servent à apaiser les craintes exprimées et sont présentées par la Commission et les gouvernements comme des garanties. D’autres vœux concernent le respect de Conventions internationales (OIT, UNESCO, Kyoto,…). </a:t>
            </a:r>
          </a:p>
          <a:p>
            <a:pPr marL="3175" indent="-3175" algn="just">
              <a:buNone/>
            </a:pPr>
            <a:endParaRPr lang="fr-FR" b="1" i="1" dirty="0">
              <a:solidFill>
                <a:srgbClr val="000000"/>
              </a:solidFill>
              <a:cs typeface="Bell MT"/>
            </a:endParaRPr>
          </a:p>
          <a:p>
            <a:pPr marL="3175" indent="-3175" algn="just">
              <a:buNone/>
            </a:pPr>
            <a:r>
              <a:rPr lang="fr-FR" b="1" i="1" dirty="0" smtClean="0">
                <a:solidFill>
                  <a:srgbClr val="FF0000"/>
                </a:solidFill>
                <a:cs typeface="Bell MT"/>
              </a:rPr>
              <a:t>On ne peut accorder aucun crédit à de telles garanties puisque les politiques et les pratiques de la Commission européenne les contredisent : il suffit d’observer la jurisprudence de la CJUE, les exigences de la troïka, les demandes de libéralisation de la Commission, les plaintes que celles-ci dépose à l’OMC contre des Etats ou des provinces (Ontario) qui favorisent des entreprises qui protègent un niveau de salaire ou l’environnement. Quant aux Conventions internationales, </a:t>
            </a:r>
            <a:r>
              <a:rPr lang="fr-FR" b="1" i="1" smtClean="0">
                <a:solidFill>
                  <a:srgbClr val="FF0000"/>
                </a:solidFill>
                <a:cs typeface="Bell MT"/>
              </a:rPr>
              <a:t>le «partenaire» </a:t>
            </a:r>
            <a:r>
              <a:rPr lang="fr-FR" b="1" i="1" dirty="0" smtClean="0">
                <a:solidFill>
                  <a:srgbClr val="FF0000"/>
                </a:solidFill>
                <a:cs typeface="Bell MT"/>
              </a:rPr>
              <a:t>américain n’y a pas adhéré ! </a:t>
            </a:r>
            <a:endParaRPr lang="fr-FR" b="1" i="1" dirty="0">
              <a:solidFill>
                <a:srgbClr val="FF0000"/>
              </a:solidFill>
              <a:cs typeface="Bell MT"/>
            </a:endParaRPr>
          </a:p>
        </p:txBody>
      </p:sp>
      <p:sp>
        <p:nvSpPr>
          <p:cNvPr id="2" name="Titre 1"/>
          <p:cNvSpPr>
            <a:spLocks noGrp="1"/>
          </p:cNvSpPr>
          <p:nvPr>
            <p:ph type="title"/>
          </p:nvPr>
        </p:nvSpPr>
        <p:spPr/>
        <p:txBody>
          <a:bodyPr/>
          <a:lstStyle/>
          <a:p>
            <a:r>
              <a:rPr lang="fr-FR" dirty="0" smtClean="0"/>
              <a:t>Les « garanties »</a:t>
            </a:r>
            <a:endParaRPr lang="fr-FR" dirty="0"/>
          </a:p>
        </p:txBody>
      </p:sp>
    </p:spTree>
    <p:extLst>
      <p:ext uri="{BB962C8B-B14F-4D97-AF65-F5344CB8AC3E}">
        <p14:creationId xmlns:p14="http://schemas.microsoft.com/office/powerpoint/2010/main" val="2615256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88132" y="1719071"/>
            <a:ext cx="8763817" cy="4960570"/>
          </a:xfrm>
        </p:spPr>
        <p:txBody>
          <a:bodyPr>
            <a:noAutofit/>
          </a:bodyPr>
          <a:lstStyle/>
          <a:p>
            <a:pPr marL="45720" indent="0" algn="just">
              <a:buNone/>
            </a:pPr>
            <a:r>
              <a:rPr lang="fr-FR" dirty="0" smtClean="0">
                <a:solidFill>
                  <a:srgbClr val="000000"/>
                </a:solidFill>
              </a:rPr>
              <a:t>Art. 6: « </a:t>
            </a:r>
            <a:r>
              <a:rPr lang="fr-FR" b="1" i="1" dirty="0" smtClean="0">
                <a:solidFill>
                  <a:srgbClr val="000000"/>
                </a:solidFill>
                <a:cs typeface="Bell MT"/>
              </a:rPr>
              <a:t>(…) Le Préambule de l’Accord rappellera (…) le droit des parties de prendre les mesures nécessaires pour réaliser les objectifs légitimes des politiques publiques (…) qu’elles  estiment nécessaires (…) pour la promotion de la diversité culturelle telle qu’inscrite dans la Convention de l’UNESCO sur la protection et la promotion de la diversité des expressions culturelles, »</a:t>
            </a:r>
          </a:p>
          <a:p>
            <a:pPr marL="45720" indent="0" algn="just">
              <a:buNone/>
            </a:pPr>
            <a:r>
              <a:rPr lang="fr-FR" b="1" i="1" dirty="0" smtClean="0">
                <a:solidFill>
                  <a:srgbClr val="FF0000"/>
                </a:solidFill>
                <a:cs typeface="Bell MT"/>
              </a:rPr>
              <a:t>LES USA N’ONT PAS SIGNE LA CONVENTION UNESCO </a:t>
            </a:r>
          </a:p>
          <a:p>
            <a:pPr marL="45720" indent="0" algn="just">
              <a:buNone/>
            </a:pPr>
            <a:r>
              <a:rPr lang="fr-FR" dirty="0" smtClean="0">
                <a:solidFill>
                  <a:srgbClr val="000000"/>
                </a:solidFill>
              </a:rPr>
              <a:t>Art.21 : « </a:t>
            </a:r>
            <a:r>
              <a:rPr lang="fr-FR" b="1" i="1" dirty="0" smtClean="0">
                <a:solidFill>
                  <a:srgbClr val="000000"/>
                </a:solidFill>
                <a:cs typeface="Bell MT"/>
              </a:rPr>
              <a:t>Les services audiovisuels ne sont pas couverts par ce chapitre</a:t>
            </a:r>
            <a:r>
              <a:rPr lang="fr-FR" dirty="0" smtClean="0">
                <a:solidFill>
                  <a:srgbClr val="000000"/>
                </a:solidFill>
                <a:cs typeface="Bell MT"/>
              </a:rPr>
              <a:t>.</a:t>
            </a:r>
            <a:r>
              <a:rPr lang="fr-FR" dirty="0" smtClean="0">
                <a:solidFill>
                  <a:srgbClr val="000000"/>
                </a:solidFill>
              </a:rPr>
              <a:t> »</a:t>
            </a:r>
          </a:p>
          <a:p>
            <a:pPr marL="45720" indent="0" algn="just">
              <a:buNone/>
            </a:pPr>
            <a:r>
              <a:rPr lang="fr-FR" dirty="0" smtClean="0">
                <a:solidFill>
                  <a:srgbClr val="FF0000"/>
                </a:solidFill>
              </a:rPr>
              <a:t>MAIS</a:t>
            </a:r>
          </a:p>
          <a:p>
            <a:pPr marL="45720" indent="0" algn="just">
              <a:buNone/>
            </a:pPr>
            <a:r>
              <a:rPr lang="fr-FR" dirty="0" smtClean="0">
                <a:solidFill>
                  <a:srgbClr val="000000"/>
                </a:solidFill>
              </a:rPr>
              <a:t>Art.44 : «</a:t>
            </a:r>
            <a:r>
              <a:rPr lang="fr-FR" b="1" i="1" dirty="0" smtClean="0">
                <a:solidFill>
                  <a:srgbClr val="000000"/>
                </a:solidFill>
                <a:cs typeface="Bell MT"/>
              </a:rPr>
              <a:t> (…) La Commission, en vertu des Traités, peut faire des recommandations au Conseil sur d’éventuelles recommandations supplémentaires sur n’importe quel sujet, avec la même procédure pour adopter ce mandat, y compris les règles de vote. </a:t>
            </a:r>
            <a:r>
              <a:rPr lang="fr-FR" dirty="0" smtClean="0">
                <a:solidFill>
                  <a:srgbClr val="000000"/>
                </a:solidFill>
              </a:rPr>
              <a:t>»</a:t>
            </a:r>
            <a:endParaRPr lang="fr-FR" dirty="0">
              <a:solidFill>
                <a:srgbClr val="000000"/>
              </a:solidFill>
            </a:endParaRPr>
          </a:p>
        </p:txBody>
      </p:sp>
      <p:sp>
        <p:nvSpPr>
          <p:cNvPr id="3" name="Titre 2"/>
          <p:cNvSpPr>
            <a:spLocks noGrp="1"/>
          </p:cNvSpPr>
          <p:nvPr>
            <p:ph type="title"/>
          </p:nvPr>
        </p:nvSpPr>
        <p:spPr/>
        <p:txBody>
          <a:bodyPr/>
          <a:lstStyle/>
          <a:p>
            <a:r>
              <a:rPr lang="fr-FR" dirty="0" smtClean="0"/>
              <a:t>Et la culture ? </a:t>
            </a:r>
            <a:endParaRPr lang="fr-FR" dirty="0"/>
          </a:p>
        </p:txBody>
      </p:sp>
    </p:spTree>
    <p:extLst>
      <p:ext uri="{BB962C8B-B14F-4D97-AF65-F5344CB8AC3E}">
        <p14:creationId xmlns:p14="http://schemas.microsoft.com/office/powerpoint/2010/main" val="276216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6777" y="1719071"/>
            <a:ext cx="8632115" cy="4976250"/>
          </a:xfrm>
        </p:spPr>
        <p:txBody>
          <a:bodyPr>
            <a:normAutofit fontScale="92500" lnSpcReduction="10000"/>
          </a:bodyPr>
          <a:lstStyle/>
          <a:p>
            <a:pPr marL="45720" indent="0" algn="just">
              <a:buNone/>
            </a:pPr>
            <a:r>
              <a:rPr lang="fr-FR" b="1" dirty="0" smtClean="0">
                <a:solidFill>
                  <a:srgbClr val="000000"/>
                </a:solidFill>
              </a:rPr>
              <a:t>Le </a:t>
            </a:r>
            <a:r>
              <a:rPr lang="fr-FR" b="1" i="1" dirty="0" smtClean="0">
                <a:solidFill>
                  <a:srgbClr val="000000"/>
                </a:solidFill>
              </a:rPr>
              <a:t>Centre for </a:t>
            </a:r>
            <a:r>
              <a:rPr lang="fr-FR" b="1" i="1" dirty="0" err="1" smtClean="0">
                <a:solidFill>
                  <a:srgbClr val="000000"/>
                </a:solidFill>
              </a:rPr>
              <a:t>Economic</a:t>
            </a:r>
            <a:r>
              <a:rPr lang="fr-FR" b="1" i="1" dirty="0" smtClean="0">
                <a:solidFill>
                  <a:srgbClr val="000000"/>
                </a:solidFill>
              </a:rPr>
              <a:t> Policy </a:t>
            </a:r>
            <a:r>
              <a:rPr lang="fr-FR" b="1" i="1" dirty="0" err="1" smtClean="0">
                <a:solidFill>
                  <a:srgbClr val="000000"/>
                </a:solidFill>
              </a:rPr>
              <a:t>Research</a:t>
            </a:r>
            <a:r>
              <a:rPr lang="fr-FR" b="1" i="1" dirty="0" smtClean="0">
                <a:solidFill>
                  <a:srgbClr val="000000"/>
                </a:solidFill>
              </a:rPr>
              <a:t> </a:t>
            </a:r>
            <a:r>
              <a:rPr lang="fr-FR" b="1" dirty="0" smtClean="0">
                <a:solidFill>
                  <a:srgbClr val="000000"/>
                </a:solidFill>
              </a:rPr>
              <a:t>de Londres a produit en mars 2013 un rapport validé par la Commission et le Conseil.</a:t>
            </a:r>
          </a:p>
          <a:p>
            <a:pPr marL="45720" indent="0" algn="just">
              <a:buNone/>
            </a:pPr>
            <a:r>
              <a:rPr lang="fr-FR" b="1" dirty="0" smtClean="0">
                <a:solidFill>
                  <a:srgbClr val="000000"/>
                </a:solidFill>
              </a:rPr>
              <a:t>Ce rapport affirme que les gains du GMT seront </a:t>
            </a:r>
            <a:r>
              <a:rPr lang="fr-FR" sz="2600" b="1" u="sng" dirty="0" smtClean="0">
                <a:solidFill>
                  <a:srgbClr val="000000"/>
                </a:solidFill>
              </a:rPr>
              <a:t>à l’horizon 2027</a:t>
            </a:r>
          </a:p>
          <a:p>
            <a:pPr marL="812800" algn="just">
              <a:buFontTx/>
              <a:buChar char="-"/>
            </a:pPr>
            <a:r>
              <a:rPr lang="fr-FR" sz="1800" b="1" dirty="0" smtClean="0">
                <a:solidFill>
                  <a:srgbClr val="000000"/>
                </a:solidFill>
              </a:rPr>
              <a:t>+ 0,5% d’augmentation du PIB dans l’UE</a:t>
            </a:r>
          </a:p>
          <a:p>
            <a:pPr marL="812800" algn="just">
              <a:buFontTx/>
              <a:buChar char="-"/>
            </a:pPr>
            <a:r>
              <a:rPr lang="fr-FR" sz="1800" b="1" dirty="0">
                <a:solidFill>
                  <a:srgbClr val="000000"/>
                </a:solidFill>
              </a:rPr>
              <a:t>e</a:t>
            </a:r>
            <a:r>
              <a:rPr lang="fr-FR" sz="1800" b="1" dirty="0" smtClean="0">
                <a:solidFill>
                  <a:srgbClr val="000000"/>
                </a:solidFill>
              </a:rPr>
              <a:t>ntre 400.000 et 500.000 emplois créés (2013 : 26,5 millions de chômeurs dans l’UE à 27)</a:t>
            </a:r>
          </a:p>
          <a:p>
            <a:pPr marL="812800">
              <a:buFontTx/>
              <a:buChar char="-"/>
            </a:pPr>
            <a:endParaRPr lang="fr-FR" b="1" dirty="0" smtClean="0"/>
          </a:p>
          <a:p>
            <a:pPr marL="45720" indent="0" algn="just">
              <a:buNone/>
            </a:pPr>
            <a:r>
              <a:rPr lang="fr-FR" b="1" dirty="0" smtClean="0">
                <a:solidFill>
                  <a:srgbClr val="FF0000"/>
                </a:solidFill>
              </a:rPr>
              <a:t>Crédibilité ?</a:t>
            </a:r>
          </a:p>
          <a:p>
            <a:pPr marL="1082675" algn="just">
              <a:buFontTx/>
              <a:buChar char="-"/>
            </a:pPr>
            <a:r>
              <a:rPr lang="fr-FR" b="1" dirty="0" smtClean="0">
                <a:solidFill>
                  <a:srgbClr val="FF0000"/>
                </a:solidFill>
              </a:rPr>
              <a:t>Prévisions pour 2027 (</a:t>
            </a:r>
            <a:r>
              <a:rPr lang="fr-FR" b="1" smtClean="0">
                <a:solidFill>
                  <a:srgbClr val="FF0000"/>
                </a:solidFill>
              </a:rPr>
              <a:t>dans 13 </a:t>
            </a:r>
            <a:r>
              <a:rPr lang="fr-FR" b="1" dirty="0" smtClean="0">
                <a:solidFill>
                  <a:srgbClr val="FF0000"/>
                </a:solidFill>
              </a:rPr>
              <a:t>ans alors qu’on est incapable de </a:t>
            </a:r>
            <a:r>
              <a:rPr lang="fr-FR" b="1" smtClean="0">
                <a:solidFill>
                  <a:srgbClr val="FF0000"/>
                </a:solidFill>
              </a:rPr>
              <a:t>prévoir 2015)</a:t>
            </a:r>
            <a:endParaRPr lang="fr-FR" b="1" dirty="0" smtClean="0">
              <a:solidFill>
                <a:srgbClr val="FF0000"/>
              </a:solidFill>
            </a:endParaRPr>
          </a:p>
          <a:p>
            <a:pPr marL="1082675" algn="just">
              <a:buFontTx/>
              <a:buChar char="-"/>
            </a:pPr>
            <a:r>
              <a:rPr lang="fr-FR" b="1" dirty="0" smtClean="0">
                <a:solidFill>
                  <a:srgbClr val="FF0000"/>
                </a:solidFill>
              </a:rPr>
              <a:t>Si on peut évaluer l’impact de la baisse des droits de douane, impossible d’évaluer l’impact de la suppression des barrières non tarifaires</a:t>
            </a:r>
          </a:p>
          <a:p>
            <a:pPr marL="1082675" algn="just">
              <a:buFontTx/>
              <a:buChar char="-"/>
            </a:pPr>
            <a:r>
              <a:rPr lang="fr-FR" b="1" dirty="0" smtClean="0">
                <a:solidFill>
                  <a:srgbClr val="FF0000"/>
                </a:solidFill>
              </a:rPr>
              <a:t>Les méthodes d’évaluation et les modèles économiques utilisés sont basés sur des interviews de dirigeants d’entreprises tous favorables à la libéralisation</a:t>
            </a:r>
            <a:r>
              <a:rPr lang="fr-FR" sz="1800" b="1" dirty="0" smtClean="0">
                <a:solidFill>
                  <a:srgbClr val="008000"/>
                </a:solidFill>
              </a:rPr>
              <a:t>.</a:t>
            </a:r>
            <a:endParaRPr lang="fr-FR" sz="1800" b="1" dirty="0">
              <a:solidFill>
                <a:srgbClr val="008000"/>
              </a:solidFill>
            </a:endParaRPr>
          </a:p>
        </p:txBody>
      </p:sp>
      <p:sp>
        <p:nvSpPr>
          <p:cNvPr id="2" name="Titre 1"/>
          <p:cNvSpPr>
            <a:spLocks noGrp="1"/>
          </p:cNvSpPr>
          <p:nvPr>
            <p:ph type="title"/>
          </p:nvPr>
        </p:nvSpPr>
        <p:spPr/>
        <p:txBody>
          <a:bodyPr/>
          <a:lstStyle/>
          <a:p>
            <a:r>
              <a:rPr lang="fr-FR" dirty="0" smtClean="0"/>
              <a:t>Les « avantages » ?</a:t>
            </a:r>
            <a:endParaRPr lang="fr-FR" dirty="0"/>
          </a:p>
        </p:txBody>
      </p:sp>
    </p:spTree>
    <p:extLst>
      <p:ext uri="{BB962C8B-B14F-4D97-AF65-F5344CB8AC3E}">
        <p14:creationId xmlns:p14="http://schemas.microsoft.com/office/powerpoint/2010/main" val="4182703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41099" y="1719071"/>
            <a:ext cx="8842205" cy="4976250"/>
          </a:xfrm>
        </p:spPr>
        <p:txBody>
          <a:bodyPr>
            <a:normAutofit/>
          </a:bodyPr>
          <a:lstStyle/>
          <a:p>
            <a:pPr marL="502920" indent="-457200" algn="just">
              <a:buAutoNum type="arabicPeriod"/>
            </a:pPr>
            <a:r>
              <a:rPr lang="fr-FR" sz="2400" b="1" dirty="0" smtClean="0">
                <a:solidFill>
                  <a:srgbClr val="000000"/>
                </a:solidFill>
              </a:rPr>
              <a:t>Baisse, voire disparition des obligations sociales, sanitaires, environnementales et culturelles.</a:t>
            </a:r>
          </a:p>
          <a:p>
            <a:pPr marL="502920" indent="-457200" algn="just">
              <a:buAutoNum type="arabicPeriod"/>
            </a:pPr>
            <a:r>
              <a:rPr lang="fr-FR" sz="2400" b="1" dirty="0" smtClean="0">
                <a:solidFill>
                  <a:srgbClr val="000000"/>
                </a:solidFill>
              </a:rPr>
              <a:t>Liberté d’investir ce qu’il veut, où il veut, comme il veut et d’en retirer le profit qu’il veut.</a:t>
            </a:r>
          </a:p>
          <a:p>
            <a:pPr marL="502920" indent="-457200" algn="just">
              <a:buAutoNum type="arabicPeriod"/>
            </a:pPr>
            <a:r>
              <a:rPr lang="fr-FR" sz="2400" b="1" dirty="0" smtClean="0">
                <a:solidFill>
                  <a:srgbClr val="000000"/>
                </a:solidFill>
              </a:rPr>
              <a:t>Unique bénéficiaire de la concurrence libre et non faussée.</a:t>
            </a:r>
          </a:p>
          <a:p>
            <a:pPr marL="502920" indent="-457200" algn="just">
              <a:buAutoNum type="arabicPeriod"/>
            </a:pPr>
            <a:r>
              <a:rPr lang="fr-FR" sz="2400" b="1" dirty="0" smtClean="0">
                <a:solidFill>
                  <a:srgbClr val="000000"/>
                </a:solidFill>
              </a:rPr>
              <a:t>Les normes seront édictées par le privé, pour le privé.</a:t>
            </a:r>
          </a:p>
          <a:p>
            <a:pPr marL="502920" indent="-457200" algn="just">
              <a:buAutoNum type="arabicPeriod"/>
            </a:pPr>
            <a:endParaRPr lang="fr-FR" sz="2400" b="1" dirty="0">
              <a:solidFill>
                <a:srgbClr val="000000"/>
              </a:solidFill>
            </a:endParaRPr>
          </a:p>
          <a:p>
            <a:pPr marL="45720" indent="0" algn="just">
              <a:buNone/>
            </a:pPr>
            <a:r>
              <a:rPr lang="fr-FR" sz="2400" b="1" dirty="0" smtClean="0">
                <a:solidFill>
                  <a:srgbClr val="FF0000"/>
                </a:solidFill>
              </a:rPr>
              <a:t>Ce n’est pas un traité pour la croissance et l’emploi, c’est un traité pour confier le contenu des normes aux firmes privées et limiter le droit des gouvernements et des parlements à légiférer.</a:t>
            </a:r>
          </a:p>
        </p:txBody>
      </p:sp>
      <p:sp>
        <p:nvSpPr>
          <p:cNvPr id="3" name="Titre 2"/>
          <p:cNvSpPr>
            <a:spLocks noGrp="1"/>
          </p:cNvSpPr>
          <p:nvPr>
            <p:ph type="title"/>
          </p:nvPr>
        </p:nvSpPr>
        <p:spPr/>
        <p:txBody>
          <a:bodyPr/>
          <a:lstStyle/>
          <a:p>
            <a:r>
              <a:rPr lang="fr-FR" dirty="0" smtClean="0"/>
              <a:t>DES AVANTAGES POUR LE PRIVE </a:t>
            </a:r>
            <a:br>
              <a:rPr lang="fr-FR" dirty="0" smtClean="0"/>
            </a:br>
            <a:r>
              <a:rPr lang="fr-FR" dirty="0" smtClean="0"/>
              <a:t>TOUT DE SUITE!</a:t>
            </a:r>
            <a:endParaRPr lang="fr-FR" dirty="0"/>
          </a:p>
        </p:txBody>
      </p:sp>
    </p:spTree>
    <p:extLst>
      <p:ext uri="{BB962C8B-B14F-4D97-AF65-F5344CB8AC3E}">
        <p14:creationId xmlns:p14="http://schemas.microsoft.com/office/powerpoint/2010/main" val="11989246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41099" y="1719071"/>
            <a:ext cx="8810850" cy="4960570"/>
          </a:xfrm>
        </p:spPr>
        <p:txBody>
          <a:bodyPr>
            <a:normAutofit lnSpcReduction="10000"/>
          </a:bodyPr>
          <a:lstStyle/>
          <a:p>
            <a:pPr marL="45720" indent="0" algn="just">
              <a:buNone/>
            </a:pPr>
            <a:r>
              <a:rPr lang="fr-FR" b="1" dirty="0" smtClean="0">
                <a:solidFill>
                  <a:srgbClr val="000000"/>
                </a:solidFill>
              </a:rPr>
              <a:t>Un accord de ce type existe : l’ALENA en vigueur depuis 20 ans. Résultats : </a:t>
            </a:r>
          </a:p>
          <a:p>
            <a:pPr algn="just">
              <a:buFontTx/>
              <a:buChar char="-"/>
            </a:pPr>
            <a:r>
              <a:rPr lang="fr-FR" sz="1800" b="1" dirty="0" smtClean="0">
                <a:solidFill>
                  <a:srgbClr val="000000"/>
                </a:solidFill>
              </a:rPr>
              <a:t>Les salaires des salariés américains et canadiens ont été tirés vers le bas sans que les salaires mexicains augmentent (idem le rôle des PECO sur les salaires dans l’UE),</a:t>
            </a:r>
          </a:p>
          <a:p>
            <a:pPr algn="just">
              <a:buFontTx/>
              <a:buChar char="-"/>
            </a:pPr>
            <a:r>
              <a:rPr lang="fr-FR" sz="1800" b="1" dirty="0" smtClean="0">
                <a:solidFill>
                  <a:srgbClr val="000000"/>
                </a:solidFill>
              </a:rPr>
              <a:t>Les USA n’ont pas respecté l’Accord : ils ont versé des aides publiques à leurs « champions » industriels et agricoles (comme aujourd’hui soutien à Apple contre Samsung, malgré un ALE avec la Corée du Sud),</a:t>
            </a:r>
            <a:endParaRPr lang="fr-FR" sz="1800" b="1" dirty="0">
              <a:solidFill>
                <a:srgbClr val="000000"/>
              </a:solidFill>
            </a:endParaRPr>
          </a:p>
          <a:p>
            <a:pPr algn="just">
              <a:buFontTx/>
              <a:buChar char="-"/>
            </a:pPr>
            <a:r>
              <a:rPr lang="fr-FR" sz="1800" b="1" dirty="0" smtClean="0">
                <a:solidFill>
                  <a:srgbClr val="000000"/>
                </a:solidFill>
              </a:rPr>
              <a:t>Pour respecter le chapitre « investissements » de l’Accord, le Mexique a été contraint de modifier sa Constitution protégeant certains territoires,</a:t>
            </a:r>
          </a:p>
          <a:p>
            <a:pPr algn="just">
              <a:buFontTx/>
              <a:buChar char="-"/>
            </a:pPr>
            <a:r>
              <a:rPr lang="fr-FR" sz="1800" b="1" dirty="0" smtClean="0">
                <a:solidFill>
                  <a:srgbClr val="000000"/>
                </a:solidFill>
              </a:rPr>
              <a:t>Avant l’ALENA, le Mexique était exportateur net de produits agricoles, aujourd’hui il est importateur net avec destruction de milliers d’emplois dans l’agriculture et désertification,</a:t>
            </a:r>
          </a:p>
          <a:p>
            <a:pPr algn="just">
              <a:buFontTx/>
              <a:buChar char="-"/>
            </a:pPr>
            <a:r>
              <a:rPr lang="fr-FR" sz="1800" b="1" dirty="0" smtClean="0">
                <a:solidFill>
                  <a:srgbClr val="000000"/>
                </a:solidFill>
              </a:rPr>
              <a:t>En 20 ans, le Canada a subi 30 plaintes de firmes américaines. Il les a toutes perdues et a du payer des compensations et/ou changer la loi. Toutes les plaintes déposées par des firmes canadiennes ont </a:t>
            </a:r>
            <a:r>
              <a:rPr lang="fr-FR" sz="1800" b="1" smtClean="0">
                <a:solidFill>
                  <a:srgbClr val="000000"/>
                </a:solidFill>
              </a:rPr>
              <a:t>été rejetées.</a:t>
            </a:r>
            <a:endParaRPr lang="fr-FR" sz="1800" b="1" dirty="0" smtClean="0">
              <a:solidFill>
                <a:srgbClr val="000000"/>
              </a:solidFill>
            </a:endParaRPr>
          </a:p>
          <a:p>
            <a:pPr>
              <a:buFontTx/>
              <a:buChar char="-"/>
            </a:pPr>
            <a:endParaRPr lang="fr-FR" b="1" dirty="0"/>
          </a:p>
        </p:txBody>
      </p:sp>
      <p:sp>
        <p:nvSpPr>
          <p:cNvPr id="3" name="Titre 2"/>
          <p:cNvSpPr>
            <a:spLocks noGrp="1"/>
          </p:cNvSpPr>
          <p:nvPr>
            <p:ph type="title"/>
          </p:nvPr>
        </p:nvSpPr>
        <p:spPr>
          <a:xfrm>
            <a:off x="381000" y="355847"/>
            <a:ext cx="8381260" cy="626286"/>
          </a:xfrm>
        </p:spPr>
        <p:txBody>
          <a:bodyPr/>
          <a:lstStyle/>
          <a:p>
            <a:r>
              <a:rPr lang="fr-FR" dirty="0" smtClean="0"/>
              <a:t>TROP GROS ! PAS POSSIBLE !...</a:t>
            </a:r>
            <a:endParaRPr lang="fr-FR" i="1" dirty="0"/>
          </a:p>
        </p:txBody>
      </p:sp>
      <p:sp>
        <p:nvSpPr>
          <p:cNvPr id="4" name="Rectangle 3"/>
          <p:cNvSpPr/>
          <p:nvPr/>
        </p:nvSpPr>
        <p:spPr>
          <a:xfrm>
            <a:off x="2310074" y="982133"/>
            <a:ext cx="4519378" cy="584776"/>
          </a:xfrm>
          <a:prstGeom prst="rect">
            <a:avLst/>
          </a:prstGeom>
        </p:spPr>
        <p:txBody>
          <a:bodyPr wrap="none">
            <a:spAutoFit/>
          </a:bodyPr>
          <a:lstStyle/>
          <a:p>
            <a:r>
              <a:rPr lang="fr-FR" sz="3200" i="1" cap="all" dirty="0" smtClean="0">
                <a:solidFill>
                  <a:schemeClr val="bg1"/>
                </a:solidFill>
              </a:rPr>
              <a:t>La PREUVE PAR L’ALENA</a:t>
            </a:r>
            <a:endParaRPr lang="fr-FR" sz="3200" cap="all" dirty="0">
              <a:solidFill>
                <a:schemeClr val="bg1"/>
              </a:solidFill>
            </a:endParaRPr>
          </a:p>
        </p:txBody>
      </p:sp>
    </p:spTree>
    <p:extLst>
      <p:ext uri="{BB962C8B-B14F-4D97-AF65-F5344CB8AC3E}">
        <p14:creationId xmlns:p14="http://schemas.microsoft.com/office/powerpoint/2010/main" val="2905944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95100" y="1719071"/>
            <a:ext cx="8407893" cy="2725929"/>
          </a:xfrm>
        </p:spPr>
        <p:txBody>
          <a:bodyPr>
            <a:normAutofit lnSpcReduction="10000"/>
          </a:bodyPr>
          <a:lstStyle/>
          <a:p>
            <a:pPr marL="0" indent="0">
              <a:buNone/>
            </a:pPr>
            <a:endParaRPr lang="fr-FR" b="1" dirty="0" smtClean="0"/>
          </a:p>
          <a:p>
            <a:pPr marL="0" indent="0">
              <a:buNone/>
            </a:pPr>
            <a:r>
              <a:rPr lang="fr-FR" b="1" dirty="0" smtClean="0">
                <a:solidFill>
                  <a:srgbClr val="000000"/>
                </a:solidFill>
              </a:rPr>
              <a:t>Il faut </a:t>
            </a:r>
          </a:p>
          <a:p>
            <a:pPr marL="0" indent="0">
              <a:buNone/>
            </a:pPr>
            <a:r>
              <a:rPr lang="fr-FR" sz="2400" b="1" dirty="0" smtClean="0">
                <a:solidFill>
                  <a:srgbClr val="000000"/>
                </a:solidFill>
              </a:rPr>
              <a:t>«</a:t>
            </a:r>
            <a:r>
              <a:rPr lang="fr-FR" sz="2400" b="1" dirty="0">
                <a:solidFill>
                  <a:srgbClr val="000000"/>
                </a:solidFill>
              </a:rPr>
              <a:t> </a:t>
            </a:r>
            <a:r>
              <a:rPr lang="fr-FR" sz="2800" b="1" i="1" dirty="0">
                <a:solidFill>
                  <a:srgbClr val="000000"/>
                </a:solidFill>
                <a:cs typeface="Bell MT"/>
              </a:rPr>
              <a:t>prendre acte et tirer parti de la </a:t>
            </a:r>
            <a:r>
              <a:rPr lang="fr-FR" sz="2800" b="1" i="1" u="sng" dirty="0">
                <a:solidFill>
                  <a:srgbClr val="3366FF"/>
                </a:solidFill>
                <a:cs typeface="Bell MT"/>
              </a:rPr>
              <a:t>tendance de la délégation de la règle au privé</a:t>
            </a:r>
            <a:r>
              <a:rPr lang="fr-FR" sz="2800" b="1" dirty="0">
                <a:solidFill>
                  <a:srgbClr val="3366FF"/>
                </a:solidFill>
                <a:cs typeface="Bell MT"/>
              </a:rPr>
              <a:t> </a:t>
            </a:r>
            <a:r>
              <a:rPr lang="fr-FR" sz="2400" b="1" dirty="0" smtClean="0">
                <a:solidFill>
                  <a:srgbClr val="3366FF"/>
                </a:solidFill>
              </a:rPr>
              <a:t>»</a:t>
            </a:r>
            <a:endParaRPr lang="fr-FR" sz="2400" b="1" dirty="0" smtClean="0">
              <a:effectLst/>
            </a:endParaRPr>
          </a:p>
          <a:p>
            <a:pPr marL="0" indent="0" algn="r">
              <a:buNone/>
            </a:pPr>
            <a:r>
              <a:rPr lang="fr-FR" b="1" dirty="0" smtClean="0"/>
              <a:t>Mme Claude Revel,</a:t>
            </a:r>
          </a:p>
          <a:p>
            <a:pPr marL="0" indent="0" algn="r">
              <a:buNone/>
            </a:pPr>
            <a:r>
              <a:rPr lang="fr-FR" b="1" dirty="0" smtClean="0"/>
              <a:t>conseiller de Mme Nicole</a:t>
            </a:r>
            <a:r>
              <a:rPr lang="fr-FR" b="1" dirty="0" smtClean="0">
                <a:effectLst/>
              </a:rPr>
              <a:t> </a:t>
            </a:r>
            <a:r>
              <a:rPr lang="fr-FR" b="1" dirty="0" err="1" smtClean="0">
                <a:effectLst/>
              </a:rPr>
              <a:t>Bricq</a:t>
            </a:r>
            <a:r>
              <a:rPr lang="fr-FR" b="1" dirty="0" smtClean="0">
                <a:effectLst/>
              </a:rPr>
              <a:t>,</a:t>
            </a:r>
          </a:p>
          <a:p>
            <a:pPr marL="0" indent="0" algn="r">
              <a:buNone/>
            </a:pPr>
            <a:r>
              <a:rPr lang="fr-FR" b="1" dirty="0" smtClean="0">
                <a:effectLst/>
              </a:rPr>
              <a:t>Ministre du Commerce extérieur</a:t>
            </a:r>
          </a:p>
          <a:p>
            <a:pPr marL="0" indent="0">
              <a:buNone/>
            </a:pPr>
            <a:endParaRPr lang="fr-FR" b="1" dirty="0" smtClean="0"/>
          </a:p>
        </p:txBody>
      </p:sp>
      <p:sp>
        <p:nvSpPr>
          <p:cNvPr id="2" name="Titre 1"/>
          <p:cNvSpPr>
            <a:spLocks noGrp="1"/>
          </p:cNvSpPr>
          <p:nvPr>
            <p:ph type="title"/>
          </p:nvPr>
        </p:nvSpPr>
        <p:spPr/>
        <p:txBody>
          <a:bodyPr>
            <a:normAutofit fontScale="90000"/>
          </a:bodyPr>
          <a:lstStyle/>
          <a:p>
            <a:r>
              <a:rPr lang="fr-FR" dirty="0" smtClean="0"/>
              <a:t>La philosophie du gouvernement </a:t>
            </a:r>
            <a:r>
              <a:rPr lang="fr-FR" smtClean="0"/>
              <a:t/>
            </a:r>
            <a:br>
              <a:rPr lang="fr-FR" smtClean="0"/>
            </a:br>
            <a:endParaRPr lang="fr-FR" dirty="0"/>
          </a:p>
        </p:txBody>
      </p:sp>
      <p:sp>
        <p:nvSpPr>
          <p:cNvPr id="4" name="Rectangle 3"/>
          <p:cNvSpPr/>
          <p:nvPr/>
        </p:nvSpPr>
        <p:spPr>
          <a:xfrm>
            <a:off x="1566507" y="4685724"/>
            <a:ext cx="5735993" cy="1077218"/>
          </a:xfrm>
          <a:prstGeom prst="rect">
            <a:avLst/>
          </a:prstGeom>
        </p:spPr>
        <p:txBody>
          <a:bodyPr wrap="square">
            <a:spAutoFit/>
          </a:bodyPr>
          <a:lstStyle/>
          <a:p>
            <a:pPr algn="ctr"/>
            <a:r>
              <a:rPr lang="fr-FR" sz="3200" dirty="0" smtClean="0">
                <a:solidFill>
                  <a:srgbClr val="FF0000"/>
                </a:solidFill>
              </a:rPr>
              <a:t>PAS LA MOINDRE VOLONTE DE RESISTANCE !</a:t>
            </a:r>
            <a:endParaRPr lang="fr-FR" sz="3200" dirty="0">
              <a:solidFill>
                <a:srgbClr val="FF0000"/>
              </a:solidFill>
            </a:endParaRPr>
          </a:p>
        </p:txBody>
      </p:sp>
    </p:spTree>
    <p:extLst>
      <p:ext uri="{BB962C8B-B14F-4D97-AF65-F5344CB8AC3E}">
        <p14:creationId xmlns:p14="http://schemas.microsoft.com/office/powerpoint/2010/main" val="9871679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marL="45720" indent="0" algn="just">
              <a:buNone/>
            </a:pPr>
            <a:r>
              <a:rPr lang="fr-FR" sz="2400" i="1" dirty="0"/>
              <a:t>"</a:t>
            </a:r>
            <a:r>
              <a:rPr lang="fr-FR" sz="2400" i="1" dirty="0">
                <a:solidFill>
                  <a:schemeClr val="tx1"/>
                </a:solidFill>
              </a:rPr>
              <a:t>Nous faisons face à un conflit frontal entre des entreprises transnationales et les Etats. Ceux-ci sont court-circuités dans leurs décisions </a:t>
            </a:r>
            <a:r>
              <a:rPr lang="fr-FR" sz="2400" i="1" dirty="0" smtClean="0">
                <a:solidFill>
                  <a:schemeClr val="tx1"/>
                </a:solidFill>
              </a:rPr>
              <a:t>fondamentales -   politiques, économiques </a:t>
            </a:r>
            <a:r>
              <a:rPr lang="fr-FR" sz="2400" i="1" dirty="0">
                <a:solidFill>
                  <a:schemeClr val="tx1"/>
                </a:solidFill>
              </a:rPr>
              <a:t>et </a:t>
            </a:r>
            <a:r>
              <a:rPr lang="fr-FR" sz="2400" i="1" dirty="0" smtClean="0">
                <a:solidFill>
                  <a:schemeClr val="tx1"/>
                </a:solidFill>
              </a:rPr>
              <a:t>militaires - par </a:t>
            </a:r>
            <a:r>
              <a:rPr lang="fr-FR" sz="2400" i="1" dirty="0">
                <a:solidFill>
                  <a:schemeClr val="tx1"/>
                </a:solidFill>
              </a:rPr>
              <a:t>des organisations globales qui ne dépendent d'aucun Etat et dont les activités ne </a:t>
            </a:r>
            <a:r>
              <a:rPr lang="fr-FR" sz="2400" i="1">
                <a:solidFill>
                  <a:schemeClr val="tx1"/>
                </a:solidFill>
              </a:rPr>
              <a:t>sont </a:t>
            </a:r>
            <a:r>
              <a:rPr lang="fr-FR" sz="2400" i="1" smtClean="0">
                <a:solidFill>
                  <a:schemeClr val="tx1"/>
                </a:solidFill>
              </a:rPr>
              <a:t>contrôlées </a:t>
            </a:r>
            <a:r>
              <a:rPr lang="fr-FR" sz="2400" i="1" dirty="0">
                <a:solidFill>
                  <a:schemeClr val="tx1"/>
                </a:solidFill>
              </a:rPr>
              <a:t>par aucun parlement, ni aucune institution représentative de l'intérêt collecti</a:t>
            </a:r>
            <a:r>
              <a:rPr lang="fr-FR" sz="2400" i="1" dirty="0"/>
              <a:t>f". </a:t>
            </a:r>
            <a:endParaRPr lang="fr-FR" sz="2400" i="1" dirty="0" smtClean="0"/>
          </a:p>
          <a:p>
            <a:endParaRPr lang="fr-FR" dirty="0" smtClean="0"/>
          </a:p>
          <a:p>
            <a:pPr marL="45720" indent="0">
              <a:buNone/>
            </a:pPr>
            <a:r>
              <a:rPr lang="fr-FR" dirty="0" smtClean="0"/>
              <a:t>	Salvador Allende, </a:t>
            </a:r>
          </a:p>
          <a:p>
            <a:pPr marL="45720" indent="0">
              <a:buNone/>
            </a:pPr>
            <a:r>
              <a:rPr lang="fr-FR" dirty="0"/>
              <a:t>	</a:t>
            </a:r>
            <a:r>
              <a:rPr lang="fr-FR" dirty="0" smtClean="0"/>
              <a:t>Assemblée générale de l'ONU, 1972</a:t>
            </a:r>
            <a:endParaRPr lang="fr-FR" dirty="0"/>
          </a:p>
        </p:txBody>
      </p:sp>
      <p:sp>
        <p:nvSpPr>
          <p:cNvPr id="3" name="Titre 2"/>
          <p:cNvSpPr>
            <a:spLocks noGrp="1"/>
          </p:cNvSpPr>
          <p:nvPr>
            <p:ph type="title"/>
          </p:nvPr>
        </p:nvSpPr>
        <p:spPr/>
        <p:txBody>
          <a:bodyPr/>
          <a:lstStyle/>
          <a:p>
            <a:r>
              <a:rPr lang="fr-FR" dirty="0" smtClean="0"/>
              <a:t>Il nous avait prévenu…</a:t>
            </a:r>
            <a:endParaRPr lang="fr-FR" dirty="0"/>
          </a:p>
        </p:txBody>
      </p:sp>
    </p:spTree>
    <p:extLst>
      <p:ext uri="{BB962C8B-B14F-4D97-AF65-F5344CB8AC3E}">
        <p14:creationId xmlns:p14="http://schemas.microsoft.com/office/powerpoint/2010/main" val="33711055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80999" y="1719071"/>
            <a:ext cx="8407893" cy="5003462"/>
          </a:xfrm>
        </p:spPr>
        <p:txBody>
          <a:bodyPr>
            <a:normAutofit fontScale="92500" lnSpcReduction="10000"/>
          </a:bodyPr>
          <a:lstStyle/>
          <a:p>
            <a:pPr marL="45720" indent="0">
              <a:buNone/>
            </a:pPr>
            <a:r>
              <a:rPr lang="fr-FR" u="sng" dirty="0" smtClean="0"/>
              <a:t>Pendant les négociations</a:t>
            </a:r>
            <a:r>
              <a:rPr lang="fr-FR" dirty="0" smtClean="0"/>
              <a:t>, les gouvernements sont étroitement associés via le comité 207, mais également le COREPER : </a:t>
            </a:r>
            <a:r>
              <a:rPr lang="fr-FR" dirty="0">
                <a:solidFill>
                  <a:srgbClr val="FF0000"/>
                </a:solidFill>
              </a:rPr>
              <a:t>on peut agir sur le </a:t>
            </a:r>
            <a:r>
              <a:rPr lang="fr-FR" dirty="0" smtClean="0">
                <a:solidFill>
                  <a:srgbClr val="FF0000"/>
                </a:solidFill>
              </a:rPr>
              <a:t>gouvernement.</a:t>
            </a:r>
            <a:endParaRPr lang="fr-FR" dirty="0" smtClean="0"/>
          </a:p>
          <a:p>
            <a:pPr marL="45720" indent="0">
              <a:buNone/>
            </a:pPr>
            <a:endParaRPr lang="fr-FR" dirty="0"/>
          </a:p>
          <a:p>
            <a:pPr marL="45720" indent="0">
              <a:buNone/>
            </a:pPr>
            <a:r>
              <a:rPr lang="fr-FR" u="sng" dirty="0" smtClean="0"/>
              <a:t>Lorsque les négociations sont terminées</a:t>
            </a:r>
            <a:r>
              <a:rPr lang="fr-FR" dirty="0" smtClean="0"/>
              <a:t>, il y a trois moments importants :</a:t>
            </a:r>
          </a:p>
          <a:p>
            <a:pPr marL="502920" indent="-457200">
              <a:buAutoNum type="arabicParenR"/>
            </a:pPr>
            <a:r>
              <a:rPr lang="fr-FR" dirty="0" smtClean="0"/>
              <a:t>la Commission européenne doit soumettre le résultat aux 28 gouvernements qui lui donnent ou non le droit de signer au nom de l’UE : </a:t>
            </a:r>
            <a:r>
              <a:rPr lang="fr-FR" dirty="0" smtClean="0">
                <a:solidFill>
                  <a:srgbClr val="FF0000"/>
                </a:solidFill>
              </a:rPr>
              <a:t>on peut agir sur le gouvernement</a:t>
            </a:r>
          </a:p>
          <a:p>
            <a:pPr marL="502920" indent="-457200">
              <a:buAutoNum type="arabicParenR"/>
            </a:pPr>
            <a:endParaRPr lang="fr-FR" dirty="0" smtClean="0"/>
          </a:p>
          <a:p>
            <a:pPr marL="502920" indent="-457200">
              <a:buAutoNum type="arabicParenR"/>
            </a:pPr>
            <a:r>
              <a:rPr lang="fr-FR" dirty="0" smtClean="0"/>
              <a:t>Les gouvernements doivent soumettre le traité à la ratification de leur Parlement : </a:t>
            </a:r>
            <a:r>
              <a:rPr lang="fr-FR" dirty="0" smtClean="0">
                <a:solidFill>
                  <a:srgbClr val="FF0000"/>
                </a:solidFill>
              </a:rPr>
              <a:t>on peut agir sur les élus (députés et sénateurs)</a:t>
            </a:r>
          </a:p>
          <a:p>
            <a:pPr marL="502920" indent="-457200">
              <a:buAutoNum type="arabicParenR"/>
            </a:pPr>
            <a:endParaRPr lang="fr-FR" dirty="0" smtClean="0">
              <a:solidFill>
                <a:srgbClr val="FF0000"/>
              </a:solidFill>
            </a:endParaRPr>
          </a:p>
          <a:p>
            <a:pPr marL="502920" indent="-457200">
              <a:buAutoNum type="arabicParenR"/>
            </a:pPr>
            <a:r>
              <a:rPr lang="fr-FR" dirty="0" smtClean="0"/>
              <a:t>Le Parlement européen  a le pouvoir d’accepter ou de refuser le traité : </a:t>
            </a:r>
            <a:r>
              <a:rPr lang="fr-FR" dirty="0" smtClean="0">
                <a:solidFill>
                  <a:srgbClr val="FF0000"/>
                </a:solidFill>
              </a:rPr>
              <a:t>on peut agir sur les députés européens que </a:t>
            </a:r>
            <a:r>
              <a:rPr lang="fr-FR" smtClean="0">
                <a:solidFill>
                  <a:srgbClr val="FF0000"/>
                </a:solidFill>
              </a:rPr>
              <a:t>nous élirons </a:t>
            </a:r>
            <a:r>
              <a:rPr lang="fr-FR" dirty="0" smtClean="0">
                <a:solidFill>
                  <a:srgbClr val="FF0000"/>
                </a:solidFill>
              </a:rPr>
              <a:t>en 2014</a:t>
            </a:r>
          </a:p>
        </p:txBody>
      </p:sp>
      <p:sp>
        <p:nvSpPr>
          <p:cNvPr id="3" name="Titre 2"/>
          <p:cNvSpPr>
            <a:spLocks noGrp="1"/>
          </p:cNvSpPr>
          <p:nvPr>
            <p:ph type="title"/>
          </p:nvPr>
        </p:nvSpPr>
        <p:spPr/>
        <p:txBody>
          <a:bodyPr/>
          <a:lstStyle/>
          <a:p>
            <a:r>
              <a:rPr lang="fr-FR" dirty="0" smtClean="0"/>
              <a:t>LA PROCEDURE ET NOUS </a:t>
            </a:r>
            <a:endParaRPr lang="fr-FR" dirty="0"/>
          </a:p>
        </p:txBody>
      </p:sp>
    </p:spTree>
    <p:extLst>
      <p:ext uri="{BB962C8B-B14F-4D97-AF65-F5344CB8AC3E}">
        <p14:creationId xmlns:p14="http://schemas.microsoft.com/office/powerpoint/2010/main" val="13012218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marL="0" indent="0" algn="just">
              <a:buNone/>
            </a:pPr>
            <a:r>
              <a:rPr lang="fr-FR" sz="2400" b="1" dirty="0">
                <a:solidFill>
                  <a:srgbClr val="000000"/>
                </a:solidFill>
                <a:cs typeface="Bell MT"/>
              </a:rPr>
              <a:t>L’adoption du GMT va clôturer un cycle historique commencé en 1789 dans l’esprit des philosophes des Lumières et continué en 1948 avec la Déclaration universelle des Droits de l’Homme. </a:t>
            </a:r>
            <a:endParaRPr lang="fr-FR" sz="2400" b="1" dirty="0" smtClean="0">
              <a:solidFill>
                <a:srgbClr val="000000"/>
              </a:solidFill>
              <a:cs typeface="Bell MT"/>
            </a:endParaRPr>
          </a:p>
          <a:p>
            <a:pPr marL="0" indent="0" algn="just">
              <a:buNone/>
            </a:pPr>
            <a:endParaRPr lang="fr-FR" sz="2400" b="1" dirty="0">
              <a:solidFill>
                <a:srgbClr val="000000"/>
              </a:solidFill>
              <a:cs typeface="Bell MT"/>
            </a:endParaRPr>
          </a:p>
          <a:p>
            <a:pPr marL="0" indent="0" algn="just">
              <a:buNone/>
            </a:pPr>
            <a:r>
              <a:rPr lang="fr-FR" sz="2400" b="1" dirty="0">
                <a:solidFill>
                  <a:srgbClr val="000000"/>
                </a:solidFill>
                <a:cs typeface="Bell MT"/>
              </a:rPr>
              <a:t>Le GMT est l’ultime étape afin de remplacer le principe arraché après tant de souffrances selon lequel </a:t>
            </a:r>
            <a:endParaRPr lang="fr-FR" sz="2400" b="1" dirty="0" smtClean="0">
              <a:solidFill>
                <a:srgbClr val="000000"/>
              </a:solidFill>
              <a:cs typeface="Bell MT"/>
            </a:endParaRPr>
          </a:p>
          <a:p>
            <a:pPr marL="0" indent="0" algn="ctr">
              <a:buNone/>
            </a:pPr>
            <a:r>
              <a:rPr lang="fr-FR" sz="2400" b="1" dirty="0" smtClean="0">
                <a:cs typeface="Bell MT"/>
              </a:rPr>
              <a:t>«</a:t>
            </a:r>
            <a:r>
              <a:rPr lang="fr-FR" sz="2400" b="1" dirty="0">
                <a:cs typeface="Bell MT"/>
              </a:rPr>
              <a:t> </a:t>
            </a:r>
            <a:r>
              <a:rPr lang="fr-FR" sz="2400" b="1" i="1" dirty="0">
                <a:solidFill>
                  <a:srgbClr val="FF0000"/>
                </a:solidFill>
                <a:cs typeface="Bell MT"/>
              </a:rPr>
              <a:t>tous les pouvoirs émanent du peuple</a:t>
            </a:r>
            <a:r>
              <a:rPr lang="fr-FR" sz="2400" b="1" dirty="0">
                <a:solidFill>
                  <a:srgbClr val="FF0000"/>
                </a:solidFill>
                <a:cs typeface="Bell MT"/>
              </a:rPr>
              <a:t> </a:t>
            </a:r>
            <a:r>
              <a:rPr lang="fr-FR" sz="2400" b="1" dirty="0">
                <a:cs typeface="Bell MT"/>
              </a:rPr>
              <a:t>» </a:t>
            </a:r>
            <a:endParaRPr lang="fr-FR" sz="2400" b="1" dirty="0" smtClean="0">
              <a:cs typeface="Bell MT"/>
            </a:endParaRPr>
          </a:p>
          <a:p>
            <a:pPr marL="0" indent="0" algn="ctr">
              <a:buNone/>
            </a:pPr>
            <a:r>
              <a:rPr lang="fr-FR" sz="2400" b="1" dirty="0">
                <a:solidFill>
                  <a:schemeClr val="tx1"/>
                </a:solidFill>
                <a:cs typeface="Bell MT"/>
              </a:rPr>
              <a:t>p</a:t>
            </a:r>
            <a:r>
              <a:rPr lang="fr-FR" sz="2400" b="1" dirty="0" smtClean="0">
                <a:solidFill>
                  <a:schemeClr val="tx1"/>
                </a:solidFill>
                <a:cs typeface="Bell MT"/>
              </a:rPr>
              <a:t>ar </a:t>
            </a:r>
            <a:endParaRPr lang="fr-FR" sz="2400" b="1" dirty="0" smtClean="0">
              <a:cs typeface="Bell MT"/>
            </a:endParaRPr>
          </a:p>
          <a:p>
            <a:pPr marL="0" indent="0" algn="ctr">
              <a:buNone/>
            </a:pPr>
            <a:r>
              <a:rPr lang="fr-FR" sz="2400" b="1" dirty="0" smtClean="0">
                <a:solidFill>
                  <a:srgbClr val="0000FF"/>
                </a:solidFill>
                <a:cs typeface="Bell MT"/>
              </a:rPr>
              <a:t>« tous </a:t>
            </a:r>
            <a:r>
              <a:rPr lang="fr-FR" sz="2400" b="1" dirty="0">
                <a:solidFill>
                  <a:srgbClr val="0000FF"/>
                </a:solidFill>
                <a:cs typeface="Bell MT"/>
              </a:rPr>
              <a:t>les pouvoirs émanent des firmes </a:t>
            </a:r>
            <a:r>
              <a:rPr lang="fr-FR" sz="2400" b="1" dirty="0" smtClean="0">
                <a:solidFill>
                  <a:srgbClr val="0000FF"/>
                </a:solidFill>
                <a:cs typeface="Bell MT"/>
              </a:rPr>
              <a:t>privées</a:t>
            </a:r>
            <a:r>
              <a:rPr lang="fr-FR" sz="2400" b="1" dirty="0" smtClean="0">
                <a:cs typeface="Bell MT"/>
              </a:rPr>
              <a:t> ». </a:t>
            </a:r>
            <a:endParaRPr lang="fr-FR" sz="2400" b="1" dirty="0">
              <a:cs typeface="Bell MT"/>
            </a:endParaRPr>
          </a:p>
          <a:p>
            <a:endParaRPr lang="fr-FR" sz="2400" dirty="0"/>
          </a:p>
        </p:txBody>
      </p:sp>
      <p:sp>
        <p:nvSpPr>
          <p:cNvPr id="3" name="Titre 2"/>
          <p:cNvSpPr>
            <a:spLocks noGrp="1"/>
          </p:cNvSpPr>
          <p:nvPr>
            <p:ph type="title"/>
          </p:nvPr>
        </p:nvSpPr>
        <p:spPr/>
        <p:txBody>
          <a:bodyPr/>
          <a:lstStyle/>
          <a:p>
            <a:r>
              <a:rPr lang="fr-FR" dirty="0" smtClean="0"/>
              <a:t>LA FIN D’un cycle historique</a:t>
            </a:r>
            <a:endParaRPr lang="fr-FR" dirty="0"/>
          </a:p>
        </p:txBody>
      </p:sp>
    </p:spTree>
    <p:extLst>
      <p:ext uri="{BB962C8B-B14F-4D97-AF65-F5344CB8AC3E}">
        <p14:creationId xmlns:p14="http://schemas.microsoft.com/office/powerpoint/2010/main" val="3855965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2400" y="1719070"/>
            <a:ext cx="8805333" cy="5138930"/>
          </a:xfrm>
        </p:spPr>
        <p:txBody>
          <a:bodyPr>
            <a:noAutofit/>
          </a:bodyPr>
          <a:lstStyle/>
          <a:p>
            <a:pPr algn="just">
              <a:spcBef>
                <a:spcPts val="0"/>
              </a:spcBef>
            </a:pPr>
            <a:r>
              <a:rPr lang="fr-FR" sz="1800" b="1" dirty="0" smtClean="0">
                <a:solidFill>
                  <a:srgbClr val="000000"/>
                </a:solidFill>
              </a:rPr>
              <a:t>1990 : </a:t>
            </a:r>
            <a:r>
              <a:rPr lang="fr-FR" sz="1800" b="1" dirty="0">
                <a:solidFill>
                  <a:srgbClr val="000000"/>
                </a:solidFill>
              </a:rPr>
              <a:t>un choix capital : USA et UE signent une « Déclaration </a:t>
            </a:r>
            <a:r>
              <a:rPr lang="fr-FR" sz="1800" b="1" dirty="0" smtClean="0">
                <a:solidFill>
                  <a:srgbClr val="000000"/>
                </a:solidFill>
              </a:rPr>
              <a:t>Transatlantique». Les </a:t>
            </a:r>
            <a:r>
              <a:rPr lang="fr-FR" sz="1800" b="1" dirty="0">
                <a:solidFill>
                  <a:srgbClr val="000000"/>
                </a:solidFill>
              </a:rPr>
              <a:t>gouvernements renoncent à une Europe européenne.</a:t>
            </a:r>
          </a:p>
          <a:p>
            <a:pPr algn="just">
              <a:spcBef>
                <a:spcPts val="0"/>
              </a:spcBef>
            </a:pPr>
            <a:endParaRPr lang="fr-FR" sz="1800" b="1" dirty="0">
              <a:solidFill>
                <a:srgbClr val="000000"/>
              </a:solidFill>
            </a:endParaRPr>
          </a:p>
          <a:p>
            <a:pPr algn="just">
              <a:spcBef>
                <a:spcPts val="0"/>
              </a:spcBef>
            </a:pPr>
            <a:r>
              <a:rPr lang="fr-FR" sz="1800" b="1" dirty="0" smtClean="0">
                <a:solidFill>
                  <a:srgbClr val="000000"/>
                </a:solidFill>
              </a:rPr>
              <a:t>1995 : A l’initiative des USA et de l’UE, création du </a:t>
            </a:r>
            <a:r>
              <a:rPr lang="fr-FR" sz="1800" b="1" dirty="0" err="1" smtClean="0">
                <a:solidFill>
                  <a:srgbClr val="000000"/>
                </a:solidFill>
              </a:rPr>
              <a:t>TransAtlantic</a:t>
            </a:r>
            <a:r>
              <a:rPr lang="fr-FR" sz="1800" b="1" dirty="0" smtClean="0">
                <a:solidFill>
                  <a:srgbClr val="000000"/>
                </a:solidFill>
              </a:rPr>
              <a:t> Business Dialogue </a:t>
            </a:r>
            <a:r>
              <a:rPr lang="fr-FR" sz="1800" b="1" smtClean="0">
                <a:solidFill>
                  <a:srgbClr val="000000"/>
                </a:solidFill>
              </a:rPr>
              <a:t>(TABD)</a:t>
            </a:r>
            <a:endParaRPr lang="fr-FR" sz="1800" b="1" dirty="0" smtClean="0">
              <a:solidFill>
                <a:srgbClr val="000000"/>
              </a:solidFill>
            </a:endParaRPr>
          </a:p>
          <a:p>
            <a:pPr algn="just">
              <a:spcBef>
                <a:spcPts val="0"/>
              </a:spcBef>
            </a:pPr>
            <a:endParaRPr lang="fr-FR" sz="1800" b="1" dirty="0" smtClean="0">
              <a:solidFill>
                <a:srgbClr val="000000"/>
              </a:solidFill>
            </a:endParaRPr>
          </a:p>
          <a:p>
            <a:pPr algn="just">
              <a:spcBef>
                <a:spcPts val="0"/>
              </a:spcBef>
            </a:pPr>
            <a:r>
              <a:rPr lang="fr-FR" sz="1800" b="1" dirty="0" smtClean="0">
                <a:solidFill>
                  <a:srgbClr val="000000"/>
                </a:solidFill>
              </a:rPr>
              <a:t>1998 : Sommet UE-USA : Création du Partenariat Economique Transatlantique (PET), un organe de concertation</a:t>
            </a:r>
          </a:p>
          <a:p>
            <a:pPr algn="just">
              <a:spcBef>
                <a:spcPts val="0"/>
              </a:spcBef>
            </a:pPr>
            <a:endParaRPr lang="fr-FR" sz="1800" b="1" dirty="0" smtClean="0">
              <a:solidFill>
                <a:srgbClr val="000000"/>
              </a:solidFill>
            </a:endParaRPr>
          </a:p>
          <a:p>
            <a:pPr algn="just">
              <a:spcBef>
                <a:spcPts val="0"/>
              </a:spcBef>
            </a:pPr>
            <a:r>
              <a:rPr lang="fr-FR" sz="1800" b="1" dirty="0" smtClean="0">
                <a:solidFill>
                  <a:srgbClr val="000000"/>
                </a:solidFill>
              </a:rPr>
              <a:t>2007 : création du Conseil Economique Transatlantique (</a:t>
            </a:r>
            <a:r>
              <a:rPr lang="fr-FR" sz="1800" b="1" dirty="0" smtClean="0">
                <a:solidFill>
                  <a:srgbClr val="FF0000"/>
                </a:solidFill>
              </a:rPr>
              <a:t>sans que les parlements nationaux soient consultés</a:t>
            </a:r>
            <a:r>
              <a:rPr lang="fr-FR" sz="1800" b="1" dirty="0" smtClean="0">
                <a:solidFill>
                  <a:srgbClr val="000000"/>
                </a:solidFill>
              </a:rPr>
              <a:t>): plus de 70 firmes dont AIG, AT&amp;T,BASF, BP, Deutsche Bank, EADS, ENI, Exxon Mobil, Ford, GE, IBM, Intel, </a:t>
            </a:r>
            <a:r>
              <a:rPr lang="fr-FR" sz="1800" b="1" dirty="0" err="1" smtClean="0">
                <a:solidFill>
                  <a:srgbClr val="000000"/>
                </a:solidFill>
              </a:rPr>
              <a:t>Merck</a:t>
            </a:r>
            <a:r>
              <a:rPr lang="fr-FR" sz="1800" b="1" dirty="0" smtClean="0">
                <a:solidFill>
                  <a:srgbClr val="000000"/>
                </a:solidFill>
              </a:rPr>
              <a:t>, Pfizer, Philip</a:t>
            </a:r>
            <a:r>
              <a:rPr lang="fr-FR" sz="1800" b="1" dirty="0">
                <a:solidFill>
                  <a:srgbClr val="000000"/>
                </a:solidFill>
              </a:rPr>
              <a:t> </a:t>
            </a:r>
            <a:r>
              <a:rPr lang="fr-FR" sz="1800" b="1" dirty="0" smtClean="0">
                <a:solidFill>
                  <a:srgbClr val="000000"/>
                </a:solidFill>
              </a:rPr>
              <a:t>Morris, Siemens, Total, </a:t>
            </a:r>
            <a:r>
              <a:rPr lang="fr-FR" sz="1800" b="1" dirty="0" err="1" smtClean="0">
                <a:solidFill>
                  <a:srgbClr val="000000"/>
                </a:solidFill>
              </a:rPr>
              <a:t>Verizon</a:t>
            </a:r>
            <a:r>
              <a:rPr lang="fr-FR" sz="1800" b="1" dirty="0" smtClean="0">
                <a:solidFill>
                  <a:srgbClr val="000000"/>
                </a:solidFill>
              </a:rPr>
              <a:t>, Xerox,…conseillent le gouvernement US et la Commission européenne</a:t>
            </a:r>
          </a:p>
          <a:p>
            <a:pPr algn="just">
              <a:spcBef>
                <a:spcPts val="0"/>
              </a:spcBef>
            </a:pPr>
            <a:endParaRPr lang="fr-FR" sz="1800" b="1" dirty="0" smtClean="0">
              <a:solidFill>
                <a:srgbClr val="000000"/>
              </a:solidFill>
            </a:endParaRPr>
          </a:p>
          <a:p>
            <a:pPr algn="just">
              <a:spcBef>
                <a:spcPts val="0"/>
              </a:spcBef>
            </a:pPr>
            <a:r>
              <a:rPr lang="fr-FR" sz="1800" b="1" dirty="0" smtClean="0">
                <a:solidFill>
                  <a:srgbClr val="000000"/>
                </a:solidFill>
              </a:rPr>
              <a:t>2011 : création d’un groupe d’experts USA-UE, dont le rapport, le 11 février 2013, recommande le lancement de négociations.</a:t>
            </a:r>
            <a:endParaRPr lang="fr-FR" sz="1800" b="1" dirty="0">
              <a:solidFill>
                <a:srgbClr val="000000"/>
              </a:solidFill>
            </a:endParaRPr>
          </a:p>
        </p:txBody>
      </p:sp>
      <p:sp>
        <p:nvSpPr>
          <p:cNvPr id="2" name="Titre 1"/>
          <p:cNvSpPr>
            <a:spLocks noGrp="1"/>
          </p:cNvSpPr>
          <p:nvPr>
            <p:ph type="title"/>
          </p:nvPr>
        </p:nvSpPr>
        <p:spPr/>
        <p:txBody>
          <a:bodyPr/>
          <a:lstStyle/>
          <a:p>
            <a:r>
              <a:rPr lang="fr-FR" dirty="0" smtClean="0"/>
              <a:t>La genèse de cette négociation :</a:t>
            </a:r>
            <a:br>
              <a:rPr lang="fr-FR" dirty="0" smtClean="0"/>
            </a:br>
            <a:r>
              <a:rPr lang="fr-FR" dirty="0" smtClean="0"/>
              <a:t>4. les préparatifs</a:t>
            </a:r>
            <a:endParaRPr lang="fr-FR" dirty="0"/>
          </a:p>
        </p:txBody>
      </p:sp>
    </p:spTree>
    <p:extLst>
      <p:ext uri="{BB962C8B-B14F-4D97-AF65-F5344CB8AC3E}">
        <p14:creationId xmlns:p14="http://schemas.microsoft.com/office/powerpoint/2010/main" val="40350632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46125" y="2000250"/>
            <a:ext cx="7940676" cy="3587750"/>
          </a:xfrm>
        </p:spPr>
        <p:txBody>
          <a:bodyPr>
            <a:noAutofit/>
          </a:bodyPr>
          <a:lstStyle/>
          <a:p>
            <a:pPr marL="0" indent="0" algn="just">
              <a:buNone/>
            </a:pPr>
            <a:endParaRPr lang="fr-FR" b="1" dirty="0" smtClean="0">
              <a:cs typeface="Bell MT"/>
            </a:endParaRPr>
          </a:p>
          <a:p>
            <a:pPr marL="0" indent="0" algn="just">
              <a:buNone/>
            </a:pPr>
            <a:r>
              <a:rPr lang="fr-FR" b="1" dirty="0" smtClean="0">
                <a:solidFill>
                  <a:srgbClr val="000000"/>
                </a:solidFill>
                <a:cs typeface="Bell MT"/>
              </a:rPr>
              <a:t>Article 22</a:t>
            </a:r>
          </a:p>
          <a:p>
            <a:pPr marL="0" indent="0" algn="just">
              <a:buNone/>
            </a:pPr>
            <a:endParaRPr lang="fr-FR" b="1" dirty="0">
              <a:solidFill>
                <a:srgbClr val="000000"/>
              </a:solidFill>
              <a:cs typeface="Bell MT"/>
            </a:endParaRPr>
          </a:p>
          <a:p>
            <a:pPr marL="0" indent="0" algn="just">
              <a:buNone/>
            </a:pPr>
            <a:r>
              <a:rPr lang="fr-FR" b="1" i="1" dirty="0" smtClean="0">
                <a:solidFill>
                  <a:srgbClr val="000000"/>
                </a:solidFill>
                <a:cs typeface="Bell MT"/>
              </a:rPr>
              <a:t>« Toute </a:t>
            </a:r>
            <a:r>
              <a:rPr lang="fr-FR" b="1" i="1" dirty="0">
                <a:solidFill>
                  <a:srgbClr val="000000"/>
                </a:solidFill>
                <a:cs typeface="Bell MT"/>
              </a:rPr>
              <a:t>personne, en tant que membre de la société, a droit à la sécurité sociale ; elle est fondée à obtenir la satisfaction des droits économiques, sociaux et culturels indispensables à sa dignité et au libre développement de sa personnalité, grâce à l'effort national et à la coopération internationale, compte tenu de l'organisation et des ressources de chaque pays</a:t>
            </a:r>
            <a:r>
              <a:rPr lang="fr-FR" b="1" i="1" dirty="0" smtClean="0">
                <a:solidFill>
                  <a:srgbClr val="000000"/>
                </a:solidFill>
                <a:cs typeface="Bell MT"/>
              </a:rPr>
              <a:t>. »</a:t>
            </a:r>
          </a:p>
          <a:p>
            <a:pPr marL="0" indent="0" algn="just">
              <a:buNone/>
            </a:pPr>
            <a:endParaRPr lang="fr-FR" b="1" dirty="0">
              <a:cs typeface="Bell MT"/>
            </a:endParaRPr>
          </a:p>
        </p:txBody>
      </p:sp>
      <p:sp>
        <p:nvSpPr>
          <p:cNvPr id="2" name="Titre 1"/>
          <p:cNvSpPr>
            <a:spLocks noGrp="1"/>
          </p:cNvSpPr>
          <p:nvPr>
            <p:ph type="title"/>
          </p:nvPr>
        </p:nvSpPr>
        <p:spPr>
          <a:xfrm>
            <a:off x="457200" y="0"/>
            <a:ext cx="8229600" cy="1704578"/>
          </a:xfrm>
        </p:spPr>
        <p:txBody>
          <a:bodyPr>
            <a:noAutofit/>
          </a:bodyPr>
          <a:lstStyle/>
          <a:p>
            <a:r>
              <a:rPr lang="fr-FR" dirty="0" smtClean="0"/>
              <a:t>Le rêve abandonné : </a:t>
            </a:r>
            <a:br>
              <a:rPr lang="fr-FR" dirty="0" smtClean="0"/>
            </a:br>
            <a:r>
              <a:rPr lang="fr-FR" dirty="0" smtClean="0"/>
              <a:t>la Déclaration universelle de 1948</a:t>
            </a:r>
            <a:endParaRPr lang="fr-FR" dirty="0"/>
          </a:p>
        </p:txBody>
      </p:sp>
    </p:spTree>
    <p:extLst>
      <p:ext uri="{BB962C8B-B14F-4D97-AF65-F5344CB8AC3E}">
        <p14:creationId xmlns:p14="http://schemas.microsoft.com/office/powerpoint/2010/main" val="218824536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50381" y="1719071"/>
            <a:ext cx="8872480" cy="4503929"/>
          </a:xfrm>
        </p:spPr>
        <p:txBody>
          <a:bodyPr>
            <a:normAutofit lnSpcReduction="10000"/>
          </a:bodyPr>
          <a:lstStyle/>
          <a:p>
            <a:endParaRPr lang="fr-FR" b="1" dirty="0" smtClean="0"/>
          </a:p>
          <a:p>
            <a:pPr marL="45720" indent="0" algn="just">
              <a:buNone/>
            </a:pPr>
            <a:r>
              <a:rPr lang="fr-FR" b="1" dirty="0" smtClean="0">
                <a:solidFill>
                  <a:srgbClr val="000000"/>
                </a:solidFill>
                <a:cs typeface="Bell MT"/>
              </a:rPr>
              <a:t>Article 23</a:t>
            </a:r>
          </a:p>
          <a:p>
            <a:pPr marL="45720" indent="0" algn="just">
              <a:buNone/>
            </a:pPr>
            <a:endParaRPr lang="fr-FR" b="1" dirty="0">
              <a:solidFill>
                <a:srgbClr val="000000"/>
              </a:solidFill>
              <a:cs typeface="Bell MT"/>
            </a:endParaRPr>
          </a:p>
          <a:p>
            <a:pPr marL="45720" indent="0" algn="just">
              <a:buNone/>
            </a:pPr>
            <a:r>
              <a:rPr lang="fr-FR" b="1" i="1" dirty="0" smtClean="0">
                <a:solidFill>
                  <a:srgbClr val="000000"/>
                </a:solidFill>
                <a:cs typeface="Bell MT"/>
              </a:rPr>
              <a:t>« 1</a:t>
            </a:r>
            <a:r>
              <a:rPr lang="fr-FR" b="1" i="1" dirty="0">
                <a:solidFill>
                  <a:srgbClr val="000000"/>
                </a:solidFill>
                <a:cs typeface="Bell MT"/>
              </a:rPr>
              <a:t>. Toute personne a droit au travail, au libre choix de son travail, à des conditions équitables et satisfaisantes de travail et à la protection contre le chômage.  2. Tous ont droit, sans aucune discrimination, à un salaire égal pour un travail égal.  3. Quiconque travaille a droit à une rémunération équitable et satisfaisante lui assurant ainsi qu'à sa famille une existence conforme à la dignité humaine et complétée, s'il y a lieu, par tous autres moyens de protection sociale.  4. Toute personne a le droit de fonder avec d'autres des syndicats et de s'affilier à des syndicats pour la défense de ses intérêts</a:t>
            </a:r>
            <a:r>
              <a:rPr lang="fr-FR" b="1" dirty="0" smtClean="0">
                <a:solidFill>
                  <a:srgbClr val="000000"/>
                </a:solidFill>
                <a:cs typeface="Bell MT"/>
              </a:rPr>
              <a:t>. »</a:t>
            </a:r>
            <a:endParaRPr lang="fr-FR" b="1" dirty="0">
              <a:solidFill>
                <a:srgbClr val="000000"/>
              </a:solidFill>
              <a:cs typeface="Bell MT"/>
            </a:endParaRPr>
          </a:p>
        </p:txBody>
      </p:sp>
      <p:sp>
        <p:nvSpPr>
          <p:cNvPr id="3" name="Titre 2"/>
          <p:cNvSpPr>
            <a:spLocks noGrp="1"/>
          </p:cNvSpPr>
          <p:nvPr>
            <p:ph type="title"/>
          </p:nvPr>
        </p:nvSpPr>
        <p:spPr/>
        <p:txBody>
          <a:bodyPr/>
          <a:lstStyle/>
          <a:p>
            <a:r>
              <a:rPr lang="fr-FR" dirty="0" smtClean="0"/>
              <a:t>Le rêve abandonné</a:t>
            </a:r>
            <a:endParaRPr lang="fr-FR" dirty="0"/>
          </a:p>
        </p:txBody>
      </p:sp>
    </p:spTree>
    <p:extLst>
      <p:ext uri="{BB962C8B-B14F-4D97-AF65-F5344CB8AC3E}">
        <p14:creationId xmlns:p14="http://schemas.microsoft.com/office/powerpoint/2010/main" val="390593160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00509" y="1719071"/>
            <a:ext cx="8772224" cy="4932124"/>
          </a:xfrm>
        </p:spPr>
        <p:txBody>
          <a:bodyPr>
            <a:noAutofit/>
          </a:bodyPr>
          <a:lstStyle/>
          <a:p>
            <a:pPr marL="45720" indent="0" algn="just">
              <a:buNone/>
            </a:pPr>
            <a:r>
              <a:rPr lang="fr-FR" sz="1800" b="1" dirty="0">
                <a:solidFill>
                  <a:srgbClr val="000000"/>
                </a:solidFill>
                <a:cs typeface="Bell MT"/>
              </a:rPr>
              <a:t>Article 24</a:t>
            </a:r>
          </a:p>
          <a:p>
            <a:pPr marL="45720" indent="0" algn="just">
              <a:buNone/>
            </a:pPr>
            <a:r>
              <a:rPr lang="fr-FR" sz="1800" b="1" i="1" dirty="0" smtClean="0">
                <a:solidFill>
                  <a:srgbClr val="000000"/>
                </a:solidFill>
                <a:cs typeface="Bell MT"/>
              </a:rPr>
              <a:t>« Toute </a:t>
            </a:r>
            <a:r>
              <a:rPr lang="fr-FR" sz="1800" b="1" i="1" dirty="0">
                <a:solidFill>
                  <a:srgbClr val="000000"/>
                </a:solidFill>
                <a:cs typeface="Bell MT"/>
              </a:rPr>
              <a:t>personne a droit au repos et aux loisirs et notamment à une limitation raisonnable de la durée du travail et à des congés payés périodiques</a:t>
            </a:r>
            <a:r>
              <a:rPr lang="fr-FR" sz="1800" b="1" i="1" dirty="0" smtClean="0">
                <a:solidFill>
                  <a:srgbClr val="000000"/>
                </a:solidFill>
                <a:cs typeface="Bell MT"/>
              </a:rPr>
              <a:t>. »</a:t>
            </a:r>
          </a:p>
          <a:p>
            <a:pPr marL="45720" indent="0" algn="just">
              <a:buNone/>
            </a:pPr>
            <a:endParaRPr lang="fr-FR" sz="1800" b="1" dirty="0">
              <a:solidFill>
                <a:srgbClr val="000000"/>
              </a:solidFill>
              <a:cs typeface="Bell MT"/>
            </a:endParaRPr>
          </a:p>
          <a:p>
            <a:pPr marL="45720" indent="0" algn="just">
              <a:buNone/>
            </a:pPr>
            <a:r>
              <a:rPr lang="fr-FR" sz="1800" b="1" dirty="0">
                <a:solidFill>
                  <a:srgbClr val="000000"/>
                </a:solidFill>
                <a:cs typeface="Bell MT"/>
              </a:rPr>
              <a:t>Article 25</a:t>
            </a:r>
            <a:endParaRPr lang="fr-FR" sz="1800" b="1" dirty="0" smtClean="0">
              <a:solidFill>
                <a:srgbClr val="000000"/>
              </a:solidFill>
              <a:cs typeface="Bell MT"/>
            </a:endParaRPr>
          </a:p>
          <a:p>
            <a:pPr marL="441325" indent="-441325" algn="just">
              <a:buAutoNum type="arabicPeriod"/>
            </a:pPr>
            <a:r>
              <a:rPr lang="fr-FR" sz="1800" b="1" i="1" dirty="0" smtClean="0">
                <a:solidFill>
                  <a:srgbClr val="000000"/>
                </a:solidFill>
                <a:cs typeface="Bell MT"/>
              </a:rPr>
              <a:t>« Toute </a:t>
            </a:r>
            <a:r>
              <a:rPr lang="fr-FR" sz="1800" b="1" i="1" dirty="0">
                <a:solidFill>
                  <a:srgbClr val="000000"/>
                </a:solidFill>
                <a:cs typeface="Bell MT"/>
              </a:rPr>
              <a:t>personne a droit à un niveau de vie suffisant pour assurer sa santé, son bien-être et ceux de sa famille, notamment pour l'alimentation, l'habillement, le logement, les soins médicaux ainsi que pour les services sociaux nécessaires ; elle a droit à la sécurité en cas de chômage, de maladie, d'invalidité, de veuvage, de vieillesse ou dans les autres cas de perte de ses moyens de subsistance par suite de circonstances indépendantes de sa volonté</a:t>
            </a:r>
            <a:r>
              <a:rPr lang="fr-FR" sz="1800" b="1" i="1" dirty="0" smtClean="0">
                <a:solidFill>
                  <a:srgbClr val="000000"/>
                </a:solidFill>
                <a:cs typeface="Bell MT"/>
              </a:rPr>
              <a:t>. » </a:t>
            </a:r>
          </a:p>
          <a:p>
            <a:pPr marL="441325" indent="-441325" algn="just">
              <a:buAutoNum type="arabicPeriod"/>
            </a:pPr>
            <a:r>
              <a:rPr lang="fr-FR" sz="1800" b="1" i="1" dirty="0" smtClean="0">
                <a:solidFill>
                  <a:srgbClr val="000000"/>
                </a:solidFill>
                <a:cs typeface="Bell MT"/>
              </a:rPr>
              <a:t>« La </a:t>
            </a:r>
            <a:r>
              <a:rPr lang="fr-FR" sz="1800" b="1" i="1" dirty="0">
                <a:solidFill>
                  <a:srgbClr val="000000"/>
                </a:solidFill>
                <a:cs typeface="Bell MT"/>
              </a:rPr>
              <a:t>maternité et l'enfance ont droit à une aide et à une assistance spéciales. Tous les enfants, qu'ils soient nés dans le mariage ou hors mariage, jouissent de la même protection </a:t>
            </a:r>
            <a:r>
              <a:rPr lang="fr-FR" sz="1800" b="1" i="1" dirty="0" smtClean="0">
                <a:solidFill>
                  <a:srgbClr val="000000"/>
                </a:solidFill>
                <a:cs typeface="Bell MT"/>
              </a:rPr>
              <a:t>sociale »</a:t>
            </a:r>
            <a:r>
              <a:rPr lang="fr-FR" sz="1800" i="1" dirty="0" smtClean="0">
                <a:solidFill>
                  <a:srgbClr val="000000"/>
                </a:solidFill>
              </a:rPr>
              <a:t>.</a:t>
            </a:r>
            <a:endParaRPr lang="fr-FR" sz="1800" i="1" dirty="0">
              <a:solidFill>
                <a:srgbClr val="000000"/>
              </a:solidFill>
            </a:endParaRPr>
          </a:p>
        </p:txBody>
      </p:sp>
      <p:sp>
        <p:nvSpPr>
          <p:cNvPr id="3" name="Titre 2"/>
          <p:cNvSpPr>
            <a:spLocks noGrp="1"/>
          </p:cNvSpPr>
          <p:nvPr>
            <p:ph type="title"/>
          </p:nvPr>
        </p:nvSpPr>
        <p:spPr/>
        <p:txBody>
          <a:bodyPr/>
          <a:lstStyle/>
          <a:p>
            <a:r>
              <a:rPr lang="fr-FR" dirty="0" smtClean="0"/>
              <a:t>Le rêve abandonné</a:t>
            </a:r>
            <a:endParaRPr lang="fr-FR" dirty="0"/>
          </a:p>
        </p:txBody>
      </p:sp>
    </p:spTree>
    <p:extLst>
      <p:ext uri="{BB962C8B-B14F-4D97-AF65-F5344CB8AC3E}">
        <p14:creationId xmlns:p14="http://schemas.microsoft.com/office/powerpoint/2010/main" val="409438489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294148" y="1704577"/>
            <a:ext cx="8695294" cy="4762789"/>
          </a:xfrm>
        </p:spPr>
        <p:txBody>
          <a:bodyPr>
            <a:normAutofit lnSpcReduction="10000"/>
          </a:bodyPr>
          <a:lstStyle/>
          <a:p>
            <a:pPr marL="45720" indent="0" algn="just">
              <a:buNone/>
            </a:pPr>
            <a:r>
              <a:rPr lang="fr-FR" b="1" dirty="0">
                <a:solidFill>
                  <a:srgbClr val="000000"/>
                </a:solidFill>
                <a:cs typeface="Bell MT"/>
              </a:rPr>
              <a:t>Article </a:t>
            </a:r>
            <a:r>
              <a:rPr lang="fr-FR" b="1" dirty="0" smtClean="0">
                <a:solidFill>
                  <a:srgbClr val="000000"/>
                </a:solidFill>
                <a:cs typeface="Bell MT"/>
              </a:rPr>
              <a:t>26</a:t>
            </a:r>
          </a:p>
          <a:p>
            <a:pPr marL="441325" indent="-441325" algn="just">
              <a:buNone/>
            </a:pPr>
            <a:r>
              <a:rPr lang="fr-FR" b="1" i="1" dirty="0" smtClean="0">
                <a:solidFill>
                  <a:srgbClr val="000000"/>
                </a:solidFill>
                <a:cs typeface="Bell MT"/>
              </a:rPr>
              <a:t>« 1. Toute </a:t>
            </a:r>
            <a:r>
              <a:rPr lang="fr-FR" b="1" i="1" dirty="0">
                <a:solidFill>
                  <a:srgbClr val="000000"/>
                </a:solidFill>
                <a:cs typeface="Bell MT"/>
              </a:rPr>
              <a:t>personne a droit à l'éducation. L'éducation doit être gratuite, au moins en ce qui concerne l'enseignement élémentaire et fondamental. L'enseignement élémentaire est obligatoire. L'enseignement technique et professionnel doit être généralisé ; l'accès aux études supérieures doit être ouvert en pleine égalité à tous en fonction de leur mérite.</a:t>
            </a:r>
            <a:r>
              <a:rPr lang="fr-FR" b="1" i="1" dirty="0" smtClean="0">
                <a:solidFill>
                  <a:srgbClr val="000000"/>
                </a:solidFill>
                <a:cs typeface="Bell MT"/>
              </a:rPr>
              <a:t> </a:t>
            </a:r>
          </a:p>
          <a:p>
            <a:pPr marL="457200" indent="-457200" algn="just">
              <a:buNone/>
            </a:pPr>
            <a:r>
              <a:rPr lang="fr-FR" b="1" i="1" dirty="0" smtClean="0">
                <a:solidFill>
                  <a:srgbClr val="000000"/>
                </a:solidFill>
                <a:cs typeface="Bell MT"/>
              </a:rPr>
              <a:t>2</a:t>
            </a:r>
            <a:r>
              <a:rPr lang="fr-FR" b="1" i="1" dirty="0">
                <a:solidFill>
                  <a:srgbClr val="000000"/>
                </a:solidFill>
                <a:cs typeface="Bell MT"/>
              </a:rPr>
              <a:t>. L'éducation doit viser au plein épanouissement de la personnalité humaine et au renforcement du respect des droits de l'homme et des libertés fondamentales. Elle doit favoriser la compréhension, la tolérance et l'amitié entre toutes les nations et tous les groupes raciaux ou religieux, ainsi que le développement des activités des Nations Unies pour le maintien de la paix.</a:t>
            </a:r>
            <a:r>
              <a:rPr lang="fr-FR" b="1" i="1" dirty="0" smtClean="0">
                <a:solidFill>
                  <a:srgbClr val="000000"/>
                </a:solidFill>
                <a:cs typeface="Bell MT"/>
              </a:rPr>
              <a:t> </a:t>
            </a:r>
          </a:p>
          <a:p>
            <a:pPr marL="457200" indent="-457200" algn="just">
              <a:buNone/>
            </a:pPr>
            <a:r>
              <a:rPr lang="fr-FR" b="1" i="1" dirty="0" smtClean="0">
                <a:solidFill>
                  <a:srgbClr val="000000"/>
                </a:solidFill>
                <a:cs typeface="Bell MT"/>
              </a:rPr>
              <a:t>3</a:t>
            </a:r>
            <a:r>
              <a:rPr lang="fr-FR" b="1" i="1" dirty="0">
                <a:solidFill>
                  <a:srgbClr val="000000"/>
                </a:solidFill>
                <a:cs typeface="Bell MT"/>
              </a:rPr>
              <a:t>. Les parents ont, par priorité, le droit de choisir le genre d'éducation à donner à leurs enfants</a:t>
            </a:r>
            <a:r>
              <a:rPr lang="fr-FR" b="1" dirty="0" smtClean="0">
                <a:solidFill>
                  <a:srgbClr val="000000"/>
                </a:solidFill>
                <a:cs typeface="Bell MT"/>
              </a:rPr>
              <a:t>. »</a:t>
            </a:r>
            <a:endParaRPr lang="fr-FR" b="1" dirty="0">
              <a:solidFill>
                <a:srgbClr val="000000"/>
              </a:solidFill>
              <a:cs typeface="Bell MT"/>
            </a:endParaRPr>
          </a:p>
        </p:txBody>
      </p:sp>
      <p:sp>
        <p:nvSpPr>
          <p:cNvPr id="3" name="Titre 2"/>
          <p:cNvSpPr>
            <a:spLocks noGrp="1"/>
          </p:cNvSpPr>
          <p:nvPr>
            <p:ph type="title"/>
          </p:nvPr>
        </p:nvSpPr>
        <p:spPr/>
        <p:txBody>
          <a:bodyPr/>
          <a:lstStyle/>
          <a:p>
            <a:r>
              <a:rPr lang="fr-FR" dirty="0" smtClean="0"/>
              <a:t>Le rêve abandonné</a:t>
            </a:r>
            <a:endParaRPr lang="fr-FR" dirty="0"/>
          </a:p>
        </p:txBody>
      </p:sp>
    </p:spTree>
    <p:extLst>
      <p:ext uri="{BB962C8B-B14F-4D97-AF65-F5344CB8AC3E}">
        <p14:creationId xmlns:p14="http://schemas.microsoft.com/office/powerpoint/2010/main" val="125091901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80999" y="2336800"/>
            <a:ext cx="8407893" cy="3140796"/>
          </a:xfrm>
        </p:spPr>
        <p:txBody>
          <a:bodyPr/>
          <a:lstStyle/>
          <a:p>
            <a:endParaRPr lang="fr-FR" dirty="0" smtClean="0"/>
          </a:p>
          <a:p>
            <a:endParaRPr lang="fr-FR" dirty="0"/>
          </a:p>
          <a:p>
            <a:pPr marL="45720" indent="0">
              <a:buNone/>
            </a:pPr>
            <a:r>
              <a:rPr lang="fr-FR" sz="2800" dirty="0" smtClean="0"/>
              <a:t>Traduction française </a:t>
            </a:r>
            <a:r>
              <a:rPr lang="fr-FR" sz="2800" smtClean="0"/>
              <a:t>officieuse commentée sur </a:t>
            </a:r>
            <a:r>
              <a:rPr lang="fr-FR" sz="2800" dirty="0" smtClean="0"/>
              <a:t>le blog suivant : </a:t>
            </a:r>
          </a:p>
          <a:p>
            <a:pPr marL="45720" indent="0">
              <a:buNone/>
            </a:pPr>
            <a:endParaRPr lang="fr-FR" sz="2800" dirty="0">
              <a:solidFill>
                <a:srgbClr val="0000FF"/>
              </a:solidFill>
            </a:endParaRPr>
          </a:p>
          <a:p>
            <a:pPr marL="45720" indent="0">
              <a:buNone/>
            </a:pPr>
            <a:r>
              <a:rPr lang="is-IS" sz="2800" dirty="0" smtClean="0">
                <a:solidFill>
                  <a:srgbClr val="0000FF"/>
                </a:solidFill>
              </a:rPr>
              <a:t>http</a:t>
            </a:r>
            <a:r>
              <a:rPr lang="is-IS" sz="2800" dirty="0">
                <a:solidFill>
                  <a:srgbClr val="0000FF"/>
                </a:solidFill>
              </a:rPr>
              <a:t>://www.jennar.fr/?p=3143</a:t>
            </a:r>
            <a:r>
              <a:rPr lang="fr-FR" dirty="0" smtClean="0"/>
              <a:t>	</a:t>
            </a:r>
          </a:p>
        </p:txBody>
      </p:sp>
      <p:sp>
        <p:nvSpPr>
          <p:cNvPr id="2" name="Titre 1"/>
          <p:cNvSpPr>
            <a:spLocks noGrp="1"/>
          </p:cNvSpPr>
          <p:nvPr>
            <p:ph type="title"/>
          </p:nvPr>
        </p:nvSpPr>
        <p:spPr/>
        <p:txBody>
          <a:bodyPr/>
          <a:lstStyle/>
          <a:p>
            <a:r>
              <a:rPr lang="fr-FR" smtClean="0"/>
              <a:t>TEXTE DU MANDAT</a:t>
            </a:r>
            <a:endParaRPr lang="fr-FR" dirty="0"/>
          </a:p>
        </p:txBody>
      </p:sp>
    </p:spTree>
    <p:extLst>
      <p:ext uri="{BB962C8B-B14F-4D97-AF65-F5344CB8AC3E}">
        <p14:creationId xmlns:p14="http://schemas.microsoft.com/office/powerpoint/2010/main" val="148476096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endParaRPr lang="fr-FR" sz="2400" dirty="0" smtClean="0"/>
          </a:p>
          <a:p>
            <a:r>
              <a:rPr lang="fr-FR" sz="2400" dirty="0" smtClean="0"/>
              <a:t>Sur l’avis du Parlement européen :</a:t>
            </a:r>
          </a:p>
          <a:p>
            <a:pPr marL="45720" indent="0">
              <a:buNone/>
            </a:pPr>
            <a:r>
              <a:rPr lang="fr-FR" sz="2400" dirty="0">
                <a:solidFill>
                  <a:srgbClr val="0000FF"/>
                </a:solidFill>
              </a:rPr>
              <a:t>http://</a:t>
            </a:r>
            <a:r>
              <a:rPr lang="fr-FR" sz="2400" dirty="0" err="1">
                <a:solidFill>
                  <a:srgbClr val="0000FF"/>
                </a:solidFill>
              </a:rPr>
              <a:t>www.jennar.fr</a:t>
            </a:r>
            <a:r>
              <a:rPr lang="fr-FR" sz="2400" dirty="0">
                <a:solidFill>
                  <a:srgbClr val="0000FF"/>
                </a:solidFill>
              </a:rPr>
              <a:t>/?p=2994</a:t>
            </a:r>
          </a:p>
          <a:p>
            <a:r>
              <a:rPr lang="fr-FR" sz="2400" dirty="0" smtClean="0"/>
              <a:t>Sur le mandat :</a:t>
            </a:r>
          </a:p>
          <a:p>
            <a:pPr marL="45720" indent="0">
              <a:buNone/>
            </a:pPr>
            <a:r>
              <a:rPr lang="fr-FR" sz="2400" dirty="0">
                <a:solidFill>
                  <a:srgbClr val="0000FF"/>
                </a:solidFill>
              </a:rPr>
              <a:t>http://</a:t>
            </a:r>
            <a:r>
              <a:rPr lang="fr-FR" sz="2400" dirty="0" err="1">
                <a:solidFill>
                  <a:srgbClr val="0000FF"/>
                </a:solidFill>
              </a:rPr>
              <a:t>www.jennar.fr</a:t>
            </a:r>
            <a:r>
              <a:rPr lang="fr-FR" sz="2400" dirty="0">
                <a:solidFill>
                  <a:srgbClr val="0000FF"/>
                </a:solidFill>
              </a:rPr>
              <a:t>/?p</a:t>
            </a:r>
            <a:r>
              <a:rPr lang="fr-FR" sz="2400" dirty="0" smtClean="0">
                <a:solidFill>
                  <a:srgbClr val="0000FF"/>
                </a:solidFill>
              </a:rPr>
              <a:t>=3029</a:t>
            </a:r>
            <a:endParaRPr lang="fr-FR" sz="2400" dirty="0">
              <a:solidFill>
                <a:srgbClr val="0000FF"/>
              </a:solidFill>
            </a:endParaRPr>
          </a:p>
          <a:p>
            <a:r>
              <a:rPr lang="fr-FR" sz="2400" dirty="0" smtClean="0"/>
              <a:t>Sur les implications du mandat : </a:t>
            </a:r>
          </a:p>
          <a:p>
            <a:pPr marL="45720" indent="0">
              <a:buNone/>
            </a:pPr>
            <a:r>
              <a:rPr lang="fr-FR" sz="2400" dirty="0">
                <a:solidFill>
                  <a:srgbClr val="0000FF"/>
                </a:solidFill>
              </a:rPr>
              <a:t>http://</a:t>
            </a:r>
            <a:r>
              <a:rPr lang="fr-FR" sz="2400" dirty="0" err="1">
                <a:solidFill>
                  <a:srgbClr val="0000FF"/>
                </a:solidFill>
              </a:rPr>
              <a:t>www.jennar.fr</a:t>
            </a:r>
            <a:r>
              <a:rPr lang="fr-FR" sz="2400" dirty="0">
                <a:solidFill>
                  <a:srgbClr val="0000FF"/>
                </a:solidFill>
              </a:rPr>
              <a:t>/?p</a:t>
            </a:r>
            <a:r>
              <a:rPr lang="fr-FR" sz="2400" dirty="0" smtClean="0">
                <a:solidFill>
                  <a:srgbClr val="0000FF"/>
                </a:solidFill>
              </a:rPr>
              <a:t>=3038</a:t>
            </a:r>
            <a:endParaRPr lang="fr-FR" sz="2400" dirty="0">
              <a:solidFill>
                <a:srgbClr val="0000FF"/>
              </a:solidFill>
            </a:endParaRPr>
          </a:p>
          <a:p>
            <a:r>
              <a:rPr lang="fr-FR" sz="2400" dirty="0" smtClean="0"/>
              <a:t>Sur l’argumentaire du gouvernement PS-EELV :</a:t>
            </a:r>
          </a:p>
          <a:p>
            <a:pPr marL="45720" indent="0">
              <a:buNone/>
            </a:pPr>
            <a:r>
              <a:rPr lang="fr-FR" sz="2400" dirty="0">
                <a:solidFill>
                  <a:srgbClr val="0000FF"/>
                </a:solidFill>
              </a:rPr>
              <a:t>http://</a:t>
            </a:r>
            <a:r>
              <a:rPr lang="fr-FR" sz="2400" dirty="0" err="1">
                <a:solidFill>
                  <a:srgbClr val="0000FF"/>
                </a:solidFill>
              </a:rPr>
              <a:t>www.jennar.fr</a:t>
            </a:r>
            <a:r>
              <a:rPr lang="fr-FR" sz="2400" dirty="0">
                <a:solidFill>
                  <a:srgbClr val="0000FF"/>
                </a:solidFill>
              </a:rPr>
              <a:t>/?</a:t>
            </a:r>
            <a:r>
              <a:rPr lang="fr-FR" sz="2400" dirty="0" err="1" smtClean="0">
                <a:solidFill>
                  <a:srgbClr val="0000FF"/>
                </a:solidFill>
              </a:rPr>
              <a:t>paged</a:t>
            </a:r>
            <a:r>
              <a:rPr lang="fr-FR" sz="2400" dirty="0" smtClean="0">
                <a:solidFill>
                  <a:srgbClr val="0000FF"/>
                </a:solidFill>
              </a:rPr>
              <a:t>=4</a:t>
            </a:r>
            <a:endParaRPr lang="fr-FR" sz="2400" dirty="0">
              <a:solidFill>
                <a:srgbClr val="0000FF"/>
              </a:solidFill>
            </a:endParaRPr>
          </a:p>
        </p:txBody>
      </p:sp>
      <p:sp>
        <p:nvSpPr>
          <p:cNvPr id="2" name="Titre 1"/>
          <p:cNvSpPr>
            <a:spLocks noGrp="1"/>
          </p:cNvSpPr>
          <p:nvPr>
            <p:ph type="title"/>
          </p:nvPr>
        </p:nvSpPr>
        <p:spPr/>
        <p:txBody>
          <a:bodyPr/>
          <a:lstStyle/>
          <a:p>
            <a:r>
              <a:rPr lang="fr-FR" smtClean="0"/>
              <a:t>Quelques références</a:t>
            </a:r>
            <a:endParaRPr lang="fr-FR" dirty="0"/>
          </a:p>
        </p:txBody>
      </p:sp>
    </p:spTree>
    <p:extLst>
      <p:ext uri="{BB962C8B-B14F-4D97-AF65-F5344CB8AC3E}">
        <p14:creationId xmlns:p14="http://schemas.microsoft.com/office/powerpoint/2010/main" val="154165721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endParaRPr lang="fr-FR" sz="2400" dirty="0" smtClean="0"/>
          </a:p>
          <a:p>
            <a:r>
              <a:rPr lang="fr-FR" sz="2400" dirty="0" smtClean="0"/>
              <a:t>Sur l’accord intervenu à l’OMC en 2005 à propos de l’AGCS : </a:t>
            </a:r>
          </a:p>
          <a:p>
            <a:pPr marL="45720" indent="0">
              <a:buNone/>
            </a:pPr>
            <a:r>
              <a:rPr lang="fr-FR" sz="2400" dirty="0">
                <a:solidFill>
                  <a:srgbClr val="0000FF"/>
                </a:solidFill>
              </a:rPr>
              <a:t>http://</a:t>
            </a:r>
            <a:r>
              <a:rPr lang="fr-FR" sz="2400" dirty="0" err="1">
                <a:solidFill>
                  <a:srgbClr val="0000FF"/>
                </a:solidFill>
              </a:rPr>
              <a:t>www.jennar.fr</a:t>
            </a:r>
            <a:r>
              <a:rPr lang="fr-FR" sz="2400" dirty="0">
                <a:solidFill>
                  <a:srgbClr val="0000FF"/>
                </a:solidFill>
              </a:rPr>
              <a:t>/?p</a:t>
            </a:r>
            <a:r>
              <a:rPr lang="fr-FR" sz="2400" dirty="0" smtClean="0">
                <a:solidFill>
                  <a:srgbClr val="0000FF"/>
                </a:solidFill>
              </a:rPr>
              <a:t>=799</a:t>
            </a:r>
            <a:endParaRPr lang="fr-FR" sz="2400" dirty="0">
              <a:solidFill>
                <a:srgbClr val="0000FF"/>
              </a:solidFill>
            </a:endParaRPr>
          </a:p>
          <a:p>
            <a:endParaRPr lang="is-IS" sz="2400" dirty="0" smtClean="0"/>
          </a:p>
          <a:p>
            <a:pPr marL="45720" indent="0">
              <a:buNone/>
            </a:pPr>
            <a:endParaRPr lang="is-IS" sz="2400" dirty="0" smtClean="0"/>
          </a:p>
          <a:p>
            <a:r>
              <a:rPr lang="is-IS" sz="2400" dirty="0" smtClean="0"/>
              <a:t>CHERENTI &amp; PONCELET, “</a:t>
            </a:r>
            <a:r>
              <a:rPr lang="is-IS" sz="2400" i="1" dirty="0" smtClean="0"/>
              <a:t>Le grand marché transatlantique</a:t>
            </a:r>
            <a:r>
              <a:rPr lang="is-IS" sz="2400" dirty="0" smtClean="0"/>
              <a:t>”, Paris, Editions Bruno Leprince, 2011.</a:t>
            </a:r>
          </a:p>
          <a:p>
            <a:endParaRPr lang="is-IS" sz="2400" dirty="0" smtClean="0"/>
          </a:p>
          <a:p>
            <a:r>
              <a:rPr lang="is-IS" sz="2400" dirty="0" smtClean="0"/>
              <a:t>LE HYARIC Patrick, “</a:t>
            </a:r>
            <a:r>
              <a:rPr lang="is-IS" sz="2400" i="1" dirty="0" smtClean="0"/>
              <a:t>Grand marché transatlantique, Dracula contre les peuples”</a:t>
            </a:r>
            <a:r>
              <a:rPr lang="is-IS" sz="2400" dirty="0" smtClean="0"/>
              <a:t>, Editions de L’Humanité, 2013.</a:t>
            </a:r>
          </a:p>
          <a:p>
            <a:endParaRPr lang="is-IS" dirty="0"/>
          </a:p>
          <a:p>
            <a:endParaRPr lang="is-IS" dirty="0" smtClean="0"/>
          </a:p>
          <a:p>
            <a:endParaRPr lang="is-IS" dirty="0" smtClean="0"/>
          </a:p>
          <a:p>
            <a:endParaRPr lang="fr-FR" dirty="0"/>
          </a:p>
        </p:txBody>
      </p:sp>
      <p:sp>
        <p:nvSpPr>
          <p:cNvPr id="2" name="Titre 1"/>
          <p:cNvSpPr>
            <a:spLocks noGrp="1"/>
          </p:cNvSpPr>
          <p:nvPr>
            <p:ph type="title"/>
          </p:nvPr>
        </p:nvSpPr>
        <p:spPr/>
        <p:txBody>
          <a:bodyPr/>
          <a:lstStyle/>
          <a:p>
            <a:r>
              <a:rPr lang="fr-FR" smtClean="0"/>
              <a:t>Références (suite)</a:t>
            </a:r>
            <a:endParaRPr lang="fr-FR" dirty="0"/>
          </a:p>
        </p:txBody>
      </p:sp>
    </p:spTree>
    <p:extLst>
      <p:ext uri="{BB962C8B-B14F-4D97-AF65-F5344CB8AC3E}">
        <p14:creationId xmlns:p14="http://schemas.microsoft.com/office/powerpoint/2010/main" val="1945725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a:endParaRPr lang="fr-FR" b="1" dirty="0" smtClean="0"/>
          </a:p>
          <a:p>
            <a:pPr algn="just"/>
            <a:r>
              <a:rPr lang="fr-FR" b="1" dirty="0" smtClean="0">
                <a:solidFill>
                  <a:srgbClr val="000000"/>
                </a:solidFill>
              </a:rPr>
              <a:t>La Commission présente des recommandations = projet de mandat de négociation</a:t>
            </a:r>
          </a:p>
          <a:p>
            <a:pPr algn="just"/>
            <a:endParaRPr lang="fr-FR" b="1" dirty="0" smtClean="0">
              <a:solidFill>
                <a:srgbClr val="000000"/>
              </a:solidFill>
            </a:endParaRPr>
          </a:p>
          <a:p>
            <a:pPr algn="just"/>
            <a:r>
              <a:rPr lang="fr-FR" b="1" dirty="0" smtClean="0">
                <a:solidFill>
                  <a:srgbClr val="000000"/>
                </a:solidFill>
              </a:rPr>
              <a:t>Le Conseil des Ministres (= 28 gouvernements) l’examine et l’approuve : le mandat devient officiel</a:t>
            </a:r>
          </a:p>
          <a:p>
            <a:pPr algn="just"/>
            <a:endParaRPr lang="fr-FR" b="1" dirty="0" smtClean="0">
              <a:solidFill>
                <a:srgbClr val="000000"/>
              </a:solidFill>
            </a:endParaRPr>
          </a:p>
          <a:p>
            <a:pPr algn="just"/>
            <a:r>
              <a:rPr lang="fr-FR" b="1" dirty="0" smtClean="0">
                <a:solidFill>
                  <a:srgbClr val="000000"/>
                </a:solidFill>
              </a:rPr>
              <a:t>La Commission est le négociateur unique assisté d’un comité spécial (comité 207 où sont représentés les 28 gouvernements). </a:t>
            </a:r>
            <a:r>
              <a:rPr lang="fr-FR" b="1" dirty="0" smtClean="0">
                <a:solidFill>
                  <a:srgbClr val="FF0000"/>
                </a:solidFill>
              </a:rPr>
              <a:t>Les gouvernements sont associés en permanence à la négociation via le Comité 207</a:t>
            </a:r>
            <a:r>
              <a:rPr lang="fr-FR" b="1" dirty="0">
                <a:solidFill>
                  <a:srgbClr val="FF0000"/>
                </a:solidFill>
              </a:rPr>
              <a:t>.</a:t>
            </a:r>
            <a:endParaRPr lang="fr-FR" b="1" dirty="0"/>
          </a:p>
        </p:txBody>
      </p:sp>
      <p:sp>
        <p:nvSpPr>
          <p:cNvPr id="2" name="Titre 1"/>
          <p:cNvSpPr>
            <a:spLocks noGrp="1"/>
          </p:cNvSpPr>
          <p:nvPr>
            <p:ph type="title"/>
          </p:nvPr>
        </p:nvSpPr>
        <p:spPr/>
        <p:txBody>
          <a:bodyPr/>
          <a:lstStyle/>
          <a:p>
            <a:r>
              <a:rPr lang="fr-FR" dirty="0" smtClean="0"/>
              <a:t>La procédure : </a:t>
            </a:r>
            <a:r>
              <a:rPr lang="fr-FR" dirty="0"/>
              <a:t>article 207 TFUE </a:t>
            </a:r>
            <a:br>
              <a:rPr lang="fr-FR" dirty="0"/>
            </a:br>
            <a:endParaRPr lang="fr-FR" dirty="0"/>
          </a:p>
        </p:txBody>
      </p:sp>
    </p:spTree>
    <p:extLst>
      <p:ext uri="{BB962C8B-B14F-4D97-AF65-F5344CB8AC3E}">
        <p14:creationId xmlns:p14="http://schemas.microsoft.com/office/powerpoint/2010/main" val="1557519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b="1" dirty="0" smtClean="0"/>
          </a:p>
          <a:p>
            <a:endParaRPr lang="fr-FR" b="1" dirty="0" smtClean="0"/>
          </a:p>
          <a:p>
            <a:pPr algn="just"/>
            <a:r>
              <a:rPr lang="fr-FR" b="1" dirty="0" smtClean="0">
                <a:solidFill>
                  <a:srgbClr val="000000"/>
                </a:solidFill>
              </a:rPr>
              <a:t>Tout autant que les firmes américaines, les multinationales européennes et leur lobbies ont collaboré intensément avec la Commission européenne. </a:t>
            </a:r>
          </a:p>
          <a:p>
            <a:pPr algn="just"/>
            <a:endParaRPr lang="fr-FR" b="1" dirty="0" smtClean="0">
              <a:solidFill>
                <a:srgbClr val="000000"/>
              </a:solidFill>
            </a:endParaRPr>
          </a:p>
          <a:p>
            <a:pPr algn="just"/>
            <a:r>
              <a:rPr lang="fr-FR" b="1" dirty="0" smtClean="0">
                <a:solidFill>
                  <a:srgbClr val="000000"/>
                </a:solidFill>
              </a:rPr>
              <a:t>Celle-ci reconnaît avoir tenu 119 réunions avec les lobbies du monde des affaires entre janvier 2012 et avril 2013 pour préparer le mandat qu’elle allait soumettre au Conseil des ministres</a:t>
            </a:r>
            <a:r>
              <a:rPr lang="fr-FR" b="1" dirty="0" smtClean="0">
                <a:solidFill>
                  <a:srgbClr val="FF0000"/>
                </a:solidFill>
              </a:rPr>
              <a:t>, soit en moyenne une tous les quatre jours !</a:t>
            </a:r>
          </a:p>
          <a:p>
            <a:pPr>
              <a:buNone/>
            </a:pPr>
            <a:r>
              <a:rPr lang="fr-FR" b="1" dirty="0" smtClean="0">
                <a:solidFill>
                  <a:srgbClr val="FF0000"/>
                </a:solidFill>
              </a:rPr>
              <a:t> </a:t>
            </a:r>
          </a:p>
          <a:p>
            <a:r>
              <a:rPr lang="fr-FR" sz="2400" b="1" dirty="0" smtClean="0">
                <a:solidFill>
                  <a:srgbClr val="FF0000"/>
                </a:solidFill>
              </a:rPr>
              <a:t>65% du mandat vient des lobbies.</a:t>
            </a:r>
            <a:endParaRPr lang="fr-FR" sz="2400" b="1" dirty="0">
              <a:solidFill>
                <a:srgbClr val="FF0000"/>
              </a:solidFill>
            </a:endParaRPr>
          </a:p>
        </p:txBody>
      </p:sp>
      <p:sp>
        <p:nvSpPr>
          <p:cNvPr id="2" name="Titre 1"/>
          <p:cNvSpPr>
            <a:spLocks noGrp="1"/>
          </p:cNvSpPr>
          <p:nvPr>
            <p:ph type="title"/>
          </p:nvPr>
        </p:nvSpPr>
        <p:spPr/>
        <p:txBody>
          <a:bodyPr/>
          <a:lstStyle/>
          <a:p>
            <a:r>
              <a:rPr lang="fr-FR" smtClean="0"/>
              <a:t>Le poids des lobbies</a:t>
            </a:r>
            <a:endParaRPr lang="fr-FR" dirty="0"/>
          </a:p>
        </p:txBody>
      </p:sp>
    </p:spTree>
    <p:extLst>
      <p:ext uri="{BB962C8B-B14F-4D97-AF65-F5344CB8AC3E}">
        <p14:creationId xmlns:p14="http://schemas.microsoft.com/office/powerpoint/2010/main" val="26880066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just"/>
            <a:endParaRPr lang="fr-FR" b="1" dirty="0" smtClean="0">
              <a:solidFill>
                <a:srgbClr val="000000"/>
              </a:solidFill>
            </a:endParaRPr>
          </a:p>
          <a:p>
            <a:pPr algn="just"/>
            <a:r>
              <a:rPr lang="fr-FR" b="1" dirty="0" smtClean="0">
                <a:solidFill>
                  <a:srgbClr val="000000"/>
                </a:solidFill>
              </a:rPr>
              <a:t>Le 23 mai 2013, le Parlement européen donne un feu vert à l’ouverture des négociations.</a:t>
            </a:r>
          </a:p>
          <a:p>
            <a:pPr algn="just"/>
            <a:endParaRPr lang="fr-FR" b="1" dirty="0" smtClean="0">
              <a:solidFill>
                <a:srgbClr val="000000"/>
              </a:solidFill>
            </a:endParaRPr>
          </a:p>
          <a:p>
            <a:pPr algn="just"/>
            <a:r>
              <a:rPr lang="fr-FR" b="1" dirty="0" smtClean="0">
                <a:solidFill>
                  <a:srgbClr val="000000"/>
                </a:solidFill>
              </a:rPr>
              <a:t>Le 14 juin, les 27 gouvernements approuvent le mandat de négociation, sans que les parlements nationaux soient consultés</a:t>
            </a:r>
            <a:r>
              <a:rPr lang="fr-FR" b="1" dirty="0" smtClean="0">
                <a:solidFill>
                  <a:srgbClr val="FF0000"/>
                </a:solidFill>
              </a:rPr>
              <a:t>. Les gouvernements agissent sans mandat.</a:t>
            </a:r>
          </a:p>
          <a:p>
            <a:pPr algn="just"/>
            <a:endParaRPr lang="fr-FR" b="1" dirty="0" smtClean="0"/>
          </a:p>
          <a:p>
            <a:pPr algn="just"/>
            <a:r>
              <a:rPr lang="fr-FR" b="1" dirty="0" smtClean="0">
                <a:solidFill>
                  <a:srgbClr val="FF0000"/>
                </a:solidFill>
              </a:rPr>
              <a:t>Le 8 juillet, les négociations commencent à Washington malgré le scandale de la NSA qui espionne la Commission européenne et les ambassades des pays de l’UE. Elles se poursuivent au rythme d’une session tous </a:t>
            </a:r>
            <a:r>
              <a:rPr lang="fr-FR" b="1" smtClean="0">
                <a:solidFill>
                  <a:srgbClr val="FF0000"/>
                </a:solidFill>
              </a:rPr>
              <a:t>les trois mois.</a:t>
            </a:r>
            <a:endParaRPr lang="fr-FR" b="1" dirty="0" smtClean="0">
              <a:solidFill>
                <a:srgbClr val="FF0000"/>
              </a:solidFill>
            </a:endParaRPr>
          </a:p>
          <a:p>
            <a:endParaRPr lang="fr-FR" b="1" dirty="0"/>
          </a:p>
        </p:txBody>
      </p:sp>
      <p:sp>
        <p:nvSpPr>
          <p:cNvPr id="2" name="Titre 1"/>
          <p:cNvSpPr>
            <a:spLocks noGrp="1"/>
          </p:cNvSpPr>
          <p:nvPr>
            <p:ph type="title"/>
          </p:nvPr>
        </p:nvSpPr>
        <p:spPr/>
        <p:txBody>
          <a:bodyPr/>
          <a:lstStyle/>
          <a:p>
            <a:r>
              <a:rPr lang="fr-FR" smtClean="0"/>
              <a:t>Calendrier</a:t>
            </a:r>
            <a:endParaRPr lang="fr-FR" dirty="0"/>
          </a:p>
        </p:txBody>
      </p:sp>
    </p:spTree>
    <p:extLst>
      <p:ext uri="{BB962C8B-B14F-4D97-AF65-F5344CB8AC3E}">
        <p14:creationId xmlns:p14="http://schemas.microsoft.com/office/powerpoint/2010/main" val="756588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67091" y="1719070"/>
            <a:ext cx="8772224" cy="4948835"/>
          </a:xfrm>
        </p:spPr>
        <p:txBody>
          <a:bodyPr>
            <a:noAutofit/>
          </a:bodyPr>
          <a:lstStyle/>
          <a:p>
            <a:pPr marL="514350" indent="-514350" algn="just">
              <a:buAutoNum type="arabicPeriod"/>
            </a:pPr>
            <a:r>
              <a:rPr lang="fr-FR" sz="2400" b="1" u="sng" dirty="0" smtClean="0">
                <a:solidFill>
                  <a:srgbClr val="000000"/>
                </a:solidFill>
                <a:cs typeface="Bell MT"/>
              </a:rPr>
              <a:t>Abaisser les barrières tarifaires </a:t>
            </a:r>
            <a:r>
              <a:rPr lang="fr-FR" sz="2400" b="1" dirty="0" smtClean="0">
                <a:solidFill>
                  <a:srgbClr val="000000"/>
                </a:solidFill>
                <a:cs typeface="Bell MT"/>
              </a:rPr>
              <a:t>:</a:t>
            </a:r>
          </a:p>
          <a:p>
            <a:pPr marL="274320" lvl="1" indent="0" algn="just">
              <a:buNone/>
            </a:pPr>
            <a:r>
              <a:rPr lang="fr-FR" sz="2200" b="1" dirty="0" smtClean="0">
                <a:solidFill>
                  <a:srgbClr val="000000"/>
                </a:solidFill>
                <a:cs typeface="Bell MT"/>
              </a:rPr>
              <a:t>Réduire voire supprimer les droits de douane et les taxes sur les importations</a:t>
            </a:r>
            <a:endParaRPr lang="fr-FR" sz="2400" b="1" dirty="0" smtClean="0">
              <a:solidFill>
                <a:srgbClr val="000000"/>
              </a:solidFill>
              <a:cs typeface="Bell MT"/>
            </a:endParaRPr>
          </a:p>
          <a:p>
            <a:pPr marL="514350" indent="-514350" algn="just">
              <a:buAutoNum type="arabicPeriod"/>
            </a:pPr>
            <a:r>
              <a:rPr lang="fr-FR" sz="2400" b="1" u="sng" dirty="0" smtClean="0">
                <a:solidFill>
                  <a:srgbClr val="000000"/>
                </a:solidFill>
                <a:cs typeface="Bell MT"/>
              </a:rPr>
              <a:t>Abaisser les barrières non tarifaires </a:t>
            </a:r>
            <a:r>
              <a:rPr lang="fr-FR" sz="2400" b="1" dirty="0" smtClean="0">
                <a:solidFill>
                  <a:srgbClr val="000000"/>
                </a:solidFill>
                <a:cs typeface="Bell MT"/>
              </a:rPr>
              <a:t>:</a:t>
            </a:r>
          </a:p>
          <a:p>
            <a:pPr marL="274320" lvl="1" indent="0" algn="just">
              <a:buNone/>
            </a:pPr>
            <a:r>
              <a:rPr lang="fr-FR" sz="2200" b="1" dirty="0" smtClean="0">
                <a:solidFill>
                  <a:srgbClr val="000000"/>
                </a:solidFill>
                <a:cs typeface="Bell MT"/>
              </a:rPr>
              <a:t>il s’agit de revoir à la baisse voire supprimer des législations, des réglementations, des normes sociales, sanitaires, phytosanitaires, environnementales ou techniques qui sont jugées par les entreprises étrangères comme des mesures visant à protéger le marché intérieur contre la concurrence extérieure.</a:t>
            </a:r>
          </a:p>
          <a:p>
            <a:pPr marL="45720" indent="0" algn="just">
              <a:buNone/>
            </a:pPr>
            <a:r>
              <a:rPr lang="fr-FR" b="1" dirty="0">
                <a:solidFill>
                  <a:srgbClr val="FF0000"/>
                </a:solidFill>
              </a:rPr>
              <a:t>L’objectif d’un ALE, c’est d’obtenir l’alignement sur la norme la plus basse. Les normes alimentaires, sanitaires, sociales, financières </a:t>
            </a:r>
            <a:r>
              <a:rPr lang="fr-FR" b="1" dirty="0" smtClean="0">
                <a:solidFill>
                  <a:srgbClr val="FF0000"/>
                </a:solidFill>
              </a:rPr>
              <a:t>les moins protectrices  et les plus faibles sont </a:t>
            </a:r>
            <a:r>
              <a:rPr lang="fr-FR" b="1" dirty="0">
                <a:solidFill>
                  <a:srgbClr val="FF0000"/>
                </a:solidFill>
              </a:rPr>
              <a:t>aux USA.</a:t>
            </a:r>
          </a:p>
          <a:p>
            <a:pPr algn="just"/>
            <a:r>
              <a:rPr lang="fr-FR" dirty="0"/>
              <a:t> </a:t>
            </a:r>
          </a:p>
          <a:p>
            <a:pPr marL="274320" lvl="1" indent="0" algn="just">
              <a:buNone/>
            </a:pPr>
            <a:endParaRPr lang="fr-FR" sz="2200" b="1" dirty="0" smtClean="0">
              <a:solidFill>
                <a:srgbClr val="000000"/>
              </a:solidFill>
              <a:cs typeface="Bell MT"/>
            </a:endParaRPr>
          </a:p>
        </p:txBody>
      </p:sp>
      <p:sp>
        <p:nvSpPr>
          <p:cNvPr id="2" name="Titre 1"/>
          <p:cNvSpPr>
            <a:spLocks noGrp="1"/>
          </p:cNvSpPr>
          <p:nvPr>
            <p:ph type="title"/>
          </p:nvPr>
        </p:nvSpPr>
        <p:spPr/>
        <p:txBody>
          <a:bodyPr/>
          <a:lstStyle/>
          <a:p>
            <a:r>
              <a:rPr lang="fr-FR" dirty="0" smtClean="0"/>
              <a:t>Axes fondamentaux d’un ALE</a:t>
            </a:r>
            <a:br>
              <a:rPr lang="fr-FR" dirty="0" smtClean="0"/>
            </a:br>
            <a:r>
              <a:rPr lang="fr-FR" dirty="0" smtClean="0"/>
              <a:t>(</a:t>
            </a:r>
            <a:r>
              <a:rPr lang="fr-FR" sz="2000" dirty="0" smtClean="0"/>
              <a:t>accord de libre échange</a:t>
            </a:r>
            <a:r>
              <a:rPr lang="fr-FR" dirty="0" smtClean="0"/>
              <a:t>)</a:t>
            </a:r>
            <a:endParaRPr lang="fr-FR" dirty="0"/>
          </a:p>
        </p:txBody>
      </p:sp>
    </p:spTree>
    <p:extLst>
      <p:ext uri="{BB962C8B-B14F-4D97-AF65-F5344CB8AC3E}">
        <p14:creationId xmlns:p14="http://schemas.microsoft.com/office/powerpoint/2010/main" val="866276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lle">
  <a:themeElements>
    <a:clrScheme name="Grille">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lle">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ll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Grille.thmx</Template>
  <TotalTime>3800</TotalTime>
  <Words>2795</Words>
  <Application>Microsoft Office PowerPoint</Application>
  <PresentationFormat>Affichage à l'écran (4:3)</PresentationFormat>
  <Paragraphs>350</Paragraphs>
  <Slides>56</Slides>
  <Notes>4</Notes>
  <HiddenSlides>0</HiddenSlides>
  <MMClips>0</MMClips>
  <ScaleCrop>false</ScaleCrop>
  <HeadingPairs>
    <vt:vector size="4" baseType="variant">
      <vt:variant>
        <vt:lpstr>Thème</vt:lpstr>
      </vt:variant>
      <vt:variant>
        <vt:i4>1</vt:i4>
      </vt:variant>
      <vt:variant>
        <vt:lpstr>Titres des diapositives</vt:lpstr>
      </vt:variant>
      <vt:variant>
        <vt:i4>56</vt:i4>
      </vt:variant>
    </vt:vector>
  </HeadingPairs>
  <TitlesOfParts>
    <vt:vector size="57" baseType="lpstr">
      <vt:lpstr>Grille</vt:lpstr>
      <vt:lpstr> le projet de  GRAND MARCHE TRANSATLANTIQUE  (« Partenariat transatlantique pour le commerce et l’investissement »)</vt:lpstr>
      <vt:lpstr>La genèse de cette négociation : 1. L’objectif</vt:lpstr>
      <vt:lpstr>La genèse de cette négociation : 2. Les étapes antérieures</vt:lpstr>
      <vt:lpstr>LA GENESE DE LA NEGOCIATION:  3. Contourner l’impasse OMC</vt:lpstr>
      <vt:lpstr>La genèse de cette négociation : 4. les préparatifs</vt:lpstr>
      <vt:lpstr>La procédure : article 207 TFUE  </vt:lpstr>
      <vt:lpstr>Le poids des lobbies</vt:lpstr>
      <vt:lpstr>Calendrier</vt:lpstr>
      <vt:lpstr>Axes fondamentaux d’un ALE (accord de libre échange)</vt:lpstr>
      <vt:lpstr>Le préambule DU MANDAT UE</vt:lpstr>
      <vt:lpstr>Des valeurs communes ?</vt:lpstr>
      <vt:lpstr>Les ambitions affichées (1)</vt:lpstr>
      <vt:lpstr>Les ambitions affichées (2)</vt:lpstr>
      <vt:lpstr>Contraintes de l’OMC (1)</vt:lpstr>
      <vt:lpstr>Contraintes de l’OMC (2)</vt:lpstr>
      <vt:lpstr>Les Accords de l’OMC</vt:lpstr>
      <vt:lpstr>Le vocabulaire de l’OMC</vt:lpstr>
      <vt:lpstr>L’accès au marché</vt:lpstr>
      <vt:lpstr>Conséquence pour l’agriculture européenne : </vt:lpstr>
      <vt:lpstr>RESULTAT</vt:lpstr>
      <vt:lpstr>Le commerce des services</vt:lpstr>
      <vt:lpstr>Conséquences pour les services</vt:lpstr>
      <vt:lpstr>La protection de l’investissement :  le retour de l’A.M.I.</vt:lpstr>
      <vt:lpstr>Art. 22 (suite)</vt:lpstr>
      <vt:lpstr>Consequences</vt:lpstr>
      <vt:lpstr>Art. 23 (suite)</vt:lpstr>
      <vt:lpstr>Conséquences</vt:lpstr>
      <vt:lpstr>Les marchés publics</vt:lpstr>
      <vt:lpstr>DES QUESTIONS</vt:lpstr>
      <vt:lpstr>Les règlementations</vt:lpstr>
      <vt:lpstr>Quatre matières particulièrement visées : </vt:lpstr>
      <vt:lpstr>Présentation PowerPoint</vt:lpstr>
      <vt:lpstr>CONSEQUENCES</vt:lpstr>
      <vt:lpstr>Les droits de propriété intellectuelle</vt:lpstr>
      <vt:lpstr>Les accords sectoriels </vt:lpstr>
      <vt:lpstr>L’énergie</vt:lpstr>
      <vt:lpstr>Les mouvements de capitaux</vt:lpstr>
      <vt:lpstr>La transparence</vt:lpstr>
      <vt:lpstr>Un CONTRÔLE supra-ETATIQUE</vt:lpstr>
      <vt:lpstr>Le règlement des différends</vt:lpstr>
      <vt:lpstr>Les « garanties »</vt:lpstr>
      <vt:lpstr>Et la culture ? </vt:lpstr>
      <vt:lpstr>Les « avantages » ?</vt:lpstr>
      <vt:lpstr>DES AVANTAGES POUR LE PRIVE  TOUT DE SUITE!</vt:lpstr>
      <vt:lpstr>TROP GROS ! PAS POSSIBLE !...</vt:lpstr>
      <vt:lpstr>La philosophie du gouvernement  </vt:lpstr>
      <vt:lpstr>Il nous avait prévenu…</vt:lpstr>
      <vt:lpstr>LA PROCEDURE ET NOUS </vt:lpstr>
      <vt:lpstr>LA FIN D’un cycle historique</vt:lpstr>
      <vt:lpstr>Le rêve abandonné :  la Déclaration universelle de 1948</vt:lpstr>
      <vt:lpstr>Le rêve abandonné</vt:lpstr>
      <vt:lpstr>Le rêve abandonné</vt:lpstr>
      <vt:lpstr>Le rêve abandonné</vt:lpstr>
      <vt:lpstr>TEXTE DU MANDAT</vt:lpstr>
      <vt:lpstr>Quelques références</vt:lpstr>
      <vt:lpstr>Références (suite)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négociation du  Partenariat transatlantique pour le commerce et l’investissement</dc:title>
  <dc:creator>Raoul Marc JENNAR</dc:creator>
  <cp:lastModifiedBy>user</cp:lastModifiedBy>
  <cp:revision>289</cp:revision>
  <dcterms:created xsi:type="dcterms:W3CDTF">2013-09-17T07:53:31Z</dcterms:created>
  <dcterms:modified xsi:type="dcterms:W3CDTF">2014-02-20T13:45:14Z</dcterms:modified>
</cp:coreProperties>
</file>