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59" r:id="rId4"/>
    <p:sldId id="262" r:id="rId5"/>
    <p:sldId id="263" r:id="rId6"/>
    <p:sldId id="264" r:id="rId7"/>
    <p:sldId id="260" r:id="rId8"/>
    <p:sldId id="261" r:id="rId9"/>
    <p:sldId id="25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LOUSSA" initials="B" lastIdx="1" clrIdx="0">
    <p:extLst>
      <p:ext uri="{19B8F6BF-5375-455C-9EA6-DF929625EA0E}">
        <p15:presenceInfo xmlns:p15="http://schemas.microsoft.com/office/powerpoint/2012/main" userId="BOULOU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7" autoAdjust="0"/>
  </p:normalViewPr>
  <p:slideViewPr>
    <p:cSldViewPr snapToGrid="0">
      <p:cViewPr varScale="1">
        <p:scale>
          <a:sx n="81" d="100"/>
          <a:sy n="81" d="100"/>
        </p:scale>
        <p:origin x="1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70492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8505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5236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0723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7602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549070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99922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0647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637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3083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383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5571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01687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435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3057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0351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509A250-FF31-4206-8172-F9D3106AACB1}" type="datetimeFigureOut">
              <a:rPr lang="en-US" smtClean="0"/>
              <a:t>4/27/2014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770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AAD347D-5ACD-4C99-B74B-A9C85AD731AF}" type="datetimeFigureOut">
              <a:rPr lang="en-US" smtClean="0"/>
              <a:t>4/27/2014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46406033"/>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0329" y="528917"/>
            <a:ext cx="8676222" cy="3200400"/>
          </a:xfrm>
        </p:spPr>
        <p:txBody>
          <a:bodyPr/>
          <a:lstStyle/>
          <a:p>
            <a:r>
              <a:rPr lang="fr-FR" dirty="0"/>
              <a:t>é</a:t>
            </a:r>
            <a:r>
              <a:rPr lang="fr-FR" dirty="0" smtClean="0"/>
              <a:t>tude de gestion  </a:t>
            </a:r>
            <a:br>
              <a:rPr lang="fr-FR" dirty="0" smtClean="0"/>
            </a:br>
            <a:endParaRPr lang="fr-FR" dirty="0"/>
          </a:p>
        </p:txBody>
      </p:sp>
      <p:sp>
        <p:nvSpPr>
          <p:cNvPr id="3" name="Subtitle 2"/>
          <p:cNvSpPr>
            <a:spLocks noGrp="1"/>
          </p:cNvSpPr>
          <p:nvPr>
            <p:ph type="subTitle" idx="1"/>
          </p:nvPr>
        </p:nvSpPr>
        <p:spPr>
          <a:xfrm>
            <a:off x="1241118" y="3544393"/>
            <a:ext cx="9387089" cy="3454226"/>
          </a:xfrm>
        </p:spPr>
        <p:txBody>
          <a:bodyPr>
            <a:normAutofit/>
          </a:bodyPr>
          <a:lstStyle/>
          <a:p>
            <a:r>
              <a:rPr lang="fr-FR" dirty="0" smtClean="0"/>
              <a:t>Thème : De l’individu à l’acteur</a:t>
            </a:r>
          </a:p>
          <a:p>
            <a:endParaRPr lang="fr-FR" dirty="0"/>
          </a:p>
          <a:p>
            <a:r>
              <a:rPr lang="fr-FR" dirty="0" smtClean="0"/>
              <a:t>Sujet d’étude : l’activité humaine est-elle une charge ou ressource pour l’organisation : le recrutement.</a:t>
            </a:r>
          </a:p>
          <a:p>
            <a:endParaRPr lang="fr-FR" dirty="0"/>
          </a:p>
          <a:p>
            <a:r>
              <a:rPr lang="fr-FR" dirty="0" smtClean="0"/>
              <a:t>Organisation : SDUSS TT 93</a:t>
            </a:r>
          </a:p>
          <a:p>
            <a:r>
              <a:rPr lang="fr-FR" dirty="0" smtClean="0"/>
              <a:t> (Saint Denis Union Sports Tennis de table 93)</a:t>
            </a:r>
            <a:endParaRPr lang="fr-F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435" y="183779"/>
            <a:ext cx="9696009" cy="1660136"/>
          </a:xfrm>
          <a:prstGeom prst="rect">
            <a:avLst/>
          </a:prstGeom>
        </p:spPr>
      </p:pic>
      <p:sp>
        <p:nvSpPr>
          <p:cNvPr id="5" name="Rectangle 4"/>
          <p:cNvSpPr/>
          <p:nvPr/>
        </p:nvSpPr>
        <p:spPr>
          <a:xfrm>
            <a:off x="3148699" y="2162162"/>
            <a:ext cx="5719482" cy="896470"/>
          </a:xfrm>
          <a:prstGeom prst="rect">
            <a:avLst/>
          </a:prstGeom>
          <a:noFill/>
          <a:ln w="1905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98160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3903" y="143434"/>
            <a:ext cx="9795528" cy="762000"/>
          </a:xfrm>
        </p:spPr>
        <p:txBody>
          <a:bodyPr/>
          <a:lstStyle/>
          <a:p>
            <a:pPr algn="ctr"/>
            <a:r>
              <a:rPr lang="fr-FR" dirty="0" smtClean="0"/>
              <a:t>Présentation</a:t>
            </a:r>
            <a:endParaRPr lang="fr-FR" dirty="0"/>
          </a:p>
        </p:txBody>
      </p:sp>
      <p:sp>
        <p:nvSpPr>
          <p:cNvPr id="3" name="Content Placeholder 2"/>
          <p:cNvSpPr>
            <a:spLocks noGrp="1"/>
          </p:cNvSpPr>
          <p:nvPr>
            <p:ph idx="1"/>
          </p:nvPr>
        </p:nvSpPr>
        <p:spPr>
          <a:xfrm>
            <a:off x="322729" y="274623"/>
            <a:ext cx="11869271" cy="6583377"/>
          </a:xfrm>
        </p:spPr>
        <p:txBody>
          <a:bodyPr numCol="1">
            <a:noAutofit/>
          </a:bodyPr>
          <a:lstStyle/>
          <a:p>
            <a:pPr marL="0" indent="0">
              <a:spcBef>
                <a:spcPts val="0"/>
              </a:spcBef>
              <a:spcAft>
                <a:spcPts val="0"/>
              </a:spcAft>
              <a:buNone/>
            </a:pPr>
            <a:r>
              <a:rPr lang="fr-FR" sz="1500" dirty="0"/>
              <a:t>La section tennis de table de Saint Denis Union Sports fut créée en 1945.</a:t>
            </a:r>
          </a:p>
          <a:p>
            <a:pPr marL="0" indent="0">
              <a:spcBef>
                <a:spcPts val="0"/>
              </a:spcBef>
              <a:spcAft>
                <a:spcPts val="0"/>
              </a:spcAft>
              <a:buNone/>
            </a:pPr>
            <a:r>
              <a:rPr lang="fr-FR" sz="1500" dirty="0"/>
              <a:t>Elle fait partie d’un club omnisport qui regroupe 34 sections sportives. </a:t>
            </a:r>
            <a:r>
              <a:rPr lang="fr-FR" sz="1500" dirty="0" smtClean="0"/>
              <a:t>La </a:t>
            </a:r>
            <a:r>
              <a:rPr lang="fr-FR" sz="1500" dirty="0"/>
              <a:t>salle </a:t>
            </a:r>
            <a:endParaRPr lang="fr-FR" sz="1500" dirty="0" smtClean="0"/>
          </a:p>
          <a:p>
            <a:pPr marL="0" indent="0">
              <a:spcBef>
                <a:spcPts val="0"/>
              </a:spcBef>
              <a:spcAft>
                <a:spcPts val="0"/>
              </a:spcAft>
              <a:buNone/>
            </a:pPr>
            <a:r>
              <a:rPr lang="fr-FR" sz="1500" dirty="0" smtClean="0"/>
              <a:t>«</a:t>
            </a:r>
            <a:r>
              <a:rPr lang="fr-FR" sz="1500" dirty="0"/>
              <a:t> la raquette » ouverte 7 jours sur 7 est spécifiquement dédiée à la pratique du </a:t>
            </a:r>
            <a:r>
              <a:rPr lang="fr-FR" sz="1500" dirty="0" smtClean="0"/>
              <a:t>Tennis</a:t>
            </a:r>
          </a:p>
          <a:p>
            <a:pPr marL="0" indent="0">
              <a:spcBef>
                <a:spcPts val="0"/>
              </a:spcBef>
              <a:spcAft>
                <a:spcPts val="0"/>
              </a:spcAft>
              <a:buNone/>
            </a:pPr>
            <a:r>
              <a:rPr lang="fr-FR" sz="1500" dirty="0" smtClean="0"/>
              <a:t>de </a:t>
            </a:r>
            <a:r>
              <a:rPr lang="fr-FR" sz="1500" dirty="0"/>
              <a:t>Table, Equipée de plus de 24 tables, elle accueille les joueurs et joueuse de tous âges, </a:t>
            </a:r>
            <a:endParaRPr lang="fr-FR" sz="1500" dirty="0" smtClean="0"/>
          </a:p>
          <a:p>
            <a:pPr marL="0" indent="0">
              <a:spcBef>
                <a:spcPts val="0"/>
              </a:spcBef>
              <a:spcAft>
                <a:spcPts val="0"/>
              </a:spcAft>
              <a:buNone/>
            </a:pPr>
            <a:r>
              <a:rPr lang="fr-FR" sz="1500" dirty="0" smtClean="0"/>
              <a:t>débutant(e)s </a:t>
            </a:r>
            <a:r>
              <a:rPr lang="fr-FR" sz="1500" dirty="0"/>
              <a:t>ou confirmé(e)s, pour des entraînements destinés à la découverte, au perfectionnement et à la compétition de cette activité sportive et ludique.</a:t>
            </a:r>
          </a:p>
          <a:p>
            <a:pPr marL="0" indent="0">
              <a:spcBef>
                <a:spcPts val="0"/>
              </a:spcBef>
              <a:spcAft>
                <a:spcPts val="0"/>
              </a:spcAft>
              <a:buNone/>
            </a:pPr>
            <a:r>
              <a:rPr lang="fr-FR" sz="1500" dirty="0"/>
              <a:t>La section tennis de table (SDUS 93 TT) évolue au niveau national depuis 1960. L’équipe première messieurs est présente en division Pro A ou Pro B du championnat de France par équipes depuis 2004 et a remporté 6 fois la coupe d’Europe T.T. Inter-</a:t>
            </a:r>
            <a:r>
              <a:rPr lang="fr-FR" sz="1500" dirty="0" err="1"/>
              <a:t>Cup</a:t>
            </a:r>
            <a:r>
              <a:rPr lang="fr-FR" sz="1500" dirty="0"/>
              <a:t> (3ème niveau européen).</a:t>
            </a:r>
          </a:p>
          <a:p>
            <a:pPr marL="0" indent="0">
              <a:spcBef>
                <a:spcPts val="0"/>
              </a:spcBef>
              <a:spcAft>
                <a:spcPts val="0"/>
              </a:spcAft>
              <a:buNone/>
            </a:pPr>
            <a:r>
              <a:rPr lang="fr-FR" sz="1500" dirty="0"/>
              <a:t>Nous disposons actuellement de 2 équipes en Pro B, une en dames et une en messieurs.</a:t>
            </a:r>
          </a:p>
          <a:p>
            <a:pPr marL="0" indent="0">
              <a:spcBef>
                <a:spcPts val="0"/>
              </a:spcBef>
              <a:spcAft>
                <a:spcPts val="0"/>
              </a:spcAft>
              <a:buNone/>
            </a:pPr>
            <a:r>
              <a:rPr lang="fr-FR" sz="1500" dirty="0"/>
              <a:t>Le SDUS 93 TT est un des principaux clubs du tennis de table français et est le club phare du département de la Seine Saint Denis. </a:t>
            </a:r>
          </a:p>
          <a:p>
            <a:pPr marL="0" indent="0">
              <a:spcBef>
                <a:spcPts val="0"/>
              </a:spcBef>
              <a:spcAft>
                <a:spcPts val="0"/>
              </a:spcAft>
              <a:buNone/>
            </a:pPr>
            <a:r>
              <a:rPr lang="fr-FR" sz="1500" dirty="0"/>
              <a:t>Notre club dispose d’un équipement exceptionnel avec une salle entièrement dédiée au tennis de table qui a été inaugurée en 2003. </a:t>
            </a:r>
          </a:p>
          <a:p>
            <a:pPr marL="0" indent="0">
              <a:spcBef>
                <a:spcPts val="0"/>
              </a:spcBef>
              <a:spcAft>
                <a:spcPts val="0"/>
              </a:spcAft>
              <a:buNone/>
            </a:pPr>
            <a:r>
              <a:rPr lang="fr-FR" sz="1500" dirty="0"/>
              <a:t>Cette infrastructure permet d’associer des pratiques éducatives et sociales ou encore de loisir avec dans le même moment des entraînements de joueurs nationaux et internationaux. </a:t>
            </a:r>
          </a:p>
          <a:p>
            <a:pPr marL="0" indent="0">
              <a:spcBef>
                <a:spcPts val="0"/>
              </a:spcBef>
              <a:spcAft>
                <a:spcPts val="0"/>
              </a:spcAft>
              <a:buNone/>
            </a:pPr>
            <a:r>
              <a:rPr lang="fr-FR" sz="1500" dirty="0"/>
              <a:t>Le SDUS TT 93 joue un rôle significatif dans les domaines éducatif, de l’insertion, de l’intégration sociale et professionnelle, ainsi qu'à travers la diversité des activités proposées et son niveau d’excellence sportive. </a:t>
            </a:r>
          </a:p>
          <a:p>
            <a:pPr marL="0" indent="0">
              <a:spcBef>
                <a:spcPts val="0"/>
              </a:spcBef>
              <a:spcAft>
                <a:spcPts val="0"/>
              </a:spcAft>
              <a:buNone/>
            </a:pPr>
            <a:r>
              <a:rPr lang="fr-FR" sz="1500" dirty="0"/>
              <a:t>Notre club participe à l’animation locale et départementale et au développement de l’activité en organisant :</a:t>
            </a:r>
            <a:br>
              <a:rPr lang="fr-FR" sz="1500" dirty="0"/>
            </a:br>
            <a:r>
              <a:rPr lang="fr-FR" sz="1500" dirty="0"/>
              <a:t>- différentes formes de pratique du tennis de table auprès de tous les publics, </a:t>
            </a:r>
            <a:br>
              <a:rPr lang="fr-FR" sz="1500" dirty="0"/>
            </a:br>
            <a:r>
              <a:rPr lang="fr-FR" sz="1500" dirty="0"/>
              <a:t>- des actions  spécifiques pour développer la pratique féminine et la pratique familiale,</a:t>
            </a:r>
            <a:br>
              <a:rPr lang="fr-FR" sz="1500" dirty="0"/>
            </a:br>
            <a:r>
              <a:rPr lang="fr-FR" sz="1500" dirty="0"/>
              <a:t>- des animations, des compétitions et des manifestations évènementielles, </a:t>
            </a:r>
            <a:br>
              <a:rPr lang="fr-FR" sz="1500" dirty="0"/>
            </a:br>
            <a:r>
              <a:rPr lang="fr-FR" sz="1500" dirty="0"/>
              <a:t>- une activité de haut niveau, des collaborations avec certains clubs du département,</a:t>
            </a:r>
            <a:br>
              <a:rPr lang="fr-FR" sz="1500" dirty="0"/>
            </a:br>
            <a:r>
              <a:rPr lang="fr-FR" sz="1500" dirty="0"/>
              <a:t>- l’accueil de joueuses et joueurs extérieurs en liaison avec le comité départemental,</a:t>
            </a:r>
            <a:br>
              <a:rPr lang="fr-FR" sz="1500" dirty="0"/>
            </a:br>
            <a:r>
              <a:rPr lang="fr-FR" sz="1500" dirty="0"/>
              <a:t>- animations et tournois de tennis de table réservés aux salariés des entreprises,</a:t>
            </a:r>
            <a:br>
              <a:rPr lang="fr-FR" sz="1500" dirty="0"/>
            </a:br>
            <a:r>
              <a:rPr lang="fr-FR" sz="1500" dirty="0"/>
              <a:t>- actions promotionnelles dans le cadre de la Coupe d’Europe. Aujourd’hui cette section accueille 250 adhérents âgés de 4 à 82 ans (dont un tiers sont féminines).</a:t>
            </a:r>
            <a:br>
              <a:rPr lang="fr-FR" sz="1500" dirty="0"/>
            </a:br>
            <a:r>
              <a:rPr lang="fr-FR" sz="1500" dirty="0"/>
              <a:t>Un responsable administratif et financier garantie la bonne gestion du club.</a:t>
            </a:r>
            <a:br>
              <a:rPr lang="fr-FR" sz="1500" dirty="0"/>
            </a:br>
            <a:r>
              <a:rPr lang="fr-FR" sz="1500" dirty="0"/>
              <a:t>Une équipe de 4 entraîneurs brevetés d’état vous suivent dans votre progression</a:t>
            </a:r>
            <a:br>
              <a:rPr lang="fr-FR" sz="1500" dirty="0"/>
            </a:br>
            <a:r>
              <a:rPr lang="fr-FR" sz="1500" dirty="0"/>
              <a:t>Une équipe de bénévoles particulièrement impliqués du niveau local au niveau international.</a:t>
            </a:r>
          </a:p>
          <a:p>
            <a:endParaRPr lang="fr-FR" sz="1500" dirty="0"/>
          </a:p>
        </p:txBody>
      </p:sp>
      <p:sp>
        <p:nvSpPr>
          <p:cNvPr id="4" name="Rectangle 3"/>
          <p:cNvSpPr/>
          <p:nvPr/>
        </p:nvSpPr>
        <p:spPr>
          <a:xfrm>
            <a:off x="8373775" y="224116"/>
            <a:ext cx="3146612" cy="600635"/>
          </a:xfrm>
          <a:prstGeom prst="rect">
            <a:avLst/>
          </a:prstGeom>
          <a:noFill/>
          <a:ln w="1905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451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2" y="188259"/>
            <a:ext cx="9905998" cy="815788"/>
          </a:xfrm>
        </p:spPr>
        <p:txBody>
          <a:bodyPr/>
          <a:lstStyle/>
          <a:p>
            <a:pPr algn="ctr"/>
            <a:r>
              <a:rPr lang="fr-FR" dirty="0" smtClean="0"/>
              <a:t>Partenaire </a:t>
            </a:r>
            <a:endParaRPr lang="fr-FR" dirty="0"/>
          </a:p>
        </p:txBody>
      </p:sp>
      <p:sp>
        <p:nvSpPr>
          <p:cNvPr id="4" name="Rectangle 3"/>
          <p:cNvSpPr/>
          <p:nvPr/>
        </p:nvSpPr>
        <p:spPr>
          <a:xfrm>
            <a:off x="4742329" y="188259"/>
            <a:ext cx="2788024" cy="815788"/>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Content Placeholder 12"/>
          <p:cNvSpPr>
            <a:spLocks noGrp="1"/>
          </p:cNvSpPr>
          <p:nvPr>
            <p:ph idx="1"/>
          </p:nvPr>
        </p:nvSpPr>
        <p:spPr>
          <a:xfrm>
            <a:off x="2368130" y="1205751"/>
            <a:ext cx="9905998" cy="5437096"/>
          </a:xfrm>
        </p:spPr>
        <p:txBody>
          <a:bodyPr>
            <a:normAutofit/>
          </a:bodyPr>
          <a:lstStyle/>
          <a:p>
            <a:pPr marL="0" indent="0">
              <a:buNone/>
            </a:pPr>
            <a:r>
              <a:rPr lang="en-US" dirty="0">
                <a:effectLst/>
              </a:rPr>
              <a:t>Saint-Denis Union Sports (SDUS)</a:t>
            </a:r>
            <a:br>
              <a:rPr lang="en-US" dirty="0">
                <a:effectLst/>
              </a:rPr>
            </a:br>
            <a:r>
              <a:rPr lang="en-US" sz="1200" b="1" u="sng" dirty="0" smtClean="0">
                <a:effectLst/>
              </a:rPr>
              <a:t>www.sdus.asso.fr</a:t>
            </a:r>
          </a:p>
          <a:p>
            <a:pPr marL="0" indent="0">
              <a:buNone/>
            </a:pPr>
            <a:r>
              <a:rPr lang="fr-FR" dirty="0">
                <a:effectLst/>
              </a:rPr>
              <a:t>Conseil Général de la Seine Saint Denis</a:t>
            </a:r>
            <a:br>
              <a:rPr lang="fr-FR" dirty="0">
                <a:effectLst/>
              </a:rPr>
            </a:br>
            <a:r>
              <a:rPr lang="fr-FR" sz="1200" b="1" u="sng" dirty="0" smtClean="0">
                <a:effectLst/>
              </a:rPr>
              <a:t>www.seine-saint-denis.fr</a:t>
            </a:r>
          </a:p>
          <a:p>
            <a:pPr marL="0" indent="0">
              <a:buNone/>
            </a:pPr>
            <a:r>
              <a:rPr lang="fr-FR" dirty="0">
                <a:effectLst/>
              </a:rPr>
              <a:t>Ville de Saint Denis</a:t>
            </a:r>
            <a:br>
              <a:rPr lang="fr-FR" dirty="0">
                <a:effectLst/>
              </a:rPr>
            </a:br>
            <a:r>
              <a:rPr lang="fr-FR" sz="1200" b="1" u="sng" dirty="0" smtClean="0">
                <a:effectLst/>
              </a:rPr>
              <a:t>www.ville-saint-denis.fr</a:t>
            </a:r>
          </a:p>
          <a:p>
            <a:pPr marL="0" indent="0">
              <a:buNone/>
            </a:pPr>
            <a:r>
              <a:rPr lang="fr-FR" dirty="0">
                <a:effectLst/>
              </a:rPr>
              <a:t>Conseil Régional de l'Ile de France</a:t>
            </a:r>
            <a:br>
              <a:rPr lang="fr-FR" dirty="0">
                <a:effectLst/>
              </a:rPr>
            </a:br>
            <a:r>
              <a:rPr lang="fr-FR" sz="1200" b="1" u="sng" dirty="0" smtClean="0">
                <a:effectLst/>
              </a:rPr>
              <a:t>www.iledefrance.fr</a:t>
            </a:r>
          </a:p>
          <a:p>
            <a:pPr marL="0" indent="0">
              <a:buNone/>
            </a:pPr>
            <a:r>
              <a:rPr lang="fr-FR" dirty="0">
                <a:effectLst/>
              </a:rPr>
              <a:t>Direction Départementale Jeunesse et Sports - Seine Saint Denis (DDJS 93)</a:t>
            </a:r>
            <a:br>
              <a:rPr lang="fr-FR" dirty="0">
                <a:effectLst/>
              </a:rPr>
            </a:br>
            <a:r>
              <a:rPr lang="fr-FR" sz="1200" b="1" u="sng" dirty="0" smtClean="0">
                <a:effectLst/>
              </a:rPr>
              <a:t>www.ddjs-seine-saint-denis.jeunesse-sports.gouv.fr</a:t>
            </a:r>
          </a:p>
          <a:p>
            <a:pPr marL="0" indent="0">
              <a:buNone/>
            </a:pPr>
            <a:r>
              <a:rPr lang="fr-FR" dirty="0">
                <a:effectLst/>
              </a:rPr>
              <a:t>La Solidarité Mutualiste</a:t>
            </a:r>
            <a:br>
              <a:rPr lang="fr-FR" dirty="0">
                <a:effectLst/>
              </a:rPr>
            </a:br>
            <a:r>
              <a:rPr lang="fr-FR" sz="1200" b="1" u="sng" dirty="0" smtClean="0">
                <a:effectLst/>
              </a:rPr>
              <a:t>www.solidarite-mutualiste.com</a:t>
            </a:r>
          </a:p>
          <a:p>
            <a:pPr marL="0" indent="0">
              <a:buNone/>
            </a:pPr>
            <a:r>
              <a:rPr lang="fr-FR" dirty="0" err="1">
                <a:effectLst/>
              </a:rPr>
              <a:t>Butterfly</a:t>
            </a:r>
            <a:r>
              <a:rPr lang="fr-FR" dirty="0">
                <a:effectLst/>
              </a:rPr>
              <a:t/>
            </a:r>
            <a:br>
              <a:rPr lang="fr-FR" dirty="0">
                <a:effectLst/>
              </a:rPr>
            </a:br>
            <a:r>
              <a:rPr lang="fr-FR" sz="1200" b="1" u="sng" dirty="0" smtClean="0">
                <a:effectLst/>
              </a:rPr>
              <a:t>www.butterfly-world.com</a:t>
            </a:r>
          </a:p>
          <a:p>
            <a:pPr marL="0" indent="0">
              <a:buNone/>
            </a:pPr>
            <a:r>
              <a:rPr lang="en-US" dirty="0" err="1">
                <a:effectLst/>
              </a:rPr>
              <a:t>Wack</a:t>
            </a:r>
            <a:r>
              <a:rPr lang="en-US" dirty="0">
                <a:effectLst/>
              </a:rPr>
              <a:t> Sport</a:t>
            </a:r>
            <a:br>
              <a:rPr lang="en-US" dirty="0">
                <a:effectLst/>
              </a:rPr>
            </a:br>
            <a:r>
              <a:rPr lang="en-US" sz="1200" b="1" u="sng" dirty="0">
                <a:solidFill>
                  <a:schemeClr val="tx1">
                    <a:lumMod val="85000"/>
                  </a:schemeClr>
                </a:solidFill>
                <a:effectLst/>
              </a:rPr>
              <a:t>www.wsport.com</a:t>
            </a:r>
            <a:endParaRPr lang="fr-FR" sz="1200" dirty="0">
              <a:solidFill>
                <a:schemeClr val="tx1">
                  <a:lumMod val="85000"/>
                </a:schemeClr>
              </a:solidFill>
            </a:endParaRPr>
          </a:p>
        </p:txBody>
      </p:sp>
      <p:pic>
        <p:nvPicPr>
          <p:cNvPr id="33" name="Picture 32" descr="http://www.sdustt93.fr/images/liens/sdus.jpg"/>
          <p:cNvPicPr/>
          <p:nvPr/>
        </p:nvPicPr>
        <p:blipFill>
          <a:blip r:embed="rId2">
            <a:extLst>
              <a:ext uri="{28A0092B-C50C-407E-A947-70E740481C1C}">
                <a14:useLocalDpi xmlns:a14="http://schemas.microsoft.com/office/drawing/2010/main" val="0"/>
              </a:ext>
            </a:extLst>
          </a:blip>
          <a:srcRect/>
          <a:stretch>
            <a:fillRect/>
          </a:stretch>
        </p:blipFill>
        <p:spPr bwMode="auto">
          <a:xfrm>
            <a:off x="1653195" y="1318821"/>
            <a:ext cx="571500" cy="571500"/>
          </a:xfrm>
          <a:prstGeom prst="rect">
            <a:avLst/>
          </a:prstGeom>
          <a:noFill/>
          <a:ln>
            <a:noFill/>
          </a:ln>
        </p:spPr>
      </p:pic>
      <p:pic>
        <p:nvPicPr>
          <p:cNvPr id="34" name="Picture 33" descr="http://www.sdustt93.fr/images/liens/cg.jpg"/>
          <p:cNvPicPr/>
          <p:nvPr/>
        </p:nvPicPr>
        <p:blipFill>
          <a:blip r:embed="rId3">
            <a:extLst>
              <a:ext uri="{28A0092B-C50C-407E-A947-70E740481C1C}">
                <a14:useLocalDpi xmlns:a14="http://schemas.microsoft.com/office/drawing/2010/main" val="0"/>
              </a:ext>
            </a:extLst>
          </a:blip>
          <a:srcRect/>
          <a:stretch>
            <a:fillRect/>
          </a:stretch>
        </p:blipFill>
        <p:spPr bwMode="auto">
          <a:xfrm>
            <a:off x="1317915" y="2165985"/>
            <a:ext cx="906780" cy="266700"/>
          </a:xfrm>
          <a:prstGeom prst="rect">
            <a:avLst/>
          </a:prstGeom>
          <a:noFill/>
          <a:ln>
            <a:noFill/>
          </a:ln>
        </p:spPr>
      </p:pic>
      <p:pic>
        <p:nvPicPr>
          <p:cNvPr id="35" name="Picture 34" descr="http://www.sdustt93.fr/images/liens/saint_denis.jpg"/>
          <p:cNvPicPr/>
          <p:nvPr/>
        </p:nvPicPr>
        <p:blipFill>
          <a:blip r:embed="rId4">
            <a:extLst>
              <a:ext uri="{28A0092B-C50C-407E-A947-70E740481C1C}">
                <a14:useLocalDpi xmlns:a14="http://schemas.microsoft.com/office/drawing/2010/main" val="0"/>
              </a:ext>
            </a:extLst>
          </a:blip>
          <a:srcRect/>
          <a:stretch>
            <a:fillRect/>
          </a:stretch>
        </p:blipFill>
        <p:spPr bwMode="auto">
          <a:xfrm>
            <a:off x="1508415" y="2774689"/>
            <a:ext cx="716280" cy="297180"/>
          </a:xfrm>
          <a:prstGeom prst="rect">
            <a:avLst/>
          </a:prstGeom>
          <a:noFill/>
          <a:ln>
            <a:noFill/>
          </a:ln>
        </p:spPr>
      </p:pic>
      <p:pic>
        <p:nvPicPr>
          <p:cNvPr id="36" name="Picture 35" descr="http://www.sdustt93.fr/images/liens/iledefrance.jpg"/>
          <p:cNvPicPr/>
          <p:nvPr/>
        </p:nvPicPr>
        <p:blipFill>
          <a:blip r:embed="rId5">
            <a:extLst>
              <a:ext uri="{28A0092B-C50C-407E-A947-70E740481C1C}">
                <a14:useLocalDpi xmlns:a14="http://schemas.microsoft.com/office/drawing/2010/main" val="0"/>
              </a:ext>
            </a:extLst>
          </a:blip>
          <a:srcRect/>
          <a:stretch>
            <a:fillRect/>
          </a:stretch>
        </p:blipFill>
        <p:spPr bwMode="auto">
          <a:xfrm>
            <a:off x="1508415" y="3478923"/>
            <a:ext cx="716280" cy="243840"/>
          </a:xfrm>
          <a:prstGeom prst="rect">
            <a:avLst/>
          </a:prstGeom>
          <a:noFill/>
          <a:ln>
            <a:noFill/>
          </a:ln>
        </p:spPr>
      </p:pic>
      <p:pic>
        <p:nvPicPr>
          <p:cNvPr id="37" name="Picture 36" descr="http://www.sdustt93.fr/images/liens/ddjs.jpg"/>
          <p:cNvPicPr/>
          <p:nvPr/>
        </p:nvPicPr>
        <p:blipFill>
          <a:blip r:embed="rId6">
            <a:extLst>
              <a:ext uri="{28A0092B-C50C-407E-A947-70E740481C1C}">
                <a14:useLocalDpi xmlns:a14="http://schemas.microsoft.com/office/drawing/2010/main" val="0"/>
              </a:ext>
            </a:extLst>
          </a:blip>
          <a:srcRect/>
          <a:stretch>
            <a:fillRect/>
          </a:stretch>
        </p:blipFill>
        <p:spPr bwMode="auto">
          <a:xfrm>
            <a:off x="1653195" y="4029413"/>
            <a:ext cx="571500" cy="495300"/>
          </a:xfrm>
          <a:prstGeom prst="rect">
            <a:avLst/>
          </a:prstGeom>
          <a:noFill/>
          <a:ln>
            <a:noFill/>
          </a:ln>
        </p:spPr>
      </p:pic>
      <p:pic>
        <p:nvPicPr>
          <p:cNvPr id="38" name="Picture 37" descr="http://www.sdustt93.fr/images/liens/solidarite_mutualiste.jpg"/>
          <p:cNvPicPr/>
          <p:nvPr/>
        </p:nvPicPr>
        <p:blipFill>
          <a:blip r:embed="rId7">
            <a:extLst>
              <a:ext uri="{28A0092B-C50C-407E-A947-70E740481C1C}">
                <a14:useLocalDpi xmlns:a14="http://schemas.microsoft.com/office/drawing/2010/main" val="0"/>
              </a:ext>
            </a:extLst>
          </a:blip>
          <a:srcRect/>
          <a:stretch>
            <a:fillRect/>
          </a:stretch>
        </p:blipFill>
        <p:spPr bwMode="auto">
          <a:xfrm>
            <a:off x="1653195" y="4721487"/>
            <a:ext cx="571500" cy="571500"/>
          </a:xfrm>
          <a:prstGeom prst="rect">
            <a:avLst/>
          </a:prstGeom>
          <a:noFill/>
          <a:ln>
            <a:noFill/>
          </a:ln>
        </p:spPr>
      </p:pic>
      <p:pic>
        <p:nvPicPr>
          <p:cNvPr id="39" name="Picture 38" descr="http://www.sdustt93.fr/images/partenaire_7.gif"/>
          <p:cNvPicPr/>
          <p:nvPr/>
        </p:nvPicPr>
        <p:blipFill>
          <a:blip r:embed="rId8">
            <a:extLst>
              <a:ext uri="{28A0092B-C50C-407E-A947-70E740481C1C}">
                <a14:useLocalDpi xmlns:a14="http://schemas.microsoft.com/office/drawing/2010/main" val="0"/>
              </a:ext>
            </a:extLst>
          </a:blip>
          <a:srcRect/>
          <a:stretch>
            <a:fillRect/>
          </a:stretch>
        </p:blipFill>
        <p:spPr bwMode="auto">
          <a:xfrm>
            <a:off x="1378875" y="5484383"/>
            <a:ext cx="845820" cy="236220"/>
          </a:xfrm>
          <a:prstGeom prst="rect">
            <a:avLst/>
          </a:prstGeom>
          <a:noFill/>
          <a:ln>
            <a:noFill/>
          </a:ln>
        </p:spPr>
      </p:pic>
      <p:pic>
        <p:nvPicPr>
          <p:cNvPr id="40" name="Picture 39" descr="http://www.sdustt93.fr/images/partenaire_6.gif"/>
          <p:cNvPicPr/>
          <p:nvPr/>
        </p:nvPicPr>
        <p:blipFill>
          <a:blip r:embed="rId9">
            <a:extLst>
              <a:ext uri="{28A0092B-C50C-407E-A947-70E740481C1C}">
                <a14:useLocalDpi xmlns:a14="http://schemas.microsoft.com/office/drawing/2010/main" val="0"/>
              </a:ext>
            </a:extLst>
          </a:blip>
          <a:srcRect/>
          <a:stretch>
            <a:fillRect/>
          </a:stretch>
        </p:blipFill>
        <p:spPr bwMode="auto">
          <a:xfrm>
            <a:off x="1493175" y="6024116"/>
            <a:ext cx="731520" cy="281940"/>
          </a:xfrm>
          <a:prstGeom prst="rect">
            <a:avLst/>
          </a:prstGeom>
          <a:noFill/>
          <a:ln>
            <a:noFill/>
          </a:ln>
        </p:spPr>
      </p:pic>
    </p:spTree>
    <p:extLst>
      <p:ext uri="{BB962C8B-B14F-4D97-AF65-F5344CB8AC3E}">
        <p14:creationId xmlns:p14="http://schemas.microsoft.com/office/powerpoint/2010/main" val="154392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519" y="349623"/>
            <a:ext cx="9905998" cy="842682"/>
          </a:xfrm>
        </p:spPr>
        <p:txBody>
          <a:bodyPr vert="horz" lIns="91440" tIns="45720" rIns="91440" bIns="45720" rtlCol="0" anchor="ctr">
            <a:normAutofit/>
          </a:bodyPr>
          <a:lstStyle/>
          <a:p>
            <a:pPr algn="ctr"/>
            <a:r>
              <a:rPr lang="fr-FR" dirty="0"/>
              <a:t>Activités proposées par </a:t>
            </a:r>
            <a:r>
              <a:rPr lang="fr-FR" dirty="0" err="1"/>
              <a:t>sdus</a:t>
            </a:r>
            <a:r>
              <a:rPr lang="fr-FR" dirty="0"/>
              <a:t> tt 93</a:t>
            </a:r>
          </a:p>
        </p:txBody>
      </p:sp>
      <p:sp>
        <p:nvSpPr>
          <p:cNvPr id="3" name="Content Placeholder 2"/>
          <p:cNvSpPr>
            <a:spLocks noGrp="1"/>
          </p:cNvSpPr>
          <p:nvPr>
            <p:ph idx="1"/>
          </p:nvPr>
        </p:nvSpPr>
        <p:spPr>
          <a:xfrm>
            <a:off x="622168" y="2152269"/>
            <a:ext cx="11569832" cy="3880885"/>
          </a:xfrm>
        </p:spPr>
        <p:txBody>
          <a:bodyPr numCol="2">
            <a:noAutofit/>
          </a:bodyPr>
          <a:lstStyle/>
          <a:p>
            <a:pPr marL="0" indent="0">
              <a:spcBef>
                <a:spcPts val="0"/>
              </a:spcBef>
              <a:buNone/>
            </a:pPr>
            <a:r>
              <a:rPr lang="fr-FR" sz="1500" dirty="0">
                <a:effectLst/>
              </a:rPr>
              <a:t>- Nombreuses compétitions du niveau départemental au niveau international</a:t>
            </a:r>
            <a:r>
              <a:rPr lang="fr-FR" sz="1500" dirty="0" smtClean="0">
                <a:effectLst/>
              </a:rPr>
              <a:t>.</a:t>
            </a:r>
          </a:p>
          <a:p>
            <a:pPr marL="0" indent="0">
              <a:spcBef>
                <a:spcPts val="0"/>
              </a:spcBef>
              <a:buNone/>
            </a:pPr>
            <a:r>
              <a:rPr lang="fr-FR" sz="1500" dirty="0"/>
              <a:t/>
            </a:r>
            <a:br>
              <a:rPr lang="fr-FR" sz="1500" dirty="0"/>
            </a:br>
            <a:r>
              <a:rPr lang="fr-FR" sz="1500" dirty="0">
                <a:effectLst/>
              </a:rPr>
              <a:t>- Stages pendant les vacances </a:t>
            </a:r>
            <a:r>
              <a:rPr lang="fr-FR" sz="1500" dirty="0" smtClean="0">
                <a:effectLst/>
              </a:rPr>
              <a:t>scolaires</a:t>
            </a:r>
          </a:p>
          <a:p>
            <a:pPr marL="0" indent="0">
              <a:spcBef>
                <a:spcPts val="0"/>
              </a:spcBef>
              <a:buNone/>
            </a:pPr>
            <a:r>
              <a:rPr lang="fr-FR" sz="1500" dirty="0"/>
              <a:t/>
            </a:r>
            <a:br>
              <a:rPr lang="fr-FR" sz="1500" dirty="0"/>
            </a:br>
            <a:r>
              <a:rPr lang="fr-FR" sz="1500" dirty="0">
                <a:effectLst/>
              </a:rPr>
              <a:t>- Séances de découvertes et d’initiation en </a:t>
            </a:r>
            <a:r>
              <a:rPr lang="fr-FR" sz="1500" dirty="0" smtClean="0">
                <a:effectLst/>
              </a:rPr>
              <a:t>collaboration avec  l’Association </a:t>
            </a:r>
            <a:r>
              <a:rPr lang="fr-FR" sz="1500" dirty="0">
                <a:effectLst/>
              </a:rPr>
              <a:t>Ping Attitude fondée par J.P. </a:t>
            </a:r>
            <a:r>
              <a:rPr lang="fr-FR" sz="1500" dirty="0" smtClean="0">
                <a:effectLst/>
              </a:rPr>
              <a:t>Gatien</a:t>
            </a:r>
          </a:p>
          <a:p>
            <a:pPr marL="0" indent="0">
              <a:spcBef>
                <a:spcPts val="0"/>
              </a:spcBef>
              <a:buNone/>
            </a:pPr>
            <a:r>
              <a:rPr lang="fr-FR" sz="1500" dirty="0"/>
              <a:t/>
            </a:r>
            <a:br>
              <a:rPr lang="fr-FR" sz="1500" dirty="0"/>
            </a:br>
            <a:r>
              <a:rPr lang="fr-FR" sz="1500" dirty="0">
                <a:effectLst/>
              </a:rPr>
              <a:t>- Séances de découvertes et d’initiation dans le cadre des animations de </a:t>
            </a:r>
            <a:r>
              <a:rPr lang="fr-FR" sz="1500" dirty="0" smtClean="0">
                <a:effectLst/>
              </a:rPr>
              <a:t>quartiers </a:t>
            </a:r>
          </a:p>
          <a:p>
            <a:pPr marL="0" indent="0">
              <a:spcBef>
                <a:spcPts val="0"/>
              </a:spcBef>
              <a:buNone/>
            </a:pPr>
            <a:r>
              <a:rPr lang="fr-FR" sz="1500" dirty="0"/>
              <a:t/>
            </a:r>
            <a:br>
              <a:rPr lang="fr-FR" sz="1500" dirty="0"/>
            </a:br>
            <a:r>
              <a:rPr lang="fr-FR" sz="1500" dirty="0">
                <a:effectLst/>
              </a:rPr>
              <a:t>- Participation au Week-end Sport en </a:t>
            </a:r>
            <a:r>
              <a:rPr lang="fr-FR" sz="1500" dirty="0" smtClean="0">
                <a:effectLst/>
              </a:rPr>
              <a:t>Famille</a:t>
            </a:r>
          </a:p>
          <a:p>
            <a:pPr marL="0" indent="0">
              <a:spcBef>
                <a:spcPts val="0"/>
              </a:spcBef>
              <a:buNone/>
            </a:pPr>
            <a:endParaRPr lang="fr-FR" sz="1500" dirty="0" smtClean="0"/>
          </a:p>
          <a:p>
            <a:pPr marL="0" indent="0">
              <a:spcBef>
                <a:spcPts val="0"/>
              </a:spcBef>
              <a:buNone/>
            </a:pPr>
            <a:r>
              <a:rPr lang="fr-FR" sz="1500" dirty="0" smtClean="0">
                <a:effectLst/>
              </a:rPr>
              <a:t>- Organisation </a:t>
            </a:r>
            <a:r>
              <a:rPr lang="fr-FR" sz="1500" dirty="0">
                <a:effectLst/>
              </a:rPr>
              <a:t>de tournois des </a:t>
            </a:r>
            <a:r>
              <a:rPr lang="fr-FR" sz="1500" dirty="0" smtClean="0">
                <a:effectLst/>
              </a:rPr>
              <a:t>écoliers</a:t>
            </a:r>
          </a:p>
          <a:p>
            <a:pPr marL="0" indent="0">
              <a:spcBef>
                <a:spcPts val="0"/>
              </a:spcBef>
              <a:buNone/>
            </a:pPr>
            <a:endParaRPr lang="fr-FR" sz="1500" dirty="0" smtClean="0"/>
          </a:p>
          <a:p>
            <a:pPr marL="0" indent="0">
              <a:spcBef>
                <a:spcPts val="0"/>
              </a:spcBef>
              <a:buNone/>
            </a:pPr>
            <a:r>
              <a:rPr lang="fr-FR" sz="1500" dirty="0" smtClean="0">
                <a:effectLst/>
              </a:rPr>
              <a:t>   - </a:t>
            </a:r>
            <a:r>
              <a:rPr lang="fr-FR" sz="1500" dirty="0">
                <a:effectLst/>
              </a:rPr>
              <a:t>Organisation de tournois </a:t>
            </a:r>
            <a:r>
              <a:rPr lang="fr-FR" sz="1500" dirty="0" smtClean="0">
                <a:effectLst/>
              </a:rPr>
              <a:t>inter-entreprises</a:t>
            </a:r>
          </a:p>
          <a:p>
            <a:pPr marL="0" indent="0">
              <a:spcBef>
                <a:spcPts val="0"/>
              </a:spcBef>
              <a:buNone/>
            </a:pPr>
            <a:endParaRPr lang="fr-FR" sz="1500" dirty="0" smtClean="0"/>
          </a:p>
          <a:p>
            <a:pPr marL="0" indent="0">
              <a:spcBef>
                <a:spcPts val="0"/>
              </a:spcBef>
              <a:spcAft>
                <a:spcPts val="0"/>
              </a:spcAft>
              <a:buNone/>
            </a:pPr>
            <a:r>
              <a:rPr lang="fr-FR" sz="1500" dirty="0"/>
              <a:t> </a:t>
            </a:r>
            <a:r>
              <a:rPr lang="fr-FR" sz="1500" dirty="0" smtClean="0"/>
              <a:t>  - </a:t>
            </a:r>
            <a:r>
              <a:rPr lang="fr-FR" sz="1500" dirty="0" smtClean="0">
                <a:effectLst/>
              </a:rPr>
              <a:t>Plus </a:t>
            </a:r>
            <a:r>
              <a:rPr lang="fr-FR" sz="1500" dirty="0">
                <a:effectLst/>
              </a:rPr>
              <a:t>de 25 heures d'entraînements hebdomadaires </a:t>
            </a:r>
            <a:r>
              <a:rPr lang="fr-FR" sz="1500" dirty="0" smtClean="0">
                <a:effectLst/>
              </a:rPr>
              <a:t>assurés</a:t>
            </a:r>
          </a:p>
          <a:p>
            <a:pPr marL="0" indent="0">
              <a:spcBef>
                <a:spcPts val="0"/>
              </a:spcBef>
              <a:spcAft>
                <a:spcPts val="0"/>
              </a:spcAft>
              <a:buNone/>
            </a:pPr>
            <a:r>
              <a:rPr lang="fr-FR" sz="1500" dirty="0" smtClean="0">
                <a:effectLst/>
              </a:rPr>
              <a:t>     par </a:t>
            </a:r>
            <a:r>
              <a:rPr lang="fr-FR" sz="1500" dirty="0">
                <a:effectLst/>
              </a:rPr>
              <a:t>des entraîneurs diplômés d’état (1er et 2ème degré) </a:t>
            </a:r>
            <a:r>
              <a:rPr lang="fr-FR" sz="1500" dirty="0" smtClean="0">
                <a:effectLst/>
              </a:rPr>
              <a:t>et</a:t>
            </a:r>
          </a:p>
          <a:p>
            <a:pPr marL="0" indent="0">
              <a:spcBef>
                <a:spcPts val="0"/>
              </a:spcBef>
              <a:spcAft>
                <a:spcPts val="0"/>
              </a:spcAft>
              <a:buNone/>
            </a:pPr>
            <a:r>
              <a:rPr lang="fr-FR" sz="1500" dirty="0">
                <a:effectLst/>
              </a:rPr>
              <a:t> </a:t>
            </a:r>
            <a:r>
              <a:rPr lang="fr-FR" sz="1500" dirty="0" smtClean="0">
                <a:effectLst/>
              </a:rPr>
              <a:t>    fédéraux</a:t>
            </a:r>
            <a:r>
              <a:rPr lang="fr-FR" sz="1500" dirty="0">
                <a:effectLst/>
              </a:rPr>
              <a:t>, organisés par groupes d’âges, de sexe et de </a:t>
            </a:r>
            <a:endParaRPr lang="fr-FR" sz="1500" dirty="0" smtClean="0">
              <a:effectLst/>
            </a:endParaRPr>
          </a:p>
          <a:p>
            <a:pPr marL="0" indent="0">
              <a:spcBef>
                <a:spcPts val="0"/>
              </a:spcBef>
              <a:spcAft>
                <a:spcPts val="0"/>
              </a:spcAft>
              <a:buNone/>
            </a:pPr>
            <a:r>
              <a:rPr lang="fr-FR" sz="1500" dirty="0">
                <a:effectLst/>
              </a:rPr>
              <a:t> </a:t>
            </a:r>
            <a:r>
              <a:rPr lang="fr-FR" sz="1500" dirty="0" smtClean="0">
                <a:effectLst/>
              </a:rPr>
              <a:t>    niveaux.</a:t>
            </a:r>
          </a:p>
          <a:p>
            <a:pPr marL="0" indent="0">
              <a:spcBef>
                <a:spcPts val="0"/>
              </a:spcBef>
              <a:spcAft>
                <a:spcPts val="0"/>
              </a:spcAft>
              <a:buNone/>
            </a:pPr>
            <a:r>
              <a:rPr lang="fr-FR" sz="1500" dirty="0"/>
              <a:t/>
            </a:r>
            <a:br>
              <a:rPr lang="fr-FR" sz="1500" dirty="0"/>
            </a:br>
            <a:r>
              <a:rPr lang="fr-FR" sz="1500" dirty="0" smtClean="0"/>
              <a:t>   - </a:t>
            </a:r>
            <a:r>
              <a:rPr lang="fr-FR" sz="1500" dirty="0" smtClean="0">
                <a:effectLst/>
              </a:rPr>
              <a:t>Une </a:t>
            </a:r>
            <a:r>
              <a:rPr lang="fr-FR" sz="1500" dirty="0">
                <a:effectLst/>
              </a:rPr>
              <a:t>des structures féminines d’entraînement les </a:t>
            </a:r>
            <a:r>
              <a:rPr lang="fr-FR" sz="1500" dirty="0" smtClean="0">
                <a:effectLst/>
              </a:rPr>
              <a:t>plus</a:t>
            </a:r>
          </a:p>
          <a:p>
            <a:pPr marL="0" indent="0">
              <a:spcBef>
                <a:spcPts val="0"/>
              </a:spcBef>
              <a:spcAft>
                <a:spcPts val="0"/>
              </a:spcAft>
              <a:buNone/>
            </a:pPr>
            <a:r>
              <a:rPr lang="fr-FR" sz="1500" dirty="0" smtClean="0">
                <a:effectLst/>
              </a:rPr>
              <a:t>      importantes d’Ile </a:t>
            </a:r>
            <a:r>
              <a:rPr lang="fr-FR" sz="1500" dirty="0">
                <a:effectLst/>
              </a:rPr>
              <a:t>de </a:t>
            </a:r>
            <a:r>
              <a:rPr lang="fr-FR" sz="1500" dirty="0" smtClean="0">
                <a:effectLst/>
              </a:rPr>
              <a:t>France</a:t>
            </a:r>
          </a:p>
          <a:p>
            <a:pPr marL="0" indent="0">
              <a:spcBef>
                <a:spcPts val="0"/>
              </a:spcBef>
              <a:buNone/>
            </a:pPr>
            <a:r>
              <a:rPr lang="fr-FR" sz="1500" dirty="0"/>
              <a:t/>
            </a:r>
            <a:br>
              <a:rPr lang="fr-FR" sz="1500" dirty="0"/>
            </a:br>
            <a:r>
              <a:rPr lang="fr-FR" sz="1500" dirty="0" smtClean="0"/>
              <a:t>   - </a:t>
            </a:r>
            <a:r>
              <a:rPr lang="fr-FR" sz="1500" dirty="0" smtClean="0">
                <a:effectLst/>
              </a:rPr>
              <a:t>Entraînements </a:t>
            </a:r>
            <a:r>
              <a:rPr lang="fr-FR" sz="1500" dirty="0">
                <a:effectLst/>
              </a:rPr>
              <a:t>spécifiques </a:t>
            </a:r>
            <a:r>
              <a:rPr lang="fr-FR" sz="1500" dirty="0" smtClean="0">
                <a:effectLst/>
              </a:rPr>
              <a:t>dirigés</a:t>
            </a:r>
          </a:p>
          <a:p>
            <a:pPr marL="0" indent="0">
              <a:spcBef>
                <a:spcPts val="0"/>
              </a:spcBef>
              <a:spcAft>
                <a:spcPts val="0"/>
              </a:spcAft>
              <a:buNone/>
            </a:pPr>
            <a:r>
              <a:rPr lang="fr-FR" sz="1500" dirty="0"/>
              <a:t/>
            </a:r>
            <a:br>
              <a:rPr lang="fr-FR" sz="1500" dirty="0"/>
            </a:br>
            <a:r>
              <a:rPr lang="fr-FR" sz="1500" dirty="0" smtClean="0"/>
              <a:t>   - </a:t>
            </a:r>
            <a:r>
              <a:rPr lang="fr-FR" sz="1500" dirty="0" smtClean="0">
                <a:effectLst/>
              </a:rPr>
              <a:t>Préparation </a:t>
            </a:r>
            <a:r>
              <a:rPr lang="fr-FR" sz="1500" dirty="0">
                <a:effectLst/>
              </a:rPr>
              <a:t>aux compétitions</a:t>
            </a:r>
            <a:endParaRPr lang="fr-FR" sz="1500" dirty="0"/>
          </a:p>
        </p:txBody>
      </p:sp>
      <p:sp>
        <p:nvSpPr>
          <p:cNvPr id="4" name="Rectangle 3"/>
          <p:cNvSpPr/>
          <p:nvPr/>
        </p:nvSpPr>
        <p:spPr>
          <a:xfrm>
            <a:off x="2178424" y="349623"/>
            <a:ext cx="7826188" cy="842682"/>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816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036" y="-22770"/>
            <a:ext cx="9905998" cy="2214997"/>
          </a:xfrm>
        </p:spPr>
        <p:txBody>
          <a:bodyPr>
            <a:normAutofit/>
          </a:bodyPr>
          <a:lstStyle/>
          <a:p>
            <a:pPr algn="ctr"/>
            <a:r>
              <a:rPr lang="fr-FR" dirty="0" smtClean="0"/>
              <a:t>Evènements</a:t>
            </a:r>
            <a:br>
              <a:rPr lang="fr-FR" dirty="0" smtClean="0"/>
            </a:br>
            <a:r>
              <a:rPr lang="fr-FR" dirty="0" smtClean="0"/>
              <a:t> </a:t>
            </a:r>
            <a:br>
              <a:rPr lang="fr-FR" dirty="0" smtClean="0"/>
            </a:br>
            <a:r>
              <a:rPr lang="fr-FR" sz="1800" b="1" dirty="0" smtClean="0"/>
              <a:t>100 tables de ping</a:t>
            </a:r>
            <a:r>
              <a:rPr lang="fr-FR" sz="1800" b="1" dirty="0"/>
              <a:t>-</a:t>
            </a:r>
            <a:r>
              <a:rPr lang="fr-FR" sz="1800" b="1" dirty="0" smtClean="0"/>
              <a:t>pong au stade de France</a:t>
            </a:r>
            <a:endParaRPr lang="fr-FR" sz="1800" b="1" dirty="0"/>
          </a:p>
        </p:txBody>
      </p:sp>
      <p:sp>
        <p:nvSpPr>
          <p:cNvPr id="3" name="Content Placeholder 2"/>
          <p:cNvSpPr>
            <a:spLocks noGrp="1"/>
          </p:cNvSpPr>
          <p:nvPr>
            <p:ph idx="1"/>
          </p:nvPr>
        </p:nvSpPr>
        <p:spPr>
          <a:xfrm>
            <a:off x="1134036" y="2281872"/>
            <a:ext cx="9905998" cy="4347882"/>
          </a:xfrm>
        </p:spPr>
        <p:txBody>
          <a:bodyPr>
            <a:noAutofit/>
          </a:bodyPr>
          <a:lstStyle/>
          <a:p>
            <a:pPr marL="0" indent="0">
              <a:buNone/>
            </a:pPr>
            <a:r>
              <a:rPr lang="fr-FR" sz="1400" dirty="0"/>
              <a:t>L'événement « 100 tables de Ping-Pong au Stade de France », qui s’est déroulée le samedi 10 juillet 2010, a été une belle réussite. En effet, près de 1 300 personnes ont été accueillies sur la journée.</a:t>
            </a:r>
          </a:p>
          <a:p>
            <a:pPr marL="0" indent="0">
              <a:buNone/>
            </a:pPr>
            <a:r>
              <a:rPr lang="fr-FR" sz="1400" dirty="0" smtClean="0"/>
              <a:t>Les </a:t>
            </a:r>
            <a:r>
              <a:rPr lang="fr-FR" sz="1400" dirty="0"/>
              <a:t>différents ateliers proposés (Baby-Ping, Découverte/Initiation, </a:t>
            </a:r>
            <a:r>
              <a:rPr lang="fr-FR" sz="1400" dirty="0" err="1"/>
              <a:t>Handi</a:t>
            </a:r>
            <a:r>
              <a:rPr lang="fr-FR" sz="1400" dirty="0"/>
              <a:t>-Ping, Pratiques Loisirs et Tournois) ont été appréciés par les participants.</a:t>
            </a:r>
          </a:p>
          <a:p>
            <a:pPr marL="0" indent="0">
              <a:buNone/>
            </a:pPr>
            <a:r>
              <a:rPr lang="fr-FR" sz="1400" dirty="0" smtClean="0"/>
              <a:t>La </a:t>
            </a:r>
            <a:r>
              <a:rPr lang="fr-FR" sz="1400" dirty="0"/>
              <a:t>contribution de nos 2 plus grands champions de Tennis de Table, Jean-Philippe </a:t>
            </a:r>
            <a:r>
              <a:rPr lang="fr-FR" sz="1400" dirty="0" err="1" smtClean="0"/>
              <a:t>gatien</a:t>
            </a:r>
            <a:r>
              <a:rPr lang="fr-FR" sz="1400" dirty="0" smtClean="0"/>
              <a:t> </a:t>
            </a:r>
            <a:r>
              <a:rPr lang="fr-FR" sz="1400" dirty="0"/>
              <a:t>et Jacques </a:t>
            </a:r>
            <a:r>
              <a:rPr lang="fr-FR" sz="1400" dirty="0" err="1" smtClean="0"/>
              <a:t>secretin</a:t>
            </a:r>
            <a:r>
              <a:rPr lang="fr-FR" sz="1400" dirty="0" smtClean="0"/>
              <a:t> </a:t>
            </a:r>
            <a:r>
              <a:rPr lang="fr-FR" sz="1400" dirty="0"/>
              <a:t>qui ont échangé des balles avec </a:t>
            </a:r>
            <a:r>
              <a:rPr lang="fr-FR" sz="1400" dirty="0" smtClean="0"/>
              <a:t>de nombreux </a:t>
            </a:r>
            <a:r>
              <a:rPr lang="fr-FR" sz="1400" dirty="0"/>
              <a:t>participants ainsi que leur démonstration arbitrée par Vincent </a:t>
            </a:r>
            <a:r>
              <a:rPr lang="fr-FR" sz="1400" dirty="0" err="1" smtClean="0"/>
              <a:t>purkart</a:t>
            </a:r>
            <a:r>
              <a:rPr lang="fr-FR" sz="1400" dirty="0" smtClean="0"/>
              <a:t>, </a:t>
            </a:r>
            <a:r>
              <a:rPr lang="fr-FR" sz="1400" dirty="0"/>
              <a:t>créateur du célèbre show de Tennis de Table, ont valorisé notre discipline auprès du grand public</a:t>
            </a:r>
            <a:r>
              <a:rPr lang="fr-FR" sz="1400" dirty="0" smtClean="0"/>
              <a:t>.</a:t>
            </a:r>
          </a:p>
          <a:p>
            <a:pPr marL="0" indent="0">
              <a:buNone/>
            </a:pPr>
            <a:r>
              <a:rPr lang="fr-FR" sz="1400" dirty="0"/>
              <a:t>De plus, les articles publiés dans la presse et sur les nombreux sites Internet ainsi que les documents diffusés le jour de la manifestation ont permis de promouvoir cet événement et de valoriser notre club et nos partenaires</a:t>
            </a:r>
            <a:r>
              <a:rPr lang="fr-FR" sz="1400" dirty="0" smtClean="0"/>
              <a:t>.</a:t>
            </a:r>
            <a:endParaRPr lang="fr-FR" sz="1400" dirty="0"/>
          </a:p>
          <a:p>
            <a:pPr marL="0" indent="0">
              <a:buNone/>
            </a:pPr>
            <a:r>
              <a:rPr lang="fr-FR" sz="1400" dirty="0"/>
              <a:t>Parmi nos partenaires, ont assisté à cet événement les personnalités suivantes : Monsieur Francis PARNY, Vice-président du </a:t>
            </a:r>
            <a:r>
              <a:rPr lang="fr-FR" sz="1400" dirty="0" smtClean="0"/>
              <a:t>conseil régional </a:t>
            </a:r>
            <a:r>
              <a:rPr lang="fr-FR" sz="1400" dirty="0"/>
              <a:t>d’Ile de France, Messieurs Azzedine </a:t>
            </a:r>
            <a:r>
              <a:rPr lang="fr-FR" sz="1400" dirty="0" err="1" smtClean="0"/>
              <a:t>taibi</a:t>
            </a:r>
            <a:r>
              <a:rPr lang="fr-FR" sz="1400" dirty="0" smtClean="0"/>
              <a:t> </a:t>
            </a:r>
            <a:r>
              <a:rPr lang="fr-FR" sz="1400" dirty="0"/>
              <a:t>et </a:t>
            </a:r>
            <a:r>
              <a:rPr lang="fr-FR" sz="1400" dirty="0" smtClean="0"/>
              <a:t>Bally </a:t>
            </a:r>
            <a:r>
              <a:rPr lang="fr-FR" sz="1400" dirty="0" err="1" smtClean="0"/>
              <a:t>bagayoko</a:t>
            </a:r>
            <a:r>
              <a:rPr lang="fr-FR" sz="1400" dirty="0" smtClean="0"/>
              <a:t>, </a:t>
            </a:r>
            <a:r>
              <a:rPr lang="fr-FR" sz="1400" dirty="0"/>
              <a:t>Vice-présidents du </a:t>
            </a:r>
            <a:r>
              <a:rPr lang="fr-FR" sz="1400" dirty="0" smtClean="0"/>
              <a:t>conseil général </a:t>
            </a:r>
            <a:r>
              <a:rPr lang="fr-FR" sz="1400" dirty="0"/>
              <a:t>de la Seine-Saint-Denis, Monsieur Pierre </a:t>
            </a:r>
            <a:r>
              <a:rPr lang="fr-FR" sz="1400" dirty="0" err="1" smtClean="0"/>
              <a:t>quay-thevenon</a:t>
            </a:r>
            <a:r>
              <a:rPr lang="fr-FR" sz="1400" dirty="0" smtClean="0"/>
              <a:t>, </a:t>
            </a:r>
            <a:r>
              <a:rPr lang="fr-FR" sz="1400" dirty="0"/>
              <a:t>Vice-président de </a:t>
            </a:r>
            <a:r>
              <a:rPr lang="fr-FR" sz="1400" dirty="0" smtClean="0"/>
              <a:t>plaine commune</a:t>
            </a:r>
            <a:r>
              <a:rPr lang="fr-FR" sz="1400" dirty="0"/>
              <a:t>, Madame Fabienne </a:t>
            </a:r>
            <a:r>
              <a:rPr lang="fr-FR" sz="1400" dirty="0" smtClean="0"/>
              <a:t>soulas, </a:t>
            </a:r>
            <a:r>
              <a:rPr lang="fr-FR" sz="1400" dirty="0"/>
              <a:t>Maire-adjointe de Saint-Denis chargée des sports, Monsieur Daniel </a:t>
            </a:r>
            <a:r>
              <a:rPr lang="fr-FR" sz="1400" dirty="0" err="1" smtClean="0"/>
              <a:t>raposo</a:t>
            </a:r>
            <a:r>
              <a:rPr lang="fr-FR" sz="1400" dirty="0" smtClean="0"/>
              <a:t>, </a:t>
            </a:r>
            <a:r>
              <a:rPr lang="fr-FR" sz="1400" dirty="0"/>
              <a:t>Vice-président de </a:t>
            </a:r>
            <a:r>
              <a:rPr lang="fr-FR" sz="1400" dirty="0" smtClean="0"/>
              <a:t>plaine commune promotion </a:t>
            </a:r>
            <a:r>
              <a:rPr lang="fr-FR" sz="1400" dirty="0"/>
              <a:t>et de Plaine actions entreprises et les représentants  du mouvement sportif, Monsieur Francis </a:t>
            </a:r>
            <a:r>
              <a:rPr lang="fr-FR" sz="1400" dirty="0" err="1" smtClean="0"/>
              <a:t>tissot</a:t>
            </a:r>
            <a:r>
              <a:rPr lang="fr-FR" sz="1400" dirty="0" smtClean="0"/>
              <a:t>, </a:t>
            </a:r>
            <a:r>
              <a:rPr lang="fr-FR" sz="1400" dirty="0"/>
              <a:t>Président du </a:t>
            </a:r>
            <a:r>
              <a:rPr lang="fr-FR" sz="1400" dirty="0" err="1" smtClean="0"/>
              <a:t>crosif</a:t>
            </a:r>
            <a:r>
              <a:rPr lang="fr-FR" sz="1400" dirty="0" smtClean="0"/>
              <a:t> </a:t>
            </a:r>
            <a:r>
              <a:rPr lang="fr-FR" sz="1400" dirty="0"/>
              <a:t>et Monsieur Michel </a:t>
            </a:r>
            <a:r>
              <a:rPr lang="fr-FR" sz="1400" dirty="0" err="1" smtClean="0"/>
              <a:t>jomin</a:t>
            </a:r>
            <a:r>
              <a:rPr lang="fr-FR" sz="1400" dirty="0" smtClean="0"/>
              <a:t>, </a:t>
            </a:r>
            <a:r>
              <a:rPr lang="fr-FR" sz="1400" dirty="0"/>
              <a:t>Vice-président du </a:t>
            </a:r>
            <a:r>
              <a:rPr lang="fr-FR" sz="1400" dirty="0" err="1" smtClean="0"/>
              <a:t>crosif</a:t>
            </a:r>
            <a:r>
              <a:rPr lang="fr-FR" sz="1400" dirty="0" smtClean="0"/>
              <a:t>.</a:t>
            </a:r>
            <a:endParaRPr lang="fr-FR" sz="1400" dirty="0"/>
          </a:p>
          <a:p>
            <a:pPr marL="0" indent="0">
              <a:buNone/>
            </a:pPr>
            <a:r>
              <a:rPr lang="fr-FR" sz="1400" dirty="0" smtClean="0"/>
              <a:t>Nous </a:t>
            </a:r>
            <a:r>
              <a:rPr lang="fr-FR" sz="1400" dirty="0"/>
              <a:t>renouvelons nos remerciements à tous nos partenaires ainsi qu’aux responsables du Stade de France et de la société </a:t>
            </a:r>
            <a:r>
              <a:rPr lang="fr-FR" sz="1400" dirty="0" err="1"/>
              <a:t>Cornilleau</a:t>
            </a:r>
            <a:r>
              <a:rPr lang="fr-FR" sz="1400" dirty="0"/>
              <a:t>.</a:t>
            </a:r>
          </a:p>
        </p:txBody>
      </p:sp>
      <p:sp>
        <p:nvSpPr>
          <p:cNvPr id="4" name="Rectangle 3"/>
          <p:cNvSpPr/>
          <p:nvPr/>
        </p:nvSpPr>
        <p:spPr>
          <a:xfrm>
            <a:off x="4634753" y="367553"/>
            <a:ext cx="2904565" cy="717176"/>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p:cNvPicPr>
            <a:picLocks noChangeAspect="1"/>
          </p:cNvPicPr>
          <p:nvPr/>
        </p:nvPicPr>
        <p:blipFill>
          <a:blip r:embed="rId2"/>
          <a:stretch>
            <a:fillRect/>
          </a:stretch>
        </p:blipFill>
        <p:spPr>
          <a:xfrm>
            <a:off x="10525590" y="312543"/>
            <a:ext cx="1229285" cy="1740581"/>
          </a:xfrm>
          <a:prstGeom prst="rect">
            <a:avLst/>
          </a:prstGeom>
        </p:spPr>
      </p:pic>
      <p:pic>
        <p:nvPicPr>
          <p:cNvPr id="6" name="Picture 5"/>
          <p:cNvPicPr>
            <a:picLocks noChangeAspect="1"/>
          </p:cNvPicPr>
          <p:nvPr/>
        </p:nvPicPr>
        <p:blipFill>
          <a:blip r:embed="rId3"/>
          <a:stretch>
            <a:fillRect/>
          </a:stretch>
        </p:blipFill>
        <p:spPr>
          <a:xfrm>
            <a:off x="419195" y="365618"/>
            <a:ext cx="2165790" cy="1438219"/>
          </a:xfrm>
          <a:prstGeom prst="rect">
            <a:avLst/>
          </a:prstGeom>
        </p:spPr>
      </p:pic>
    </p:spTree>
    <p:extLst>
      <p:ext uri="{BB962C8B-B14F-4D97-AF65-F5344CB8AC3E}">
        <p14:creationId xmlns:p14="http://schemas.microsoft.com/office/powerpoint/2010/main" val="360896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13763"/>
            <a:ext cx="9905998" cy="1905000"/>
          </a:xfrm>
        </p:spPr>
        <p:txBody>
          <a:bodyPr>
            <a:normAutofit/>
          </a:bodyPr>
          <a:lstStyle/>
          <a:p>
            <a:pPr algn="ctr"/>
            <a:r>
              <a:rPr lang="fr-FR" sz="1800" b="1" dirty="0">
                <a:effectLst/>
              </a:rPr>
              <a:t>SAINT-DENIS UNION SPORTS 93 TENNIS DE </a:t>
            </a:r>
            <a:r>
              <a:rPr lang="fr-FR" sz="1800" b="1" dirty="0" smtClean="0">
                <a:effectLst/>
              </a:rPr>
              <a:t>TABLE MEILLEUR </a:t>
            </a:r>
            <a:br>
              <a:rPr lang="fr-FR" sz="1800" b="1" dirty="0" smtClean="0">
                <a:effectLst/>
              </a:rPr>
            </a:br>
            <a:r>
              <a:rPr lang="fr-FR" sz="1800" b="1" dirty="0" smtClean="0">
                <a:effectLst/>
              </a:rPr>
              <a:t>CLUB </a:t>
            </a:r>
            <a:r>
              <a:rPr lang="fr-FR" sz="1800" b="1" dirty="0">
                <a:effectLst/>
              </a:rPr>
              <a:t>FRANÇAIS 2007/2008</a:t>
            </a:r>
            <a:endParaRPr lang="fr-FR" sz="1800" dirty="0"/>
          </a:p>
        </p:txBody>
      </p:sp>
      <p:sp>
        <p:nvSpPr>
          <p:cNvPr id="3" name="Content Placeholder 2"/>
          <p:cNvSpPr>
            <a:spLocks noGrp="1"/>
          </p:cNvSpPr>
          <p:nvPr>
            <p:ph idx="1"/>
          </p:nvPr>
        </p:nvSpPr>
        <p:spPr>
          <a:xfrm>
            <a:off x="1141413" y="923366"/>
            <a:ext cx="9905998" cy="6338047"/>
          </a:xfrm>
        </p:spPr>
        <p:txBody>
          <a:bodyPr>
            <a:noAutofit/>
          </a:bodyPr>
          <a:lstStyle/>
          <a:p>
            <a:pPr marL="0" indent="0">
              <a:spcBef>
                <a:spcPts val="0"/>
              </a:spcBef>
              <a:spcAft>
                <a:spcPts val="0"/>
              </a:spcAft>
              <a:buNone/>
            </a:pPr>
            <a:r>
              <a:rPr lang="fr-FR" sz="1700" dirty="0">
                <a:effectLst/>
              </a:rPr>
              <a:t>en nombre de médailles remportées dans les différentes épreuves nationales et Championnats de France FFTT, toutes catégories confondues jeunes à seniors :</a:t>
            </a:r>
            <a:r>
              <a:rPr lang="fr-FR" sz="1700" dirty="0"/>
              <a:t/>
            </a:r>
            <a:br>
              <a:rPr lang="fr-FR" sz="1700" dirty="0"/>
            </a:br>
            <a:r>
              <a:rPr lang="fr-FR" sz="1700" dirty="0">
                <a:effectLst/>
              </a:rPr>
              <a:t>-  15 médailles, dont 2 titres de Champion de France, remportées par 11 joueuses et joueurs du SDUS 93 Tennis de Table,</a:t>
            </a:r>
            <a:r>
              <a:rPr lang="fr-FR" sz="1700" dirty="0"/>
              <a:t/>
            </a:r>
            <a:br>
              <a:rPr lang="fr-FR" sz="1700" dirty="0"/>
            </a:br>
            <a:r>
              <a:rPr lang="fr-FR" sz="1700" dirty="0"/>
              <a:t/>
            </a:r>
            <a:br>
              <a:rPr lang="fr-FR" sz="1700" dirty="0"/>
            </a:br>
            <a:r>
              <a:rPr lang="fr-FR" sz="1700" dirty="0">
                <a:effectLst/>
              </a:rPr>
              <a:t>Ainsi que : </a:t>
            </a:r>
            <a:r>
              <a:rPr lang="fr-FR" sz="1700" dirty="0"/>
              <a:t/>
            </a:r>
            <a:br>
              <a:rPr lang="fr-FR" sz="1700" dirty="0"/>
            </a:br>
            <a:r>
              <a:rPr lang="fr-FR" sz="1700" dirty="0" smtClean="0">
                <a:effectLst/>
              </a:rPr>
              <a:t>- </a:t>
            </a:r>
            <a:r>
              <a:rPr lang="fr-FR" sz="1700" dirty="0">
                <a:effectLst/>
              </a:rPr>
              <a:t>2 jeunes du SDUS 93 tennis de table champion de France des régions en minimes filles et minimes garçons</a:t>
            </a:r>
            <a:r>
              <a:rPr lang="fr-FR" sz="1700" dirty="0"/>
              <a:t/>
            </a:r>
            <a:br>
              <a:rPr lang="fr-FR" sz="1700" dirty="0"/>
            </a:br>
            <a:r>
              <a:rPr lang="fr-FR" sz="1700" dirty="0" smtClean="0">
                <a:effectLst/>
              </a:rPr>
              <a:t>- </a:t>
            </a:r>
            <a:r>
              <a:rPr lang="fr-FR" sz="1700" dirty="0">
                <a:effectLst/>
              </a:rPr>
              <a:t>L’accession de l’équipe première messieurs à </a:t>
            </a:r>
            <a:r>
              <a:rPr lang="fr-FR" sz="1700" dirty="0" smtClean="0">
                <a:effectLst/>
              </a:rPr>
              <a:t>la</a:t>
            </a:r>
          </a:p>
          <a:p>
            <a:pPr marL="0" indent="0">
              <a:spcBef>
                <a:spcPts val="0"/>
              </a:spcBef>
              <a:spcAft>
                <a:spcPts val="0"/>
              </a:spcAft>
              <a:buNone/>
            </a:pPr>
            <a:r>
              <a:rPr lang="fr-FR" sz="1700" dirty="0" smtClean="0">
                <a:effectLst/>
              </a:rPr>
              <a:t>division </a:t>
            </a:r>
            <a:r>
              <a:rPr lang="fr-FR" sz="1700" dirty="0">
                <a:effectLst/>
              </a:rPr>
              <a:t>Pro A du championnat de France par </a:t>
            </a:r>
            <a:r>
              <a:rPr lang="fr-FR" sz="1700" dirty="0" smtClean="0">
                <a:effectLst/>
              </a:rPr>
              <a:t>équipes</a:t>
            </a:r>
          </a:p>
          <a:p>
            <a:endParaRPr lang="fr-FR" sz="1700" dirty="0">
              <a:effectLst/>
            </a:endParaRPr>
          </a:p>
          <a:p>
            <a:pPr marL="0" indent="0">
              <a:spcBef>
                <a:spcPts val="0"/>
              </a:spcBef>
              <a:spcAft>
                <a:spcPts val="0"/>
              </a:spcAft>
              <a:buNone/>
            </a:pPr>
            <a:r>
              <a:rPr lang="fr-FR" sz="1700" dirty="0" smtClean="0">
                <a:effectLst/>
              </a:rPr>
              <a:t>Réception </a:t>
            </a:r>
            <a:r>
              <a:rPr lang="fr-FR" sz="1700" dirty="0">
                <a:effectLst/>
              </a:rPr>
              <a:t>organisée le 24 juin 2008 par la municipalité </a:t>
            </a:r>
            <a:r>
              <a:rPr lang="fr-FR" sz="1700" dirty="0" smtClean="0">
                <a:effectLst/>
              </a:rPr>
              <a:t>de </a:t>
            </a:r>
          </a:p>
          <a:p>
            <a:pPr marL="0" indent="0">
              <a:spcBef>
                <a:spcPts val="0"/>
              </a:spcBef>
              <a:spcAft>
                <a:spcPts val="0"/>
              </a:spcAft>
              <a:buNone/>
            </a:pPr>
            <a:r>
              <a:rPr lang="fr-FR" sz="1700" dirty="0" smtClean="0">
                <a:effectLst/>
              </a:rPr>
              <a:t>Saint-Denis </a:t>
            </a:r>
            <a:r>
              <a:rPr lang="fr-FR" sz="1700" dirty="0">
                <a:effectLst/>
              </a:rPr>
              <a:t>en l’honneur du tennis de table dionysien, en </a:t>
            </a:r>
            <a:r>
              <a:rPr lang="fr-FR" sz="1700" dirty="0" smtClean="0">
                <a:effectLst/>
              </a:rPr>
              <a:t>présence</a:t>
            </a:r>
          </a:p>
          <a:p>
            <a:pPr marL="0" indent="0">
              <a:spcBef>
                <a:spcPts val="0"/>
              </a:spcBef>
              <a:spcAft>
                <a:spcPts val="0"/>
              </a:spcAft>
              <a:buNone/>
            </a:pPr>
            <a:r>
              <a:rPr lang="fr-FR" sz="1700" dirty="0" smtClean="0">
                <a:effectLst/>
              </a:rPr>
              <a:t>de </a:t>
            </a:r>
            <a:r>
              <a:rPr lang="fr-FR" sz="1700" dirty="0">
                <a:effectLst/>
              </a:rPr>
              <a:t>Patrick </a:t>
            </a:r>
            <a:r>
              <a:rPr lang="fr-FR" sz="1700" dirty="0" err="1" smtClean="0">
                <a:effectLst/>
              </a:rPr>
              <a:t>braouezec</a:t>
            </a:r>
            <a:r>
              <a:rPr lang="fr-FR" sz="1700" dirty="0" smtClean="0">
                <a:effectLst/>
              </a:rPr>
              <a:t>, </a:t>
            </a:r>
            <a:r>
              <a:rPr lang="fr-FR" sz="1700" dirty="0">
                <a:effectLst/>
              </a:rPr>
              <a:t>député et Président de </a:t>
            </a:r>
            <a:r>
              <a:rPr lang="fr-FR" sz="1700" dirty="0" smtClean="0">
                <a:effectLst/>
              </a:rPr>
              <a:t>plaine </a:t>
            </a:r>
            <a:r>
              <a:rPr lang="fr-FR" sz="1700" dirty="0">
                <a:effectLst/>
              </a:rPr>
              <a:t>c</a:t>
            </a:r>
            <a:r>
              <a:rPr lang="fr-FR" sz="1700" dirty="0" smtClean="0">
                <a:effectLst/>
              </a:rPr>
              <a:t>ommune,</a:t>
            </a:r>
          </a:p>
          <a:p>
            <a:pPr marL="0" indent="0">
              <a:spcBef>
                <a:spcPts val="0"/>
              </a:spcBef>
              <a:spcAft>
                <a:spcPts val="0"/>
              </a:spcAft>
              <a:buNone/>
            </a:pPr>
            <a:r>
              <a:rPr lang="fr-FR" sz="1700" dirty="0" smtClean="0">
                <a:effectLst/>
              </a:rPr>
              <a:t>Didier paillard, </a:t>
            </a:r>
            <a:r>
              <a:rPr lang="fr-FR" sz="1700" dirty="0">
                <a:effectLst/>
              </a:rPr>
              <a:t>Maire de Saint-Denis, Fabienne </a:t>
            </a:r>
            <a:r>
              <a:rPr lang="fr-FR" sz="1700" dirty="0" smtClean="0">
                <a:effectLst/>
              </a:rPr>
              <a:t>soulas,</a:t>
            </a:r>
          </a:p>
          <a:p>
            <a:pPr marL="0" indent="0">
              <a:spcBef>
                <a:spcPts val="0"/>
              </a:spcBef>
              <a:spcAft>
                <a:spcPts val="0"/>
              </a:spcAft>
              <a:buNone/>
            </a:pPr>
            <a:r>
              <a:rPr lang="fr-FR" sz="1700" dirty="0" smtClean="0">
                <a:effectLst/>
              </a:rPr>
              <a:t>Maire </a:t>
            </a:r>
            <a:r>
              <a:rPr lang="fr-FR" sz="1700" dirty="0">
                <a:effectLst/>
              </a:rPr>
              <a:t>adjointe chargée des sports, Gérard </a:t>
            </a:r>
            <a:r>
              <a:rPr lang="fr-FR" sz="1700" dirty="0" err="1" smtClean="0">
                <a:effectLst/>
              </a:rPr>
              <a:t>velten</a:t>
            </a:r>
            <a:r>
              <a:rPr lang="fr-FR" sz="1700" dirty="0" smtClean="0">
                <a:effectLst/>
              </a:rPr>
              <a:t>, Président</a:t>
            </a:r>
          </a:p>
          <a:p>
            <a:pPr marL="0" indent="0">
              <a:spcBef>
                <a:spcPts val="0"/>
              </a:spcBef>
              <a:spcAft>
                <a:spcPts val="0"/>
              </a:spcAft>
              <a:buNone/>
            </a:pPr>
            <a:r>
              <a:rPr lang="fr-FR" sz="1700" dirty="0" smtClean="0">
                <a:effectLst/>
              </a:rPr>
              <a:t>de </a:t>
            </a:r>
            <a:r>
              <a:rPr lang="fr-FR" sz="1700" dirty="0">
                <a:effectLst/>
              </a:rPr>
              <a:t>la FFTT, Michel </a:t>
            </a:r>
            <a:r>
              <a:rPr lang="fr-FR" sz="1700" dirty="0" err="1" smtClean="0">
                <a:effectLst/>
              </a:rPr>
              <a:t>gadal</a:t>
            </a:r>
            <a:r>
              <a:rPr lang="fr-FR" sz="1700" dirty="0" smtClean="0">
                <a:effectLst/>
              </a:rPr>
              <a:t>, </a:t>
            </a:r>
            <a:r>
              <a:rPr lang="fr-FR" sz="1700" dirty="0">
                <a:effectLst/>
              </a:rPr>
              <a:t>représentant de Ping Attitude, </a:t>
            </a:r>
            <a:r>
              <a:rPr lang="fr-FR" sz="1700" dirty="0" smtClean="0">
                <a:effectLst/>
              </a:rPr>
              <a:t>Francis</a:t>
            </a:r>
          </a:p>
          <a:p>
            <a:pPr marL="0" indent="0">
              <a:spcBef>
                <a:spcPts val="0"/>
              </a:spcBef>
              <a:spcAft>
                <a:spcPts val="0"/>
              </a:spcAft>
              <a:buNone/>
            </a:pPr>
            <a:r>
              <a:rPr lang="fr-FR" sz="1700" dirty="0" err="1" smtClean="0">
                <a:effectLst/>
              </a:rPr>
              <a:t>tissot</a:t>
            </a:r>
            <a:r>
              <a:rPr lang="fr-FR" sz="1700" dirty="0" smtClean="0">
                <a:effectLst/>
              </a:rPr>
              <a:t>, </a:t>
            </a:r>
            <a:r>
              <a:rPr lang="fr-FR" sz="1700" dirty="0">
                <a:effectLst/>
              </a:rPr>
              <a:t>Président du </a:t>
            </a:r>
            <a:r>
              <a:rPr lang="fr-FR" sz="1700" dirty="0" err="1" smtClean="0">
                <a:effectLst/>
              </a:rPr>
              <a:t>crosif</a:t>
            </a:r>
            <a:r>
              <a:rPr lang="fr-FR" sz="1700" dirty="0" smtClean="0">
                <a:effectLst/>
              </a:rPr>
              <a:t>, </a:t>
            </a:r>
            <a:r>
              <a:rPr lang="fr-FR" sz="1700" dirty="0">
                <a:effectLst/>
              </a:rPr>
              <a:t>Michel </a:t>
            </a:r>
            <a:r>
              <a:rPr lang="fr-FR" sz="1700" dirty="0" err="1" smtClean="0">
                <a:effectLst/>
              </a:rPr>
              <a:t>jomin</a:t>
            </a:r>
            <a:r>
              <a:rPr lang="fr-FR" sz="1700" dirty="0" smtClean="0">
                <a:effectLst/>
              </a:rPr>
              <a:t>, </a:t>
            </a:r>
            <a:r>
              <a:rPr lang="fr-FR" sz="1700" dirty="0">
                <a:effectLst/>
              </a:rPr>
              <a:t>Vice Président du </a:t>
            </a:r>
            <a:r>
              <a:rPr lang="fr-FR" sz="1700" dirty="0" err="1" smtClean="0">
                <a:effectLst/>
              </a:rPr>
              <a:t>crofis</a:t>
            </a:r>
            <a:endParaRPr lang="fr-FR" sz="1700" dirty="0" smtClean="0">
              <a:effectLst/>
            </a:endParaRPr>
          </a:p>
          <a:p>
            <a:pPr marL="0" indent="0">
              <a:spcBef>
                <a:spcPts val="0"/>
              </a:spcBef>
              <a:spcAft>
                <a:spcPts val="0"/>
              </a:spcAft>
              <a:buNone/>
            </a:pPr>
            <a:r>
              <a:rPr lang="fr-FR" sz="1700" dirty="0" smtClean="0">
                <a:effectLst/>
              </a:rPr>
              <a:t>et </a:t>
            </a:r>
            <a:r>
              <a:rPr lang="fr-FR" sz="1700" dirty="0">
                <a:effectLst/>
              </a:rPr>
              <a:t>Henri </a:t>
            </a:r>
            <a:r>
              <a:rPr lang="fr-FR" sz="1700" dirty="0" err="1" smtClean="0">
                <a:effectLst/>
              </a:rPr>
              <a:t>marcos</a:t>
            </a:r>
            <a:r>
              <a:rPr lang="fr-FR" sz="1700" dirty="0" smtClean="0">
                <a:effectLst/>
              </a:rPr>
              <a:t>, </a:t>
            </a:r>
            <a:r>
              <a:rPr lang="fr-FR" sz="1700" dirty="0">
                <a:effectLst/>
              </a:rPr>
              <a:t>Président de l’Office des Sports de Saint-Denis</a:t>
            </a:r>
            <a:r>
              <a:rPr lang="fr-FR" sz="1700" dirty="0" smtClean="0">
                <a:effectLst/>
              </a:rPr>
              <a:t>.</a:t>
            </a:r>
          </a:p>
          <a:p>
            <a:endParaRPr lang="fr-FR" sz="1600" dirty="0"/>
          </a:p>
        </p:txBody>
      </p:sp>
      <p:pic>
        <p:nvPicPr>
          <p:cNvPr id="5" name="Picture 4"/>
          <p:cNvPicPr>
            <a:picLocks noChangeAspect="1"/>
          </p:cNvPicPr>
          <p:nvPr/>
        </p:nvPicPr>
        <p:blipFill>
          <a:blip r:embed="rId2"/>
          <a:stretch>
            <a:fillRect/>
          </a:stretch>
        </p:blipFill>
        <p:spPr>
          <a:xfrm>
            <a:off x="7917048" y="3759768"/>
            <a:ext cx="3641924" cy="2416913"/>
          </a:xfrm>
          <a:prstGeom prst="rect">
            <a:avLst/>
          </a:prstGeom>
        </p:spPr>
      </p:pic>
    </p:spTree>
    <p:extLst>
      <p:ext uri="{BB962C8B-B14F-4D97-AF65-F5344CB8AC3E}">
        <p14:creationId xmlns:p14="http://schemas.microsoft.com/office/powerpoint/2010/main" val="19237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906" y="367553"/>
            <a:ext cx="9419011" cy="779929"/>
          </a:xfrm>
        </p:spPr>
        <p:txBody>
          <a:bodyPr/>
          <a:lstStyle/>
          <a:p>
            <a:r>
              <a:rPr lang="fr-FR" dirty="0" smtClean="0"/>
              <a:t>Acteurs de l’association et leurs activités</a:t>
            </a:r>
            <a:endParaRPr lang="fr-FR" dirty="0"/>
          </a:p>
        </p:txBody>
      </p:sp>
      <p:sp>
        <p:nvSpPr>
          <p:cNvPr id="3" name="Content Placeholder 2"/>
          <p:cNvSpPr>
            <a:spLocks noGrp="1"/>
          </p:cNvSpPr>
          <p:nvPr>
            <p:ph idx="1"/>
          </p:nvPr>
        </p:nvSpPr>
        <p:spPr>
          <a:xfrm>
            <a:off x="1132447" y="1411940"/>
            <a:ext cx="9905998" cy="5230907"/>
          </a:xfrm>
        </p:spPr>
        <p:txBody>
          <a:bodyPr>
            <a:normAutofit fontScale="92500" lnSpcReduction="10000"/>
          </a:bodyPr>
          <a:lstStyle/>
          <a:p>
            <a:pPr>
              <a:buFontTx/>
              <a:buChar char="-"/>
            </a:pPr>
            <a:r>
              <a:rPr lang="fr-FR" b="1" i="1" dirty="0" smtClean="0">
                <a:effectLst>
                  <a:glow rad="38100">
                    <a:schemeClr val="bg1">
                      <a:lumMod val="50000"/>
                      <a:lumOff val="50000"/>
                      <a:alpha val="20000"/>
                    </a:schemeClr>
                  </a:glow>
                  <a:outerShdw blurRad="38100" dist="38100" dir="2700000" algn="tl">
                    <a:srgbClr val="000000">
                      <a:alpha val="43137"/>
                    </a:srgbClr>
                  </a:outerShdw>
                </a:effectLst>
              </a:rPr>
              <a:t>Le président </a:t>
            </a:r>
            <a:r>
              <a:rPr lang="fr-FR" dirty="0" smtClean="0"/>
              <a:t>de l’association en est généralement le cœur, le pivot, mais quel est exactement son rôle ?</a:t>
            </a:r>
          </a:p>
          <a:p>
            <a:pPr marL="0" indent="0">
              <a:buNone/>
            </a:pPr>
            <a:r>
              <a:rPr lang="fr-FR" sz="1800" b="1" i="1" dirty="0" smtClean="0"/>
              <a:t>au </a:t>
            </a:r>
            <a:r>
              <a:rPr lang="fr-FR" sz="1800" b="1" i="1" dirty="0"/>
              <a:t>plan légal : </a:t>
            </a:r>
            <a:r>
              <a:rPr lang="fr-FR" sz="1800" dirty="0"/>
              <a:t>Le président est habilité à représenter l’association dans les actes de la vie civile</a:t>
            </a:r>
            <a:r>
              <a:rPr lang="fr-FR" sz="1800" dirty="0" smtClean="0"/>
              <a:t>. Il </a:t>
            </a:r>
            <a:r>
              <a:rPr lang="fr-FR" sz="1800" dirty="0"/>
              <a:t>peut donc signer des contrats au nom de l’association, même si cela ne veut pas dire qu’il peut décider tout seul. Pour certains actes, il peut être préalablement habilité par les statuts à agir soit par les membres du Conseil d’administration, soit par ceux de l’assemblée </a:t>
            </a:r>
            <a:r>
              <a:rPr lang="fr-FR" sz="1800" dirty="0" smtClean="0"/>
              <a:t>générale. Le </a:t>
            </a:r>
            <a:r>
              <a:rPr lang="fr-FR" sz="1800" dirty="0"/>
              <a:t>président représente également l’association en justice. Il peut donc, sauf stipulation contraire des statuts, agir en justice au nom de l’association</a:t>
            </a:r>
            <a:r>
              <a:rPr lang="fr-FR" sz="1800" dirty="0" smtClean="0"/>
              <a:t>.</a:t>
            </a:r>
            <a:endParaRPr lang="fr-FR" sz="1800" dirty="0"/>
          </a:p>
          <a:p>
            <a:pPr marL="0" indent="0">
              <a:buNone/>
            </a:pPr>
            <a:r>
              <a:rPr lang="fr-FR" sz="1800" b="1" i="1" dirty="0"/>
              <a:t>Au plan organisationnel : </a:t>
            </a:r>
            <a:r>
              <a:rPr lang="fr-FR" sz="1800" dirty="0"/>
              <a:t>Le président est celui qui convoque l’Assemblée générale, le Conseil d’administration et le bureau. C’est lui qui supervise la conduite des activités de </a:t>
            </a:r>
            <a:r>
              <a:rPr lang="fr-FR" sz="1800" dirty="0" smtClean="0"/>
              <a:t>l’association. Il </a:t>
            </a:r>
            <a:r>
              <a:rPr lang="fr-FR" sz="1800" dirty="0"/>
              <a:t>est le coordinateur de l’association, celui qui anime les réunions, signe les invitations et les convocations</a:t>
            </a:r>
            <a:r>
              <a:rPr lang="fr-FR" sz="1800" dirty="0" smtClean="0"/>
              <a:t>.</a:t>
            </a:r>
            <a:endParaRPr lang="fr-FR" sz="1800" dirty="0"/>
          </a:p>
          <a:p>
            <a:pPr marL="0" indent="0">
              <a:buNone/>
            </a:pPr>
            <a:r>
              <a:rPr lang="fr-FR" sz="1800" b="1" i="1" dirty="0"/>
              <a:t>Au plan moral: </a:t>
            </a:r>
            <a:r>
              <a:rPr lang="fr-FR" sz="1800" dirty="0"/>
              <a:t>Le président est le garant des orientations de l’association, définies par l’Assemblée générale. Il est appelé à rendre des comptes de l’exécution de ces orientations devant l’Assemblée Générale (rapport moral annuel</a:t>
            </a:r>
            <a:r>
              <a:rPr lang="fr-FR" sz="1800" dirty="0" smtClean="0"/>
              <a:t>). Mais </a:t>
            </a:r>
            <a:r>
              <a:rPr lang="fr-FR" sz="1800" dirty="0"/>
              <a:t>c’est également le Président qui est le l’image de l’association auprès des partenaires associatifs, institutionnels et </a:t>
            </a:r>
            <a:r>
              <a:rPr lang="fr-FR" sz="1800" dirty="0" smtClean="0"/>
              <a:t>privés. Un </a:t>
            </a:r>
            <a:r>
              <a:rPr lang="fr-FR" sz="1800" dirty="0"/>
              <a:t>président d’association exerce sa fonction de différentes manières selon l’individualité, la personnalité de la personne assumant cette responsabilité. Ainsi, le président peut être quelqu’un qui délègue beaucoup de ses prérogatives ou quelqu’un qui tient à endosser toutes les responsabilités et les décisions sans partage réel.</a:t>
            </a:r>
          </a:p>
        </p:txBody>
      </p:sp>
      <p:sp>
        <p:nvSpPr>
          <p:cNvPr id="4" name="Rectangle 3"/>
          <p:cNvSpPr/>
          <p:nvPr/>
        </p:nvSpPr>
        <p:spPr>
          <a:xfrm>
            <a:off x="1271399" y="367553"/>
            <a:ext cx="9646023" cy="842682"/>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524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53" y="-2268070"/>
            <a:ext cx="9905998" cy="1905000"/>
          </a:xfrm>
        </p:spPr>
        <p:txBody>
          <a:bodyPr/>
          <a:lstStyle/>
          <a:p>
            <a:endParaRPr lang="fr-FR" dirty="0"/>
          </a:p>
        </p:txBody>
      </p:sp>
      <p:sp>
        <p:nvSpPr>
          <p:cNvPr id="3" name="Content Placeholder 2"/>
          <p:cNvSpPr>
            <a:spLocks noGrp="1"/>
          </p:cNvSpPr>
          <p:nvPr>
            <p:ph idx="1"/>
          </p:nvPr>
        </p:nvSpPr>
        <p:spPr>
          <a:xfrm>
            <a:off x="1204167" y="640973"/>
            <a:ext cx="9905998" cy="5625355"/>
          </a:xfrm>
        </p:spPr>
        <p:txBody>
          <a:bodyPr>
            <a:noAutofit/>
          </a:bodyPr>
          <a:lstStyle/>
          <a:p>
            <a:pPr marL="0" indent="0">
              <a:buNone/>
            </a:pPr>
            <a:r>
              <a:rPr lang="fr-FR" sz="2400" dirty="0"/>
              <a:t>-</a:t>
            </a:r>
            <a:r>
              <a:rPr lang="fr-FR" sz="2400" dirty="0" smtClean="0"/>
              <a:t> </a:t>
            </a:r>
            <a:r>
              <a:rPr lang="fr-FR" sz="2400" b="1" i="1" dirty="0" smtClean="0">
                <a:effectLst>
                  <a:glow rad="38100">
                    <a:schemeClr val="bg1">
                      <a:lumMod val="50000"/>
                      <a:lumOff val="50000"/>
                      <a:alpha val="20000"/>
                    </a:schemeClr>
                  </a:glow>
                  <a:outerShdw blurRad="38100" dist="38100" dir="2700000" algn="tl">
                    <a:srgbClr val="000000">
                      <a:alpha val="43137"/>
                    </a:srgbClr>
                  </a:outerShdw>
                </a:effectLst>
              </a:rPr>
              <a:t>Le responsable administratif et financier </a:t>
            </a:r>
            <a:r>
              <a:rPr lang="fr-FR" sz="2400" dirty="0" smtClean="0">
                <a:effectLst>
                  <a:glow rad="38100">
                    <a:schemeClr val="bg1">
                      <a:lumMod val="50000"/>
                      <a:lumOff val="50000"/>
                      <a:alpha val="20000"/>
                    </a:schemeClr>
                  </a:glow>
                  <a:outerShdw blurRad="38100" dist="38100" dir="2700000" algn="tl">
                    <a:srgbClr val="000000">
                      <a:alpha val="43137"/>
                    </a:srgbClr>
                  </a:outerShdw>
                </a:effectLst>
              </a:rPr>
              <a:t>doit se charger des dépenses liées au club et de l’administration du club.</a:t>
            </a:r>
          </a:p>
          <a:p>
            <a:pPr marL="0" indent="0">
              <a:buNone/>
            </a:pPr>
            <a:r>
              <a:rPr lang="fr-FR" sz="2400" dirty="0" smtClean="0">
                <a:effectLst>
                  <a:glow rad="38100">
                    <a:schemeClr val="bg1">
                      <a:lumMod val="50000"/>
                      <a:lumOff val="50000"/>
                      <a:alpha val="20000"/>
                    </a:schemeClr>
                  </a:glow>
                  <a:outerShdw blurRad="38100" dist="38100" dir="2700000" algn="tl">
                    <a:srgbClr val="000000">
                      <a:alpha val="43137"/>
                    </a:srgbClr>
                  </a:outerShdw>
                </a:effectLst>
              </a:rPr>
              <a:t>- </a:t>
            </a:r>
            <a:r>
              <a:rPr lang="fr-FR" sz="2400" b="1" i="1" dirty="0" smtClean="0">
                <a:effectLst>
                  <a:glow rad="38100">
                    <a:schemeClr val="bg1">
                      <a:lumMod val="50000"/>
                      <a:lumOff val="50000"/>
                      <a:alpha val="20000"/>
                    </a:schemeClr>
                  </a:glow>
                  <a:outerShdw blurRad="38100" dist="38100" dir="2700000" algn="tl">
                    <a:srgbClr val="000000">
                      <a:alpha val="43137"/>
                    </a:srgbClr>
                  </a:outerShdw>
                </a:effectLst>
              </a:rPr>
              <a:t>Les entraîneurs </a:t>
            </a:r>
            <a:r>
              <a:rPr lang="fr-FR" sz="2400" dirty="0" smtClean="0">
                <a:effectLst>
                  <a:glow rad="38100">
                    <a:schemeClr val="bg1">
                      <a:lumMod val="50000"/>
                      <a:lumOff val="50000"/>
                      <a:alpha val="20000"/>
                    </a:schemeClr>
                  </a:glow>
                  <a:outerShdw blurRad="38100" dist="38100" dir="2700000" algn="tl">
                    <a:srgbClr val="000000">
                      <a:alpha val="43137"/>
                    </a:srgbClr>
                  </a:outerShdw>
                </a:effectLst>
              </a:rPr>
              <a:t>titulaire d’un diplôme d’état, DEJEPS ou DESJEPS </a:t>
            </a:r>
            <a:r>
              <a:rPr lang="fr-FR" sz="2400" dirty="0">
                <a:effectLst>
                  <a:outerShdw blurRad="38100" dist="38100" dir="2700000" algn="tl">
                    <a:srgbClr val="000000">
                      <a:alpha val="43137"/>
                    </a:srgbClr>
                  </a:outerShdw>
                </a:effectLst>
              </a:rPr>
              <a:t>u</a:t>
            </a:r>
            <a:r>
              <a:rPr lang="fr-FR" sz="2400" dirty="0" smtClean="0">
                <a:effectLst>
                  <a:outerShdw blurRad="38100" dist="38100" dir="2700000" algn="tl">
                    <a:srgbClr val="000000">
                      <a:alpha val="43137"/>
                    </a:srgbClr>
                  </a:outerShdw>
                </a:effectLst>
              </a:rPr>
              <a:t>n </a:t>
            </a:r>
            <a:r>
              <a:rPr lang="fr-FR" sz="2400" dirty="0">
                <a:effectLst>
                  <a:outerShdw blurRad="38100" dist="38100" dir="2700000" algn="tl">
                    <a:srgbClr val="000000">
                      <a:alpha val="43137"/>
                    </a:srgbClr>
                  </a:outerShdw>
                </a:effectLst>
              </a:rPr>
              <a:t>peu confident, un peu « tortionnaire », l'entraîneur est très proche de ses champions tout en restant lucide et exigeant. Sa seule devise : amener une équipe ou un athlète à leur meilleur niveau en vue des compétitions. L'entraîneur est avant tout un sportif qui choisit un jour d'encadrer plutôt que de jouer</a:t>
            </a:r>
            <a:r>
              <a:rPr lang="fr-FR" sz="2400" dirty="0" smtClean="0">
                <a:effectLst>
                  <a:outerShdw blurRad="38100" dist="38100" dir="2700000" algn="tl">
                    <a:srgbClr val="000000">
                      <a:alpha val="43137"/>
                    </a:srgbClr>
                  </a:outerShdw>
                </a:effectLst>
              </a:rPr>
              <a:t>.</a:t>
            </a:r>
          </a:p>
          <a:p>
            <a:pPr marL="0" indent="0">
              <a:buNone/>
            </a:pPr>
            <a:r>
              <a:rPr lang="fr-FR" sz="2400" dirty="0" smtClean="0">
                <a:effectLst>
                  <a:outerShdw blurRad="38100" dist="38100" dir="2700000" algn="tl">
                    <a:srgbClr val="000000">
                      <a:alpha val="43137"/>
                    </a:srgbClr>
                  </a:outerShdw>
                </a:effectLst>
              </a:rPr>
              <a:t>- </a:t>
            </a:r>
            <a:r>
              <a:rPr lang="fr-FR" sz="2400" b="1" i="1" dirty="0" smtClean="0">
                <a:effectLst>
                  <a:outerShdw blurRad="38100" dist="38100" dir="2700000" algn="tl">
                    <a:srgbClr val="000000">
                      <a:alpha val="43137"/>
                    </a:srgbClr>
                  </a:outerShdw>
                </a:effectLst>
              </a:rPr>
              <a:t>Les joueurs professionnels </a:t>
            </a:r>
            <a:r>
              <a:rPr lang="fr-FR" sz="2400" dirty="0" smtClean="0">
                <a:effectLst>
                  <a:outerShdw blurRad="38100" dist="38100" dir="2700000" algn="tl">
                    <a:srgbClr val="000000">
                      <a:alpha val="43137"/>
                    </a:srgbClr>
                  </a:outerShdw>
                </a:effectLst>
              </a:rPr>
              <a:t>recrutés par CDD d’usage c’est-à-dire pour une période de 5ans ou moins doivent assurer les rencontres (compétitions) par équipes.</a:t>
            </a:r>
          </a:p>
          <a:p>
            <a:pPr marL="0" indent="0">
              <a:buNone/>
            </a:pPr>
            <a:r>
              <a:rPr lang="fr-FR" sz="2400" dirty="0" smtClean="0">
                <a:effectLst>
                  <a:outerShdw blurRad="38100" dist="38100" dir="2700000" algn="tl">
                    <a:srgbClr val="000000">
                      <a:alpha val="43137"/>
                    </a:srgbClr>
                  </a:outerShdw>
                </a:effectLst>
              </a:rPr>
              <a:t>- </a:t>
            </a:r>
            <a:r>
              <a:rPr lang="fr-FR" sz="2400" b="1" i="1" dirty="0" smtClean="0">
                <a:effectLst>
                  <a:outerShdw blurRad="38100" dist="38100" dir="2700000" algn="tl">
                    <a:srgbClr val="000000">
                      <a:alpha val="43137"/>
                    </a:srgbClr>
                  </a:outerShdw>
                </a:effectLst>
              </a:rPr>
              <a:t>Les dirigeants/bénévoles </a:t>
            </a:r>
            <a:r>
              <a:rPr lang="fr-FR" sz="2400" dirty="0" smtClean="0">
                <a:effectLst>
                  <a:outerShdw blurRad="38100" dist="38100" dir="2700000" algn="tl">
                    <a:srgbClr val="000000">
                      <a:alpha val="43137"/>
                    </a:srgbClr>
                  </a:outerShdw>
                </a:effectLst>
              </a:rPr>
              <a:t>constitués au sein du bureau section tennis de table sont chargés du recrutement</a:t>
            </a:r>
            <a:endParaRPr lang="fr-FR" sz="2400" b="1" i="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817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6518"/>
            <a:ext cx="9905998" cy="744071"/>
          </a:xfrm>
        </p:spPr>
        <p:txBody>
          <a:bodyPr/>
          <a:lstStyle/>
          <a:p>
            <a:pPr algn="ctr"/>
            <a:r>
              <a:rPr lang="fr-FR" dirty="0" smtClean="0"/>
              <a:t>Les membres du bureau </a:t>
            </a:r>
            <a:endParaRPr lang="fr-FR" dirty="0"/>
          </a:p>
        </p:txBody>
      </p:sp>
      <p:sp>
        <p:nvSpPr>
          <p:cNvPr id="3" name="Content Placeholder 2"/>
          <p:cNvSpPr>
            <a:spLocks noGrp="1"/>
          </p:cNvSpPr>
          <p:nvPr>
            <p:ph idx="1"/>
          </p:nvPr>
        </p:nvSpPr>
        <p:spPr>
          <a:xfrm>
            <a:off x="1141413" y="1241612"/>
            <a:ext cx="9905998" cy="1331260"/>
          </a:xfrm>
        </p:spPr>
        <p:txBody>
          <a:bodyPr>
            <a:normAutofit/>
          </a:bodyPr>
          <a:lstStyle/>
          <a:p>
            <a:pPr marL="0" indent="0" algn="ctr">
              <a:buNone/>
            </a:pPr>
            <a:r>
              <a:rPr lang="fr-FR" b="1" dirty="0">
                <a:effectLst/>
              </a:rPr>
              <a:t>Lakhdar FERGUEN </a:t>
            </a:r>
            <a:br>
              <a:rPr lang="fr-FR" b="1" dirty="0">
                <a:effectLst/>
              </a:rPr>
            </a:br>
            <a:r>
              <a:rPr lang="fr-FR" dirty="0" smtClean="0">
                <a:effectLst/>
              </a:rPr>
              <a:t>Président</a:t>
            </a:r>
          </a:p>
          <a:p>
            <a:pPr marL="0" indent="0" algn="ctr">
              <a:buNone/>
            </a:pPr>
            <a:endParaRPr lang="fr-FR" dirty="0">
              <a:effectLst/>
            </a:endParaRPr>
          </a:p>
        </p:txBody>
      </p:sp>
      <p:sp>
        <p:nvSpPr>
          <p:cNvPr id="4" name="Rectangle 3"/>
          <p:cNvSpPr/>
          <p:nvPr/>
        </p:nvSpPr>
        <p:spPr>
          <a:xfrm>
            <a:off x="3496235" y="376518"/>
            <a:ext cx="5199530" cy="744071"/>
          </a:xfrm>
          <a:prstGeom prst="rect">
            <a:avLst/>
          </a:prstGeom>
          <a:no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Box 9"/>
          <p:cNvSpPr txBox="1"/>
          <p:nvPr/>
        </p:nvSpPr>
        <p:spPr>
          <a:xfrm>
            <a:off x="1730188" y="1933575"/>
            <a:ext cx="3810000" cy="4924425"/>
          </a:xfrm>
          <a:prstGeom prst="rect">
            <a:avLst/>
          </a:prstGeom>
          <a:noFill/>
        </p:spPr>
        <p:txBody>
          <a:bodyPr wrap="square" rtlCol="0">
            <a:spAutoFit/>
          </a:bodyPr>
          <a:lstStyle/>
          <a:p>
            <a:r>
              <a:rPr lang="fr-FR" dirty="0" smtClean="0">
                <a:solidFill>
                  <a:schemeClr val="tx1">
                    <a:lumMod val="85000"/>
                  </a:schemeClr>
                </a:solidFill>
              </a:rPr>
              <a:t>Jean-Claude MOLET</a:t>
            </a:r>
          </a:p>
          <a:p>
            <a:r>
              <a:rPr lang="fr-FR" sz="1400" dirty="0" smtClean="0">
                <a:solidFill>
                  <a:schemeClr val="tx1">
                    <a:lumMod val="85000"/>
                  </a:schemeClr>
                </a:solidFill>
              </a:rPr>
              <a:t>Vice-Président délégu</a:t>
            </a:r>
            <a:r>
              <a:rPr lang="fr-FR" sz="1400" dirty="0">
                <a:solidFill>
                  <a:schemeClr val="tx1">
                    <a:lumMod val="85000"/>
                  </a:schemeClr>
                </a:solidFill>
              </a:rPr>
              <a:t>é</a:t>
            </a:r>
            <a:endParaRPr lang="fr-FR" sz="1400" dirty="0" smtClean="0">
              <a:solidFill>
                <a:schemeClr val="tx1">
                  <a:lumMod val="85000"/>
                </a:schemeClr>
              </a:solidFill>
            </a:endParaRPr>
          </a:p>
          <a:p>
            <a:endParaRPr lang="fr-FR" dirty="0" smtClean="0">
              <a:solidFill>
                <a:schemeClr val="tx1">
                  <a:lumMod val="85000"/>
                </a:schemeClr>
              </a:solidFill>
            </a:endParaRPr>
          </a:p>
          <a:p>
            <a:r>
              <a:rPr lang="fr-FR" dirty="0" smtClean="0">
                <a:solidFill>
                  <a:schemeClr val="tx1">
                    <a:lumMod val="85000"/>
                  </a:schemeClr>
                </a:solidFill>
              </a:rPr>
              <a:t>Daniel RAPOSO</a:t>
            </a:r>
          </a:p>
          <a:p>
            <a:r>
              <a:rPr lang="fr-FR" sz="1400" dirty="0" smtClean="0">
                <a:solidFill>
                  <a:schemeClr val="tx1">
                    <a:lumMod val="85000"/>
                  </a:schemeClr>
                </a:solidFill>
              </a:rPr>
              <a:t>Vice-président chargé du partenariat et de la communication</a:t>
            </a:r>
          </a:p>
          <a:p>
            <a:endParaRPr lang="fr-FR" dirty="0" smtClean="0">
              <a:solidFill>
                <a:schemeClr val="tx1">
                  <a:lumMod val="85000"/>
                </a:schemeClr>
              </a:solidFill>
            </a:endParaRPr>
          </a:p>
          <a:p>
            <a:r>
              <a:rPr lang="fr-FR" dirty="0" smtClean="0">
                <a:solidFill>
                  <a:schemeClr val="tx1">
                    <a:lumMod val="85000"/>
                  </a:schemeClr>
                </a:solidFill>
              </a:rPr>
              <a:t>Josiane QUESNOY</a:t>
            </a:r>
          </a:p>
          <a:p>
            <a:r>
              <a:rPr lang="fr-FR" sz="1400" dirty="0" smtClean="0">
                <a:solidFill>
                  <a:schemeClr val="tx1">
                    <a:lumMod val="85000"/>
                  </a:schemeClr>
                </a:solidFill>
              </a:rPr>
              <a:t>Secrétaire Générale</a:t>
            </a:r>
          </a:p>
          <a:p>
            <a:endParaRPr lang="fr-FR" dirty="0" smtClean="0">
              <a:solidFill>
                <a:schemeClr val="tx1">
                  <a:lumMod val="85000"/>
                </a:schemeClr>
              </a:solidFill>
            </a:endParaRPr>
          </a:p>
          <a:p>
            <a:r>
              <a:rPr lang="fr-FR" dirty="0" smtClean="0">
                <a:solidFill>
                  <a:schemeClr val="tx1">
                    <a:lumMod val="85000"/>
                  </a:schemeClr>
                </a:solidFill>
              </a:rPr>
              <a:t>Didier BOURRIER</a:t>
            </a:r>
          </a:p>
          <a:p>
            <a:r>
              <a:rPr lang="fr-FR" sz="1400" dirty="0" smtClean="0">
                <a:solidFill>
                  <a:schemeClr val="tx1">
                    <a:lumMod val="85000"/>
                  </a:schemeClr>
                </a:solidFill>
              </a:rPr>
              <a:t>Membre</a:t>
            </a:r>
          </a:p>
          <a:p>
            <a:endParaRPr lang="fr-FR" dirty="0" smtClean="0">
              <a:solidFill>
                <a:schemeClr val="tx1">
                  <a:lumMod val="85000"/>
                </a:schemeClr>
              </a:solidFill>
            </a:endParaRPr>
          </a:p>
          <a:p>
            <a:r>
              <a:rPr lang="fr-FR" dirty="0" smtClean="0">
                <a:solidFill>
                  <a:schemeClr val="tx1">
                    <a:lumMod val="85000"/>
                  </a:schemeClr>
                </a:solidFill>
              </a:rPr>
              <a:t>Sébastien LINDEN</a:t>
            </a:r>
          </a:p>
          <a:p>
            <a:r>
              <a:rPr lang="fr-FR" sz="1400" dirty="0" smtClean="0">
                <a:solidFill>
                  <a:schemeClr val="tx1">
                    <a:lumMod val="85000"/>
                  </a:schemeClr>
                </a:solidFill>
              </a:rPr>
              <a:t>Membre</a:t>
            </a:r>
          </a:p>
          <a:p>
            <a:endParaRPr lang="fr-FR" dirty="0" smtClean="0">
              <a:solidFill>
                <a:schemeClr val="tx1">
                  <a:lumMod val="85000"/>
                </a:schemeClr>
              </a:solidFill>
            </a:endParaRPr>
          </a:p>
          <a:p>
            <a:r>
              <a:rPr lang="fr-FR" dirty="0" smtClean="0">
                <a:solidFill>
                  <a:schemeClr val="tx1">
                    <a:lumMod val="85000"/>
                  </a:schemeClr>
                </a:solidFill>
              </a:rPr>
              <a:t>Julien JACQUEMONT</a:t>
            </a:r>
          </a:p>
          <a:p>
            <a:r>
              <a:rPr lang="fr-FR" sz="1400" dirty="0" smtClean="0">
                <a:solidFill>
                  <a:schemeClr val="tx1">
                    <a:lumMod val="85000"/>
                  </a:schemeClr>
                </a:solidFill>
              </a:rPr>
              <a:t>Responsable Administratif &amp; Financier</a:t>
            </a:r>
          </a:p>
          <a:p>
            <a:endParaRPr lang="fr-FR" dirty="0" smtClean="0"/>
          </a:p>
        </p:txBody>
      </p:sp>
      <p:sp>
        <p:nvSpPr>
          <p:cNvPr id="12" name="TextBox 11"/>
          <p:cNvSpPr txBox="1"/>
          <p:nvPr/>
        </p:nvSpPr>
        <p:spPr>
          <a:xfrm>
            <a:off x="7826188" y="1933575"/>
            <a:ext cx="4751294" cy="4431983"/>
          </a:xfrm>
          <a:prstGeom prst="rect">
            <a:avLst/>
          </a:prstGeom>
          <a:noFill/>
        </p:spPr>
        <p:txBody>
          <a:bodyPr wrap="square" rtlCol="0">
            <a:spAutoFit/>
          </a:bodyPr>
          <a:lstStyle/>
          <a:p>
            <a:r>
              <a:rPr lang="fr-FR" dirty="0">
                <a:solidFill>
                  <a:schemeClr val="tx1">
                    <a:lumMod val="85000"/>
                  </a:schemeClr>
                </a:solidFill>
              </a:rPr>
              <a:t>Jean-Claude PICARD</a:t>
            </a:r>
          </a:p>
          <a:p>
            <a:r>
              <a:rPr lang="fr-FR" sz="1400" dirty="0" smtClean="0">
                <a:solidFill>
                  <a:schemeClr val="tx1">
                    <a:lumMod val="85000"/>
                  </a:schemeClr>
                </a:solidFill>
              </a:rPr>
              <a:t>Membre</a:t>
            </a:r>
          </a:p>
          <a:p>
            <a:endParaRPr lang="fr-FR" dirty="0">
              <a:solidFill>
                <a:schemeClr val="tx1">
                  <a:lumMod val="85000"/>
                </a:schemeClr>
              </a:solidFill>
            </a:endParaRPr>
          </a:p>
          <a:p>
            <a:r>
              <a:rPr lang="fr-FR" dirty="0">
                <a:solidFill>
                  <a:schemeClr val="tx1">
                    <a:lumMod val="85000"/>
                  </a:schemeClr>
                </a:solidFill>
              </a:rPr>
              <a:t>Michèle MOLET</a:t>
            </a:r>
            <a:r>
              <a:rPr lang="fr-FR" b="1" dirty="0">
                <a:solidFill>
                  <a:schemeClr val="tx1">
                    <a:lumMod val="85000"/>
                  </a:schemeClr>
                </a:solidFill>
              </a:rPr>
              <a:t/>
            </a:r>
            <a:br>
              <a:rPr lang="fr-FR" b="1" dirty="0">
                <a:solidFill>
                  <a:schemeClr val="tx1">
                    <a:lumMod val="85000"/>
                  </a:schemeClr>
                </a:solidFill>
              </a:rPr>
            </a:br>
            <a:r>
              <a:rPr lang="fr-FR" sz="1400" dirty="0">
                <a:solidFill>
                  <a:schemeClr val="tx1">
                    <a:lumMod val="85000"/>
                  </a:schemeClr>
                </a:solidFill>
              </a:rPr>
              <a:t>Trésorière </a:t>
            </a:r>
            <a:r>
              <a:rPr lang="fr-FR" sz="1400" dirty="0" smtClean="0">
                <a:solidFill>
                  <a:schemeClr val="tx1">
                    <a:lumMod val="85000"/>
                  </a:schemeClr>
                </a:solidFill>
              </a:rPr>
              <a:t>Générale</a:t>
            </a:r>
          </a:p>
          <a:p>
            <a:endParaRPr lang="fr-FR" dirty="0">
              <a:solidFill>
                <a:schemeClr val="tx1">
                  <a:lumMod val="85000"/>
                </a:schemeClr>
              </a:solidFill>
            </a:endParaRPr>
          </a:p>
          <a:p>
            <a:r>
              <a:rPr lang="fr-FR" dirty="0">
                <a:solidFill>
                  <a:schemeClr val="tx1">
                    <a:lumMod val="85000"/>
                  </a:schemeClr>
                </a:solidFill>
              </a:rPr>
              <a:t>Gilles REDOLFI</a:t>
            </a:r>
            <a:br>
              <a:rPr lang="fr-FR" dirty="0">
                <a:solidFill>
                  <a:schemeClr val="tx1">
                    <a:lumMod val="85000"/>
                  </a:schemeClr>
                </a:solidFill>
              </a:rPr>
            </a:br>
            <a:r>
              <a:rPr lang="fr-FR" sz="1400" dirty="0" smtClean="0">
                <a:solidFill>
                  <a:schemeClr val="tx1">
                    <a:lumMod val="85000"/>
                  </a:schemeClr>
                </a:solidFill>
              </a:rPr>
              <a:t>Vice-président</a:t>
            </a:r>
          </a:p>
          <a:p>
            <a:endParaRPr lang="fr-FR" dirty="0">
              <a:solidFill>
                <a:schemeClr val="tx1">
                  <a:lumMod val="85000"/>
                </a:schemeClr>
              </a:solidFill>
            </a:endParaRPr>
          </a:p>
          <a:p>
            <a:r>
              <a:rPr lang="fr-FR" dirty="0">
                <a:solidFill>
                  <a:schemeClr val="tx1">
                    <a:lumMod val="85000"/>
                  </a:schemeClr>
                </a:solidFill>
              </a:rPr>
              <a:t>Nadine GOUBET</a:t>
            </a:r>
            <a:br>
              <a:rPr lang="fr-FR" dirty="0">
                <a:solidFill>
                  <a:schemeClr val="tx1">
                    <a:lumMod val="85000"/>
                  </a:schemeClr>
                </a:solidFill>
              </a:rPr>
            </a:br>
            <a:r>
              <a:rPr lang="fr-FR" sz="1400" dirty="0" smtClean="0">
                <a:solidFill>
                  <a:schemeClr val="tx1">
                    <a:lumMod val="85000"/>
                  </a:schemeClr>
                </a:solidFill>
              </a:rPr>
              <a:t>Membre</a:t>
            </a:r>
          </a:p>
          <a:p>
            <a:endParaRPr lang="fr-FR" dirty="0">
              <a:solidFill>
                <a:schemeClr val="tx1">
                  <a:lumMod val="85000"/>
                </a:schemeClr>
              </a:solidFill>
            </a:endParaRPr>
          </a:p>
          <a:p>
            <a:r>
              <a:rPr lang="fr-FR" dirty="0">
                <a:solidFill>
                  <a:schemeClr val="tx1">
                    <a:lumMod val="85000"/>
                  </a:schemeClr>
                </a:solidFill>
              </a:rPr>
              <a:t>Pierre MARCOS</a:t>
            </a:r>
            <a:br>
              <a:rPr lang="fr-FR" dirty="0">
                <a:solidFill>
                  <a:schemeClr val="tx1">
                    <a:lumMod val="85000"/>
                  </a:schemeClr>
                </a:solidFill>
              </a:rPr>
            </a:br>
            <a:r>
              <a:rPr lang="fr-FR" sz="1400" dirty="0" smtClean="0">
                <a:solidFill>
                  <a:schemeClr val="tx1">
                    <a:lumMod val="85000"/>
                  </a:schemeClr>
                </a:solidFill>
              </a:rPr>
              <a:t>Membre</a:t>
            </a:r>
          </a:p>
          <a:p>
            <a:endParaRPr lang="fr-FR" dirty="0">
              <a:solidFill>
                <a:schemeClr val="tx1">
                  <a:lumMod val="85000"/>
                </a:schemeClr>
              </a:solidFill>
            </a:endParaRPr>
          </a:p>
          <a:p>
            <a:r>
              <a:rPr lang="fr-FR" dirty="0">
                <a:solidFill>
                  <a:schemeClr val="tx1">
                    <a:lumMod val="85000"/>
                  </a:schemeClr>
                </a:solidFill>
              </a:rPr>
              <a:t>Cathy MASSELOT REDOLFI</a:t>
            </a:r>
            <a:br>
              <a:rPr lang="fr-FR" dirty="0">
                <a:solidFill>
                  <a:schemeClr val="tx1">
                    <a:lumMod val="85000"/>
                  </a:schemeClr>
                </a:solidFill>
              </a:rPr>
            </a:br>
            <a:r>
              <a:rPr lang="fr-FR" sz="1400" dirty="0">
                <a:solidFill>
                  <a:schemeClr val="tx1">
                    <a:lumMod val="85000"/>
                  </a:schemeClr>
                </a:solidFill>
              </a:rPr>
              <a:t>Membre</a:t>
            </a:r>
            <a:endParaRPr lang="fr-FR" sz="1400" dirty="0" smtClean="0">
              <a:solidFill>
                <a:schemeClr val="tx1">
                  <a:lumMod val="85000"/>
                </a:schemeClr>
              </a:solidFill>
            </a:endParaRPr>
          </a:p>
        </p:txBody>
      </p:sp>
    </p:spTree>
    <p:extLst>
      <p:ext uri="{BB962C8B-B14F-4D97-AF65-F5344CB8AC3E}">
        <p14:creationId xmlns:p14="http://schemas.microsoft.com/office/powerpoint/2010/main" val="34797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TC103457485[[fn=Mesh]]</Template>
  <TotalTime>268</TotalTime>
  <Words>766</Words>
  <Application>Microsoft Office PowerPoint</Application>
  <PresentationFormat>Widescreen</PresentationFormat>
  <Paragraphs>107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Mesh</vt:lpstr>
      <vt:lpstr>étude de gestion   </vt:lpstr>
      <vt:lpstr>Présentation</vt:lpstr>
      <vt:lpstr>Partenaire </vt:lpstr>
      <vt:lpstr>Activités proposées par sdus tt 93</vt:lpstr>
      <vt:lpstr>Evènements   100 tables de ping-pong au stade de France</vt:lpstr>
      <vt:lpstr>SAINT-DENIS UNION SPORTS 93 TENNIS DE TABLE MEILLEUR  CLUB FRANÇAIS 2007/2008</vt:lpstr>
      <vt:lpstr>Acteurs de l’association et leurs activités</vt:lpstr>
      <vt:lpstr>PowerPoint Presentation</vt:lpstr>
      <vt:lpstr>Les membres du bureau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BOULOUSSA</dc:creator>
  <cp:lastModifiedBy>BOULOUSSA</cp:lastModifiedBy>
  <cp:revision>24</cp:revision>
  <dcterms:created xsi:type="dcterms:W3CDTF">2014-04-27T12:29:57Z</dcterms:created>
  <dcterms:modified xsi:type="dcterms:W3CDTF">2014-04-27T17:05:54Z</dcterms:modified>
</cp:coreProperties>
</file>