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8"/>
  </p:notesMasterIdLst>
  <p:sldIdLst>
    <p:sldId id="256" r:id="rId4"/>
    <p:sldId id="257" r:id="rId5"/>
    <p:sldId id="287" r:id="rId6"/>
    <p:sldId id="258" r:id="rId7"/>
    <p:sldId id="260" r:id="rId8"/>
    <p:sldId id="261" r:id="rId9"/>
    <p:sldId id="262" r:id="rId10"/>
    <p:sldId id="263" r:id="rId11"/>
    <p:sldId id="264" r:id="rId12"/>
    <p:sldId id="288" r:id="rId13"/>
    <p:sldId id="266" r:id="rId14"/>
    <p:sldId id="267" r:id="rId15"/>
    <p:sldId id="268" r:id="rId16"/>
    <p:sldId id="269" r:id="rId17"/>
    <p:sldId id="296" r:id="rId18"/>
    <p:sldId id="297" r:id="rId19"/>
    <p:sldId id="270" r:id="rId20"/>
    <p:sldId id="271" r:id="rId21"/>
    <p:sldId id="272" r:id="rId22"/>
    <p:sldId id="273" r:id="rId23"/>
    <p:sldId id="274" r:id="rId24"/>
    <p:sldId id="289" r:id="rId25"/>
    <p:sldId id="276" r:id="rId26"/>
    <p:sldId id="290" r:id="rId27"/>
    <p:sldId id="291" r:id="rId28"/>
    <p:sldId id="292" r:id="rId29"/>
    <p:sldId id="293" r:id="rId30"/>
    <p:sldId id="298" r:id="rId31"/>
    <p:sldId id="294" r:id="rId32"/>
    <p:sldId id="295" r:id="rId33"/>
    <p:sldId id="283" r:id="rId34"/>
    <p:sldId id="284" r:id="rId35"/>
    <p:sldId id="286" r:id="rId36"/>
    <p:sldId id="28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&lt;en-tête&gt;</a:t>
            </a:r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fr-FR"/>
              <a:t>&lt;pied de page&gt;</a:t>
            </a:r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90E787C5-9483-478C-AA7D-93BE662EFE42}" type="slidenum">
              <a:rPr lang="fr-FR"/>
              <a:pPr algn="r"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97EA964D-ED59-4DB4-9429-83D15593FC94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925CAC17-D3B2-4DB9-B903-D085D08A7622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AE02-2928-41A2-8D25-1718FEC3A56D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B11C-2E8D-472B-B092-8D7976A81617}" type="datetime1">
              <a:rPr lang="fr-FR" smtClean="0"/>
              <a:pPr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Lycée Henri Loritz Termional STI2D EE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24F17-EC9F-4AB2-82DC-90670FF036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E305-4112-468C-AA85-BF16C2664969}" type="datetimeFigureOut">
              <a:rPr lang="fr-FR" smtClean="0"/>
              <a:pPr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3DA1-30E1-4F82-83E5-37599D9E9F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C03E-5B0C-46B4-8521-2C047EC4FD29}" type="datetimeFigureOut">
              <a:rPr lang="fr-FR" smtClean="0"/>
              <a:pPr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A849-BBEC-4732-8B4C-D39B12D26F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5441-C6BF-4653-919A-95790C5E5CA0}" type="datetimeFigureOut">
              <a:rPr lang="fr-FR" smtClean="0"/>
              <a:pPr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8A31E-A6BF-494E-92D2-174CFF885A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00040" y="785880"/>
            <a:ext cx="8305560" cy="9284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4800" b="1" u="sng">
                <a:solidFill>
                  <a:srgbClr val="92D050"/>
                </a:solidFill>
                <a:latin typeface="Lucida Sans Unicode"/>
              </a:rPr>
              <a:t>Compost électrique.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-1571760" y="5786280"/>
            <a:ext cx="10501200" cy="85680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fr-FR" sz="2400">
                <a:solidFill>
                  <a:srgbClr val="F2F2EF"/>
                </a:solidFill>
                <a:latin typeface="Lucida Sans Unicode"/>
              </a:rPr>
              <a:t>Clément Roux      GREBERT Loïc      HOUDI Ben Mohamed</a:t>
            </a:r>
            <a:endParaRPr/>
          </a:p>
        </p:txBody>
      </p:sp>
      <p:sp>
        <p:nvSpPr>
          <p:cNvPr id="14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4B3DE17-79C9-44FF-8A18-951BEF1E46B6}" type="slidenum">
              <a:rPr lang="fr-FR" sz="1000">
                <a:solidFill>
                  <a:srgbClr val="FFFFFF"/>
                </a:solidFill>
                <a:latin typeface="Lucida Sans Unicode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142" name="TextShape 4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000">
                <a:solidFill>
                  <a:srgbClr val="EBF0EB"/>
                </a:solidFill>
                <a:latin typeface="Lucida Sans Unicode"/>
              </a:rPr>
              <a:t>Lycée Henri Loritz Terminal STI2D EE</a:t>
            </a:r>
            <a:endParaRPr/>
          </a:p>
        </p:txBody>
      </p:sp>
      <p:pic>
        <p:nvPicPr>
          <p:cNvPr id="14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  <p:pic>
        <p:nvPicPr>
          <p:cNvPr id="14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643720" y="2571840"/>
            <a:ext cx="1914120" cy="2390400"/>
          </a:xfrm>
          <a:prstGeom prst="rect">
            <a:avLst/>
          </a:prstGeom>
          <a:ln>
            <a:noFill/>
          </a:ln>
        </p:spPr>
      </p:pic>
      <p:pic>
        <p:nvPicPr>
          <p:cNvPr id="14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571760" y="2714760"/>
            <a:ext cx="2345400" cy="224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Henri </a:t>
            </a:r>
            <a:r>
              <a:rPr lang="fr-FR" dirty="0" err="1" smtClean="0"/>
              <a:t>Loritz</a:t>
            </a:r>
            <a:r>
              <a:rPr lang="fr-FR" dirty="0" smtClean="0"/>
              <a:t> Terminal STI2D 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54098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 smtClean="0">
                <a:solidFill>
                  <a:srgbClr val="92D050"/>
                </a:solidFill>
              </a:rPr>
              <a:t>Sécurité du système.</a:t>
            </a:r>
            <a:endParaRPr lang="fr-FR" sz="3200" u="sng" dirty="0">
              <a:solidFill>
                <a:srgbClr val="92D050"/>
              </a:solidFill>
            </a:endParaRPr>
          </a:p>
        </p:txBody>
      </p:sp>
      <p:pic>
        <p:nvPicPr>
          <p:cNvPr id="6" name="Picture 2" descr="http://t2.gstatic.com/images?q=tbn:ANd9GcTFWMeJoRKxu1IfcVMKuL2oRrRxHOmlRw0VuJtKKuKxd_iXPnBwFA:img.directindustry.fr/images_di/photo-g/petit-moteur-electrique-asynchrone-20942-2486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929066"/>
            <a:ext cx="2057415" cy="1714512"/>
          </a:xfrm>
          <a:prstGeom prst="rect">
            <a:avLst/>
          </a:prstGeom>
          <a:noFill/>
        </p:spPr>
      </p:pic>
      <p:pic>
        <p:nvPicPr>
          <p:cNvPr id="7" name="Picture 8" descr="http://media.maginea.com/m2/products/00/00/78/38/M20000783843_2.jpg"/>
          <p:cNvPicPr>
            <a:picLocks noChangeAspect="1" noChangeArrowheads="1"/>
          </p:cNvPicPr>
          <p:nvPr/>
        </p:nvPicPr>
        <p:blipFill>
          <a:blip r:embed="rId3" cstate="print"/>
          <a:srcRect t="25093"/>
          <a:stretch>
            <a:fillRect/>
          </a:stretch>
        </p:blipFill>
        <p:spPr bwMode="auto">
          <a:xfrm>
            <a:off x="4071934" y="3857628"/>
            <a:ext cx="2562206" cy="1919264"/>
          </a:xfrm>
          <a:prstGeom prst="rect">
            <a:avLst/>
          </a:prstGeom>
          <a:noFill/>
        </p:spPr>
      </p:pic>
      <p:pic>
        <p:nvPicPr>
          <p:cNvPr id="8" name="Picture 10" descr="http://media.maginea.com/m2/products/00/00/78/38/M20000783843_2.jpg"/>
          <p:cNvPicPr>
            <a:picLocks noChangeAspect="1" noChangeArrowheads="1"/>
          </p:cNvPicPr>
          <p:nvPr/>
        </p:nvPicPr>
        <p:blipFill>
          <a:blip r:embed="rId4" cstate="print"/>
          <a:srcRect b="75000"/>
          <a:stretch>
            <a:fillRect/>
          </a:stretch>
        </p:blipFill>
        <p:spPr bwMode="auto">
          <a:xfrm>
            <a:off x="4071934" y="2285992"/>
            <a:ext cx="2571768" cy="642942"/>
          </a:xfrm>
          <a:prstGeom prst="rect">
            <a:avLst/>
          </a:prstGeom>
          <a:noFill/>
        </p:spPr>
      </p:pic>
      <p:pic>
        <p:nvPicPr>
          <p:cNvPr id="1026" name="Picture 2" descr="http://t2.gstatic.com/images?q=tbn:ANd9GcQwoSrkOv0ITbGWsMi4nDoZ5_q9RUp__1K5h7JK4mibeTaecCkZQQ:www.egalite-des-chances.com/wp-content/gallery/galerie-2011-2012/LogoLoritz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2543" y="1"/>
            <a:ext cx="2121457" cy="928670"/>
          </a:xfrm>
          <a:prstGeom prst="rect">
            <a:avLst/>
          </a:prstGeom>
          <a:noFill/>
        </p:spPr>
      </p:pic>
      <p:pic>
        <p:nvPicPr>
          <p:cNvPr id="1028" name="Picture 4" descr="http://www.hellopro.fr/images/produit-2/3/4/8/otelo-bouton-double-touche-marche-arret-6568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786190"/>
            <a:ext cx="436534" cy="537603"/>
          </a:xfrm>
          <a:prstGeom prst="rect">
            <a:avLst/>
          </a:prstGeom>
          <a:noFill/>
        </p:spPr>
      </p:pic>
      <p:sp>
        <p:nvSpPr>
          <p:cNvPr id="12" name="Interdiction 11"/>
          <p:cNvSpPr/>
          <p:nvPr/>
        </p:nvSpPr>
        <p:spPr>
          <a:xfrm>
            <a:off x="3143240" y="4643446"/>
            <a:ext cx="928694" cy="928694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Flèche courbée vers le haut 12"/>
          <p:cNvSpPr/>
          <p:nvPr/>
        </p:nvSpPr>
        <p:spPr>
          <a:xfrm>
            <a:off x="3214678" y="4857760"/>
            <a:ext cx="928694" cy="642942"/>
          </a:xfrm>
          <a:prstGeom prst="curvedUpArrow">
            <a:avLst>
              <a:gd name="adj1" fmla="val 25000"/>
              <a:gd name="adj2" fmla="val 75000"/>
              <a:gd name="adj3" fmla="val 35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10800000">
            <a:off x="6500826" y="4143379"/>
            <a:ext cx="500066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Interdiction 14"/>
          <p:cNvSpPr/>
          <p:nvPr/>
        </p:nvSpPr>
        <p:spPr>
          <a:xfrm>
            <a:off x="6500826" y="3929066"/>
            <a:ext cx="500066" cy="50006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463 L 0.00243 0.1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786314" y="1714488"/>
            <a:ext cx="3900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Une famille de 4 personnes produit en moyenne 500 kg de déchets verts par an que nous pouvons réutiliser pour notre compost.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9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290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CD6EA87-D425-4A5F-9F7D-436096D6A6F6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  <p:sp>
        <p:nvSpPr>
          <p:cNvPr id="291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Quantification des déchets  produit par année d’une famille.</a:t>
            </a:r>
            <a:endParaRPr/>
          </a:p>
        </p:txBody>
      </p:sp>
      <p:sp>
        <p:nvSpPr>
          <p:cNvPr id="293" name="CustomShape 5"/>
          <p:cNvSpPr/>
          <p:nvPr/>
        </p:nvSpPr>
        <p:spPr>
          <a:xfrm>
            <a:off x="357120" y="5214960"/>
            <a:ext cx="84294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2780" t="18055" r="44321" b="15972"/>
          <a:stretch>
            <a:fillRect/>
          </a:stretch>
        </p:blipFill>
        <p:spPr bwMode="auto">
          <a:xfrm>
            <a:off x="571472" y="1714488"/>
            <a:ext cx="4062866" cy="285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0000"/>
                </a:solidFill>
                <a:latin typeface="Lucida Sans Unicode"/>
              </a:rPr>
              <a:t>Pour réduire le volume des déchets dans la poubelle on peut broyer directement les déchets à l’aide d’un broyeur à hélice 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0" y="274680"/>
            <a:ext cx="9143640" cy="1082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u="sng">
                <a:solidFill>
                  <a:srgbClr val="92D050"/>
                </a:solidFill>
                <a:latin typeface="Lucida Sans Unicode"/>
              </a:rPr>
              <a:t>Solutions possibles.</a:t>
            </a:r>
            <a:endParaRPr/>
          </a:p>
        </p:txBody>
      </p:sp>
      <p:sp>
        <p:nvSpPr>
          <p:cNvPr id="296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7E1308F-9E17-40CE-9075-C6780D52B6FB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297" name="TextShape 4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pic>
        <p:nvPicPr>
          <p:cNvPr id="2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  <p:pic>
        <p:nvPicPr>
          <p:cNvPr id="29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28960" y="3214800"/>
            <a:ext cx="2999880" cy="2999880"/>
          </a:xfrm>
          <a:prstGeom prst="rect">
            <a:avLst/>
          </a:prstGeom>
          <a:ln>
            <a:noFill/>
          </a:ln>
        </p:spPr>
      </p:pic>
      <p:sp>
        <p:nvSpPr>
          <p:cNvPr id="300" name="CustomShape 5"/>
          <p:cNvSpPr/>
          <p:nvPr/>
        </p:nvSpPr>
        <p:spPr>
          <a:xfrm>
            <a:off x="428760" y="6072120"/>
            <a:ext cx="85723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1071360" y="2000160"/>
            <a:ext cx="4328640" cy="10184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Il fonctionne avec un moteur thermique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sp>
        <p:nvSpPr>
          <p:cNvPr id="30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48EF184-F0DF-445B-926A-DCA0A39E4CEF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304" name="TextShape 4"/>
          <p:cNvSpPr txBox="1"/>
          <p:nvPr/>
        </p:nvSpPr>
        <p:spPr>
          <a:xfrm>
            <a:off x="0" y="285840"/>
            <a:ext cx="91436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>
                <a:solidFill>
                  <a:srgbClr val="676A55"/>
                </a:solidFill>
                <a:latin typeface="Lucida Sans Unicode"/>
              </a:rPr>
              <a:t>
</a:t>
            </a:r>
            <a:r>
              <a:rPr lang="fr-FR" sz="3600" b="1">
                <a:solidFill>
                  <a:srgbClr val="92D050"/>
                </a:solidFill>
                <a:latin typeface="Lucida Sans Unicode"/>
              </a:rPr>
              <a:t>-Le broyeur thermique.</a:t>
            </a:r>
            <a:r>
              <a:rPr lang="fr-FR" sz="4100" b="1">
                <a:solidFill>
                  <a:srgbClr val="676A55"/>
                </a:solidFill>
                <a:latin typeface="Lucida Sans Unicode"/>
              </a:rPr>
              <a:t>
</a:t>
            </a:r>
            <a:endParaRPr/>
          </a:p>
        </p:txBody>
      </p:sp>
      <p:pic>
        <p:nvPicPr>
          <p:cNvPr id="30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929200" y="1428840"/>
            <a:ext cx="2466720" cy="1847520"/>
          </a:xfrm>
          <a:prstGeom prst="rect">
            <a:avLst/>
          </a:prstGeom>
          <a:ln>
            <a:noFill/>
          </a:ln>
        </p:spPr>
      </p:pic>
      <p:graphicFrame>
        <p:nvGraphicFramePr>
          <p:cNvPr id="306" name="Table 5"/>
          <p:cNvGraphicFramePr/>
          <p:nvPr/>
        </p:nvGraphicFramePr>
        <p:xfrm>
          <a:off x="1285920" y="3571920"/>
          <a:ext cx="6095520" cy="244296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43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Lucida Sans Unicode"/>
                        </a:rPr>
                        <a:t>Avantage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  <a:latin typeface="Lucida Sans Unicode"/>
                        </a:rPr>
                        <a:t>inconvénient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Plus léger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Polluant</a:t>
                      </a:r>
                      <a:endParaRPr/>
                    </a:p>
                  </a:txBody>
                  <a:tcPr/>
                </a:tc>
              </a:tr>
              <a:tr h="43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Peut être placé n’importe où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Méthode de recharge non-ergonomique</a:t>
                      </a:r>
                      <a:endParaRPr/>
                    </a:p>
                  </a:txBody>
                  <a:tcPr/>
                </a:tc>
              </a:tr>
              <a:tr h="466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bruyant</a:t>
                      </a:r>
                      <a:endParaRPr/>
                    </a:p>
                  </a:txBody>
                  <a:tcPr/>
                </a:tc>
              </a:tr>
              <a:tr h="4672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Dégage du gaz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1071360" y="2000160"/>
            <a:ext cx="4257360" cy="109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0000"/>
                </a:solidFill>
                <a:latin typeface="Lucida Sans Unicode"/>
              </a:rPr>
              <a:t>Il fonctionne avec un moteur électrique</a:t>
            </a:r>
            <a:endParaRPr/>
          </a:p>
        </p:txBody>
      </p:sp>
      <p:sp>
        <p:nvSpPr>
          <p:cNvPr id="309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sp>
        <p:nvSpPr>
          <p:cNvPr id="310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21169D-F599-4400-8CD5-CA73EE7E646A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14</a:t>
            </a:fld>
            <a:endParaRPr/>
          </a:p>
        </p:txBody>
      </p:sp>
      <p:sp>
        <p:nvSpPr>
          <p:cNvPr id="311" name="TextShape 4"/>
          <p:cNvSpPr txBox="1"/>
          <p:nvPr/>
        </p:nvSpPr>
        <p:spPr>
          <a:xfrm>
            <a:off x="0" y="345960"/>
            <a:ext cx="9143640" cy="10108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 b="1">
                <a:solidFill>
                  <a:srgbClr val="676A55"/>
                </a:solidFill>
                <a:latin typeface="Lucida Sans Unicode"/>
              </a:rPr>
              <a:t>
</a:t>
            </a:r>
            <a:r>
              <a:rPr lang="fr-FR" sz="3600" b="1">
                <a:solidFill>
                  <a:srgbClr val="92D050"/>
                </a:solidFill>
                <a:latin typeface="Lucida Sans Unicode"/>
              </a:rPr>
              <a:t>-Le broyeur électrique.</a:t>
            </a:r>
            <a:r>
              <a:rPr lang="fr-FR" sz="4400" b="1">
                <a:solidFill>
                  <a:srgbClr val="676A55"/>
                </a:solidFill>
                <a:latin typeface="Lucida Sans Unicode"/>
              </a:rPr>
              <a:t>
</a:t>
            </a:r>
            <a:endParaRPr/>
          </a:p>
        </p:txBody>
      </p:sp>
      <p:pic>
        <p:nvPicPr>
          <p:cNvPr id="31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1547640"/>
            <a:ext cx="2342880" cy="1952280"/>
          </a:xfrm>
          <a:prstGeom prst="rect">
            <a:avLst/>
          </a:prstGeom>
          <a:ln>
            <a:noFill/>
          </a:ln>
        </p:spPr>
      </p:pic>
      <p:graphicFrame>
        <p:nvGraphicFramePr>
          <p:cNvPr id="313" name="Table 5"/>
          <p:cNvGraphicFramePr/>
          <p:nvPr/>
        </p:nvGraphicFramePr>
        <p:xfrm>
          <a:off x="1285920" y="3571920"/>
          <a:ext cx="6095520" cy="272556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44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  <a:latin typeface="Lucida Sans Unicode"/>
                        </a:rPr>
                        <a:t>Avantages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  <a:latin typeface="Lucida Sans Unicode"/>
                        </a:rPr>
                        <a:t>inconvénient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Non-polluant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Plus lourd</a:t>
                      </a:r>
                      <a:endParaRPr/>
                    </a:p>
                  </a:txBody>
                  <a:tcPr/>
                </a:tc>
              </a:tr>
              <a:tr h="48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silencieux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Doit être placé près d’une prise électrique</a:t>
                      </a:r>
                      <a:endParaRPr/>
                    </a:p>
                  </a:txBody>
                  <a:tcPr/>
                </a:tc>
              </a:tr>
              <a:tr h="51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Peut être branché sur le secteur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1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Lucida Sans Unicode"/>
                        </a:rPr>
                        <a:t>Aucune nuisance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57422" y="4000505"/>
            <a:ext cx="3000396" cy="928694"/>
          </a:xfrm>
        </p:spPr>
        <p:txBody>
          <a:bodyPr/>
          <a:lstStyle/>
          <a:p>
            <a:r>
              <a:rPr lang="fr-FR" dirty="0" smtClean="0"/>
              <a:t>Le broyeur thermique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/>
          <a:lstStyle/>
          <a:p>
            <a:pPr algn="ctr"/>
            <a:r>
              <a:rPr lang="fr-FR" u="sng" dirty="0" smtClean="0">
                <a:solidFill>
                  <a:srgbClr val="92D050"/>
                </a:solidFill>
              </a:rPr>
              <a:t>Broyeur.</a:t>
            </a:r>
            <a:endParaRPr lang="fr-FR" u="sng" dirty="0">
              <a:solidFill>
                <a:srgbClr val="92D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Henri </a:t>
            </a:r>
            <a:r>
              <a:rPr lang="fr-FR" dirty="0" err="1" smtClean="0"/>
              <a:t>Loritz</a:t>
            </a:r>
            <a:r>
              <a:rPr lang="fr-FR" dirty="0" smtClean="0"/>
              <a:t> Terminal STI2D EE</a:t>
            </a:r>
            <a:endParaRPr lang="fr-FR" dirty="0"/>
          </a:p>
        </p:txBody>
      </p:sp>
      <p:pic>
        <p:nvPicPr>
          <p:cNvPr id="2050" name="Picture 2" descr="http://media.oogarden.com/Product/0058/0058-0013-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1904980" cy="1904980"/>
          </a:xfrm>
          <a:prstGeom prst="rect">
            <a:avLst/>
          </a:prstGeom>
          <a:noFill/>
        </p:spPr>
      </p:pic>
      <p:pic>
        <p:nvPicPr>
          <p:cNvPr id="2054" name="Picture 6" descr="http://t3.gstatic.com/images?q=tbn:ANd9GcRdTuRJgjEzRBbHZEhyo8bqfklsyAnzpNbYM4XKaDl72p5OPSrl:www.tompress.com/I-Grande-12656-broyeur-a-pomme-electrique-en-inox-avec-seau-300-kg-h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2143125" cy="2143125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786578" y="4143380"/>
            <a:ext cx="235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 smtClean="0"/>
              <a:t>Le broyeur électrique</a:t>
            </a:r>
            <a:endParaRPr lang="fr-FR" sz="27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0034" y="150017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broyeur est la seule solution pour couper du bois en petit copaux il est certes bruyant mais il n’est pas utiliser souvent 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1472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y a deux type de broyeur </a:t>
            </a:r>
            <a:endParaRPr lang="fr-FR" dirty="0"/>
          </a:p>
        </p:txBody>
      </p:sp>
      <p:pic>
        <p:nvPicPr>
          <p:cNvPr id="12" name="Picture 2" descr="http://t2.gstatic.com/images?q=tbn:ANd9GcQwoSrkOv0ITbGWsMi4nDoZ5_q9RUp__1K5h7JK4mibeTaecCkZQQ:www.egalite-des-chances.com/wp-content/gallery/galerie-2011-2012/LogoLorit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543" y="1"/>
            <a:ext cx="2121457" cy="92867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 rot="19252007">
            <a:off x="2708658" y="3826057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On retient cette proposition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4" name="Cadre 13"/>
          <p:cNvSpPr/>
          <p:nvPr/>
        </p:nvSpPr>
        <p:spPr>
          <a:xfrm rot="19328579">
            <a:off x="2569320" y="4063195"/>
            <a:ext cx="3708795" cy="133058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0034" y="628652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5" action="ppaction://hlinksldjump"/>
              </a:rPr>
              <a:t>Plan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1" grpId="0"/>
      <p:bldP spid="13" grpId="0"/>
      <p:bldP spid="13" grpId="1"/>
      <p:bldP spid="14" grpId="0" animBg="1"/>
      <p:bldP spid="14" grpId="1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1733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Donc le coefficient k entre le couple et le courant (dans la partie linéaire de les courbes du couple et du courant) est de k=Tm/In</a:t>
            </a:r>
          </a:p>
          <a:p>
            <a:pPr>
              <a:buNone/>
            </a:pPr>
            <a:r>
              <a:rPr lang="fr-FR" dirty="0" smtClean="0"/>
              <a:t>8.37/15=0.558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Henri Loritz Termional STI2D EE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u="sng" dirty="0" smtClean="0">
                <a:solidFill>
                  <a:srgbClr val="92D050"/>
                </a:solidFill>
              </a:rPr>
              <a:t>Etude du système du broyeur et calcule de la puissance </a:t>
            </a:r>
            <a:r>
              <a:rPr lang="fr-FR" u="sng" dirty="0" err="1" smtClean="0">
                <a:solidFill>
                  <a:srgbClr val="92D050"/>
                </a:solidFill>
              </a:rPr>
              <a:t>néçessaire</a:t>
            </a:r>
            <a:r>
              <a:rPr lang="fr-FR" u="sng" dirty="0" smtClean="0">
                <a:solidFill>
                  <a:srgbClr val="92D050"/>
                </a:solidFill>
              </a:rPr>
              <a:t>.</a:t>
            </a:r>
            <a:endParaRPr lang="fr-FR" u="sng" dirty="0">
              <a:solidFill>
                <a:srgbClr val="92D050"/>
              </a:solidFill>
            </a:endParaRPr>
          </a:p>
        </p:txBody>
      </p:sp>
      <p:pic>
        <p:nvPicPr>
          <p:cNvPr id="10242" name="Picture 2" descr="http://www.home-plantes-artificielles.com/ori-branche-de-ficus-growth-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1938025" cy="292258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42910" y="1428736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 smtClean="0"/>
              <a:t>On sait que le couple résistant d’une branche de 22mm∅ est de Tr≃3.9N.m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4348" y="150017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 smtClean="0"/>
              <a:t>Le couple moteur doit donc être de Tm≥3.9N.m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4348" y="2428868"/>
            <a:ext cx="80010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 smtClean="0"/>
              <a:t>On choisi donc un moteur de 500W avec </a:t>
            </a:r>
          </a:p>
          <a:p>
            <a:pPr>
              <a:buNone/>
            </a:pPr>
            <a:r>
              <a:rPr lang="fr-FR" sz="2700" dirty="0" smtClean="0"/>
              <a:t>n= 1370 tr/min=143.46 rad/s et un courant nominal In=4.2A et de couple Tm=3.9N.m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9000"/>
            <a:ext cx="23386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85786" y="564357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4" action="ppaction://hlinksldjump"/>
              </a:rPr>
              <a:t>Plan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7" grpId="1"/>
      <p:bldP spid="8" grpId="0"/>
      <p:bldP spid="8" grpId="1"/>
      <p:bldP spid="9" grpId="0"/>
      <p:bldP spid="9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1481400"/>
            <a:ext cx="8229240" cy="1947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En conclusion le moteur choisi a une puissance de 0.5 KW une tension 230 v </a:t>
            </a:r>
            <a:r>
              <a:rPr lang="fr-FR" sz="2700" dirty="0" smtClean="0">
                <a:solidFill>
                  <a:srgbClr val="000000"/>
                </a:solidFill>
                <a:latin typeface="Lucida Sans Unicode"/>
              </a:rPr>
              <a:t>une intensité de 4.2A et un couple de 3.9 N.m une </a:t>
            </a: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vitesse de rotation 1370 tr/min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317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FB79B74-A9AE-4C6A-92F8-3BE47FC7318B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318" name="TextShape 4"/>
          <p:cNvSpPr txBox="1"/>
          <p:nvPr/>
        </p:nvSpPr>
        <p:spPr>
          <a:xfrm>
            <a:off x="0" y="142920"/>
            <a:ext cx="930060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Choix de la motorisation .</a:t>
            </a:r>
            <a:endParaRPr/>
          </a:p>
        </p:txBody>
      </p:sp>
      <p:pic>
        <p:nvPicPr>
          <p:cNvPr id="3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28800" y="3214800"/>
            <a:ext cx="2338200" cy="2071440"/>
          </a:xfrm>
          <a:prstGeom prst="rect">
            <a:avLst/>
          </a:prstGeom>
          <a:ln w="9360">
            <a:noFill/>
          </a:ln>
        </p:spPr>
      </p:pic>
      <p:pic>
        <p:nvPicPr>
          <p:cNvPr id="32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00720" y="2928960"/>
            <a:ext cx="2714400" cy="27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1481400"/>
            <a:ext cx="8229240" cy="1661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1-</a:t>
            </a:r>
            <a:r>
              <a:rPr lang="fr-FR" dirty="0">
                <a:solidFill>
                  <a:srgbClr val="000000"/>
                </a:solidFill>
                <a:latin typeface="Lucida Sans Unicode"/>
              </a:rPr>
              <a:t>risque de contact avec l'outil de coupe, des distances minimales de sécurité (longueur de la goulotte</a:t>
            </a:r>
            <a:endParaRPr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nettement supérieure à celle d'un bras) des formes particulières au niveau du chargement dans</a:t>
            </a:r>
            <a:endParaRPr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l'entonnoir (fente), doivent être respectées.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32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836DE10-0CCD-43DB-8F2D-BB98F590CB47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324" name="TextShape 4"/>
          <p:cNvSpPr txBox="1"/>
          <p:nvPr/>
        </p:nvSpPr>
        <p:spPr>
          <a:xfrm>
            <a:off x="428760" y="28584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Etude des différentes sécurités.</a:t>
            </a:r>
            <a:endParaRPr/>
          </a:p>
        </p:txBody>
      </p:sp>
      <p:pic>
        <p:nvPicPr>
          <p:cNvPr id="325" name="Picture 4"/>
          <p:cNvPicPr/>
          <p:nvPr/>
        </p:nvPicPr>
        <p:blipFill>
          <a:blip r:embed="rId2"/>
          <a:srcRect l="31574" r="23681" b="71049"/>
          <a:stretch>
            <a:fillRect/>
          </a:stretch>
        </p:blipFill>
        <p:spPr>
          <a:xfrm>
            <a:off x="2928960" y="3143160"/>
            <a:ext cx="2785680" cy="1802520"/>
          </a:xfrm>
          <a:prstGeom prst="rect">
            <a:avLst/>
          </a:prstGeom>
          <a:ln>
            <a:noFill/>
          </a:ln>
        </p:spPr>
      </p:pic>
      <p:sp>
        <p:nvSpPr>
          <p:cNvPr id="326" name="CustomShape 5"/>
          <p:cNvSpPr/>
          <p:nvPr/>
        </p:nvSpPr>
        <p:spPr>
          <a:xfrm>
            <a:off x="500034" y="1571612"/>
            <a:ext cx="7643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000000"/>
                </a:solidFill>
                <a:latin typeface="Lucida Sans Unicode"/>
              </a:rPr>
              <a:t>3-</a:t>
            </a:r>
            <a:r>
              <a:rPr lang="fr-FR" dirty="0">
                <a:solidFill>
                  <a:srgbClr val="000000"/>
                </a:solidFill>
                <a:latin typeface="Lucida Sans Unicode"/>
              </a:rPr>
              <a:t>Une commande d'arrêt d'urgence doit être prévue.</a:t>
            </a:r>
            <a:endParaRPr/>
          </a:p>
        </p:txBody>
      </p:sp>
      <p:pic>
        <p:nvPicPr>
          <p:cNvPr id="32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14800" y="307188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328" name="CustomShape 6"/>
          <p:cNvSpPr/>
          <p:nvPr/>
        </p:nvSpPr>
        <p:spPr>
          <a:xfrm>
            <a:off x="500034" y="1500174"/>
            <a:ext cx="8072280" cy="91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000000"/>
                </a:solidFill>
                <a:latin typeface="Lucida Sans Unicode"/>
              </a:rPr>
              <a:t>2</a:t>
            </a:r>
            <a:r>
              <a:rPr lang="fr-FR" dirty="0">
                <a:solidFill>
                  <a:srgbClr val="000000"/>
                </a:solidFill>
                <a:latin typeface="Lucida Sans Unicode"/>
              </a:rPr>
              <a:t>- Risque de projection d'objets, un essai de projection d'objet permet de valider les protections mises en</a:t>
            </a:r>
            <a:endParaRPr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place dans la zone de chargement pour la protection de l'opérateur (entonnoir) ainsi que dans la zone</a:t>
            </a:r>
            <a:endParaRPr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d'éjection protection des tiers (éjection protégée par un carter).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6" dur="500"/>
                                        <p:tgtEl>
                                          <p:spTgt spid="321">
                                            <p:txEl>
                                              <p:pRg st="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9" dur="500"/>
                                        <p:tgtEl>
                                          <p:spTgt spid="321">
                                            <p:txEl>
                                              <p:pRg st="104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04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198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98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2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285920"/>
            <a:ext cx="4923720" cy="3714480"/>
          </a:xfrm>
          <a:prstGeom prst="rect">
            <a:avLst/>
          </a:prstGeom>
          <a:ln>
            <a:noFill/>
          </a:ln>
        </p:spPr>
      </p:pic>
      <p:sp>
        <p:nvSpPr>
          <p:cNvPr id="330" name="TextShape 1"/>
          <p:cNvSpPr txBox="1"/>
          <p:nvPr/>
        </p:nvSpPr>
        <p:spPr>
          <a:xfrm>
            <a:off x="4857840" y="1481400"/>
            <a:ext cx="4071600" cy="4019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0000"/>
                </a:solidFill>
                <a:latin typeface="Lucida Sans Unicode"/>
              </a:rPr>
              <a:t>En considérant que la famille vit à Nancy on peut s’attendre à une irradiation solaire de 3.3kWh/m² par jour.</a:t>
            </a: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332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6AFFD33-EF8F-4BB4-9F62-165196474465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333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Quantifier les apports solaires.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B050"/>
                </a:solidFill>
                <a:latin typeface="Lucida Sans Unicode"/>
              </a:rPr>
              <a:t>1-Problématique.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FB196"/>
                </a:solidFill>
                <a:latin typeface="Lucida Sans Unicode"/>
              </a:rPr>
              <a:t>2-Bête à corne du produit.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B0F0"/>
                </a:solidFill>
                <a:latin typeface="Lucida Sans Unicode"/>
              </a:rPr>
              <a:t>3-Diagramme pieuvre.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FFC000"/>
                </a:solidFill>
                <a:latin typeface="Lucida Sans Unicode"/>
              </a:rPr>
              <a:t>4-Contraintes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FF0000"/>
                </a:solidFill>
                <a:latin typeface="Lucida Sans Unicode"/>
              </a:rPr>
              <a:t>5-Solutions possibles.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7030A0"/>
                </a:solidFill>
                <a:latin typeface="Lucida Sans Unicode"/>
              </a:rPr>
              <a:t>6-Broyeur.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B050"/>
                </a:solidFill>
                <a:latin typeface="Lucida Sans Unicode"/>
              </a:rPr>
              <a:t>7-Liste de matériel du prototype.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b="1">
                <a:solidFill>
                  <a:srgbClr val="92D050"/>
                </a:solidFill>
                <a:latin typeface="Lucida Sans Unicode"/>
              </a:rPr>
              <a:t>8-Synthèse des études de la conception préliminaire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400" b="1">
                <a:solidFill>
                  <a:srgbClr val="66A7B9"/>
                </a:solidFill>
                <a:latin typeface="Lucida Sans Unicode"/>
              </a:rPr>
              <a:t>9-Quantification des déchets  produits par année d’une famille.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sp>
        <p:nvSpPr>
          <p:cNvPr id="148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21BFC6E-123A-40EF-AA4A-2705C574209A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149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Plan.</a:t>
            </a:r>
            <a:endParaRPr/>
          </a:p>
        </p:txBody>
      </p:sp>
      <p:pic>
        <p:nvPicPr>
          <p:cNvPr id="15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On considère que le broyeur ne sera pas utilisé plus de 10 minutes tous les deux jours.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Donc l’énergie absorbée est de 500 W×1÷6=83.33Wh soit 0.083 KWh.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On dispose d’un panneau photovoltaïque </a:t>
            </a:r>
            <a:r>
              <a:rPr lang="fr-FR" dirty="0" err="1">
                <a:solidFill>
                  <a:srgbClr val="000000"/>
                </a:solidFill>
                <a:latin typeface="Lucida Sans Unicode"/>
              </a:rPr>
              <a:t>polycristalin</a:t>
            </a:r>
            <a:r>
              <a:rPr lang="fr-FR" dirty="0">
                <a:solidFill>
                  <a:srgbClr val="000000"/>
                </a:solidFill>
                <a:latin typeface="Lucida Sans Unicode"/>
              </a:rPr>
              <a:t> avec un rendement ɲ≃15%.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 err="1">
                <a:solidFill>
                  <a:srgbClr val="000000"/>
                </a:solidFill>
                <a:latin typeface="Lucida Sans Unicode"/>
              </a:rPr>
              <a:t>E</a:t>
            </a:r>
            <a:r>
              <a:rPr lang="fr-FR" sz="900" dirty="0" err="1">
                <a:solidFill>
                  <a:srgbClr val="000000"/>
                </a:solidFill>
                <a:latin typeface="Lucida Sans Unicode"/>
              </a:rPr>
              <a:t>s</a:t>
            </a:r>
            <a:r>
              <a:rPr lang="fr-FR" dirty="0" err="1">
                <a:solidFill>
                  <a:srgbClr val="000000"/>
                </a:solidFill>
                <a:latin typeface="Lucida Sans Unicode"/>
              </a:rPr>
              <a:t>X</a:t>
            </a:r>
            <a:r>
              <a:rPr lang="fr-FR" dirty="0">
                <a:solidFill>
                  <a:srgbClr val="000000"/>
                </a:solidFill>
                <a:latin typeface="Lucida Sans Unicode"/>
              </a:rPr>
              <a:t> ɲ    XS =</a:t>
            </a:r>
            <a:r>
              <a:rPr lang="fr-FR" dirty="0" err="1">
                <a:solidFill>
                  <a:srgbClr val="000000"/>
                </a:solidFill>
                <a:latin typeface="Lucida Sans Unicode"/>
              </a:rPr>
              <a:t>E</a:t>
            </a:r>
            <a:r>
              <a:rPr lang="fr-FR" sz="900" dirty="0" err="1">
                <a:solidFill>
                  <a:srgbClr val="000000"/>
                </a:solidFill>
                <a:latin typeface="Lucida Sans Unicode"/>
              </a:rPr>
              <a:t>abs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3.3X0.15XS=0.083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S=0.083/3.3X0.15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S=0.083/0.495=0.17m²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dirty="0">
                <a:solidFill>
                  <a:srgbClr val="000000"/>
                </a:solidFill>
                <a:latin typeface="Lucida Sans Unicode"/>
              </a:rPr>
              <a:t>On choisit donc un panneau photovoltaïque </a:t>
            </a:r>
            <a:r>
              <a:rPr lang="fr-FR" dirty="0" err="1">
                <a:solidFill>
                  <a:srgbClr val="000000"/>
                </a:solidFill>
                <a:latin typeface="Lucida Sans Unicode"/>
              </a:rPr>
              <a:t>polycristalin</a:t>
            </a:r>
            <a:r>
              <a:rPr lang="fr-FR" dirty="0">
                <a:solidFill>
                  <a:srgbClr val="000000"/>
                </a:solidFill>
                <a:latin typeface="Lucida Sans Unicode"/>
              </a:rPr>
              <a:t> de surface S=0.20m².</a:t>
            </a:r>
            <a:endParaRPr/>
          </a:p>
        </p:txBody>
      </p:sp>
      <p:sp>
        <p:nvSpPr>
          <p:cNvPr id="335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336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042A0DF-8926-411F-BA4D-F85AFCD5191C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337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Choix du panneau photovoltaïque.</a:t>
            </a:r>
            <a:endParaRPr/>
          </a:p>
        </p:txBody>
      </p:sp>
      <p:sp>
        <p:nvSpPr>
          <p:cNvPr id="338" name="CustomShape 5"/>
          <p:cNvSpPr/>
          <p:nvPr/>
        </p:nvSpPr>
        <p:spPr>
          <a:xfrm>
            <a:off x="4316400" y="6000840"/>
            <a:ext cx="4478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1481400"/>
            <a:ext cx="85435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Lucida Sans Unicode"/>
              </a:rPr>
              <a:t>La batterie devra donner assez de courant au broyeur pour fonctionner 30 minutes.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Lucida Sans Unicode"/>
              </a:rPr>
              <a:t>On néglige le courant de démarrage à cause de la durée de ce dernier (10ms) , le courant de charge étant de 4.2 A la batterie choisie sera une batterie surdimensionnée à :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Lucida Sans Unicode"/>
              </a:rPr>
              <a:t>      ≃</a:t>
            </a:r>
            <a:r>
              <a:rPr lang="fr-FR" sz="2000" dirty="0">
                <a:solidFill>
                  <a:srgbClr val="000000"/>
                </a:solidFill>
                <a:latin typeface="Lucida Sans Unicode"/>
              </a:rPr>
              <a:t>7 Ah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Lucida Sans Unicode"/>
              </a:rPr>
              <a:t>De plus la batterie ne devra pas subir l’effet mémoire.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Lucida Sans Unicode"/>
              </a:rPr>
              <a:t>On choisira donc une batterie au plomb de 7Ah.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34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7CA490F-87F4-4FC8-A1D9-BAD9D2B6A1AA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342" name="TextShape 4"/>
          <p:cNvSpPr txBox="1"/>
          <p:nvPr/>
        </p:nvSpPr>
        <p:spPr>
          <a:xfrm>
            <a:off x="428760" y="28584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Etude des élément de stockage.</a:t>
            </a:r>
            <a:endParaRPr/>
          </a:p>
        </p:txBody>
      </p:sp>
      <p:sp>
        <p:nvSpPr>
          <p:cNvPr id="343" name="CustomShape 5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44" name="CustomShape 6"/>
          <p:cNvSpPr/>
          <p:nvPr/>
        </p:nvSpPr>
        <p:spPr>
          <a:xfrm>
            <a:off x="4316400" y="5572080"/>
            <a:ext cx="4478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</p:txBody>
      </p:sp>
      <p:sp>
        <p:nvSpPr>
          <p:cNvPr id="345" name="CustomShape 7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46" name="CustomShape 8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34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3286124"/>
            <a:ext cx="321120" cy="42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Henri Loritz Termional STI2D EE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5984" y="-142900"/>
            <a:ext cx="4357718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 smtClean="0">
                <a:solidFill>
                  <a:srgbClr val="92D050"/>
                </a:solidFill>
              </a:rPr>
              <a:t>Simulation PSIM.</a:t>
            </a:r>
            <a:endParaRPr lang="fr-FR" sz="3600" u="sng" dirty="0">
              <a:solidFill>
                <a:srgbClr val="92D05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57813" t="15278" r="8984" b="65972"/>
          <a:stretch>
            <a:fillRect/>
          </a:stretch>
        </p:blipFill>
        <p:spPr bwMode="auto">
          <a:xfrm>
            <a:off x="357158" y="928670"/>
            <a:ext cx="494774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908" t="32019" r="38672" b="59723"/>
          <a:stretch>
            <a:fillRect/>
          </a:stretch>
        </p:blipFill>
        <p:spPr bwMode="auto">
          <a:xfrm>
            <a:off x="214282" y="5500702"/>
            <a:ext cx="86765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4908" t="17044" r="38672" b="74698"/>
          <a:stretch>
            <a:fillRect/>
          </a:stretch>
        </p:blipFill>
        <p:spPr bwMode="auto">
          <a:xfrm>
            <a:off x="214282" y="3071810"/>
            <a:ext cx="86765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4908" t="24476" r="38672" b="68092"/>
          <a:stretch>
            <a:fillRect/>
          </a:stretch>
        </p:blipFill>
        <p:spPr bwMode="auto">
          <a:xfrm>
            <a:off x="214282" y="4286256"/>
            <a:ext cx="86765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285720" y="271462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Courant (≃ 5.94/√2 ≃4.2 A )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57158" y="385762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Couple (=3.9n.m)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85720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Vitesse de rotation (≃3600 tr.min⁻¹)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214810" y="6143644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hlinkClick r:id="rId4" action="ppaction://hlinksldjump"/>
              </a:rPr>
              <a:t>Plan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0000"/>
                </a:solidFill>
                <a:latin typeface="Lucida Sans Unicode"/>
              </a:rPr>
              <a:t>Dans la conception préliminaire nous avons défini les bases du projet ainsi que les besoins inhérents à celui-ci</a:t>
            </a:r>
            <a:endParaRPr/>
          </a:p>
        </p:txBody>
      </p:sp>
      <p:sp>
        <p:nvSpPr>
          <p:cNvPr id="362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36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5DE4E27-97AF-4E25-BF8A-DB045DF8297F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23</a:t>
            </a:fld>
            <a:endParaRPr/>
          </a:p>
        </p:txBody>
      </p:sp>
      <p:sp>
        <p:nvSpPr>
          <p:cNvPr id="364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Synthèse des études de la conception préliminaire</a:t>
            </a:r>
            <a:endParaRPr/>
          </a:p>
        </p:txBody>
      </p:sp>
      <p:sp>
        <p:nvSpPr>
          <p:cNvPr id="365" name="CustomShape 5"/>
          <p:cNvSpPr/>
          <p:nvPr/>
        </p:nvSpPr>
        <p:spPr>
          <a:xfrm>
            <a:off x="2500200" y="6072120"/>
            <a:ext cx="40003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6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88000" y="2853000"/>
            <a:ext cx="2520000" cy="314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Henri Loritz Termional STI2D EE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rgbClr val="92D050"/>
                </a:solidFill>
              </a:rPr>
              <a:t>Etude ergonomique de la maquette</a:t>
            </a:r>
            <a:endParaRPr lang="fr-FR" u="sng" dirty="0">
              <a:solidFill>
                <a:srgbClr val="92D05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92" t="27253" r="36682" b="26973"/>
          <a:stretch>
            <a:fillRect/>
          </a:stretch>
        </p:blipFill>
        <p:spPr bwMode="auto">
          <a:xfrm>
            <a:off x="714348" y="128586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4375" t="27778" r="35547" b="22916"/>
          <a:stretch>
            <a:fillRect/>
          </a:stretch>
        </p:blipFill>
        <p:spPr bwMode="auto">
          <a:xfrm>
            <a:off x="3714744" y="1285860"/>
            <a:ext cx="2246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25781" t="37871" r="38697" b="36296"/>
          <a:stretch>
            <a:fillRect/>
          </a:stretch>
        </p:blipFill>
        <p:spPr bwMode="auto">
          <a:xfrm>
            <a:off x="714348" y="3500438"/>
            <a:ext cx="3786214" cy="154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8516" t="31944" r="17968" b="28472"/>
          <a:stretch>
            <a:fillRect/>
          </a:stretch>
        </p:blipFill>
        <p:spPr bwMode="auto">
          <a:xfrm>
            <a:off x="6072198" y="1285860"/>
            <a:ext cx="2892644" cy="12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9297" t="13194" r="18750" b="11111"/>
          <a:stretch>
            <a:fillRect/>
          </a:stretch>
        </p:blipFill>
        <p:spPr bwMode="auto">
          <a:xfrm>
            <a:off x="7000892" y="2571744"/>
            <a:ext cx="2000264" cy="163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31250" t="12500" r="21484" b="12500"/>
          <a:stretch>
            <a:fillRect/>
          </a:stretch>
        </p:blipFill>
        <p:spPr bwMode="auto">
          <a:xfrm>
            <a:off x="4643438" y="3571876"/>
            <a:ext cx="224103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bhoudi1\Pictures\coutea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1905000" cy="1571625"/>
          </a:xfrm>
          <a:prstGeom prst="rect">
            <a:avLst/>
          </a:prstGeom>
          <a:noFill/>
        </p:spPr>
      </p:pic>
      <p:pic>
        <p:nvPicPr>
          <p:cNvPr id="1027" name="Picture 3" descr="C:\Users\bhoudi1\Pictures\10613186-illustration-d-39-un-panneau-solaire-sur-un-fond-blan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214554"/>
            <a:ext cx="1610544" cy="1610544"/>
          </a:xfrm>
          <a:prstGeom prst="rect">
            <a:avLst/>
          </a:prstGeom>
          <a:noFill/>
        </p:spPr>
      </p:pic>
      <p:pic>
        <p:nvPicPr>
          <p:cNvPr id="1026" name="Picture 2" descr="C:\Users\bhoudi1\Pictures\sole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75028"/>
            <a:ext cx="1694056" cy="1434654"/>
          </a:xfrm>
          <a:prstGeom prst="rect">
            <a:avLst/>
          </a:prstGeom>
          <a:noFill/>
        </p:spPr>
      </p:pic>
      <p:sp>
        <p:nvSpPr>
          <p:cNvPr id="44" name="ZoneTexte 43"/>
          <p:cNvSpPr txBox="1"/>
          <p:nvPr/>
        </p:nvSpPr>
        <p:spPr>
          <a:xfrm>
            <a:off x="0" y="2773505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ENERGIE </a:t>
            </a:r>
          </a:p>
          <a:p>
            <a:r>
              <a:rPr lang="fr-FR" sz="1400" dirty="0" smtClean="0"/>
              <a:t>RAYONNANTE</a:t>
            </a:r>
            <a:endParaRPr lang="fr-FR" sz="1400" dirty="0"/>
          </a:p>
        </p:txBody>
      </p:sp>
      <p:sp>
        <p:nvSpPr>
          <p:cNvPr id="45" name="ZoneTexte 44"/>
          <p:cNvSpPr txBox="1"/>
          <p:nvPr/>
        </p:nvSpPr>
        <p:spPr>
          <a:xfrm>
            <a:off x="1785918" y="342900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PANNEAU       SOLAIRE </a:t>
            </a:r>
            <a:endParaRPr lang="fr-FR" dirty="0"/>
          </a:p>
        </p:txBody>
      </p:sp>
      <p:pic>
        <p:nvPicPr>
          <p:cNvPr id="1028" name="Picture 4" descr="C:\Users\bhoudi1\Pictures\batterie-de-voiture-default-25898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0504"/>
            <a:ext cx="1276541" cy="1051904"/>
          </a:xfrm>
          <a:prstGeom prst="rect">
            <a:avLst/>
          </a:prstGeom>
          <a:noFill/>
        </p:spPr>
      </p:pic>
      <p:pic>
        <p:nvPicPr>
          <p:cNvPr id="1029" name="Picture 5" descr="C:\Users\bhoudi1\Pictures\onduleur-fronius-ig-20-injection-resea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143512"/>
            <a:ext cx="1288154" cy="1288154"/>
          </a:xfrm>
          <a:prstGeom prst="rect">
            <a:avLst/>
          </a:prstGeom>
          <a:noFill/>
        </p:spPr>
      </p:pic>
      <p:pic>
        <p:nvPicPr>
          <p:cNvPr id="1030" name="Picture 6" descr="C:\Users\bhoudi1\Pictures\imagesSMI4E6M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072074"/>
            <a:ext cx="1813924" cy="1484784"/>
          </a:xfrm>
          <a:prstGeom prst="rect">
            <a:avLst/>
          </a:prstGeom>
          <a:noFill/>
        </p:spPr>
      </p:pic>
      <p:sp>
        <p:nvSpPr>
          <p:cNvPr id="70" name="ZoneTexte 69"/>
          <p:cNvSpPr txBox="1"/>
          <p:nvPr/>
        </p:nvSpPr>
        <p:spPr>
          <a:xfrm>
            <a:off x="3286116" y="307181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ENERGIE ELECTRIQUE</a:t>
            </a:r>
            <a:endParaRPr lang="fr-FR" sz="1400" dirty="0"/>
          </a:p>
        </p:txBody>
      </p:sp>
      <p:sp>
        <p:nvSpPr>
          <p:cNvPr id="73" name="ZoneTexte 72"/>
          <p:cNvSpPr txBox="1"/>
          <p:nvPr/>
        </p:nvSpPr>
        <p:spPr>
          <a:xfrm>
            <a:off x="3357554" y="23574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DC</a:t>
            </a:r>
            <a:endParaRPr lang="fr-FR" dirty="0"/>
          </a:p>
        </p:txBody>
      </p:sp>
      <p:sp>
        <p:nvSpPr>
          <p:cNvPr id="74" name="ZoneTexte 73"/>
          <p:cNvSpPr txBox="1"/>
          <p:nvPr/>
        </p:nvSpPr>
        <p:spPr>
          <a:xfrm>
            <a:off x="3929058" y="36433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DC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6200824" y="59293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ENERGIE ELECTRIQUE</a:t>
            </a:r>
            <a:endParaRPr lang="fr-FR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6572264" y="5286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500298" y="607220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ENERGIE MECANIQUE</a:t>
            </a:r>
            <a:endParaRPr lang="fr-FR" sz="1400" dirty="0"/>
          </a:p>
        </p:txBody>
      </p:sp>
      <p:sp>
        <p:nvSpPr>
          <p:cNvPr id="25" name="Flèche droite 24"/>
          <p:cNvSpPr/>
          <p:nvPr/>
        </p:nvSpPr>
        <p:spPr>
          <a:xfrm>
            <a:off x="3357554" y="2714620"/>
            <a:ext cx="872076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2799927">
            <a:off x="5640603" y="4010259"/>
            <a:ext cx="250823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0800000">
            <a:off x="5929322" y="5643578"/>
            <a:ext cx="1656184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 rot="18650774">
            <a:off x="1530909" y="2105210"/>
            <a:ext cx="357190" cy="10001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http://assets3.ecologie-shop.com/item_photos/attachments/361395155/original/Regulateur_Solaire_10A_Victron_1.jpg?12847418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357430"/>
            <a:ext cx="1571636" cy="1221689"/>
          </a:xfrm>
          <a:prstGeom prst="rect">
            <a:avLst/>
          </a:prstGeom>
          <a:noFill/>
        </p:spPr>
      </p:pic>
      <p:sp>
        <p:nvSpPr>
          <p:cNvPr id="33" name="Flèche droite 32"/>
          <p:cNvSpPr/>
          <p:nvPr/>
        </p:nvSpPr>
        <p:spPr>
          <a:xfrm rot="10800000">
            <a:off x="2428860" y="5715016"/>
            <a:ext cx="1656184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286644" y="40719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DC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786578" y="34290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ENERGIE ELECTRIQUE</a:t>
            </a:r>
            <a:endParaRPr lang="fr-FR" sz="1400" dirty="0"/>
          </a:p>
        </p:txBody>
      </p:sp>
      <p:sp>
        <p:nvSpPr>
          <p:cNvPr id="40" name="Rectangle 39"/>
          <p:cNvSpPr/>
          <p:nvPr/>
        </p:nvSpPr>
        <p:spPr>
          <a:xfrm rot="18563552">
            <a:off x="1682774" y="2076896"/>
            <a:ext cx="166642" cy="11059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357554" y="2786058"/>
            <a:ext cx="1000132" cy="142876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 rot="2756454">
            <a:off x="5617810" y="4123231"/>
            <a:ext cx="2663295" cy="150693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000760" y="5715016"/>
            <a:ext cx="1571636" cy="142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2643174" y="5786454"/>
            <a:ext cx="142876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3"/>
          <p:cNvSpPr txBox="1">
            <a:spLocks/>
          </p:cNvSpPr>
          <p:nvPr/>
        </p:nvSpPr>
        <p:spPr>
          <a:xfrm>
            <a:off x="428596" y="285728"/>
            <a:ext cx="8215370" cy="64294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Chaine d’énergie</a:t>
            </a:r>
            <a:endParaRPr kumimoji="0" lang="fr-FR" sz="41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Flèche vers le bas 34"/>
          <p:cNvSpPr/>
          <p:nvPr/>
        </p:nvSpPr>
        <p:spPr>
          <a:xfrm>
            <a:off x="4786314" y="3429000"/>
            <a:ext cx="428628" cy="5715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 rot="16200000">
            <a:off x="4714876" y="3643314"/>
            <a:ext cx="571504" cy="142876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 rot="10800000">
            <a:off x="5214942" y="3357562"/>
            <a:ext cx="428628" cy="5715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 rot="5400000">
            <a:off x="5143504" y="3643314"/>
            <a:ext cx="571504" cy="142876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6" grpId="0" animBg="1"/>
      <p:bldP spid="47" grpId="0" animBg="1"/>
      <p:bldP spid="36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7572396" y="3857628"/>
            <a:ext cx="571504" cy="428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4282" y="4786322"/>
            <a:ext cx="7215238" cy="7143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42844" y="4143380"/>
            <a:ext cx="6000792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Henri </a:t>
            </a:r>
            <a:r>
              <a:rPr lang="fr-FR" dirty="0" err="1" smtClean="0"/>
              <a:t>Loritz</a:t>
            </a:r>
            <a:r>
              <a:rPr lang="fr-FR" dirty="0" smtClean="0"/>
              <a:t> </a:t>
            </a:r>
            <a:r>
              <a:rPr lang="fr-FR" dirty="0" err="1" smtClean="0"/>
              <a:t>Termional</a:t>
            </a:r>
            <a:r>
              <a:rPr lang="fr-FR" dirty="0" smtClean="0"/>
              <a:t> STI2D EE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Dimensionnement et choix du moteur du broyeur 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6743" t="5138" r="7524" b="33333"/>
          <a:stretch>
            <a:fillRect/>
          </a:stretch>
        </p:blipFill>
        <p:spPr bwMode="auto">
          <a:xfrm>
            <a:off x="642910" y="1357298"/>
            <a:ext cx="6357982" cy="25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 l="9107" t="63364" r="57789" b="34114"/>
          <a:stretch>
            <a:fillRect/>
          </a:stretch>
        </p:blipFill>
        <p:spPr bwMode="auto">
          <a:xfrm>
            <a:off x="571472" y="4214818"/>
            <a:ext cx="500066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668" t="63364" r="17827" b="33861"/>
          <a:stretch>
            <a:fillRect/>
          </a:stretch>
        </p:blipFill>
        <p:spPr bwMode="auto">
          <a:xfrm>
            <a:off x="571472" y="5000636"/>
            <a:ext cx="650085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42910" y="3786190"/>
            <a:ext cx="45719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357554" y="3786190"/>
            <a:ext cx="71438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42910" y="3929066"/>
            <a:ext cx="2786082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42910" y="3714752"/>
            <a:ext cx="2786082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500431" y="3786190"/>
            <a:ext cx="57442" cy="14287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6512" y="3786190"/>
            <a:ext cx="89755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0431" y="3929066"/>
            <a:ext cx="28575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0431" y="3714752"/>
            <a:ext cx="2857519" cy="714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 rot="19870326">
            <a:off x="6185781" y="3929870"/>
            <a:ext cx="290352" cy="1014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8241043">
            <a:off x="3552677" y="3747453"/>
            <a:ext cx="218508" cy="5869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/>
          <a:srcRect l="89146" t="63364" r="8996" b="33994"/>
          <a:stretch>
            <a:fillRect/>
          </a:stretch>
        </p:blipFill>
        <p:spPr bwMode="auto">
          <a:xfrm>
            <a:off x="7715272" y="3929066"/>
            <a:ext cx="3571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Connecteur droit avec flèche 28"/>
          <p:cNvCxnSpPr>
            <a:stCxn id="27" idx="2"/>
          </p:cNvCxnSpPr>
          <p:nvPr/>
        </p:nvCxnSpPr>
        <p:spPr>
          <a:xfrm rot="10800000">
            <a:off x="6926599" y="3857628"/>
            <a:ext cx="64580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643703" y="3786190"/>
            <a:ext cx="45719" cy="1428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9454" y="3786190"/>
            <a:ext cx="71438" cy="1428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43704" y="3929066"/>
            <a:ext cx="357188" cy="71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43704" y="3714752"/>
            <a:ext cx="357188" cy="714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85786" y="5572140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choisi donc un moteur asynchrone monophasé de 50 Hz de puissance 550W Avec un couple nominal de 3.90 N.m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Henri Loritz Termional STI2D EE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Dimensionnement et choix des éléments de stockage de l’énergie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016" t="11111" r="43750" b="64583"/>
          <a:stretch>
            <a:fillRect/>
          </a:stretch>
        </p:blipFill>
        <p:spPr bwMode="auto">
          <a:xfrm>
            <a:off x="4143372" y="1500174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60547" t="15277" r="33203" b="76390"/>
          <a:stretch>
            <a:fillRect/>
          </a:stretch>
        </p:blipFill>
        <p:spPr bwMode="auto">
          <a:xfrm>
            <a:off x="2928926" y="1643050"/>
            <a:ext cx="11430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23828" t="61713" r="59036" b="4259"/>
          <a:stretch>
            <a:fillRect/>
          </a:stretch>
        </p:blipFill>
        <p:spPr bwMode="auto">
          <a:xfrm>
            <a:off x="428596" y="2804309"/>
            <a:ext cx="2696481" cy="301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23828" t="13194" r="63281" b="68750"/>
          <a:stretch>
            <a:fillRect/>
          </a:stretch>
        </p:blipFill>
        <p:spPr bwMode="auto">
          <a:xfrm>
            <a:off x="428596" y="1214422"/>
            <a:ext cx="2028507" cy="159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23828" t="6944" r="52396" b="90371"/>
          <a:stretch>
            <a:fillRect/>
          </a:stretch>
        </p:blipFill>
        <p:spPr bwMode="auto">
          <a:xfrm>
            <a:off x="2643174" y="1214422"/>
            <a:ext cx="4348194" cy="27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3828" t="55556" r="59375" b="31944"/>
          <a:stretch>
            <a:fillRect/>
          </a:stretch>
        </p:blipFill>
        <p:spPr bwMode="auto">
          <a:xfrm>
            <a:off x="428596" y="5751542"/>
            <a:ext cx="2643206" cy="11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4000496" y="435769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la particularité de rechercher le point de fonctionnement maximum du panneau solaire au quel il est relié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2D050"/>
                </a:solidFill>
              </a:rPr>
              <a:t>Dimensionnement et choix des éléments de stockage de l’énergie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0886" t="29074" r="33203" b="63287"/>
          <a:stretch>
            <a:fillRect/>
          </a:stretch>
        </p:blipFill>
        <p:spPr bwMode="auto">
          <a:xfrm>
            <a:off x="7143768" y="1643050"/>
            <a:ext cx="108106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3828" t="75602" r="39062" b="9027"/>
          <a:stretch>
            <a:fillRect/>
          </a:stretch>
        </p:blipFill>
        <p:spPr bwMode="auto">
          <a:xfrm>
            <a:off x="571472" y="3286124"/>
            <a:ext cx="6786642" cy="158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3828" t="27084" r="61771" b="57638"/>
          <a:stretch>
            <a:fillRect/>
          </a:stretch>
        </p:blipFill>
        <p:spPr bwMode="auto">
          <a:xfrm>
            <a:off x="571472" y="1714488"/>
            <a:ext cx="26337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39740" t="28287" r="41901" b="53657"/>
          <a:stretch>
            <a:fillRect/>
          </a:stretch>
        </p:blipFill>
        <p:spPr bwMode="auto">
          <a:xfrm>
            <a:off x="3286116" y="1357298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23828" t="20139" r="61771" b="76389"/>
          <a:stretch>
            <a:fillRect/>
          </a:stretch>
        </p:blipFill>
        <p:spPr bwMode="auto">
          <a:xfrm>
            <a:off x="571472" y="1357298"/>
            <a:ext cx="26337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Henri Loritz Termional STI2D EE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Dimensionnement et choix des panneaux solaires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715140" y="5715016"/>
            <a:ext cx="2286016" cy="2922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l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60495" t="15185" r="32864" b="76481"/>
          <a:stretch>
            <a:fillRect/>
          </a:stretch>
        </p:blipFill>
        <p:spPr bwMode="auto">
          <a:xfrm>
            <a:off x="5214942" y="1571612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23776" t="62408" r="39062" b="13981"/>
          <a:stretch>
            <a:fillRect/>
          </a:stretch>
        </p:blipFill>
        <p:spPr bwMode="auto">
          <a:xfrm>
            <a:off x="642910" y="3929066"/>
            <a:ext cx="67961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23828" t="15532" r="63333" b="57731"/>
          <a:stretch>
            <a:fillRect/>
          </a:stretch>
        </p:blipFill>
        <p:spPr bwMode="auto">
          <a:xfrm>
            <a:off x="642910" y="1214422"/>
            <a:ext cx="2347930" cy="275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828" t="6250" r="49023" b="90278"/>
          <a:stretch>
            <a:fillRect/>
          </a:stretch>
        </p:blipFill>
        <p:spPr bwMode="auto">
          <a:xfrm>
            <a:off x="2285984" y="1142984"/>
            <a:ext cx="496497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42578" t="11111" r="45312" b="63888"/>
          <a:stretch>
            <a:fillRect/>
          </a:stretch>
        </p:blipFill>
        <p:spPr bwMode="auto">
          <a:xfrm>
            <a:off x="2786050" y="1500174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5286380" y="250030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Panneau photovoltaïque 30 W</a:t>
            </a:r>
          </a:p>
          <a:p>
            <a:r>
              <a:rPr lang="fr-FR" dirty="0" smtClean="0"/>
              <a:t>P X heure d’ensoleillement par jour (</a:t>
            </a:r>
            <a:r>
              <a:rPr lang="fr-FR" dirty="0" smtClean="0">
                <a:solidFill>
                  <a:srgbClr val="000000"/>
                </a:solidFill>
                <a:latin typeface="Lucida Sans Unicode"/>
              </a:rPr>
              <a:t>≃9)</a:t>
            </a:r>
            <a:endParaRPr lang="fr-FR" dirty="0" smtClean="0"/>
          </a:p>
          <a:p>
            <a:r>
              <a:rPr lang="fr-FR" dirty="0" smtClean="0"/>
              <a:t>30 X 9 </a:t>
            </a:r>
            <a:r>
              <a:rPr lang="fr-FR" dirty="0" smtClean="0">
                <a:solidFill>
                  <a:srgbClr val="000000"/>
                </a:solidFill>
                <a:latin typeface="Lucida Sans Unicode"/>
              </a:rPr>
              <a:t>≃270wh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media.maginea.com/m2/products/00/00/78/38/M20000783843_2.jpg"/>
          <p:cNvPicPr>
            <a:picLocks noChangeAspect="1" noChangeArrowheads="1"/>
          </p:cNvPicPr>
          <p:nvPr/>
        </p:nvPicPr>
        <p:blipFill>
          <a:blip r:embed="rId2" cstate="print"/>
          <a:srcRect b="75000"/>
          <a:stretch>
            <a:fillRect/>
          </a:stretch>
        </p:blipFill>
        <p:spPr bwMode="auto">
          <a:xfrm>
            <a:off x="6000760" y="2714620"/>
            <a:ext cx="2571768" cy="642942"/>
          </a:xfrm>
          <a:prstGeom prst="rect">
            <a:avLst/>
          </a:prstGeom>
          <a:noFill/>
        </p:spPr>
      </p:pic>
      <p:pic>
        <p:nvPicPr>
          <p:cNvPr id="12290" name="Picture 2" descr="http://t1.gstatic.com/images?q=tbn:ANd9GcQKMx8PI2HxAyalK3Bjra-n3PJynk5RCkTrCC2sg3WnGI-jJxqi:www.actu-environnement.com/images/illustrations/materiels-services/produits/inddigo-1430-traitement-bio-dechets-organiq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929066"/>
            <a:ext cx="1288217" cy="857256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r>
              <a:rPr lang="fr-FR" dirty="0" smtClean="0"/>
              <a:t>On cherche à utiliser les déchets organiques du jardin et alimentaire dans une poubelle de jardin, afin de crée du compost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 smtClean="0">
                <a:solidFill>
                  <a:srgbClr val="92D050"/>
                </a:solidFill>
              </a:rPr>
              <a:t>Problématique.</a:t>
            </a:r>
            <a:endParaRPr lang="fr-FR" sz="3600" u="sng" dirty="0">
              <a:solidFill>
                <a:srgbClr val="92D05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Henri </a:t>
            </a:r>
            <a:r>
              <a:rPr lang="fr-FR" dirty="0" err="1" smtClean="0"/>
              <a:t>Loritz</a:t>
            </a:r>
            <a:r>
              <a:rPr lang="fr-FR" dirty="0" smtClean="0"/>
              <a:t> Terminal STI2D EE</a:t>
            </a:r>
            <a:endParaRPr lang="fr-FR" dirty="0"/>
          </a:p>
        </p:txBody>
      </p:sp>
      <p:pic>
        <p:nvPicPr>
          <p:cNvPr id="10" name="Picture 2" descr="http://t2.gstatic.com/images?q=tbn:ANd9GcQwoSrkOv0ITbGWsMi4nDoZ5_q9RUp__1K5h7JK4mibeTaecCkZQQ:www.egalite-des-chances.com/wp-content/gallery/galerie-2011-2012/LogoLorit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543" y="1"/>
            <a:ext cx="2121457" cy="928670"/>
          </a:xfrm>
          <a:prstGeom prst="rect">
            <a:avLst/>
          </a:prstGeom>
          <a:noFill/>
        </p:spPr>
      </p:pic>
      <p:pic>
        <p:nvPicPr>
          <p:cNvPr id="12" name="Picture 2" descr="http://t1.gstatic.com/images?q=tbn:ANd9GcQKMx8PI2HxAyalK3Bjra-n3PJynk5RCkTrCC2sg3WnGI-jJxqi:www.actu-environnement.com/images/illustrations/materiels-services/produits/inddigo-1430-traitement-bio-dechets-organiq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43248"/>
            <a:ext cx="3645671" cy="2426046"/>
          </a:xfrm>
          <a:prstGeom prst="rect">
            <a:avLst/>
          </a:prstGeom>
          <a:noFill/>
        </p:spPr>
      </p:pic>
      <p:pic>
        <p:nvPicPr>
          <p:cNvPr id="12292" name="Picture 4" descr="http://t1.gstatic.com/images?q=tbn:ANd9GcSL1Wz9bDej7-rBr2BmISCoCAcZAS57VK1pcHwB7unnuwplL3Pokw:www.ville.kirkland.qc.ca//client_file/upload/image/eco-gestes/compost_et_copeaux_de_bo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000504"/>
            <a:ext cx="1285883" cy="858109"/>
          </a:xfrm>
          <a:prstGeom prst="rect">
            <a:avLst/>
          </a:prstGeom>
          <a:noFill/>
        </p:spPr>
      </p:pic>
      <p:pic>
        <p:nvPicPr>
          <p:cNvPr id="7176" name="Picture 8" descr="http://media.maginea.com/m2/products/00/00/78/38/M20000783843_2.jpg"/>
          <p:cNvPicPr>
            <a:picLocks noChangeAspect="1" noChangeArrowheads="1"/>
          </p:cNvPicPr>
          <p:nvPr/>
        </p:nvPicPr>
        <p:blipFill>
          <a:blip r:embed="rId6" cstate="print"/>
          <a:srcRect t="25093"/>
          <a:stretch>
            <a:fillRect/>
          </a:stretch>
        </p:blipFill>
        <p:spPr bwMode="auto">
          <a:xfrm>
            <a:off x="6072198" y="3929066"/>
            <a:ext cx="2562206" cy="1919264"/>
          </a:xfrm>
          <a:prstGeom prst="rect">
            <a:avLst/>
          </a:prstGeom>
          <a:noFill/>
        </p:spPr>
      </p:pic>
      <p:pic>
        <p:nvPicPr>
          <p:cNvPr id="12294" name="Picture 6" descr="http://t1.gstatic.com/images?q=tbn:ANd9GcSL1Wz9bDej7-rBr2BmISCoCAcZAS57VK1pcHwB7unnuwplL3Pokw:www.ville.kirkland.qc.ca//client_file/upload/image/eco-gestes/compost_et_copeaux_de_bo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357562"/>
            <a:ext cx="2390775" cy="191452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85720" y="585789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7" action="ppaction://hlinksldjump"/>
              </a:rPr>
              <a:t>Plan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49462 -0.24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462 -0.24051 L 0.50243 0.011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0243 0.088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8889 L 0.00243 0.0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25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25092 L -0.49375 -0.00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Henri Loritz Termional STI2D EE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F17-EC9F-4AB2-82DC-90670FF03676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Modélisation de la production d’énergie solaire et des </a:t>
            </a:r>
            <a:r>
              <a:rPr lang="fr-FR" dirty="0" err="1" smtClean="0">
                <a:solidFill>
                  <a:srgbClr val="92D050"/>
                </a:solidFill>
              </a:rPr>
              <a:t>élement</a:t>
            </a:r>
            <a:r>
              <a:rPr lang="fr-FR" dirty="0" smtClean="0">
                <a:solidFill>
                  <a:srgbClr val="92D050"/>
                </a:solidFill>
              </a:rPr>
              <a:t> de stockage sur Maple </a:t>
            </a:r>
            <a:r>
              <a:rPr lang="fr-FR" dirty="0" err="1" smtClean="0">
                <a:solidFill>
                  <a:srgbClr val="92D050"/>
                </a:solidFill>
              </a:rPr>
              <a:t>sim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703" t="37500" r="61328" b="42361"/>
          <a:stretch>
            <a:fillRect/>
          </a:stretch>
        </p:blipFill>
        <p:spPr bwMode="auto">
          <a:xfrm>
            <a:off x="500033" y="2000240"/>
            <a:ext cx="52125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547" t="25000" r="30859" b="25000"/>
          <a:stretch>
            <a:fillRect/>
          </a:stretch>
        </p:blipFill>
        <p:spPr bwMode="auto">
          <a:xfrm>
            <a:off x="517863" y="2000240"/>
            <a:ext cx="8626137" cy="41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54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455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E3C53BF-C23A-4E99-8686-74E0CB058A9B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  <p:sp>
        <p:nvSpPr>
          <p:cNvPr id="456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100" b="1">
                <a:solidFill>
                  <a:srgbClr val="92D050"/>
                </a:solidFill>
                <a:latin typeface="Lucida Sans Unicode"/>
              </a:rPr>
              <a:t>Etude des schémas électrique sur schemelec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428760" y="178596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Grâce à l’étude détaillée nous avons pu déterminer les caractéristiques nécessaires de notre futur moteur, de notre batterie ainsi que du type et de la surface des panneaux photovoltaïques.</a:t>
            </a:r>
            <a:endParaRPr/>
          </a:p>
        </p:txBody>
      </p:sp>
      <p:sp>
        <p:nvSpPr>
          <p:cNvPr id="458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HenriLoritzTermionalSTI2D EE</a:t>
            </a:r>
            <a:endParaRPr/>
          </a:p>
        </p:txBody>
      </p:sp>
      <p:sp>
        <p:nvSpPr>
          <p:cNvPr id="459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986B8E3-2D0A-4CED-BD11-624256F58AAD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32</a:t>
            </a:fld>
            <a:endParaRPr/>
          </a:p>
        </p:txBody>
      </p:sp>
      <p:sp>
        <p:nvSpPr>
          <p:cNvPr id="460" name="CustomShape 4"/>
          <p:cNvSpPr/>
          <p:nvPr/>
        </p:nvSpPr>
        <p:spPr>
          <a:xfrm>
            <a:off x="609480" y="42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100" b="1">
                <a:solidFill>
                  <a:srgbClr val="92D050"/>
                </a:solidFill>
                <a:latin typeface="Lucida Sans Unicode"/>
              </a:rPr>
              <a:t>Synthèse des études de la phase conception détaillée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1071360" y="200016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Un petit broyeur.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Moteur électrique.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Composants assurant la Sécurité 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Plusieurs planches en bois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dirty="0">
                <a:solidFill>
                  <a:srgbClr val="000000"/>
                </a:solidFill>
                <a:latin typeface="Lucida Sans Unicode"/>
              </a:rPr>
              <a:t>Vis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72" name="TextShape 2"/>
          <p:cNvSpPr txBox="1"/>
          <p:nvPr/>
        </p:nvSpPr>
        <p:spPr>
          <a:xfrm>
            <a:off x="0" y="642960"/>
            <a:ext cx="9143640" cy="1153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u="sng">
                <a:solidFill>
                  <a:srgbClr val="92D050"/>
                </a:solidFill>
                <a:latin typeface="Lucida Sans Unicode"/>
              </a:rPr>
              <a:t>Liste de matériel du prototype.</a:t>
            </a:r>
            <a:endParaRPr/>
          </a:p>
        </p:txBody>
      </p:sp>
      <p:sp>
        <p:nvSpPr>
          <p:cNvPr id="47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AFBECDD-145D-424B-979C-CDF964738B01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  <p:sp>
        <p:nvSpPr>
          <p:cNvPr id="474" name="TextShape 4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pic>
        <p:nvPicPr>
          <p:cNvPr id="47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  <p:sp>
        <p:nvSpPr>
          <p:cNvPr id="476" name="CustomShape 5"/>
          <p:cNvSpPr/>
          <p:nvPr/>
        </p:nvSpPr>
        <p:spPr>
          <a:xfrm>
            <a:off x="1357200" y="4714920"/>
            <a:ext cx="59288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462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B55F286-A3E0-4943-B34C-641866C29C40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34</a:t>
            </a:fld>
            <a:endParaRPr/>
          </a:p>
        </p:txBody>
      </p:sp>
      <p:sp>
        <p:nvSpPr>
          <p:cNvPr id="463" name="TextShape 3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 dirty="0" smtClean="0">
                <a:solidFill>
                  <a:srgbClr val="92D050"/>
                </a:solidFill>
                <a:latin typeface="Lucida Sans Unicode"/>
              </a:rPr>
              <a:t>1</a:t>
            </a:r>
            <a:r>
              <a:rPr lang="fr-FR" sz="4100" b="1" u="sng" baseline="30000" dirty="0" smtClean="0">
                <a:solidFill>
                  <a:srgbClr val="92D050"/>
                </a:solidFill>
                <a:latin typeface="Lucida Sans Unicode"/>
              </a:rPr>
              <a:t>er</a:t>
            </a:r>
            <a:r>
              <a:rPr lang="fr-FR" sz="4100" b="1" u="sng" dirty="0" smtClean="0">
                <a:solidFill>
                  <a:srgbClr val="92D050"/>
                </a:solidFill>
                <a:latin typeface="Lucida Sans Unicode"/>
              </a:rPr>
              <a:t> Teste moteur </a:t>
            </a:r>
            <a:endParaRPr/>
          </a:p>
        </p:txBody>
      </p:sp>
      <p:sp>
        <p:nvSpPr>
          <p:cNvPr id="464" name="CustomShape 4"/>
          <p:cNvSpPr/>
          <p:nvPr/>
        </p:nvSpPr>
        <p:spPr>
          <a:xfrm>
            <a:off x="428760" y="1285920"/>
            <a:ext cx="3214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Un courant Démarrage de Id≃35A</a:t>
            </a:r>
            <a:endParaRPr/>
          </a:p>
        </p:txBody>
      </p:sp>
      <p:sp>
        <p:nvSpPr>
          <p:cNvPr id="465" name="CustomShape 5"/>
          <p:cNvSpPr/>
          <p:nvPr/>
        </p:nvSpPr>
        <p:spPr>
          <a:xfrm>
            <a:off x="428760" y="2786040"/>
            <a:ext cx="3071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Un courant à vide de Iv≃3A</a:t>
            </a:r>
            <a:endParaRPr/>
          </a:p>
        </p:txBody>
      </p:sp>
      <p:sp>
        <p:nvSpPr>
          <p:cNvPr id="466" name="CustomShape 6"/>
          <p:cNvSpPr/>
          <p:nvPr/>
        </p:nvSpPr>
        <p:spPr>
          <a:xfrm>
            <a:off x="428760" y="4572000"/>
            <a:ext cx="299988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Un courant de charge de Ich ≃17A pendant une phase de broyage</a:t>
            </a:r>
            <a:endParaRPr/>
          </a:p>
        </p:txBody>
      </p:sp>
      <p:pic>
        <p:nvPicPr>
          <p:cNvPr id="46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0280" y="1071720"/>
            <a:ext cx="1714320" cy="1665000"/>
          </a:xfrm>
          <a:prstGeom prst="rect">
            <a:avLst/>
          </a:prstGeom>
          <a:ln>
            <a:noFill/>
          </a:ln>
        </p:spPr>
      </p:pic>
      <p:pic>
        <p:nvPicPr>
          <p:cNvPr id="46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00280" y="2857320"/>
            <a:ext cx="1758240" cy="1714320"/>
          </a:xfrm>
          <a:prstGeom prst="rect">
            <a:avLst/>
          </a:prstGeom>
          <a:ln>
            <a:noFill/>
          </a:ln>
        </p:spPr>
      </p:pic>
      <p:pic>
        <p:nvPicPr>
          <p:cNvPr id="46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429160" y="1071720"/>
            <a:ext cx="3285720" cy="2464200"/>
          </a:xfrm>
          <a:prstGeom prst="rect">
            <a:avLst/>
          </a:prstGeom>
          <a:ln>
            <a:noFill/>
          </a:ln>
        </p:spPr>
      </p:pic>
      <p:pic>
        <p:nvPicPr>
          <p:cNvPr id="470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429160" y="3643200"/>
            <a:ext cx="3333240" cy="24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800" b="1">
                <a:solidFill>
                  <a:srgbClr val="C00000"/>
                </a:solidFill>
                <a:latin typeface="Lucida Sans Unicode"/>
              </a:rPr>
              <a:t>10-Choix de la motorisation 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b="1">
                <a:solidFill>
                  <a:srgbClr val="76A776"/>
                </a:solidFill>
                <a:latin typeface="Lucida Sans Unicode"/>
              </a:rPr>
              <a:t>11-Choix du panneau photovoltaïque.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b="1">
                <a:solidFill>
                  <a:srgbClr val="76A776"/>
                </a:solidFill>
                <a:latin typeface="Lucida Sans Unicode"/>
              </a:rPr>
              <a:t>12-Chaine d’énergie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b="1">
                <a:solidFill>
                  <a:srgbClr val="00B0F0"/>
                </a:solidFill>
                <a:latin typeface="Lucida Sans Unicode"/>
              </a:rPr>
              <a:t>13-Etude des éléments de stockage.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800" b="1">
                <a:solidFill>
                  <a:srgbClr val="FFC000"/>
                </a:solidFill>
                <a:latin typeface="Lucida Sans Unicode"/>
              </a:rPr>
              <a:t>14-Simulation PSIM.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 b="1">
                <a:solidFill>
                  <a:srgbClr val="FF0000"/>
                </a:solidFill>
                <a:latin typeface="Lucida Sans Unicode"/>
              </a:rPr>
              <a:t>15-Synthèse des études de la conception détaillée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15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0F5BD06-A281-4784-B3E4-6DBA820A2444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154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>
                <a:solidFill>
                  <a:srgbClr val="92D050"/>
                </a:solidFill>
                <a:latin typeface="Lucida Sans Unicode"/>
              </a:rPr>
              <a:t>Plan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7C34E11-FAB3-4321-8AF2-186545A69484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169" name="TextShape 3"/>
          <p:cNvSpPr txBox="1"/>
          <p:nvPr/>
        </p:nvSpPr>
        <p:spPr>
          <a:xfrm>
            <a:off x="0" y="571320"/>
            <a:ext cx="91436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u="sng">
                <a:solidFill>
                  <a:srgbClr val="92D050"/>
                </a:solidFill>
                <a:latin typeface="Lucida Sans Unicode"/>
              </a:rPr>
              <a:t>Bête à corne du produit.</a:t>
            </a:r>
            <a:endParaRPr/>
          </a:p>
        </p:txBody>
      </p:sp>
      <p:sp>
        <p:nvSpPr>
          <p:cNvPr id="170" name="CustomShape 4"/>
          <p:cNvSpPr/>
          <p:nvPr/>
        </p:nvSpPr>
        <p:spPr>
          <a:xfrm>
            <a:off x="785880" y="1785960"/>
            <a:ext cx="2571480" cy="99972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547857"/>
            </a:solidFill>
            <a:round/>
          </a:ln>
        </p:spPr>
      </p:sp>
      <p:sp>
        <p:nvSpPr>
          <p:cNvPr id="171" name="CustomShape 5"/>
          <p:cNvSpPr/>
          <p:nvPr/>
        </p:nvSpPr>
        <p:spPr>
          <a:xfrm>
            <a:off x="5000760" y="4214880"/>
            <a:ext cx="2571480" cy="107136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547857"/>
            </a:solidFill>
            <a:round/>
          </a:ln>
        </p:spPr>
      </p:sp>
      <p:sp>
        <p:nvSpPr>
          <p:cNvPr id="172" name="CustomShape 6"/>
          <p:cNvSpPr/>
          <p:nvPr/>
        </p:nvSpPr>
        <p:spPr>
          <a:xfrm>
            <a:off x="2428920" y="2786040"/>
            <a:ext cx="3214440" cy="1499760"/>
          </a:xfrm>
          <a:prstGeom prst="ellipse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173" name="CustomShape 7"/>
          <p:cNvSpPr/>
          <p:nvPr/>
        </p:nvSpPr>
        <p:spPr>
          <a:xfrm>
            <a:off x="5500800" y="4429080"/>
            <a:ext cx="22143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Fabriquer du compost</a:t>
            </a:r>
            <a:endParaRPr/>
          </a:p>
        </p:txBody>
      </p:sp>
      <p:sp>
        <p:nvSpPr>
          <p:cNvPr id="174" name="CustomShape 8"/>
          <p:cNvSpPr/>
          <p:nvPr/>
        </p:nvSpPr>
        <p:spPr>
          <a:xfrm>
            <a:off x="4643280" y="1785960"/>
            <a:ext cx="2857320" cy="92844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54785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Lucida Sans Unicode"/>
              </a:rPr>
              <a:t>.</a:t>
            </a:r>
            <a:endParaRPr/>
          </a:p>
        </p:txBody>
      </p:sp>
      <p:sp>
        <p:nvSpPr>
          <p:cNvPr id="175" name="CustomShape 9"/>
          <p:cNvSpPr/>
          <p:nvPr/>
        </p:nvSpPr>
        <p:spPr>
          <a:xfrm>
            <a:off x="5214960" y="1928880"/>
            <a:ext cx="26427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Les déchets organiques</a:t>
            </a:r>
            <a:endParaRPr/>
          </a:p>
        </p:txBody>
      </p:sp>
      <p:sp>
        <p:nvSpPr>
          <p:cNvPr id="176" name="CustomShape 10"/>
          <p:cNvSpPr/>
          <p:nvPr/>
        </p:nvSpPr>
        <p:spPr>
          <a:xfrm>
            <a:off x="1143000" y="2071800"/>
            <a:ext cx="24285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Le particulier</a:t>
            </a:r>
            <a:endParaRPr/>
          </a:p>
        </p:txBody>
      </p:sp>
      <p:sp>
        <p:nvSpPr>
          <p:cNvPr id="177" name="CustomShape 11"/>
          <p:cNvSpPr/>
          <p:nvPr/>
        </p:nvSpPr>
        <p:spPr>
          <a:xfrm>
            <a:off x="3000240" y="3071880"/>
            <a:ext cx="221436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Poubelle à compost</a:t>
            </a:r>
            <a:endParaRPr/>
          </a:p>
        </p:txBody>
      </p:sp>
      <p:pic>
        <p:nvPicPr>
          <p:cNvPr id="17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  <p:sp>
        <p:nvSpPr>
          <p:cNvPr id="179" name="CustomShape 12"/>
          <p:cNvSpPr/>
          <p:nvPr/>
        </p:nvSpPr>
        <p:spPr>
          <a:xfrm>
            <a:off x="3000240" y="2428920"/>
            <a:ext cx="642600" cy="78552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180" name="CustomShape 13"/>
          <p:cNvSpPr/>
          <p:nvPr/>
        </p:nvSpPr>
        <p:spPr>
          <a:xfrm rot="16594800">
            <a:off x="4206240" y="2448720"/>
            <a:ext cx="883800" cy="78552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181" name="CustomShape 14"/>
          <p:cNvSpPr/>
          <p:nvPr/>
        </p:nvSpPr>
        <p:spPr>
          <a:xfrm>
            <a:off x="5143680" y="4000680"/>
            <a:ext cx="285480" cy="71388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182" name="CustomShape 15"/>
          <p:cNvSpPr/>
          <p:nvPr/>
        </p:nvSpPr>
        <p:spPr>
          <a:xfrm>
            <a:off x="357120" y="5500800"/>
            <a:ext cx="850068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214800" y="3286080"/>
            <a:ext cx="1928520" cy="785520"/>
          </a:xfrm>
          <a:prstGeom prst="ellipse">
            <a:avLst/>
          </a:prstGeom>
          <a:solidFill>
            <a:srgbClr val="00B050"/>
          </a:solidFill>
          <a:ln w="25560">
            <a:solidFill>
              <a:srgbClr val="000000"/>
            </a:solidFill>
            <a:round/>
          </a:ln>
        </p:spPr>
      </p:sp>
      <p:sp>
        <p:nvSpPr>
          <p:cNvPr id="184" name="TextShape 2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400">
                <a:solidFill>
                  <a:srgbClr val="7030A0"/>
                </a:solidFill>
                <a:latin typeface="Lucida Sans Unicode"/>
              </a:rPr>
              <a:t>FP: Réduire le volume des déchets organiques</a:t>
            </a:r>
            <a:endParaRPr/>
          </a:p>
        </p:txBody>
      </p:sp>
      <p:sp>
        <p:nvSpPr>
          <p:cNvPr id="185" name="TextShape 3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186" name="TextShape 4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A0E0AD0-21B0-4BDF-A3A9-7234DC774834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187" name="TextShape 5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Diagramme pieuvre.</a:t>
            </a:r>
            <a:endParaRPr/>
          </a:p>
        </p:txBody>
      </p:sp>
      <p:sp>
        <p:nvSpPr>
          <p:cNvPr id="188" name="CustomShape 6"/>
          <p:cNvSpPr/>
          <p:nvPr/>
        </p:nvSpPr>
        <p:spPr>
          <a:xfrm rot="10800000">
            <a:off x="2500560" y="2643120"/>
            <a:ext cx="1499760" cy="99972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189" name="CustomShape 7"/>
          <p:cNvSpPr/>
          <p:nvPr/>
        </p:nvSpPr>
        <p:spPr>
          <a:xfrm>
            <a:off x="1643040" y="2714760"/>
            <a:ext cx="1642680" cy="642600"/>
          </a:xfrm>
          <a:prstGeom prst="ellipse">
            <a:avLst/>
          </a:prstGeom>
          <a:solidFill>
            <a:srgbClr val="00B0F0"/>
          </a:solidFill>
          <a:ln w="25560">
            <a:solidFill>
              <a:srgbClr val="000000"/>
            </a:solidFill>
            <a:round/>
          </a:ln>
        </p:spPr>
      </p:sp>
      <p:sp>
        <p:nvSpPr>
          <p:cNvPr id="190" name="CustomShape 8"/>
          <p:cNvSpPr/>
          <p:nvPr/>
        </p:nvSpPr>
        <p:spPr>
          <a:xfrm>
            <a:off x="3571920" y="3500280"/>
            <a:ext cx="14284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poubelle</a:t>
            </a:r>
            <a:endParaRPr/>
          </a:p>
        </p:txBody>
      </p:sp>
      <p:sp>
        <p:nvSpPr>
          <p:cNvPr id="191" name="CustomShape 9"/>
          <p:cNvSpPr/>
          <p:nvPr/>
        </p:nvSpPr>
        <p:spPr>
          <a:xfrm>
            <a:off x="6000840" y="2714760"/>
            <a:ext cx="1642680" cy="428400"/>
          </a:xfrm>
          <a:prstGeom prst="ellipse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192" name="CustomShape 10"/>
          <p:cNvSpPr/>
          <p:nvPr/>
        </p:nvSpPr>
        <p:spPr>
          <a:xfrm>
            <a:off x="1285920" y="4357800"/>
            <a:ext cx="1642680" cy="713880"/>
          </a:xfrm>
          <a:prstGeom prst="ellipse">
            <a:avLst/>
          </a:prstGeom>
          <a:solidFill>
            <a:srgbClr val="7030A0"/>
          </a:solidFill>
          <a:ln w="25560">
            <a:solidFill>
              <a:srgbClr val="000000"/>
            </a:solidFill>
            <a:round/>
          </a:ln>
        </p:spPr>
      </p:sp>
      <p:sp>
        <p:nvSpPr>
          <p:cNvPr id="193" name="CustomShape 11"/>
          <p:cNvSpPr/>
          <p:nvPr/>
        </p:nvSpPr>
        <p:spPr>
          <a:xfrm>
            <a:off x="5072040" y="5143680"/>
            <a:ext cx="1642680" cy="499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194" name="CustomShape 12"/>
          <p:cNvSpPr/>
          <p:nvPr/>
        </p:nvSpPr>
        <p:spPr>
          <a:xfrm>
            <a:off x="5857920" y="4429080"/>
            <a:ext cx="2214360" cy="49968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000000"/>
            </a:solidFill>
            <a:round/>
          </a:ln>
        </p:spPr>
      </p:sp>
      <p:sp>
        <p:nvSpPr>
          <p:cNvPr id="195" name="CustomShape 13"/>
          <p:cNvSpPr/>
          <p:nvPr/>
        </p:nvSpPr>
        <p:spPr>
          <a:xfrm>
            <a:off x="1928880" y="2714760"/>
            <a:ext cx="1142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Œil humain</a:t>
            </a:r>
            <a:endParaRPr/>
          </a:p>
        </p:txBody>
      </p:sp>
      <p:sp>
        <p:nvSpPr>
          <p:cNvPr id="196" name="CustomShape 14"/>
          <p:cNvSpPr/>
          <p:nvPr/>
        </p:nvSpPr>
        <p:spPr>
          <a:xfrm>
            <a:off x="6429240" y="2786040"/>
            <a:ext cx="7138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coût</a:t>
            </a:r>
            <a:endParaRPr/>
          </a:p>
        </p:txBody>
      </p:sp>
      <p:sp>
        <p:nvSpPr>
          <p:cNvPr id="197" name="CustomShape 15"/>
          <p:cNvSpPr/>
          <p:nvPr/>
        </p:nvSpPr>
        <p:spPr>
          <a:xfrm>
            <a:off x="6000840" y="4500720"/>
            <a:ext cx="1928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environnement</a:t>
            </a:r>
            <a:endParaRPr/>
          </a:p>
        </p:txBody>
      </p:sp>
      <p:sp>
        <p:nvSpPr>
          <p:cNvPr id="198" name="CustomShape 16"/>
          <p:cNvSpPr/>
          <p:nvPr/>
        </p:nvSpPr>
        <p:spPr>
          <a:xfrm>
            <a:off x="5214960" y="5214960"/>
            <a:ext cx="13568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utilisateur</a:t>
            </a:r>
            <a:endParaRPr/>
          </a:p>
        </p:txBody>
      </p:sp>
      <p:sp>
        <p:nvSpPr>
          <p:cNvPr id="199" name="CustomShape 17"/>
          <p:cNvSpPr/>
          <p:nvPr/>
        </p:nvSpPr>
        <p:spPr>
          <a:xfrm>
            <a:off x="1500120" y="4429080"/>
            <a:ext cx="1642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Déchets organiques</a:t>
            </a:r>
            <a:endParaRPr/>
          </a:p>
        </p:txBody>
      </p:sp>
      <p:sp>
        <p:nvSpPr>
          <p:cNvPr id="200" name="CustomShape 18"/>
          <p:cNvSpPr/>
          <p:nvPr/>
        </p:nvSpPr>
        <p:spPr>
          <a:xfrm rot="10800000">
            <a:off x="4643640" y="2786040"/>
            <a:ext cx="1071360" cy="249984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201" name="CustomShape 19"/>
          <p:cNvSpPr/>
          <p:nvPr/>
        </p:nvSpPr>
        <p:spPr>
          <a:xfrm rot="9438000">
            <a:off x="4918320" y="2738520"/>
            <a:ext cx="1071360" cy="196524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202" name="CustomShape 20"/>
          <p:cNvSpPr/>
          <p:nvPr/>
        </p:nvSpPr>
        <p:spPr>
          <a:xfrm rot="20028600">
            <a:off x="3649680" y="3390480"/>
            <a:ext cx="2481120" cy="28332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203" name="CustomShape 21"/>
          <p:cNvSpPr/>
          <p:nvPr/>
        </p:nvSpPr>
        <p:spPr>
          <a:xfrm rot="6141000">
            <a:off x="2256480" y="3339720"/>
            <a:ext cx="1499760" cy="99972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204" name="CustomShape 22"/>
          <p:cNvSpPr/>
          <p:nvPr/>
        </p:nvSpPr>
        <p:spPr>
          <a:xfrm>
            <a:off x="2786040" y="4143240"/>
            <a:ext cx="499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7030A0"/>
                </a:solidFill>
                <a:latin typeface="Lucida Sans Unicode"/>
              </a:rPr>
              <a:t>FP</a:t>
            </a:r>
            <a:endParaRPr/>
          </a:p>
        </p:txBody>
      </p:sp>
      <p:sp>
        <p:nvSpPr>
          <p:cNvPr id="205" name="CustomShape 23"/>
          <p:cNvSpPr/>
          <p:nvPr/>
        </p:nvSpPr>
        <p:spPr>
          <a:xfrm>
            <a:off x="2357280" y="3500280"/>
            <a:ext cx="10713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B0F0"/>
                </a:solidFill>
                <a:latin typeface="Lucida Sans Unicode"/>
              </a:rPr>
              <a:t>FC1</a:t>
            </a:r>
            <a:endParaRPr/>
          </a:p>
        </p:txBody>
      </p:sp>
      <p:sp>
        <p:nvSpPr>
          <p:cNvPr id="206" name="CustomShape 24"/>
          <p:cNvSpPr/>
          <p:nvPr/>
        </p:nvSpPr>
        <p:spPr>
          <a:xfrm>
            <a:off x="500034" y="1500174"/>
            <a:ext cx="57862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00B0F0"/>
                </a:solidFill>
                <a:latin typeface="Lucida Sans Unicode"/>
              </a:rPr>
              <a:t>FC1:le système doit être esthétique</a:t>
            </a:r>
            <a:endParaRPr/>
          </a:p>
        </p:txBody>
      </p:sp>
      <p:sp>
        <p:nvSpPr>
          <p:cNvPr id="207" name="CustomShape 25"/>
          <p:cNvSpPr/>
          <p:nvPr/>
        </p:nvSpPr>
        <p:spPr>
          <a:xfrm>
            <a:off x="500034" y="1500174"/>
            <a:ext cx="5357520" cy="45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C000"/>
                </a:solidFill>
                <a:latin typeface="Lucida Sans Unicode"/>
              </a:rPr>
              <a:t>FC2: le système doit être peu coûteux</a:t>
            </a:r>
            <a:endParaRPr/>
          </a:p>
        </p:txBody>
      </p:sp>
      <p:sp>
        <p:nvSpPr>
          <p:cNvPr id="208" name="CustomShape 26"/>
          <p:cNvSpPr/>
          <p:nvPr/>
        </p:nvSpPr>
        <p:spPr>
          <a:xfrm>
            <a:off x="500034" y="1500174"/>
            <a:ext cx="585756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C000"/>
                </a:solidFill>
                <a:latin typeface="Lucida Sans Unicode"/>
              </a:rPr>
              <a:t>FC3: le système doit économiser au maximum l’énergie</a:t>
            </a:r>
            <a:endParaRPr/>
          </a:p>
        </p:txBody>
      </p:sp>
      <p:sp>
        <p:nvSpPr>
          <p:cNvPr id="209" name="CustomShape 27"/>
          <p:cNvSpPr/>
          <p:nvPr/>
        </p:nvSpPr>
        <p:spPr>
          <a:xfrm>
            <a:off x="500034" y="1500174"/>
            <a:ext cx="48574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92D050"/>
                </a:solidFill>
                <a:latin typeface="Lucida Sans Unicode"/>
              </a:rPr>
              <a:t>FC4:ne pas être encombrant</a:t>
            </a:r>
            <a:endParaRPr/>
          </a:p>
        </p:txBody>
      </p:sp>
      <p:sp>
        <p:nvSpPr>
          <p:cNvPr id="210" name="CustomShape 28"/>
          <p:cNvSpPr/>
          <p:nvPr/>
        </p:nvSpPr>
        <p:spPr>
          <a:xfrm>
            <a:off x="500034" y="1500174"/>
            <a:ext cx="57862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92D050"/>
                </a:solidFill>
                <a:latin typeface="Lucida Sans Unicode"/>
              </a:rPr>
              <a:t>FC5:ne pas être source de nuisances sonores ou olfactives</a:t>
            </a:r>
            <a:endParaRPr/>
          </a:p>
        </p:txBody>
      </p:sp>
      <p:sp>
        <p:nvSpPr>
          <p:cNvPr id="211" name="CustomShape 29"/>
          <p:cNvSpPr/>
          <p:nvPr/>
        </p:nvSpPr>
        <p:spPr>
          <a:xfrm>
            <a:off x="5000760" y="2786040"/>
            <a:ext cx="7138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C000"/>
                </a:solidFill>
                <a:latin typeface="Lucida Sans Unicode"/>
              </a:rPr>
              <a:t>FC2</a:t>
            </a:r>
            <a:endParaRPr/>
          </a:p>
        </p:txBody>
      </p:sp>
      <p:sp>
        <p:nvSpPr>
          <p:cNvPr id="212" name="CustomShape 30"/>
          <p:cNvSpPr/>
          <p:nvPr/>
        </p:nvSpPr>
        <p:spPr>
          <a:xfrm>
            <a:off x="5500800" y="3357720"/>
            <a:ext cx="9997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C000"/>
                </a:solidFill>
                <a:latin typeface="Lucida Sans Unicode"/>
              </a:rPr>
              <a:t>FC3</a:t>
            </a:r>
            <a:endParaRPr/>
          </a:p>
        </p:txBody>
      </p:sp>
      <p:sp>
        <p:nvSpPr>
          <p:cNvPr id="213" name="CustomShape 31"/>
          <p:cNvSpPr/>
          <p:nvPr/>
        </p:nvSpPr>
        <p:spPr>
          <a:xfrm rot="9414600">
            <a:off x="4962960" y="2837520"/>
            <a:ext cx="2628000" cy="28332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214" name="CustomShape 32"/>
          <p:cNvSpPr/>
          <p:nvPr/>
        </p:nvSpPr>
        <p:spPr>
          <a:xfrm>
            <a:off x="4929120" y="4500720"/>
            <a:ext cx="785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92D050"/>
                </a:solidFill>
                <a:latin typeface="Lucida Sans Unicode"/>
              </a:rPr>
              <a:t>FC5</a:t>
            </a:r>
            <a:endParaRPr/>
          </a:p>
        </p:txBody>
      </p:sp>
      <p:sp>
        <p:nvSpPr>
          <p:cNvPr id="215" name="CustomShape 33"/>
          <p:cNvSpPr/>
          <p:nvPr/>
        </p:nvSpPr>
        <p:spPr>
          <a:xfrm rot="20314200">
            <a:off x="5001840" y="3693240"/>
            <a:ext cx="1073520" cy="2165400"/>
          </a:xfrm>
          <a:prstGeom prst="arc">
            <a:avLst>
              <a:gd name="adj1" fmla="val 16200000"/>
              <a:gd name="adj2" fmla="val 0"/>
            </a:avLst>
          </a:prstGeom>
          <a:noFill/>
          <a:ln w="9360">
            <a:solidFill>
              <a:srgbClr val="6EA072"/>
            </a:solidFill>
            <a:round/>
          </a:ln>
        </p:spPr>
      </p:sp>
      <p:sp>
        <p:nvSpPr>
          <p:cNvPr id="216" name="CustomShape 34"/>
          <p:cNvSpPr/>
          <p:nvPr/>
        </p:nvSpPr>
        <p:spPr>
          <a:xfrm>
            <a:off x="5857920" y="3857760"/>
            <a:ext cx="9997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92D050"/>
                </a:solidFill>
                <a:latin typeface="Lucida Sans Unicode"/>
              </a:rPr>
              <a:t>FC4</a:t>
            </a:r>
            <a:endParaRPr/>
          </a:p>
        </p:txBody>
      </p:sp>
      <p:sp>
        <p:nvSpPr>
          <p:cNvPr id="217" name="CustomShape 35"/>
          <p:cNvSpPr/>
          <p:nvPr/>
        </p:nvSpPr>
        <p:spPr>
          <a:xfrm>
            <a:off x="4000320" y="4929120"/>
            <a:ext cx="8568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0000"/>
                </a:solidFill>
                <a:latin typeface="Lucida Sans Unicode"/>
              </a:rPr>
              <a:t>FC6</a:t>
            </a:r>
            <a:endParaRPr/>
          </a:p>
        </p:txBody>
      </p:sp>
      <p:sp>
        <p:nvSpPr>
          <p:cNvPr id="218" name="CustomShape 36"/>
          <p:cNvSpPr/>
          <p:nvPr/>
        </p:nvSpPr>
        <p:spPr>
          <a:xfrm>
            <a:off x="500034" y="1500174"/>
            <a:ext cx="6071760" cy="4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0000"/>
                </a:solidFill>
                <a:latin typeface="Lucida Sans Unicode"/>
              </a:rPr>
              <a:t>FC6: ne pas être dangereux pour l’utilisateur</a:t>
            </a:r>
            <a:endParaRPr/>
          </a:p>
        </p:txBody>
      </p:sp>
      <p:sp>
        <p:nvSpPr>
          <p:cNvPr id="219" name="CustomShape 37"/>
          <p:cNvSpPr/>
          <p:nvPr/>
        </p:nvSpPr>
        <p:spPr>
          <a:xfrm>
            <a:off x="142920" y="5715000"/>
            <a:ext cx="850068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4" dur="500"/>
                                        <p:tgtEl>
                                          <p:spTgt spid="184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3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4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5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5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6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6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7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8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357686" y="1428736"/>
            <a:ext cx="4643280" cy="2428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700">
                <a:solidFill>
                  <a:srgbClr val="000000"/>
                </a:solidFill>
                <a:latin typeface="Lucida Sans Unicode"/>
              </a:rPr>
              <a:t>Il faut superposer une couche de copeaux de bois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 Loritz Termional STI2D EE</a:t>
            </a:r>
            <a:endParaRPr/>
          </a:p>
        </p:txBody>
      </p:sp>
      <p:sp>
        <p:nvSpPr>
          <p:cNvPr id="222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EADA1E1-7D4F-4160-AB12-930A0C78C311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223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u="sng">
                <a:solidFill>
                  <a:srgbClr val="92D050"/>
                </a:solidFill>
                <a:latin typeface="Lucida Sans Unicode"/>
              </a:rPr>
              <a:t>Fabrication de compost.</a:t>
            </a:r>
            <a:endParaRPr/>
          </a:p>
        </p:txBody>
      </p:sp>
      <p:pic>
        <p:nvPicPr>
          <p:cNvPr id="2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40" y="1428840"/>
            <a:ext cx="3683160" cy="2428560"/>
          </a:xfrm>
          <a:prstGeom prst="rect">
            <a:avLst/>
          </a:prstGeom>
          <a:ln>
            <a:noFill/>
          </a:ln>
        </p:spPr>
      </p:pic>
      <p:pic>
        <p:nvPicPr>
          <p:cNvPr id="22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3929040"/>
            <a:ext cx="3719160" cy="2785680"/>
          </a:xfrm>
          <a:prstGeom prst="rect">
            <a:avLst/>
          </a:prstGeom>
          <a:ln>
            <a:noFill/>
          </a:ln>
        </p:spPr>
      </p:pic>
      <p:pic>
        <p:nvPicPr>
          <p:cNvPr id="226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40" y="1428840"/>
            <a:ext cx="3642840" cy="2415240"/>
          </a:xfrm>
          <a:prstGeom prst="rect">
            <a:avLst/>
          </a:prstGeom>
          <a:ln>
            <a:noFill/>
          </a:ln>
        </p:spPr>
      </p:pic>
      <p:pic>
        <p:nvPicPr>
          <p:cNvPr id="227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40" y="3929040"/>
            <a:ext cx="3736440" cy="2499840"/>
          </a:xfrm>
          <a:prstGeom prst="rect">
            <a:avLst/>
          </a:prstGeom>
          <a:ln>
            <a:noFill/>
          </a:ln>
        </p:spPr>
      </p:pic>
      <p:pic>
        <p:nvPicPr>
          <p:cNvPr id="228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00040" y="1428840"/>
            <a:ext cx="3357360" cy="2397960"/>
          </a:xfrm>
          <a:prstGeom prst="rect">
            <a:avLst/>
          </a:prstGeom>
          <a:ln>
            <a:noFill/>
          </a:ln>
        </p:spPr>
      </p:pic>
      <p:sp>
        <p:nvSpPr>
          <p:cNvPr id="229" name="CustomShape 5"/>
          <p:cNvSpPr/>
          <p:nvPr/>
        </p:nvSpPr>
        <p:spPr>
          <a:xfrm>
            <a:off x="0" y="1428840"/>
            <a:ext cx="91436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FF0000"/>
                </a:solidFill>
                <a:latin typeface="Lucida Sans Unicode"/>
              </a:rPr>
              <a:t>Pour faire un bon compost</a:t>
            </a:r>
            <a:endParaRPr/>
          </a:p>
        </p:txBody>
      </p:sp>
      <p:sp>
        <p:nvSpPr>
          <p:cNvPr id="230" name="CustomShape 6"/>
          <p:cNvSpPr/>
          <p:nvPr/>
        </p:nvSpPr>
        <p:spPr>
          <a:xfrm>
            <a:off x="4500720" y="4143240"/>
            <a:ext cx="42145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Lucida Sans Unicode"/>
              </a:rPr>
              <a:t>Et une couche de déchets organiques</a:t>
            </a:r>
            <a:endParaRPr/>
          </a:p>
        </p:txBody>
      </p:sp>
      <p:sp>
        <p:nvSpPr>
          <p:cNvPr id="231" name="CustomShape 7"/>
          <p:cNvSpPr/>
          <p:nvPr/>
        </p:nvSpPr>
        <p:spPr>
          <a:xfrm>
            <a:off x="4536000" y="1576440"/>
            <a:ext cx="428580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Lucida Sans Unicode"/>
              </a:rPr>
              <a:t>Et une nouvelle couche de copeaux de bois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>
            <a:off x="4286248" y="4071942"/>
            <a:ext cx="52146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Lucida Sans Unicode"/>
              </a:rPr>
              <a:t>Et ainsi de suite</a:t>
            </a:r>
            <a:endParaRPr/>
          </a:p>
        </p:txBody>
      </p:sp>
      <p:sp>
        <p:nvSpPr>
          <p:cNvPr id="233" name="CustomShape 9"/>
          <p:cNvSpPr/>
          <p:nvPr/>
        </p:nvSpPr>
        <p:spPr>
          <a:xfrm>
            <a:off x="4357686" y="1500174"/>
            <a:ext cx="4357440" cy="136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Lucida Sans Unicode"/>
              </a:rPr>
              <a:t>Il faut aussi un lien entre la terre et le compost pour que la décomposition ait lieu</a:t>
            </a:r>
            <a:endParaRPr/>
          </a:p>
        </p:txBody>
      </p:sp>
      <p:sp>
        <p:nvSpPr>
          <p:cNvPr id="234" name="CustomShape 10"/>
          <p:cNvSpPr/>
          <p:nvPr/>
        </p:nvSpPr>
        <p:spPr>
          <a:xfrm>
            <a:off x="4214810" y="4143380"/>
            <a:ext cx="435744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Lucida Sans Unicode"/>
              </a:rPr>
              <a:t>Une certaine température favorise également la décomposition</a:t>
            </a:r>
            <a:endParaRPr/>
          </a:p>
        </p:txBody>
      </p:sp>
      <p:sp>
        <p:nvSpPr>
          <p:cNvPr id="235" name="CustomShape 11"/>
          <p:cNvSpPr/>
          <p:nvPr/>
        </p:nvSpPr>
        <p:spPr>
          <a:xfrm>
            <a:off x="4500562" y="1500174"/>
            <a:ext cx="42145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Lucida Sans Unicode"/>
              </a:rPr>
              <a:t>le tout doit être régulièrement arrosé</a:t>
            </a:r>
            <a:endParaRPr/>
          </a:p>
        </p:txBody>
      </p:sp>
      <p:pic>
        <p:nvPicPr>
          <p:cNvPr id="236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500040" y="3929040"/>
            <a:ext cx="3642840" cy="2814120"/>
          </a:xfrm>
          <a:prstGeom prst="rect">
            <a:avLst/>
          </a:prstGeom>
          <a:ln>
            <a:noFill/>
          </a:ln>
        </p:spPr>
      </p:pic>
      <p:sp>
        <p:nvSpPr>
          <p:cNvPr id="237" name="CustomShape 12"/>
          <p:cNvSpPr/>
          <p:nvPr/>
        </p:nvSpPr>
        <p:spPr>
          <a:xfrm>
            <a:off x="4357686" y="4000504"/>
            <a:ext cx="428580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Lucida Sans Unicode"/>
              </a:rPr>
              <a:t>Enfin pour accélérer la décomposition le tout doit être aéré</a:t>
            </a:r>
            <a:endParaRPr/>
          </a:p>
        </p:txBody>
      </p:sp>
      <p:sp>
        <p:nvSpPr>
          <p:cNvPr id="238" name="CustomShape 13"/>
          <p:cNvSpPr/>
          <p:nvPr/>
        </p:nvSpPr>
        <p:spPr>
          <a:xfrm>
            <a:off x="4357800" y="6072120"/>
            <a:ext cx="35715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040" y="350028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2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>
                <a:solidFill>
                  <a:srgbClr val="92D050"/>
                </a:solidFill>
                <a:latin typeface="Lucida Sans Unicode"/>
              </a:rPr>
              <a:t>contraintes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Il faut que le dispositif ne soit pas encombrant.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Qu’il ne représente pas un danger pour l’utilisateur.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Que l’air puisse circuler afin de favoriser la décomposition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71320" y="3571920"/>
            <a:ext cx="3209040" cy="199980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 rot="1759800">
            <a:off x="428760" y="4571640"/>
            <a:ext cx="3571560" cy="142560"/>
          </a:xfrm>
          <a:prstGeom prst="rect">
            <a:avLst/>
          </a:prstGeom>
          <a:solidFill>
            <a:srgbClr val="C00000"/>
          </a:solidFill>
          <a:ln w="25560">
            <a:solidFill>
              <a:srgbClr val="547857"/>
            </a:solidFill>
            <a:round/>
          </a:ln>
        </p:spPr>
      </p:sp>
      <p:sp>
        <p:nvSpPr>
          <p:cNvPr id="244" name="CustomShape 4"/>
          <p:cNvSpPr/>
          <p:nvPr/>
        </p:nvSpPr>
        <p:spPr>
          <a:xfrm rot="19615800">
            <a:off x="542880" y="4514040"/>
            <a:ext cx="3308760" cy="168480"/>
          </a:xfrm>
          <a:prstGeom prst="rect">
            <a:avLst/>
          </a:prstGeom>
          <a:solidFill>
            <a:srgbClr val="C00000"/>
          </a:solidFill>
          <a:ln w="25560">
            <a:solidFill>
              <a:srgbClr val="547857"/>
            </a:solidFill>
            <a:round/>
          </a:ln>
        </p:spPr>
      </p:sp>
      <p:pic>
        <p:nvPicPr>
          <p:cNvPr id="245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00720" y="4714920"/>
            <a:ext cx="1012320" cy="671040"/>
          </a:xfrm>
          <a:prstGeom prst="rect">
            <a:avLst/>
          </a:prstGeom>
          <a:ln>
            <a:noFill/>
          </a:ln>
        </p:spPr>
      </p:pic>
      <p:sp>
        <p:nvSpPr>
          <p:cNvPr id="246" name="CustomShape 5"/>
          <p:cNvSpPr/>
          <p:nvPr/>
        </p:nvSpPr>
        <p:spPr>
          <a:xfrm rot="18741600">
            <a:off x="3735720" y="4357440"/>
            <a:ext cx="2382840" cy="142560"/>
          </a:xfrm>
          <a:prstGeom prst="rect">
            <a:avLst/>
          </a:prstGeom>
          <a:solidFill>
            <a:srgbClr val="C00000"/>
          </a:solidFill>
          <a:ln w="25560">
            <a:solidFill>
              <a:srgbClr val="547857"/>
            </a:solidFill>
            <a:round/>
          </a:ln>
        </p:spPr>
      </p:sp>
      <p:sp>
        <p:nvSpPr>
          <p:cNvPr id="247" name="CustomShape 6"/>
          <p:cNvSpPr/>
          <p:nvPr/>
        </p:nvSpPr>
        <p:spPr>
          <a:xfrm rot="2980200">
            <a:off x="3918240" y="4424760"/>
            <a:ext cx="2391840" cy="154440"/>
          </a:xfrm>
          <a:prstGeom prst="rect">
            <a:avLst/>
          </a:prstGeom>
          <a:solidFill>
            <a:srgbClr val="C00000"/>
          </a:solidFill>
          <a:ln w="25560">
            <a:solidFill>
              <a:srgbClr val="547857"/>
            </a:solidFill>
            <a:round/>
          </a:ln>
        </p:spPr>
      </p:sp>
      <p:sp>
        <p:nvSpPr>
          <p:cNvPr id="248" name="TextShape 7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260D199-7A60-4A53-A1BF-2C81175226AF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249" name="TextShape 8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pic>
        <p:nvPicPr>
          <p:cNvPr id="250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  <p:pic>
        <p:nvPicPr>
          <p:cNvPr id="251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6357960" y="357192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252" name="CustomShape 9"/>
          <p:cNvSpPr/>
          <p:nvPr/>
        </p:nvSpPr>
        <p:spPr>
          <a:xfrm>
            <a:off x="500040" y="5857920"/>
            <a:ext cx="79293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Plan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28760" y="4786200"/>
            <a:ext cx="4571640" cy="128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Lucida Sans Unicode"/>
              </a:rPr>
              <a:t>3-Si le tiroir du compost n’est pas fermé le moteur ne pourra pas se mettre en </a:t>
            </a:r>
            <a:r>
              <a:rPr lang="fr-FR" sz="2100">
                <a:solidFill>
                  <a:srgbClr val="000000"/>
                </a:solidFill>
                <a:latin typeface="Lucida Sans Unicode"/>
              </a:rPr>
              <a:t>fonctionnement</a:t>
            </a:r>
            <a:r>
              <a:rPr lang="fr-FR" sz="2000">
                <a:solidFill>
                  <a:srgbClr val="000000"/>
                </a:solidFill>
                <a:latin typeface="Lucida Sans Unicode"/>
              </a:rPr>
              <a:t>.</a:t>
            </a:r>
            <a:endParaRPr/>
          </a:p>
        </p:txBody>
      </p:sp>
      <p:sp>
        <p:nvSpPr>
          <p:cNvPr id="254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0000"/>
                </a:solidFill>
                <a:latin typeface="Lucida Sans Unicode"/>
              </a:rPr>
              <a:t>Lycée HenriLoritzTerminal STI2D EE</a:t>
            </a:r>
            <a:endParaRPr/>
          </a:p>
        </p:txBody>
      </p:sp>
      <p:sp>
        <p:nvSpPr>
          <p:cNvPr id="255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B001E6E-9AD6-41DB-89DC-BC3D5C2EF40F}" type="slidenum">
              <a:rPr lang="fr-FR" sz="1000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256" name="TextShape 4"/>
          <p:cNvSpPr txBox="1"/>
          <p:nvPr/>
        </p:nvSpPr>
        <p:spPr>
          <a:xfrm>
            <a:off x="0" y="274680"/>
            <a:ext cx="9143640" cy="867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1" u="sng">
                <a:solidFill>
                  <a:srgbClr val="92D050"/>
                </a:solidFill>
                <a:latin typeface="Lucida Sans Unicode"/>
              </a:rPr>
              <a:t>La sécurité du broyeur.</a:t>
            </a:r>
            <a:endParaRPr/>
          </a:p>
        </p:txBody>
      </p:sp>
      <p:pic>
        <p:nvPicPr>
          <p:cNvPr id="25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022520" y="0"/>
            <a:ext cx="2121120" cy="928440"/>
          </a:xfrm>
          <a:prstGeom prst="rect">
            <a:avLst/>
          </a:prstGeom>
          <a:ln>
            <a:noFill/>
          </a:ln>
        </p:spPr>
      </p:pic>
      <p:sp>
        <p:nvSpPr>
          <p:cNvPr id="258" name="CustomShape 5"/>
          <p:cNvSpPr/>
          <p:nvPr/>
        </p:nvSpPr>
        <p:spPr>
          <a:xfrm>
            <a:off x="571320" y="1071720"/>
            <a:ext cx="814356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Lucida Sans Unicode"/>
              </a:rPr>
              <a:t>Le broyeur ne pourra pas être mis en fonctionnement si plusieurs critères de sécurités ne sont pas respectés par les utilisateurs :</a:t>
            </a:r>
            <a:endParaRPr/>
          </a:p>
        </p:txBody>
      </p:sp>
      <p:pic>
        <p:nvPicPr>
          <p:cNvPr id="25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200" y="2500200"/>
            <a:ext cx="1213920" cy="1011600"/>
          </a:xfrm>
          <a:prstGeom prst="rect">
            <a:avLst/>
          </a:prstGeom>
          <a:ln>
            <a:noFill/>
          </a:ln>
        </p:spPr>
      </p:pic>
      <p:sp>
        <p:nvSpPr>
          <p:cNvPr id="260" name="CustomShape 6"/>
          <p:cNvSpPr/>
          <p:nvPr/>
        </p:nvSpPr>
        <p:spPr>
          <a:xfrm>
            <a:off x="5572080" y="2928960"/>
            <a:ext cx="499680" cy="49968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25560">
            <a:solidFill>
              <a:srgbClr val="FFFFFF"/>
            </a:solidFill>
            <a:round/>
          </a:ln>
        </p:spPr>
      </p:sp>
      <p:pic>
        <p:nvPicPr>
          <p:cNvPr id="261" name="Picture 10"/>
          <p:cNvPicPr/>
          <p:nvPr/>
        </p:nvPicPr>
        <p:blipFill>
          <a:blip r:embed="rId4" cstate="print"/>
          <a:srcRect b="75000"/>
          <a:stretch>
            <a:fillRect/>
          </a:stretch>
        </p:blipFill>
        <p:spPr>
          <a:xfrm>
            <a:off x="6357960" y="3429000"/>
            <a:ext cx="1178280" cy="392400"/>
          </a:xfrm>
          <a:prstGeom prst="rect">
            <a:avLst/>
          </a:prstGeom>
          <a:ln>
            <a:noFill/>
          </a:ln>
        </p:spPr>
      </p:pic>
      <p:pic>
        <p:nvPicPr>
          <p:cNvPr id="262" name="Picture 8"/>
          <p:cNvPicPr/>
          <p:nvPr/>
        </p:nvPicPr>
        <p:blipFill>
          <a:blip r:embed="rId5"/>
          <a:srcRect t="25060"/>
          <a:stretch>
            <a:fillRect/>
          </a:stretch>
        </p:blipFill>
        <p:spPr>
          <a:xfrm>
            <a:off x="6429240" y="3786120"/>
            <a:ext cx="1048680" cy="785520"/>
          </a:xfrm>
          <a:prstGeom prst="rect">
            <a:avLst/>
          </a:prstGeom>
          <a:ln>
            <a:noFill/>
          </a:ln>
        </p:spPr>
      </p:pic>
      <p:pic>
        <p:nvPicPr>
          <p:cNvPr id="2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840" y="3571920"/>
            <a:ext cx="1071360" cy="892440"/>
          </a:xfrm>
          <a:prstGeom prst="rect">
            <a:avLst/>
          </a:prstGeom>
          <a:ln>
            <a:noFill/>
          </a:ln>
        </p:spPr>
      </p:pic>
      <p:sp>
        <p:nvSpPr>
          <p:cNvPr id="264" name="CustomShape 7"/>
          <p:cNvSpPr/>
          <p:nvPr/>
        </p:nvSpPr>
        <p:spPr>
          <a:xfrm>
            <a:off x="5572080" y="4071960"/>
            <a:ext cx="499680" cy="285480"/>
          </a:xfrm>
          <a:prstGeom prst="curvedUpArrow">
            <a:avLst>
              <a:gd name="adj1" fmla="val 25000"/>
              <a:gd name="adj2" fmla="val 75000"/>
              <a:gd name="adj3" fmla="val 35868"/>
            </a:avLst>
          </a:prstGeom>
          <a:solidFill>
            <a:srgbClr val="72A376"/>
          </a:solidFill>
          <a:ln w="25560">
            <a:solidFill>
              <a:srgbClr val="547857"/>
            </a:solidFill>
            <a:round/>
          </a:ln>
        </p:spPr>
      </p:sp>
      <p:pic>
        <p:nvPicPr>
          <p:cNvPr id="265" name="Picture 2"/>
          <p:cNvPicPr/>
          <p:nvPr/>
        </p:nvPicPr>
        <p:blipFill>
          <a:blip r:embed="rId6"/>
          <a:srcRect r="52134"/>
          <a:stretch>
            <a:fillRect/>
          </a:stretch>
        </p:blipFill>
        <p:spPr>
          <a:xfrm>
            <a:off x="6786720" y="3714840"/>
            <a:ext cx="285480" cy="337320"/>
          </a:xfrm>
          <a:prstGeom prst="rect">
            <a:avLst/>
          </a:prstGeom>
          <a:ln>
            <a:noFill/>
          </a:ln>
        </p:spPr>
      </p:pic>
      <p:pic>
        <p:nvPicPr>
          <p:cNvPr id="266" name="Picture 10"/>
          <p:cNvPicPr/>
          <p:nvPr/>
        </p:nvPicPr>
        <p:blipFill>
          <a:blip r:embed="rId4" cstate="print"/>
          <a:srcRect b="75000"/>
          <a:stretch>
            <a:fillRect/>
          </a:stretch>
        </p:blipFill>
        <p:spPr>
          <a:xfrm>
            <a:off x="6357960" y="2143080"/>
            <a:ext cx="1178280" cy="392400"/>
          </a:xfrm>
          <a:prstGeom prst="rect">
            <a:avLst/>
          </a:prstGeom>
          <a:ln>
            <a:noFill/>
          </a:ln>
        </p:spPr>
      </p:pic>
      <p:pic>
        <p:nvPicPr>
          <p:cNvPr id="267" name="Picture 8"/>
          <p:cNvPicPr/>
          <p:nvPr/>
        </p:nvPicPr>
        <p:blipFill>
          <a:blip r:embed="rId5"/>
          <a:srcRect t="25060"/>
          <a:stretch>
            <a:fillRect/>
          </a:stretch>
        </p:blipFill>
        <p:spPr>
          <a:xfrm>
            <a:off x="6429240" y="2643120"/>
            <a:ext cx="1048680" cy="785520"/>
          </a:xfrm>
          <a:prstGeom prst="rect">
            <a:avLst/>
          </a:prstGeom>
          <a:ln>
            <a:noFill/>
          </a:ln>
        </p:spPr>
      </p:pic>
      <p:pic>
        <p:nvPicPr>
          <p:cNvPr id="268" name="Picture 2"/>
          <p:cNvPicPr/>
          <p:nvPr/>
        </p:nvPicPr>
        <p:blipFill>
          <a:blip r:embed="rId7"/>
          <a:srcRect l="47769"/>
          <a:stretch>
            <a:fillRect/>
          </a:stretch>
        </p:blipFill>
        <p:spPr>
          <a:xfrm>
            <a:off x="6786720" y="2571840"/>
            <a:ext cx="285480" cy="30924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6500880" y="5000760"/>
            <a:ext cx="1213920" cy="1213920"/>
          </a:xfrm>
          <a:prstGeom prst="rect">
            <a:avLst/>
          </a:prstGeom>
          <a:ln>
            <a:noFill/>
          </a:ln>
        </p:spPr>
      </p:pic>
      <p:pic>
        <p:nvPicPr>
          <p:cNvPr id="27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929120" y="5072040"/>
            <a:ext cx="1213920" cy="1011600"/>
          </a:xfrm>
          <a:prstGeom prst="rect">
            <a:avLst/>
          </a:prstGeom>
          <a:ln>
            <a:noFill/>
          </a:ln>
        </p:spPr>
      </p:pic>
      <p:sp>
        <p:nvSpPr>
          <p:cNvPr id="271" name="CustomShape 8"/>
          <p:cNvSpPr/>
          <p:nvPr/>
        </p:nvSpPr>
        <p:spPr>
          <a:xfrm>
            <a:off x="5715000" y="5500800"/>
            <a:ext cx="499680" cy="49968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25560">
            <a:solidFill>
              <a:srgbClr val="FFFFFF"/>
            </a:solidFill>
            <a:round/>
          </a:ln>
        </p:spPr>
      </p:sp>
      <p:sp>
        <p:nvSpPr>
          <p:cNvPr id="272" name="CustomShape 9"/>
          <p:cNvSpPr/>
          <p:nvPr/>
        </p:nvSpPr>
        <p:spPr>
          <a:xfrm>
            <a:off x="7429680" y="3571920"/>
            <a:ext cx="499680" cy="49968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25560">
            <a:solidFill>
              <a:srgbClr val="FFFFFF"/>
            </a:solidFill>
            <a:round/>
          </a:ln>
        </p:spPr>
      </p:sp>
      <p:sp>
        <p:nvSpPr>
          <p:cNvPr id="273" name="CustomShape 10"/>
          <p:cNvSpPr/>
          <p:nvPr/>
        </p:nvSpPr>
        <p:spPr>
          <a:xfrm>
            <a:off x="7572240" y="3500280"/>
            <a:ext cx="213840" cy="5713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2A376"/>
          </a:solidFill>
          <a:ln w="25560">
            <a:solidFill>
              <a:srgbClr val="547857"/>
            </a:solidFill>
            <a:round/>
          </a:ln>
        </p:spPr>
      </p:sp>
      <p:sp>
        <p:nvSpPr>
          <p:cNvPr id="274" name="CustomShape 11"/>
          <p:cNvSpPr/>
          <p:nvPr/>
        </p:nvSpPr>
        <p:spPr>
          <a:xfrm>
            <a:off x="500040" y="2357280"/>
            <a:ext cx="42145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Lucida Sans Unicode"/>
              </a:rPr>
              <a:t>1- Si le couvercle n’est pas fermé le moteur ne peut pas se mettre en fonctionnement.</a:t>
            </a:r>
            <a:endParaRPr/>
          </a:p>
        </p:txBody>
      </p:sp>
      <p:sp>
        <p:nvSpPr>
          <p:cNvPr id="275" name="CustomShape 12"/>
          <p:cNvSpPr/>
          <p:nvPr/>
        </p:nvSpPr>
        <p:spPr>
          <a:xfrm>
            <a:off x="500040" y="3429000"/>
            <a:ext cx="428580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Lucida Sans Unicode"/>
              </a:rPr>
              <a:t>2- le couvercle de protection ne pourra pas être ouvert lorsque le moteur sera en fonctionnement 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3" dur="500"/>
                                        <p:tgtEl>
                                          <p:spTgt spid="253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1427</Words>
  <PresentationFormat>Affichage à l'écran (4:3)</PresentationFormat>
  <Paragraphs>269</Paragraphs>
  <Slides>34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37" baseType="lpstr">
      <vt:lpstr>Thème Office</vt:lpstr>
      <vt:lpstr>Thème Office</vt:lpstr>
      <vt:lpstr>Thème Office</vt:lpstr>
      <vt:lpstr>Diapositive 1</vt:lpstr>
      <vt:lpstr>Diapositive 2</vt:lpstr>
      <vt:lpstr>Problématique.</vt:lpstr>
      <vt:lpstr>Diapositive 4</vt:lpstr>
      <vt:lpstr>Diapositive 5</vt:lpstr>
      <vt:lpstr>Diapositive 6</vt:lpstr>
      <vt:lpstr>Diapositive 7</vt:lpstr>
      <vt:lpstr>Diapositive 8</vt:lpstr>
      <vt:lpstr>Diapositive 9</vt:lpstr>
      <vt:lpstr>Sécurité du système.</vt:lpstr>
      <vt:lpstr>Diapositive 11</vt:lpstr>
      <vt:lpstr>Diapositive 12</vt:lpstr>
      <vt:lpstr>Diapositive 13</vt:lpstr>
      <vt:lpstr>Diapositive 14</vt:lpstr>
      <vt:lpstr>Broyeur.</vt:lpstr>
      <vt:lpstr>Etude du système du broyeur et calcule de la puissance néçessaire.</vt:lpstr>
      <vt:lpstr>Diapositive 17</vt:lpstr>
      <vt:lpstr>Diapositive 18</vt:lpstr>
      <vt:lpstr>Diapositive 19</vt:lpstr>
      <vt:lpstr>Diapositive 20</vt:lpstr>
      <vt:lpstr>Diapositive 21</vt:lpstr>
      <vt:lpstr>Simulation PSIM.</vt:lpstr>
      <vt:lpstr>Diapositive 23</vt:lpstr>
      <vt:lpstr>Etude ergonomique de la maquette</vt:lpstr>
      <vt:lpstr>Diapositive 25</vt:lpstr>
      <vt:lpstr>Dimensionnement et choix du moteur du broyeur </vt:lpstr>
      <vt:lpstr>Dimensionnement et choix des éléments de stockage de l’énergie</vt:lpstr>
      <vt:lpstr>Dimensionnement et choix des éléments de stockage de l’énergie</vt:lpstr>
      <vt:lpstr>Dimensionnement et choix des panneaux solaires</vt:lpstr>
      <vt:lpstr>Modélisation de la production d’énergie solaire et des élement de stockage sur Maple sim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lgrebert1</dc:creator>
  <cp:lastModifiedBy>Prof</cp:lastModifiedBy>
  <cp:revision>15</cp:revision>
  <dcterms:modified xsi:type="dcterms:W3CDTF">2014-04-26T07:14:00Z</dcterms:modified>
</cp:coreProperties>
</file>