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7" r:id="rId2"/>
    <p:sldId id="256" r:id="rId3"/>
    <p:sldId id="259" r:id="rId4"/>
    <p:sldId id="258" r:id="rId5"/>
    <p:sldId id="260" r:id="rId6"/>
    <p:sldId id="261" r:id="rId7"/>
    <p:sldId id="265" r:id="rId8"/>
    <p:sldId id="262" r:id="rId9"/>
    <p:sldId id="264" r:id="rId10"/>
    <p:sldId id="266" r:id="rId11"/>
    <p:sldId id="267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6" r:id="rId28"/>
    <p:sldId id="287" r:id="rId29"/>
    <p:sldId id="288" r:id="rId30"/>
    <p:sldId id="290" r:id="rId31"/>
    <p:sldId id="289" r:id="rId32"/>
    <p:sldId id="293" r:id="rId33"/>
    <p:sldId id="292" r:id="rId3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E1D4"/>
    <a:srgbClr val="F3E7DD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78" d="100"/>
          <a:sy n="78" d="100"/>
        </p:scale>
        <p:origin x="-642" y="-7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01D5CE-A1CC-4A20-A125-6E2D04069225}" type="datetimeFigureOut">
              <a:rPr lang="fr-FR" smtClean="0"/>
              <a:t>24/04/2014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CFA0D5-8949-4F54-A330-8C11BF4344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33510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2EBCF-95BC-4F42-8EB4-A446CCF800FA}" type="datetimeFigureOut">
              <a:rPr lang="fr-FR" smtClean="0"/>
              <a:t>24/04/2014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12BF5-687C-4ABA-9AE1-C33982780D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716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2EBCF-95BC-4F42-8EB4-A446CCF800FA}" type="datetimeFigureOut">
              <a:rPr lang="fr-FR" smtClean="0"/>
              <a:t>24/04/2014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12BF5-687C-4ABA-9AE1-C33982780D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1898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2EBCF-95BC-4F42-8EB4-A446CCF800FA}" type="datetimeFigureOut">
              <a:rPr lang="fr-FR" smtClean="0"/>
              <a:t>24/04/2014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12BF5-687C-4ABA-9AE1-C33982780D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1727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2EBCF-95BC-4F42-8EB4-A446CCF800FA}" type="datetimeFigureOut">
              <a:rPr lang="fr-FR" smtClean="0"/>
              <a:t>24/04/2014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12BF5-687C-4ABA-9AE1-C33982780D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4533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2EBCF-95BC-4F42-8EB4-A446CCF800FA}" type="datetimeFigureOut">
              <a:rPr lang="fr-FR" smtClean="0"/>
              <a:t>24/04/2014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12BF5-687C-4ABA-9AE1-C33982780D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4867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2EBCF-95BC-4F42-8EB4-A446CCF800FA}" type="datetimeFigureOut">
              <a:rPr lang="fr-FR" smtClean="0"/>
              <a:t>24/04/2014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12BF5-687C-4ABA-9AE1-C33982780D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597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2EBCF-95BC-4F42-8EB4-A446CCF800FA}" type="datetimeFigureOut">
              <a:rPr lang="fr-FR" smtClean="0"/>
              <a:t>24/04/2014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12BF5-687C-4ABA-9AE1-C33982780D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3467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2EBCF-95BC-4F42-8EB4-A446CCF800FA}" type="datetimeFigureOut">
              <a:rPr lang="fr-FR" smtClean="0"/>
              <a:t>24/04/2014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12BF5-687C-4ABA-9AE1-C33982780D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3467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2EBCF-95BC-4F42-8EB4-A446CCF800FA}" type="datetimeFigureOut">
              <a:rPr lang="fr-FR" smtClean="0"/>
              <a:t>24/04/2014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12BF5-687C-4ABA-9AE1-C33982780D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0280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2EBCF-95BC-4F42-8EB4-A446CCF800FA}" type="datetimeFigureOut">
              <a:rPr lang="fr-FR" smtClean="0"/>
              <a:t>24/04/2014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12BF5-687C-4ABA-9AE1-C33982780D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676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2EBCF-95BC-4F42-8EB4-A446CCF800FA}" type="datetimeFigureOut">
              <a:rPr lang="fr-FR" smtClean="0"/>
              <a:t>24/04/2014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12BF5-687C-4ABA-9AE1-C33982780D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570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1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C2EBCF-95BC-4F42-8EB4-A446CCF800FA}" type="datetimeFigureOut">
              <a:rPr lang="fr-FR" smtClean="0"/>
              <a:t>24/04/2014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112BF5-687C-4ABA-9AE1-C33982780D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747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2.wav"/><Relationship Id="rId7" Type="http://schemas.openxmlformats.org/officeDocument/2006/relationships/image" Target="../media/image2.gif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1.jpeg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5.gif"/><Relationship Id="rId4" Type="http://schemas.openxmlformats.org/officeDocument/2006/relationships/audio" Target="../media/media2.wav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47.jpeg"/><Relationship Id="rId5" Type="http://schemas.openxmlformats.org/officeDocument/2006/relationships/image" Target="../media/image4.png"/><Relationship Id="rId4" Type="http://schemas.openxmlformats.org/officeDocument/2006/relationships/image" Target="../media/image4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69" y="0"/>
            <a:ext cx="4979520" cy="6858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5483" y="0"/>
            <a:ext cx="3724275" cy="3133725"/>
          </a:xfrm>
          <a:prstGeom prst="rect">
            <a:avLst/>
          </a:prstGeom>
        </p:spPr>
      </p:pic>
      <p:pic>
        <p:nvPicPr>
          <p:cNvPr id="11" name="01 La chanson du bénévole (Version r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out="3250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300192" y="5301208"/>
            <a:ext cx="609600" cy="6096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297619" y="5910808"/>
            <a:ext cx="609600" cy="60960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9857" y="3524250"/>
            <a:ext cx="2295525" cy="333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089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8380"/>
    </mc:Choice>
    <mc:Fallback>
      <p:transition spd="slow" advTm="283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11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30" y="226122"/>
            <a:ext cx="5422971" cy="32028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18989" y="3573016"/>
            <a:ext cx="6120680" cy="31440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5530475" y="692696"/>
            <a:ext cx="3520088" cy="216256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>
                <a:gd name="adj1" fmla="val 4940"/>
                <a:gd name="adj2" fmla="val -393"/>
              </a:avLst>
            </a:prstTxWarp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5400" b="1" cap="all" spc="0" dirty="0" smtClean="0">
                <a:ln/>
                <a:solidFill>
                  <a:schemeClr val="tx2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Pendant que </a:t>
            </a:r>
          </a:p>
          <a:p>
            <a:pPr algn="ctr"/>
            <a:r>
              <a:rPr lang="fr-FR" sz="5400" b="1" cap="all" dirty="0" smtClean="0">
                <a:ln/>
                <a:solidFill>
                  <a:schemeClr val="tx2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Les gentes dames</a:t>
            </a:r>
          </a:p>
          <a:p>
            <a:pPr algn="ctr"/>
            <a:r>
              <a:rPr lang="fr-FR" sz="5400" b="1" cap="all" spc="0" dirty="0" smtClean="0">
                <a:ln/>
                <a:solidFill>
                  <a:schemeClr val="tx2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Œuvrent pour</a:t>
            </a:r>
          </a:p>
          <a:p>
            <a:pPr algn="ctr"/>
            <a:r>
              <a:rPr lang="fr-FR" sz="5400" b="1" cap="all" dirty="0" smtClean="0">
                <a:ln/>
                <a:solidFill>
                  <a:schemeClr val="tx2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Garnir le char,,,</a:t>
            </a:r>
            <a:endParaRPr lang="fr-FR" sz="5400" b="1" cap="all" spc="0" dirty="0">
              <a:ln/>
              <a:solidFill>
                <a:schemeClr val="tx2"/>
              </a:soli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18741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73207" y="3284984"/>
            <a:ext cx="5410976" cy="35048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504" y="59490"/>
            <a:ext cx="4972833" cy="33569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Rectangle 3"/>
          <p:cNvSpPr/>
          <p:nvPr/>
        </p:nvSpPr>
        <p:spPr>
          <a:xfrm rot="21284839">
            <a:off x="4689001" y="842296"/>
            <a:ext cx="4249068" cy="1872943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effectLst>
            <a:outerShdw blurRad="76200" sx="103000" sy="103000" algn="ctr" rotWithShape="0">
              <a:prstClr val="black">
                <a:alpha val="44000"/>
              </a:prstClr>
            </a:outerShdw>
          </a:effectLst>
        </p:spPr>
        <p:txBody>
          <a:bodyPr>
            <a:prstTxWarp prst="textWave2">
              <a:avLst>
                <a:gd name="adj1" fmla="val 6078"/>
                <a:gd name="adj2" fmla="val -870"/>
              </a:avLst>
            </a:prstTxWarp>
            <a:spAutoFit/>
          </a:bodyPr>
          <a:lstStyle/>
          <a:p>
            <a:pPr algn="ctr"/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,,,Les bons </a:t>
            </a:r>
            <a:r>
              <a:rPr lang="fr-FR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Gaultiers</a:t>
            </a:r>
            <a:endParaRPr lang="fr-FR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Bâtissent le castel</a:t>
            </a:r>
          </a:p>
          <a:p>
            <a:pPr algn="ctr"/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Du roi Arthur</a:t>
            </a:r>
          </a:p>
          <a:p>
            <a:pPr algn="ctr"/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et de MERLIN</a:t>
            </a:r>
            <a:endParaRPr lang="fr-FR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07504" y="6299447"/>
            <a:ext cx="35283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Les bons </a:t>
            </a:r>
            <a:r>
              <a:rPr lang="fr-FR" sz="1600" dirty="0" err="1" smtClean="0"/>
              <a:t>Gaultiers</a:t>
            </a:r>
            <a:r>
              <a:rPr lang="fr-FR" sz="1600" dirty="0" smtClean="0"/>
              <a:t> = les joyeux lurons</a:t>
            </a:r>
            <a:endParaRPr lang="fr-FR" sz="1600" dirty="0"/>
          </a:p>
        </p:txBody>
      </p:sp>
    </p:spTree>
    <p:extLst>
      <p:ext uri="{BB962C8B-B14F-4D97-AF65-F5344CB8AC3E}">
        <p14:creationId xmlns:p14="http://schemas.microsoft.com/office/powerpoint/2010/main" val="1679055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6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250"/>
                            </p:stCondLst>
                            <p:childTnLst>
                              <p:par>
                                <p:cTn id="22" presetID="6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94404" y="114034"/>
            <a:ext cx="4411554" cy="662733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9512" y="116632"/>
            <a:ext cx="3885615" cy="662473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60104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8497" y="2852936"/>
            <a:ext cx="4815265" cy="3569311"/>
          </a:xfrm>
          <a:prstGeom prst="rect">
            <a:avLst/>
          </a:prstGeom>
          <a:solidFill>
            <a:srgbClr val="FFFFFF">
              <a:shade val="85000"/>
            </a:srgbClr>
          </a:solidFill>
          <a:ln w="762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21299999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63980" y="404664"/>
            <a:ext cx="4885150" cy="3152728"/>
          </a:xfrm>
          <a:prstGeom prst="rect">
            <a:avLst/>
          </a:prstGeom>
          <a:solidFill>
            <a:srgbClr val="FFFFFF">
              <a:shade val="85000"/>
            </a:srgbClr>
          </a:solidFill>
          <a:ln w="762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  <a:softEdge rad="12700"/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23679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7000"/>
    </mc:Choice>
    <mc:Fallback xmlns=""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92232"/>
            <a:ext cx="3856100" cy="6673536"/>
          </a:xfrm>
          <a:prstGeom prst="round2DiagRect">
            <a:avLst>
              <a:gd name="adj1" fmla="val 16667"/>
              <a:gd name="adj2" fmla="val 0"/>
            </a:avLst>
          </a:prstGeom>
          <a:ln w="571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2877" y="89434"/>
            <a:ext cx="4210009" cy="6668992"/>
          </a:xfrm>
          <a:prstGeom prst="round2DiagRect">
            <a:avLst>
              <a:gd name="adj1" fmla="val 16667"/>
              <a:gd name="adj2" fmla="val 0"/>
            </a:avLst>
          </a:prstGeom>
          <a:ln w="571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51287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6032" y="260647"/>
            <a:ext cx="3658098" cy="3548937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40152" y="260647"/>
            <a:ext cx="2974925" cy="4183299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21359999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39752" y="3850218"/>
            <a:ext cx="3884217" cy="2913163"/>
          </a:xfrm>
          <a:prstGeom prst="rect">
            <a:avLst/>
          </a:prstGeom>
          <a:ln w="5715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19229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353" y="116632"/>
            <a:ext cx="8935143" cy="666122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73271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90580"/>
            <a:ext cx="8928992" cy="6676839"/>
          </a:xfrm>
          <a:prstGeom prst="rect">
            <a:avLst/>
          </a:prstGeom>
          <a:ln w="5715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22974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11960" y="261264"/>
            <a:ext cx="4562697" cy="4275300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21359999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528" y="908720"/>
            <a:ext cx="4248472" cy="5805264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18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17784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46" y="80204"/>
            <a:ext cx="4014472" cy="6697592"/>
          </a:xfrm>
          <a:prstGeom prst="round2DiagRect">
            <a:avLst>
              <a:gd name="adj1" fmla="val 16667"/>
              <a:gd name="adj2" fmla="val 0"/>
            </a:avLst>
          </a:prstGeom>
          <a:ln w="381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55976" y="80204"/>
            <a:ext cx="4677705" cy="6697592"/>
          </a:xfrm>
          <a:prstGeom prst="round2DiagRect">
            <a:avLst>
              <a:gd name="adj1" fmla="val 16667"/>
              <a:gd name="adj2" fmla="val 0"/>
            </a:avLst>
          </a:prstGeom>
          <a:ln w="381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49012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38244">
            <a:off x="265887" y="147291"/>
            <a:ext cx="2454992" cy="36024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21594000"/>
            </a:camera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27776" y="54645"/>
            <a:ext cx="3203490" cy="66993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54306" y="4271278"/>
            <a:ext cx="1279829" cy="2365968"/>
          </a:xfrm>
          <a:prstGeom prst="ellipse">
            <a:avLst/>
          </a:prstGeom>
          <a:ln w="38100" cap="rnd">
            <a:solidFill>
              <a:srgbClr val="333333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4104" y="4100884"/>
            <a:ext cx="3491792" cy="21995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180000"/>
            </a:camera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35046"/>
            <a:ext cx="1634941" cy="1913485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2555776" y="1777171"/>
            <a:ext cx="3384376" cy="2323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latin typeface="GregorDB" panose="00000400000000000000" pitchFamily="2" charset="0"/>
              </a:rPr>
              <a:t>Un grand Merci au </a:t>
            </a:r>
            <a:r>
              <a:rPr lang="fr-FR" sz="2000" dirty="0" err="1" smtClean="0">
                <a:latin typeface="GregorDB" panose="00000400000000000000" pitchFamily="2" charset="0"/>
              </a:rPr>
              <a:t>Damelot</a:t>
            </a:r>
            <a:r>
              <a:rPr lang="fr-FR" sz="2000" dirty="0" smtClean="0">
                <a:latin typeface="GregorDB" panose="00000400000000000000" pitchFamily="2" charset="0"/>
              </a:rPr>
              <a:t> Loïc,</a:t>
            </a:r>
          </a:p>
          <a:p>
            <a:pPr algn="ctr"/>
            <a:r>
              <a:rPr lang="fr-FR" sz="2000" dirty="0" smtClean="0">
                <a:latin typeface="GregorDB" panose="00000400000000000000" pitchFamily="2" charset="0"/>
              </a:rPr>
              <a:t>(</a:t>
            </a:r>
            <a:r>
              <a:rPr lang="fr-FR" sz="2000" dirty="0" err="1">
                <a:latin typeface="GregorDB" panose="00000400000000000000" pitchFamily="2" charset="0"/>
              </a:rPr>
              <a:t>f</a:t>
            </a:r>
            <a:r>
              <a:rPr lang="fr-FR" sz="2000" dirty="0" err="1" smtClean="0">
                <a:latin typeface="GregorDB" panose="00000400000000000000" pitchFamily="2" charset="0"/>
              </a:rPr>
              <a:t>illot</a:t>
            </a:r>
            <a:r>
              <a:rPr lang="fr-FR" sz="2000" dirty="0" smtClean="0">
                <a:latin typeface="GregorDB" panose="00000400000000000000" pitchFamily="2" charset="0"/>
              </a:rPr>
              <a:t> de René),</a:t>
            </a:r>
          </a:p>
          <a:p>
            <a:pPr algn="ctr"/>
            <a:r>
              <a:rPr lang="fr-FR" sz="2000" dirty="0" smtClean="0">
                <a:latin typeface="GregorDB" panose="00000400000000000000" pitchFamily="2" charset="0"/>
              </a:rPr>
              <a:t>qui de la région Parisienne a participé</a:t>
            </a:r>
          </a:p>
          <a:p>
            <a:pPr algn="ctr"/>
            <a:r>
              <a:rPr lang="fr-FR" sz="2000" dirty="0" smtClean="0">
                <a:latin typeface="GregorDB" panose="00000400000000000000" pitchFamily="2" charset="0"/>
              </a:rPr>
              <a:t>à nos travaux en réalisant</a:t>
            </a:r>
          </a:p>
          <a:p>
            <a:pPr algn="ctr"/>
            <a:r>
              <a:rPr lang="fr-FR" sz="2000" dirty="0" smtClean="0">
                <a:latin typeface="GregorDB" panose="00000400000000000000" pitchFamily="2" charset="0"/>
              </a:rPr>
              <a:t>le Merlin et le roi Arthur du char</a:t>
            </a:r>
          </a:p>
          <a:p>
            <a:pPr algn="ctr"/>
            <a:endParaRPr lang="fr-FR" sz="900" dirty="0" smtClean="0">
              <a:latin typeface="GregorDB" panose="00000400000000000000" pitchFamily="2" charset="0"/>
            </a:endParaRPr>
          </a:p>
          <a:p>
            <a:pPr algn="ctr"/>
            <a:r>
              <a:rPr lang="fr-FR" dirty="0" smtClean="0">
                <a:latin typeface="Rediviva" panose="02000503000000020003" pitchFamily="2" charset="0"/>
              </a:rPr>
              <a:t>Merci et Bravo Loïc !</a:t>
            </a:r>
          </a:p>
          <a:p>
            <a:pPr algn="ctr"/>
            <a:r>
              <a:rPr lang="fr-FR" dirty="0" smtClean="0">
                <a:latin typeface="Rediviva" panose="02000503000000020003" pitchFamily="2" charset="0"/>
              </a:rPr>
              <a:t>Ces sujets sont Magnifiques</a:t>
            </a:r>
            <a:endParaRPr lang="fr-FR" dirty="0" smtClean="0"/>
          </a:p>
        </p:txBody>
      </p:sp>
      <p:sp>
        <p:nvSpPr>
          <p:cNvPr id="8" name="ZoneTexte 7"/>
          <p:cNvSpPr txBox="1"/>
          <p:nvPr/>
        </p:nvSpPr>
        <p:spPr>
          <a:xfrm>
            <a:off x="242202" y="6300400"/>
            <a:ext cx="37170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err="1" smtClean="0"/>
              <a:t>Damelot</a:t>
            </a:r>
            <a:r>
              <a:rPr lang="fr-FR" sz="1400" dirty="0" smtClean="0"/>
              <a:t> = jeune homme de noble origine</a:t>
            </a:r>
          </a:p>
          <a:p>
            <a:r>
              <a:rPr lang="fr-FR" sz="1400" dirty="0" err="1" smtClean="0"/>
              <a:t>Fillot</a:t>
            </a:r>
            <a:r>
              <a:rPr lang="fr-FR" sz="1400" dirty="0" smtClean="0"/>
              <a:t> = fils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204203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3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83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80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5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13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504" y="116632"/>
            <a:ext cx="7741921" cy="30939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0146" y="3318948"/>
            <a:ext cx="8683708" cy="35074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06627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87824" y="3429000"/>
            <a:ext cx="6063772" cy="33614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504" y="147730"/>
            <a:ext cx="6571846" cy="32692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1160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9584" y="103922"/>
            <a:ext cx="5924812" cy="33250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11990" y="3528674"/>
            <a:ext cx="5824603" cy="31978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51322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23928" y="2204864"/>
            <a:ext cx="5112568" cy="3230864"/>
          </a:xfrm>
          <a:prstGeom prst="round2DiagRect">
            <a:avLst>
              <a:gd name="adj1" fmla="val 16667"/>
              <a:gd name="adj2" fmla="val 0"/>
            </a:avLst>
          </a:prstGeom>
          <a:ln w="381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2035" y="144185"/>
            <a:ext cx="3704640" cy="6569630"/>
          </a:xfrm>
          <a:prstGeom prst="round2DiagRect">
            <a:avLst>
              <a:gd name="adj1" fmla="val 16667"/>
              <a:gd name="adj2" fmla="val 0"/>
            </a:avLst>
          </a:prstGeom>
          <a:ln w="28575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26760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31151" y="1147771"/>
            <a:ext cx="5177886" cy="37213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09" y="116632"/>
            <a:ext cx="3691394" cy="47525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50800" dist="25400" dir="5400000" algn="ctr" rotWithShape="0">
              <a:srgbClr val="000000">
                <a:alpha val="98000"/>
              </a:srgbClr>
            </a:outerShdw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849417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503" y="1178080"/>
            <a:ext cx="7764994" cy="5517233"/>
          </a:xfrm>
          <a:prstGeom prst="rect">
            <a:avLst/>
          </a:prstGeom>
          <a:ln>
            <a:noFill/>
          </a:ln>
          <a:effectLst>
            <a:outerShdw blurRad="165100" sx="102000" sy="102000" algn="ctr" rotWithShape="0">
              <a:prstClr val="black">
                <a:alpha val="59000"/>
              </a:prstClr>
            </a:outerShdw>
          </a:effectLst>
        </p:spPr>
      </p:pic>
      <p:sp>
        <p:nvSpPr>
          <p:cNvPr id="6" name="Parchemin horizontal 5"/>
          <p:cNvSpPr/>
          <p:nvPr/>
        </p:nvSpPr>
        <p:spPr>
          <a:xfrm>
            <a:off x="503548" y="25735"/>
            <a:ext cx="8136904" cy="1224136"/>
          </a:xfrm>
          <a:prstGeom prst="horizontalScroll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600" b="1" i="1" dirty="0" smtClean="0">
                <a:solidFill>
                  <a:schemeClr val="tx2"/>
                </a:solidFill>
              </a:rPr>
              <a:t>Les Carnavaliers ayant participé à la réalisation du char</a:t>
            </a:r>
            <a:endParaRPr lang="fr-FR" sz="2600" b="1" i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4798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82642" y="260648"/>
            <a:ext cx="6257199" cy="4017242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12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504" y="3650937"/>
            <a:ext cx="5360847" cy="2865754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2148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37651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504" y="2812043"/>
            <a:ext cx="5292080" cy="3926910"/>
          </a:xfrm>
          <a:prstGeom prst="rect">
            <a:avLst/>
          </a:prstGeom>
          <a:ln w="5715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80112" y="116632"/>
            <a:ext cx="3456384" cy="5472608"/>
          </a:xfrm>
          <a:prstGeom prst="rect">
            <a:avLst/>
          </a:prstGeom>
          <a:ln w="5715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01815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756" y="116631"/>
            <a:ext cx="8964488" cy="3960441"/>
          </a:xfrm>
          <a:prstGeom prst="rect">
            <a:avLst/>
          </a:prstGeom>
          <a:ln w="5715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Cant de Gevaudan Luc Arbogast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588224" y="4797152"/>
            <a:ext cx="609600" cy="6096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26"/>
          <a:stretch/>
        </p:blipFill>
        <p:spPr>
          <a:xfrm>
            <a:off x="89756" y="4293096"/>
            <a:ext cx="8936221" cy="2492896"/>
          </a:xfrm>
          <a:prstGeom prst="rect">
            <a:avLst/>
          </a:prstGeom>
          <a:ln w="5715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3554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896" y="3444358"/>
            <a:ext cx="6698886" cy="30406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896" y="51833"/>
            <a:ext cx="4440138" cy="32659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ZoneTexte 5"/>
          <p:cNvSpPr txBox="1"/>
          <p:nvPr/>
        </p:nvSpPr>
        <p:spPr>
          <a:xfrm>
            <a:off x="6656573" y="3717032"/>
            <a:ext cx="2492990" cy="24622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200" dirty="0" smtClean="0">
                <a:latin typeface="GregorDB" panose="00000400000000000000" pitchFamily="2" charset="0"/>
              </a:rPr>
              <a:t>Les gentes Dames,</a:t>
            </a:r>
          </a:p>
          <a:p>
            <a:pPr algn="ctr"/>
            <a:r>
              <a:rPr lang="fr-FR" sz="2200" dirty="0" smtClean="0">
                <a:latin typeface="GregorDB" panose="00000400000000000000" pitchFamily="2" charset="0"/>
              </a:rPr>
              <a:t>Messires et la Jouvence</a:t>
            </a:r>
          </a:p>
          <a:p>
            <a:pPr algn="ctr"/>
            <a:r>
              <a:rPr lang="fr-FR" sz="2200" dirty="0" smtClean="0">
                <a:latin typeface="GregorDB" panose="00000400000000000000" pitchFamily="2" charset="0"/>
              </a:rPr>
              <a:t>se pressent autour</a:t>
            </a:r>
          </a:p>
          <a:p>
            <a:pPr algn="ctr"/>
            <a:r>
              <a:rPr lang="fr-FR" sz="2200" dirty="0">
                <a:latin typeface="GregorDB" panose="00000400000000000000" pitchFamily="2" charset="0"/>
              </a:rPr>
              <a:t>d</a:t>
            </a:r>
            <a:r>
              <a:rPr lang="fr-FR" sz="2200" dirty="0" smtClean="0">
                <a:latin typeface="GregorDB" panose="00000400000000000000" pitchFamily="2" charset="0"/>
              </a:rPr>
              <a:t>u Char.</a:t>
            </a:r>
          </a:p>
          <a:p>
            <a:pPr algn="ctr"/>
            <a:r>
              <a:rPr lang="fr-FR" sz="2200" dirty="0" smtClean="0">
                <a:latin typeface="GregorDB" panose="00000400000000000000" pitchFamily="2" charset="0"/>
              </a:rPr>
              <a:t>Tout ce </a:t>
            </a:r>
            <a:r>
              <a:rPr lang="fr-FR" sz="2200" dirty="0" err="1" smtClean="0">
                <a:latin typeface="GregorDB" panose="00000400000000000000" pitchFamily="2" charset="0"/>
              </a:rPr>
              <a:t>biau</a:t>
            </a:r>
            <a:r>
              <a:rPr lang="fr-FR" sz="2200" dirty="0" smtClean="0">
                <a:latin typeface="GregorDB" panose="00000400000000000000" pitchFamily="2" charset="0"/>
              </a:rPr>
              <a:t> cortège</a:t>
            </a:r>
          </a:p>
          <a:p>
            <a:pPr algn="ctr"/>
            <a:r>
              <a:rPr lang="fr-FR" sz="2200" dirty="0">
                <a:latin typeface="GregorDB" panose="00000400000000000000" pitchFamily="2" charset="0"/>
              </a:rPr>
              <a:t>c</a:t>
            </a:r>
            <a:r>
              <a:rPr lang="fr-FR" sz="2200" dirty="0" smtClean="0">
                <a:latin typeface="GregorDB" panose="00000400000000000000" pitchFamily="2" charset="0"/>
              </a:rPr>
              <a:t>hemine avec Merlin</a:t>
            </a:r>
          </a:p>
          <a:p>
            <a:pPr algn="ctr"/>
            <a:r>
              <a:rPr lang="fr-FR" sz="2200" dirty="0" smtClean="0">
                <a:latin typeface="GregorDB" panose="00000400000000000000" pitchFamily="2" charset="0"/>
              </a:rPr>
              <a:t>qui enchante Noyant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34896" y="6488668"/>
            <a:ext cx="30458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La Jouvence = la jeunesse / </a:t>
            </a:r>
            <a:r>
              <a:rPr lang="fr-FR" sz="1400" dirty="0" err="1" smtClean="0"/>
              <a:t>biau</a:t>
            </a:r>
            <a:r>
              <a:rPr lang="fr-FR" sz="1400" dirty="0" smtClean="0"/>
              <a:t> = beau</a:t>
            </a:r>
            <a:endParaRPr lang="fr-FR" sz="1400" dirty="0"/>
          </a:p>
        </p:txBody>
      </p:sp>
      <p:sp>
        <p:nvSpPr>
          <p:cNvPr id="8" name="ZoneTexte 7"/>
          <p:cNvSpPr txBox="1"/>
          <p:nvPr/>
        </p:nvSpPr>
        <p:spPr>
          <a:xfrm>
            <a:off x="6516216" y="1052736"/>
            <a:ext cx="14827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Ici commence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79163" y="34646"/>
            <a:ext cx="3606528" cy="32511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18799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9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4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4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9512" y="3634925"/>
            <a:ext cx="7283652" cy="3082799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1600" y="125410"/>
            <a:ext cx="7965303" cy="3368104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145695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61791"/>
            <a:ext cx="4678067" cy="26288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275516" y="61791"/>
            <a:ext cx="3735050" cy="26288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24792" y="2780395"/>
            <a:ext cx="6094416" cy="39585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2273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81" y="0"/>
            <a:ext cx="5292080" cy="371125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1" y="3884051"/>
            <a:ext cx="5292080" cy="297394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52806" y="-8926"/>
            <a:ext cx="3668557" cy="6866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558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30324"/>
            <a:ext cx="3885322" cy="65973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11960" y="870692"/>
            <a:ext cx="4798439" cy="518457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95687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9585" y="39313"/>
            <a:ext cx="4442415" cy="30654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47664" y="3212976"/>
            <a:ext cx="5903879" cy="35289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32040" y="47346"/>
            <a:ext cx="4067944" cy="30701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00506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80080" y="158951"/>
            <a:ext cx="5256416" cy="306373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21594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3473" y="492256"/>
            <a:ext cx="3635829" cy="249749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289754" lon="20703279" rev="77829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87624" y="3573016"/>
            <a:ext cx="6924115" cy="32531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800856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505" y="130698"/>
            <a:ext cx="5400600" cy="31779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63888" y="3101906"/>
            <a:ext cx="5453919" cy="36095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02899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mph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12" dur="175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1327" y="93944"/>
            <a:ext cx="3296099" cy="66701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44985" y="93944"/>
            <a:ext cx="4817918" cy="18261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63664" y="2016689"/>
            <a:ext cx="5472832" cy="26179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/>
          <a:stretch/>
        </p:blipFill>
        <p:spPr>
          <a:xfrm>
            <a:off x="4494381" y="4759675"/>
            <a:ext cx="3719126" cy="20043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2849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747" y="152113"/>
            <a:ext cx="5540373" cy="30696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0637" y="3524538"/>
            <a:ext cx="6385580" cy="32060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ZoneTexte 3"/>
          <p:cNvSpPr txBox="1"/>
          <p:nvPr/>
        </p:nvSpPr>
        <p:spPr>
          <a:xfrm>
            <a:off x="6531292" y="3068960"/>
            <a:ext cx="2436933" cy="3277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 smtClean="0">
                <a:latin typeface="GregorDB" panose="00000400000000000000" pitchFamily="2" charset="0"/>
              </a:rPr>
              <a:t>Monsieur Carnaval s’est envolé en fumée</a:t>
            </a:r>
          </a:p>
          <a:p>
            <a:pPr algn="ctr"/>
            <a:endParaRPr lang="fr-FR" sz="1100" dirty="0" smtClean="0">
              <a:latin typeface="GregorDB" panose="00000400000000000000" pitchFamily="2" charset="0"/>
            </a:endParaRPr>
          </a:p>
          <a:p>
            <a:pPr algn="ctr"/>
            <a:r>
              <a:rPr lang="fr-FR" sz="2800" dirty="0" smtClean="0">
                <a:latin typeface="GregorDB" panose="00000400000000000000" pitchFamily="2" charset="0"/>
              </a:rPr>
              <a:t>Oyez, Oyez </a:t>
            </a:r>
          </a:p>
          <a:p>
            <a:pPr algn="ctr"/>
            <a:r>
              <a:rPr lang="fr-FR" sz="2800" dirty="0" smtClean="0">
                <a:latin typeface="GregorDB" panose="00000400000000000000" pitchFamily="2" charset="0"/>
              </a:rPr>
              <a:t>Damoiselles, Damoiseaux</a:t>
            </a:r>
          </a:p>
          <a:p>
            <a:pPr algn="ctr"/>
            <a:r>
              <a:rPr lang="fr-FR" sz="2800" dirty="0" smtClean="0">
                <a:latin typeface="GregorDB" panose="00000400000000000000" pitchFamily="2" charset="0"/>
              </a:rPr>
              <a:t>Venez ripailler !</a:t>
            </a:r>
            <a:endParaRPr lang="fr-FR" sz="2800" dirty="0">
              <a:latin typeface="GregorDB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688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6444208" cy="452551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3962731"/>
            <a:ext cx="4716016" cy="2863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44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94320"/>
            <a:ext cx="2565138" cy="6669360"/>
          </a:xfrm>
          <a:prstGeom prst="rect">
            <a:avLst/>
          </a:prstGeom>
          <a:ln w="5715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5" y="94318"/>
            <a:ext cx="6099243" cy="42002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ZoneTexte 4"/>
          <p:cNvSpPr txBox="1"/>
          <p:nvPr/>
        </p:nvSpPr>
        <p:spPr>
          <a:xfrm rot="21064687">
            <a:off x="315900" y="5036924"/>
            <a:ext cx="214834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gorDB" panose="00000400000000000000" pitchFamily="2" charset="0"/>
              </a:rPr>
              <a:t>Dame Aline,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gorDB" panose="00000400000000000000" pitchFamily="2" charset="0"/>
              </a:rPr>
              <a:t>la </a:t>
            </a:r>
            <a:r>
              <a:rPr lang="fr-FR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gorDB" panose="00000400000000000000" pitchFamily="2" charset="0"/>
              </a:rPr>
              <a:t>chatelaine</a:t>
            </a:r>
            <a:endParaRPr lang="fr-FR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regorDB" panose="00000400000000000000" pitchFamily="2" charset="0"/>
            </a:endParaRP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gorDB" panose="00000400000000000000" pitchFamily="2" charset="0"/>
              </a:rPr>
              <a:t>de ce </a:t>
            </a:r>
            <a:r>
              <a:rPr lang="fr-FR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gorDB" panose="00000400000000000000" pitchFamily="2" charset="0"/>
              </a:rPr>
              <a:t>biau</a:t>
            </a:r>
            <a:r>
              <a:rPr lang="fr-F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gorDB" panose="00000400000000000000" pitchFamily="2" charset="0"/>
              </a:rPr>
              <a:t> jour</a:t>
            </a:r>
            <a:endParaRPr lang="fr-F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regorDB" panose="00000400000000000000" pitchFamily="2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4838364" y="548680"/>
            <a:ext cx="225414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000" dirty="0" smtClean="0">
                <a:latin typeface="GregorDB" panose="00000400000000000000" pitchFamily="2" charset="0"/>
              </a:rPr>
              <a:t>La réalisation du char</a:t>
            </a:r>
          </a:p>
          <a:p>
            <a:pPr algn="ctr"/>
            <a:r>
              <a:rPr lang="fr-FR" sz="2000" dirty="0" smtClean="0">
                <a:latin typeface="GregorDB" panose="00000400000000000000" pitchFamily="2" charset="0"/>
              </a:rPr>
              <a:t>s’est faite du 10 Janvier</a:t>
            </a:r>
          </a:p>
          <a:p>
            <a:pPr algn="ctr"/>
            <a:r>
              <a:rPr lang="fr-FR" sz="2000" dirty="0" smtClean="0">
                <a:latin typeface="GregorDB" panose="00000400000000000000" pitchFamily="2" charset="0"/>
              </a:rPr>
              <a:t>au 18 Avril 2014</a:t>
            </a:r>
            <a:endParaRPr lang="fr-FR" sz="2000" dirty="0">
              <a:latin typeface="GregorDB" panose="00000400000000000000" pitchFamily="2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4761420" y="1496984"/>
            <a:ext cx="2408032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GregorDB" panose="00000400000000000000" pitchFamily="2" charset="0"/>
              </a:rPr>
              <a:t>Tous les membres du</a:t>
            </a:r>
          </a:p>
          <a:p>
            <a:pPr algn="ctr"/>
            <a:r>
              <a:rPr lang="fr-FR" dirty="0" smtClean="0">
                <a:latin typeface="GregorDB" panose="00000400000000000000" pitchFamily="2" charset="0"/>
              </a:rPr>
              <a:t>Comité des Fêtes</a:t>
            </a:r>
          </a:p>
          <a:p>
            <a:pPr algn="ctr"/>
            <a:r>
              <a:rPr lang="fr-FR" dirty="0" smtClean="0">
                <a:latin typeface="GregorDB" panose="00000400000000000000" pitchFamily="2" charset="0"/>
              </a:rPr>
              <a:t>espèrent, avec la</a:t>
            </a:r>
          </a:p>
          <a:p>
            <a:pPr algn="ctr"/>
            <a:r>
              <a:rPr lang="fr-FR" dirty="0">
                <a:latin typeface="GregorDB" panose="00000400000000000000" pitchFamily="2" charset="0"/>
              </a:rPr>
              <a:t>c</a:t>
            </a:r>
            <a:r>
              <a:rPr lang="fr-FR" dirty="0" smtClean="0">
                <a:latin typeface="GregorDB" panose="00000400000000000000" pitchFamily="2" charset="0"/>
              </a:rPr>
              <a:t>omplicité de Merlin</a:t>
            </a:r>
          </a:p>
          <a:p>
            <a:pPr algn="ctr"/>
            <a:r>
              <a:rPr lang="fr-FR" dirty="0">
                <a:latin typeface="GregorDB" panose="00000400000000000000" pitchFamily="2" charset="0"/>
              </a:rPr>
              <a:t>v</a:t>
            </a:r>
            <a:r>
              <a:rPr lang="fr-FR" dirty="0" smtClean="0">
                <a:latin typeface="GregorDB" panose="00000400000000000000" pitchFamily="2" charset="0"/>
              </a:rPr>
              <a:t>ous avoir enchantés</a:t>
            </a:r>
          </a:p>
          <a:p>
            <a:pPr algn="ctr"/>
            <a:r>
              <a:rPr lang="fr-FR" dirty="0">
                <a:latin typeface="GregorDB" panose="00000400000000000000" pitchFamily="2" charset="0"/>
              </a:rPr>
              <a:t>e</a:t>
            </a:r>
            <a:r>
              <a:rPr lang="fr-FR" dirty="0" smtClean="0">
                <a:latin typeface="GregorDB" panose="00000400000000000000" pitchFamily="2" charset="0"/>
              </a:rPr>
              <a:t>t avoir amusé les</a:t>
            </a:r>
          </a:p>
          <a:p>
            <a:pPr algn="ctr"/>
            <a:r>
              <a:rPr lang="fr-FR" dirty="0" smtClean="0">
                <a:latin typeface="GregorDB" panose="00000400000000000000" pitchFamily="2" charset="0"/>
              </a:rPr>
              <a:t>Jouvencelles et Jouvenceaux.</a:t>
            </a:r>
            <a:endParaRPr lang="fr-FR" dirty="0">
              <a:latin typeface="GregorDB" panose="00000400000000000000" pitchFamily="2" charset="0"/>
            </a:endParaRPr>
          </a:p>
        </p:txBody>
      </p:sp>
      <p:sp>
        <p:nvSpPr>
          <p:cNvPr id="10" name="Accolades 9"/>
          <p:cNvSpPr/>
          <p:nvPr/>
        </p:nvSpPr>
        <p:spPr>
          <a:xfrm>
            <a:off x="7304024" y="6185900"/>
            <a:ext cx="265300" cy="461665"/>
          </a:xfrm>
          <a:prstGeom prst="bracePair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ZoneTexte 10"/>
          <p:cNvSpPr txBox="1"/>
          <p:nvPr/>
        </p:nvSpPr>
        <p:spPr>
          <a:xfrm>
            <a:off x="7569324" y="6262844"/>
            <a:ext cx="105189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>
                <a:latin typeface="GregorDB" panose="00000400000000000000" pitchFamily="2" charset="0"/>
              </a:rPr>
              <a:t>Laura Briand</a:t>
            </a:r>
            <a:endParaRPr lang="fr-FR" sz="1400" dirty="0">
              <a:latin typeface="GregorDB" panose="00000400000000000000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293961" y="6185900"/>
            <a:ext cx="87654" cy="461665"/>
          </a:xfrm>
          <a:prstGeom prst="rect">
            <a:avLst/>
          </a:prstGeom>
          <a:solidFill>
            <a:srgbClr val="F3E7DD"/>
          </a:solidFill>
          <a:ln>
            <a:solidFill>
              <a:srgbClr val="F0E1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/>
          <p:cNvSpPr txBox="1"/>
          <p:nvPr/>
        </p:nvSpPr>
        <p:spPr>
          <a:xfrm>
            <a:off x="6483115" y="6185901"/>
            <a:ext cx="1218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latin typeface="GregorDB" panose="00000400000000000000" pitchFamily="2" charset="0"/>
              </a:rPr>
              <a:t>Photographies</a:t>
            </a:r>
          </a:p>
          <a:p>
            <a:r>
              <a:rPr lang="fr-FR" sz="1400" dirty="0" smtClean="0">
                <a:latin typeface="GregorDB" panose="00000400000000000000" pitchFamily="2" charset="0"/>
              </a:rPr>
              <a:t>Diaporama</a:t>
            </a:r>
            <a:endParaRPr lang="fr-FR" sz="1400" dirty="0">
              <a:latin typeface="GregorDB" panose="00000400000000000000" pitchFamily="2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2729188" y="6209682"/>
            <a:ext cx="36856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500" dirty="0" smtClean="0">
                <a:latin typeface="GregorDB" panose="00000400000000000000" pitchFamily="2" charset="0"/>
              </a:rPr>
              <a:t>Musiques : la chanson des bénévoles (les Enfoirés)</a:t>
            </a:r>
          </a:p>
          <a:p>
            <a:r>
              <a:rPr lang="fr-FR" sz="1500" dirty="0">
                <a:latin typeface="GregorDB" panose="00000400000000000000" pitchFamily="2" charset="0"/>
              </a:rPr>
              <a:t> </a:t>
            </a:r>
            <a:r>
              <a:rPr lang="fr-FR" sz="1500" dirty="0" smtClean="0">
                <a:latin typeface="GregorDB" panose="00000400000000000000" pitchFamily="2" charset="0"/>
              </a:rPr>
              <a:t>               Cant de Gévaudan (Luc Arbogast)</a:t>
            </a:r>
            <a:endParaRPr lang="fr-FR" sz="1500" dirty="0">
              <a:latin typeface="GregorDB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7894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5000"/>
    </mc:Choice>
    <mc:Fallback xmlns="">
      <p:transition spd="slow" advTm="4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TC101790491[[fn=Mylar]]</Template>
  <TotalTime>2823</TotalTime>
  <Words>210</Words>
  <Application>Microsoft Office PowerPoint</Application>
  <PresentationFormat>Affichage à l'écran (4:3)</PresentationFormat>
  <Paragraphs>52</Paragraphs>
  <Slides>33</Slides>
  <Notes>0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4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Laura</dc:creator>
  <cp:lastModifiedBy>Laura</cp:lastModifiedBy>
  <cp:revision>66</cp:revision>
  <dcterms:created xsi:type="dcterms:W3CDTF">2014-04-22T02:31:58Z</dcterms:created>
  <dcterms:modified xsi:type="dcterms:W3CDTF">2014-04-24T01:54:08Z</dcterms:modified>
</cp:coreProperties>
</file>