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sldIdLst>
    <p:sldId id="256" r:id="rId2"/>
    <p:sldId id="292" r:id="rId3"/>
    <p:sldId id="288" r:id="rId4"/>
    <p:sldId id="259" r:id="rId5"/>
    <p:sldId id="258" r:id="rId6"/>
    <p:sldId id="260" r:id="rId7"/>
    <p:sldId id="261" r:id="rId8"/>
    <p:sldId id="262" r:id="rId9"/>
    <p:sldId id="289" r:id="rId10"/>
    <p:sldId id="290" r:id="rId11"/>
    <p:sldId id="291" r:id="rId12"/>
    <p:sldId id="263" r:id="rId13"/>
    <p:sldId id="264" r:id="rId14"/>
    <p:sldId id="265" r:id="rId15"/>
    <p:sldId id="266" r:id="rId16"/>
    <p:sldId id="267" r:id="rId17"/>
    <p:sldId id="268" r:id="rId18"/>
    <p:sldId id="284" r:id="rId19"/>
    <p:sldId id="286" r:id="rId20"/>
    <p:sldId id="287" r:id="rId21"/>
    <p:sldId id="269" r:id="rId22"/>
    <p:sldId id="270" r:id="rId23"/>
    <p:sldId id="271" r:id="rId24"/>
    <p:sldId id="296" r:id="rId25"/>
    <p:sldId id="298" r:id="rId26"/>
    <p:sldId id="299" r:id="rId27"/>
    <p:sldId id="275" r:id="rId28"/>
    <p:sldId id="276" r:id="rId29"/>
    <p:sldId id="277" r:id="rId30"/>
    <p:sldId id="293" r:id="rId31"/>
    <p:sldId id="294" r:id="rId32"/>
    <p:sldId id="295" r:id="rId33"/>
    <p:sldId id="272" r:id="rId34"/>
    <p:sldId id="273" r:id="rId35"/>
    <p:sldId id="274" r:id="rId36"/>
    <p:sldId id="297" r:id="rId37"/>
    <p:sldId id="300" r:id="rId38"/>
    <p:sldId id="301" r:id="rId39"/>
    <p:sldId id="303" r:id="rId40"/>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kiosk/>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95" d="100"/>
          <a:sy n="95" d="100"/>
        </p:scale>
        <p:origin x="-852" y="16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25755AD-92DB-4AD5-A996-CF64F0F95359}" type="datetimeFigureOut">
              <a:rPr lang="fr-FR" smtClean="0"/>
              <a:pPr/>
              <a:t>15/04/2014</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35537CE-5117-4656-9B99-75DD0DE0E463}" type="slidenum">
              <a:rPr lang="fr-FR" smtClean="0"/>
              <a:pPr/>
              <a:t>‹N°›</a:t>
            </a:fld>
            <a:endParaRPr lang="fr-FR"/>
          </a:p>
        </p:txBody>
      </p:sp>
    </p:spTree>
    <p:extLst>
      <p:ext uri="{BB962C8B-B14F-4D97-AF65-F5344CB8AC3E}">
        <p14:creationId xmlns:p14="http://schemas.microsoft.com/office/powerpoint/2010/main" val="4009541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135537CE-5117-4656-9B99-75DD0DE0E463}" type="slidenum">
              <a:rPr lang="fr-FR" smtClean="0"/>
              <a:pPr/>
              <a:t>5</a:t>
            </a:fld>
            <a:endParaRPr lang="fr-FR"/>
          </a:p>
        </p:txBody>
      </p:sp>
    </p:spTree>
    <p:extLst>
      <p:ext uri="{BB962C8B-B14F-4D97-AF65-F5344CB8AC3E}">
        <p14:creationId xmlns:p14="http://schemas.microsoft.com/office/powerpoint/2010/main" val="22702375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135537CE-5117-4656-9B99-75DD0DE0E463}" type="slidenum">
              <a:rPr lang="fr-FR" smtClean="0"/>
              <a:pPr/>
              <a:t>25</a:t>
            </a:fld>
            <a:endParaRPr lang="fr-FR"/>
          </a:p>
        </p:txBody>
      </p:sp>
    </p:spTree>
    <p:extLst>
      <p:ext uri="{BB962C8B-B14F-4D97-AF65-F5344CB8AC3E}">
        <p14:creationId xmlns:p14="http://schemas.microsoft.com/office/powerpoint/2010/main" val="7665415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135537CE-5117-4656-9B99-75DD0DE0E463}" type="slidenum">
              <a:rPr lang="fr-FR" smtClean="0"/>
              <a:pPr/>
              <a:t>35</a:t>
            </a:fld>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5B3BA0A9-0DE6-46F3-8027-7682DF5B447A}" type="datetimeFigureOut">
              <a:rPr lang="fr-FR" smtClean="0"/>
              <a:pPr/>
              <a:t>15/04/2014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680A378-5F30-4356-B6F2-3CCAA872CDB2}" type="slidenum">
              <a:rPr lang="fr-FR" smtClean="0"/>
              <a:pPr/>
              <a:t>‹N°›</a:t>
            </a:fld>
            <a:endParaRPr lang="fr-FR"/>
          </a:p>
        </p:txBody>
      </p:sp>
    </p:spTree>
    <p:extLst>
      <p:ext uri="{BB962C8B-B14F-4D97-AF65-F5344CB8AC3E}">
        <p14:creationId xmlns:p14="http://schemas.microsoft.com/office/powerpoint/2010/main" val="17802830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5B3BA0A9-0DE6-46F3-8027-7682DF5B447A}" type="datetimeFigureOut">
              <a:rPr lang="fr-FR" smtClean="0"/>
              <a:pPr/>
              <a:t>15/04/2014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680A378-5F30-4356-B6F2-3CCAA872CDB2}" type="slidenum">
              <a:rPr lang="fr-FR" smtClean="0"/>
              <a:pPr/>
              <a:t>‹N°›</a:t>
            </a:fld>
            <a:endParaRPr lang="fr-FR"/>
          </a:p>
        </p:txBody>
      </p:sp>
    </p:spTree>
    <p:extLst>
      <p:ext uri="{BB962C8B-B14F-4D97-AF65-F5344CB8AC3E}">
        <p14:creationId xmlns:p14="http://schemas.microsoft.com/office/powerpoint/2010/main" val="8287215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5B3BA0A9-0DE6-46F3-8027-7682DF5B447A}" type="datetimeFigureOut">
              <a:rPr lang="fr-FR" smtClean="0"/>
              <a:pPr/>
              <a:t>15/04/2014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680A378-5F30-4356-B6F2-3CCAA872CDB2}" type="slidenum">
              <a:rPr lang="fr-FR" smtClean="0"/>
              <a:pPr/>
              <a:t>‹N°›</a:t>
            </a:fld>
            <a:endParaRPr lang="fr-FR"/>
          </a:p>
        </p:txBody>
      </p:sp>
    </p:spTree>
    <p:extLst>
      <p:ext uri="{BB962C8B-B14F-4D97-AF65-F5344CB8AC3E}">
        <p14:creationId xmlns:p14="http://schemas.microsoft.com/office/powerpoint/2010/main" val="23964958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5B3BA0A9-0DE6-46F3-8027-7682DF5B447A}" type="datetimeFigureOut">
              <a:rPr lang="fr-FR" smtClean="0"/>
              <a:pPr/>
              <a:t>15/04/2014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680A378-5F30-4356-B6F2-3CCAA872CDB2}" type="slidenum">
              <a:rPr lang="fr-FR" smtClean="0"/>
              <a:pPr/>
              <a:t>‹N°›</a:t>
            </a:fld>
            <a:endParaRPr lang="fr-FR"/>
          </a:p>
        </p:txBody>
      </p:sp>
    </p:spTree>
    <p:extLst>
      <p:ext uri="{BB962C8B-B14F-4D97-AF65-F5344CB8AC3E}">
        <p14:creationId xmlns:p14="http://schemas.microsoft.com/office/powerpoint/2010/main" val="32913793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5B3BA0A9-0DE6-46F3-8027-7682DF5B447A}" type="datetimeFigureOut">
              <a:rPr lang="fr-FR" smtClean="0"/>
              <a:pPr/>
              <a:t>15/04/2014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680A378-5F30-4356-B6F2-3CCAA872CDB2}" type="slidenum">
              <a:rPr lang="fr-FR" smtClean="0"/>
              <a:pPr/>
              <a:t>‹N°›</a:t>
            </a:fld>
            <a:endParaRPr lang="fr-FR"/>
          </a:p>
        </p:txBody>
      </p:sp>
    </p:spTree>
    <p:extLst>
      <p:ext uri="{BB962C8B-B14F-4D97-AF65-F5344CB8AC3E}">
        <p14:creationId xmlns:p14="http://schemas.microsoft.com/office/powerpoint/2010/main" val="41393560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5B3BA0A9-0DE6-46F3-8027-7682DF5B447A}" type="datetimeFigureOut">
              <a:rPr lang="fr-FR" smtClean="0"/>
              <a:pPr/>
              <a:t>15/04/2014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5680A378-5F30-4356-B6F2-3CCAA872CDB2}" type="slidenum">
              <a:rPr lang="fr-FR" smtClean="0"/>
              <a:pPr/>
              <a:t>‹N°›</a:t>
            </a:fld>
            <a:endParaRPr lang="fr-FR"/>
          </a:p>
        </p:txBody>
      </p:sp>
    </p:spTree>
    <p:extLst>
      <p:ext uri="{BB962C8B-B14F-4D97-AF65-F5344CB8AC3E}">
        <p14:creationId xmlns:p14="http://schemas.microsoft.com/office/powerpoint/2010/main" val="27174081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5B3BA0A9-0DE6-46F3-8027-7682DF5B447A}" type="datetimeFigureOut">
              <a:rPr lang="fr-FR" smtClean="0"/>
              <a:pPr/>
              <a:t>15/04/2014</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5680A378-5F30-4356-B6F2-3CCAA872CDB2}" type="slidenum">
              <a:rPr lang="fr-FR" smtClean="0"/>
              <a:pPr/>
              <a:t>‹N°›</a:t>
            </a:fld>
            <a:endParaRPr lang="fr-FR"/>
          </a:p>
        </p:txBody>
      </p:sp>
    </p:spTree>
    <p:extLst>
      <p:ext uri="{BB962C8B-B14F-4D97-AF65-F5344CB8AC3E}">
        <p14:creationId xmlns:p14="http://schemas.microsoft.com/office/powerpoint/2010/main" val="41664511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5B3BA0A9-0DE6-46F3-8027-7682DF5B447A}" type="datetimeFigureOut">
              <a:rPr lang="fr-FR" smtClean="0"/>
              <a:pPr/>
              <a:t>15/04/2014</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5680A378-5F30-4356-B6F2-3CCAA872CDB2}" type="slidenum">
              <a:rPr lang="fr-FR" smtClean="0"/>
              <a:pPr/>
              <a:t>‹N°›</a:t>
            </a:fld>
            <a:endParaRPr lang="fr-FR"/>
          </a:p>
        </p:txBody>
      </p:sp>
    </p:spTree>
    <p:extLst>
      <p:ext uri="{BB962C8B-B14F-4D97-AF65-F5344CB8AC3E}">
        <p14:creationId xmlns:p14="http://schemas.microsoft.com/office/powerpoint/2010/main" val="40985201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5B3BA0A9-0DE6-46F3-8027-7682DF5B447A}" type="datetimeFigureOut">
              <a:rPr lang="fr-FR" smtClean="0"/>
              <a:pPr/>
              <a:t>15/04/2014</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5680A378-5F30-4356-B6F2-3CCAA872CDB2}" type="slidenum">
              <a:rPr lang="fr-FR" smtClean="0"/>
              <a:pPr/>
              <a:t>‹N°›</a:t>
            </a:fld>
            <a:endParaRPr lang="fr-FR"/>
          </a:p>
        </p:txBody>
      </p:sp>
    </p:spTree>
    <p:extLst>
      <p:ext uri="{BB962C8B-B14F-4D97-AF65-F5344CB8AC3E}">
        <p14:creationId xmlns:p14="http://schemas.microsoft.com/office/powerpoint/2010/main" val="30444511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5B3BA0A9-0DE6-46F3-8027-7682DF5B447A}" type="datetimeFigureOut">
              <a:rPr lang="fr-FR" smtClean="0"/>
              <a:pPr/>
              <a:t>15/04/2014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5680A378-5F30-4356-B6F2-3CCAA872CDB2}" type="slidenum">
              <a:rPr lang="fr-FR" smtClean="0"/>
              <a:pPr/>
              <a:t>‹N°›</a:t>
            </a:fld>
            <a:endParaRPr lang="fr-FR"/>
          </a:p>
        </p:txBody>
      </p:sp>
    </p:spTree>
    <p:extLst>
      <p:ext uri="{BB962C8B-B14F-4D97-AF65-F5344CB8AC3E}">
        <p14:creationId xmlns:p14="http://schemas.microsoft.com/office/powerpoint/2010/main" val="38581042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5B3BA0A9-0DE6-46F3-8027-7682DF5B447A}" type="datetimeFigureOut">
              <a:rPr lang="fr-FR" smtClean="0"/>
              <a:pPr/>
              <a:t>15/04/2014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5680A378-5F30-4356-B6F2-3CCAA872CDB2}" type="slidenum">
              <a:rPr lang="fr-FR" smtClean="0"/>
              <a:pPr/>
              <a:t>‹N°›</a:t>
            </a:fld>
            <a:endParaRPr lang="fr-FR"/>
          </a:p>
        </p:txBody>
      </p:sp>
    </p:spTree>
    <p:extLst>
      <p:ext uri="{BB962C8B-B14F-4D97-AF65-F5344CB8AC3E}">
        <p14:creationId xmlns:p14="http://schemas.microsoft.com/office/powerpoint/2010/main" val="36211062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3BA0A9-0DE6-46F3-8027-7682DF5B447A}" type="datetimeFigureOut">
              <a:rPr lang="fr-FR" smtClean="0"/>
              <a:pPr/>
              <a:t>15/04/2014</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80A378-5F30-4356-B6F2-3CCAA872CDB2}" type="slidenum">
              <a:rPr lang="fr-FR" smtClean="0"/>
              <a:pPr/>
              <a:t>‹N°›</a:t>
            </a:fld>
            <a:endParaRPr lang="fr-FR"/>
          </a:p>
        </p:txBody>
      </p:sp>
    </p:spTree>
    <p:extLst>
      <p:ext uri="{BB962C8B-B14F-4D97-AF65-F5344CB8AC3E}">
        <p14:creationId xmlns:p14="http://schemas.microsoft.com/office/powerpoint/2010/main" val="37620402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jpeg"/><Relationship Id="rId7" Type="http://schemas.openxmlformats.org/officeDocument/2006/relationships/image" Target="../media/image5.jpeg"/><Relationship Id="rId2" Type="http://schemas.openxmlformats.org/officeDocument/2006/relationships/slide" Target="slide2.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7.gif"/></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slide" Target="slide7.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24.jpeg"/><Relationship Id="rId1" Type="http://schemas.openxmlformats.org/officeDocument/2006/relationships/slideLayout" Target="../slideLayouts/slideLayout2.xml"/><Relationship Id="rId4" Type="http://schemas.openxmlformats.org/officeDocument/2006/relationships/slide" Target="slide7.xml"/></Relationships>
</file>

<file path=ppt/slides/_rels/slide1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 Target="slide14.xml"/><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audio" Target="../media/audio2.wav"/></Relationships>
</file>

<file path=ppt/slides/_rels/slide13.xml.rels><?xml version="1.0" encoding="UTF-8" standalone="yes"?>
<Relationships xmlns="http://schemas.openxmlformats.org/package/2006/relationships"><Relationship Id="rId3" Type="http://schemas.openxmlformats.org/officeDocument/2006/relationships/slide" Target="slide15.xml"/><Relationship Id="rId2" Type="http://schemas.openxmlformats.org/officeDocument/2006/relationships/image" Target="../media/image17.jpeg"/><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14.xml.rels><?xml version="1.0" encoding="UTF-8" standalone="yes"?>
<Relationships xmlns="http://schemas.openxmlformats.org/package/2006/relationships"><Relationship Id="rId3" Type="http://schemas.openxmlformats.org/officeDocument/2006/relationships/slide" Target="slide15.xml"/><Relationship Id="rId2" Type="http://schemas.openxmlformats.org/officeDocument/2006/relationships/image" Target="../media/image17.jpeg"/><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15.xml.rels><?xml version="1.0" encoding="UTF-8" standalone="yes"?>
<Relationships xmlns="http://schemas.openxmlformats.org/package/2006/relationships"><Relationship Id="rId3" Type="http://schemas.openxmlformats.org/officeDocument/2006/relationships/slide" Target="slide17.xml"/><Relationship Id="rId2" Type="http://schemas.openxmlformats.org/officeDocument/2006/relationships/audio" Target="../media/audio2.wav"/><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audio" Target="../media/audio1.wav"/></Relationships>
</file>

<file path=ppt/slides/_rels/slide16.xml.rels><?xml version="1.0" encoding="UTF-8" standalone="yes"?>
<Relationships xmlns="http://schemas.openxmlformats.org/package/2006/relationships"><Relationship Id="rId3" Type="http://schemas.openxmlformats.org/officeDocument/2006/relationships/slide" Target="slide18.xml"/><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slide" Target="slide18.xml"/><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 Target="slide20.xml"/><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audio" Target="../media/audio2.wav"/></Relationships>
</file>

<file path=ppt/slides/_rels/slide19.xml.rels><?xml version="1.0" encoding="UTF-8" standalone="yes"?>
<Relationships xmlns="http://schemas.openxmlformats.org/package/2006/relationships"><Relationship Id="rId3" Type="http://schemas.openxmlformats.org/officeDocument/2006/relationships/slide" Target="slide21.xml"/><Relationship Id="rId2" Type="http://schemas.openxmlformats.org/officeDocument/2006/relationships/image" Target="../media/image17.jpeg"/><Relationship Id="rId1" Type="http://schemas.openxmlformats.org/officeDocument/2006/relationships/slideLayout" Target="../slideLayouts/slideLayout2.xml"/><Relationship Id="rId5" Type="http://schemas.openxmlformats.org/officeDocument/2006/relationships/image" Target="../media/image27.jpeg"/><Relationship Id="rId4" Type="http://schemas.openxmlformats.org/officeDocument/2006/relationships/image" Target="../media/image26.jpeg"/></Relationships>
</file>

<file path=ppt/slides/_rels/slide2.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png"/><Relationship Id="rId4" Type="http://schemas.openxmlformats.org/officeDocument/2006/relationships/image" Target="../media/image9.png"/></Relationships>
</file>

<file path=ppt/slides/_rels/slide20.xml.rels><?xml version="1.0" encoding="UTF-8" standalone="yes"?>
<Relationships xmlns="http://schemas.openxmlformats.org/package/2006/relationships"><Relationship Id="rId3" Type="http://schemas.openxmlformats.org/officeDocument/2006/relationships/slide" Target="slide21.xml"/><Relationship Id="rId2" Type="http://schemas.openxmlformats.org/officeDocument/2006/relationships/image" Target="../media/image17.jpeg"/><Relationship Id="rId1" Type="http://schemas.openxmlformats.org/officeDocument/2006/relationships/slideLayout" Target="../slideLayouts/slideLayout2.xml"/><Relationship Id="rId5" Type="http://schemas.openxmlformats.org/officeDocument/2006/relationships/image" Target="../media/image27.jpeg"/><Relationship Id="rId4" Type="http://schemas.openxmlformats.org/officeDocument/2006/relationships/image" Target="../media/image26.jpeg"/></Relationships>
</file>

<file path=ppt/slides/_rels/slide2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 Target="slide23.xml"/><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audio" Target="../media/audio2.wav"/></Relationships>
</file>

<file path=ppt/slides/_rels/slide22.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slide" Target="slide24.xml"/><Relationship Id="rId7" Type="http://schemas.openxmlformats.org/officeDocument/2006/relationships/image" Target="../media/image31.jpeg"/><Relationship Id="rId2" Type="http://schemas.openxmlformats.org/officeDocument/2006/relationships/image" Target="../media/image17.jpeg"/><Relationship Id="rId1" Type="http://schemas.openxmlformats.org/officeDocument/2006/relationships/slideLayout" Target="../slideLayouts/slideLayout2.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jpeg"/></Relationships>
</file>

<file path=ppt/slides/_rels/slide23.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slide" Target="slide24.xml"/><Relationship Id="rId7" Type="http://schemas.openxmlformats.org/officeDocument/2006/relationships/image" Target="../media/image31.jpeg"/><Relationship Id="rId2" Type="http://schemas.openxmlformats.org/officeDocument/2006/relationships/image" Target="../media/image17.jpeg"/><Relationship Id="rId1" Type="http://schemas.openxmlformats.org/officeDocument/2006/relationships/slideLayout" Target="../slideLayouts/slideLayout2.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jpeg"/></Relationships>
</file>

<file path=ppt/slides/_rels/slide2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 Target="slide26.xml"/><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audio" Target="../media/audio2.wav"/></Relationships>
</file>

<file path=ppt/slides/_rels/slide2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33.jpeg"/><Relationship Id="rId4" Type="http://schemas.openxmlformats.org/officeDocument/2006/relationships/slide" Target="slide27.xml"/></Relationships>
</file>

<file path=ppt/slides/_rels/slide26.xml.rels><?xml version="1.0" encoding="UTF-8" standalone="yes"?>
<Relationships xmlns="http://schemas.openxmlformats.org/package/2006/relationships"><Relationship Id="rId3" Type="http://schemas.openxmlformats.org/officeDocument/2006/relationships/slide" Target="slide27.xml"/><Relationship Id="rId2" Type="http://schemas.openxmlformats.org/officeDocument/2006/relationships/image" Target="../media/image17.jpeg"/><Relationship Id="rId1" Type="http://schemas.openxmlformats.org/officeDocument/2006/relationships/slideLayout" Target="../slideLayouts/slideLayout2.xml"/><Relationship Id="rId4" Type="http://schemas.openxmlformats.org/officeDocument/2006/relationships/image" Target="../media/image33.jpeg"/></Relationships>
</file>

<file path=ppt/slides/_rels/slide2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 Target="slide29.xml"/><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audio" Target="../media/audio2.wav"/></Relationships>
</file>

<file path=ppt/slides/_rels/slide2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17.jpeg"/><Relationship Id="rId1" Type="http://schemas.openxmlformats.org/officeDocument/2006/relationships/slideLayout" Target="../slideLayouts/slideLayout2.xml"/><Relationship Id="rId6" Type="http://schemas.openxmlformats.org/officeDocument/2006/relationships/slide" Target="slide30.xml"/><Relationship Id="rId5" Type="http://schemas.openxmlformats.org/officeDocument/2006/relationships/image" Target="../media/image36.png"/><Relationship Id="rId4" Type="http://schemas.openxmlformats.org/officeDocument/2006/relationships/image" Target="../media/image35.png"/></Relationships>
</file>

<file path=ppt/slides/_rels/slide29.xml.rels><?xml version="1.0" encoding="UTF-8" standalone="yes"?>
<Relationships xmlns="http://schemas.openxmlformats.org/package/2006/relationships"><Relationship Id="rId3" Type="http://schemas.openxmlformats.org/officeDocument/2006/relationships/slide" Target="slide30.xml"/><Relationship Id="rId2" Type="http://schemas.openxmlformats.org/officeDocument/2006/relationships/image" Target="../media/image17.jpeg"/><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3.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15.png"/><Relationship Id="rId7" Type="http://schemas.openxmlformats.org/officeDocument/2006/relationships/audio" Target="../media/audio2.wav"/><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audio" Target="../media/audio1.wav"/><Relationship Id="rId5" Type="http://schemas.openxmlformats.org/officeDocument/2006/relationships/slide" Target="slide5.xml"/><Relationship Id="rId4" Type="http://schemas.openxmlformats.org/officeDocument/2006/relationships/image" Target="../media/image16.png"/></Relationships>
</file>

<file path=ppt/slides/_rels/slide3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 Target="slide32.xml"/><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audio" Target="../media/audio2.wav"/></Relationships>
</file>

<file path=ppt/slides/_rels/slide31.xml.rels><?xml version="1.0" encoding="UTF-8" standalone="yes"?>
<Relationships xmlns="http://schemas.openxmlformats.org/package/2006/relationships"><Relationship Id="rId3" Type="http://schemas.openxmlformats.org/officeDocument/2006/relationships/slide" Target="slide33.xml"/><Relationship Id="rId2" Type="http://schemas.openxmlformats.org/officeDocument/2006/relationships/image" Target="../media/image17.jpeg"/><Relationship Id="rId1" Type="http://schemas.openxmlformats.org/officeDocument/2006/relationships/slideLayout" Target="../slideLayouts/slideLayout2.xml"/><Relationship Id="rId6" Type="http://schemas.openxmlformats.org/officeDocument/2006/relationships/image" Target="../media/image39.jpeg"/><Relationship Id="rId5" Type="http://schemas.openxmlformats.org/officeDocument/2006/relationships/image" Target="../media/image38.jpeg"/><Relationship Id="rId4" Type="http://schemas.openxmlformats.org/officeDocument/2006/relationships/image" Target="../media/image37.jpeg"/></Relationships>
</file>

<file path=ppt/slides/_rels/slide32.xml.rels><?xml version="1.0" encoding="UTF-8" standalone="yes"?>
<Relationships xmlns="http://schemas.openxmlformats.org/package/2006/relationships"><Relationship Id="rId3" Type="http://schemas.openxmlformats.org/officeDocument/2006/relationships/slide" Target="slide33.xml"/><Relationship Id="rId2" Type="http://schemas.openxmlformats.org/officeDocument/2006/relationships/image" Target="../media/image17.jpeg"/><Relationship Id="rId1" Type="http://schemas.openxmlformats.org/officeDocument/2006/relationships/slideLayout" Target="../slideLayouts/slideLayout2.xml"/><Relationship Id="rId6" Type="http://schemas.openxmlformats.org/officeDocument/2006/relationships/image" Target="../media/image39.jpeg"/><Relationship Id="rId5" Type="http://schemas.openxmlformats.org/officeDocument/2006/relationships/image" Target="../media/image38.jpeg"/><Relationship Id="rId4" Type="http://schemas.openxmlformats.org/officeDocument/2006/relationships/image" Target="../media/image37.jpeg"/></Relationships>
</file>

<file path=ppt/slides/_rels/slide33.xml.rels><?xml version="1.0" encoding="UTF-8" standalone="yes"?>
<Relationships xmlns="http://schemas.openxmlformats.org/package/2006/relationships"><Relationship Id="rId3" Type="http://schemas.openxmlformats.org/officeDocument/2006/relationships/slide" Target="slide35.xml"/><Relationship Id="rId2" Type="http://schemas.openxmlformats.org/officeDocument/2006/relationships/audio" Target="../media/audio2.wav"/><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audio" Target="../media/audio1.wav"/></Relationships>
</file>

<file path=ppt/slides/_rels/slide34.xml.rels><?xml version="1.0" encoding="UTF-8" standalone="yes"?>
<Relationships xmlns="http://schemas.openxmlformats.org/package/2006/relationships"><Relationship Id="rId3" Type="http://schemas.openxmlformats.org/officeDocument/2006/relationships/slide" Target="slide36.xml"/><Relationship Id="rId2" Type="http://schemas.openxmlformats.org/officeDocument/2006/relationships/image" Target="../media/image17.jpeg"/><Relationship Id="rId1" Type="http://schemas.openxmlformats.org/officeDocument/2006/relationships/slideLayout" Target="../slideLayouts/slideLayout2.xml"/><Relationship Id="rId4" Type="http://schemas.openxmlformats.org/officeDocument/2006/relationships/image" Target="../media/image40.jpeg"/></Relationships>
</file>

<file path=ppt/slides/_rels/slide3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40.jpeg"/><Relationship Id="rId5" Type="http://schemas.openxmlformats.org/officeDocument/2006/relationships/image" Target="../media/image41.jpeg"/><Relationship Id="rId4" Type="http://schemas.openxmlformats.org/officeDocument/2006/relationships/slide" Target="slide36.xml"/></Relationships>
</file>

<file path=ppt/slides/_rels/slide3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 Target="slide38.xml"/><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audio" Target="../media/audio2.wav"/></Relationships>
</file>

<file path=ppt/slides/_rels/slide37.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image" Target="../media/image17.jpeg"/><Relationship Id="rId1" Type="http://schemas.openxmlformats.org/officeDocument/2006/relationships/slideLayout" Target="../slideLayouts/slideLayout2.xml"/><Relationship Id="rId6" Type="http://schemas.openxmlformats.org/officeDocument/2006/relationships/image" Target="../media/image43.jpeg"/><Relationship Id="rId5" Type="http://schemas.openxmlformats.org/officeDocument/2006/relationships/image" Target="../media/image42.jpeg"/><Relationship Id="rId4" Type="http://schemas.openxmlformats.org/officeDocument/2006/relationships/image" Target="../media/image41.jpeg"/></Relationships>
</file>

<file path=ppt/slides/_rels/slide38.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17.jpeg"/><Relationship Id="rId1" Type="http://schemas.openxmlformats.org/officeDocument/2006/relationships/slideLayout" Target="../slideLayouts/slideLayout2.xml"/><Relationship Id="rId5" Type="http://schemas.openxmlformats.org/officeDocument/2006/relationships/image" Target="../media/image43.jpeg"/><Relationship Id="rId4" Type="http://schemas.openxmlformats.org/officeDocument/2006/relationships/image" Target="../media/image42.jpeg"/></Relationships>
</file>

<file path=ppt/slides/_rels/slide39.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image" Target="../media/image17.jpeg"/><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slide" Target="slide6.xml"/></Relationships>
</file>

<file path=ppt/slides/_rels/slide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 Target="slide8.xml"/><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audio" Target="../media/audio2.wav"/></Relationships>
</file>

<file path=ppt/slides/_rels/slide7.xml.rels><?xml version="1.0" encoding="UTF-8" standalone="yes"?>
<Relationships xmlns="http://schemas.openxmlformats.org/package/2006/relationships"><Relationship Id="rId8" Type="http://schemas.openxmlformats.org/officeDocument/2006/relationships/slide" Target="slide10.xml"/><Relationship Id="rId3" Type="http://schemas.openxmlformats.org/officeDocument/2006/relationships/slide" Target="slide9.xml"/><Relationship Id="rId7" Type="http://schemas.openxmlformats.org/officeDocument/2006/relationships/slide" Target="slide12.xml"/><Relationship Id="rId2" Type="http://schemas.openxmlformats.org/officeDocument/2006/relationships/image" Target="../media/image17.jpeg"/><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slide" Target="slide11.xml"/><Relationship Id="rId4" Type="http://schemas.openxmlformats.org/officeDocument/2006/relationships/image" Target="../media/image19.jpeg"/><Relationship Id="rId9" Type="http://schemas.openxmlformats.org/officeDocument/2006/relationships/image" Target="../media/image21.png"/></Relationships>
</file>

<file path=ppt/slides/_rels/slide8.xml.rels><?xml version="1.0" encoding="UTF-8" standalone="yes"?>
<Relationships xmlns="http://schemas.openxmlformats.org/package/2006/relationships"><Relationship Id="rId8" Type="http://schemas.openxmlformats.org/officeDocument/2006/relationships/slide" Target="slide10.xml"/><Relationship Id="rId3" Type="http://schemas.openxmlformats.org/officeDocument/2006/relationships/slide" Target="slide9.xml"/><Relationship Id="rId7" Type="http://schemas.openxmlformats.org/officeDocument/2006/relationships/slide" Target="slide12.xml"/><Relationship Id="rId2" Type="http://schemas.openxmlformats.org/officeDocument/2006/relationships/image" Target="../media/image17.jpeg"/><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slide" Target="slide11.xml"/><Relationship Id="rId4" Type="http://schemas.openxmlformats.org/officeDocument/2006/relationships/image" Target="../media/image19.jpeg"/><Relationship Id="rId9" Type="http://schemas.openxmlformats.org/officeDocument/2006/relationships/image" Target="../media/image22.png"/></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7.jpeg"/><Relationship Id="rId1" Type="http://schemas.openxmlformats.org/officeDocument/2006/relationships/slideLayout" Target="../slideLayouts/slideLayout2.xml"/><Relationship Id="rId4" Type="http://schemas.openxmlformats.org/officeDocument/2006/relationships/slide" Target="slid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6166"/>
            <a:ext cx="9201946" cy="6858000"/>
          </a:xfrm>
          <a:prstGeom prst="rect">
            <a:avLst/>
          </a:prstGeom>
        </p:spPr>
        <p:style>
          <a:lnRef idx="2">
            <a:schemeClr val="accent1"/>
          </a:lnRef>
          <a:fillRef idx="1">
            <a:schemeClr val="lt1"/>
          </a:fillRef>
          <a:effectRef idx="0">
            <a:schemeClr val="accent1"/>
          </a:effectRef>
          <a:fontRef idx="minor">
            <a:schemeClr val="dk1"/>
          </a:fontRef>
        </p:style>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43150" y="2762794"/>
            <a:ext cx="3471672" cy="16023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5268641" y="3272241"/>
            <a:ext cx="1367990" cy="961427"/>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5806" y="1864621"/>
            <a:ext cx="1691472" cy="1901524"/>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Lst>
        </p:spPr>
      </p:pic>
      <p:sp>
        <p:nvSpPr>
          <p:cNvPr id="3" name="Rectangle à coins arrondis 2"/>
          <p:cNvSpPr/>
          <p:nvPr/>
        </p:nvSpPr>
        <p:spPr>
          <a:xfrm>
            <a:off x="248904" y="1864621"/>
            <a:ext cx="1370767" cy="188833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7"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24365" y="2276872"/>
            <a:ext cx="1691472" cy="1901524"/>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Lst>
        </p:spPr>
      </p:pic>
      <p:sp>
        <p:nvSpPr>
          <p:cNvPr id="13" name="Rectangle à coins arrondis 12"/>
          <p:cNvSpPr/>
          <p:nvPr/>
        </p:nvSpPr>
        <p:spPr>
          <a:xfrm>
            <a:off x="2051720" y="2276872"/>
            <a:ext cx="1436762" cy="181661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bg1"/>
              </a:solidFill>
            </a:endParaRPr>
          </a:p>
        </p:txBody>
      </p:sp>
      <p:pic>
        <p:nvPicPr>
          <p:cNvPr id="19"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95936" y="2685525"/>
            <a:ext cx="1691472" cy="1901524"/>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Lst>
        </p:spPr>
      </p:pic>
      <p:sp>
        <p:nvSpPr>
          <p:cNvPr id="14" name="Rectangle à coins arrondis 13"/>
          <p:cNvSpPr/>
          <p:nvPr/>
        </p:nvSpPr>
        <p:spPr>
          <a:xfrm>
            <a:off x="4078986" y="2762794"/>
            <a:ext cx="1501126" cy="167415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1"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52636" y="3429000"/>
            <a:ext cx="1691472" cy="1901524"/>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Lst>
        </p:spPr>
      </p:pic>
      <p:sp>
        <p:nvSpPr>
          <p:cNvPr id="15" name="Rectangle à coins arrondis 14"/>
          <p:cNvSpPr/>
          <p:nvPr/>
        </p:nvSpPr>
        <p:spPr>
          <a:xfrm>
            <a:off x="6084168" y="3429000"/>
            <a:ext cx="1368152" cy="18002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030" name="Picture 6" descr="http://upload.wikimedia.org/wikipedia/commons/e/e5/Feige-Schnitt.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960372" y="4763141"/>
            <a:ext cx="498180" cy="533564"/>
          </a:xfrm>
          <a:prstGeom prst="rect">
            <a:avLst/>
          </a:prstGeom>
          <a:noFill/>
          <a:extLst>
            <a:ext uri="{909E8E84-426E-40DD-AFC4-6F175D3DCCD1}">
              <a14:hiddenFill xmlns:a14="http://schemas.microsoft.com/office/drawing/2010/main">
                <a:solidFill>
                  <a:srgbClr val="FFFFFF"/>
                </a:solidFill>
              </a14:hiddenFill>
            </a:ext>
          </a:extLst>
        </p:spPr>
      </p:pic>
      <p:sp>
        <p:nvSpPr>
          <p:cNvPr id="18" name="ZoneTexte 17"/>
          <p:cNvSpPr txBox="1"/>
          <p:nvPr/>
        </p:nvSpPr>
        <p:spPr>
          <a:xfrm>
            <a:off x="2061327" y="2176407"/>
            <a:ext cx="1259617" cy="1785104"/>
          </a:xfrm>
          <a:prstGeom prst="rect">
            <a:avLst/>
          </a:prstGeom>
          <a:noFill/>
        </p:spPr>
        <p:txBody>
          <a:bodyPr wrap="square" rtlCol="0">
            <a:spAutoFit/>
          </a:bodyPr>
          <a:lstStyle/>
          <a:p>
            <a:r>
              <a:rPr lang="fr-FR" sz="11000" dirty="0" smtClean="0"/>
              <a:t>U</a:t>
            </a:r>
            <a:endParaRPr lang="fr-FR" sz="11000" dirty="0"/>
          </a:p>
        </p:txBody>
      </p:sp>
      <p:pic>
        <p:nvPicPr>
          <p:cNvPr id="27" name="Picture 4" descr="http://www.mesarbustes.fr/media/catalog/product/cache/6/image/9df78eab33525d08d6e5fb8d27136e95/f/i/ficus_carica_rouge_de_bordeaux_fruit.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691136" y="3354281"/>
            <a:ext cx="797346" cy="79734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0" name="ZoneTexte 19"/>
          <p:cNvSpPr txBox="1"/>
          <p:nvPr/>
        </p:nvSpPr>
        <p:spPr>
          <a:xfrm>
            <a:off x="78762" y="1569177"/>
            <a:ext cx="1152128" cy="1785104"/>
          </a:xfrm>
          <a:prstGeom prst="rect">
            <a:avLst/>
          </a:prstGeom>
          <a:noFill/>
        </p:spPr>
        <p:txBody>
          <a:bodyPr wrap="square" rtlCol="0">
            <a:spAutoFit/>
          </a:bodyPr>
          <a:lstStyle/>
          <a:p>
            <a:r>
              <a:rPr lang="fr-FR" sz="11000" dirty="0" smtClean="0"/>
              <a:t>Q</a:t>
            </a:r>
            <a:endParaRPr lang="fr-FR" sz="11000" dirty="0"/>
          </a:p>
        </p:txBody>
      </p:sp>
      <p:pic>
        <p:nvPicPr>
          <p:cNvPr id="29" name="Picture 2" descr="http://www.fermedesaintemarthe.com/I-Grande-17178-figue-blanche-ab.net.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42109" y="2988583"/>
            <a:ext cx="777562" cy="77756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2" name="ZoneTexte 21"/>
          <p:cNvSpPr txBox="1"/>
          <p:nvPr/>
        </p:nvSpPr>
        <p:spPr>
          <a:xfrm>
            <a:off x="6153614" y="3285844"/>
            <a:ext cx="1289515" cy="1785104"/>
          </a:xfrm>
          <a:prstGeom prst="rect">
            <a:avLst/>
          </a:prstGeom>
          <a:noFill/>
        </p:spPr>
        <p:txBody>
          <a:bodyPr wrap="square" rtlCol="0">
            <a:spAutoFit/>
          </a:bodyPr>
          <a:lstStyle/>
          <a:p>
            <a:r>
              <a:rPr lang="fr-FR" sz="11000" dirty="0" smtClean="0"/>
              <a:t>Z</a:t>
            </a:r>
            <a:endParaRPr lang="fr-FR" sz="11000" dirty="0"/>
          </a:p>
        </p:txBody>
      </p:sp>
      <p:sp>
        <p:nvSpPr>
          <p:cNvPr id="25" name="ZoneTexte 24"/>
          <p:cNvSpPr txBox="1"/>
          <p:nvPr/>
        </p:nvSpPr>
        <p:spPr>
          <a:xfrm>
            <a:off x="4483998" y="2685525"/>
            <a:ext cx="808082" cy="1785104"/>
          </a:xfrm>
          <a:prstGeom prst="rect">
            <a:avLst/>
          </a:prstGeom>
          <a:noFill/>
        </p:spPr>
        <p:txBody>
          <a:bodyPr wrap="square" rtlCol="0">
            <a:spAutoFit/>
          </a:bodyPr>
          <a:lstStyle/>
          <a:p>
            <a:r>
              <a:rPr lang="fr-FR" sz="11000" dirty="0" smtClean="0"/>
              <a:t>I</a:t>
            </a:r>
            <a:endParaRPr lang="fr-FR" sz="11000" dirty="0"/>
          </a:p>
        </p:txBody>
      </p:sp>
      <p:pic>
        <p:nvPicPr>
          <p:cNvPr id="1032" name="Picture 8" descr="http://www.agro-montpellier.fr/w3-diplomes/promo97/images/arbre.gif"/>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884854" y="3881034"/>
            <a:ext cx="591224" cy="594723"/>
          </a:xfrm>
          <a:prstGeom prst="rect">
            <a:avLst/>
          </a:prstGeom>
          <a:noFill/>
          <a:extLst>
            <a:ext uri="{909E8E84-426E-40DD-AFC4-6F175D3DCCD1}">
              <a14:hiddenFill xmlns:a14="http://schemas.microsoft.com/office/drawing/2010/main">
                <a:solidFill>
                  <a:srgbClr val="FFFFFF"/>
                </a:solidFill>
              </a14:hiddenFill>
            </a:ext>
          </a:extLst>
        </p:spPr>
      </p:pic>
      <p:sp>
        <p:nvSpPr>
          <p:cNvPr id="26" name="ZoneTexte 25"/>
          <p:cNvSpPr txBox="1"/>
          <p:nvPr/>
        </p:nvSpPr>
        <p:spPr>
          <a:xfrm>
            <a:off x="651777" y="5517232"/>
            <a:ext cx="8355544" cy="1107996"/>
          </a:xfrm>
          <a:prstGeom prst="rect">
            <a:avLst/>
          </a:prstGeom>
          <a:noFill/>
        </p:spPr>
        <p:txBody>
          <a:bodyPr wrap="square" rtlCol="0">
            <a:spAutoFit/>
          </a:bodyPr>
          <a:lstStyle/>
          <a:p>
            <a:r>
              <a:rPr lang="fr-FR" sz="6600" b="1" dirty="0" smtClean="0">
                <a:latin typeface="Papyrus" panose="03070502060502030205" pitchFamily="66" charset="0"/>
              </a:rPr>
              <a:t>Aux Figues du Temps</a:t>
            </a:r>
            <a:endParaRPr lang="fr-FR" sz="6600" b="1" dirty="0">
              <a:latin typeface="Papyrus" panose="03070502060502030205" pitchFamily="66" charset="0"/>
            </a:endParaRPr>
          </a:p>
        </p:txBody>
      </p:sp>
    </p:spTree>
    <p:extLst>
      <p:ext uri="{BB962C8B-B14F-4D97-AF65-F5344CB8AC3E}">
        <p14:creationId xmlns:p14="http://schemas.microsoft.com/office/powerpoint/2010/main" val="27082239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6" descr="http://upload.wikimedia.org/wikipedia/commons/e/e5/Feige-Schnitt.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8497" y="426732"/>
            <a:ext cx="2198073" cy="2354195"/>
          </a:xfrm>
          <a:prstGeom prst="rect">
            <a:avLst/>
          </a:prstGeom>
          <a:noFill/>
          <a:extLst>
            <a:ext uri="{909E8E84-426E-40DD-AFC4-6F175D3DCCD1}">
              <a14:hiddenFill xmlns:a14="http://schemas.microsoft.com/office/drawing/2010/main">
                <a:solidFill>
                  <a:srgbClr val="FFFFFF"/>
                </a:solidFill>
              </a14:hiddenFill>
            </a:ext>
          </a:extLst>
        </p:spPr>
      </p:pic>
      <p:pic>
        <p:nvPicPr>
          <p:cNvPr id="6" name="Image 5"/>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3409201" y="2564904"/>
            <a:ext cx="5734799" cy="4293096"/>
          </a:xfrm>
          <a:prstGeom prst="rect">
            <a:avLst/>
          </a:prstGeom>
        </p:spPr>
      </p:pic>
      <p:sp>
        <p:nvSpPr>
          <p:cNvPr id="8" name="Rectangle 7"/>
          <p:cNvSpPr/>
          <p:nvPr/>
        </p:nvSpPr>
        <p:spPr>
          <a:xfrm>
            <a:off x="3851920" y="426732"/>
            <a:ext cx="4572000" cy="1815882"/>
          </a:xfrm>
          <a:prstGeom prst="rect">
            <a:avLst/>
          </a:prstGeom>
        </p:spPr>
        <p:txBody>
          <a:bodyPr>
            <a:spAutoFit/>
          </a:bodyPr>
          <a:lstStyle/>
          <a:p>
            <a:endParaRPr lang="fr-FR" sz="1600" b="1" dirty="0" smtClean="0"/>
          </a:p>
          <a:p>
            <a:r>
              <a:rPr lang="fr-FR" sz="1600" b="1" dirty="0" smtClean="0"/>
              <a:t>Ingrédients </a:t>
            </a:r>
            <a:r>
              <a:rPr lang="fr-FR" sz="1600" b="1" i="1" u="sng" dirty="0"/>
              <a:t>Figues f</a:t>
            </a:r>
            <a:r>
              <a:rPr lang="fr-FR" sz="1600" b="1" i="1" u="sng" dirty="0" smtClean="0"/>
              <a:t>ourrées au chocolat</a:t>
            </a:r>
            <a:r>
              <a:rPr lang="fr-FR" sz="1600" b="1" u="sng" dirty="0" smtClean="0"/>
              <a:t> </a:t>
            </a:r>
            <a:r>
              <a:rPr lang="fr-FR" sz="1600" dirty="0" smtClean="0"/>
              <a:t>:</a:t>
            </a:r>
          </a:p>
          <a:p>
            <a:endParaRPr lang="fr-FR" sz="1600" dirty="0"/>
          </a:p>
          <a:p>
            <a:r>
              <a:rPr lang="fr-FR" sz="1600" dirty="0"/>
              <a:t>12 </a:t>
            </a:r>
            <a:r>
              <a:rPr lang="fr-FR" sz="1600" dirty="0" smtClean="0"/>
              <a:t>figues </a:t>
            </a:r>
            <a:r>
              <a:rPr lang="fr-FR" sz="1600" dirty="0"/>
              <a:t>sèches,</a:t>
            </a:r>
            <a:br>
              <a:rPr lang="fr-FR" sz="1600" dirty="0"/>
            </a:br>
            <a:r>
              <a:rPr lang="fr-FR" sz="1600" dirty="0"/>
              <a:t>1 c à soupe de </a:t>
            </a:r>
            <a:r>
              <a:rPr lang="fr-FR" sz="1600" dirty="0" smtClean="0"/>
              <a:t>chocolat </a:t>
            </a:r>
            <a:r>
              <a:rPr lang="fr-FR" sz="1600" dirty="0"/>
              <a:t>en copeaux,</a:t>
            </a:r>
            <a:br>
              <a:rPr lang="fr-FR" sz="1600" dirty="0"/>
            </a:br>
            <a:r>
              <a:rPr lang="fr-FR" sz="1600" dirty="0"/>
              <a:t>3 c à soupe de poudre d'amandes,</a:t>
            </a:r>
            <a:br>
              <a:rPr lang="fr-FR" sz="1600" dirty="0"/>
            </a:br>
            <a:r>
              <a:rPr lang="fr-FR" sz="1600" dirty="0"/>
              <a:t>12 amandes </a:t>
            </a:r>
          </a:p>
        </p:txBody>
      </p:sp>
      <p:sp>
        <p:nvSpPr>
          <p:cNvPr id="9" name="Parchemin vertical 8"/>
          <p:cNvSpPr/>
          <p:nvPr/>
        </p:nvSpPr>
        <p:spPr>
          <a:xfrm>
            <a:off x="3227762" y="179249"/>
            <a:ext cx="4545672" cy="2111271"/>
          </a:xfrm>
          <a:prstGeom prst="verticalScroll">
            <a:avLst/>
          </a:prstGeom>
          <a:no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Rectangle 9"/>
          <p:cNvSpPr/>
          <p:nvPr/>
        </p:nvSpPr>
        <p:spPr>
          <a:xfrm>
            <a:off x="950018" y="3789040"/>
            <a:ext cx="7582422" cy="1938992"/>
          </a:xfrm>
          <a:prstGeom prst="rect">
            <a:avLst/>
          </a:prstGeom>
        </p:spPr>
        <p:txBody>
          <a:bodyPr wrap="square">
            <a:spAutoFit/>
          </a:bodyPr>
          <a:lstStyle/>
          <a:p>
            <a:pPr marL="285750" indent="-285750">
              <a:buFont typeface="Wingdings" panose="05000000000000000000" pitchFamily="2" charset="2"/>
              <a:buChar char="Ø"/>
            </a:pPr>
            <a:r>
              <a:rPr lang="fr-FR" sz="1500" dirty="0" smtClean="0"/>
              <a:t>On </a:t>
            </a:r>
            <a:r>
              <a:rPr lang="fr-FR" sz="1500" dirty="0"/>
              <a:t>ôte la queue des </a:t>
            </a:r>
            <a:r>
              <a:rPr lang="fr-FR" sz="1500" b="1" dirty="0" smtClean="0"/>
              <a:t>figues</a:t>
            </a:r>
            <a:r>
              <a:rPr lang="fr-FR" sz="1500" dirty="0" smtClean="0"/>
              <a:t>, </a:t>
            </a:r>
            <a:r>
              <a:rPr lang="fr-FR" sz="1500" dirty="0"/>
              <a:t>on leur redonne leur </a:t>
            </a:r>
            <a:r>
              <a:rPr lang="fr-FR" sz="1500" dirty="0" smtClean="0"/>
              <a:t>forme.</a:t>
            </a:r>
          </a:p>
          <a:p>
            <a:endParaRPr lang="fr-FR" sz="1500" dirty="0" smtClean="0"/>
          </a:p>
          <a:p>
            <a:pPr marL="285750" indent="-285750">
              <a:buFont typeface="Wingdings" panose="05000000000000000000" pitchFamily="2" charset="2"/>
              <a:buChar char="Ø"/>
            </a:pPr>
            <a:r>
              <a:rPr lang="fr-FR" sz="1500" dirty="0" smtClean="0"/>
              <a:t>On </a:t>
            </a:r>
            <a:r>
              <a:rPr lang="fr-FR" sz="1500" dirty="0"/>
              <a:t>prépare un mélange de </a:t>
            </a:r>
            <a:r>
              <a:rPr lang="fr-FR" sz="1500" b="1" dirty="0" smtClean="0"/>
              <a:t>chocolat </a:t>
            </a:r>
            <a:r>
              <a:rPr lang="fr-FR" sz="1500" dirty="0" smtClean="0"/>
              <a:t>râpé </a:t>
            </a:r>
            <a:r>
              <a:rPr lang="fr-FR" sz="1500" dirty="0"/>
              <a:t>et de poudre d'amande, on en garnit les </a:t>
            </a:r>
            <a:r>
              <a:rPr lang="fr-FR" sz="1500" b="1" dirty="0" smtClean="0"/>
              <a:t>figues</a:t>
            </a:r>
            <a:r>
              <a:rPr lang="fr-FR" sz="1500" dirty="0" smtClean="0"/>
              <a:t>, </a:t>
            </a:r>
            <a:r>
              <a:rPr lang="fr-FR" sz="1500" dirty="0"/>
              <a:t>que l'on </a:t>
            </a:r>
            <a:r>
              <a:rPr lang="fr-FR" sz="1500" dirty="0" smtClean="0"/>
              <a:t>referme.</a:t>
            </a:r>
          </a:p>
          <a:p>
            <a:endParaRPr lang="fr-FR" sz="1500" dirty="0" smtClean="0"/>
          </a:p>
          <a:p>
            <a:pPr marL="285750" indent="-285750">
              <a:buFont typeface="Wingdings" panose="05000000000000000000" pitchFamily="2" charset="2"/>
              <a:buChar char="Ø"/>
            </a:pPr>
            <a:r>
              <a:rPr lang="fr-FR" sz="1500" dirty="0" smtClean="0"/>
              <a:t>On </a:t>
            </a:r>
            <a:r>
              <a:rPr lang="fr-FR" sz="1500" dirty="0"/>
              <a:t>les fait cuire 10 minutes à température modérée, et on les retourne à </a:t>
            </a:r>
            <a:r>
              <a:rPr lang="fr-FR" sz="1500" dirty="0" smtClean="0"/>
              <a:t>mi-cuisson.</a:t>
            </a:r>
          </a:p>
          <a:p>
            <a:endParaRPr lang="fr-FR" sz="1500" dirty="0" smtClean="0"/>
          </a:p>
          <a:p>
            <a:pPr marL="285750" indent="-285750">
              <a:buFont typeface="Wingdings" panose="05000000000000000000" pitchFamily="2" charset="2"/>
              <a:buChar char="Ø"/>
            </a:pPr>
            <a:r>
              <a:rPr lang="fr-FR" sz="1500" dirty="0" smtClean="0"/>
              <a:t>On </a:t>
            </a:r>
            <a:r>
              <a:rPr lang="fr-FR" sz="1500" dirty="0"/>
              <a:t>place une </a:t>
            </a:r>
            <a:r>
              <a:rPr lang="fr-FR" sz="1500" b="1" dirty="0"/>
              <a:t>amande grillée </a:t>
            </a:r>
            <a:r>
              <a:rPr lang="fr-FR" sz="1500" dirty="0"/>
              <a:t>dans l'ouverture.</a:t>
            </a:r>
          </a:p>
        </p:txBody>
      </p:sp>
      <p:sp>
        <p:nvSpPr>
          <p:cNvPr id="7" name="Titre 1">
            <a:hlinkClick r:id="rId4" action="ppaction://hlinksldjump"/>
          </p:cNvPr>
          <p:cNvSpPr txBox="1">
            <a:spLocks/>
          </p:cNvSpPr>
          <p:nvPr/>
        </p:nvSpPr>
        <p:spPr>
          <a:xfrm>
            <a:off x="5664331" y="5589240"/>
            <a:ext cx="3384376" cy="1008112"/>
          </a:xfrm>
          <a:prstGeom prst="plaque">
            <a:avLst/>
          </a:prstGeom>
          <a:solidFill>
            <a:schemeClr val="accent3">
              <a:lumMod val="75000"/>
            </a:schemeClr>
          </a:solidFill>
        </p:spPr>
        <p:style>
          <a:lnRef idx="0">
            <a:schemeClr val="accent6"/>
          </a:lnRef>
          <a:fillRef idx="3">
            <a:schemeClr val="accent6"/>
          </a:fillRef>
          <a:effectRef idx="3">
            <a:schemeClr val="accent6"/>
          </a:effectRef>
          <a:fontRef idx="minor">
            <a:schemeClr val="lt1"/>
          </a:fontRef>
        </p:style>
        <p:txBody>
          <a:bodyPr anchor="ctr">
            <a:normAutofit/>
          </a:bodyPr>
          <a:lstStyle/>
          <a:p>
            <a:pPr algn="ctr">
              <a:defRPr/>
            </a:pPr>
            <a:r>
              <a:rPr lang="fr-FR" sz="2400" dirty="0" smtClean="0">
                <a:solidFill>
                  <a:srgbClr val="FFFFFF"/>
                </a:solidFill>
                <a:effectLst>
                  <a:outerShdw blurRad="38100" dist="38100" dir="2700000" algn="tl">
                    <a:srgbClr val="C0C0C0"/>
                  </a:outerShdw>
                </a:effectLst>
                <a:latin typeface="Papyrus" pitchFamily="66" charset="0"/>
                <a:cs typeface="Arial" charset="0"/>
              </a:rPr>
              <a:t>Revenir en arrière</a:t>
            </a:r>
            <a:endParaRPr lang="fr-FR" sz="2400" dirty="0">
              <a:solidFill>
                <a:schemeClr val="tx1"/>
              </a:solidFill>
              <a:effectLst>
                <a:outerShdw blurRad="38100" dist="38100" dir="2700000" algn="tl">
                  <a:srgbClr val="C0C0C0"/>
                </a:outerShdw>
              </a:effectLst>
              <a:latin typeface="Papyrus" pitchFamily="66" charset="0"/>
              <a:cs typeface="Arial" charset="0"/>
            </a:endParaRPr>
          </a:p>
        </p:txBody>
      </p:sp>
    </p:spTree>
    <p:extLst>
      <p:ext uri="{BB962C8B-B14F-4D97-AF65-F5344CB8AC3E}">
        <p14:creationId xmlns:p14="http://schemas.microsoft.com/office/powerpoint/2010/main" val="7073429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http://www.mesarbustes.fr/media/catalog/product/cache/6/image/9df78eab33525d08d6e5fb8d27136e95/f/i/ficus_carica_rouge_de_bordeaux_fruit.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3894" y="264762"/>
            <a:ext cx="2979954" cy="297995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5" name="Image 4"/>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3203848" y="2425050"/>
            <a:ext cx="5940152" cy="4446824"/>
          </a:xfrm>
          <a:prstGeom prst="rect">
            <a:avLst/>
          </a:prstGeom>
        </p:spPr>
      </p:pic>
      <p:sp>
        <p:nvSpPr>
          <p:cNvPr id="6" name="Rectangle 5"/>
          <p:cNvSpPr/>
          <p:nvPr/>
        </p:nvSpPr>
        <p:spPr>
          <a:xfrm>
            <a:off x="3995936" y="688582"/>
            <a:ext cx="4572000" cy="1477328"/>
          </a:xfrm>
          <a:prstGeom prst="rect">
            <a:avLst/>
          </a:prstGeom>
        </p:spPr>
        <p:txBody>
          <a:bodyPr>
            <a:spAutoFit/>
          </a:bodyPr>
          <a:lstStyle/>
          <a:p>
            <a:r>
              <a:rPr lang="fr-FR" sz="1500" b="1" dirty="0"/>
              <a:t>Ingrédients </a:t>
            </a:r>
            <a:r>
              <a:rPr lang="fr-FR" sz="1500" b="1" i="1" dirty="0"/>
              <a:t>Salade </a:t>
            </a:r>
            <a:r>
              <a:rPr lang="fr-FR" sz="1500" b="1" i="1" dirty="0" smtClean="0"/>
              <a:t>de figues</a:t>
            </a:r>
            <a:r>
              <a:rPr lang="fr-FR" sz="1500" b="1" dirty="0" smtClean="0"/>
              <a:t> :</a:t>
            </a:r>
          </a:p>
          <a:p>
            <a:endParaRPr lang="fr-FR" sz="1500" b="1" dirty="0"/>
          </a:p>
          <a:p>
            <a:r>
              <a:rPr lang="fr-FR" sz="1500" dirty="0"/>
              <a:t>750 g de </a:t>
            </a:r>
            <a:r>
              <a:rPr lang="fr-FR" sz="1500" b="1" dirty="0" smtClean="0"/>
              <a:t>figues</a:t>
            </a:r>
            <a:r>
              <a:rPr lang="fr-FR" sz="1500" dirty="0" smtClean="0"/>
              <a:t>, </a:t>
            </a:r>
            <a:r>
              <a:rPr lang="fr-FR" sz="1500" dirty="0"/>
              <a:t/>
            </a:r>
            <a:br>
              <a:rPr lang="fr-FR" sz="1500" dirty="0"/>
            </a:br>
            <a:r>
              <a:rPr lang="fr-FR" sz="1500" dirty="0"/>
              <a:t>3 c à soupe de sucre en poudre,</a:t>
            </a:r>
            <a:br>
              <a:rPr lang="fr-FR" sz="1500" dirty="0"/>
            </a:br>
            <a:r>
              <a:rPr lang="fr-FR" sz="1500" dirty="0"/>
              <a:t>1 dl de porto</a:t>
            </a:r>
            <a:r>
              <a:rPr lang="fr-FR" sz="1500" dirty="0" smtClean="0"/>
              <a:t>,</a:t>
            </a:r>
            <a:r>
              <a:rPr lang="fr-FR" sz="1500" dirty="0"/>
              <a:t/>
            </a:r>
            <a:br>
              <a:rPr lang="fr-FR" sz="1500" dirty="0"/>
            </a:br>
            <a:r>
              <a:rPr lang="fr-FR" sz="1500" dirty="0"/>
              <a:t>5 dl de Grand </a:t>
            </a:r>
            <a:r>
              <a:rPr lang="fr-FR" sz="1500" dirty="0" err="1"/>
              <a:t>Marnier</a:t>
            </a:r>
            <a:endParaRPr lang="fr-FR" sz="1500" dirty="0"/>
          </a:p>
        </p:txBody>
      </p:sp>
      <p:sp>
        <p:nvSpPr>
          <p:cNvPr id="7" name="Parchemin vertical 6"/>
          <p:cNvSpPr/>
          <p:nvPr/>
        </p:nvSpPr>
        <p:spPr>
          <a:xfrm>
            <a:off x="3563888" y="476672"/>
            <a:ext cx="3982346" cy="1901148"/>
          </a:xfrm>
          <a:prstGeom prst="verticalScroll">
            <a:avLst/>
          </a:prstGeom>
          <a:no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Rectangle 7"/>
          <p:cNvSpPr/>
          <p:nvPr/>
        </p:nvSpPr>
        <p:spPr>
          <a:xfrm>
            <a:off x="980890" y="3933056"/>
            <a:ext cx="6706560" cy="1815882"/>
          </a:xfrm>
          <a:prstGeom prst="rect">
            <a:avLst/>
          </a:prstGeom>
        </p:spPr>
        <p:txBody>
          <a:bodyPr wrap="square">
            <a:spAutoFit/>
          </a:bodyPr>
          <a:lstStyle/>
          <a:p>
            <a:pPr marL="285750" indent="-285750">
              <a:buFont typeface="Wingdings" panose="05000000000000000000" pitchFamily="2" charset="2"/>
              <a:buChar char="Ø"/>
            </a:pPr>
            <a:r>
              <a:rPr lang="fr-FR" sz="1600" dirty="0" smtClean="0"/>
              <a:t>On </a:t>
            </a:r>
            <a:r>
              <a:rPr lang="fr-FR" sz="1600" dirty="0"/>
              <a:t>épluche les </a:t>
            </a:r>
            <a:r>
              <a:rPr lang="fr-FR" sz="1600" b="1" dirty="0" smtClean="0"/>
              <a:t>figues</a:t>
            </a:r>
            <a:r>
              <a:rPr lang="fr-FR" sz="1600" dirty="0" smtClean="0"/>
              <a:t>, </a:t>
            </a:r>
            <a:r>
              <a:rPr lang="fr-FR" sz="1600" dirty="0"/>
              <a:t>on les découpe en </a:t>
            </a:r>
            <a:r>
              <a:rPr lang="fr-FR" sz="1600" dirty="0" smtClean="0"/>
              <a:t>dés.</a:t>
            </a:r>
          </a:p>
          <a:p>
            <a:endParaRPr lang="fr-FR" sz="1600" dirty="0" smtClean="0"/>
          </a:p>
          <a:p>
            <a:pPr marL="285750" indent="-285750">
              <a:buFont typeface="Wingdings" panose="05000000000000000000" pitchFamily="2" charset="2"/>
              <a:buChar char="Ø"/>
            </a:pPr>
            <a:r>
              <a:rPr lang="fr-FR" sz="1600" dirty="0" smtClean="0"/>
              <a:t>On </a:t>
            </a:r>
            <a:r>
              <a:rPr lang="fr-FR" sz="1600" dirty="0"/>
              <a:t>les </a:t>
            </a:r>
            <a:r>
              <a:rPr lang="fr-FR" sz="1600" b="1" dirty="0"/>
              <a:t>saupoudre</a:t>
            </a:r>
            <a:r>
              <a:rPr lang="fr-FR" sz="1600" dirty="0"/>
              <a:t> de sucre, et on verse le </a:t>
            </a:r>
            <a:r>
              <a:rPr lang="fr-FR" sz="1600" b="1" dirty="0"/>
              <a:t>porto</a:t>
            </a:r>
            <a:r>
              <a:rPr lang="fr-FR" sz="1600" dirty="0"/>
              <a:t> et la </a:t>
            </a:r>
            <a:r>
              <a:rPr lang="fr-FR" sz="1600" dirty="0" smtClean="0"/>
              <a:t>liqueur.</a:t>
            </a:r>
          </a:p>
          <a:p>
            <a:endParaRPr lang="fr-FR" sz="1600" dirty="0" smtClean="0"/>
          </a:p>
          <a:p>
            <a:pPr marL="285750" indent="-285750">
              <a:buFont typeface="Wingdings" panose="05000000000000000000" pitchFamily="2" charset="2"/>
              <a:buChar char="Ø"/>
            </a:pPr>
            <a:r>
              <a:rPr lang="fr-FR" sz="1600" dirty="0" smtClean="0"/>
              <a:t>On </a:t>
            </a:r>
            <a:r>
              <a:rPr lang="fr-FR" sz="1600" b="1" dirty="0"/>
              <a:t>laisse reposer </a:t>
            </a:r>
            <a:r>
              <a:rPr lang="fr-FR" sz="1600" dirty="0"/>
              <a:t>deux heures au </a:t>
            </a:r>
            <a:r>
              <a:rPr lang="fr-FR" sz="1600" dirty="0" smtClean="0"/>
              <a:t>frais.</a:t>
            </a:r>
          </a:p>
          <a:p>
            <a:endParaRPr lang="fr-FR" sz="1600" dirty="0" smtClean="0"/>
          </a:p>
          <a:p>
            <a:pPr marL="285750" indent="-285750">
              <a:buFont typeface="Wingdings" panose="05000000000000000000" pitchFamily="2" charset="2"/>
              <a:buChar char="Ø"/>
            </a:pPr>
            <a:r>
              <a:rPr lang="fr-FR" sz="1600" dirty="0" smtClean="0"/>
              <a:t>On </a:t>
            </a:r>
            <a:r>
              <a:rPr lang="fr-FR" sz="1600" b="1" dirty="0"/>
              <a:t>déguste</a:t>
            </a:r>
            <a:r>
              <a:rPr lang="fr-FR" sz="1600" dirty="0"/>
              <a:t> très froid.</a:t>
            </a:r>
          </a:p>
        </p:txBody>
      </p:sp>
      <p:sp>
        <p:nvSpPr>
          <p:cNvPr id="9" name="Titre 1">
            <a:hlinkClick r:id="rId4" action="ppaction://hlinksldjump"/>
          </p:cNvPr>
          <p:cNvSpPr txBox="1">
            <a:spLocks/>
          </p:cNvSpPr>
          <p:nvPr/>
        </p:nvSpPr>
        <p:spPr>
          <a:xfrm>
            <a:off x="5664331" y="5589240"/>
            <a:ext cx="3384376" cy="1008112"/>
          </a:xfrm>
          <a:prstGeom prst="plaque">
            <a:avLst/>
          </a:prstGeom>
          <a:solidFill>
            <a:schemeClr val="accent3">
              <a:lumMod val="75000"/>
            </a:schemeClr>
          </a:solidFill>
        </p:spPr>
        <p:style>
          <a:lnRef idx="0">
            <a:schemeClr val="accent6"/>
          </a:lnRef>
          <a:fillRef idx="3">
            <a:schemeClr val="accent6"/>
          </a:fillRef>
          <a:effectRef idx="3">
            <a:schemeClr val="accent6"/>
          </a:effectRef>
          <a:fontRef idx="minor">
            <a:schemeClr val="lt1"/>
          </a:fontRef>
        </p:style>
        <p:txBody>
          <a:bodyPr anchor="ctr">
            <a:normAutofit/>
          </a:bodyPr>
          <a:lstStyle/>
          <a:p>
            <a:pPr algn="ctr">
              <a:defRPr/>
            </a:pPr>
            <a:r>
              <a:rPr lang="fr-FR" sz="2400" dirty="0" smtClean="0">
                <a:solidFill>
                  <a:srgbClr val="FFFFFF"/>
                </a:solidFill>
                <a:effectLst>
                  <a:outerShdw blurRad="38100" dist="38100" dir="2700000" algn="tl">
                    <a:srgbClr val="C0C0C0"/>
                  </a:outerShdw>
                </a:effectLst>
                <a:latin typeface="Papyrus" pitchFamily="66" charset="0"/>
                <a:cs typeface="Arial" charset="0"/>
              </a:rPr>
              <a:t>Revenir en arrière</a:t>
            </a:r>
            <a:endParaRPr lang="fr-FR" sz="2400" dirty="0">
              <a:solidFill>
                <a:schemeClr val="tx1"/>
              </a:solidFill>
              <a:effectLst>
                <a:outerShdw blurRad="38100" dist="38100" dir="2700000" algn="tl">
                  <a:srgbClr val="C0C0C0"/>
                </a:outerShdw>
              </a:effectLst>
              <a:latin typeface="Papyrus" pitchFamily="66" charset="0"/>
              <a:cs typeface="Arial" charset="0"/>
            </a:endParaRPr>
          </a:p>
        </p:txBody>
      </p:sp>
    </p:spTree>
    <p:extLst>
      <p:ext uri="{BB962C8B-B14F-4D97-AF65-F5344CB8AC3E}">
        <p14:creationId xmlns:p14="http://schemas.microsoft.com/office/powerpoint/2010/main" val="275986807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28596" y="214290"/>
            <a:ext cx="8215370" cy="954107"/>
          </a:xfrm>
          <a:prstGeom prst="rect">
            <a:avLst/>
          </a:prstGeom>
        </p:spPr>
        <p:txBody>
          <a:bodyPr wrap="square">
            <a:spAutoFit/>
          </a:bodyPr>
          <a:lstStyle/>
          <a:p>
            <a:pPr algn="just">
              <a:defRPr/>
            </a:pPr>
            <a:r>
              <a:rPr lang="fr-FR" sz="2800" u="sng" dirty="0">
                <a:solidFill>
                  <a:schemeClr val="accent3">
                    <a:lumMod val="50000"/>
                  </a:schemeClr>
                </a:solidFill>
                <a:effectLst>
                  <a:outerShdw blurRad="38100" dist="38100" dir="2700000" algn="tl">
                    <a:srgbClr val="C0C0C0"/>
                  </a:outerShdw>
                </a:effectLst>
                <a:latin typeface="Papyrus" pitchFamily="66" charset="0"/>
              </a:rPr>
              <a:t>Question 3</a:t>
            </a:r>
            <a:r>
              <a:rPr lang="fr-FR" sz="2800" dirty="0" smtClean="0">
                <a:solidFill>
                  <a:schemeClr val="accent3">
                    <a:lumMod val="50000"/>
                  </a:schemeClr>
                </a:solidFill>
                <a:effectLst>
                  <a:outerShdw blurRad="38100" dist="38100" dir="2700000" algn="tl">
                    <a:srgbClr val="C0C0C0"/>
                  </a:outerShdw>
                </a:effectLst>
                <a:latin typeface="Papyrus" pitchFamily="66" charset="0"/>
              </a:rPr>
              <a:t> </a:t>
            </a:r>
            <a:r>
              <a:rPr lang="fr-FR" sz="2800" dirty="0">
                <a:solidFill>
                  <a:schemeClr val="accent3">
                    <a:lumMod val="50000"/>
                  </a:schemeClr>
                </a:solidFill>
                <a:effectLst>
                  <a:outerShdw blurRad="38100" dist="38100" dir="2700000" algn="tl">
                    <a:srgbClr val="C0C0C0"/>
                  </a:outerShdw>
                </a:effectLst>
                <a:latin typeface="Papyrus" pitchFamily="66" charset="0"/>
              </a:rPr>
              <a:t>: </a:t>
            </a:r>
            <a:r>
              <a:rPr lang="fr-FR" sz="2800" dirty="0" smtClean="0">
                <a:solidFill>
                  <a:srgbClr val="00B050"/>
                </a:solidFill>
                <a:effectLst>
                  <a:outerShdw blurRad="38100" dist="38100" dir="2700000" algn="tl">
                    <a:srgbClr val="C0C0C0"/>
                  </a:outerShdw>
                </a:effectLst>
                <a:latin typeface="Papyrus" pitchFamily="66" charset="0"/>
              </a:rPr>
              <a:t>Quel est le premier producteur de figues dans le monde ?</a:t>
            </a:r>
            <a:endParaRPr lang="fr-FR" sz="2800" dirty="0">
              <a:solidFill>
                <a:srgbClr val="00B050"/>
              </a:solidFill>
              <a:effectLst>
                <a:outerShdw blurRad="38100" dist="38100" dir="2700000" algn="tl">
                  <a:srgbClr val="C0C0C0"/>
                </a:outerShdw>
              </a:effectLst>
              <a:latin typeface="Papyrus" pitchFamily="66" charset="0"/>
            </a:endParaRPr>
          </a:p>
        </p:txBody>
      </p:sp>
      <p:sp>
        <p:nvSpPr>
          <p:cNvPr id="6" name="Titre 1">
            <a:hlinkClick r:id="rId2" action="ppaction://hlinksldjump">
              <a:snd r:embed="rId3" name="explode.wav"/>
            </a:hlinkClick>
          </p:cNvPr>
          <p:cNvSpPr txBox="1">
            <a:spLocks/>
          </p:cNvSpPr>
          <p:nvPr/>
        </p:nvSpPr>
        <p:spPr>
          <a:xfrm>
            <a:off x="817689" y="1844824"/>
            <a:ext cx="2674191" cy="858837"/>
          </a:xfrm>
          <a:prstGeom prst="roundRect">
            <a:avLst/>
          </a:prstGeom>
          <a:solidFill>
            <a:schemeClr val="accent3">
              <a:lumMod val="60000"/>
              <a:lumOff val="40000"/>
              <a:alpha val="50196"/>
            </a:schemeClr>
          </a:solidFill>
          <a:ln>
            <a:solidFill>
              <a:schemeClr val="bg1"/>
            </a:solidFill>
          </a:ln>
        </p:spPr>
        <p:style>
          <a:lnRef idx="2">
            <a:schemeClr val="accent2"/>
          </a:lnRef>
          <a:fillRef idx="1">
            <a:schemeClr val="lt1"/>
          </a:fillRef>
          <a:effectRef idx="0">
            <a:schemeClr val="accent2"/>
          </a:effectRef>
          <a:fontRef idx="minor">
            <a:schemeClr val="dk1"/>
          </a:fontRef>
        </p:style>
        <p:txBody>
          <a:bodyPr anchor="ctr">
            <a:normAutofit/>
          </a:bodyPr>
          <a:lstStyle/>
          <a:p>
            <a:pPr algn="ctr" fontAlgn="auto">
              <a:spcAft>
                <a:spcPts val="0"/>
              </a:spcAft>
              <a:defRPr/>
            </a:pPr>
            <a:r>
              <a:rPr lang="fr-FR" sz="2000" dirty="0" smtClean="0">
                <a:solidFill>
                  <a:schemeClr val="tx1">
                    <a:lumMod val="75000"/>
                    <a:lumOff val="25000"/>
                  </a:schemeClr>
                </a:solidFill>
                <a:latin typeface="Cambria" pitchFamily="18" charset="0"/>
                <a:ea typeface="+mj-ea"/>
                <a:cs typeface="+mj-cs"/>
              </a:rPr>
              <a:t>L’Egypte</a:t>
            </a:r>
            <a:endParaRPr lang="fr-FR" sz="2000" dirty="0">
              <a:solidFill>
                <a:schemeClr val="tx1">
                  <a:lumMod val="75000"/>
                  <a:lumOff val="25000"/>
                </a:schemeClr>
              </a:solidFill>
              <a:latin typeface="Cambria" pitchFamily="18" charset="0"/>
              <a:ea typeface="+mj-ea"/>
              <a:cs typeface="+mj-cs"/>
            </a:endParaRPr>
          </a:p>
        </p:txBody>
      </p:sp>
      <p:sp>
        <p:nvSpPr>
          <p:cNvPr id="7" name="Titre 1">
            <a:hlinkClick r:id="rId2" action="ppaction://hlinksldjump">
              <a:snd r:embed="rId3" name="explode.wav"/>
            </a:hlinkClick>
          </p:cNvPr>
          <p:cNvSpPr txBox="1">
            <a:spLocks/>
          </p:cNvSpPr>
          <p:nvPr/>
        </p:nvSpPr>
        <p:spPr>
          <a:xfrm>
            <a:off x="833875" y="3140968"/>
            <a:ext cx="2674191" cy="858837"/>
          </a:xfrm>
          <a:prstGeom prst="roundRect">
            <a:avLst/>
          </a:prstGeom>
          <a:solidFill>
            <a:schemeClr val="accent3">
              <a:lumMod val="60000"/>
              <a:lumOff val="40000"/>
              <a:alpha val="50196"/>
            </a:schemeClr>
          </a:solidFill>
          <a:ln>
            <a:solidFill>
              <a:schemeClr val="bg1"/>
            </a:solidFill>
          </a:ln>
        </p:spPr>
        <p:style>
          <a:lnRef idx="2">
            <a:schemeClr val="accent2"/>
          </a:lnRef>
          <a:fillRef idx="1">
            <a:schemeClr val="lt1"/>
          </a:fillRef>
          <a:effectRef idx="0">
            <a:schemeClr val="accent2"/>
          </a:effectRef>
          <a:fontRef idx="minor">
            <a:schemeClr val="dk1"/>
          </a:fontRef>
        </p:style>
        <p:txBody>
          <a:bodyPr anchor="ctr">
            <a:normAutofit/>
          </a:bodyPr>
          <a:lstStyle/>
          <a:p>
            <a:pPr algn="ctr" fontAlgn="auto">
              <a:spcAft>
                <a:spcPts val="0"/>
              </a:spcAft>
              <a:defRPr/>
            </a:pPr>
            <a:r>
              <a:rPr lang="fr-FR" sz="2000" dirty="0" smtClean="0">
                <a:solidFill>
                  <a:schemeClr val="tx1">
                    <a:lumMod val="75000"/>
                    <a:lumOff val="25000"/>
                  </a:schemeClr>
                </a:solidFill>
                <a:latin typeface="Cambria" pitchFamily="18" charset="0"/>
                <a:ea typeface="+mj-ea"/>
                <a:cs typeface="+mj-cs"/>
              </a:rPr>
              <a:t>La Grèce</a:t>
            </a:r>
            <a:endParaRPr lang="fr-FR" sz="2000" dirty="0">
              <a:solidFill>
                <a:schemeClr val="tx1">
                  <a:lumMod val="75000"/>
                  <a:lumOff val="25000"/>
                </a:schemeClr>
              </a:solidFill>
              <a:latin typeface="Cambria" pitchFamily="18" charset="0"/>
              <a:ea typeface="+mj-ea"/>
              <a:cs typeface="+mj-cs"/>
            </a:endParaRPr>
          </a:p>
        </p:txBody>
      </p:sp>
      <p:sp>
        <p:nvSpPr>
          <p:cNvPr id="8" name="Titre 1">
            <a:hlinkClick r:id="" action="ppaction://macro?name=REPONSE3">
              <a:snd r:embed="rId4" name="applause.wav"/>
            </a:hlinkClick>
          </p:cNvPr>
          <p:cNvSpPr txBox="1">
            <a:spLocks/>
          </p:cNvSpPr>
          <p:nvPr/>
        </p:nvSpPr>
        <p:spPr>
          <a:xfrm>
            <a:off x="817688" y="4581127"/>
            <a:ext cx="2674191" cy="858837"/>
          </a:xfrm>
          <a:prstGeom prst="roundRect">
            <a:avLst/>
          </a:prstGeom>
          <a:solidFill>
            <a:schemeClr val="accent3">
              <a:lumMod val="60000"/>
              <a:lumOff val="40000"/>
              <a:alpha val="50196"/>
            </a:schemeClr>
          </a:solidFill>
          <a:ln>
            <a:solidFill>
              <a:schemeClr val="bg1"/>
            </a:solidFill>
          </a:ln>
        </p:spPr>
        <p:style>
          <a:lnRef idx="2">
            <a:schemeClr val="accent2"/>
          </a:lnRef>
          <a:fillRef idx="1">
            <a:schemeClr val="lt1"/>
          </a:fillRef>
          <a:effectRef idx="0">
            <a:schemeClr val="accent2"/>
          </a:effectRef>
          <a:fontRef idx="minor">
            <a:schemeClr val="dk1"/>
          </a:fontRef>
        </p:style>
        <p:txBody>
          <a:bodyPr anchor="ctr">
            <a:normAutofit/>
          </a:bodyPr>
          <a:lstStyle/>
          <a:p>
            <a:pPr algn="ctr" fontAlgn="auto">
              <a:spcAft>
                <a:spcPts val="0"/>
              </a:spcAft>
              <a:defRPr/>
            </a:pPr>
            <a:r>
              <a:rPr lang="fr-FR" sz="2000" dirty="0" smtClean="0">
                <a:solidFill>
                  <a:schemeClr val="tx1">
                    <a:lumMod val="75000"/>
                    <a:lumOff val="25000"/>
                  </a:schemeClr>
                </a:solidFill>
                <a:latin typeface="Cambria" pitchFamily="18" charset="0"/>
                <a:ea typeface="+mj-ea"/>
                <a:cs typeface="+mj-cs"/>
              </a:rPr>
              <a:t>La Turquie</a:t>
            </a:r>
            <a:endParaRPr lang="fr-FR" sz="2000" dirty="0">
              <a:solidFill>
                <a:schemeClr val="tx1">
                  <a:lumMod val="75000"/>
                  <a:lumOff val="25000"/>
                </a:schemeClr>
              </a:solidFill>
              <a:latin typeface="Cambria" pitchFamily="18" charset="0"/>
              <a:ea typeface="+mj-ea"/>
              <a:cs typeface="+mj-cs"/>
            </a:endParaRPr>
          </a:p>
        </p:txBody>
      </p:sp>
      <p:pic>
        <p:nvPicPr>
          <p:cNvPr id="9" name="Imag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91880" y="1615659"/>
            <a:ext cx="5652120" cy="5242341"/>
          </a:xfrm>
          <a:prstGeom prst="rect">
            <a:avLst/>
          </a:prstGeom>
        </p:spPr>
      </p:pic>
    </p:spTree>
    <p:extLst>
      <p:ext uri="{BB962C8B-B14F-4D97-AF65-F5344CB8AC3E}">
        <p14:creationId xmlns:p14="http://schemas.microsoft.com/office/powerpoint/2010/main" val="3044612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0" y="12761"/>
            <a:ext cx="9144000" cy="6845239"/>
          </a:xfrm>
          <a:prstGeom prst="rect">
            <a:avLst/>
          </a:prstGeom>
        </p:spPr>
      </p:pic>
      <p:sp>
        <p:nvSpPr>
          <p:cNvPr id="5" name="Titre 1"/>
          <p:cNvSpPr txBox="1">
            <a:spLocks/>
          </p:cNvSpPr>
          <p:nvPr/>
        </p:nvSpPr>
        <p:spPr>
          <a:xfrm>
            <a:off x="457200" y="274638"/>
            <a:ext cx="8229600" cy="1143000"/>
          </a:xfrm>
          <a:prstGeom prst="rect">
            <a:avLst/>
          </a:prstGeom>
        </p:spPr>
        <p:txBody>
          <a:bodyPr anchor="ctr">
            <a:normAutofit/>
          </a:bodyPr>
          <a:lstStyle/>
          <a:p>
            <a:pPr algn="ctr">
              <a:defRPr/>
            </a:pPr>
            <a:r>
              <a:rPr lang="fr-FR" sz="4400" dirty="0">
                <a:solidFill>
                  <a:schemeClr val="accent3">
                    <a:lumMod val="50000"/>
                  </a:schemeClr>
                </a:solidFill>
                <a:effectLst>
                  <a:outerShdw blurRad="38100" dist="38100" dir="2700000" algn="tl">
                    <a:srgbClr val="C0C0C0"/>
                  </a:outerShdw>
                </a:effectLst>
                <a:latin typeface="Papyrus" pitchFamily="66" charset="0"/>
              </a:rPr>
              <a:t>Bravo ! </a:t>
            </a:r>
            <a:r>
              <a:rPr lang="fr-FR" sz="4400" dirty="0" smtClean="0">
                <a:solidFill>
                  <a:schemeClr val="accent3">
                    <a:lumMod val="50000"/>
                  </a:schemeClr>
                </a:solidFill>
                <a:effectLst>
                  <a:outerShdw blurRad="38100" dist="38100" dir="2700000" algn="tl">
                    <a:srgbClr val="C0C0C0"/>
                  </a:outerShdw>
                </a:effectLst>
                <a:latin typeface="Papyrus" pitchFamily="66" charset="0"/>
              </a:rPr>
              <a:t>Vous avez raison </a:t>
            </a:r>
            <a:r>
              <a:rPr lang="fr-FR" sz="4400" dirty="0">
                <a:solidFill>
                  <a:schemeClr val="accent3">
                    <a:lumMod val="50000"/>
                  </a:schemeClr>
                </a:solidFill>
                <a:effectLst>
                  <a:outerShdw blurRad="38100" dist="38100" dir="2700000" algn="tl">
                    <a:srgbClr val="C0C0C0"/>
                  </a:outerShdw>
                </a:effectLst>
                <a:latin typeface="Papyrus" pitchFamily="66" charset="0"/>
              </a:rPr>
              <a:t>!</a:t>
            </a:r>
          </a:p>
        </p:txBody>
      </p:sp>
      <p:sp>
        <p:nvSpPr>
          <p:cNvPr id="6" name="Rectangle 5"/>
          <p:cNvSpPr/>
          <p:nvPr/>
        </p:nvSpPr>
        <p:spPr>
          <a:xfrm>
            <a:off x="457200" y="1385299"/>
            <a:ext cx="6408712" cy="369332"/>
          </a:xfrm>
          <a:prstGeom prst="rect">
            <a:avLst/>
          </a:prstGeom>
        </p:spPr>
        <p:txBody>
          <a:bodyPr wrap="square">
            <a:spAutoFit/>
          </a:bodyPr>
          <a:lstStyle/>
          <a:p>
            <a:pPr algn="just">
              <a:spcBef>
                <a:spcPct val="20000"/>
              </a:spcBef>
            </a:pPr>
            <a:r>
              <a:rPr lang="fr-FR" altLang="fr-FR" b="1" u="sng" dirty="0" smtClean="0">
                <a:solidFill>
                  <a:srgbClr val="404040"/>
                </a:solidFill>
                <a:latin typeface="Cambria" pitchFamily="18" charset="0"/>
              </a:rPr>
              <a:t>Réponse</a:t>
            </a:r>
            <a:r>
              <a:rPr lang="fr-FR" altLang="fr-FR" b="1" dirty="0" smtClean="0">
                <a:solidFill>
                  <a:srgbClr val="404040"/>
                </a:solidFill>
                <a:latin typeface="Cambria" pitchFamily="18" charset="0"/>
              </a:rPr>
              <a:t> : </a:t>
            </a:r>
          </a:p>
        </p:txBody>
      </p:sp>
      <p:sp>
        <p:nvSpPr>
          <p:cNvPr id="8" name="Titre 1">
            <a:hlinkClick r:id="rId3" action="ppaction://hlinksldjump"/>
          </p:cNvPr>
          <p:cNvSpPr txBox="1">
            <a:spLocks/>
          </p:cNvSpPr>
          <p:nvPr/>
        </p:nvSpPr>
        <p:spPr>
          <a:xfrm>
            <a:off x="5508104" y="4972649"/>
            <a:ext cx="3384376" cy="1008112"/>
          </a:xfrm>
          <a:prstGeom prst="plaque">
            <a:avLst/>
          </a:prstGeom>
          <a:solidFill>
            <a:schemeClr val="accent3">
              <a:lumMod val="75000"/>
            </a:schemeClr>
          </a:solidFill>
        </p:spPr>
        <p:style>
          <a:lnRef idx="0">
            <a:schemeClr val="accent6"/>
          </a:lnRef>
          <a:fillRef idx="3">
            <a:schemeClr val="accent6"/>
          </a:fillRef>
          <a:effectRef idx="3">
            <a:schemeClr val="accent6"/>
          </a:effectRef>
          <a:fontRef idx="minor">
            <a:schemeClr val="lt1"/>
          </a:fontRef>
        </p:style>
        <p:txBody>
          <a:bodyPr anchor="ctr">
            <a:normAutofit/>
          </a:bodyPr>
          <a:lstStyle/>
          <a:p>
            <a:pPr algn="ctr">
              <a:defRPr/>
            </a:pPr>
            <a:r>
              <a:rPr lang="fr-FR" sz="2400" dirty="0">
                <a:solidFill>
                  <a:srgbClr val="FFFFFF"/>
                </a:solidFill>
                <a:effectLst>
                  <a:outerShdw blurRad="38100" dist="38100" dir="2700000" algn="tl">
                    <a:srgbClr val="C0C0C0"/>
                  </a:outerShdw>
                </a:effectLst>
                <a:latin typeface="Papyrus" pitchFamily="66" charset="0"/>
                <a:cs typeface="Arial" charset="0"/>
              </a:rPr>
              <a:t>Question suivante</a:t>
            </a:r>
            <a:endParaRPr lang="fr-FR" sz="2400" dirty="0">
              <a:solidFill>
                <a:schemeClr val="tx1"/>
              </a:solidFill>
              <a:effectLst>
                <a:outerShdw blurRad="38100" dist="38100" dir="2700000" algn="tl">
                  <a:srgbClr val="C0C0C0"/>
                </a:outerShdw>
              </a:effectLst>
              <a:latin typeface="Papyrus" pitchFamily="66" charset="0"/>
              <a:cs typeface="Arial" charset="0"/>
            </a:endParaRPr>
          </a:p>
        </p:txBody>
      </p:sp>
      <p:sp>
        <p:nvSpPr>
          <p:cNvPr id="9" name="Rectangle 8"/>
          <p:cNvSpPr/>
          <p:nvPr/>
        </p:nvSpPr>
        <p:spPr>
          <a:xfrm>
            <a:off x="349310" y="1916832"/>
            <a:ext cx="8039114" cy="830997"/>
          </a:xfrm>
          <a:prstGeom prst="rect">
            <a:avLst/>
          </a:prstGeom>
        </p:spPr>
        <p:txBody>
          <a:bodyPr wrap="square">
            <a:spAutoFit/>
          </a:bodyPr>
          <a:lstStyle/>
          <a:p>
            <a:pPr algn="just"/>
            <a:r>
              <a:rPr lang="fr-FR" sz="1600" dirty="0"/>
              <a:t>La </a:t>
            </a:r>
            <a:r>
              <a:rPr lang="fr-FR" sz="1600" b="1" dirty="0">
                <a:solidFill>
                  <a:srgbClr val="FF0000"/>
                </a:solidFill>
              </a:rPr>
              <a:t>Turquie</a:t>
            </a:r>
            <a:r>
              <a:rPr lang="fr-FR" sz="1600" dirty="0"/>
              <a:t> est le premier producteur mondial de figue. Le pays produit </a:t>
            </a:r>
            <a:r>
              <a:rPr lang="fr-FR" sz="1600" b="1" dirty="0"/>
              <a:t>300 </a:t>
            </a:r>
            <a:r>
              <a:rPr lang="fr-FR" sz="1600" b="1" dirty="0" smtClean="0"/>
              <a:t>000 de </a:t>
            </a:r>
            <a:r>
              <a:rPr lang="fr-FR" sz="1600" b="1" dirty="0"/>
              <a:t>tonnes </a:t>
            </a:r>
            <a:r>
              <a:rPr lang="fr-FR" sz="1600" dirty="0"/>
              <a:t>de figues par an, ce qui représente </a:t>
            </a:r>
            <a:r>
              <a:rPr lang="fr-FR" sz="1600" b="1" dirty="0"/>
              <a:t>27% de la production mondiale</a:t>
            </a:r>
            <a:r>
              <a:rPr lang="fr-FR" sz="1600" dirty="0"/>
              <a:t>. Il est suivi de la </a:t>
            </a:r>
            <a:r>
              <a:rPr lang="fr-FR" sz="1600" b="1" dirty="0">
                <a:solidFill>
                  <a:schemeClr val="accent1">
                    <a:lumMod val="75000"/>
                  </a:schemeClr>
                </a:solidFill>
              </a:rPr>
              <a:t>Grèce</a:t>
            </a:r>
            <a:r>
              <a:rPr lang="fr-FR" sz="1600" dirty="0"/>
              <a:t> avec 80 000 tonnes et </a:t>
            </a:r>
            <a:r>
              <a:rPr lang="fr-FR" sz="1600" b="1" dirty="0">
                <a:solidFill>
                  <a:schemeClr val="accent3">
                    <a:lumMod val="50000"/>
                  </a:schemeClr>
                </a:solidFill>
              </a:rPr>
              <a:t>l’Espagne </a:t>
            </a:r>
            <a:r>
              <a:rPr lang="fr-FR" sz="1600" dirty="0"/>
              <a:t>avec 60 000 tonnes.</a:t>
            </a:r>
          </a:p>
        </p:txBody>
      </p:sp>
      <p:pic>
        <p:nvPicPr>
          <p:cNvPr id="13314" name="Picture 2" descr="http://www.figuiers.com/images/Carte_%20culture_figuier_en_mediterranne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519" y="2981232"/>
            <a:ext cx="5040559" cy="299952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Forme libre 1"/>
          <p:cNvSpPr/>
          <p:nvPr/>
        </p:nvSpPr>
        <p:spPr>
          <a:xfrm>
            <a:off x="3553097" y="3535519"/>
            <a:ext cx="1503454" cy="1147129"/>
          </a:xfrm>
          <a:custGeom>
            <a:avLst/>
            <a:gdLst>
              <a:gd name="connsiteX0" fmla="*/ 640080 w 1503454"/>
              <a:gd name="connsiteY0" fmla="*/ 291898 h 1147129"/>
              <a:gd name="connsiteX1" fmla="*/ 574766 w 1503454"/>
              <a:gd name="connsiteY1" fmla="*/ 304961 h 1147129"/>
              <a:gd name="connsiteX2" fmla="*/ 561703 w 1503454"/>
              <a:gd name="connsiteY2" fmla="*/ 344150 h 1147129"/>
              <a:gd name="connsiteX3" fmla="*/ 522514 w 1503454"/>
              <a:gd name="connsiteY3" fmla="*/ 370275 h 1147129"/>
              <a:gd name="connsiteX4" fmla="*/ 444137 w 1503454"/>
              <a:gd name="connsiteY4" fmla="*/ 396401 h 1147129"/>
              <a:gd name="connsiteX5" fmla="*/ 404949 w 1503454"/>
              <a:gd name="connsiteY5" fmla="*/ 409464 h 1147129"/>
              <a:gd name="connsiteX6" fmla="*/ 326572 w 1503454"/>
              <a:gd name="connsiteY6" fmla="*/ 448652 h 1147129"/>
              <a:gd name="connsiteX7" fmla="*/ 235132 w 1503454"/>
              <a:gd name="connsiteY7" fmla="*/ 435590 h 1147129"/>
              <a:gd name="connsiteX8" fmla="*/ 222069 w 1503454"/>
              <a:gd name="connsiteY8" fmla="*/ 513967 h 1147129"/>
              <a:gd name="connsiteX9" fmla="*/ 182880 w 1503454"/>
              <a:gd name="connsiteY9" fmla="*/ 527030 h 1147129"/>
              <a:gd name="connsiteX10" fmla="*/ 91440 w 1503454"/>
              <a:gd name="connsiteY10" fmla="*/ 540092 h 1147129"/>
              <a:gd name="connsiteX11" fmla="*/ 39189 w 1503454"/>
              <a:gd name="connsiteY11" fmla="*/ 592344 h 1147129"/>
              <a:gd name="connsiteX12" fmla="*/ 0 w 1503454"/>
              <a:gd name="connsiteY12" fmla="*/ 618470 h 1147129"/>
              <a:gd name="connsiteX13" fmla="*/ 39189 w 1503454"/>
              <a:gd name="connsiteY13" fmla="*/ 696847 h 1147129"/>
              <a:gd name="connsiteX14" fmla="*/ 78377 w 1503454"/>
              <a:gd name="connsiteY14" fmla="*/ 709910 h 1147129"/>
              <a:gd name="connsiteX15" fmla="*/ 52252 w 1503454"/>
              <a:gd name="connsiteY15" fmla="*/ 749098 h 1147129"/>
              <a:gd name="connsiteX16" fmla="*/ 52252 w 1503454"/>
              <a:gd name="connsiteY16" fmla="*/ 879727 h 1147129"/>
              <a:gd name="connsiteX17" fmla="*/ 91440 w 1503454"/>
              <a:gd name="connsiteY17" fmla="*/ 918915 h 1147129"/>
              <a:gd name="connsiteX18" fmla="*/ 117566 w 1503454"/>
              <a:gd name="connsiteY18" fmla="*/ 958104 h 1147129"/>
              <a:gd name="connsiteX19" fmla="*/ 91440 w 1503454"/>
              <a:gd name="connsiteY19" fmla="*/ 1036481 h 1147129"/>
              <a:gd name="connsiteX20" fmla="*/ 78377 w 1503454"/>
              <a:gd name="connsiteY20" fmla="*/ 1075670 h 1147129"/>
              <a:gd name="connsiteX21" fmla="*/ 117566 w 1503454"/>
              <a:gd name="connsiteY21" fmla="*/ 1088732 h 1147129"/>
              <a:gd name="connsiteX22" fmla="*/ 156754 w 1503454"/>
              <a:gd name="connsiteY22" fmla="*/ 1114858 h 1147129"/>
              <a:gd name="connsiteX23" fmla="*/ 274320 w 1503454"/>
              <a:gd name="connsiteY23" fmla="*/ 1127921 h 1147129"/>
              <a:gd name="connsiteX24" fmla="*/ 404949 w 1503454"/>
              <a:gd name="connsiteY24" fmla="*/ 1127921 h 1147129"/>
              <a:gd name="connsiteX25" fmla="*/ 378823 w 1503454"/>
              <a:gd name="connsiteY25" fmla="*/ 1088732 h 1147129"/>
              <a:gd name="connsiteX26" fmla="*/ 391886 w 1503454"/>
              <a:gd name="connsiteY26" fmla="*/ 1049544 h 1147129"/>
              <a:gd name="connsiteX27" fmla="*/ 431074 w 1503454"/>
              <a:gd name="connsiteY27" fmla="*/ 1036481 h 1147129"/>
              <a:gd name="connsiteX28" fmla="*/ 561703 w 1503454"/>
              <a:gd name="connsiteY28" fmla="*/ 1049544 h 1147129"/>
              <a:gd name="connsiteX29" fmla="*/ 640080 w 1503454"/>
              <a:gd name="connsiteY29" fmla="*/ 1088732 h 1147129"/>
              <a:gd name="connsiteX30" fmla="*/ 666206 w 1503454"/>
              <a:gd name="connsiteY30" fmla="*/ 1127921 h 1147129"/>
              <a:gd name="connsiteX31" fmla="*/ 718457 w 1503454"/>
              <a:gd name="connsiteY31" fmla="*/ 1114858 h 1147129"/>
              <a:gd name="connsiteX32" fmla="*/ 744583 w 1503454"/>
              <a:gd name="connsiteY32" fmla="*/ 1075670 h 1147129"/>
              <a:gd name="connsiteX33" fmla="*/ 783772 w 1503454"/>
              <a:gd name="connsiteY33" fmla="*/ 1049544 h 1147129"/>
              <a:gd name="connsiteX34" fmla="*/ 809897 w 1503454"/>
              <a:gd name="connsiteY34" fmla="*/ 1010355 h 1147129"/>
              <a:gd name="connsiteX35" fmla="*/ 1110343 w 1503454"/>
              <a:gd name="connsiteY35" fmla="*/ 971167 h 1147129"/>
              <a:gd name="connsiteX36" fmla="*/ 1123406 w 1503454"/>
              <a:gd name="connsiteY36" fmla="*/ 931978 h 1147129"/>
              <a:gd name="connsiteX37" fmla="*/ 1149532 w 1503454"/>
              <a:gd name="connsiteY37" fmla="*/ 892790 h 1147129"/>
              <a:gd name="connsiteX38" fmla="*/ 1358537 w 1503454"/>
              <a:gd name="connsiteY38" fmla="*/ 853601 h 1147129"/>
              <a:gd name="connsiteX39" fmla="*/ 1476103 w 1503454"/>
              <a:gd name="connsiteY39" fmla="*/ 801350 h 1147129"/>
              <a:gd name="connsiteX40" fmla="*/ 1502229 w 1503454"/>
              <a:gd name="connsiteY40" fmla="*/ 762161 h 1147129"/>
              <a:gd name="connsiteX41" fmla="*/ 1449977 w 1503454"/>
              <a:gd name="connsiteY41" fmla="*/ 683784 h 1147129"/>
              <a:gd name="connsiteX42" fmla="*/ 1423852 w 1503454"/>
              <a:gd name="connsiteY42" fmla="*/ 605407 h 1147129"/>
              <a:gd name="connsiteX43" fmla="*/ 1410789 w 1503454"/>
              <a:gd name="connsiteY43" fmla="*/ 566218 h 1147129"/>
              <a:gd name="connsiteX44" fmla="*/ 1423852 w 1503454"/>
              <a:gd name="connsiteY44" fmla="*/ 422527 h 1147129"/>
              <a:gd name="connsiteX45" fmla="*/ 1436914 w 1503454"/>
              <a:gd name="connsiteY45" fmla="*/ 383338 h 1147129"/>
              <a:gd name="connsiteX46" fmla="*/ 1449977 w 1503454"/>
              <a:gd name="connsiteY46" fmla="*/ 291898 h 1147129"/>
              <a:gd name="connsiteX47" fmla="*/ 1476103 w 1503454"/>
              <a:gd name="connsiteY47" fmla="*/ 213521 h 1147129"/>
              <a:gd name="connsiteX48" fmla="*/ 1463040 w 1503454"/>
              <a:gd name="connsiteY48" fmla="*/ 4515 h 1147129"/>
              <a:gd name="connsiteX49" fmla="*/ 1423852 w 1503454"/>
              <a:gd name="connsiteY49" fmla="*/ 17578 h 1147129"/>
              <a:gd name="connsiteX50" fmla="*/ 1345474 w 1503454"/>
              <a:gd name="connsiteY50" fmla="*/ 69830 h 1147129"/>
              <a:gd name="connsiteX51" fmla="*/ 1306286 w 1503454"/>
              <a:gd name="connsiteY51" fmla="*/ 95955 h 1147129"/>
              <a:gd name="connsiteX52" fmla="*/ 1332412 w 1503454"/>
              <a:gd name="connsiteY52" fmla="*/ 135144 h 1147129"/>
              <a:gd name="connsiteX53" fmla="*/ 1280160 w 1503454"/>
              <a:gd name="connsiteY53" fmla="*/ 226584 h 1147129"/>
              <a:gd name="connsiteX54" fmla="*/ 1214846 w 1503454"/>
              <a:gd name="connsiteY54" fmla="*/ 278835 h 1147129"/>
              <a:gd name="connsiteX55" fmla="*/ 1175657 w 1503454"/>
              <a:gd name="connsiteY55" fmla="*/ 304961 h 1147129"/>
              <a:gd name="connsiteX56" fmla="*/ 1136469 w 1503454"/>
              <a:gd name="connsiteY56" fmla="*/ 318024 h 1147129"/>
              <a:gd name="connsiteX57" fmla="*/ 927463 w 1503454"/>
              <a:gd name="connsiteY57" fmla="*/ 357212 h 1147129"/>
              <a:gd name="connsiteX58" fmla="*/ 901337 w 1503454"/>
              <a:gd name="connsiteY58" fmla="*/ 396401 h 1147129"/>
              <a:gd name="connsiteX59" fmla="*/ 836023 w 1503454"/>
              <a:gd name="connsiteY59" fmla="*/ 383338 h 1147129"/>
              <a:gd name="connsiteX60" fmla="*/ 718457 w 1503454"/>
              <a:gd name="connsiteY60" fmla="*/ 318024 h 1147129"/>
              <a:gd name="connsiteX61" fmla="*/ 587829 w 1503454"/>
              <a:gd name="connsiteY61" fmla="*/ 304961 h 1147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1503454" h="1147129">
                <a:moveTo>
                  <a:pt x="640080" y="291898"/>
                </a:moveTo>
                <a:cubicBezTo>
                  <a:pt x="618309" y="296252"/>
                  <a:pt x="593240" y="292645"/>
                  <a:pt x="574766" y="304961"/>
                </a:cubicBezTo>
                <a:cubicBezTo>
                  <a:pt x="563309" y="312599"/>
                  <a:pt x="570305" y="333398"/>
                  <a:pt x="561703" y="344150"/>
                </a:cubicBezTo>
                <a:cubicBezTo>
                  <a:pt x="551895" y="356409"/>
                  <a:pt x="536860" y="363899"/>
                  <a:pt x="522514" y="370275"/>
                </a:cubicBezTo>
                <a:cubicBezTo>
                  <a:pt x="497349" y="381460"/>
                  <a:pt x="470263" y="387692"/>
                  <a:pt x="444137" y="396401"/>
                </a:cubicBezTo>
                <a:cubicBezTo>
                  <a:pt x="431074" y="400755"/>
                  <a:pt x="416406" y="401826"/>
                  <a:pt x="404949" y="409464"/>
                </a:cubicBezTo>
                <a:cubicBezTo>
                  <a:pt x="354303" y="443228"/>
                  <a:pt x="380654" y="430626"/>
                  <a:pt x="326572" y="448652"/>
                </a:cubicBezTo>
                <a:cubicBezTo>
                  <a:pt x="305282" y="434459"/>
                  <a:pt x="265063" y="393686"/>
                  <a:pt x="235132" y="435590"/>
                </a:cubicBezTo>
                <a:cubicBezTo>
                  <a:pt x="219737" y="457143"/>
                  <a:pt x="235210" y="490971"/>
                  <a:pt x="222069" y="513967"/>
                </a:cubicBezTo>
                <a:cubicBezTo>
                  <a:pt x="215237" y="525922"/>
                  <a:pt x="196382" y="524330"/>
                  <a:pt x="182880" y="527030"/>
                </a:cubicBezTo>
                <a:cubicBezTo>
                  <a:pt x="152688" y="533068"/>
                  <a:pt x="121920" y="535738"/>
                  <a:pt x="91440" y="540092"/>
                </a:cubicBezTo>
                <a:cubicBezTo>
                  <a:pt x="5938" y="568593"/>
                  <a:pt x="89858" y="529008"/>
                  <a:pt x="39189" y="592344"/>
                </a:cubicBezTo>
                <a:cubicBezTo>
                  <a:pt x="29381" y="604603"/>
                  <a:pt x="13063" y="609761"/>
                  <a:pt x="0" y="618470"/>
                </a:cubicBezTo>
                <a:cubicBezTo>
                  <a:pt x="8606" y="644286"/>
                  <a:pt x="16168" y="678430"/>
                  <a:pt x="39189" y="696847"/>
                </a:cubicBezTo>
                <a:cubicBezTo>
                  <a:pt x="49941" y="705449"/>
                  <a:pt x="65314" y="705556"/>
                  <a:pt x="78377" y="709910"/>
                </a:cubicBezTo>
                <a:cubicBezTo>
                  <a:pt x="69669" y="722973"/>
                  <a:pt x="59273" y="735056"/>
                  <a:pt x="52252" y="749098"/>
                </a:cubicBezTo>
                <a:cubicBezTo>
                  <a:pt x="31099" y="791405"/>
                  <a:pt x="33560" y="832998"/>
                  <a:pt x="52252" y="879727"/>
                </a:cubicBezTo>
                <a:cubicBezTo>
                  <a:pt x="59113" y="896879"/>
                  <a:pt x="79614" y="904723"/>
                  <a:pt x="91440" y="918915"/>
                </a:cubicBezTo>
                <a:cubicBezTo>
                  <a:pt x="101491" y="930976"/>
                  <a:pt x="108857" y="945041"/>
                  <a:pt x="117566" y="958104"/>
                </a:cubicBezTo>
                <a:lnTo>
                  <a:pt x="91440" y="1036481"/>
                </a:lnTo>
                <a:lnTo>
                  <a:pt x="78377" y="1075670"/>
                </a:lnTo>
                <a:cubicBezTo>
                  <a:pt x="91440" y="1080024"/>
                  <a:pt x="105250" y="1082574"/>
                  <a:pt x="117566" y="1088732"/>
                </a:cubicBezTo>
                <a:cubicBezTo>
                  <a:pt x="131608" y="1095753"/>
                  <a:pt x="141523" y="1111050"/>
                  <a:pt x="156754" y="1114858"/>
                </a:cubicBezTo>
                <a:cubicBezTo>
                  <a:pt x="195007" y="1124421"/>
                  <a:pt x="235131" y="1123567"/>
                  <a:pt x="274320" y="1127921"/>
                </a:cubicBezTo>
                <a:cubicBezTo>
                  <a:pt x="315472" y="1141638"/>
                  <a:pt x="360802" y="1163239"/>
                  <a:pt x="404949" y="1127921"/>
                </a:cubicBezTo>
                <a:cubicBezTo>
                  <a:pt x="417208" y="1118113"/>
                  <a:pt x="387532" y="1101795"/>
                  <a:pt x="378823" y="1088732"/>
                </a:cubicBezTo>
                <a:cubicBezTo>
                  <a:pt x="383177" y="1075669"/>
                  <a:pt x="382150" y="1059280"/>
                  <a:pt x="391886" y="1049544"/>
                </a:cubicBezTo>
                <a:cubicBezTo>
                  <a:pt x="401622" y="1039808"/>
                  <a:pt x="417305" y="1036481"/>
                  <a:pt x="431074" y="1036481"/>
                </a:cubicBezTo>
                <a:cubicBezTo>
                  <a:pt x="474834" y="1036481"/>
                  <a:pt x="518160" y="1045190"/>
                  <a:pt x="561703" y="1049544"/>
                </a:cubicBezTo>
                <a:cubicBezTo>
                  <a:pt x="593575" y="1060168"/>
                  <a:pt x="614758" y="1063410"/>
                  <a:pt x="640080" y="1088732"/>
                </a:cubicBezTo>
                <a:cubicBezTo>
                  <a:pt x="651181" y="1099833"/>
                  <a:pt x="657497" y="1114858"/>
                  <a:pt x="666206" y="1127921"/>
                </a:cubicBezTo>
                <a:cubicBezTo>
                  <a:pt x="683623" y="1123567"/>
                  <a:pt x="703519" y="1124817"/>
                  <a:pt x="718457" y="1114858"/>
                </a:cubicBezTo>
                <a:cubicBezTo>
                  <a:pt x="731520" y="1106150"/>
                  <a:pt x="733482" y="1086771"/>
                  <a:pt x="744583" y="1075670"/>
                </a:cubicBezTo>
                <a:cubicBezTo>
                  <a:pt x="755685" y="1064569"/>
                  <a:pt x="770709" y="1058253"/>
                  <a:pt x="783772" y="1049544"/>
                </a:cubicBezTo>
                <a:cubicBezTo>
                  <a:pt x="792480" y="1036481"/>
                  <a:pt x="794451" y="1013163"/>
                  <a:pt x="809897" y="1010355"/>
                </a:cubicBezTo>
                <a:cubicBezTo>
                  <a:pt x="1162132" y="946311"/>
                  <a:pt x="985045" y="1054696"/>
                  <a:pt x="1110343" y="971167"/>
                </a:cubicBezTo>
                <a:cubicBezTo>
                  <a:pt x="1114697" y="958104"/>
                  <a:pt x="1117248" y="944294"/>
                  <a:pt x="1123406" y="931978"/>
                </a:cubicBezTo>
                <a:cubicBezTo>
                  <a:pt x="1130427" y="917936"/>
                  <a:pt x="1138431" y="903891"/>
                  <a:pt x="1149532" y="892790"/>
                </a:cubicBezTo>
                <a:cubicBezTo>
                  <a:pt x="1204750" y="837572"/>
                  <a:pt x="1285921" y="859187"/>
                  <a:pt x="1358537" y="853601"/>
                </a:cubicBezTo>
                <a:cubicBezTo>
                  <a:pt x="1451808" y="822510"/>
                  <a:pt x="1414000" y="842750"/>
                  <a:pt x="1476103" y="801350"/>
                </a:cubicBezTo>
                <a:cubicBezTo>
                  <a:pt x="1484812" y="788287"/>
                  <a:pt x="1500009" y="777703"/>
                  <a:pt x="1502229" y="762161"/>
                </a:cubicBezTo>
                <a:cubicBezTo>
                  <a:pt x="1509564" y="710816"/>
                  <a:pt x="1482936" y="705757"/>
                  <a:pt x="1449977" y="683784"/>
                </a:cubicBezTo>
                <a:lnTo>
                  <a:pt x="1423852" y="605407"/>
                </a:lnTo>
                <a:lnTo>
                  <a:pt x="1410789" y="566218"/>
                </a:lnTo>
                <a:cubicBezTo>
                  <a:pt x="1415143" y="518321"/>
                  <a:pt x="1417051" y="470138"/>
                  <a:pt x="1423852" y="422527"/>
                </a:cubicBezTo>
                <a:cubicBezTo>
                  <a:pt x="1425799" y="408896"/>
                  <a:pt x="1434214" y="396840"/>
                  <a:pt x="1436914" y="383338"/>
                </a:cubicBezTo>
                <a:cubicBezTo>
                  <a:pt x="1442952" y="353146"/>
                  <a:pt x="1443054" y="321899"/>
                  <a:pt x="1449977" y="291898"/>
                </a:cubicBezTo>
                <a:cubicBezTo>
                  <a:pt x="1456169" y="265064"/>
                  <a:pt x="1476103" y="213521"/>
                  <a:pt x="1476103" y="213521"/>
                </a:cubicBezTo>
                <a:cubicBezTo>
                  <a:pt x="1471749" y="143852"/>
                  <a:pt x="1481026" y="71963"/>
                  <a:pt x="1463040" y="4515"/>
                </a:cubicBezTo>
                <a:cubicBezTo>
                  <a:pt x="1459492" y="-8789"/>
                  <a:pt x="1435889" y="10891"/>
                  <a:pt x="1423852" y="17578"/>
                </a:cubicBezTo>
                <a:cubicBezTo>
                  <a:pt x="1396404" y="32827"/>
                  <a:pt x="1371600" y="52413"/>
                  <a:pt x="1345474" y="69830"/>
                </a:cubicBezTo>
                <a:lnTo>
                  <a:pt x="1306286" y="95955"/>
                </a:lnTo>
                <a:cubicBezTo>
                  <a:pt x="1314995" y="109018"/>
                  <a:pt x="1330465" y="119565"/>
                  <a:pt x="1332412" y="135144"/>
                </a:cubicBezTo>
                <a:cubicBezTo>
                  <a:pt x="1340483" y="199711"/>
                  <a:pt x="1320701" y="199557"/>
                  <a:pt x="1280160" y="226584"/>
                </a:cubicBezTo>
                <a:cubicBezTo>
                  <a:pt x="1236119" y="292645"/>
                  <a:pt x="1277942" y="247287"/>
                  <a:pt x="1214846" y="278835"/>
                </a:cubicBezTo>
                <a:cubicBezTo>
                  <a:pt x="1200804" y="285856"/>
                  <a:pt x="1189699" y="297940"/>
                  <a:pt x="1175657" y="304961"/>
                </a:cubicBezTo>
                <a:cubicBezTo>
                  <a:pt x="1163341" y="311119"/>
                  <a:pt x="1149886" y="314928"/>
                  <a:pt x="1136469" y="318024"/>
                </a:cubicBezTo>
                <a:cubicBezTo>
                  <a:pt x="1055024" y="336819"/>
                  <a:pt x="1004814" y="344321"/>
                  <a:pt x="927463" y="357212"/>
                </a:cubicBezTo>
                <a:cubicBezTo>
                  <a:pt x="918754" y="370275"/>
                  <a:pt x="916433" y="392088"/>
                  <a:pt x="901337" y="396401"/>
                </a:cubicBezTo>
                <a:cubicBezTo>
                  <a:pt x="879989" y="402501"/>
                  <a:pt x="856235" y="392525"/>
                  <a:pt x="836023" y="383338"/>
                </a:cubicBezTo>
                <a:cubicBezTo>
                  <a:pt x="776704" y="356375"/>
                  <a:pt x="774052" y="326577"/>
                  <a:pt x="718457" y="318024"/>
                </a:cubicBezTo>
                <a:cubicBezTo>
                  <a:pt x="675206" y="311370"/>
                  <a:pt x="587829" y="304961"/>
                  <a:pt x="587829" y="304961"/>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FF0000"/>
              </a:solidFill>
            </a:endParaRPr>
          </a:p>
        </p:txBody>
      </p:sp>
      <p:sp>
        <p:nvSpPr>
          <p:cNvPr id="11" name="Forme libre 10"/>
          <p:cNvSpPr/>
          <p:nvPr/>
        </p:nvSpPr>
        <p:spPr>
          <a:xfrm>
            <a:off x="2991394" y="3866606"/>
            <a:ext cx="574766" cy="705394"/>
          </a:xfrm>
          <a:custGeom>
            <a:avLst/>
            <a:gdLst>
              <a:gd name="connsiteX0" fmla="*/ 222069 w 574766"/>
              <a:gd name="connsiteY0" fmla="*/ 39188 h 705394"/>
              <a:gd name="connsiteX1" fmla="*/ 156755 w 574766"/>
              <a:gd name="connsiteY1" fmla="*/ 78377 h 705394"/>
              <a:gd name="connsiteX2" fmla="*/ 91440 w 574766"/>
              <a:gd name="connsiteY2" fmla="*/ 169817 h 705394"/>
              <a:gd name="connsiteX3" fmla="*/ 0 w 574766"/>
              <a:gd name="connsiteY3" fmla="*/ 261257 h 705394"/>
              <a:gd name="connsiteX4" fmla="*/ 52252 w 574766"/>
              <a:gd name="connsiteY4" fmla="*/ 313508 h 705394"/>
              <a:gd name="connsiteX5" fmla="*/ 78377 w 574766"/>
              <a:gd name="connsiteY5" fmla="*/ 352697 h 705394"/>
              <a:gd name="connsiteX6" fmla="*/ 91440 w 574766"/>
              <a:gd name="connsiteY6" fmla="*/ 470263 h 705394"/>
              <a:gd name="connsiteX7" fmla="*/ 130629 w 574766"/>
              <a:gd name="connsiteY7" fmla="*/ 496388 h 705394"/>
              <a:gd name="connsiteX8" fmla="*/ 143692 w 574766"/>
              <a:gd name="connsiteY8" fmla="*/ 548640 h 705394"/>
              <a:gd name="connsiteX9" fmla="*/ 156755 w 574766"/>
              <a:gd name="connsiteY9" fmla="*/ 640080 h 705394"/>
              <a:gd name="connsiteX10" fmla="*/ 195943 w 574766"/>
              <a:gd name="connsiteY10" fmla="*/ 666205 h 705394"/>
              <a:gd name="connsiteX11" fmla="*/ 222069 w 574766"/>
              <a:gd name="connsiteY11" fmla="*/ 705394 h 705394"/>
              <a:gd name="connsiteX12" fmla="*/ 235132 w 574766"/>
              <a:gd name="connsiteY12" fmla="*/ 666205 h 705394"/>
              <a:gd name="connsiteX13" fmla="*/ 274320 w 574766"/>
              <a:gd name="connsiteY13" fmla="*/ 627017 h 705394"/>
              <a:gd name="connsiteX14" fmla="*/ 339635 w 574766"/>
              <a:gd name="connsiteY14" fmla="*/ 574765 h 705394"/>
              <a:gd name="connsiteX15" fmla="*/ 365760 w 574766"/>
              <a:gd name="connsiteY15" fmla="*/ 535577 h 705394"/>
              <a:gd name="connsiteX16" fmla="*/ 326572 w 574766"/>
              <a:gd name="connsiteY16" fmla="*/ 418011 h 705394"/>
              <a:gd name="connsiteX17" fmla="*/ 287383 w 574766"/>
              <a:gd name="connsiteY17" fmla="*/ 404948 h 705394"/>
              <a:gd name="connsiteX18" fmla="*/ 261257 w 574766"/>
              <a:gd name="connsiteY18" fmla="*/ 326571 h 705394"/>
              <a:gd name="connsiteX19" fmla="*/ 248195 w 574766"/>
              <a:gd name="connsiteY19" fmla="*/ 287383 h 705394"/>
              <a:gd name="connsiteX20" fmla="*/ 300446 w 574766"/>
              <a:gd name="connsiteY20" fmla="*/ 182880 h 705394"/>
              <a:gd name="connsiteX21" fmla="*/ 339635 w 574766"/>
              <a:gd name="connsiteY21" fmla="*/ 195943 h 705394"/>
              <a:gd name="connsiteX22" fmla="*/ 352697 w 574766"/>
              <a:gd name="connsiteY22" fmla="*/ 195943 h 705394"/>
              <a:gd name="connsiteX23" fmla="*/ 365760 w 574766"/>
              <a:gd name="connsiteY23" fmla="*/ 91440 h 705394"/>
              <a:gd name="connsiteX24" fmla="*/ 457200 w 574766"/>
              <a:gd name="connsiteY24" fmla="*/ 117565 h 705394"/>
              <a:gd name="connsiteX25" fmla="*/ 574766 w 574766"/>
              <a:gd name="connsiteY25" fmla="*/ 182880 h 705394"/>
              <a:gd name="connsiteX26" fmla="*/ 561703 w 574766"/>
              <a:gd name="connsiteY26" fmla="*/ 91440 h 705394"/>
              <a:gd name="connsiteX27" fmla="*/ 483326 w 574766"/>
              <a:gd name="connsiteY27" fmla="*/ 65314 h 705394"/>
              <a:gd name="connsiteX28" fmla="*/ 365760 w 574766"/>
              <a:gd name="connsiteY28" fmla="*/ 26125 h 705394"/>
              <a:gd name="connsiteX29" fmla="*/ 326572 w 574766"/>
              <a:gd name="connsiteY29" fmla="*/ 13063 h 705394"/>
              <a:gd name="connsiteX30" fmla="*/ 261257 w 574766"/>
              <a:gd name="connsiteY30" fmla="*/ 0 h 705394"/>
              <a:gd name="connsiteX31" fmla="*/ 195943 w 574766"/>
              <a:gd name="connsiteY31" fmla="*/ 52251 h 705394"/>
              <a:gd name="connsiteX32" fmla="*/ 222069 w 574766"/>
              <a:gd name="connsiteY32" fmla="*/ 39188 h 705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574766" h="705394">
                <a:moveTo>
                  <a:pt x="222069" y="39188"/>
                </a:moveTo>
                <a:cubicBezTo>
                  <a:pt x="215538" y="43542"/>
                  <a:pt x="172343" y="58336"/>
                  <a:pt x="156755" y="78377"/>
                </a:cubicBezTo>
                <a:cubicBezTo>
                  <a:pt x="71411" y="188105"/>
                  <a:pt x="184187" y="138901"/>
                  <a:pt x="91440" y="169817"/>
                </a:cubicBezTo>
                <a:cubicBezTo>
                  <a:pt x="1606" y="229706"/>
                  <a:pt x="22992" y="192280"/>
                  <a:pt x="0" y="261257"/>
                </a:cubicBezTo>
                <a:cubicBezTo>
                  <a:pt x="28502" y="346760"/>
                  <a:pt x="-11084" y="262838"/>
                  <a:pt x="52252" y="313508"/>
                </a:cubicBezTo>
                <a:cubicBezTo>
                  <a:pt x="64511" y="323316"/>
                  <a:pt x="69669" y="339634"/>
                  <a:pt x="78377" y="352697"/>
                </a:cubicBezTo>
                <a:cubicBezTo>
                  <a:pt x="82731" y="391886"/>
                  <a:pt x="77965" y="433207"/>
                  <a:pt x="91440" y="470263"/>
                </a:cubicBezTo>
                <a:cubicBezTo>
                  <a:pt x="96805" y="485017"/>
                  <a:pt x="121920" y="483325"/>
                  <a:pt x="130629" y="496388"/>
                </a:cubicBezTo>
                <a:cubicBezTo>
                  <a:pt x="140588" y="511326"/>
                  <a:pt x="140480" y="530976"/>
                  <a:pt x="143692" y="548640"/>
                </a:cubicBezTo>
                <a:cubicBezTo>
                  <a:pt x="149200" y="578933"/>
                  <a:pt x="144250" y="611944"/>
                  <a:pt x="156755" y="640080"/>
                </a:cubicBezTo>
                <a:cubicBezTo>
                  <a:pt x="163131" y="654426"/>
                  <a:pt x="182880" y="657497"/>
                  <a:pt x="195943" y="666205"/>
                </a:cubicBezTo>
                <a:cubicBezTo>
                  <a:pt x="204652" y="679268"/>
                  <a:pt x="206369" y="705394"/>
                  <a:pt x="222069" y="705394"/>
                </a:cubicBezTo>
                <a:cubicBezTo>
                  <a:pt x="235839" y="705394"/>
                  <a:pt x="227494" y="677662"/>
                  <a:pt x="235132" y="666205"/>
                </a:cubicBezTo>
                <a:cubicBezTo>
                  <a:pt x="245379" y="650834"/>
                  <a:pt x="262494" y="641209"/>
                  <a:pt x="274320" y="627017"/>
                </a:cubicBezTo>
                <a:cubicBezTo>
                  <a:pt x="319771" y="572475"/>
                  <a:pt x="275301" y="596210"/>
                  <a:pt x="339635" y="574765"/>
                </a:cubicBezTo>
                <a:cubicBezTo>
                  <a:pt x="348343" y="561702"/>
                  <a:pt x="364026" y="551180"/>
                  <a:pt x="365760" y="535577"/>
                </a:cubicBezTo>
                <a:cubicBezTo>
                  <a:pt x="369142" y="505140"/>
                  <a:pt x="356111" y="441642"/>
                  <a:pt x="326572" y="418011"/>
                </a:cubicBezTo>
                <a:cubicBezTo>
                  <a:pt x="315820" y="409409"/>
                  <a:pt x="300446" y="409302"/>
                  <a:pt x="287383" y="404948"/>
                </a:cubicBezTo>
                <a:lnTo>
                  <a:pt x="261257" y="326571"/>
                </a:lnTo>
                <a:lnTo>
                  <a:pt x="248195" y="287383"/>
                </a:lnTo>
                <a:cubicBezTo>
                  <a:pt x="254985" y="246640"/>
                  <a:pt x="244466" y="192209"/>
                  <a:pt x="300446" y="182880"/>
                </a:cubicBezTo>
                <a:cubicBezTo>
                  <a:pt x="314028" y="180616"/>
                  <a:pt x="326572" y="191589"/>
                  <a:pt x="339635" y="195943"/>
                </a:cubicBezTo>
                <a:cubicBezTo>
                  <a:pt x="393952" y="277420"/>
                  <a:pt x="352697" y="222983"/>
                  <a:pt x="352697" y="195943"/>
                </a:cubicBezTo>
                <a:cubicBezTo>
                  <a:pt x="352697" y="160838"/>
                  <a:pt x="361406" y="126274"/>
                  <a:pt x="365760" y="91440"/>
                </a:cubicBezTo>
                <a:cubicBezTo>
                  <a:pt x="378054" y="94513"/>
                  <a:pt x="441870" y="109049"/>
                  <a:pt x="457200" y="117565"/>
                </a:cubicBezTo>
                <a:cubicBezTo>
                  <a:pt x="591954" y="192428"/>
                  <a:pt x="486090" y="153321"/>
                  <a:pt x="574766" y="182880"/>
                </a:cubicBezTo>
                <a:cubicBezTo>
                  <a:pt x="570412" y="152400"/>
                  <a:pt x="580606" y="115744"/>
                  <a:pt x="561703" y="91440"/>
                </a:cubicBezTo>
                <a:cubicBezTo>
                  <a:pt x="544796" y="69702"/>
                  <a:pt x="509452" y="74023"/>
                  <a:pt x="483326" y="65314"/>
                </a:cubicBezTo>
                <a:lnTo>
                  <a:pt x="365760" y="26125"/>
                </a:lnTo>
                <a:cubicBezTo>
                  <a:pt x="352697" y="21771"/>
                  <a:pt x="340074" y="15763"/>
                  <a:pt x="326572" y="13063"/>
                </a:cubicBezTo>
                <a:lnTo>
                  <a:pt x="261257" y="0"/>
                </a:lnTo>
                <a:cubicBezTo>
                  <a:pt x="248048" y="19814"/>
                  <a:pt x="231998" y="61265"/>
                  <a:pt x="195943" y="52251"/>
                </a:cubicBezTo>
                <a:cubicBezTo>
                  <a:pt x="186497" y="49890"/>
                  <a:pt x="228600" y="34834"/>
                  <a:pt x="222069" y="39188"/>
                </a:cubicBezTo>
                <a:close/>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Forme libre 11"/>
          <p:cNvSpPr/>
          <p:nvPr/>
        </p:nvSpPr>
        <p:spPr>
          <a:xfrm>
            <a:off x="365760" y="3592286"/>
            <a:ext cx="1092476" cy="1110343"/>
          </a:xfrm>
          <a:custGeom>
            <a:avLst/>
            <a:gdLst>
              <a:gd name="connsiteX0" fmla="*/ 522514 w 1092476"/>
              <a:gd name="connsiteY0" fmla="*/ 78377 h 1110343"/>
              <a:gd name="connsiteX1" fmla="*/ 444137 w 1092476"/>
              <a:gd name="connsiteY1" fmla="*/ 65314 h 1110343"/>
              <a:gd name="connsiteX2" fmla="*/ 365760 w 1092476"/>
              <a:gd name="connsiteY2" fmla="*/ 39188 h 1110343"/>
              <a:gd name="connsiteX3" fmla="*/ 326571 w 1092476"/>
              <a:gd name="connsiteY3" fmla="*/ 26125 h 1110343"/>
              <a:gd name="connsiteX4" fmla="*/ 182880 w 1092476"/>
              <a:gd name="connsiteY4" fmla="*/ 0 h 1110343"/>
              <a:gd name="connsiteX5" fmla="*/ 13063 w 1092476"/>
              <a:gd name="connsiteY5" fmla="*/ 52251 h 1110343"/>
              <a:gd name="connsiteX6" fmla="*/ 0 w 1092476"/>
              <a:gd name="connsiteY6" fmla="*/ 91440 h 1110343"/>
              <a:gd name="connsiteX7" fmla="*/ 65314 w 1092476"/>
              <a:gd name="connsiteY7" fmla="*/ 209005 h 1110343"/>
              <a:gd name="connsiteX8" fmla="*/ 104503 w 1092476"/>
              <a:gd name="connsiteY8" fmla="*/ 222068 h 1110343"/>
              <a:gd name="connsiteX9" fmla="*/ 169817 w 1092476"/>
              <a:gd name="connsiteY9" fmla="*/ 274320 h 1110343"/>
              <a:gd name="connsiteX10" fmla="*/ 248194 w 1092476"/>
              <a:gd name="connsiteY10" fmla="*/ 326571 h 1110343"/>
              <a:gd name="connsiteX11" fmla="*/ 261257 w 1092476"/>
              <a:gd name="connsiteY11" fmla="*/ 365760 h 1110343"/>
              <a:gd name="connsiteX12" fmla="*/ 287383 w 1092476"/>
              <a:gd name="connsiteY12" fmla="*/ 404948 h 1110343"/>
              <a:gd name="connsiteX13" fmla="*/ 248194 w 1092476"/>
              <a:gd name="connsiteY13" fmla="*/ 587828 h 1110343"/>
              <a:gd name="connsiteX14" fmla="*/ 182880 w 1092476"/>
              <a:gd name="connsiteY14" fmla="*/ 666205 h 1110343"/>
              <a:gd name="connsiteX15" fmla="*/ 195943 w 1092476"/>
              <a:gd name="connsiteY15" fmla="*/ 705394 h 1110343"/>
              <a:gd name="connsiteX16" fmla="*/ 195943 w 1092476"/>
              <a:gd name="connsiteY16" fmla="*/ 914400 h 1110343"/>
              <a:gd name="connsiteX17" fmla="*/ 274320 w 1092476"/>
              <a:gd name="connsiteY17" fmla="*/ 953588 h 1110343"/>
              <a:gd name="connsiteX18" fmla="*/ 326571 w 1092476"/>
              <a:gd name="connsiteY18" fmla="*/ 1031965 h 1110343"/>
              <a:gd name="connsiteX19" fmla="*/ 352697 w 1092476"/>
              <a:gd name="connsiteY19" fmla="*/ 1110343 h 1110343"/>
              <a:gd name="connsiteX20" fmla="*/ 391886 w 1092476"/>
              <a:gd name="connsiteY20" fmla="*/ 1097280 h 1110343"/>
              <a:gd name="connsiteX21" fmla="*/ 418011 w 1092476"/>
              <a:gd name="connsiteY21" fmla="*/ 1058091 h 1110343"/>
              <a:gd name="connsiteX22" fmla="*/ 679269 w 1092476"/>
              <a:gd name="connsiteY22" fmla="*/ 1045028 h 1110343"/>
              <a:gd name="connsiteX23" fmla="*/ 718457 w 1092476"/>
              <a:gd name="connsiteY23" fmla="*/ 940525 h 1110343"/>
              <a:gd name="connsiteX24" fmla="*/ 783771 w 1092476"/>
              <a:gd name="connsiteY24" fmla="*/ 875211 h 1110343"/>
              <a:gd name="connsiteX25" fmla="*/ 796834 w 1092476"/>
              <a:gd name="connsiteY25" fmla="*/ 770708 h 1110343"/>
              <a:gd name="connsiteX26" fmla="*/ 770709 w 1092476"/>
              <a:gd name="connsiteY26" fmla="*/ 692331 h 1110343"/>
              <a:gd name="connsiteX27" fmla="*/ 783771 w 1092476"/>
              <a:gd name="connsiteY27" fmla="*/ 574765 h 1110343"/>
              <a:gd name="connsiteX28" fmla="*/ 875211 w 1092476"/>
              <a:gd name="connsiteY28" fmla="*/ 457200 h 1110343"/>
              <a:gd name="connsiteX29" fmla="*/ 914400 w 1092476"/>
              <a:gd name="connsiteY29" fmla="*/ 431074 h 1110343"/>
              <a:gd name="connsiteX30" fmla="*/ 953589 w 1092476"/>
              <a:gd name="connsiteY30" fmla="*/ 418011 h 1110343"/>
              <a:gd name="connsiteX31" fmla="*/ 1031966 w 1092476"/>
              <a:gd name="connsiteY31" fmla="*/ 365760 h 1110343"/>
              <a:gd name="connsiteX32" fmla="*/ 1084217 w 1092476"/>
              <a:gd name="connsiteY32" fmla="*/ 287383 h 1110343"/>
              <a:gd name="connsiteX33" fmla="*/ 966651 w 1092476"/>
              <a:gd name="connsiteY33" fmla="*/ 300445 h 1110343"/>
              <a:gd name="connsiteX34" fmla="*/ 875211 w 1092476"/>
              <a:gd name="connsiteY34" fmla="*/ 261257 h 1110343"/>
              <a:gd name="connsiteX35" fmla="*/ 822960 w 1092476"/>
              <a:gd name="connsiteY35" fmla="*/ 195943 h 1110343"/>
              <a:gd name="connsiteX36" fmla="*/ 809897 w 1092476"/>
              <a:gd name="connsiteY36" fmla="*/ 156754 h 1110343"/>
              <a:gd name="connsiteX37" fmla="*/ 718457 w 1092476"/>
              <a:gd name="connsiteY37" fmla="*/ 52251 h 1110343"/>
              <a:gd name="connsiteX38" fmla="*/ 679269 w 1092476"/>
              <a:gd name="connsiteY38" fmla="*/ 39188 h 1110343"/>
              <a:gd name="connsiteX39" fmla="*/ 522514 w 1092476"/>
              <a:gd name="connsiteY39" fmla="*/ 78377 h 1110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092476" h="1110343">
                <a:moveTo>
                  <a:pt x="522514" y="78377"/>
                </a:moveTo>
                <a:cubicBezTo>
                  <a:pt x="496388" y="74023"/>
                  <a:pt x="469832" y="71738"/>
                  <a:pt x="444137" y="65314"/>
                </a:cubicBezTo>
                <a:cubicBezTo>
                  <a:pt x="417420" y="58635"/>
                  <a:pt x="391886" y="47897"/>
                  <a:pt x="365760" y="39188"/>
                </a:cubicBezTo>
                <a:cubicBezTo>
                  <a:pt x="352697" y="34834"/>
                  <a:pt x="340202" y="28072"/>
                  <a:pt x="326571" y="26125"/>
                </a:cubicBezTo>
                <a:cubicBezTo>
                  <a:pt x="217358" y="10524"/>
                  <a:pt x="265001" y="20531"/>
                  <a:pt x="182880" y="0"/>
                </a:cubicBezTo>
                <a:cubicBezTo>
                  <a:pt x="65922" y="10633"/>
                  <a:pt x="52037" y="-25696"/>
                  <a:pt x="13063" y="52251"/>
                </a:cubicBezTo>
                <a:cubicBezTo>
                  <a:pt x="6905" y="64567"/>
                  <a:pt x="4354" y="78377"/>
                  <a:pt x="0" y="91440"/>
                </a:cubicBezTo>
                <a:cubicBezTo>
                  <a:pt x="19475" y="149864"/>
                  <a:pt x="15033" y="175485"/>
                  <a:pt x="65314" y="209005"/>
                </a:cubicBezTo>
                <a:cubicBezTo>
                  <a:pt x="76771" y="216643"/>
                  <a:pt x="91440" y="217714"/>
                  <a:pt x="104503" y="222068"/>
                </a:cubicBezTo>
                <a:cubicBezTo>
                  <a:pt x="152776" y="294477"/>
                  <a:pt x="103010" y="237205"/>
                  <a:pt x="169817" y="274320"/>
                </a:cubicBezTo>
                <a:cubicBezTo>
                  <a:pt x="197265" y="289569"/>
                  <a:pt x="248194" y="326571"/>
                  <a:pt x="248194" y="326571"/>
                </a:cubicBezTo>
                <a:cubicBezTo>
                  <a:pt x="252548" y="339634"/>
                  <a:pt x="255099" y="353444"/>
                  <a:pt x="261257" y="365760"/>
                </a:cubicBezTo>
                <a:cubicBezTo>
                  <a:pt x="268278" y="379802"/>
                  <a:pt x="285962" y="389313"/>
                  <a:pt x="287383" y="404948"/>
                </a:cubicBezTo>
                <a:cubicBezTo>
                  <a:pt x="289086" y="423686"/>
                  <a:pt x="271158" y="564863"/>
                  <a:pt x="248194" y="587828"/>
                </a:cubicBezTo>
                <a:cubicBezTo>
                  <a:pt x="197905" y="638118"/>
                  <a:pt x="219254" y="611646"/>
                  <a:pt x="182880" y="666205"/>
                </a:cubicBezTo>
                <a:cubicBezTo>
                  <a:pt x="187234" y="679268"/>
                  <a:pt x="195943" y="691624"/>
                  <a:pt x="195943" y="705394"/>
                </a:cubicBezTo>
                <a:cubicBezTo>
                  <a:pt x="195943" y="739211"/>
                  <a:pt x="166489" y="862856"/>
                  <a:pt x="195943" y="914400"/>
                </a:cubicBezTo>
                <a:cubicBezTo>
                  <a:pt x="207859" y="935253"/>
                  <a:pt x="254206" y="946883"/>
                  <a:pt x="274320" y="953588"/>
                </a:cubicBezTo>
                <a:cubicBezTo>
                  <a:pt x="291737" y="979714"/>
                  <a:pt x="316642" y="1002177"/>
                  <a:pt x="326571" y="1031965"/>
                </a:cubicBezTo>
                <a:lnTo>
                  <a:pt x="352697" y="1110343"/>
                </a:lnTo>
                <a:cubicBezTo>
                  <a:pt x="365760" y="1105989"/>
                  <a:pt x="381134" y="1105882"/>
                  <a:pt x="391886" y="1097280"/>
                </a:cubicBezTo>
                <a:cubicBezTo>
                  <a:pt x="404145" y="1087472"/>
                  <a:pt x="402565" y="1060899"/>
                  <a:pt x="418011" y="1058091"/>
                </a:cubicBezTo>
                <a:cubicBezTo>
                  <a:pt x="503799" y="1042493"/>
                  <a:pt x="592183" y="1049382"/>
                  <a:pt x="679269" y="1045028"/>
                </a:cubicBezTo>
                <a:cubicBezTo>
                  <a:pt x="740538" y="953123"/>
                  <a:pt x="670030" y="1069663"/>
                  <a:pt x="718457" y="940525"/>
                </a:cubicBezTo>
                <a:cubicBezTo>
                  <a:pt x="732971" y="901822"/>
                  <a:pt x="751841" y="896498"/>
                  <a:pt x="783771" y="875211"/>
                </a:cubicBezTo>
                <a:cubicBezTo>
                  <a:pt x="819268" y="821967"/>
                  <a:pt x="817141" y="845170"/>
                  <a:pt x="796834" y="770708"/>
                </a:cubicBezTo>
                <a:cubicBezTo>
                  <a:pt x="789588" y="744140"/>
                  <a:pt x="770709" y="692331"/>
                  <a:pt x="770709" y="692331"/>
                </a:cubicBezTo>
                <a:cubicBezTo>
                  <a:pt x="775063" y="653142"/>
                  <a:pt x="771302" y="612171"/>
                  <a:pt x="783771" y="574765"/>
                </a:cubicBezTo>
                <a:cubicBezTo>
                  <a:pt x="794974" y="541155"/>
                  <a:pt x="844000" y="483209"/>
                  <a:pt x="875211" y="457200"/>
                </a:cubicBezTo>
                <a:cubicBezTo>
                  <a:pt x="887272" y="447149"/>
                  <a:pt x="900358" y="438095"/>
                  <a:pt x="914400" y="431074"/>
                </a:cubicBezTo>
                <a:cubicBezTo>
                  <a:pt x="926716" y="424916"/>
                  <a:pt x="940526" y="422365"/>
                  <a:pt x="953589" y="418011"/>
                </a:cubicBezTo>
                <a:cubicBezTo>
                  <a:pt x="979715" y="400594"/>
                  <a:pt x="1014549" y="391886"/>
                  <a:pt x="1031966" y="365760"/>
                </a:cubicBezTo>
                <a:cubicBezTo>
                  <a:pt x="1049383" y="339634"/>
                  <a:pt x="1115424" y="283916"/>
                  <a:pt x="1084217" y="287383"/>
                </a:cubicBezTo>
                <a:lnTo>
                  <a:pt x="966651" y="300445"/>
                </a:lnTo>
                <a:cubicBezTo>
                  <a:pt x="935274" y="292601"/>
                  <a:pt x="897764" y="289448"/>
                  <a:pt x="875211" y="261257"/>
                </a:cubicBezTo>
                <a:cubicBezTo>
                  <a:pt x="803104" y="171122"/>
                  <a:pt x="935267" y="270812"/>
                  <a:pt x="822960" y="195943"/>
                </a:cubicBezTo>
                <a:cubicBezTo>
                  <a:pt x="818606" y="182880"/>
                  <a:pt x="816584" y="168791"/>
                  <a:pt x="809897" y="156754"/>
                </a:cubicBezTo>
                <a:cubicBezTo>
                  <a:pt x="779751" y="102492"/>
                  <a:pt x="768364" y="77205"/>
                  <a:pt x="718457" y="52251"/>
                </a:cubicBezTo>
                <a:cubicBezTo>
                  <a:pt x="706141" y="46093"/>
                  <a:pt x="692332" y="43542"/>
                  <a:pt x="679269" y="39188"/>
                </a:cubicBezTo>
                <a:lnTo>
                  <a:pt x="522514" y="78377"/>
                </a:lnTo>
                <a:close/>
              </a:path>
            </a:pathLst>
          </a:custGeom>
          <a:no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12421559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 10"/>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0" y="12761"/>
            <a:ext cx="9144000" cy="6845239"/>
          </a:xfrm>
          <a:prstGeom prst="rect">
            <a:avLst/>
          </a:prstGeom>
        </p:spPr>
      </p:pic>
      <p:sp>
        <p:nvSpPr>
          <p:cNvPr id="12" name="Titre 1"/>
          <p:cNvSpPr txBox="1">
            <a:spLocks/>
          </p:cNvSpPr>
          <p:nvPr/>
        </p:nvSpPr>
        <p:spPr>
          <a:xfrm>
            <a:off x="457200" y="274638"/>
            <a:ext cx="8229600" cy="1143000"/>
          </a:xfrm>
          <a:prstGeom prst="rect">
            <a:avLst/>
          </a:prstGeom>
        </p:spPr>
        <p:txBody>
          <a:bodyPr anchor="ctr">
            <a:normAutofit/>
          </a:bodyPr>
          <a:lstStyle/>
          <a:p>
            <a:pPr algn="ctr">
              <a:defRPr/>
            </a:pPr>
            <a:r>
              <a:rPr lang="fr-FR" sz="4400" dirty="0" smtClean="0">
                <a:solidFill>
                  <a:schemeClr val="accent3">
                    <a:lumMod val="50000"/>
                  </a:schemeClr>
                </a:solidFill>
                <a:effectLst>
                  <a:outerShdw blurRad="38100" dist="38100" dir="2700000" algn="tl">
                    <a:srgbClr val="C0C0C0"/>
                  </a:outerShdw>
                </a:effectLst>
                <a:latin typeface="Papyrus" pitchFamily="66" charset="0"/>
              </a:rPr>
              <a:t>Aie ! Vous vous êtes trompé(e) !</a:t>
            </a:r>
            <a:endParaRPr lang="fr-FR" sz="4400" dirty="0">
              <a:solidFill>
                <a:schemeClr val="accent3">
                  <a:lumMod val="50000"/>
                </a:schemeClr>
              </a:solidFill>
              <a:effectLst>
                <a:outerShdw blurRad="38100" dist="38100" dir="2700000" algn="tl">
                  <a:srgbClr val="C0C0C0"/>
                </a:outerShdw>
              </a:effectLst>
              <a:latin typeface="Papyrus" pitchFamily="66" charset="0"/>
            </a:endParaRPr>
          </a:p>
        </p:txBody>
      </p:sp>
      <p:sp>
        <p:nvSpPr>
          <p:cNvPr id="13" name="Rectangle 12"/>
          <p:cNvSpPr/>
          <p:nvPr/>
        </p:nvSpPr>
        <p:spPr>
          <a:xfrm>
            <a:off x="457200" y="1385299"/>
            <a:ext cx="6408712" cy="369332"/>
          </a:xfrm>
          <a:prstGeom prst="rect">
            <a:avLst/>
          </a:prstGeom>
        </p:spPr>
        <p:txBody>
          <a:bodyPr wrap="square">
            <a:spAutoFit/>
          </a:bodyPr>
          <a:lstStyle/>
          <a:p>
            <a:pPr algn="just">
              <a:spcBef>
                <a:spcPct val="20000"/>
              </a:spcBef>
            </a:pPr>
            <a:r>
              <a:rPr lang="fr-FR" altLang="fr-FR" b="1" u="sng" dirty="0" smtClean="0">
                <a:solidFill>
                  <a:srgbClr val="404040"/>
                </a:solidFill>
                <a:latin typeface="Cambria" pitchFamily="18" charset="0"/>
              </a:rPr>
              <a:t>Réponse</a:t>
            </a:r>
            <a:r>
              <a:rPr lang="fr-FR" altLang="fr-FR" b="1" dirty="0" smtClean="0">
                <a:solidFill>
                  <a:srgbClr val="404040"/>
                </a:solidFill>
                <a:latin typeface="Cambria" pitchFamily="18" charset="0"/>
              </a:rPr>
              <a:t> : </a:t>
            </a:r>
          </a:p>
        </p:txBody>
      </p:sp>
      <p:sp>
        <p:nvSpPr>
          <p:cNvPr id="14" name="Titre 1">
            <a:hlinkClick r:id="rId3" action="ppaction://hlinksldjump"/>
          </p:cNvPr>
          <p:cNvSpPr txBox="1">
            <a:spLocks/>
          </p:cNvSpPr>
          <p:nvPr/>
        </p:nvSpPr>
        <p:spPr>
          <a:xfrm>
            <a:off x="5508104" y="4972649"/>
            <a:ext cx="3384376" cy="1008112"/>
          </a:xfrm>
          <a:prstGeom prst="plaque">
            <a:avLst/>
          </a:prstGeom>
          <a:solidFill>
            <a:schemeClr val="accent3">
              <a:lumMod val="75000"/>
            </a:schemeClr>
          </a:solidFill>
        </p:spPr>
        <p:style>
          <a:lnRef idx="0">
            <a:schemeClr val="accent6"/>
          </a:lnRef>
          <a:fillRef idx="3">
            <a:schemeClr val="accent6"/>
          </a:fillRef>
          <a:effectRef idx="3">
            <a:schemeClr val="accent6"/>
          </a:effectRef>
          <a:fontRef idx="minor">
            <a:schemeClr val="lt1"/>
          </a:fontRef>
        </p:style>
        <p:txBody>
          <a:bodyPr anchor="ctr">
            <a:normAutofit/>
          </a:bodyPr>
          <a:lstStyle/>
          <a:p>
            <a:pPr algn="ctr">
              <a:defRPr/>
            </a:pPr>
            <a:r>
              <a:rPr lang="fr-FR" sz="2400" dirty="0">
                <a:solidFill>
                  <a:srgbClr val="FFFFFF"/>
                </a:solidFill>
                <a:effectLst>
                  <a:outerShdw blurRad="38100" dist="38100" dir="2700000" algn="tl">
                    <a:srgbClr val="C0C0C0"/>
                  </a:outerShdw>
                </a:effectLst>
                <a:latin typeface="Papyrus" pitchFamily="66" charset="0"/>
                <a:cs typeface="Arial" charset="0"/>
              </a:rPr>
              <a:t>Question suivante</a:t>
            </a:r>
            <a:endParaRPr lang="fr-FR" sz="2400" dirty="0">
              <a:solidFill>
                <a:schemeClr val="tx1"/>
              </a:solidFill>
              <a:effectLst>
                <a:outerShdw blurRad="38100" dist="38100" dir="2700000" algn="tl">
                  <a:srgbClr val="C0C0C0"/>
                </a:outerShdw>
              </a:effectLst>
              <a:latin typeface="Papyrus" pitchFamily="66" charset="0"/>
              <a:cs typeface="Arial" charset="0"/>
            </a:endParaRPr>
          </a:p>
        </p:txBody>
      </p:sp>
      <p:sp>
        <p:nvSpPr>
          <p:cNvPr id="15" name="Rectangle 14"/>
          <p:cNvSpPr/>
          <p:nvPr/>
        </p:nvSpPr>
        <p:spPr>
          <a:xfrm>
            <a:off x="349310" y="1916832"/>
            <a:ext cx="8039114" cy="830997"/>
          </a:xfrm>
          <a:prstGeom prst="rect">
            <a:avLst/>
          </a:prstGeom>
        </p:spPr>
        <p:txBody>
          <a:bodyPr wrap="square">
            <a:spAutoFit/>
          </a:bodyPr>
          <a:lstStyle/>
          <a:p>
            <a:pPr algn="just"/>
            <a:r>
              <a:rPr lang="fr-FR" sz="1600" dirty="0"/>
              <a:t>La </a:t>
            </a:r>
            <a:r>
              <a:rPr lang="fr-FR" sz="1600" b="1" dirty="0">
                <a:solidFill>
                  <a:srgbClr val="FF0000"/>
                </a:solidFill>
              </a:rPr>
              <a:t>Turquie</a:t>
            </a:r>
            <a:r>
              <a:rPr lang="fr-FR" sz="1600" dirty="0"/>
              <a:t> est le premier producteur mondial de figue. Le pays produit </a:t>
            </a:r>
            <a:r>
              <a:rPr lang="fr-FR" sz="1600" b="1" dirty="0"/>
              <a:t>300 </a:t>
            </a:r>
            <a:r>
              <a:rPr lang="fr-FR" sz="1600" b="1" dirty="0" smtClean="0"/>
              <a:t>000 de </a:t>
            </a:r>
            <a:r>
              <a:rPr lang="fr-FR" sz="1600" b="1" dirty="0"/>
              <a:t>tonnes </a:t>
            </a:r>
            <a:r>
              <a:rPr lang="fr-FR" sz="1600" dirty="0"/>
              <a:t>de figues par an, ce qui représente </a:t>
            </a:r>
            <a:r>
              <a:rPr lang="fr-FR" sz="1600" b="1" dirty="0"/>
              <a:t>27% de la production mondiale</a:t>
            </a:r>
            <a:r>
              <a:rPr lang="fr-FR" sz="1600" dirty="0"/>
              <a:t>. Il est suivi de la </a:t>
            </a:r>
            <a:r>
              <a:rPr lang="fr-FR" sz="1600" b="1" dirty="0">
                <a:solidFill>
                  <a:schemeClr val="accent1">
                    <a:lumMod val="75000"/>
                  </a:schemeClr>
                </a:solidFill>
              </a:rPr>
              <a:t>Grèce</a:t>
            </a:r>
            <a:r>
              <a:rPr lang="fr-FR" sz="1600" dirty="0"/>
              <a:t> avec 80 000 tonnes et </a:t>
            </a:r>
            <a:r>
              <a:rPr lang="fr-FR" sz="1600" b="1" dirty="0">
                <a:solidFill>
                  <a:schemeClr val="accent3">
                    <a:lumMod val="50000"/>
                  </a:schemeClr>
                </a:solidFill>
              </a:rPr>
              <a:t>l’Espagne </a:t>
            </a:r>
            <a:r>
              <a:rPr lang="fr-FR" sz="1600" dirty="0"/>
              <a:t>avec 60 000 tonnes.</a:t>
            </a:r>
          </a:p>
        </p:txBody>
      </p:sp>
      <p:pic>
        <p:nvPicPr>
          <p:cNvPr id="16" name="Picture 2" descr="http://www.figuiers.com/images/Carte_%20culture_figuier_en_mediterranne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519" y="2981232"/>
            <a:ext cx="5040559" cy="299952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7" name="Forme libre 16"/>
          <p:cNvSpPr/>
          <p:nvPr/>
        </p:nvSpPr>
        <p:spPr>
          <a:xfrm>
            <a:off x="3553097" y="3535519"/>
            <a:ext cx="1503454" cy="1147129"/>
          </a:xfrm>
          <a:custGeom>
            <a:avLst/>
            <a:gdLst>
              <a:gd name="connsiteX0" fmla="*/ 640080 w 1503454"/>
              <a:gd name="connsiteY0" fmla="*/ 291898 h 1147129"/>
              <a:gd name="connsiteX1" fmla="*/ 574766 w 1503454"/>
              <a:gd name="connsiteY1" fmla="*/ 304961 h 1147129"/>
              <a:gd name="connsiteX2" fmla="*/ 561703 w 1503454"/>
              <a:gd name="connsiteY2" fmla="*/ 344150 h 1147129"/>
              <a:gd name="connsiteX3" fmla="*/ 522514 w 1503454"/>
              <a:gd name="connsiteY3" fmla="*/ 370275 h 1147129"/>
              <a:gd name="connsiteX4" fmla="*/ 444137 w 1503454"/>
              <a:gd name="connsiteY4" fmla="*/ 396401 h 1147129"/>
              <a:gd name="connsiteX5" fmla="*/ 404949 w 1503454"/>
              <a:gd name="connsiteY5" fmla="*/ 409464 h 1147129"/>
              <a:gd name="connsiteX6" fmla="*/ 326572 w 1503454"/>
              <a:gd name="connsiteY6" fmla="*/ 448652 h 1147129"/>
              <a:gd name="connsiteX7" fmla="*/ 235132 w 1503454"/>
              <a:gd name="connsiteY7" fmla="*/ 435590 h 1147129"/>
              <a:gd name="connsiteX8" fmla="*/ 222069 w 1503454"/>
              <a:gd name="connsiteY8" fmla="*/ 513967 h 1147129"/>
              <a:gd name="connsiteX9" fmla="*/ 182880 w 1503454"/>
              <a:gd name="connsiteY9" fmla="*/ 527030 h 1147129"/>
              <a:gd name="connsiteX10" fmla="*/ 91440 w 1503454"/>
              <a:gd name="connsiteY10" fmla="*/ 540092 h 1147129"/>
              <a:gd name="connsiteX11" fmla="*/ 39189 w 1503454"/>
              <a:gd name="connsiteY11" fmla="*/ 592344 h 1147129"/>
              <a:gd name="connsiteX12" fmla="*/ 0 w 1503454"/>
              <a:gd name="connsiteY12" fmla="*/ 618470 h 1147129"/>
              <a:gd name="connsiteX13" fmla="*/ 39189 w 1503454"/>
              <a:gd name="connsiteY13" fmla="*/ 696847 h 1147129"/>
              <a:gd name="connsiteX14" fmla="*/ 78377 w 1503454"/>
              <a:gd name="connsiteY14" fmla="*/ 709910 h 1147129"/>
              <a:gd name="connsiteX15" fmla="*/ 52252 w 1503454"/>
              <a:gd name="connsiteY15" fmla="*/ 749098 h 1147129"/>
              <a:gd name="connsiteX16" fmla="*/ 52252 w 1503454"/>
              <a:gd name="connsiteY16" fmla="*/ 879727 h 1147129"/>
              <a:gd name="connsiteX17" fmla="*/ 91440 w 1503454"/>
              <a:gd name="connsiteY17" fmla="*/ 918915 h 1147129"/>
              <a:gd name="connsiteX18" fmla="*/ 117566 w 1503454"/>
              <a:gd name="connsiteY18" fmla="*/ 958104 h 1147129"/>
              <a:gd name="connsiteX19" fmla="*/ 91440 w 1503454"/>
              <a:gd name="connsiteY19" fmla="*/ 1036481 h 1147129"/>
              <a:gd name="connsiteX20" fmla="*/ 78377 w 1503454"/>
              <a:gd name="connsiteY20" fmla="*/ 1075670 h 1147129"/>
              <a:gd name="connsiteX21" fmla="*/ 117566 w 1503454"/>
              <a:gd name="connsiteY21" fmla="*/ 1088732 h 1147129"/>
              <a:gd name="connsiteX22" fmla="*/ 156754 w 1503454"/>
              <a:gd name="connsiteY22" fmla="*/ 1114858 h 1147129"/>
              <a:gd name="connsiteX23" fmla="*/ 274320 w 1503454"/>
              <a:gd name="connsiteY23" fmla="*/ 1127921 h 1147129"/>
              <a:gd name="connsiteX24" fmla="*/ 404949 w 1503454"/>
              <a:gd name="connsiteY24" fmla="*/ 1127921 h 1147129"/>
              <a:gd name="connsiteX25" fmla="*/ 378823 w 1503454"/>
              <a:gd name="connsiteY25" fmla="*/ 1088732 h 1147129"/>
              <a:gd name="connsiteX26" fmla="*/ 391886 w 1503454"/>
              <a:gd name="connsiteY26" fmla="*/ 1049544 h 1147129"/>
              <a:gd name="connsiteX27" fmla="*/ 431074 w 1503454"/>
              <a:gd name="connsiteY27" fmla="*/ 1036481 h 1147129"/>
              <a:gd name="connsiteX28" fmla="*/ 561703 w 1503454"/>
              <a:gd name="connsiteY28" fmla="*/ 1049544 h 1147129"/>
              <a:gd name="connsiteX29" fmla="*/ 640080 w 1503454"/>
              <a:gd name="connsiteY29" fmla="*/ 1088732 h 1147129"/>
              <a:gd name="connsiteX30" fmla="*/ 666206 w 1503454"/>
              <a:gd name="connsiteY30" fmla="*/ 1127921 h 1147129"/>
              <a:gd name="connsiteX31" fmla="*/ 718457 w 1503454"/>
              <a:gd name="connsiteY31" fmla="*/ 1114858 h 1147129"/>
              <a:gd name="connsiteX32" fmla="*/ 744583 w 1503454"/>
              <a:gd name="connsiteY32" fmla="*/ 1075670 h 1147129"/>
              <a:gd name="connsiteX33" fmla="*/ 783772 w 1503454"/>
              <a:gd name="connsiteY33" fmla="*/ 1049544 h 1147129"/>
              <a:gd name="connsiteX34" fmla="*/ 809897 w 1503454"/>
              <a:gd name="connsiteY34" fmla="*/ 1010355 h 1147129"/>
              <a:gd name="connsiteX35" fmla="*/ 1110343 w 1503454"/>
              <a:gd name="connsiteY35" fmla="*/ 971167 h 1147129"/>
              <a:gd name="connsiteX36" fmla="*/ 1123406 w 1503454"/>
              <a:gd name="connsiteY36" fmla="*/ 931978 h 1147129"/>
              <a:gd name="connsiteX37" fmla="*/ 1149532 w 1503454"/>
              <a:gd name="connsiteY37" fmla="*/ 892790 h 1147129"/>
              <a:gd name="connsiteX38" fmla="*/ 1358537 w 1503454"/>
              <a:gd name="connsiteY38" fmla="*/ 853601 h 1147129"/>
              <a:gd name="connsiteX39" fmla="*/ 1476103 w 1503454"/>
              <a:gd name="connsiteY39" fmla="*/ 801350 h 1147129"/>
              <a:gd name="connsiteX40" fmla="*/ 1502229 w 1503454"/>
              <a:gd name="connsiteY40" fmla="*/ 762161 h 1147129"/>
              <a:gd name="connsiteX41" fmla="*/ 1449977 w 1503454"/>
              <a:gd name="connsiteY41" fmla="*/ 683784 h 1147129"/>
              <a:gd name="connsiteX42" fmla="*/ 1423852 w 1503454"/>
              <a:gd name="connsiteY42" fmla="*/ 605407 h 1147129"/>
              <a:gd name="connsiteX43" fmla="*/ 1410789 w 1503454"/>
              <a:gd name="connsiteY43" fmla="*/ 566218 h 1147129"/>
              <a:gd name="connsiteX44" fmla="*/ 1423852 w 1503454"/>
              <a:gd name="connsiteY44" fmla="*/ 422527 h 1147129"/>
              <a:gd name="connsiteX45" fmla="*/ 1436914 w 1503454"/>
              <a:gd name="connsiteY45" fmla="*/ 383338 h 1147129"/>
              <a:gd name="connsiteX46" fmla="*/ 1449977 w 1503454"/>
              <a:gd name="connsiteY46" fmla="*/ 291898 h 1147129"/>
              <a:gd name="connsiteX47" fmla="*/ 1476103 w 1503454"/>
              <a:gd name="connsiteY47" fmla="*/ 213521 h 1147129"/>
              <a:gd name="connsiteX48" fmla="*/ 1463040 w 1503454"/>
              <a:gd name="connsiteY48" fmla="*/ 4515 h 1147129"/>
              <a:gd name="connsiteX49" fmla="*/ 1423852 w 1503454"/>
              <a:gd name="connsiteY49" fmla="*/ 17578 h 1147129"/>
              <a:gd name="connsiteX50" fmla="*/ 1345474 w 1503454"/>
              <a:gd name="connsiteY50" fmla="*/ 69830 h 1147129"/>
              <a:gd name="connsiteX51" fmla="*/ 1306286 w 1503454"/>
              <a:gd name="connsiteY51" fmla="*/ 95955 h 1147129"/>
              <a:gd name="connsiteX52" fmla="*/ 1332412 w 1503454"/>
              <a:gd name="connsiteY52" fmla="*/ 135144 h 1147129"/>
              <a:gd name="connsiteX53" fmla="*/ 1280160 w 1503454"/>
              <a:gd name="connsiteY53" fmla="*/ 226584 h 1147129"/>
              <a:gd name="connsiteX54" fmla="*/ 1214846 w 1503454"/>
              <a:gd name="connsiteY54" fmla="*/ 278835 h 1147129"/>
              <a:gd name="connsiteX55" fmla="*/ 1175657 w 1503454"/>
              <a:gd name="connsiteY55" fmla="*/ 304961 h 1147129"/>
              <a:gd name="connsiteX56" fmla="*/ 1136469 w 1503454"/>
              <a:gd name="connsiteY56" fmla="*/ 318024 h 1147129"/>
              <a:gd name="connsiteX57" fmla="*/ 927463 w 1503454"/>
              <a:gd name="connsiteY57" fmla="*/ 357212 h 1147129"/>
              <a:gd name="connsiteX58" fmla="*/ 901337 w 1503454"/>
              <a:gd name="connsiteY58" fmla="*/ 396401 h 1147129"/>
              <a:gd name="connsiteX59" fmla="*/ 836023 w 1503454"/>
              <a:gd name="connsiteY59" fmla="*/ 383338 h 1147129"/>
              <a:gd name="connsiteX60" fmla="*/ 718457 w 1503454"/>
              <a:gd name="connsiteY60" fmla="*/ 318024 h 1147129"/>
              <a:gd name="connsiteX61" fmla="*/ 587829 w 1503454"/>
              <a:gd name="connsiteY61" fmla="*/ 304961 h 1147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1503454" h="1147129">
                <a:moveTo>
                  <a:pt x="640080" y="291898"/>
                </a:moveTo>
                <a:cubicBezTo>
                  <a:pt x="618309" y="296252"/>
                  <a:pt x="593240" y="292645"/>
                  <a:pt x="574766" y="304961"/>
                </a:cubicBezTo>
                <a:cubicBezTo>
                  <a:pt x="563309" y="312599"/>
                  <a:pt x="570305" y="333398"/>
                  <a:pt x="561703" y="344150"/>
                </a:cubicBezTo>
                <a:cubicBezTo>
                  <a:pt x="551895" y="356409"/>
                  <a:pt x="536860" y="363899"/>
                  <a:pt x="522514" y="370275"/>
                </a:cubicBezTo>
                <a:cubicBezTo>
                  <a:pt x="497349" y="381460"/>
                  <a:pt x="470263" y="387692"/>
                  <a:pt x="444137" y="396401"/>
                </a:cubicBezTo>
                <a:cubicBezTo>
                  <a:pt x="431074" y="400755"/>
                  <a:pt x="416406" y="401826"/>
                  <a:pt x="404949" y="409464"/>
                </a:cubicBezTo>
                <a:cubicBezTo>
                  <a:pt x="354303" y="443228"/>
                  <a:pt x="380654" y="430626"/>
                  <a:pt x="326572" y="448652"/>
                </a:cubicBezTo>
                <a:cubicBezTo>
                  <a:pt x="305282" y="434459"/>
                  <a:pt x="265063" y="393686"/>
                  <a:pt x="235132" y="435590"/>
                </a:cubicBezTo>
                <a:cubicBezTo>
                  <a:pt x="219737" y="457143"/>
                  <a:pt x="235210" y="490971"/>
                  <a:pt x="222069" y="513967"/>
                </a:cubicBezTo>
                <a:cubicBezTo>
                  <a:pt x="215237" y="525922"/>
                  <a:pt x="196382" y="524330"/>
                  <a:pt x="182880" y="527030"/>
                </a:cubicBezTo>
                <a:cubicBezTo>
                  <a:pt x="152688" y="533068"/>
                  <a:pt x="121920" y="535738"/>
                  <a:pt x="91440" y="540092"/>
                </a:cubicBezTo>
                <a:cubicBezTo>
                  <a:pt x="5938" y="568593"/>
                  <a:pt x="89858" y="529008"/>
                  <a:pt x="39189" y="592344"/>
                </a:cubicBezTo>
                <a:cubicBezTo>
                  <a:pt x="29381" y="604603"/>
                  <a:pt x="13063" y="609761"/>
                  <a:pt x="0" y="618470"/>
                </a:cubicBezTo>
                <a:cubicBezTo>
                  <a:pt x="8606" y="644286"/>
                  <a:pt x="16168" y="678430"/>
                  <a:pt x="39189" y="696847"/>
                </a:cubicBezTo>
                <a:cubicBezTo>
                  <a:pt x="49941" y="705449"/>
                  <a:pt x="65314" y="705556"/>
                  <a:pt x="78377" y="709910"/>
                </a:cubicBezTo>
                <a:cubicBezTo>
                  <a:pt x="69669" y="722973"/>
                  <a:pt x="59273" y="735056"/>
                  <a:pt x="52252" y="749098"/>
                </a:cubicBezTo>
                <a:cubicBezTo>
                  <a:pt x="31099" y="791405"/>
                  <a:pt x="33560" y="832998"/>
                  <a:pt x="52252" y="879727"/>
                </a:cubicBezTo>
                <a:cubicBezTo>
                  <a:pt x="59113" y="896879"/>
                  <a:pt x="79614" y="904723"/>
                  <a:pt x="91440" y="918915"/>
                </a:cubicBezTo>
                <a:cubicBezTo>
                  <a:pt x="101491" y="930976"/>
                  <a:pt x="108857" y="945041"/>
                  <a:pt x="117566" y="958104"/>
                </a:cubicBezTo>
                <a:lnTo>
                  <a:pt x="91440" y="1036481"/>
                </a:lnTo>
                <a:lnTo>
                  <a:pt x="78377" y="1075670"/>
                </a:lnTo>
                <a:cubicBezTo>
                  <a:pt x="91440" y="1080024"/>
                  <a:pt x="105250" y="1082574"/>
                  <a:pt x="117566" y="1088732"/>
                </a:cubicBezTo>
                <a:cubicBezTo>
                  <a:pt x="131608" y="1095753"/>
                  <a:pt x="141523" y="1111050"/>
                  <a:pt x="156754" y="1114858"/>
                </a:cubicBezTo>
                <a:cubicBezTo>
                  <a:pt x="195007" y="1124421"/>
                  <a:pt x="235131" y="1123567"/>
                  <a:pt x="274320" y="1127921"/>
                </a:cubicBezTo>
                <a:cubicBezTo>
                  <a:pt x="315472" y="1141638"/>
                  <a:pt x="360802" y="1163239"/>
                  <a:pt x="404949" y="1127921"/>
                </a:cubicBezTo>
                <a:cubicBezTo>
                  <a:pt x="417208" y="1118113"/>
                  <a:pt x="387532" y="1101795"/>
                  <a:pt x="378823" y="1088732"/>
                </a:cubicBezTo>
                <a:cubicBezTo>
                  <a:pt x="383177" y="1075669"/>
                  <a:pt x="382150" y="1059280"/>
                  <a:pt x="391886" y="1049544"/>
                </a:cubicBezTo>
                <a:cubicBezTo>
                  <a:pt x="401622" y="1039808"/>
                  <a:pt x="417305" y="1036481"/>
                  <a:pt x="431074" y="1036481"/>
                </a:cubicBezTo>
                <a:cubicBezTo>
                  <a:pt x="474834" y="1036481"/>
                  <a:pt x="518160" y="1045190"/>
                  <a:pt x="561703" y="1049544"/>
                </a:cubicBezTo>
                <a:cubicBezTo>
                  <a:pt x="593575" y="1060168"/>
                  <a:pt x="614758" y="1063410"/>
                  <a:pt x="640080" y="1088732"/>
                </a:cubicBezTo>
                <a:cubicBezTo>
                  <a:pt x="651181" y="1099833"/>
                  <a:pt x="657497" y="1114858"/>
                  <a:pt x="666206" y="1127921"/>
                </a:cubicBezTo>
                <a:cubicBezTo>
                  <a:pt x="683623" y="1123567"/>
                  <a:pt x="703519" y="1124817"/>
                  <a:pt x="718457" y="1114858"/>
                </a:cubicBezTo>
                <a:cubicBezTo>
                  <a:pt x="731520" y="1106150"/>
                  <a:pt x="733482" y="1086771"/>
                  <a:pt x="744583" y="1075670"/>
                </a:cubicBezTo>
                <a:cubicBezTo>
                  <a:pt x="755685" y="1064569"/>
                  <a:pt x="770709" y="1058253"/>
                  <a:pt x="783772" y="1049544"/>
                </a:cubicBezTo>
                <a:cubicBezTo>
                  <a:pt x="792480" y="1036481"/>
                  <a:pt x="794451" y="1013163"/>
                  <a:pt x="809897" y="1010355"/>
                </a:cubicBezTo>
                <a:cubicBezTo>
                  <a:pt x="1162132" y="946311"/>
                  <a:pt x="985045" y="1054696"/>
                  <a:pt x="1110343" y="971167"/>
                </a:cubicBezTo>
                <a:cubicBezTo>
                  <a:pt x="1114697" y="958104"/>
                  <a:pt x="1117248" y="944294"/>
                  <a:pt x="1123406" y="931978"/>
                </a:cubicBezTo>
                <a:cubicBezTo>
                  <a:pt x="1130427" y="917936"/>
                  <a:pt x="1138431" y="903891"/>
                  <a:pt x="1149532" y="892790"/>
                </a:cubicBezTo>
                <a:cubicBezTo>
                  <a:pt x="1204750" y="837572"/>
                  <a:pt x="1285921" y="859187"/>
                  <a:pt x="1358537" y="853601"/>
                </a:cubicBezTo>
                <a:cubicBezTo>
                  <a:pt x="1451808" y="822510"/>
                  <a:pt x="1414000" y="842750"/>
                  <a:pt x="1476103" y="801350"/>
                </a:cubicBezTo>
                <a:cubicBezTo>
                  <a:pt x="1484812" y="788287"/>
                  <a:pt x="1500009" y="777703"/>
                  <a:pt x="1502229" y="762161"/>
                </a:cubicBezTo>
                <a:cubicBezTo>
                  <a:pt x="1509564" y="710816"/>
                  <a:pt x="1482936" y="705757"/>
                  <a:pt x="1449977" y="683784"/>
                </a:cubicBezTo>
                <a:lnTo>
                  <a:pt x="1423852" y="605407"/>
                </a:lnTo>
                <a:lnTo>
                  <a:pt x="1410789" y="566218"/>
                </a:lnTo>
                <a:cubicBezTo>
                  <a:pt x="1415143" y="518321"/>
                  <a:pt x="1417051" y="470138"/>
                  <a:pt x="1423852" y="422527"/>
                </a:cubicBezTo>
                <a:cubicBezTo>
                  <a:pt x="1425799" y="408896"/>
                  <a:pt x="1434214" y="396840"/>
                  <a:pt x="1436914" y="383338"/>
                </a:cubicBezTo>
                <a:cubicBezTo>
                  <a:pt x="1442952" y="353146"/>
                  <a:pt x="1443054" y="321899"/>
                  <a:pt x="1449977" y="291898"/>
                </a:cubicBezTo>
                <a:cubicBezTo>
                  <a:pt x="1456169" y="265064"/>
                  <a:pt x="1476103" y="213521"/>
                  <a:pt x="1476103" y="213521"/>
                </a:cubicBezTo>
                <a:cubicBezTo>
                  <a:pt x="1471749" y="143852"/>
                  <a:pt x="1481026" y="71963"/>
                  <a:pt x="1463040" y="4515"/>
                </a:cubicBezTo>
                <a:cubicBezTo>
                  <a:pt x="1459492" y="-8789"/>
                  <a:pt x="1435889" y="10891"/>
                  <a:pt x="1423852" y="17578"/>
                </a:cubicBezTo>
                <a:cubicBezTo>
                  <a:pt x="1396404" y="32827"/>
                  <a:pt x="1371600" y="52413"/>
                  <a:pt x="1345474" y="69830"/>
                </a:cubicBezTo>
                <a:lnTo>
                  <a:pt x="1306286" y="95955"/>
                </a:lnTo>
                <a:cubicBezTo>
                  <a:pt x="1314995" y="109018"/>
                  <a:pt x="1330465" y="119565"/>
                  <a:pt x="1332412" y="135144"/>
                </a:cubicBezTo>
                <a:cubicBezTo>
                  <a:pt x="1340483" y="199711"/>
                  <a:pt x="1320701" y="199557"/>
                  <a:pt x="1280160" y="226584"/>
                </a:cubicBezTo>
                <a:cubicBezTo>
                  <a:pt x="1236119" y="292645"/>
                  <a:pt x="1277942" y="247287"/>
                  <a:pt x="1214846" y="278835"/>
                </a:cubicBezTo>
                <a:cubicBezTo>
                  <a:pt x="1200804" y="285856"/>
                  <a:pt x="1189699" y="297940"/>
                  <a:pt x="1175657" y="304961"/>
                </a:cubicBezTo>
                <a:cubicBezTo>
                  <a:pt x="1163341" y="311119"/>
                  <a:pt x="1149886" y="314928"/>
                  <a:pt x="1136469" y="318024"/>
                </a:cubicBezTo>
                <a:cubicBezTo>
                  <a:pt x="1055024" y="336819"/>
                  <a:pt x="1004814" y="344321"/>
                  <a:pt x="927463" y="357212"/>
                </a:cubicBezTo>
                <a:cubicBezTo>
                  <a:pt x="918754" y="370275"/>
                  <a:pt x="916433" y="392088"/>
                  <a:pt x="901337" y="396401"/>
                </a:cubicBezTo>
                <a:cubicBezTo>
                  <a:pt x="879989" y="402501"/>
                  <a:pt x="856235" y="392525"/>
                  <a:pt x="836023" y="383338"/>
                </a:cubicBezTo>
                <a:cubicBezTo>
                  <a:pt x="776704" y="356375"/>
                  <a:pt x="774052" y="326577"/>
                  <a:pt x="718457" y="318024"/>
                </a:cubicBezTo>
                <a:cubicBezTo>
                  <a:pt x="675206" y="311370"/>
                  <a:pt x="587829" y="304961"/>
                  <a:pt x="587829" y="304961"/>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FF0000"/>
              </a:solidFill>
            </a:endParaRPr>
          </a:p>
        </p:txBody>
      </p:sp>
      <p:sp>
        <p:nvSpPr>
          <p:cNvPr id="18" name="Forme libre 17"/>
          <p:cNvSpPr/>
          <p:nvPr/>
        </p:nvSpPr>
        <p:spPr>
          <a:xfrm>
            <a:off x="2991394" y="3866606"/>
            <a:ext cx="574766" cy="705394"/>
          </a:xfrm>
          <a:custGeom>
            <a:avLst/>
            <a:gdLst>
              <a:gd name="connsiteX0" fmla="*/ 222069 w 574766"/>
              <a:gd name="connsiteY0" fmla="*/ 39188 h 705394"/>
              <a:gd name="connsiteX1" fmla="*/ 156755 w 574766"/>
              <a:gd name="connsiteY1" fmla="*/ 78377 h 705394"/>
              <a:gd name="connsiteX2" fmla="*/ 91440 w 574766"/>
              <a:gd name="connsiteY2" fmla="*/ 169817 h 705394"/>
              <a:gd name="connsiteX3" fmla="*/ 0 w 574766"/>
              <a:gd name="connsiteY3" fmla="*/ 261257 h 705394"/>
              <a:gd name="connsiteX4" fmla="*/ 52252 w 574766"/>
              <a:gd name="connsiteY4" fmla="*/ 313508 h 705394"/>
              <a:gd name="connsiteX5" fmla="*/ 78377 w 574766"/>
              <a:gd name="connsiteY5" fmla="*/ 352697 h 705394"/>
              <a:gd name="connsiteX6" fmla="*/ 91440 w 574766"/>
              <a:gd name="connsiteY6" fmla="*/ 470263 h 705394"/>
              <a:gd name="connsiteX7" fmla="*/ 130629 w 574766"/>
              <a:gd name="connsiteY7" fmla="*/ 496388 h 705394"/>
              <a:gd name="connsiteX8" fmla="*/ 143692 w 574766"/>
              <a:gd name="connsiteY8" fmla="*/ 548640 h 705394"/>
              <a:gd name="connsiteX9" fmla="*/ 156755 w 574766"/>
              <a:gd name="connsiteY9" fmla="*/ 640080 h 705394"/>
              <a:gd name="connsiteX10" fmla="*/ 195943 w 574766"/>
              <a:gd name="connsiteY10" fmla="*/ 666205 h 705394"/>
              <a:gd name="connsiteX11" fmla="*/ 222069 w 574766"/>
              <a:gd name="connsiteY11" fmla="*/ 705394 h 705394"/>
              <a:gd name="connsiteX12" fmla="*/ 235132 w 574766"/>
              <a:gd name="connsiteY12" fmla="*/ 666205 h 705394"/>
              <a:gd name="connsiteX13" fmla="*/ 274320 w 574766"/>
              <a:gd name="connsiteY13" fmla="*/ 627017 h 705394"/>
              <a:gd name="connsiteX14" fmla="*/ 339635 w 574766"/>
              <a:gd name="connsiteY14" fmla="*/ 574765 h 705394"/>
              <a:gd name="connsiteX15" fmla="*/ 365760 w 574766"/>
              <a:gd name="connsiteY15" fmla="*/ 535577 h 705394"/>
              <a:gd name="connsiteX16" fmla="*/ 326572 w 574766"/>
              <a:gd name="connsiteY16" fmla="*/ 418011 h 705394"/>
              <a:gd name="connsiteX17" fmla="*/ 287383 w 574766"/>
              <a:gd name="connsiteY17" fmla="*/ 404948 h 705394"/>
              <a:gd name="connsiteX18" fmla="*/ 261257 w 574766"/>
              <a:gd name="connsiteY18" fmla="*/ 326571 h 705394"/>
              <a:gd name="connsiteX19" fmla="*/ 248195 w 574766"/>
              <a:gd name="connsiteY19" fmla="*/ 287383 h 705394"/>
              <a:gd name="connsiteX20" fmla="*/ 300446 w 574766"/>
              <a:gd name="connsiteY20" fmla="*/ 182880 h 705394"/>
              <a:gd name="connsiteX21" fmla="*/ 339635 w 574766"/>
              <a:gd name="connsiteY21" fmla="*/ 195943 h 705394"/>
              <a:gd name="connsiteX22" fmla="*/ 352697 w 574766"/>
              <a:gd name="connsiteY22" fmla="*/ 195943 h 705394"/>
              <a:gd name="connsiteX23" fmla="*/ 365760 w 574766"/>
              <a:gd name="connsiteY23" fmla="*/ 91440 h 705394"/>
              <a:gd name="connsiteX24" fmla="*/ 457200 w 574766"/>
              <a:gd name="connsiteY24" fmla="*/ 117565 h 705394"/>
              <a:gd name="connsiteX25" fmla="*/ 574766 w 574766"/>
              <a:gd name="connsiteY25" fmla="*/ 182880 h 705394"/>
              <a:gd name="connsiteX26" fmla="*/ 561703 w 574766"/>
              <a:gd name="connsiteY26" fmla="*/ 91440 h 705394"/>
              <a:gd name="connsiteX27" fmla="*/ 483326 w 574766"/>
              <a:gd name="connsiteY27" fmla="*/ 65314 h 705394"/>
              <a:gd name="connsiteX28" fmla="*/ 365760 w 574766"/>
              <a:gd name="connsiteY28" fmla="*/ 26125 h 705394"/>
              <a:gd name="connsiteX29" fmla="*/ 326572 w 574766"/>
              <a:gd name="connsiteY29" fmla="*/ 13063 h 705394"/>
              <a:gd name="connsiteX30" fmla="*/ 261257 w 574766"/>
              <a:gd name="connsiteY30" fmla="*/ 0 h 705394"/>
              <a:gd name="connsiteX31" fmla="*/ 195943 w 574766"/>
              <a:gd name="connsiteY31" fmla="*/ 52251 h 705394"/>
              <a:gd name="connsiteX32" fmla="*/ 222069 w 574766"/>
              <a:gd name="connsiteY32" fmla="*/ 39188 h 705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574766" h="705394">
                <a:moveTo>
                  <a:pt x="222069" y="39188"/>
                </a:moveTo>
                <a:cubicBezTo>
                  <a:pt x="215538" y="43542"/>
                  <a:pt x="172343" y="58336"/>
                  <a:pt x="156755" y="78377"/>
                </a:cubicBezTo>
                <a:cubicBezTo>
                  <a:pt x="71411" y="188105"/>
                  <a:pt x="184187" y="138901"/>
                  <a:pt x="91440" y="169817"/>
                </a:cubicBezTo>
                <a:cubicBezTo>
                  <a:pt x="1606" y="229706"/>
                  <a:pt x="22992" y="192280"/>
                  <a:pt x="0" y="261257"/>
                </a:cubicBezTo>
                <a:cubicBezTo>
                  <a:pt x="28502" y="346760"/>
                  <a:pt x="-11084" y="262838"/>
                  <a:pt x="52252" y="313508"/>
                </a:cubicBezTo>
                <a:cubicBezTo>
                  <a:pt x="64511" y="323316"/>
                  <a:pt x="69669" y="339634"/>
                  <a:pt x="78377" y="352697"/>
                </a:cubicBezTo>
                <a:cubicBezTo>
                  <a:pt x="82731" y="391886"/>
                  <a:pt x="77965" y="433207"/>
                  <a:pt x="91440" y="470263"/>
                </a:cubicBezTo>
                <a:cubicBezTo>
                  <a:pt x="96805" y="485017"/>
                  <a:pt x="121920" y="483325"/>
                  <a:pt x="130629" y="496388"/>
                </a:cubicBezTo>
                <a:cubicBezTo>
                  <a:pt x="140588" y="511326"/>
                  <a:pt x="140480" y="530976"/>
                  <a:pt x="143692" y="548640"/>
                </a:cubicBezTo>
                <a:cubicBezTo>
                  <a:pt x="149200" y="578933"/>
                  <a:pt x="144250" y="611944"/>
                  <a:pt x="156755" y="640080"/>
                </a:cubicBezTo>
                <a:cubicBezTo>
                  <a:pt x="163131" y="654426"/>
                  <a:pt x="182880" y="657497"/>
                  <a:pt x="195943" y="666205"/>
                </a:cubicBezTo>
                <a:cubicBezTo>
                  <a:pt x="204652" y="679268"/>
                  <a:pt x="206369" y="705394"/>
                  <a:pt x="222069" y="705394"/>
                </a:cubicBezTo>
                <a:cubicBezTo>
                  <a:pt x="235839" y="705394"/>
                  <a:pt x="227494" y="677662"/>
                  <a:pt x="235132" y="666205"/>
                </a:cubicBezTo>
                <a:cubicBezTo>
                  <a:pt x="245379" y="650834"/>
                  <a:pt x="262494" y="641209"/>
                  <a:pt x="274320" y="627017"/>
                </a:cubicBezTo>
                <a:cubicBezTo>
                  <a:pt x="319771" y="572475"/>
                  <a:pt x="275301" y="596210"/>
                  <a:pt x="339635" y="574765"/>
                </a:cubicBezTo>
                <a:cubicBezTo>
                  <a:pt x="348343" y="561702"/>
                  <a:pt x="364026" y="551180"/>
                  <a:pt x="365760" y="535577"/>
                </a:cubicBezTo>
                <a:cubicBezTo>
                  <a:pt x="369142" y="505140"/>
                  <a:pt x="356111" y="441642"/>
                  <a:pt x="326572" y="418011"/>
                </a:cubicBezTo>
                <a:cubicBezTo>
                  <a:pt x="315820" y="409409"/>
                  <a:pt x="300446" y="409302"/>
                  <a:pt x="287383" y="404948"/>
                </a:cubicBezTo>
                <a:lnTo>
                  <a:pt x="261257" y="326571"/>
                </a:lnTo>
                <a:lnTo>
                  <a:pt x="248195" y="287383"/>
                </a:lnTo>
                <a:cubicBezTo>
                  <a:pt x="254985" y="246640"/>
                  <a:pt x="244466" y="192209"/>
                  <a:pt x="300446" y="182880"/>
                </a:cubicBezTo>
                <a:cubicBezTo>
                  <a:pt x="314028" y="180616"/>
                  <a:pt x="326572" y="191589"/>
                  <a:pt x="339635" y="195943"/>
                </a:cubicBezTo>
                <a:cubicBezTo>
                  <a:pt x="393952" y="277420"/>
                  <a:pt x="352697" y="222983"/>
                  <a:pt x="352697" y="195943"/>
                </a:cubicBezTo>
                <a:cubicBezTo>
                  <a:pt x="352697" y="160838"/>
                  <a:pt x="361406" y="126274"/>
                  <a:pt x="365760" y="91440"/>
                </a:cubicBezTo>
                <a:cubicBezTo>
                  <a:pt x="378054" y="94513"/>
                  <a:pt x="441870" y="109049"/>
                  <a:pt x="457200" y="117565"/>
                </a:cubicBezTo>
                <a:cubicBezTo>
                  <a:pt x="591954" y="192428"/>
                  <a:pt x="486090" y="153321"/>
                  <a:pt x="574766" y="182880"/>
                </a:cubicBezTo>
                <a:cubicBezTo>
                  <a:pt x="570412" y="152400"/>
                  <a:pt x="580606" y="115744"/>
                  <a:pt x="561703" y="91440"/>
                </a:cubicBezTo>
                <a:cubicBezTo>
                  <a:pt x="544796" y="69702"/>
                  <a:pt x="509452" y="74023"/>
                  <a:pt x="483326" y="65314"/>
                </a:cubicBezTo>
                <a:lnTo>
                  <a:pt x="365760" y="26125"/>
                </a:lnTo>
                <a:cubicBezTo>
                  <a:pt x="352697" y="21771"/>
                  <a:pt x="340074" y="15763"/>
                  <a:pt x="326572" y="13063"/>
                </a:cubicBezTo>
                <a:lnTo>
                  <a:pt x="261257" y="0"/>
                </a:lnTo>
                <a:cubicBezTo>
                  <a:pt x="248048" y="19814"/>
                  <a:pt x="231998" y="61265"/>
                  <a:pt x="195943" y="52251"/>
                </a:cubicBezTo>
                <a:cubicBezTo>
                  <a:pt x="186497" y="49890"/>
                  <a:pt x="228600" y="34834"/>
                  <a:pt x="222069" y="39188"/>
                </a:cubicBezTo>
                <a:close/>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Forme libre 18"/>
          <p:cNvSpPr/>
          <p:nvPr/>
        </p:nvSpPr>
        <p:spPr>
          <a:xfrm>
            <a:off x="365760" y="3592286"/>
            <a:ext cx="1092476" cy="1110343"/>
          </a:xfrm>
          <a:custGeom>
            <a:avLst/>
            <a:gdLst>
              <a:gd name="connsiteX0" fmla="*/ 522514 w 1092476"/>
              <a:gd name="connsiteY0" fmla="*/ 78377 h 1110343"/>
              <a:gd name="connsiteX1" fmla="*/ 444137 w 1092476"/>
              <a:gd name="connsiteY1" fmla="*/ 65314 h 1110343"/>
              <a:gd name="connsiteX2" fmla="*/ 365760 w 1092476"/>
              <a:gd name="connsiteY2" fmla="*/ 39188 h 1110343"/>
              <a:gd name="connsiteX3" fmla="*/ 326571 w 1092476"/>
              <a:gd name="connsiteY3" fmla="*/ 26125 h 1110343"/>
              <a:gd name="connsiteX4" fmla="*/ 182880 w 1092476"/>
              <a:gd name="connsiteY4" fmla="*/ 0 h 1110343"/>
              <a:gd name="connsiteX5" fmla="*/ 13063 w 1092476"/>
              <a:gd name="connsiteY5" fmla="*/ 52251 h 1110343"/>
              <a:gd name="connsiteX6" fmla="*/ 0 w 1092476"/>
              <a:gd name="connsiteY6" fmla="*/ 91440 h 1110343"/>
              <a:gd name="connsiteX7" fmla="*/ 65314 w 1092476"/>
              <a:gd name="connsiteY7" fmla="*/ 209005 h 1110343"/>
              <a:gd name="connsiteX8" fmla="*/ 104503 w 1092476"/>
              <a:gd name="connsiteY8" fmla="*/ 222068 h 1110343"/>
              <a:gd name="connsiteX9" fmla="*/ 169817 w 1092476"/>
              <a:gd name="connsiteY9" fmla="*/ 274320 h 1110343"/>
              <a:gd name="connsiteX10" fmla="*/ 248194 w 1092476"/>
              <a:gd name="connsiteY10" fmla="*/ 326571 h 1110343"/>
              <a:gd name="connsiteX11" fmla="*/ 261257 w 1092476"/>
              <a:gd name="connsiteY11" fmla="*/ 365760 h 1110343"/>
              <a:gd name="connsiteX12" fmla="*/ 287383 w 1092476"/>
              <a:gd name="connsiteY12" fmla="*/ 404948 h 1110343"/>
              <a:gd name="connsiteX13" fmla="*/ 248194 w 1092476"/>
              <a:gd name="connsiteY13" fmla="*/ 587828 h 1110343"/>
              <a:gd name="connsiteX14" fmla="*/ 182880 w 1092476"/>
              <a:gd name="connsiteY14" fmla="*/ 666205 h 1110343"/>
              <a:gd name="connsiteX15" fmla="*/ 195943 w 1092476"/>
              <a:gd name="connsiteY15" fmla="*/ 705394 h 1110343"/>
              <a:gd name="connsiteX16" fmla="*/ 195943 w 1092476"/>
              <a:gd name="connsiteY16" fmla="*/ 914400 h 1110343"/>
              <a:gd name="connsiteX17" fmla="*/ 274320 w 1092476"/>
              <a:gd name="connsiteY17" fmla="*/ 953588 h 1110343"/>
              <a:gd name="connsiteX18" fmla="*/ 326571 w 1092476"/>
              <a:gd name="connsiteY18" fmla="*/ 1031965 h 1110343"/>
              <a:gd name="connsiteX19" fmla="*/ 352697 w 1092476"/>
              <a:gd name="connsiteY19" fmla="*/ 1110343 h 1110343"/>
              <a:gd name="connsiteX20" fmla="*/ 391886 w 1092476"/>
              <a:gd name="connsiteY20" fmla="*/ 1097280 h 1110343"/>
              <a:gd name="connsiteX21" fmla="*/ 418011 w 1092476"/>
              <a:gd name="connsiteY21" fmla="*/ 1058091 h 1110343"/>
              <a:gd name="connsiteX22" fmla="*/ 679269 w 1092476"/>
              <a:gd name="connsiteY22" fmla="*/ 1045028 h 1110343"/>
              <a:gd name="connsiteX23" fmla="*/ 718457 w 1092476"/>
              <a:gd name="connsiteY23" fmla="*/ 940525 h 1110343"/>
              <a:gd name="connsiteX24" fmla="*/ 783771 w 1092476"/>
              <a:gd name="connsiteY24" fmla="*/ 875211 h 1110343"/>
              <a:gd name="connsiteX25" fmla="*/ 796834 w 1092476"/>
              <a:gd name="connsiteY25" fmla="*/ 770708 h 1110343"/>
              <a:gd name="connsiteX26" fmla="*/ 770709 w 1092476"/>
              <a:gd name="connsiteY26" fmla="*/ 692331 h 1110343"/>
              <a:gd name="connsiteX27" fmla="*/ 783771 w 1092476"/>
              <a:gd name="connsiteY27" fmla="*/ 574765 h 1110343"/>
              <a:gd name="connsiteX28" fmla="*/ 875211 w 1092476"/>
              <a:gd name="connsiteY28" fmla="*/ 457200 h 1110343"/>
              <a:gd name="connsiteX29" fmla="*/ 914400 w 1092476"/>
              <a:gd name="connsiteY29" fmla="*/ 431074 h 1110343"/>
              <a:gd name="connsiteX30" fmla="*/ 953589 w 1092476"/>
              <a:gd name="connsiteY30" fmla="*/ 418011 h 1110343"/>
              <a:gd name="connsiteX31" fmla="*/ 1031966 w 1092476"/>
              <a:gd name="connsiteY31" fmla="*/ 365760 h 1110343"/>
              <a:gd name="connsiteX32" fmla="*/ 1084217 w 1092476"/>
              <a:gd name="connsiteY32" fmla="*/ 287383 h 1110343"/>
              <a:gd name="connsiteX33" fmla="*/ 966651 w 1092476"/>
              <a:gd name="connsiteY33" fmla="*/ 300445 h 1110343"/>
              <a:gd name="connsiteX34" fmla="*/ 875211 w 1092476"/>
              <a:gd name="connsiteY34" fmla="*/ 261257 h 1110343"/>
              <a:gd name="connsiteX35" fmla="*/ 822960 w 1092476"/>
              <a:gd name="connsiteY35" fmla="*/ 195943 h 1110343"/>
              <a:gd name="connsiteX36" fmla="*/ 809897 w 1092476"/>
              <a:gd name="connsiteY36" fmla="*/ 156754 h 1110343"/>
              <a:gd name="connsiteX37" fmla="*/ 718457 w 1092476"/>
              <a:gd name="connsiteY37" fmla="*/ 52251 h 1110343"/>
              <a:gd name="connsiteX38" fmla="*/ 679269 w 1092476"/>
              <a:gd name="connsiteY38" fmla="*/ 39188 h 1110343"/>
              <a:gd name="connsiteX39" fmla="*/ 522514 w 1092476"/>
              <a:gd name="connsiteY39" fmla="*/ 78377 h 1110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092476" h="1110343">
                <a:moveTo>
                  <a:pt x="522514" y="78377"/>
                </a:moveTo>
                <a:cubicBezTo>
                  <a:pt x="496388" y="74023"/>
                  <a:pt x="469832" y="71738"/>
                  <a:pt x="444137" y="65314"/>
                </a:cubicBezTo>
                <a:cubicBezTo>
                  <a:pt x="417420" y="58635"/>
                  <a:pt x="391886" y="47897"/>
                  <a:pt x="365760" y="39188"/>
                </a:cubicBezTo>
                <a:cubicBezTo>
                  <a:pt x="352697" y="34834"/>
                  <a:pt x="340202" y="28072"/>
                  <a:pt x="326571" y="26125"/>
                </a:cubicBezTo>
                <a:cubicBezTo>
                  <a:pt x="217358" y="10524"/>
                  <a:pt x="265001" y="20531"/>
                  <a:pt x="182880" y="0"/>
                </a:cubicBezTo>
                <a:cubicBezTo>
                  <a:pt x="65922" y="10633"/>
                  <a:pt x="52037" y="-25696"/>
                  <a:pt x="13063" y="52251"/>
                </a:cubicBezTo>
                <a:cubicBezTo>
                  <a:pt x="6905" y="64567"/>
                  <a:pt x="4354" y="78377"/>
                  <a:pt x="0" y="91440"/>
                </a:cubicBezTo>
                <a:cubicBezTo>
                  <a:pt x="19475" y="149864"/>
                  <a:pt x="15033" y="175485"/>
                  <a:pt x="65314" y="209005"/>
                </a:cubicBezTo>
                <a:cubicBezTo>
                  <a:pt x="76771" y="216643"/>
                  <a:pt x="91440" y="217714"/>
                  <a:pt x="104503" y="222068"/>
                </a:cubicBezTo>
                <a:cubicBezTo>
                  <a:pt x="152776" y="294477"/>
                  <a:pt x="103010" y="237205"/>
                  <a:pt x="169817" y="274320"/>
                </a:cubicBezTo>
                <a:cubicBezTo>
                  <a:pt x="197265" y="289569"/>
                  <a:pt x="248194" y="326571"/>
                  <a:pt x="248194" y="326571"/>
                </a:cubicBezTo>
                <a:cubicBezTo>
                  <a:pt x="252548" y="339634"/>
                  <a:pt x="255099" y="353444"/>
                  <a:pt x="261257" y="365760"/>
                </a:cubicBezTo>
                <a:cubicBezTo>
                  <a:pt x="268278" y="379802"/>
                  <a:pt x="285962" y="389313"/>
                  <a:pt x="287383" y="404948"/>
                </a:cubicBezTo>
                <a:cubicBezTo>
                  <a:pt x="289086" y="423686"/>
                  <a:pt x="271158" y="564863"/>
                  <a:pt x="248194" y="587828"/>
                </a:cubicBezTo>
                <a:cubicBezTo>
                  <a:pt x="197905" y="638118"/>
                  <a:pt x="219254" y="611646"/>
                  <a:pt x="182880" y="666205"/>
                </a:cubicBezTo>
                <a:cubicBezTo>
                  <a:pt x="187234" y="679268"/>
                  <a:pt x="195943" y="691624"/>
                  <a:pt x="195943" y="705394"/>
                </a:cubicBezTo>
                <a:cubicBezTo>
                  <a:pt x="195943" y="739211"/>
                  <a:pt x="166489" y="862856"/>
                  <a:pt x="195943" y="914400"/>
                </a:cubicBezTo>
                <a:cubicBezTo>
                  <a:pt x="207859" y="935253"/>
                  <a:pt x="254206" y="946883"/>
                  <a:pt x="274320" y="953588"/>
                </a:cubicBezTo>
                <a:cubicBezTo>
                  <a:pt x="291737" y="979714"/>
                  <a:pt x="316642" y="1002177"/>
                  <a:pt x="326571" y="1031965"/>
                </a:cubicBezTo>
                <a:lnTo>
                  <a:pt x="352697" y="1110343"/>
                </a:lnTo>
                <a:cubicBezTo>
                  <a:pt x="365760" y="1105989"/>
                  <a:pt x="381134" y="1105882"/>
                  <a:pt x="391886" y="1097280"/>
                </a:cubicBezTo>
                <a:cubicBezTo>
                  <a:pt x="404145" y="1087472"/>
                  <a:pt x="402565" y="1060899"/>
                  <a:pt x="418011" y="1058091"/>
                </a:cubicBezTo>
                <a:cubicBezTo>
                  <a:pt x="503799" y="1042493"/>
                  <a:pt x="592183" y="1049382"/>
                  <a:pt x="679269" y="1045028"/>
                </a:cubicBezTo>
                <a:cubicBezTo>
                  <a:pt x="740538" y="953123"/>
                  <a:pt x="670030" y="1069663"/>
                  <a:pt x="718457" y="940525"/>
                </a:cubicBezTo>
                <a:cubicBezTo>
                  <a:pt x="732971" y="901822"/>
                  <a:pt x="751841" y="896498"/>
                  <a:pt x="783771" y="875211"/>
                </a:cubicBezTo>
                <a:cubicBezTo>
                  <a:pt x="819268" y="821967"/>
                  <a:pt x="817141" y="845170"/>
                  <a:pt x="796834" y="770708"/>
                </a:cubicBezTo>
                <a:cubicBezTo>
                  <a:pt x="789588" y="744140"/>
                  <a:pt x="770709" y="692331"/>
                  <a:pt x="770709" y="692331"/>
                </a:cubicBezTo>
                <a:cubicBezTo>
                  <a:pt x="775063" y="653142"/>
                  <a:pt x="771302" y="612171"/>
                  <a:pt x="783771" y="574765"/>
                </a:cubicBezTo>
                <a:cubicBezTo>
                  <a:pt x="794974" y="541155"/>
                  <a:pt x="844000" y="483209"/>
                  <a:pt x="875211" y="457200"/>
                </a:cubicBezTo>
                <a:cubicBezTo>
                  <a:pt x="887272" y="447149"/>
                  <a:pt x="900358" y="438095"/>
                  <a:pt x="914400" y="431074"/>
                </a:cubicBezTo>
                <a:cubicBezTo>
                  <a:pt x="926716" y="424916"/>
                  <a:pt x="940526" y="422365"/>
                  <a:pt x="953589" y="418011"/>
                </a:cubicBezTo>
                <a:cubicBezTo>
                  <a:pt x="979715" y="400594"/>
                  <a:pt x="1014549" y="391886"/>
                  <a:pt x="1031966" y="365760"/>
                </a:cubicBezTo>
                <a:cubicBezTo>
                  <a:pt x="1049383" y="339634"/>
                  <a:pt x="1115424" y="283916"/>
                  <a:pt x="1084217" y="287383"/>
                </a:cubicBezTo>
                <a:lnTo>
                  <a:pt x="966651" y="300445"/>
                </a:lnTo>
                <a:cubicBezTo>
                  <a:pt x="935274" y="292601"/>
                  <a:pt x="897764" y="289448"/>
                  <a:pt x="875211" y="261257"/>
                </a:cubicBezTo>
                <a:cubicBezTo>
                  <a:pt x="803104" y="171122"/>
                  <a:pt x="935267" y="270812"/>
                  <a:pt x="822960" y="195943"/>
                </a:cubicBezTo>
                <a:cubicBezTo>
                  <a:pt x="818606" y="182880"/>
                  <a:pt x="816584" y="168791"/>
                  <a:pt x="809897" y="156754"/>
                </a:cubicBezTo>
                <a:cubicBezTo>
                  <a:pt x="779751" y="102492"/>
                  <a:pt x="768364" y="77205"/>
                  <a:pt x="718457" y="52251"/>
                </a:cubicBezTo>
                <a:cubicBezTo>
                  <a:pt x="706141" y="46093"/>
                  <a:pt x="692332" y="43542"/>
                  <a:pt x="679269" y="39188"/>
                </a:cubicBezTo>
                <a:lnTo>
                  <a:pt x="522514" y="78377"/>
                </a:lnTo>
                <a:close/>
              </a:path>
            </a:pathLst>
          </a:custGeom>
          <a:no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62348704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39552" y="260648"/>
            <a:ext cx="8208912" cy="954107"/>
          </a:xfrm>
          <a:prstGeom prst="rect">
            <a:avLst/>
          </a:prstGeom>
        </p:spPr>
        <p:txBody>
          <a:bodyPr wrap="square">
            <a:spAutoFit/>
          </a:bodyPr>
          <a:lstStyle/>
          <a:p>
            <a:pPr algn="just">
              <a:defRPr/>
            </a:pPr>
            <a:r>
              <a:rPr lang="fr-FR" sz="2800" u="sng" dirty="0">
                <a:solidFill>
                  <a:schemeClr val="accent3">
                    <a:lumMod val="50000"/>
                  </a:schemeClr>
                </a:solidFill>
                <a:effectLst>
                  <a:outerShdw blurRad="38100" dist="38100" dir="2700000" algn="tl">
                    <a:srgbClr val="C0C0C0"/>
                  </a:outerShdw>
                </a:effectLst>
                <a:latin typeface="Papyrus" pitchFamily="66" charset="0"/>
              </a:rPr>
              <a:t>Question </a:t>
            </a:r>
            <a:r>
              <a:rPr lang="fr-FR" sz="2800" u="sng" dirty="0" smtClean="0">
                <a:solidFill>
                  <a:schemeClr val="accent3">
                    <a:lumMod val="50000"/>
                  </a:schemeClr>
                </a:solidFill>
                <a:effectLst>
                  <a:outerShdw blurRad="38100" dist="38100" dir="2700000" algn="tl">
                    <a:srgbClr val="C0C0C0"/>
                  </a:outerShdw>
                </a:effectLst>
                <a:latin typeface="Papyrus" pitchFamily="66" charset="0"/>
              </a:rPr>
              <a:t>4</a:t>
            </a:r>
            <a:r>
              <a:rPr lang="fr-FR" sz="2800" dirty="0" smtClean="0">
                <a:solidFill>
                  <a:schemeClr val="accent3">
                    <a:lumMod val="50000"/>
                  </a:schemeClr>
                </a:solidFill>
                <a:effectLst>
                  <a:outerShdw blurRad="38100" dist="38100" dir="2700000" algn="tl">
                    <a:srgbClr val="C0C0C0"/>
                  </a:outerShdw>
                </a:effectLst>
                <a:latin typeface="Papyrus" pitchFamily="66" charset="0"/>
              </a:rPr>
              <a:t> </a:t>
            </a:r>
            <a:r>
              <a:rPr lang="fr-FR" sz="2800" dirty="0">
                <a:solidFill>
                  <a:schemeClr val="accent3">
                    <a:lumMod val="50000"/>
                  </a:schemeClr>
                </a:solidFill>
                <a:effectLst>
                  <a:outerShdw blurRad="38100" dist="38100" dir="2700000" algn="tl">
                    <a:srgbClr val="C0C0C0"/>
                  </a:outerShdw>
                </a:effectLst>
                <a:latin typeface="Papyrus" pitchFamily="66" charset="0"/>
              </a:rPr>
              <a:t>: </a:t>
            </a:r>
            <a:r>
              <a:rPr lang="fr-FR" sz="2800" dirty="0" smtClean="0">
                <a:solidFill>
                  <a:srgbClr val="00B050"/>
                </a:solidFill>
                <a:effectLst>
                  <a:outerShdw blurRad="38100" dist="38100" dir="2700000" algn="tl">
                    <a:srgbClr val="C0C0C0"/>
                  </a:outerShdw>
                </a:effectLst>
                <a:latin typeface="Papyrus" pitchFamily="66" charset="0"/>
              </a:rPr>
              <a:t>Quel pays est bien associé à sa variété de figue ?</a:t>
            </a:r>
            <a:endParaRPr lang="fr-FR" sz="2800" dirty="0">
              <a:solidFill>
                <a:srgbClr val="00B050"/>
              </a:solidFill>
              <a:effectLst>
                <a:outerShdw blurRad="38100" dist="38100" dir="2700000" algn="tl">
                  <a:srgbClr val="C0C0C0"/>
                </a:outerShdw>
              </a:effectLst>
              <a:latin typeface="Papyrus" pitchFamily="66" charset="0"/>
            </a:endParaRPr>
          </a:p>
        </p:txBody>
      </p:sp>
      <p:sp>
        <p:nvSpPr>
          <p:cNvPr id="6" name="Titre 1">
            <a:hlinkClick r:id="" action="ppaction://macro?name=REPONSE4">
              <a:snd r:embed="rId2" name="applause.wav"/>
            </a:hlinkClick>
          </p:cNvPr>
          <p:cNvSpPr txBox="1">
            <a:spLocks/>
          </p:cNvSpPr>
          <p:nvPr/>
        </p:nvSpPr>
        <p:spPr>
          <a:xfrm>
            <a:off x="817689" y="1844824"/>
            <a:ext cx="2674191" cy="858837"/>
          </a:xfrm>
          <a:prstGeom prst="roundRect">
            <a:avLst/>
          </a:prstGeom>
          <a:solidFill>
            <a:schemeClr val="accent3">
              <a:lumMod val="60000"/>
              <a:lumOff val="40000"/>
              <a:alpha val="50196"/>
            </a:schemeClr>
          </a:solidFill>
          <a:ln>
            <a:solidFill>
              <a:schemeClr val="bg1"/>
            </a:solidFill>
          </a:ln>
        </p:spPr>
        <p:style>
          <a:lnRef idx="2">
            <a:schemeClr val="accent2"/>
          </a:lnRef>
          <a:fillRef idx="1">
            <a:schemeClr val="lt1"/>
          </a:fillRef>
          <a:effectRef idx="0">
            <a:schemeClr val="accent2"/>
          </a:effectRef>
          <a:fontRef idx="minor">
            <a:schemeClr val="dk1"/>
          </a:fontRef>
        </p:style>
        <p:txBody>
          <a:bodyPr anchor="ctr">
            <a:normAutofit/>
          </a:bodyPr>
          <a:lstStyle/>
          <a:p>
            <a:pPr algn="ctr" fontAlgn="auto">
              <a:spcAft>
                <a:spcPts val="0"/>
              </a:spcAft>
              <a:defRPr/>
            </a:pPr>
            <a:r>
              <a:rPr lang="fr-FR" sz="2000" dirty="0" smtClean="0">
                <a:solidFill>
                  <a:schemeClr val="tx1">
                    <a:lumMod val="75000"/>
                    <a:lumOff val="25000"/>
                  </a:schemeClr>
                </a:solidFill>
                <a:latin typeface="Cambria" pitchFamily="18" charset="0"/>
                <a:ea typeface="+mj-ea"/>
                <a:cs typeface="+mj-cs"/>
              </a:rPr>
              <a:t>La Grèce / </a:t>
            </a:r>
            <a:r>
              <a:rPr lang="fr-FR" sz="2000" dirty="0" err="1" smtClean="0">
                <a:solidFill>
                  <a:schemeClr val="tx1">
                    <a:lumMod val="75000"/>
                    <a:lumOff val="25000"/>
                  </a:schemeClr>
                </a:solidFill>
                <a:latin typeface="Cambria" pitchFamily="18" charset="0"/>
                <a:ea typeface="+mj-ea"/>
                <a:cs typeface="+mj-cs"/>
              </a:rPr>
              <a:t>Taxiarchis</a:t>
            </a:r>
            <a:endParaRPr lang="fr-FR" sz="2000" dirty="0">
              <a:solidFill>
                <a:schemeClr val="tx1">
                  <a:lumMod val="75000"/>
                  <a:lumOff val="25000"/>
                </a:schemeClr>
              </a:solidFill>
              <a:latin typeface="Cambria" pitchFamily="18" charset="0"/>
              <a:ea typeface="+mj-ea"/>
              <a:cs typeface="+mj-cs"/>
            </a:endParaRPr>
          </a:p>
        </p:txBody>
      </p:sp>
      <p:sp>
        <p:nvSpPr>
          <p:cNvPr id="7" name="Titre 1">
            <a:hlinkClick r:id="rId3" action="ppaction://hlinksldjump">
              <a:snd r:embed="rId4" name="explode.wav"/>
            </a:hlinkClick>
          </p:cNvPr>
          <p:cNvSpPr txBox="1">
            <a:spLocks/>
          </p:cNvSpPr>
          <p:nvPr/>
        </p:nvSpPr>
        <p:spPr>
          <a:xfrm>
            <a:off x="833875" y="3140968"/>
            <a:ext cx="2674191" cy="858837"/>
          </a:xfrm>
          <a:prstGeom prst="roundRect">
            <a:avLst/>
          </a:prstGeom>
          <a:solidFill>
            <a:schemeClr val="accent3">
              <a:lumMod val="60000"/>
              <a:lumOff val="40000"/>
              <a:alpha val="50196"/>
            </a:schemeClr>
          </a:solidFill>
          <a:ln>
            <a:solidFill>
              <a:schemeClr val="bg1"/>
            </a:solidFill>
          </a:ln>
        </p:spPr>
        <p:style>
          <a:lnRef idx="2">
            <a:schemeClr val="accent2"/>
          </a:lnRef>
          <a:fillRef idx="1">
            <a:schemeClr val="lt1"/>
          </a:fillRef>
          <a:effectRef idx="0">
            <a:schemeClr val="accent2"/>
          </a:effectRef>
          <a:fontRef idx="minor">
            <a:schemeClr val="dk1"/>
          </a:fontRef>
        </p:style>
        <p:txBody>
          <a:bodyPr anchor="ctr">
            <a:normAutofit/>
          </a:bodyPr>
          <a:lstStyle/>
          <a:p>
            <a:pPr algn="ctr" fontAlgn="auto">
              <a:spcAft>
                <a:spcPts val="0"/>
              </a:spcAft>
              <a:defRPr/>
            </a:pPr>
            <a:r>
              <a:rPr lang="fr-FR" sz="2000" dirty="0" smtClean="0">
                <a:solidFill>
                  <a:schemeClr val="tx1">
                    <a:lumMod val="75000"/>
                    <a:lumOff val="25000"/>
                  </a:schemeClr>
                </a:solidFill>
                <a:latin typeface="Cambria" pitchFamily="18" charset="0"/>
                <a:ea typeface="+mj-ea"/>
                <a:cs typeface="+mj-cs"/>
              </a:rPr>
              <a:t>L’Espagne / </a:t>
            </a:r>
            <a:r>
              <a:rPr lang="fr-FR" sz="2000" dirty="0" err="1" smtClean="0">
                <a:solidFill>
                  <a:schemeClr val="tx1">
                    <a:lumMod val="75000"/>
                    <a:lumOff val="25000"/>
                  </a:schemeClr>
                </a:solidFill>
                <a:latin typeface="Cambria" pitchFamily="18" charset="0"/>
                <a:ea typeface="+mj-ea"/>
                <a:cs typeface="+mj-cs"/>
              </a:rPr>
              <a:t>Lucano</a:t>
            </a:r>
            <a:endParaRPr lang="fr-FR" sz="2000" dirty="0">
              <a:solidFill>
                <a:schemeClr val="tx1">
                  <a:lumMod val="75000"/>
                  <a:lumOff val="25000"/>
                </a:schemeClr>
              </a:solidFill>
              <a:latin typeface="Cambria" pitchFamily="18" charset="0"/>
              <a:ea typeface="+mj-ea"/>
              <a:cs typeface="+mj-cs"/>
            </a:endParaRPr>
          </a:p>
        </p:txBody>
      </p:sp>
      <p:sp>
        <p:nvSpPr>
          <p:cNvPr id="8" name="Titre 1">
            <a:hlinkClick r:id="rId3" action="ppaction://hlinksldjump">
              <a:snd r:embed="rId4" name="explode.wav"/>
            </a:hlinkClick>
          </p:cNvPr>
          <p:cNvSpPr txBox="1">
            <a:spLocks/>
          </p:cNvSpPr>
          <p:nvPr/>
        </p:nvSpPr>
        <p:spPr>
          <a:xfrm>
            <a:off x="817688" y="4581127"/>
            <a:ext cx="2674191" cy="858837"/>
          </a:xfrm>
          <a:prstGeom prst="roundRect">
            <a:avLst/>
          </a:prstGeom>
          <a:solidFill>
            <a:schemeClr val="accent3">
              <a:lumMod val="60000"/>
              <a:lumOff val="40000"/>
              <a:alpha val="50196"/>
            </a:schemeClr>
          </a:solidFill>
          <a:ln>
            <a:solidFill>
              <a:schemeClr val="bg1"/>
            </a:solidFill>
          </a:ln>
        </p:spPr>
        <p:style>
          <a:lnRef idx="2">
            <a:schemeClr val="accent2"/>
          </a:lnRef>
          <a:fillRef idx="1">
            <a:schemeClr val="lt1"/>
          </a:fillRef>
          <a:effectRef idx="0">
            <a:schemeClr val="accent2"/>
          </a:effectRef>
          <a:fontRef idx="minor">
            <a:schemeClr val="dk1"/>
          </a:fontRef>
        </p:style>
        <p:txBody>
          <a:bodyPr anchor="ctr">
            <a:normAutofit/>
          </a:bodyPr>
          <a:lstStyle/>
          <a:p>
            <a:pPr algn="ctr" fontAlgn="auto">
              <a:spcAft>
                <a:spcPts val="0"/>
              </a:spcAft>
              <a:defRPr/>
            </a:pPr>
            <a:r>
              <a:rPr lang="fr-FR" sz="2000" dirty="0" smtClean="0">
                <a:solidFill>
                  <a:schemeClr val="tx1">
                    <a:lumMod val="75000"/>
                    <a:lumOff val="25000"/>
                  </a:schemeClr>
                </a:solidFill>
                <a:latin typeface="Cambria" pitchFamily="18" charset="0"/>
                <a:ea typeface="+mj-ea"/>
                <a:cs typeface="+mj-cs"/>
              </a:rPr>
              <a:t>La Turquie / </a:t>
            </a:r>
            <a:r>
              <a:rPr lang="fr-FR" sz="2000" dirty="0" err="1" smtClean="0">
                <a:solidFill>
                  <a:schemeClr val="tx1">
                    <a:lumMod val="75000"/>
                    <a:lumOff val="25000"/>
                  </a:schemeClr>
                </a:solidFill>
                <a:latin typeface="Cambria" pitchFamily="18" charset="0"/>
                <a:ea typeface="+mj-ea"/>
                <a:cs typeface="+mj-cs"/>
              </a:rPr>
              <a:t>Azaich</a:t>
            </a:r>
            <a:endParaRPr lang="fr-FR" sz="2000" dirty="0">
              <a:solidFill>
                <a:schemeClr val="tx1">
                  <a:lumMod val="75000"/>
                  <a:lumOff val="25000"/>
                </a:schemeClr>
              </a:solidFill>
              <a:latin typeface="Cambria" pitchFamily="18" charset="0"/>
              <a:ea typeface="+mj-ea"/>
              <a:cs typeface="+mj-cs"/>
            </a:endParaRPr>
          </a:p>
        </p:txBody>
      </p:sp>
      <p:pic>
        <p:nvPicPr>
          <p:cNvPr id="9" name="Imag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91880" y="1615659"/>
            <a:ext cx="5652120" cy="5242341"/>
          </a:xfrm>
          <a:prstGeom prst="rect">
            <a:avLst/>
          </a:prstGeom>
        </p:spPr>
      </p:pic>
    </p:spTree>
    <p:extLst>
      <p:ext uri="{BB962C8B-B14F-4D97-AF65-F5344CB8AC3E}">
        <p14:creationId xmlns:p14="http://schemas.microsoft.com/office/powerpoint/2010/main" val="2814476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 8"/>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0" y="12761"/>
            <a:ext cx="9144000" cy="6845239"/>
          </a:xfrm>
          <a:prstGeom prst="rect">
            <a:avLst/>
          </a:prstGeom>
        </p:spPr>
      </p:pic>
      <p:sp>
        <p:nvSpPr>
          <p:cNvPr id="5" name="Titre 1"/>
          <p:cNvSpPr txBox="1">
            <a:spLocks/>
          </p:cNvSpPr>
          <p:nvPr/>
        </p:nvSpPr>
        <p:spPr>
          <a:xfrm>
            <a:off x="457200" y="274638"/>
            <a:ext cx="8229600" cy="1143000"/>
          </a:xfrm>
          <a:prstGeom prst="rect">
            <a:avLst/>
          </a:prstGeom>
        </p:spPr>
        <p:txBody>
          <a:bodyPr anchor="ctr">
            <a:normAutofit/>
          </a:bodyPr>
          <a:lstStyle/>
          <a:p>
            <a:pPr algn="ctr">
              <a:defRPr/>
            </a:pPr>
            <a:r>
              <a:rPr lang="fr-FR" sz="4400" dirty="0">
                <a:solidFill>
                  <a:schemeClr val="accent3">
                    <a:lumMod val="50000"/>
                  </a:schemeClr>
                </a:solidFill>
                <a:effectLst>
                  <a:outerShdw blurRad="38100" dist="38100" dir="2700000" algn="tl">
                    <a:srgbClr val="C0C0C0"/>
                  </a:outerShdw>
                </a:effectLst>
                <a:latin typeface="Papyrus" pitchFamily="66" charset="0"/>
              </a:rPr>
              <a:t>Bravo ! </a:t>
            </a:r>
            <a:r>
              <a:rPr lang="fr-FR" sz="4400" dirty="0" smtClean="0">
                <a:solidFill>
                  <a:schemeClr val="accent3">
                    <a:lumMod val="50000"/>
                  </a:schemeClr>
                </a:solidFill>
                <a:effectLst>
                  <a:outerShdw blurRad="38100" dist="38100" dir="2700000" algn="tl">
                    <a:srgbClr val="C0C0C0"/>
                  </a:outerShdw>
                </a:effectLst>
                <a:latin typeface="Papyrus" pitchFamily="66" charset="0"/>
              </a:rPr>
              <a:t>Vous avez raison </a:t>
            </a:r>
            <a:r>
              <a:rPr lang="fr-FR" sz="4400" dirty="0">
                <a:solidFill>
                  <a:schemeClr val="accent3">
                    <a:lumMod val="50000"/>
                  </a:schemeClr>
                </a:solidFill>
                <a:effectLst>
                  <a:outerShdw blurRad="38100" dist="38100" dir="2700000" algn="tl">
                    <a:srgbClr val="C0C0C0"/>
                  </a:outerShdw>
                </a:effectLst>
                <a:latin typeface="Papyrus" pitchFamily="66" charset="0"/>
              </a:rPr>
              <a:t>!</a:t>
            </a:r>
          </a:p>
        </p:txBody>
      </p:sp>
      <p:sp>
        <p:nvSpPr>
          <p:cNvPr id="6" name="Rectangle 5"/>
          <p:cNvSpPr/>
          <p:nvPr/>
        </p:nvSpPr>
        <p:spPr>
          <a:xfrm>
            <a:off x="457200" y="1385299"/>
            <a:ext cx="6408712" cy="369332"/>
          </a:xfrm>
          <a:prstGeom prst="rect">
            <a:avLst/>
          </a:prstGeom>
        </p:spPr>
        <p:txBody>
          <a:bodyPr wrap="square">
            <a:spAutoFit/>
          </a:bodyPr>
          <a:lstStyle/>
          <a:p>
            <a:pPr algn="just">
              <a:spcBef>
                <a:spcPct val="20000"/>
              </a:spcBef>
            </a:pPr>
            <a:r>
              <a:rPr lang="fr-FR" altLang="fr-FR" b="1" u="sng" dirty="0" smtClean="0">
                <a:solidFill>
                  <a:srgbClr val="404040"/>
                </a:solidFill>
                <a:latin typeface="Cambria" pitchFamily="18" charset="0"/>
              </a:rPr>
              <a:t>Réponse</a:t>
            </a:r>
            <a:r>
              <a:rPr lang="fr-FR" altLang="fr-FR" b="1" dirty="0" smtClean="0">
                <a:solidFill>
                  <a:srgbClr val="404040"/>
                </a:solidFill>
                <a:latin typeface="Cambria" pitchFamily="18" charset="0"/>
              </a:rPr>
              <a:t> : </a:t>
            </a:r>
          </a:p>
        </p:txBody>
      </p:sp>
      <p:sp>
        <p:nvSpPr>
          <p:cNvPr id="7" name="Titre 1">
            <a:hlinkClick r:id="rId3" action="ppaction://hlinksldjump"/>
          </p:cNvPr>
          <p:cNvSpPr txBox="1">
            <a:spLocks/>
          </p:cNvSpPr>
          <p:nvPr/>
        </p:nvSpPr>
        <p:spPr>
          <a:xfrm>
            <a:off x="5508104" y="4972649"/>
            <a:ext cx="3384376" cy="1008112"/>
          </a:xfrm>
          <a:prstGeom prst="plaque">
            <a:avLst/>
          </a:prstGeom>
          <a:solidFill>
            <a:schemeClr val="accent3">
              <a:lumMod val="75000"/>
            </a:schemeClr>
          </a:solidFill>
        </p:spPr>
        <p:style>
          <a:lnRef idx="0">
            <a:schemeClr val="accent6"/>
          </a:lnRef>
          <a:fillRef idx="3">
            <a:schemeClr val="accent6"/>
          </a:fillRef>
          <a:effectRef idx="3">
            <a:schemeClr val="accent6"/>
          </a:effectRef>
          <a:fontRef idx="minor">
            <a:schemeClr val="lt1"/>
          </a:fontRef>
        </p:style>
        <p:txBody>
          <a:bodyPr anchor="ctr">
            <a:normAutofit/>
          </a:bodyPr>
          <a:lstStyle/>
          <a:p>
            <a:pPr algn="ctr">
              <a:defRPr/>
            </a:pPr>
            <a:r>
              <a:rPr lang="fr-FR" sz="2400" dirty="0">
                <a:solidFill>
                  <a:srgbClr val="FFFFFF"/>
                </a:solidFill>
                <a:effectLst>
                  <a:outerShdw blurRad="38100" dist="38100" dir="2700000" algn="tl">
                    <a:srgbClr val="C0C0C0"/>
                  </a:outerShdw>
                </a:effectLst>
                <a:latin typeface="Papyrus" pitchFamily="66" charset="0"/>
                <a:cs typeface="Arial" charset="0"/>
              </a:rPr>
              <a:t>Question </a:t>
            </a:r>
            <a:r>
              <a:rPr lang="fr-FR" sz="2400" dirty="0" smtClean="0">
                <a:solidFill>
                  <a:srgbClr val="FFFFFF"/>
                </a:solidFill>
                <a:effectLst>
                  <a:outerShdw blurRad="38100" dist="38100" dir="2700000" algn="tl">
                    <a:srgbClr val="C0C0C0"/>
                  </a:outerShdw>
                </a:effectLst>
                <a:latin typeface="Papyrus" pitchFamily="66" charset="0"/>
                <a:cs typeface="Arial" charset="0"/>
              </a:rPr>
              <a:t>suivante</a:t>
            </a:r>
            <a:endParaRPr lang="fr-FR" sz="2400" dirty="0">
              <a:solidFill>
                <a:schemeClr val="tx1"/>
              </a:solidFill>
              <a:effectLst>
                <a:outerShdw blurRad="38100" dist="38100" dir="2700000" algn="tl">
                  <a:srgbClr val="C0C0C0"/>
                </a:outerShdw>
              </a:effectLst>
              <a:latin typeface="Papyrus" pitchFamily="66" charset="0"/>
              <a:cs typeface="Arial" charset="0"/>
            </a:endParaRPr>
          </a:p>
        </p:txBody>
      </p:sp>
      <p:sp>
        <p:nvSpPr>
          <p:cNvPr id="8" name="Rectangle 7"/>
          <p:cNvSpPr/>
          <p:nvPr/>
        </p:nvSpPr>
        <p:spPr>
          <a:xfrm>
            <a:off x="349310" y="1916832"/>
            <a:ext cx="8543170" cy="1815882"/>
          </a:xfrm>
          <a:prstGeom prst="rect">
            <a:avLst/>
          </a:prstGeom>
        </p:spPr>
        <p:txBody>
          <a:bodyPr wrap="square">
            <a:spAutoFit/>
          </a:bodyPr>
          <a:lstStyle/>
          <a:p>
            <a:pPr algn="just"/>
            <a:r>
              <a:rPr lang="fr-FR" sz="1600" dirty="0" smtClean="0"/>
              <a:t>La Grèce est correctement associée à sa figue, la </a:t>
            </a:r>
            <a:r>
              <a:rPr lang="fr-FR" sz="1600" b="1" dirty="0" err="1"/>
              <a:t>T</a:t>
            </a:r>
            <a:r>
              <a:rPr lang="fr-FR" sz="1600" b="1" dirty="0" err="1" smtClean="0"/>
              <a:t>axiarchis</a:t>
            </a:r>
            <a:r>
              <a:rPr lang="fr-FR" sz="1600" b="1" dirty="0" smtClean="0"/>
              <a:t>. </a:t>
            </a:r>
            <a:r>
              <a:rPr lang="fr-FR" sz="1600" dirty="0" smtClean="0"/>
              <a:t>Elle provient du </a:t>
            </a:r>
            <a:r>
              <a:rPr lang="fr-FR" sz="1600" b="1" dirty="0" smtClean="0"/>
              <a:t>nord-ouest </a:t>
            </a:r>
            <a:r>
              <a:rPr lang="fr-FR" sz="1600" b="1" dirty="0"/>
              <a:t>de l'île grecque </a:t>
            </a:r>
            <a:r>
              <a:rPr lang="fr-FR" sz="1600" b="1" dirty="0" smtClean="0"/>
              <a:t>d'Eubée</a:t>
            </a:r>
            <a:r>
              <a:rPr lang="fr-FR" sz="1600" dirty="0" smtClean="0"/>
              <a:t>.</a:t>
            </a:r>
          </a:p>
          <a:p>
            <a:pPr algn="just"/>
            <a:endParaRPr lang="fr-FR" sz="1600" dirty="0"/>
          </a:p>
          <a:p>
            <a:pPr algn="just"/>
            <a:r>
              <a:rPr lang="fr-FR" sz="1600" dirty="0" smtClean="0"/>
              <a:t>En </a:t>
            </a:r>
            <a:r>
              <a:rPr lang="fr-FR" sz="1600" dirty="0"/>
              <a:t>1920, </a:t>
            </a:r>
            <a:r>
              <a:rPr lang="fr-FR" sz="1600" b="1" dirty="0"/>
              <a:t>les Grecs expulsés de Turquie </a:t>
            </a:r>
            <a:r>
              <a:rPr lang="fr-FR" sz="1600" dirty="0"/>
              <a:t>trouvèrent refuge dans cette région, apportant avec eux </a:t>
            </a:r>
            <a:r>
              <a:rPr lang="fr-FR" sz="1600" b="1" dirty="0"/>
              <a:t>les figues de </a:t>
            </a:r>
            <a:r>
              <a:rPr lang="fr-FR" sz="1600" b="1" dirty="0" smtClean="0"/>
              <a:t>Smyrne</a:t>
            </a:r>
            <a:r>
              <a:rPr lang="fr-FR" sz="1600" dirty="0" smtClean="0"/>
              <a:t>, plus </a:t>
            </a:r>
            <a:r>
              <a:rPr lang="fr-FR" sz="1600" dirty="0"/>
              <a:t>parfumées et à la peau plus fine que les variétés locales. Avec le climat méditerranéen, la présence des montagnes du Nord de l’Eubée et la brise en provenance de la mer Egée, elles sont </a:t>
            </a:r>
            <a:r>
              <a:rPr lang="fr-FR" sz="1600" b="1" dirty="0"/>
              <a:t>devenues meilleures.</a:t>
            </a:r>
          </a:p>
        </p:txBody>
      </p:sp>
      <p:sp>
        <p:nvSpPr>
          <p:cNvPr id="10" name="Sous-titre 2"/>
          <p:cNvSpPr txBox="1">
            <a:spLocks/>
          </p:cNvSpPr>
          <p:nvPr/>
        </p:nvSpPr>
        <p:spPr>
          <a:xfrm>
            <a:off x="460323" y="4993651"/>
            <a:ext cx="4319587" cy="1225326"/>
          </a:xfrm>
          <a:prstGeom prst="foldedCorner">
            <a:avLst/>
          </a:prstGeom>
          <a:ln/>
        </p:spPr>
        <p:style>
          <a:lnRef idx="1">
            <a:schemeClr val="accent3"/>
          </a:lnRef>
          <a:fillRef idx="2">
            <a:schemeClr val="accent3"/>
          </a:fillRef>
          <a:effectRef idx="1">
            <a:schemeClr val="accent3"/>
          </a:effectRef>
          <a:fontRef idx="minor">
            <a:schemeClr val="dk1"/>
          </a:fontRef>
        </p:style>
        <p:txBody>
          <a:bodyPr/>
          <a:lstStyle/>
          <a:p>
            <a:pPr algn="just">
              <a:spcBef>
                <a:spcPct val="20000"/>
              </a:spcBef>
              <a:buFont typeface="Arial" charset="0"/>
              <a:buNone/>
              <a:defRPr/>
            </a:pPr>
            <a:r>
              <a:rPr lang="fr-FR" sz="1300" b="1" u="sng" dirty="0" smtClean="0">
                <a:solidFill>
                  <a:srgbClr val="E46C0A"/>
                </a:solidFill>
                <a:latin typeface="Segoe Script" pitchFamily="34" charset="0"/>
                <a:cs typeface="Arial" charset="0"/>
              </a:rPr>
              <a:t>Le saviez-vous ?</a:t>
            </a:r>
            <a:r>
              <a:rPr lang="fr-FR" sz="1300" b="1" dirty="0">
                <a:solidFill>
                  <a:srgbClr val="E46C0A"/>
                </a:solidFill>
                <a:latin typeface="Segoe Script" pitchFamily="34" charset="0"/>
                <a:cs typeface="Arial" charset="0"/>
              </a:rPr>
              <a:t> </a:t>
            </a:r>
            <a:endParaRPr lang="fr-FR" sz="1300" b="1" dirty="0" smtClean="0">
              <a:solidFill>
                <a:srgbClr val="E46C0A"/>
              </a:solidFill>
              <a:latin typeface="Segoe Script" pitchFamily="34" charset="0"/>
              <a:cs typeface="Arial" charset="0"/>
            </a:endParaRPr>
          </a:p>
          <a:p>
            <a:pPr algn="just">
              <a:spcBef>
                <a:spcPct val="20000"/>
              </a:spcBef>
              <a:buFont typeface="Arial" charset="0"/>
              <a:buNone/>
              <a:defRPr/>
            </a:pPr>
            <a:endParaRPr lang="fr-FR" sz="1300" b="1" dirty="0">
              <a:solidFill>
                <a:srgbClr val="E46C0A"/>
              </a:solidFill>
              <a:latin typeface="Segoe Script" pitchFamily="34" charset="0"/>
              <a:cs typeface="Arial" charset="0"/>
            </a:endParaRPr>
          </a:p>
          <a:p>
            <a:pPr algn="just">
              <a:spcBef>
                <a:spcPct val="20000"/>
              </a:spcBef>
              <a:buFont typeface="Arial" charset="0"/>
              <a:buNone/>
              <a:defRPr/>
            </a:pPr>
            <a:r>
              <a:rPr lang="fr-FR" sz="1200" dirty="0" smtClean="0">
                <a:solidFill>
                  <a:srgbClr val="404040"/>
                </a:solidFill>
                <a:latin typeface="Cambria" pitchFamily="18" charset="0"/>
                <a:cs typeface="Arial" charset="0"/>
              </a:rPr>
              <a:t>La figue d’</a:t>
            </a:r>
            <a:r>
              <a:rPr lang="fr-FR" sz="1200" b="1" dirty="0" err="1" smtClean="0">
                <a:solidFill>
                  <a:srgbClr val="404040"/>
                </a:solidFill>
                <a:latin typeface="Cambria" pitchFamily="18" charset="0"/>
                <a:cs typeface="Arial" charset="0"/>
              </a:rPr>
              <a:t>Aziach</a:t>
            </a:r>
            <a:r>
              <a:rPr lang="fr-FR" sz="1200" dirty="0" smtClean="0">
                <a:solidFill>
                  <a:srgbClr val="404040"/>
                </a:solidFill>
                <a:latin typeface="Cambria" pitchFamily="18" charset="0"/>
                <a:cs typeface="Arial" charset="0"/>
              </a:rPr>
              <a:t> provient du nord-ouest de</a:t>
            </a:r>
            <a:r>
              <a:rPr lang="fr-FR" sz="1200" b="1" dirty="0" smtClean="0">
                <a:solidFill>
                  <a:srgbClr val="404040"/>
                </a:solidFill>
                <a:latin typeface="Cambria" pitchFamily="18" charset="0"/>
                <a:cs typeface="Arial" charset="0"/>
              </a:rPr>
              <a:t> l’Algérie </a:t>
            </a:r>
            <a:r>
              <a:rPr lang="fr-FR" sz="1200" dirty="0" smtClean="0">
                <a:solidFill>
                  <a:srgbClr val="404040"/>
                </a:solidFill>
                <a:latin typeface="Cambria" pitchFamily="18" charset="0"/>
                <a:cs typeface="Arial" charset="0"/>
              </a:rPr>
              <a:t>tandis que la </a:t>
            </a:r>
            <a:r>
              <a:rPr lang="fr-FR" sz="1200" b="1" dirty="0" err="1" smtClean="0">
                <a:solidFill>
                  <a:srgbClr val="404040"/>
                </a:solidFill>
                <a:latin typeface="Cambria" pitchFamily="18" charset="0"/>
                <a:cs typeface="Arial" charset="0"/>
              </a:rPr>
              <a:t>Lucano</a:t>
            </a:r>
            <a:r>
              <a:rPr lang="fr-FR" sz="1200" dirty="0" smtClean="0">
                <a:solidFill>
                  <a:srgbClr val="404040"/>
                </a:solidFill>
                <a:latin typeface="Cambria" pitchFamily="18" charset="0"/>
                <a:cs typeface="Arial" charset="0"/>
              </a:rPr>
              <a:t> est originaire d</a:t>
            </a:r>
            <a:r>
              <a:rPr lang="fr-FR" sz="1200" b="1" dirty="0" smtClean="0">
                <a:solidFill>
                  <a:srgbClr val="404040"/>
                </a:solidFill>
                <a:latin typeface="Cambria" pitchFamily="18" charset="0"/>
                <a:cs typeface="Arial" charset="0"/>
              </a:rPr>
              <a:t>’Italie</a:t>
            </a:r>
            <a:r>
              <a:rPr lang="fr-FR" sz="1200" dirty="0" smtClean="0">
                <a:solidFill>
                  <a:srgbClr val="404040"/>
                </a:solidFill>
                <a:latin typeface="Cambria" pitchFamily="18" charset="0"/>
                <a:cs typeface="Arial" charset="0"/>
              </a:rPr>
              <a:t>, tout comme la </a:t>
            </a:r>
            <a:r>
              <a:rPr lang="fr-FR" sz="1200" b="1" dirty="0" err="1" smtClean="0">
                <a:solidFill>
                  <a:srgbClr val="404040"/>
                </a:solidFill>
                <a:latin typeface="Cambria" pitchFamily="18" charset="0"/>
                <a:cs typeface="Arial" charset="0"/>
              </a:rPr>
              <a:t>Dattero</a:t>
            </a:r>
            <a:r>
              <a:rPr lang="fr-FR" sz="1200" dirty="0" smtClean="0">
                <a:solidFill>
                  <a:srgbClr val="404040"/>
                </a:solidFill>
                <a:latin typeface="Cambria" pitchFamily="18" charset="0"/>
                <a:cs typeface="Arial" charset="0"/>
              </a:rPr>
              <a:t> et la </a:t>
            </a:r>
            <a:r>
              <a:rPr lang="fr-FR" sz="1200" b="1" dirty="0" err="1" smtClean="0">
                <a:solidFill>
                  <a:srgbClr val="404040"/>
                </a:solidFill>
                <a:latin typeface="Cambria" pitchFamily="18" charset="0"/>
                <a:cs typeface="Arial" charset="0"/>
              </a:rPr>
              <a:t>Fracazzano</a:t>
            </a:r>
            <a:r>
              <a:rPr lang="fr-FR" sz="1200" dirty="0" smtClean="0">
                <a:solidFill>
                  <a:srgbClr val="404040"/>
                </a:solidFill>
                <a:latin typeface="Cambria" pitchFamily="18" charset="0"/>
                <a:cs typeface="Arial" charset="0"/>
              </a:rPr>
              <a:t>. </a:t>
            </a:r>
            <a:endParaRPr lang="fr-FR" sz="1200" dirty="0">
              <a:solidFill>
                <a:srgbClr val="404040"/>
              </a:solidFill>
              <a:latin typeface="Cambria" pitchFamily="18" charset="0"/>
              <a:cs typeface="Arial" charset="0"/>
            </a:endParaRPr>
          </a:p>
        </p:txBody>
      </p:sp>
    </p:spTree>
    <p:extLst>
      <p:ext uri="{BB962C8B-B14F-4D97-AF65-F5344CB8AC3E}">
        <p14:creationId xmlns:p14="http://schemas.microsoft.com/office/powerpoint/2010/main" val="293239031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 9"/>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0" y="12761"/>
            <a:ext cx="9144000" cy="6845239"/>
          </a:xfrm>
          <a:prstGeom prst="rect">
            <a:avLst/>
          </a:prstGeom>
        </p:spPr>
      </p:pic>
      <p:sp>
        <p:nvSpPr>
          <p:cNvPr id="5" name="Titre 1"/>
          <p:cNvSpPr txBox="1">
            <a:spLocks/>
          </p:cNvSpPr>
          <p:nvPr/>
        </p:nvSpPr>
        <p:spPr>
          <a:xfrm>
            <a:off x="457200" y="274638"/>
            <a:ext cx="8229600" cy="1143000"/>
          </a:xfrm>
          <a:prstGeom prst="rect">
            <a:avLst/>
          </a:prstGeom>
        </p:spPr>
        <p:txBody>
          <a:bodyPr anchor="ctr">
            <a:normAutofit/>
          </a:bodyPr>
          <a:lstStyle/>
          <a:p>
            <a:pPr algn="ctr">
              <a:defRPr/>
            </a:pPr>
            <a:r>
              <a:rPr lang="fr-FR" sz="4400" dirty="0" smtClean="0">
                <a:solidFill>
                  <a:schemeClr val="accent3">
                    <a:lumMod val="50000"/>
                  </a:schemeClr>
                </a:solidFill>
                <a:effectLst>
                  <a:outerShdw blurRad="38100" dist="38100" dir="2700000" algn="tl">
                    <a:srgbClr val="C0C0C0"/>
                  </a:outerShdw>
                </a:effectLst>
                <a:latin typeface="Papyrus" pitchFamily="66" charset="0"/>
              </a:rPr>
              <a:t>Aie ! Vous vous êtes trompé(e) ! </a:t>
            </a:r>
            <a:endParaRPr lang="fr-FR" sz="4400" dirty="0">
              <a:solidFill>
                <a:schemeClr val="accent3">
                  <a:lumMod val="50000"/>
                </a:schemeClr>
              </a:solidFill>
              <a:effectLst>
                <a:outerShdw blurRad="38100" dist="38100" dir="2700000" algn="tl">
                  <a:srgbClr val="C0C0C0"/>
                </a:outerShdw>
              </a:effectLst>
              <a:latin typeface="Papyrus" pitchFamily="66" charset="0"/>
            </a:endParaRPr>
          </a:p>
        </p:txBody>
      </p:sp>
      <p:sp>
        <p:nvSpPr>
          <p:cNvPr id="6" name="Rectangle 5"/>
          <p:cNvSpPr/>
          <p:nvPr/>
        </p:nvSpPr>
        <p:spPr>
          <a:xfrm>
            <a:off x="457200" y="1385299"/>
            <a:ext cx="6408712" cy="369332"/>
          </a:xfrm>
          <a:prstGeom prst="rect">
            <a:avLst/>
          </a:prstGeom>
        </p:spPr>
        <p:txBody>
          <a:bodyPr wrap="square">
            <a:spAutoFit/>
          </a:bodyPr>
          <a:lstStyle/>
          <a:p>
            <a:pPr algn="just">
              <a:spcBef>
                <a:spcPct val="20000"/>
              </a:spcBef>
            </a:pPr>
            <a:r>
              <a:rPr lang="fr-FR" altLang="fr-FR" b="1" u="sng" dirty="0" smtClean="0">
                <a:solidFill>
                  <a:srgbClr val="404040"/>
                </a:solidFill>
                <a:latin typeface="Cambria" pitchFamily="18" charset="0"/>
              </a:rPr>
              <a:t>Réponse</a:t>
            </a:r>
            <a:r>
              <a:rPr lang="fr-FR" altLang="fr-FR" b="1" dirty="0" smtClean="0">
                <a:solidFill>
                  <a:srgbClr val="404040"/>
                </a:solidFill>
                <a:latin typeface="Cambria" pitchFamily="18" charset="0"/>
              </a:rPr>
              <a:t> : </a:t>
            </a:r>
          </a:p>
        </p:txBody>
      </p:sp>
      <p:sp>
        <p:nvSpPr>
          <p:cNvPr id="7" name="Titre 1">
            <a:hlinkClick r:id="rId3" action="ppaction://hlinksldjump"/>
          </p:cNvPr>
          <p:cNvSpPr txBox="1">
            <a:spLocks/>
          </p:cNvSpPr>
          <p:nvPr/>
        </p:nvSpPr>
        <p:spPr>
          <a:xfrm>
            <a:off x="5508104" y="4972649"/>
            <a:ext cx="3384376" cy="1008112"/>
          </a:xfrm>
          <a:prstGeom prst="plaque">
            <a:avLst/>
          </a:prstGeom>
          <a:solidFill>
            <a:schemeClr val="accent3">
              <a:lumMod val="75000"/>
            </a:schemeClr>
          </a:solidFill>
        </p:spPr>
        <p:style>
          <a:lnRef idx="0">
            <a:schemeClr val="accent6"/>
          </a:lnRef>
          <a:fillRef idx="3">
            <a:schemeClr val="accent6"/>
          </a:fillRef>
          <a:effectRef idx="3">
            <a:schemeClr val="accent6"/>
          </a:effectRef>
          <a:fontRef idx="minor">
            <a:schemeClr val="lt1"/>
          </a:fontRef>
        </p:style>
        <p:txBody>
          <a:bodyPr anchor="ctr">
            <a:normAutofit/>
          </a:bodyPr>
          <a:lstStyle/>
          <a:p>
            <a:pPr algn="ctr">
              <a:defRPr/>
            </a:pPr>
            <a:r>
              <a:rPr lang="fr-FR" sz="2400" dirty="0">
                <a:solidFill>
                  <a:srgbClr val="FFFFFF"/>
                </a:solidFill>
                <a:effectLst>
                  <a:outerShdw blurRad="38100" dist="38100" dir="2700000" algn="tl">
                    <a:srgbClr val="C0C0C0"/>
                  </a:outerShdw>
                </a:effectLst>
                <a:latin typeface="Papyrus" pitchFamily="66" charset="0"/>
                <a:cs typeface="Arial" charset="0"/>
              </a:rPr>
              <a:t>Question </a:t>
            </a:r>
            <a:r>
              <a:rPr lang="fr-FR" sz="2400" dirty="0" smtClean="0">
                <a:solidFill>
                  <a:srgbClr val="FFFFFF"/>
                </a:solidFill>
                <a:effectLst>
                  <a:outerShdw blurRad="38100" dist="38100" dir="2700000" algn="tl">
                    <a:srgbClr val="C0C0C0"/>
                  </a:outerShdw>
                </a:effectLst>
                <a:latin typeface="Papyrus" pitchFamily="66" charset="0"/>
                <a:cs typeface="Arial" charset="0"/>
              </a:rPr>
              <a:t>suivante</a:t>
            </a:r>
            <a:endParaRPr lang="fr-FR" sz="2400" dirty="0">
              <a:solidFill>
                <a:schemeClr val="tx1"/>
              </a:solidFill>
              <a:effectLst>
                <a:outerShdw blurRad="38100" dist="38100" dir="2700000" algn="tl">
                  <a:srgbClr val="C0C0C0"/>
                </a:outerShdw>
              </a:effectLst>
              <a:latin typeface="Papyrus" pitchFamily="66" charset="0"/>
              <a:cs typeface="Arial" charset="0"/>
            </a:endParaRPr>
          </a:p>
        </p:txBody>
      </p:sp>
      <p:sp>
        <p:nvSpPr>
          <p:cNvPr id="8" name="Rectangle 7"/>
          <p:cNvSpPr/>
          <p:nvPr/>
        </p:nvSpPr>
        <p:spPr>
          <a:xfrm>
            <a:off x="349310" y="1916832"/>
            <a:ext cx="8543170" cy="1815882"/>
          </a:xfrm>
          <a:prstGeom prst="rect">
            <a:avLst/>
          </a:prstGeom>
        </p:spPr>
        <p:txBody>
          <a:bodyPr wrap="square">
            <a:spAutoFit/>
          </a:bodyPr>
          <a:lstStyle/>
          <a:p>
            <a:pPr algn="just"/>
            <a:r>
              <a:rPr lang="fr-FR" sz="1600" dirty="0" smtClean="0"/>
              <a:t>La Grèce est correctement associée à sa figue, la </a:t>
            </a:r>
            <a:r>
              <a:rPr lang="fr-FR" sz="1600" b="1" dirty="0" err="1"/>
              <a:t>T</a:t>
            </a:r>
            <a:r>
              <a:rPr lang="fr-FR" sz="1600" b="1" dirty="0" err="1" smtClean="0"/>
              <a:t>axiarchis</a:t>
            </a:r>
            <a:r>
              <a:rPr lang="fr-FR" sz="1600" b="1" dirty="0" smtClean="0"/>
              <a:t>. </a:t>
            </a:r>
            <a:r>
              <a:rPr lang="fr-FR" sz="1600" dirty="0" smtClean="0"/>
              <a:t>Elle provient du </a:t>
            </a:r>
            <a:r>
              <a:rPr lang="fr-FR" sz="1600" b="1" dirty="0" smtClean="0"/>
              <a:t>nord-ouest </a:t>
            </a:r>
            <a:r>
              <a:rPr lang="fr-FR" sz="1600" b="1" dirty="0"/>
              <a:t>de l'île grecque </a:t>
            </a:r>
            <a:r>
              <a:rPr lang="fr-FR" sz="1600" b="1" dirty="0" smtClean="0"/>
              <a:t>d'Eubée</a:t>
            </a:r>
            <a:r>
              <a:rPr lang="fr-FR" sz="1600" dirty="0" smtClean="0"/>
              <a:t>.</a:t>
            </a:r>
          </a:p>
          <a:p>
            <a:pPr algn="just"/>
            <a:endParaRPr lang="fr-FR" sz="1600" dirty="0"/>
          </a:p>
          <a:p>
            <a:pPr algn="just"/>
            <a:r>
              <a:rPr lang="fr-FR" sz="1600" dirty="0" smtClean="0"/>
              <a:t>En </a:t>
            </a:r>
            <a:r>
              <a:rPr lang="fr-FR" sz="1600" dirty="0"/>
              <a:t>1920, </a:t>
            </a:r>
            <a:r>
              <a:rPr lang="fr-FR" sz="1600" b="1" dirty="0"/>
              <a:t>les Grecs expulsés de Turquie </a:t>
            </a:r>
            <a:r>
              <a:rPr lang="fr-FR" sz="1600" dirty="0"/>
              <a:t>trouvèrent refuge dans cette région, apportant avec eux </a:t>
            </a:r>
            <a:r>
              <a:rPr lang="fr-FR" sz="1600" b="1" dirty="0"/>
              <a:t>les figues de </a:t>
            </a:r>
            <a:r>
              <a:rPr lang="fr-FR" sz="1600" b="1" dirty="0" smtClean="0"/>
              <a:t>Smyrne</a:t>
            </a:r>
            <a:r>
              <a:rPr lang="fr-FR" sz="1600" dirty="0" smtClean="0"/>
              <a:t>, plus </a:t>
            </a:r>
            <a:r>
              <a:rPr lang="fr-FR" sz="1600" dirty="0"/>
              <a:t>parfumées et à la peau plus fine que les variétés locales. Avec le climat méditerranéen, la présence des montagnes du Nord de l’Eubée et la brise en provenance de la mer Egée, elles sont </a:t>
            </a:r>
            <a:r>
              <a:rPr lang="fr-FR" sz="1600" b="1" dirty="0"/>
              <a:t>devenues meilleures.</a:t>
            </a:r>
          </a:p>
        </p:txBody>
      </p:sp>
      <p:sp>
        <p:nvSpPr>
          <p:cNvPr id="9" name="Sous-titre 2"/>
          <p:cNvSpPr txBox="1">
            <a:spLocks/>
          </p:cNvSpPr>
          <p:nvPr/>
        </p:nvSpPr>
        <p:spPr>
          <a:xfrm>
            <a:off x="460323" y="4993651"/>
            <a:ext cx="4319587" cy="1225326"/>
          </a:xfrm>
          <a:prstGeom prst="foldedCorner">
            <a:avLst/>
          </a:prstGeom>
          <a:ln/>
        </p:spPr>
        <p:style>
          <a:lnRef idx="1">
            <a:schemeClr val="accent3"/>
          </a:lnRef>
          <a:fillRef idx="2">
            <a:schemeClr val="accent3"/>
          </a:fillRef>
          <a:effectRef idx="1">
            <a:schemeClr val="accent3"/>
          </a:effectRef>
          <a:fontRef idx="minor">
            <a:schemeClr val="dk1"/>
          </a:fontRef>
        </p:style>
        <p:txBody>
          <a:bodyPr/>
          <a:lstStyle/>
          <a:p>
            <a:pPr algn="just">
              <a:spcBef>
                <a:spcPct val="20000"/>
              </a:spcBef>
              <a:buFont typeface="Arial" charset="0"/>
              <a:buNone/>
              <a:defRPr/>
            </a:pPr>
            <a:r>
              <a:rPr lang="fr-FR" sz="1300" b="1" u="sng" dirty="0" smtClean="0">
                <a:solidFill>
                  <a:srgbClr val="E46C0A"/>
                </a:solidFill>
                <a:latin typeface="Segoe Script" pitchFamily="34" charset="0"/>
                <a:cs typeface="Arial" charset="0"/>
              </a:rPr>
              <a:t>Le saviez-vous ?</a:t>
            </a:r>
            <a:endParaRPr lang="fr-FR" sz="1300" b="1" dirty="0" smtClean="0">
              <a:solidFill>
                <a:srgbClr val="E46C0A"/>
              </a:solidFill>
              <a:latin typeface="Segoe Script" pitchFamily="34" charset="0"/>
              <a:cs typeface="Arial" charset="0"/>
            </a:endParaRPr>
          </a:p>
          <a:p>
            <a:pPr algn="just">
              <a:spcBef>
                <a:spcPct val="20000"/>
              </a:spcBef>
              <a:buFont typeface="Arial" charset="0"/>
              <a:buNone/>
              <a:defRPr/>
            </a:pPr>
            <a:endParaRPr lang="fr-FR" sz="1300" b="1" dirty="0">
              <a:solidFill>
                <a:srgbClr val="E46C0A"/>
              </a:solidFill>
              <a:latin typeface="Segoe Script" pitchFamily="34" charset="0"/>
              <a:cs typeface="Arial" charset="0"/>
            </a:endParaRPr>
          </a:p>
          <a:p>
            <a:pPr algn="just">
              <a:spcBef>
                <a:spcPct val="20000"/>
              </a:spcBef>
              <a:buFont typeface="Arial" charset="0"/>
              <a:buNone/>
              <a:defRPr/>
            </a:pPr>
            <a:r>
              <a:rPr lang="fr-FR" sz="1200" dirty="0" smtClean="0">
                <a:solidFill>
                  <a:srgbClr val="404040"/>
                </a:solidFill>
                <a:latin typeface="Cambria" pitchFamily="18" charset="0"/>
                <a:cs typeface="Arial" charset="0"/>
              </a:rPr>
              <a:t>La figue d’</a:t>
            </a:r>
            <a:r>
              <a:rPr lang="fr-FR" sz="1200" b="1" dirty="0" err="1" smtClean="0">
                <a:solidFill>
                  <a:srgbClr val="404040"/>
                </a:solidFill>
                <a:latin typeface="Cambria" pitchFamily="18" charset="0"/>
                <a:cs typeface="Arial" charset="0"/>
              </a:rPr>
              <a:t>Aziach</a:t>
            </a:r>
            <a:r>
              <a:rPr lang="fr-FR" sz="1200" dirty="0" smtClean="0">
                <a:solidFill>
                  <a:srgbClr val="404040"/>
                </a:solidFill>
                <a:latin typeface="Cambria" pitchFamily="18" charset="0"/>
                <a:cs typeface="Arial" charset="0"/>
              </a:rPr>
              <a:t> provient du nord-ouest de l’</a:t>
            </a:r>
            <a:r>
              <a:rPr lang="fr-FR" sz="1200" b="1" dirty="0" smtClean="0">
                <a:solidFill>
                  <a:srgbClr val="404040"/>
                </a:solidFill>
                <a:latin typeface="Cambria" pitchFamily="18" charset="0"/>
                <a:cs typeface="Arial" charset="0"/>
              </a:rPr>
              <a:t>Algérie</a:t>
            </a:r>
            <a:r>
              <a:rPr lang="fr-FR" sz="1200" dirty="0" smtClean="0">
                <a:solidFill>
                  <a:srgbClr val="404040"/>
                </a:solidFill>
                <a:latin typeface="Cambria" pitchFamily="18" charset="0"/>
                <a:cs typeface="Arial" charset="0"/>
              </a:rPr>
              <a:t> tandis que la </a:t>
            </a:r>
            <a:r>
              <a:rPr lang="fr-FR" sz="1200" b="1" dirty="0" err="1" smtClean="0">
                <a:solidFill>
                  <a:srgbClr val="404040"/>
                </a:solidFill>
                <a:latin typeface="Cambria" pitchFamily="18" charset="0"/>
                <a:cs typeface="Arial" charset="0"/>
              </a:rPr>
              <a:t>Lucano</a:t>
            </a:r>
            <a:r>
              <a:rPr lang="fr-FR" sz="1200" dirty="0" smtClean="0">
                <a:solidFill>
                  <a:srgbClr val="404040"/>
                </a:solidFill>
                <a:latin typeface="Cambria" pitchFamily="18" charset="0"/>
                <a:cs typeface="Arial" charset="0"/>
              </a:rPr>
              <a:t> est originaire d’</a:t>
            </a:r>
            <a:r>
              <a:rPr lang="fr-FR" sz="1200" b="1" dirty="0" smtClean="0">
                <a:solidFill>
                  <a:srgbClr val="404040"/>
                </a:solidFill>
                <a:latin typeface="Cambria" pitchFamily="18" charset="0"/>
                <a:cs typeface="Arial" charset="0"/>
              </a:rPr>
              <a:t>Italie</a:t>
            </a:r>
            <a:r>
              <a:rPr lang="fr-FR" sz="1200" dirty="0" smtClean="0">
                <a:solidFill>
                  <a:srgbClr val="404040"/>
                </a:solidFill>
                <a:latin typeface="Cambria" pitchFamily="18" charset="0"/>
                <a:cs typeface="Arial" charset="0"/>
              </a:rPr>
              <a:t>, tout comme la </a:t>
            </a:r>
            <a:r>
              <a:rPr lang="fr-FR" sz="1200" b="1" dirty="0" err="1" smtClean="0">
                <a:solidFill>
                  <a:srgbClr val="404040"/>
                </a:solidFill>
                <a:latin typeface="Cambria" pitchFamily="18" charset="0"/>
                <a:cs typeface="Arial" charset="0"/>
              </a:rPr>
              <a:t>Dattero</a:t>
            </a:r>
            <a:r>
              <a:rPr lang="fr-FR" sz="1200" dirty="0" smtClean="0">
                <a:solidFill>
                  <a:srgbClr val="404040"/>
                </a:solidFill>
                <a:latin typeface="Cambria" pitchFamily="18" charset="0"/>
                <a:cs typeface="Arial" charset="0"/>
              </a:rPr>
              <a:t> et la </a:t>
            </a:r>
            <a:r>
              <a:rPr lang="fr-FR" sz="1200" b="1" dirty="0" err="1" smtClean="0">
                <a:solidFill>
                  <a:srgbClr val="404040"/>
                </a:solidFill>
                <a:latin typeface="Cambria" pitchFamily="18" charset="0"/>
                <a:cs typeface="Arial" charset="0"/>
              </a:rPr>
              <a:t>Fracazzano</a:t>
            </a:r>
            <a:r>
              <a:rPr lang="fr-FR" sz="1200" dirty="0" smtClean="0">
                <a:solidFill>
                  <a:srgbClr val="404040"/>
                </a:solidFill>
                <a:latin typeface="Cambria" pitchFamily="18" charset="0"/>
                <a:cs typeface="Arial" charset="0"/>
              </a:rPr>
              <a:t>. </a:t>
            </a:r>
            <a:endParaRPr lang="fr-FR" sz="1200" dirty="0">
              <a:solidFill>
                <a:srgbClr val="404040"/>
              </a:solidFill>
              <a:latin typeface="Cambria" pitchFamily="18" charset="0"/>
              <a:cs typeface="Arial" charset="0"/>
            </a:endParaRPr>
          </a:p>
        </p:txBody>
      </p:sp>
    </p:spTree>
    <p:extLst>
      <p:ext uri="{BB962C8B-B14F-4D97-AF65-F5344CB8AC3E}">
        <p14:creationId xmlns:p14="http://schemas.microsoft.com/office/powerpoint/2010/main" val="281610857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95536" y="143634"/>
            <a:ext cx="8496944" cy="954107"/>
          </a:xfrm>
          <a:prstGeom prst="rect">
            <a:avLst/>
          </a:prstGeom>
        </p:spPr>
        <p:txBody>
          <a:bodyPr wrap="square">
            <a:spAutoFit/>
          </a:bodyPr>
          <a:lstStyle/>
          <a:p>
            <a:pPr algn="just">
              <a:defRPr/>
            </a:pPr>
            <a:r>
              <a:rPr lang="fr-FR" sz="2800" u="sng" dirty="0">
                <a:solidFill>
                  <a:schemeClr val="accent3">
                    <a:lumMod val="50000"/>
                  </a:schemeClr>
                </a:solidFill>
                <a:effectLst>
                  <a:outerShdw blurRad="38100" dist="38100" dir="2700000" algn="tl">
                    <a:srgbClr val="C0C0C0"/>
                  </a:outerShdw>
                </a:effectLst>
                <a:latin typeface="Papyrus" pitchFamily="66" charset="0"/>
              </a:rPr>
              <a:t>Question </a:t>
            </a:r>
            <a:r>
              <a:rPr lang="fr-FR" sz="2800" u="sng" dirty="0" smtClean="0">
                <a:solidFill>
                  <a:schemeClr val="accent3">
                    <a:lumMod val="50000"/>
                  </a:schemeClr>
                </a:solidFill>
                <a:effectLst>
                  <a:outerShdw blurRad="38100" dist="38100" dir="2700000" algn="tl">
                    <a:srgbClr val="C0C0C0"/>
                  </a:outerShdw>
                </a:effectLst>
                <a:latin typeface="Papyrus" pitchFamily="66" charset="0"/>
              </a:rPr>
              <a:t>5</a:t>
            </a:r>
            <a:r>
              <a:rPr lang="fr-FR" sz="2800" dirty="0" smtClean="0">
                <a:solidFill>
                  <a:schemeClr val="accent3">
                    <a:lumMod val="50000"/>
                  </a:schemeClr>
                </a:solidFill>
                <a:effectLst>
                  <a:outerShdw blurRad="38100" dist="38100" dir="2700000" algn="tl">
                    <a:srgbClr val="C0C0C0"/>
                  </a:outerShdw>
                </a:effectLst>
                <a:latin typeface="Papyrus" pitchFamily="66" charset="0"/>
              </a:rPr>
              <a:t> : </a:t>
            </a:r>
            <a:r>
              <a:rPr lang="fr-FR" sz="2800" dirty="0" smtClean="0">
                <a:solidFill>
                  <a:srgbClr val="00B050"/>
                </a:solidFill>
                <a:effectLst>
                  <a:outerShdw blurRad="38100" dist="38100" dir="2700000" algn="tl">
                    <a:srgbClr val="C0C0C0"/>
                  </a:outerShdw>
                </a:effectLst>
                <a:latin typeface="Papyrus" pitchFamily="66" charset="0"/>
              </a:rPr>
              <a:t>Comparée à la figue fraîche, la figue sèche apporte:</a:t>
            </a:r>
            <a:endParaRPr lang="fr-FR" sz="2800" dirty="0">
              <a:solidFill>
                <a:srgbClr val="00B050"/>
              </a:solidFill>
              <a:effectLst>
                <a:outerShdw blurRad="38100" dist="38100" dir="2700000" algn="tl">
                  <a:srgbClr val="C0C0C0"/>
                </a:outerShdw>
              </a:effectLst>
              <a:latin typeface="Papyrus" pitchFamily="66" charset="0"/>
            </a:endParaRPr>
          </a:p>
        </p:txBody>
      </p:sp>
      <p:sp>
        <p:nvSpPr>
          <p:cNvPr id="6" name="Titre 1">
            <a:hlinkClick r:id="rId2" action="ppaction://hlinksldjump">
              <a:snd r:embed="rId3" name="explode.wav"/>
            </a:hlinkClick>
          </p:cNvPr>
          <p:cNvSpPr txBox="1">
            <a:spLocks/>
          </p:cNvSpPr>
          <p:nvPr/>
        </p:nvSpPr>
        <p:spPr>
          <a:xfrm>
            <a:off x="817689" y="1844824"/>
            <a:ext cx="2890215" cy="864096"/>
          </a:xfrm>
          <a:prstGeom prst="roundRect">
            <a:avLst/>
          </a:prstGeom>
          <a:solidFill>
            <a:schemeClr val="accent3">
              <a:lumMod val="60000"/>
              <a:lumOff val="40000"/>
              <a:alpha val="50196"/>
            </a:schemeClr>
          </a:solidFill>
          <a:ln>
            <a:solidFill>
              <a:schemeClr val="bg1"/>
            </a:solidFill>
          </a:ln>
        </p:spPr>
        <p:style>
          <a:lnRef idx="2">
            <a:schemeClr val="accent2"/>
          </a:lnRef>
          <a:fillRef idx="1">
            <a:schemeClr val="lt1"/>
          </a:fillRef>
          <a:effectRef idx="0">
            <a:schemeClr val="accent2"/>
          </a:effectRef>
          <a:fontRef idx="minor">
            <a:schemeClr val="dk1"/>
          </a:fontRef>
        </p:style>
        <p:txBody>
          <a:bodyPr anchor="ctr">
            <a:normAutofit/>
          </a:bodyPr>
          <a:lstStyle/>
          <a:p>
            <a:pPr algn="ctr" fontAlgn="auto">
              <a:spcAft>
                <a:spcPts val="0"/>
              </a:spcAft>
              <a:defRPr/>
            </a:pPr>
            <a:r>
              <a:rPr lang="fr-FR" sz="2000" dirty="0" smtClean="0">
                <a:solidFill>
                  <a:schemeClr val="tx1">
                    <a:lumMod val="75000"/>
                    <a:lumOff val="25000"/>
                  </a:schemeClr>
                </a:solidFill>
                <a:latin typeface="Cambria" pitchFamily="18" charset="0"/>
                <a:ea typeface="+mj-ea"/>
                <a:cs typeface="+mj-cs"/>
              </a:rPr>
              <a:t>Autant de calories</a:t>
            </a:r>
            <a:endParaRPr lang="fr-FR" sz="2000" dirty="0">
              <a:solidFill>
                <a:schemeClr val="tx1">
                  <a:lumMod val="75000"/>
                  <a:lumOff val="25000"/>
                </a:schemeClr>
              </a:solidFill>
              <a:latin typeface="Cambria" pitchFamily="18" charset="0"/>
              <a:ea typeface="+mj-ea"/>
              <a:cs typeface="+mj-cs"/>
            </a:endParaRPr>
          </a:p>
        </p:txBody>
      </p:sp>
      <p:sp>
        <p:nvSpPr>
          <p:cNvPr id="7" name="Titre 1">
            <a:hlinkClick r:id="" action="ppaction://macro?name=REPONSE5">
              <a:snd r:embed="rId4" name="applause.wav"/>
            </a:hlinkClick>
          </p:cNvPr>
          <p:cNvSpPr txBox="1">
            <a:spLocks/>
          </p:cNvSpPr>
          <p:nvPr/>
        </p:nvSpPr>
        <p:spPr>
          <a:xfrm>
            <a:off x="833875" y="3140968"/>
            <a:ext cx="2874029" cy="864096"/>
          </a:xfrm>
          <a:prstGeom prst="roundRect">
            <a:avLst/>
          </a:prstGeom>
          <a:solidFill>
            <a:schemeClr val="accent3">
              <a:lumMod val="60000"/>
              <a:lumOff val="40000"/>
              <a:alpha val="50196"/>
            </a:schemeClr>
          </a:solidFill>
          <a:ln>
            <a:solidFill>
              <a:schemeClr val="bg1"/>
            </a:solidFill>
          </a:ln>
        </p:spPr>
        <p:style>
          <a:lnRef idx="2">
            <a:schemeClr val="accent2"/>
          </a:lnRef>
          <a:fillRef idx="1">
            <a:schemeClr val="lt1"/>
          </a:fillRef>
          <a:effectRef idx="0">
            <a:schemeClr val="accent2"/>
          </a:effectRef>
          <a:fontRef idx="minor">
            <a:schemeClr val="dk1"/>
          </a:fontRef>
        </p:style>
        <p:txBody>
          <a:bodyPr anchor="ctr">
            <a:normAutofit/>
          </a:bodyPr>
          <a:lstStyle/>
          <a:p>
            <a:pPr algn="ctr" fontAlgn="auto">
              <a:spcAft>
                <a:spcPts val="0"/>
              </a:spcAft>
              <a:defRPr/>
            </a:pPr>
            <a:r>
              <a:rPr lang="fr-FR" sz="2000" dirty="0" smtClean="0">
                <a:solidFill>
                  <a:schemeClr val="tx1">
                    <a:lumMod val="75000"/>
                    <a:lumOff val="25000"/>
                  </a:schemeClr>
                </a:solidFill>
                <a:latin typeface="Cambria" pitchFamily="18" charset="0"/>
                <a:ea typeface="+mj-ea"/>
                <a:cs typeface="+mj-cs"/>
              </a:rPr>
              <a:t>Davantage de calories</a:t>
            </a:r>
            <a:endParaRPr lang="fr-FR" sz="2000" dirty="0">
              <a:solidFill>
                <a:schemeClr val="tx1">
                  <a:lumMod val="75000"/>
                  <a:lumOff val="25000"/>
                </a:schemeClr>
              </a:solidFill>
              <a:latin typeface="Cambria" pitchFamily="18" charset="0"/>
              <a:ea typeface="+mj-ea"/>
              <a:cs typeface="+mj-cs"/>
            </a:endParaRPr>
          </a:p>
        </p:txBody>
      </p:sp>
      <p:sp>
        <p:nvSpPr>
          <p:cNvPr id="8" name="Titre 1">
            <a:hlinkClick r:id="rId2" action="ppaction://hlinksldjump">
              <a:snd r:embed="rId3" name="explode.wav"/>
            </a:hlinkClick>
          </p:cNvPr>
          <p:cNvSpPr txBox="1">
            <a:spLocks/>
          </p:cNvSpPr>
          <p:nvPr/>
        </p:nvSpPr>
        <p:spPr>
          <a:xfrm>
            <a:off x="817688" y="4581127"/>
            <a:ext cx="2962224" cy="792089"/>
          </a:xfrm>
          <a:prstGeom prst="roundRect">
            <a:avLst/>
          </a:prstGeom>
          <a:solidFill>
            <a:schemeClr val="accent3">
              <a:lumMod val="60000"/>
              <a:lumOff val="40000"/>
              <a:alpha val="50196"/>
            </a:schemeClr>
          </a:solidFill>
          <a:ln>
            <a:solidFill>
              <a:schemeClr val="bg1"/>
            </a:solidFill>
          </a:ln>
        </p:spPr>
        <p:style>
          <a:lnRef idx="2">
            <a:schemeClr val="accent2"/>
          </a:lnRef>
          <a:fillRef idx="1">
            <a:schemeClr val="lt1"/>
          </a:fillRef>
          <a:effectRef idx="0">
            <a:schemeClr val="accent2"/>
          </a:effectRef>
          <a:fontRef idx="minor">
            <a:schemeClr val="dk1"/>
          </a:fontRef>
        </p:style>
        <p:txBody>
          <a:bodyPr anchor="ctr">
            <a:normAutofit/>
          </a:bodyPr>
          <a:lstStyle/>
          <a:p>
            <a:pPr algn="ctr" fontAlgn="auto">
              <a:spcAft>
                <a:spcPts val="0"/>
              </a:spcAft>
              <a:defRPr/>
            </a:pPr>
            <a:r>
              <a:rPr lang="fr-FR" sz="2000" dirty="0" smtClean="0">
                <a:solidFill>
                  <a:schemeClr val="tx1">
                    <a:lumMod val="75000"/>
                    <a:lumOff val="25000"/>
                  </a:schemeClr>
                </a:solidFill>
                <a:latin typeface="Cambria" pitchFamily="18" charset="0"/>
                <a:ea typeface="+mj-ea"/>
                <a:cs typeface="+mj-cs"/>
              </a:rPr>
              <a:t>Moins de calories</a:t>
            </a:r>
            <a:endParaRPr lang="fr-FR" sz="2000" dirty="0">
              <a:solidFill>
                <a:schemeClr val="tx1">
                  <a:lumMod val="75000"/>
                  <a:lumOff val="25000"/>
                </a:schemeClr>
              </a:solidFill>
              <a:latin typeface="Cambria" pitchFamily="18" charset="0"/>
              <a:ea typeface="+mj-ea"/>
              <a:cs typeface="+mj-cs"/>
            </a:endParaRPr>
          </a:p>
        </p:txBody>
      </p:sp>
      <p:pic>
        <p:nvPicPr>
          <p:cNvPr id="10" name="Imag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38958" y="1844824"/>
            <a:ext cx="5405042" cy="5013176"/>
          </a:xfrm>
          <a:prstGeom prst="rect">
            <a:avLst/>
          </a:prstGeom>
        </p:spPr>
      </p:pic>
    </p:spTree>
    <p:extLst>
      <p:ext uri="{BB962C8B-B14F-4D97-AF65-F5344CB8AC3E}">
        <p14:creationId xmlns:p14="http://schemas.microsoft.com/office/powerpoint/2010/main" val="92734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0" y="12761"/>
            <a:ext cx="9144000" cy="6845239"/>
          </a:xfrm>
          <a:prstGeom prst="rect">
            <a:avLst/>
          </a:prstGeom>
        </p:spPr>
      </p:pic>
      <p:sp>
        <p:nvSpPr>
          <p:cNvPr id="5" name="Titre 1"/>
          <p:cNvSpPr txBox="1">
            <a:spLocks/>
          </p:cNvSpPr>
          <p:nvPr/>
        </p:nvSpPr>
        <p:spPr>
          <a:xfrm>
            <a:off x="457200" y="274638"/>
            <a:ext cx="8229600" cy="1143000"/>
          </a:xfrm>
          <a:prstGeom prst="rect">
            <a:avLst/>
          </a:prstGeom>
        </p:spPr>
        <p:txBody>
          <a:bodyPr anchor="ctr">
            <a:normAutofit/>
          </a:bodyPr>
          <a:lstStyle/>
          <a:p>
            <a:pPr algn="ctr">
              <a:defRPr/>
            </a:pPr>
            <a:r>
              <a:rPr lang="fr-FR" sz="4400" dirty="0">
                <a:solidFill>
                  <a:schemeClr val="accent3">
                    <a:lumMod val="50000"/>
                  </a:schemeClr>
                </a:solidFill>
                <a:effectLst>
                  <a:outerShdw blurRad="38100" dist="38100" dir="2700000" algn="tl">
                    <a:srgbClr val="C0C0C0"/>
                  </a:outerShdw>
                </a:effectLst>
                <a:latin typeface="Papyrus" pitchFamily="66" charset="0"/>
              </a:rPr>
              <a:t>Bravo ! </a:t>
            </a:r>
            <a:r>
              <a:rPr lang="fr-FR" sz="4400" dirty="0" smtClean="0">
                <a:solidFill>
                  <a:schemeClr val="accent3">
                    <a:lumMod val="50000"/>
                  </a:schemeClr>
                </a:solidFill>
                <a:effectLst>
                  <a:outerShdw blurRad="38100" dist="38100" dir="2700000" algn="tl">
                    <a:srgbClr val="C0C0C0"/>
                  </a:outerShdw>
                </a:effectLst>
                <a:latin typeface="Papyrus" pitchFamily="66" charset="0"/>
              </a:rPr>
              <a:t>Vous avez raison </a:t>
            </a:r>
            <a:r>
              <a:rPr lang="fr-FR" sz="4400" dirty="0">
                <a:solidFill>
                  <a:schemeClr val="accent3">
                    <a:lumMod val="50000"/>
                  </a:schemeClr>
                </a:solidFill>
                <a:effectLst>
                  <a:outerShdw blurRad="38100" dist="38100" dir="2700000" algn="tl">
                    <a:srgbClr val="C0C0C0"/>
                  </a:outerShdw>
                </a:effectLst>
                <a:latin typeface="Papyrus" pitchFamily="66" charset="0"/>
              </a:rPr>
              <a:t>!</a:t>
            </a:r>
          </a:p>
        </p:txBody>
      </p:sp>
      <p:sp>
        <p:nvSpPr>
          <p:cNvPr id="6" name="Rectangle 5"/>
          <p:cNvSpPr/>
          <p:nvPr/>
        </p:nvSpPr>
        <p:spPr>
          <a:xfrm>
            <a:off x="457200" y="1385299"/>
            <a:ext cx="6408712" cy="369332"/>
          </a:xfrm>
          <a:prstGeom prst="rect">
            <a:avLst/>
          </a:prstGeom>
        </p:spPr>
        <p:txBody>
          <a:bodyPr wrap="square">
            <a:spAutoFit/>
          </a:bodyPr>
          <a:lstStyle/>
          <a:p>
            <a:pPr algn="just">
              <a:spcBef>
                <a:spcPct val="20000"/>
              </a:spcBef>
            </a:pPr>
            <a:r>
              <a:rPr lang="fr-FR" altLang="fr-FR" b="1" u="sng" dirty="0" smtClean="0">
                <a:solidFill>
                  <a:srgbClr val="404040"/>
                </a:solidFill>
                <a:latin typeface="Cambria" pitchFamily="18" charset="0"/>
              </a:rPr>
              <a:t>Réponse</a:t>
            </a:r>
            <a:r>
              <a:rPr lang="fr-FR" altLang="fr-FR" b="1" dirty="0" smtClean="0">
                <a:solidFill>
                  <a:srgbClr val="404040"/>
                </a:solidFill>
                <a:latin typeface="Cambria" pitchFamily="18" charset="0"/>
              </a:rPr>
              <a:t> : </a:t>
            </a:r>
          </a:p>
        </p:txBody>
      </p:sp>
      <p:sp>
        <p:nvSpPr>
          <p:cNvPr id="7" name="Titre 1">
            <a:hlinkClick r:id="rId3" action="ppaction://hlinksldjump"/>
          </p:cNvPr>
          <p:cNvSpPr txBox="1">
            <a:spLocks/>
          </p:cNvSpPr>
          <p:nvPr/>
        </p:nvSpPr>
        <p:spPr>
          <a:xfrm>
            <a:off x="5508104" y="4972649"/>
            <a:ext cx="3384376" cy="1008112"/>
          </a:xfrm>
          <a:prstGeom prst="plaque">
            <a:avLst/>
          </a:prstGeom>
          <a:solidFill>
            <a:schemeClr val="accent3">
              <a:lumMod val="75000"/>
            </a:schemeClr>
          </a:solidFill>
        </p:spPr>
        <p:style>
          <a:lnRef idx="0">
            <a:schemeClr val="accent6"/>
          </a:lnRef>
          <a:fillRef idx="3">
            <a:schemeClr val="accent6"/>
          </a:fillRef>
          <a:effectRef idx="3">
            <a:schemeClr val="accent6"/>
          </a:effectRef>
          <a:fontRef idx="minor">
            <a:schemeClr val="lt1"/>
          </a:fontRef>
        </p:style>
        <p:txBody>
          <a:bodyPr anchor="ctr">
            <a:normAutofit/>
          </a:bodyPr>
          <a:lstStyle/>
          <a:p>
            <a:pPr algn="ctr">
              <a:defRPr/>
            </a:pPr>
            <a:r>
              <a:rPr lang="fr-FR" sz="2400" dirty="0">
                <a:solidFill>
                  <a:srgbClr val="FFFFFF"/>
                </a:solidFill>
                <a:effectLst>
                  <a:outerShdw blurRad="38100" dist="38100" dir="2700000" algn="tl">
                    <a:srgbClr val="C0C0C0"/>
                  </a:outerShdw>
                </a:effectLst>
                <a:latin typeface="Papyrus" pitchFamily="66" charset="0"/>
                <a:cs typeface="Arial" charset="0"/>
              </a:rPr>
              <a:t>Question </a:t>
            </a:r>
            <a:r>
              <a:rPr lang="fr-FR" sz="2400" dirty="0" smtClean="0">
                <a:solidFill>
                  <a:srgbClr val="FFFFFF"/>
                </a:solidFill>
                <a:effectLst>
                  <a:outerShdw blurRad="38100" dist="38100" dir="2700000" algn="tl">
                    <a:srgbClr val="C0C0C0"/>
                  </a:outerShdw>
                </a:effectLst>
                <a:latin typeface="Papyrus" pitchFamily="66" charset="0"/>
                <a:cs typeface="Arial" charset="0"/>
              </a:rPr>
              <a:t>suivante</a:t>
            </a:r>
            <a:endParaRPr lang="fr-FR" sz="2400" dirty="0">
              <a:solidFill>
                <a:schemeClr val="tx1"/>
              </a:solidFill>
              <a:effectLst>
                <a:outerShdw blurRad="38100" dist="38100" dir="2700000" algn="tl">
                  <a:srgbClr val="C0C0C0"/>
                </a:outerShdw>
              </a:effectLst>
              <a:latin typeface="Papyrus" pitchFamily="66" charset="0"/>
              <a:cs typeface="Arial" charset="0"/>
            </a:endParaRPr>
          </a:p>
        </p:txBody>
      </p:sp>
      <p:sp>
        <p:nvSpPr>
          <p:cNvPr id="9" name="Sous-titre 2"/>
          <p:cNvSpPr txBox="1">
            <a:spLocks/>
          </p:cNvSpPr>
          <p:nvPr/>
        </p:nvSpPr>
        <p:spPr>
          <a:xfrm>
            <a:off x="460323" y="4993650"/>
            <a:ext cx="4319587" cy="1099645"/>
          </a:xfrm>
          <a:prstGeom prst="foldedCorner">
            <a:avLst/>
          </a:prstGeom>
          <a:ln/>
        </p:spPr>
        <p:style>
          <a:lnRef idx="1">
            <a:schemeClr val="accent3"/>
          </a:lnRef>
          <a:fillRef idx="2">
            <a:schemeClr val="accent3"/>
          </a:fillRef>
          <a:effectRef idx="1">
            <a:schemeClr val="accent3"/>
          </a:effectRef>
          <a:fontRef idx="minor">
            <a:schemeClr val="dk1"/>
          </a:fontRef>
        </p:style>
        <p:txBody>
          <a:bodyPr/>
          <a:lstStyle/>
          <a:p>
            <a:pPr algn="just">
              <a:spcBef>
                <a:spcPct val="20000"/>
              </a:spcBef>
              <a:buFont typeface="Arial" charset="0"/>
              <a:buNone/>
              <a:defRPr/>
            </a:pPr>
            <a:r>
              <a:rPr lang="fr-FR" sz="1300" b="1" u="sng" dirty="0" smtClean="0">
                <a:solidFill>
                  <a:srgbClr val="E46C0A"/>
                </a:solidFill>
                <a:latin typeface="Segoe Script" pitchFamily="34" charset="0"/>
                <a:cs typeface="Arial" charset="0"/>
              </a:rPr>
              <a:t>Le saviez-vous ?</a:t>
            </a:r>
          </a:p>
          <a:p>
            <a:pPr algn="just">
              <a:spcBef>
                <a:spcPct val="20000"/>
              </a:spcBef>
              <a:buFont typeface="Arial" charset="0"/>
              <a:buNone/>
              <a:defRPr/>
            </a:pPr>
            <a:r>
              <a:rPr lang="fr-FR" sz="1200" dirty="0"/>
              <a:t>L’expression </a:t>
            </a:r>
            <a:r>
              <a:rPr lang="fr-FR" sz="1200" b="1" dirty="0"/>
              <a:t>« mi-figue mi-raisin » </a:t>
            </a:r>
            <a:r>
              <a:rPr lang="fr-FR" sz="1200" dirty="0"/>
              <a:t>est synonyme de </a:t>
            </a:r>
            <a:r>
              <a:rPr lang="fr-FR" sz="1200" b="1" dirty="0"/>
              <a:t>« mitigé ». </a:t>
            </a:r>
            <a:r>
              <a:rPr lang="fr-FR" sz="1200" dirty="0"/>
              <a:t>Elle remonte au XIVe siècle, lorsqu’à Venise, en Italie, des vendeurs de raisins de Corinthe plaçaient des figues au fond des paniers pour les alourdir et faire ainsi payer leurs raisins plus </a:t>
            </a:r>
            <a:r>
              <a:rPr lang="fr-FR" sz="1200" dirty="0" smtClean="0"/>
              <a:t>cher.</a:t>
            </a:r>
            <a:endParaRPr lang="fr-FR" sz="1200" b="1" u="sng" dirty="0">
              <a:solidFill>
                <a:srgbClr val="E46C0A"/>
              </a:solidFill>
              <a:latin typeface="Segoe Script" pitchFamily="34" charset="0"/>
              <a:cs typeface="Arial" charset="0"/>
            </a:endParaRPr>
          </a:p>
        </p:txBody>
      </p:sp>
      <p:sp>
        <p:nvSpPr>
          <p:cNvPr id="10" name="Rectangle 9"/>
          <p:cNvSpPr/>
          <p:nvPr/>
        </p:nvSpPr>
        <p:spPr>
          <a:xfrm>
            <a:off x="251520" y="1951672"/>
            <a:ext cx="8136904" cy="877163"/>
          </a:xfrm>
          <a:prstGeom prst="rect">
            <a:avLst/>
          </a:prstGeom>
        </p:spPr>
        <p:txBody>
          <a:bodyPr wrap="square">
            <a:spAutoFit/>
          </a:bodyPr>
          <a:lstStyle/>
          <a:p>
            <a:pPr algn="just"/>
            <a:r>
              <a:rPr lang="fr-FR" sz="1700" dirty="0"/>
              <a:t>La </a:t>
            </a:r>
            <a:r>
              <a:rPr lang="fr-FR" sz="1700" b="1" dirty="0"/>
              <a:t>figue fraîche </a:t>
            </a:r>
            <a:r>
              <a:rPr lang="fr-FR" sz="1700" dirty="0"/>
              <a:t>est </a:t>
            </a:r>
            <a:r>
              <a:rPr lang="fr-FR" sz="1700" b="1" dirty="0"/>
              <a:t>moins </a:t>
            </a:r>
            <a:r>
              <a:rPr lang="fr-FR" sz="1700" dirty="0"/>
              <a:t>énergétique que l’on a tendance à croire. Elle n’apporte que 57 calories aux 100 grammes, soit autant que la mangue ou la poire. La </a:t>
            </a:r>
            <a:r>
              <a:rPr lang="fr-FR" sz="1700" b="1" dirty="0"/>
              <a:t>figue sèche</a:t>
            </a:r>
            <a:r>
              <a:rPr lang="fr-FR" sz="1700" dirty="0"/>
              <a:t>, elle, est beaucoup </a:t>
            </a:r>
            <a:r>
              <a:rPr lang="fr-FR" sz="1700" b="1" dirty="0"/>
              <a:t>plus riche </a:t>
            </a:r>
            <a:r>
              <a:rPr lang="fr-FR" sz="1700" dirty="0"/>
              <a:t>puisqu’elle apporte environ 250 calories aux 100 grammes.</a:t>
            </a:r>
          </a:p>
        </p:txBody>
      </p:sp>
      <p:pic>
        <p:nvPicPr>
          <p:cNvPr id="26628" name="Picture 4" descr="http://www.algomtl.com/upload/asperge-verte-bd-3avril-4VZmarvK.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5576" y="2828835"/>
            <a:ext cx="2905980" cy="193538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6630" name="Picture 6" descr="http://www.espaceagro.com/_AFFAIRE/31208.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04048" y="3054633"/>
            <a:ext cx="2736304" cy="170958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254024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6166"/>
            <a:ext cx="9201946" cy="6858000"/>
          </a:xfrm>
          <a:prstGeom prst="rect">
            <a:avLst/>
          </a:prstGeom>
        </p:spPr>
        <p:style>
          <a:lnRef idx="2">
            <a:schemeClr val="accent1"/>
          </a:lnRef>
          <a:fillRef idx="1">
            <a:schemeClr val="lt1"/>
          </a:fillRef>
          <a:effectRef idx="0">
            <a:schemeClr val="accent1"/>
          </a:effectRef>
          <a:fontRef idx="minor">
            <a:schemeClr val="dk1"/>
          </a:fontRef>
        </p:style>
      </p:pic>
      <p:pic>
        <p:nvPicPr>
          <p:cNvPr id="348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79712" y="2780928"/>
            <a:ext cx="4320480" cy="1642737"/>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481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504" y="0"/>
            <a:ext cx="2882298" cy="1015355"/>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482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782" y="4056166"/>
            <a:ext cx="2880904" cy="10148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ZoneTexte 4"/>
          <p:cNvSpPr txBox="1"/>
          <p:nvPr/>
        </p:nvSpPr>
        <p:spPr>
          <a:xfrm>
            <a:off x="3131840" y="836712"/>
            <a:ext cx="4392488" cy="3139321"/>
          </a:xfrm>
          <a:prstGeom prst="rect">
            <a:avLst/>
          </a:prstGeom>
          <a:noFill/>
        </p:spPr>
        <p:txBody>
          <a:bodyPr wrap="square" rtlCol="0">
            <a:spAutoFit/>
          </a:bodyPr>
          <a:lstStyle/>
          <a:p>
            <a:r>
              <a:rPr lang="fr-FR" b="1" dirty="0" smtClean="0">
                <a:solidFill>
                  <a:schemeClr val="accent2">
                    <a:lumMod val="50000"/>
                  </a:schemeClr>
                </a:solidFill>
              </a:rPr>
              <a:t>Nom de l’arbre</a:t>
            </a:r>
            <a:r>
              <a:rPr lang="fr-FR" dirty="0" smtClean="0"/>
              <a:t>: </a:t>
            </a:r>
            <a:r>
              <a:rPr lang="fr-FR" b="1" dirty="0" smtClean="0"/>
              <a:t>figuier</a:t>
            </a:r>
          </a:p>
          <a:p>
            <a:endParaRPr lang="fr-FR" dirty="0"/>
          </a:p>
          <a:p>
            <a:r>
              <a:rPr lang="fr-FR" b="1" dirty="0" smtClean="0">
                <a:solidFill>
                  <a:schemeClr val="accent2">
                    <a:lumMod val="50000"/>
                  </a:schemeClr>
                </a:solidFill>
              </a:rPr>
              <a:t>Formes: </a:t>
            </a:r>
            <a:r>
              <a:rPr lang="fr-FR" dirty="0" smtClean="0"/>
              <a:t>figue </a:t>
            </a:r>
            <a:r>
              <a:rPr lang="fr-FR" b="1" dirty="0" smtClean="0"/>
              <a:t>sèche</a:t>
            </a:r>
            <a:r>
              <a:rPr lang="fr-FR" dirty="0" smtClean="0"/>
              <a:t> ou </a:t>
            </a:r>
            <a:r>
              <a:rPr lang="fr-FR" b="1" dirty="0" smtClean="0"/>
              <a:t>fraîche</a:t>
            </a:r>
          </a:p>
          <a:p>
            <a:endParaRPr lang="fr-FR" dirty="0"/>
          </a:p>
          <a:p>
            <a:r>
              <a:rPr lang="fr-FR" b="1" dirty="0" smtClean="0">
                <a:solidFill>
                  <a:schemeClr val="accent2">
                    <a:lumMod val="50000"/>
                  </a:schemeClr>
                </a:solidFill>
              </a:rPr>
              <a:t>Lieu de culture</a:t>
            </a:r>
            <a:r>
              <a:rPr lang="fr-FR" dirty="0" smtClean="0"/>
              <a:t>: Pourtour </a:t>
            </a:r>
            <a:r>
              <a:rPr lang="fr-FR" b="1" dirty="0" smtClean="0"/>
              <a:t>méditerranéen</a:t>
            </a:r>
          </a:p>
          <a:p>
            <a:endParaRPr lang="fr-FR" dirty="0"/>
          </a:p>
          <a:p>
            <a:r>
              <a:rPr lang="fr-FR" b="1" dirty="0" smtClean="0">
                <a:solidFill>
                  <a:schemeClr val="accent2">
                    <a:lumMod val="50000"/>
                  </a:schemeClr>
                </a:solidFill>
              </a:rPr>
              <a:t>Exemples</a:t>
            </a:r>
            <a:r>
              <a:rPr lang="fr-FR" dirty="0" smtClean="0"/>
              <a:t>: </a:t>
            </a:r>
            <a:r>
              <a:rPr lang="fr-FR" b="1" dirty="0" smtClean="0"/>
              <a:t>Couilles du pape</a:t>
            </a:r>
          </a:p>
          <a:p>
            <a:endParaRPr lang="fr-FR" dirty="0"/>
          </a:p>
          <a:p>
            <a:r>
              <a:rPr lang="fr-FR" dirty="0" smtClean="0"/>
              <a:t>                    Figue de </a:t>
            </a:r>
            <a:r>
              <a:rPr lang="fr-FR" b="1" dirty="0" smtClean="0"/>
              <a:t>Barbarie</a:t>
            </a:r>
          </a:p>
          <a:p>
            <a:endParaRPr lang="fr-FR" dirty="0"/>
          </a:p>
          <a:p>
            <a:r>
              <a:rPr lang="fr-FR" dirty="0" smtClean="0"/>
              <a:t>	   Figue de la </a:t>
            </a:r>
            <a:r>
              <a:rPr lang="fr-FR" b="1" dirty="0" smtClean="0"/>
              <a:t>madeleine</a:t>
            </a:r>
            <a:endParaRPr lang="fr-FR" b="1" dirty="0"/>
          </a:p>
        </p:txBody>
      </p:sp>
      <p:sp>
        <p:nvSpPr>
          <p:cNvPr id="6" name="ZoneTexte 5"/>
          <p:cNvSpPr txBox="1"/>
          <p:nvPr/>
        </p:nvSpPr>
        <p:spPr>
          <a:xfrm>
            <a:off x="2988179" y="5091245"/>
            <a:ext cx="3672408" cy="1477328"/>
          </a:xfrm>
          <a:prstGeom prst="rect">
            <a:avLst/>
          </a:prstGeom>
          <a:noFill/>
        </p:spPr>
        <p:txBody>
          <a:bodyPr wrap="square" rtlCol="0">
            <a:spAutoFit/>
          </a:bodyPr>
          <a:lstStyle/>
          <a:p>
            <a:r>
              <a:rPr lang="fr-FR" b="1" dirty="0" smtClean="0">
                <a:solidFill>
                  <a:schemeClr val="accent2">
                    <a:lumMod val="50000"/>
                  </a:schemeClr>
                </a:solidFill>
              </a:rPr>
              <a:t>Vertus</a:t>
            </a:r>
            <a:r>
              <a:rPr lang="fr-FR" dirty="0" smtClean="0"/>
              <a:t>: </a:t>
            </a:r>
            <a:r>
              <a:rPr lang="fr-FR" b="1" dirty="0" smtClean="0"/>
              <a:t>culinaire</a:t>
            </a:r>
            <a:r>
              <a:rPr lang="fr-FR" dirty="0" smtClean="0"/>
              <a:t> et </a:t>
            </a:r>
            <a:r>
              <a:rPr lang="fr-FR" b="1" dirty="0" smtClean="0"/>
              <a:t>thérapeutique</a:t>
            </a:r>
          </a:p>
          <a:p>
            <a:endParaRPr lang="fr-FR" b="1" dirty="0">
              <a:solidFill>
                <a:schemeClr val="accent2">
                  <a:lumMod val="50000"/>
                </a:schemeClr>
              </a:solidFill>
            </a:endParaRPr>
          </a:p>
          <a:p>
            <a:r>
              <a:rPr lang="fr-FR" b="1" dirty="0" smtClean="0">
                <a:solidFill>
                  <a:schemeClr val="accent2">
                    <a:lumMod val="50000"/>
                  </a:schemeClr>
                </a:solidFill>
              </a:rPr>
              <a:t>Labels: </a:t>
            </a:r>
            <a:r>
              <a:rPr lang="fr-FR" dirty="0" smtClean="0"/>
              <a:t>Près de la moitié </a:t>
            </a:r>
            <a:r>
              <a:rPr lang="fr-FR" b="1" dirty="0" smtClean="0"/>
              <a:t>d’AOC</a:t>
            </a:r>
          </a:p>
          <a:p>
            <a:endParaRPr lang="fr-FR" dirty="0"/>
          </a:p>
          <a:p>
            <a:endParaRPr lang="fr-FR" dirty="0"/>
          </a:p>
        </p:txBody>
      </p:sp>
      <p:pic>
        <p:nvPicPr>
          <p:cNvPr id="1026" name="Picture 2" descr="http://www.fermedesaintemarthe.com/I-Grande-17179-figue-goutte-d-or-ab.net.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05998" y="1386681"/>
            <a:ext cx="2035699" cy="203938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28" name="Picture 4" descr="http://www.espaceagro.com/_AFFAIRE/82799.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4736" y="5043338"/>
            <a:ext cx="1795016" cy="179501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 name="Titre 1">
            <a:hlinkClick r:id="" action="ppaction://macro?name=Raz"/>
          </p:cNvPr>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381750" y="5317068"/>
            <a:ext cx="2762250" cy="1268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4879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ntr" presetSubtype="0" fill="hold" nodeType="afterEffect">
                                  <p:stCondLst>
                                    <p:cond delay="2000"/>
                                  </p:stCondLst>
                                  <p:childTnLst>
                                    <p:set>
                                      <p:cBhvr>
                                        <p:cTn id="6" dur="1" fill="hold">
                                          <p:stCondLst>
                                            <p:cond delay="0"/>
                                          </p:stCondLst>
                                        </p:cTn>
                                        <p:tgtEl>
                                          <p:spTgt spid="10"/>
                                        </p:tgtEl>
                                        <p:attrNameLst>
                                          <p:attrName>style.visibility</p:attrName>
                                        </p:attrNameLst>
                                      </p:cBhvr>
                                      <p:to>
                                        <p:strVal val="visible"/>
                                      </p:to>
                                    </p:set>
                                    <p:anim from="(-#ppt_w/2)" to="(#ppt_x)" calcmode="lin" valueType="num">
                                      <p:cBhvr>
                                        <p:cTn id="7" dur="600" fill="hold">
                                          <p:stCondLst>
                                            <p:cond delay="0"/>
                                          </p:stCondLst>
                                        </p:cTn>
                                        <p:tgtEl>
                                          <p:spTgt spid="10"/>
                                        </p:tgtEl>
                                        <p:attrNameLst>
                                          <p:attrName>ppt_x</p:attrName>
                                        </p:attrNameLst>
                                      </p:cBhvr>
                                    </p:anim>
                                    <p:anim from="0" to="-1.0" calcmode="lin" valueType="num">
                                      <p:cBhvr>
                                        <p:cTn id="8" dur="200" decel="50000" autoRev="1" fill="hold">
                                          <p:stCondLst>
                                            <p:cond delay="600"/>
                                          </p:stCondLst>
                                        </p:cTn>
                                        <p:tgtEl>
                                          <p:spTgt spid="10"/>
                                        </p:tgtEl>
                                        <p:attrNameLst>
                                          <p:attrName>xshear</p:attrName>
                                        </p:attrNameLst>
                                      </p:cBhvr>
                                    </p:anim>
                                    <p:animScale>
                                      <p:cBhvr>
                                        <p:cTn id="9" dur="200" decel="100000" autoRev="1" fill="hold">
                                          <p:stCondLst>
                                            <p:cond delay="600"/>
                                          </p:stCondLst>
                                        </p:cTn>
                                        <p:tgtEl>
                                          <p:spTgt spid="10"/>
                                        </p:tgtEl>
                                      </p:cBhvr>
                                      <p:from x="100000" y="100000"/>
                                      <p:to x="80000" y="100000"/>
                                    </p:animScale>
                                    <p:anim by="(#ppt_h/3+#ppt_w*0.1)" calcmode="lin" valueType="num">
                                      <p:cBhvr additive="sum">
                                        <p:cTn id="10" dur="200" decel="100000" autoRev="1" fill="hold">
                                          <p:stCondLst>
                                            <p:cond delay="600"/>
                                          </p:stCondLst>
                                        </p:cTn>
                                        <p:tgtEl>
                                          <p:spTgt spid="10"/>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 9"/>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0" y="12761"/>
            <a:ext cx="9144000" cy="6845239"/>
          </a:xfrm>
          <a:prstGeom prst="rect">
            <a:avLst/>
          </a:prstGeom>
        </p:spPr>
      </p:pic>
      <p:sp>
        <p:nvSpPr>
          <p:cNvPr id="5" name="Titre 1"/>
          <p:cNvSpPr txBox="1">
            <a:spLocks/>
          </p:cNvSpPr>
          <p:nvPr/>
        </p:nvSpPr>
        <p:spPr>
          <a:xfrm>
            <a:off x="457200" y="274638"/>
            <a:ext cx="8229600" cy="1143000"/>
          </a:xfrm>
          <a:prstGeom prst="rect">
            <a:avLst/>
          </a:prstGeom>
        </p:spPr>
        <p:txBody>
          <a:bodyPr anchor="ctr">
            <a:normAutofit/>
          </a:bodyPr>
          <a:lstStyle/>
          <a:p>
            <a:pPr algn="ctr">
              <a:defRPr/>
            </a:pPr>
            <a:r>
              <a:rPr lang="fr-FR" sz="4400" dirty="0" smtClean="0">
                <a:solidFill>
                  <a:schemeClr val="accent3">
                    <a:lumMod val="50000"/>
                  </a:schemeClr>
                </a:solidFill>
                <a:effectLst>
                  <a:outerShdw blurRad="38100" dist="38100" dir="2700000" algn="tl">
                    <a:srgbClr val="C0C0C0"/>
                  </a:outerShdw>
                </a:effectLst>
                <a:latin typeface="Papyrus" pitchFamily="66" charset="0"/>
              </a:rPr>
              <a:t>Aie ! Vous vous êtes trompé(e) ! </a:t>
            </a:r>
            <a:endParaRPr lang="fr-FR" sz="4400" dirty="0">
              <a:solidFill>
                <a:schemeClr val="accent3">
                  <a:lumMod val="50000"/>
                </a:schemeClr>
              </a:solidFill>
              <a:effectLst>
                <a:outerShdw blurRad="38100" dist="38100" dir="2700000" algn="tl">
                  <a:srgbClr val="C0C0C0"/>
                </a:outerShdw>
              </a:effectLst>
              <a:latin typeface="Papyrus" pitchFamily="66" charset="0"/>
            </a:endParaRPr>
          </a:p>
        </p:txBody>
      </p:sp>
      <p:sp>
        <p:nvSpPr>
          <p:cNvPr id="6" name="Rectangle 5"/>
          <p:cNvSpPr/>
          <p:nvPr/>
        </p:nvSpPr>
        <p:spPr>
          <a:xfrm>
            <a:off x="457200" y="1385299"/>
            <a:ext cx="6408712" cy="369332"/>
          </a:xfrm>
          <a:prstGeom prst="rect">
            <a:avLst/>
          </a:prstGeom>
        </p:spPr>
        <p:txBody>
          <a:bodyPr wrap="square">
            <a:spAutoFit/>
          </a:bodyPr>
          <a:lstStyle/>
          <a:p>
            <a:pPr algn="just">
              <a:spcBef>
                <a:spcPct val="20000"/>
              </a:spcBef>
            </a:pPr>
            <a:r>
              <a:rPr lang="fr-FR" altLang="fr-FR" b="1" u="sng" dirty="0" smtClean="0">
                <a:solidFill>
                  <a:srgbClr val="404040"/>
                </a:solidFill>
                <a:latin typeface="Cambria" pitchFamily="18" charset="0"/>
              </a:rPr>
              <a:t>Réponse</a:t>
            </a:r>
            <a:r>
              <a:rPr lang="fr-FR" altLang="fr-FR" b="1" dirty="0" smtClean="0">
                <a:solidFill>
                  <a:srgbClr val="404040"/>
                </a:solidFill>
                <a:latin typeface="Cambria" pitchFamily="18" charset="0"/>
              </a:rPr>
              <a:t> : </a:t>
            </a:r>
          </a:p>
        </p:txBody>
      </p:sp>
      <p:sp>
        <p:nvSpPr>
          <p:cNvPr id="7" name="Titre 1">
            <a:hlinkClick r:id="rId3" action="ppaction://hlinksldjump"/>
          </p:cNvPr>
          <p:cNvSpPr txBox="1">
            <a:spLocks/>
          </p:cNvSpPr>
          <p:nvPr/>
        </p:nvSpPr>
        <p:spPr>
          <a:xfrm>
            <a:off x="5508104" y="4972649"/>
            <a:ext cx="3384376" cy="1008112"/>
          </a:xfrm>
          <a:prstGeom prst="plaque">
            <a:avLst/>
          </a:prstGeom>
          <a:solidFill>
            <a:schemeClr val="accent3">
              <a:lumMod val="75000"/>
            </a:schemeClr>
          </a:solidFill>
        </p:spPr>
        <p:style>
          <a:lnRef idx="0">
            <a:schemeClr val="accent6"/>
          </a:lnRef>
          <a:fillRef idx="3">
            <a:schemeClr val="accent6"/>
          </a:fillRef>
          <a:effectRef idx="3">
            <a:schemeClr val="accent6"/>
          </a:effectRef>
          <a:fontRef idx="minor">
            <a:schemeClr val="lt1"/>
          </a:fontRef>
        </p:style>
        <p:txBody>
          <a:bodyPr anchor="ctr">
            <a:normAutofit/>
          </a:bodyPr>
          <a:lstStyle/>
          <a:p>
            <a:pPr algn="ctr">
              <a:defRPr/>
            </a:pPr>
            <a:r>
              <a:rPr lang="fr-FR" sz="2400" dirty="0">
                <a:solidFill>
                  <a:srgbClr val="FFFFFF"/>
                </a:solidFill>
                <a:effectLst>
                  <a:outerShdw blurRad="38100" dist="38100" dir="2700000" algn="tl">
                    <a:srgbClr val="C0C0C0"/>
                  </a:outerShdw>
                </a:effectLst>
                <a:latin typeface="Papyrus" pitchFamily="66" charset="0"/>
                <a:cs typeface="Arial" charset="0"/>
              </a:rPr>
              <a:t>Question </a:t>
            </a:r>
            <a:r>
              <a:rPr lang="fr-FR" sz="2400" dirty="0" smtClean="0">
                <a:solidFill>
                  <a:srgbClr val="FFFFFF"/>
                </a:solidFill>
                <a:effectLst>
                  <a:outerShdw blurRad="38100" dist="38100" dir="2700000" algn="tl">
                    <a:srgbClr val="C0C0C0"/>
                  </a:outerShdw>
                </a:effectLst>
                <a:latin typeface="Papyrus" pitchFamily="66" charset="0"/>
                <a:cs typeface="Arial" charset="0"/>
              </a:rPr>
              <a:t>suivante</a:t>
            </a:r>
            <a:endParaRPr lang="fr-FR" sz="2400" dirty="0">
              <a:solidFill>
                <a:schemeClr val="tx1"/>
              </a:solidFill>
              <a:effectLst>
                <a:outerShdw blurRad="38100" dist="38100" dir="2700000" algn="tl">
                  <a:srgbClr val="C0C0C0"/>
                </a:outerShdw>
              </a:effectLst>
              <a:latin typeface="Papyrus" pitchFamily="66" charset="0"/>
              <a:cs typeface="Arial" charset="0"/>
            </a:endParaRPr>
          </a:p>
        </p:txBody>
      </p:sp>
      <p:sp>
        <p:nvSpPr>
          <p:cNvPr id="8" name="Sous-titre 2"/>
          <p:cNvSpPr txBox="1">
            <a:spLocks/>
          </p:cNvSpPr>
          <p:nvPr/>
        </p:nvSpPr>
        <p:spPr>
          <a:xfrm>
            <a:off x="460323" y="4993650"/>
            <a:ext cx="4319587" cy="1099645"/>
          </a:xfrm>
          <a:prstGeom prst="foldedCorner">
            <a:avLst/>
          </a:prstGeom>
          <a:ln/>
        </p:spPr>
        <p:style>
          <a:lnRef idx="1">
            <a:schemeClr val="accent3"/>
          </a:lnRef>
          <a:fillRef idx="2">
            <a:schemeClr val="accent3"/>
          </a:fillRef>
          <a:effectRef idx="1">
            <a:schemeClr val="accent3"/>
          </a:effectRef>
          <a:fontRef idx="minor">
            <a:schemeClr val="dk1"/>
          </a:fontRef>
        </p:style>
        <p:txBody>
          <a:bodyPr/>
          <a:lstStyle/>
          <a:p>
            <a:pPr algn="just">
              <a:spcBef>
                <a:spcPct val="20000"/>
              </a:spcBef>
              <a:buFont typeface="Arial" charset="0"/>
              <a:buNone/>
              <a:defRPr/>
            </a:pPr>
            <a:r>
              <a:rPr lang="fr-FR" sz="1300" b="1" u="sng" dirty="0" smtClean="0">
                <a:solidFill>
                  <a:srgbClr val="E46C0A"/>
                </a:solidFill>
                <a:latin typeface="Segoe Script" pitchFamily="34" charset="0"/>
                <a:cs typeface="Arial" charset="0"/>
              </a:rPr>
              <a:t>Le saviez-vous ?</a:t>
            </a:r>
          </a:p>
          <a:p>
            <a:pPr algn="just">
              <a:spcBef>
                <a:spcPct val="20000"/>
              </a:spcBef>
              <a:buFont typeface="Arial" charset="0"/>
              <a:buNone/>
              <a:defRPr/>
            </a:pPr>
            <a:r>
              <a:rPr lang="fr-FR" sz="1200" dirty="0"/>
              <a:t>L’expression </a:t>
            </a:r>
            <a:r>
              <a:rPr lang="fr-FR" sz="1200" b="1" dirty="0"/>
              <a:t>« mi-figue mi-raisin » </a:t>
            </a:r>
            <a:r>
              <a:rPr lang="fr-FR" sz="1200" dirty="0"/>
              <a:t>est synonyme de </a:t>
            </a:r>
            <a:r>
              <a:rPr lang="fr-FR" sz="1200" b="1" dirty="0"/>
              <a:t>« mitigé ». </a:t>
            </a:r>
            <a:r>
              <a:rPr lang="fr-FR" sz="1200" dirty="0"/>
              <a:t>Elle remonte au XIVe siècle, lorsqu’à Venise, en Italie, des vendeurs de raisins de Corinthe plaçaient des figues au fond des paniers pour les alourdir et faire ainsi payer leurs raisins plus </a:t>
            </a:r>
            <a:r>
              <a:rPr lang="fr-FR" sz="1200" dirty="0" smtClean="0"/>
              <a:t>cher.</a:t>
            </a:r>
            <a:endParaRPr lang="fr-FR" sz="1200" b="1" u="sng" dirty="0">
              <a:solidFill>
                <a:srgbClr val="E46C0A"/>
              </a:solidFill>
              <a:latin typeface="Segoe Script" pitchFamily="34" charset="0"/>
              <a:cs typeface="Arial" charset="0"/>
            </a:endParaRPr>
          </a:p>
        </p:txBody>
      </p:sp>
      <p:sp>
        <p:nvSpPr>
          <p:cNvPr id="9" name="Rectangle 8"/>
          <p:cNvSpPr/>
          <p:nvPr/>
        </p:nvSpPr>
        <p:spPr>
          <a:xfrm>
            <a:off x="251520" y="1951672"/>
            <a:ext cx="8136904" cy="877163"/>
          </a:xfrm>
          <a:prstGeom prst="rect">
            <a:avLst/>
          </a:prstGeom>
        </p:spPr>
        <p:txBody>
          <a:bodyPr wrap="square">
            <a:spAutoFit/>
          </a:bodyPr>
          <a:lstStyle/>
          <a:p>
            <a:pPr algn="just"/>
            <a:r>
              <a:rPr lang="fr-FR" sz="1700" dirty="0"/>
              <a:t>La </a:t>
            </a:r>
            <a:r>
              <a:rPr lang="fr-FR" sz="1700" b="1" dirty="0"/>
              <a:t>figue fraîche </a:t>
            </a:r>
            <a:r>
              <a:rPr lang="fr-FR" sz="1700" dirty="0"/>
              <a:t>est </a:t>
            </a:r>
            <a:r>
              <a:rPr lang="fr-FR" sz="1700" b="1" dirty="0"/>
              <a:t>moins énergétique </a:t>
            </a:r>
            <a:r>
              <a:rPr lang="fr-FR" sz="1700" dirty="0"/>
              <a:t>que l’on a tendance à croire. Elle n’apporte que 57 calories aux 100 grammes, soit autant que la mangue ou la poire. La </a:t>
            </a:r>
            <a:r>
              <a:rPr lang="fr-FR" sz="1700" b="1" dirty="0"/>
              <a:t>figue sèche</a:t>
            </a:r>
            <a:r>
              <a:rPr lang="fr-FR" sz="1700" dirty="0"/>
              <a:t>, elle, est beaucoup </a:t>
            </a:r>
            <a:r>
              <a:rPr lang="fr-FR" sz="1700" b="1" dirty="0"/>
              <a:t>plus riche </a:t>
            </a:r>
            <a:r>
              <a:rPr lang="fr-FR" sz="1700" dirty="0"/>
              <a:t>puisqu’elle apporte environ 250 calories aux 100 grammes.</a:t>
            </a:r>
          </a:p>
        </p:txBody>
      </p:sp>
      <p:pic>
        <p:nvPicPr>
          <p:cNvPr id="11" name="Picture 4" descr="http://www.algomtl.com/upload/asperge-verte-bd-3avril-4VZmarvK.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5576" y="2828835"/>
            <a:ext cx="2905980" cy="193538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2" name="Picture 6" descr="http://www.espaceagro.com/_AFFAIRE/31208.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04048" y="3054633"/>
            <a:ext cx="2736304" cy="170958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946763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864744" y="332656"/>
            <a:ext cx="7667695" cy="954107"/>
          </a:xfrm>
          <a:prstGeom prst="rect">
            <a:avLst/>
          </a:prstGeom>
        </p:spPr>
        <p:txBody>
          <a:bodyPr wrap="square">
            <a:spAutoFit/>
          </a:bodyPr>
          <a:lstStyle/>
          <a:p>
            <a:pPr algn="just">
              <a:defRPr/>
            </a:pPr>
            <a:r>
              <a:rPr lang="fr-FR" sz="2800" u="sng" dirty="0">
                <a:solidFill>
                  <a:schemeClr val="accent3">
                    <a:lumMod val="50000"/>
                  </a:schemeClr>
                </a:solidFill>
                <a:effectLst>
                  <a:outerShdw blurRad="38100" dist="38100" dir="2700000" algn="tl">
                    <a:srgbClr val="C0C0C0"/>
                  </a:outerShdw>
                </a:effectLst>
                <a:latin typeface="Papyrus" pitchFamily="66" charset="0"/>
              </a:rPr>
              <a:t>Question </a:t>
            </a:r>
            <a:r>
              <a:rPr lang="fr-FR" sz="2800" u="sng" dirty="0" smtClean="0">
                <a:solidFill>
                  <a:schemeClr val="accent3">
                    <a:lumMod val="50000"/>
                  </a:schemeClr>
                </a:solidFill>
                <a:effectLst>
                  <a:outerShdw blurRad="38100" dist="38100" dir="2700000" algn="tl">
                    <a:srgbClr val="C0C0C0"/>
                  </a:outerShdw>
                </a:effectLst>
                <a:latin typeface="Papyrus" pitchFamily="66" charset="0"/>
              </a:rPr>
              <a:t>6</a:t>
            </a:r>
            <a:r>
              <a:rPr lang="fr-FR" sz="2800" dirty="0" smtClean="0">
                <a:solidFill>
                  <a:schemeClr val="accent3">
                    <a:lumMod val="50000"/>
                  </a:schemeClr>
                </a:solidFill>
                <a:effectLst>
                  <a:outerShdw blurRad="38100" dist="38100" dir="2700000" algn="tl">
                    <a:srgbClr val="C0C0C0"/>
                  </a:outerShdw>
                </a:effectLst>
                <a:latin typeface="Papyrus" pitchFamily="66" charset="0"/>
              </a:rPr>
              <a:t> </a:t>
            </a:r>
            <a:r>
              <a:rPr lang="fr-FR" sz="2800" dirty="0">
                <a:solidFill>
                  <a:schemeClr val="accent3">
                    <a:lumMod val="50000"/>
                  </a:schemeClr>
                </a:solidFill>
                <a:effectLst>
                  <a:outerShdw blurRad="38100" dist="38100" dir="2700000" algn="tl">
                    <a:srgbClr val="C0C0C0"/>
                  </a:outerShdw>
                </a:effectLst>
                <a:latin typeface="Papyrus" pitchFamily="66" charset="0"/>
              </a:rPr>
              <a:t>: </a:t>
            </a:r>
            <a:r>
              <a:rPr lang="fr-FR" sz="2800" dirty="0" smtClean="0">
                <a:solidFill>
                  <a:srgbClr val="00B050"/>
                </a:solidFill>
                <a:effectLst>
                  <a:outerShdw blurRad="38100" dist="38100" dir="2700000" algn="tl">
                    <a:srgbClr val="C0C0C0"/>
                  </a:outerShdw>
                </a:effectLst>
                <a:latin typeface="Papyrus" pitchFamily="66" charset="0"/>
              </a:rPr>
              <a:t>Quel(s) villages français sont réputés pour cultiver les figues ?</a:t>
            </a:r>
            <a:endParaRPr lang="fr-FR" sz="2800" dirty="0">
              <a:solidFill>
                <a:srgbClr val="00B050"/>
              </a:solidFill>
              <a:effectLst>
                <a:outerShdw blurRad="38100" dist="38100" dir="2700000" algn="tl">
                  <a:srgbClr val="C0C0C0"/>
                </a:outerShdw>
              </a:effectLst>
              <a:latin typeface="Papyrus" pitchFamily="66" charset="0"/>
            </a:endParaRPr>
          </a:p>
        </p:txBody>
      </p:sp>
      <p:sp>
        <p:nvSpPr>
          <p:cNvPr id="7" name="Titre 1">
            <a:hlinkClick r:id="rId2" action="ppaction://hlinksldjump">
              <a:snd r:embed="rId3" name="explode.wav"/>
            </a:hlinkClick>
          </p:cNvPr>
          <p:cNvSpPr txBox="1">
            <a:spLocks/>
          </p:cNvSpPr>
          <p:nvPr/>
        </p:nvSpPr>
        <p:spPr>
          <a:xfrm>
            <a:off x="805477" y="1916832"/>
            <a:ext cx="2674191" cy="864096"/>
          </a:xfrm>
          <a:prstGeom prst="roundRect">
            <a:avLst/>
          </a:prstGeom>
          <a:solidFill>
            <a:schemeClr val="accent3">
              <a:lumMod val="60000"/>
              <a:lumOff val="40000"/>
              <a:alpha val="50196"/>
            </a:schemeClr>
          </a:solidFill>
          <a:ln>
            <a:solidFill>
              <a:schemeClr val="bg1"/>
            </a:solidFill>
          </a:ln>
        </p:spPr>
        <p:style>
          <a:lnRef idx="2">
            <a:schemeClr val="accent2"/>
          </a:lnRef>
          <a:fillRef idx="1">
            <a:schemeClr val="lt1"/>
          </a:fillRef>
          <a:effectRef idx="0">
            <a:schemeClr val="accent2"/>
          </a:effectRef>
          <a:fontRef idx="minor">
            <a:schemeClr val="dk1"/>
          </a:fontRef>
        </p:style>
        <p:txBody>
          <a:bodyPr anchor="ctr">
            <a:normAutofit/>
          </a:bodyPr>
          <a:lstStyle/>
          <a:p>
            <a:pPr algn="ctr" fontAlgn="auto">
              <a:spcAft>
                <a:spcPts val="0"/>
              </a:spcAft>
              <a:defRPr/>
            </a:pPr>
            <a:r>
              <a:rPr lang="fr-FR" sz="2000" dirty="0" smtClean="0">
                <a:solidFill>
                  <a:schemeClr val="tx1">
                    <a:lumMod val="75000"/>
                    <a:lumOff val="25000"/>
                  </a:schemeClr>
                </a:solidFill>
                <a:latin typeface="Cambria" pitchFamily="18" charset="0"/>
                <a:ea typeface="+mj-ea"/>
                <a:cs typeface="+mj-cs"/>
              </a:rPr>
              <a:t>Porquerolles</a:t>
            </a:r>
            <a:endParaRPr lang="fr-FR" sz="2000" dirty="0">
              <a:solidFill>
                <a:schemeClr val="tx1">
                  <a:lumMod val="75000"/>
                  <a:lumOff val="25000"/>
                </a:schemeClr>
              </a:solidFill>
              <a:latin typeface="Cambria" pitchFamily="18" charset="0"/>
              <a:ea typeface="+mj-ea"/>
              <a:cs typeface="+mj-cs"/>
            </a:endParaRPr>
          </a:p>
        </p:txBody>
      </p:sp>
      <p:sp>
        <p:nvSpPr>
          <p:cNvPr id="10" name="Titre 1">
            <a:hlinkClick r:id="" action="ppaction://macro?name=REPONSE6">
              <a:snd r:embed="rId4" name="applause.wav"/>
            </a:hlinkClick>
          </p:cNvPr>
          <p:cNvSpPr txBox="1">
            <a:spLocks/>
          </p:cNvSpPr>
          <p:nvPr/>
        </p:nvSpPr>
        <p:spPr>
          <a:xfrm>
            <a:off x="829397" y="3356991"/>
            <a:ext cx="2688160" cy="879861"/>
          </a:xfrm>
          <a:prstGeom prst="roundRect">
            <a:avLst/>
          </a:prstGeom>
          <a:solidFill>
            <a:schemeClr val="accent3">
              <a:lumMod val="60000"/>
              <a:lumOff val="40000"/>
              <a:alpha val="50196"/>
            </a:schemeClr>
          </a:solidFill>
          <a:ln>
            <a:solidFill>
              <a:schemeClr val="bg1"/>
            </a:solidFill>
          </a:ln>
        </p:spPr>
        <p:style>
          <a:lnRef idx="2">
            <a:schemeClr val="accent2"/>
          </a:lnRef>
          <a:fillRef idx="1">
            <a:schemeClr val="lt1"/>
          </a:fillRef>
          <a:effectRef idx="0">
            <a:schemeClr val="accent2"/>
          </a:effectRef>
          <a:fontRef idx="minor">
            <a:schemeClr val="dk1"/>
          </a:fontRef>
        </p:style>
        <p:txBody>
          <a:bodyPr anchor="ctr">
            <a:normAutofit/>
          </a:bodyPr>
          <a:lstStyle/>
          <a:p>
            <a:pPr algn="ctr" fontAlgn="auto">
              <a:spcAft>
                <a:spcPts val="0"/>
              </a:spcAft>
              <a:defRPr/>
            </a:pPr>
            <a:r>
              <a:rPr lang="fr-FR" sz="2000" dirty="0" smtClean="0">
                <a:solidFill>
                  <a:schemeClr val="tx1">
                    <a:lumMod val="75000"/>
                    <a:lumOff val="25000"/>
                  </a:schemeClr>
                </a:solidFill>
                <a:latin typeface="Cambria" pitchFamily="18" charset="0"/>
                <a:ea typeface="+mj-ea"/>
                <a:cs typeface="+mj-cs"/>
              </a:rPr>
              <a:t>Vézénobres</a:t>
            </a:r>
            <a:endParaRPr lang="fr-FR" sz="2000" dirty="0">
              <a:solidFill>
                <a:schemeClr val="tx1">
                  <a:lumMod val="75000"/>
                  <a:lumOff val="25000"/>
                </a:schemeClr>
              </a:solidFill>
              <a:latin typeface="Cambria" pitchFamily="18" charset="0"/>
              <a:ea typeface="+mj-ea"/>
              <a:cs typeface="+mj-cs"/>
            </a:endParaRPr>
          </a:p>
        </p:txBody>
      </p:sp>
      <p:sp>
        <p:nvSpPr>
          <p:cNvPr id="11" name="Titre 1">
            <a:hlinkClick r:id="rId2" action="ppaction://hlinksldjump">
              <a:snd r:embed="rId3" name="explode.wav"/>
            </a:hlinkClick>
          </p:cNvPr>
          <p:cNvSpPr txBox="1">
            <a:spLocks/>
          </p:cNvSpPr>
          <p:nvPr/>
        </p:nvSpPr>
        <p:spPr>
          <a:xfrm>
            <a:off x="864744" y="4797152"/>
            <a:ext cx="2674191" cy="792088"/>
          </a:xfrm>
          <a:prstGeom prst="roundRect">
            <a:avLst/>
          </a:prstGeom>
          <a:solidFill>
            <a:schemeClr val="accent3">
              <a:lumMod val="60000"/>
              <a:lumOff val="40000"/>
              <a:alpha val="50196"/>
            </a:schemeClr>
          </a:solidFill>
          <a:ln>
            <a:solidFill>
              <a:schemeClr val="bg1"/>
            </a:solidFill>
          </a:ln>
        </p:spPr>
        <p:style>
          <a:lnRef idx="2">
            <a:schemeClr val="accent2"/>
          </a:lnRef>
          <a:fillRef idx="1">
            <a:schemeClr val="lt1"/>
          </a:fillRef>
          <a:effectRef idx="0">
            <a:schemeClr val="accent2"/>
          </a:effectRef>
          <a:fontRef idx="minor">
            <a:schemeClr val="dk1"/>
          </a:fontRef>
        </p:style>
        <p:txBody>
          <a:bodyPr anchor="ctr">
            <a:normAutofit/>
          </a:bodyPr>
          <a:lstStyle/>
          <a:p>
            <a:pPr algn="ctr" fontAlgn="auto">
              <a:spcAft>
                <a:spcPts val="0"/>
              </a:spcAft>
              <a:defRPr/>
            </a:pPr>
            <a:r>
              <a:rPr lang="fr-FR" sz="2000" dirty="0" smtClean="0">
                <a:solidFill>
                  <a:schemeClr val="tx1">
                    <a:lumMod val="75000"/>
                    <a:lumOff val="25000"/>
                  </a:schemeClr>
                </a:solidFill>
                <a:latin typeface="Cambria" pitchFamily="18" charset="0"/>
                <a:ea typeface="+mj-ea"/>
                <a:cs typeface="+mj-cs"/>
              </a:rPr>
              <a:t>Les bordes sur </a:t>
            </a:r>
            <a:r>
              <a:rPr lang="fr-FR" sz="2000" dirty="0" err="1">
                <a:solidFill>
                  <a:schemeClr val="tx1">
                    <a:lumMod val="75000"/>
                    <a:lumOff val="25000"/>
                  </a:schemeClr>
                </a:solidFill>
                <a:latin typeface="Cambria" pitchFamily="18" charset="0"/>
                <a:ea typeface="+mj-ea"/>
                <a:cs typeface="+mj-cs"/>
              </a:rPr>
              <a:t>A</a:t>
            </a:r>
            <a:r>
              <a:rPr lang="fr-FR" sz="2000" dirty="0" err="1" smtClean="0">
                <a:solidFill>
                  <a:schemeClr val="tx1">
                    <a:lumMod val="75000"/>
                    <a:lumOff val="25000"/>
                  </a:schemeClr>
                </a:solidFill>
                <a:latin typeface="Cambria" pitchFamily="18" charset="0"/>
                <a:ea typeface="+mj-ea"/>
                <a:cs typeface="+mj-cs"/>
              </a:rPr>
              <a:t>rize</a:t>
            </a:r>
            <a:endParaRPr lang="fr-FR" sz="2000" dirty="0">
              <a:solidFill>
                <a:schemeClr val="tx1">
                  <a:lumMod val="75000"/>
                  <a:lumOff val="25000"/>
                </a:schemeClr>
              </a:solidFill>
              <a:latin typeface="Cambria" pitchFamily="18" charset="0"/>
              <a:ea typeface="+mj-ea"/>
              <a:cs typeface="+mj-cs"/>
            </a:endParaRPr>
          </a:p>
        </p:txBody>
      </p:sp>
      <p:pic>
        <p:nvPicPr>
          <p:cNvPr id="9" name="Imag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91880" y="1615683"/>
            <a:ext cx="5652120" cy="5242341"/>
          </a:xfrm>
          <a:prstGeom prst="rect">
            <a:avLst/>
          </a:prstGeom>
        </p:spPr>
      </p:pic>
    </p:spTree>
    <p:extLst>
      <p:ext uri="{BB962C8B-B14F-4D97-AF65-F5344CB8AC3E}">
        <p14:creationId xmlns:p14="http://schemas.microsoft.com/office/powerpoint/2010/main" val="3689496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P spid="1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 9"/>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0" y="12761"/>
            <a:ext cx="9144000" cy="6845239"/>
          </a:xfrm>
          <a:prstGeom prst="rect">
            <a:avLst/>
          </a:prstGeom>
        </p:spPr>
      </p:pic>
      <p:sp>
        <p:nvSpPr>
          <p:cNvPr id="14" name="Titre 1"/>
          <p:cNvSpPr txBox="1">
            <a:spLocks/>
          </p:cNvSpPr>
          <p:nvPr/>
        </p:nvSpPr>
        <p:spPr>
          <a:xfrm>
            <a:off x="457200" y="274638"/>
            <a:ext cx="8229600" cy="1143000"/>
          </a:xfrm>
          <a:prstGeom prst="rect">
            <a:avLst/>
          </a:prstGeom>
        </p:spPr>
        <p:txBody>
          <a:bodyPr anchor="ctr">
            <a:normAutofit/>
          </a:bodyPr>
          <a:lstStyle/>
          <a:p>
            <a:pPr algn="ctr">
              <a:defRPr/>
            </a:pPr>
            <a:r>
              <a:rPr lang="fr-FR" sz="4400" dirty="0" smtClean="0">
                <a:solidFill>
                  <a:schemeClr val="accent3">
                    <a:lumMod val="50000"/>
                  </a:schemeClr>
                </a:solidFill>
                <a:effectLst>
                  <a:outerShdw blurRad="38100" dist="38100" dir="2700000" algn="tl">
                    <a:srgbClr val="C0C0C0"/>
                  </a:outerShdw>
                </a:effectLst>
                <a:latin typeface="Papyrus" pitchFamily="66" charset="0"/>
              </a:rPr>
              <a:t>Bravo ! Vous avez raison !</a:t>
            </a:r>
            <a:endParaRPr lang="fr-FR" sz="4400" dirty="0">
              <a:solidFill>
                <a:schemeClr val="accent3">
                  <a:lumMod val="50000"/>
                </a:schemeClr>
              </a:solidFill>
              <a:effectLst>
                <a:outerShdw blurRad="38100" dist="38100" dir="2700000" algn="tl">
                  <a:srgbClr val="C0C0C0"/>
                </a:outerShdw>
              </a:effectLst>
              <a:latin typeface="Papyrus" pitchFamily="66" charset="0"/>
            </a:endParaRPr>
          </a:p>
        </p:txBody>
      </p:sp>
      <p:sp>
        <p:nvSpPr>
          <p:cNvPr id="15" name="Rectangle 14"/>
          <p:cNvSpPr/>
          <p:nvPr/>
        </p:nvSpPr>
        <p:spPr>
          <a:xfrm>
            <a:off x="457200" y="1385299"/>
            <a:ext cx="6408712" cy="369332"/>
          </a:xfrm>
          <a:prstGeom prst="rect">
            <a:avLst/>
          </a:prstGeom>
        </p:spPr>
        <p:txBody>
          <a:bodyPr wrap="square">
            <a:spAutoFit/>
          </a:bodyPr>
          <a:lstStyle/>
          <a:p>
            <a:pPr algn="just">
              <a:spcBef>
                <a:spcPct val="20000"/>
              </a:spcBef>
            </a:pPr>
            <a:r>
              <a:rPr lang="fr-FR" altLang="fr-FR" b="1" u="sng" dirty="0" smtClean="0">
                <a:solidFill>
                  <a:srgbClr val="404040"/>
                </a:solidFill>
                <a:latin typeface="Cambria" pitchFamily="18" charset="0"/>
              </a:rPr>
              <a:t>Réponse</a:t>
            </a:r>
            <a:r>
              <a:rPr lang="fr-FR" altLang="fr-FR" b="1" dirty="0" smtClean="0">
                <a:solidFill>
                  <a:srgbClr val="404040"/>
                </a:solidFill>
                <a:latin typeface="Cambria" pitchFamily="18" charset="0"/>
              </a:rPr>
              <a:t> : </a:t>
            </a:r>
          </a:p>
        </p:txBody>
      </p:sp>
      <p:sp>
        <p:nvSpPr>
          <p:cNvPr id="16" name="Titre 1">
            <a:hlinkClick r:id="rId3" action="ppaction://hlinksldjump"/>
          </p:cNvPr>
          <p:cNvSpPr txBox="1">
            <a:spLocks/>
          </p:cNvSpPr>
          <p:nvPr/>
        </p:nvSpPr>
        <p:spPr>
          <a:xfrm>
            <a:off x="5508104" y="4972649"/>
            <a:ext cx="3384376" cy="1008112"/>
          </a:xfrm>
          <a:prstGeom prst="plaque">
            <a:avLst/>
          </a:prstGeom>
          <a:solidFill>
            <a:schemeClr val="accent3">
              <a:lumMod val="75000"/>
            </a:schemeClr>
          </a:solidFill>
        </p:spPr>
        <p:style>
          <a:lnRef idx="0">
            <a:schemeClr val="accent6"/>
          </a:lnRef>
          <a:fillRef idx="3">
            <a:schemeClr val="accent6"/>
          </a:fillRef>
          <a:effectRef idx="3">
            <a:schemeClr val="accent6"/>
          </a:effectRef>
          <a:fontRef idx="minor">
            <a:schemeClr val="lt1"/>
          </a:fontRef>
        </p:style>
        <p:txBody>
          <a:bodyPr anchor="ctr">
            <a:normAutofit/>
          </a:bodyPr>
          <a:lstStyle/>
          <a:p>
            <a:pPr algn="ctr">
              <a:defRPr/>
            </a:pPr>
            <a:r>
              <a:rPr lang="fr-FR" sz="2400" dirty="0">
                <a:solidFill>
                  <a:srgbClr val="FFFFFF"/>
                </a:solidFill>
                <a:effectLst>
                  <a:outerShdw blurRad="38100" dist="38100" dir="2700000" algn="tl">
                    <a:srgbClr val="C0C0C0"/>
                  </a:outerShdw>
                </a:effectLst>
                <a:latin typeface="Papyrus" pitchFamily="66" charset="0"/>
                <a:cs typeface="Arial" charset="0"/>
              </a:rPr>
              <a:t>Question </a:t>
            </a:r>
            <a:r>
              <a:rPr lang="fr-FR" sz="2400" dirty="0" smtClean="0">
                <a:solidFill>
                  <a:srgbClr val="FFFFFF"/>
                </a:solidFill>
                <a:effectLst>
                  <a:outerShdw blurRad="38100" dist="38100" dir="2700000" algn="tl">
                    <a:srgbClr val="C0C0C0"/>
                  </a:outerShdw>
                </a:effectLst>
                <a:latin typeface="Papyrus" pitchFamily="66" charset="0"/>
                <a:cs typeface="Arial" charset="0"/>
              </a:rPr>
              <a:t>suivante</a:t>
            </a:r>
            <a:endParaRPr lang="fr-FR" sz="2400" dirty="0">
              <a:solidFill>
                <a:schemeClr val="tx1"/>
              </a:solidFill>
              <a:effectLst>
                <a:outerShdw blurRad="38100" dist="38100" dir="2700000" algn="tl">
                  <a:srgbClr val="C0C0C0"/>
                </a:outerShdw>
              </a:effectLst>
              <a:latin typeface="Papyrus" pitchFamily="66" charset="0"/>
              <a:cs typeface="Arial" charset="0"/>
            </a:endParaRPr>
          </a:p>
        </p:txBody>
      </p:sp>
      <p:sp>
        <p:nvSpPr>
          <p:cNvPr id="17" name="Rectangle 16"/>
          <p:cNvSpPr/>
          <p:nvPr/>
        </p:nvSpPr>
        <p:spPr>
          <a:xfrm>
            <a:off x="349310" y="1774424"/>
            <a:ext cx="8543170" cy="1569660"/>
          </a:xfrm>
          <a:prstGeom prst="rect">
            <a:avLst/>
          </a:prstGeom>
        </p:spPr>
        <p:txBody>
          <a:bodyPr wrap="square">
            <a:spAutoFit/>
          </a:bodyPr>
          <a:lstStyle/>
          <a:p>
            <a:pPr algn="just"/>
            <a:r>
              <a:rPr lang="fr-FR" sz="1600" dirty="0" smtClean="0"/>
              <a:t>Le village producteurs de figues est </a:t>
            </a:r>
            <a:r>
              <a:rPr lang="fr-FR" sz="1600" b="1" dirty="0" smtClean="0"/>
              <a:t>Vézénobres </a:t>
            </a:r>
            <a:r>
              <a:rPr lang="fr-FR" sz="1600" dirty="0" smtClean="0"/>
              <a:t>(Gard).</a:t>
            </a:r>
          </a:p>
          <a:p>
            <a:pPr algn="just"/>
            <a:endParaRPr lang="fr-FR" sz="1600" dirty="0" smtClean="0"/>
          </a:p>
          <a:p>
            <a:pPr algn="just"/>
            <a:r>
              <a:rPr lang="fr-FR" sz="1600" dirty="0" smtClean="0"/>
              <a:t>Il existe  également trois autres villages producteurs qui sont </a:t>
            </a:r>
            <a:r>
              <a:rPr lang="fr-FR" sz="1600" dirty="0" err="1" smtClean="0"/>
              <a:t>Caromb</a:t>
            </a:r>
            <a:r>
              <a:rPr lang="fr-FR" sz="1600" dirty="0" smtClean="0"/>
              <a:t>.</a:t>
            </a:r>
          </a:p>
          <a:p>
            <a:pPr algn="just"/>
            <a:endParaRPr lang="fr-FR" sz="1600" dirty="0" smtClean="0"/>
          </a:p>
          <a:p>
            <a:pPr algn="just"/>
            <a:r>
              <a:rPr lang="fr-FR" sz="1600" dirty="0" smtClean="0"/>
              <a:t>En revanche, Porquerolles n’est pas réputé pour produire des figues mais pour abriter le conservatoire botanique national méditerranéen. </a:t>
            </a:r>
            <a:endParaRPr lang="fr-FR" sz="1600" dirty="0"/>
          </a:p>
        </p:txBody>
      </p:sp>
      <p:pic>
        <p:nvPicPr>
          <p:cNvPr id="18" name="Image 17"/>
          <p:cNvPicPr/>
          <p:nvPr/>
        </p:nvPicPr>
        <p:blipFill>
          <a:blip r:embed="rId4" cstate="print">
            <a:extLst>
              <a:ext uri="{28A0092B-C50C-407E-A947-70E740481C1C}">
                <a14:useLocalDpi xmlns:a14="http://schemas.microsoft.com/office/drawing/2010/main" val="0"/>
              </a:ext>
            </a:extLst>
          </a:blip>
          <a:stretch>
            <a:fillRect/>
          </a:stretch>
        </p:blipFill>
        <p:spPr>
          <a:xfrm>
            <a:off x="214282" y="3500438"/>
            <a:ext cx="1291383" cy="77419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9" name="Image 18"/>
          <p:cNvPicPr/>
          <p:nvPr/>
        </p:nvPicPr>
        <p:blipFill>
          <a:blip r:embed="rId5" cstate="print">
            <a:extLst>
              <a:ext uri="{28A0092B-C50C-407E-A947-70E740481C1C}">
                <a14:useLocalDpi xmlns:a14="http://schemas.microsoft.com/office/drawing/2010/main" val="0"/>
              </a:ext>
            </a:extLst>
          </a:blip>
          <a:stretch>
            <a:fillRect/>
          </a:stretch>
        </p:blipFill>
        <p:spPr>
          <a:xfrm>
            <a:off x="1785918" y="3500438"/>
            <a:ext cx="1265363" cy="79101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0" name="Image 19"/>
          <p:cNvPicPr/>
          <p:nvPr/>
        </p:nvPicPr>
        <p:blipFill>
          <a:blip r:embed="rId6" cstate="print">
            <a:extLst>
              <a:ext uri="{28A0092B-C50C-407E-A947-70E740481C1C}">
                <a14:useLocalDpi xmlns:a14="http://schemas.microsoft.com/office/drawing/2010/main" val="0"/>
              </a:ext>
            </a:extLst>
          </a:blip>
          <a:stretch>
            <a:fillRect/>
          </a:stretch>
        </p:blipFill>
        <p:spPr>
          <a:xfrm>
            <a:off x="3286116" y="3500438"/>
            <a:ext cx="1300908" cy="77419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1" name="il_fi" descr="http://www.maison-en-provence.com/photos/p685-domaine-des-maladieres-vezenobres.jpg"/>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857752" y="3500438"/>
            <a:ext cx="1249488" cy="77419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2" name="Rectangle 19"/>
          <p:cNvSpPr>
            <a:spLocks noChangeArrowheads="1"/>
          </p:cNvSpPr>
          <p:nvPr/>
        </p:nvSpPr>
        <p:spPr bwMode="auto">
          <a:xfrm>
            <a:off x="357158" y="4143380"/>
            <a:ext cx="1147762" cy="530225"/>
          </a:xfrm>
          <a:prstGeom prst="rect">
            <a:avLst/>
          </a:prstGeom>
          <a:noFill/>
          <a:ln w="25400">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fr-FR" sz="1100" b="1" i="0" u="none" strike="noStrike" cap="none" normalizeH="0" baseline="0" smtClean="0">
                <a:ln>
                  <a:noFill/>
                </a:ln>
                <a:solidFill>
                  <a:srgbClr val="000000"/>
                </a:solidFill>
                <a:effectLst/>
                <a:latin typeface="Calibri" pitchFamily="34" charset="0"/>
              </a:rPr>
              <a:t>Solliès-Pont</a:t>
            </a:r>
            <a:endParaRPr kumimoji="0" lang="fr-FR" sz="1800" b="0" i="0" u="none" strike="noStrike" cap="none" normalizeH="0" baseline="0" smtClean="0">
              <a:ln>
                <a:noFill/>
              </a:ln>
              <a:solidFill>
                <a:schemeClr val="tx1"/>
              </a:solidFill>
              <a:effectLst/>
              <a:latin typeface="Arial" pitchFamily="34" charset="0"/>
            </a:endParaRPr>
          </a:p>
        </p:txBody>
      </p:sp>
      <p:sp>
        <p:nvSpPr>
          <p:cNvPr id="23" name="Rectangle 24"/>
          <p:cNvSpPr>
            <a:spLocks noChangeArrowheads="1"/>
          </p:cNvSpPr>
          <p:nvPr/>
        </p:nvSpPr>
        <p:spPr bwMode="auto">
          <a:xfrm>
            <a:off x="1857356" y="4143380"/>
            <a:ext cx="1147762" cy="531813"/>
          </a:xfrm>
          <a:prstGeom prst="rect">
            <a:avLst/>
          </a:prstGeom>
          <a:noFill/>
          <a:ln w="25400">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fr-FR" sz="1100" b="1" i="0" u="none" strike="noStrike" cap="none" normalizeH="0" baseline="0" dirty="0" err="1" smtClean="0">
                <a:ln>
                  <a:noFill/>
                </a:ln>
                <a:solidFill>
                  <a:srgbClr val="000000"/>
                </a:solidFill>
                <a:effectLst/>
                <a:latin typeface="Calibri" pitchFamily="34" charset="0"/>
              </a:rPr>
              <a:t>Caromb</a:t>
            </a:r>
            <a:endParaRPr kumimoji="0" lang="fr-FR" sz="1800" b="0" i="0" u="none" strike="noStrike" cap="none" normalizeH="0" baseline="0" dirty="0" smtClean="0">
              <a:ln>
                <a:noFill/>
              </a:ln>
              <a:solidFill>
                <a:schemeClr val="tx1"/>
              </a:solidFill>
              <a:effectLst/>
              <a:latin typeface="Arial" pitchFamily="34" charset="0"/>
            </a:endParaRPr>
          </a:p>
        </p:txBody>
      </p:sp>
      <p:sp>
        <p:nvSpPr>
          <p:cNvPr id="24" name="Rectangle 27"/>
          <p:cNvSpPr>
            <a:spLocks noChangeArrowheads="1"/>
          </p:cNvSpPr>
          <p:nvPr/>
        </p:nvSpPr>
        <p:spPr bwMode="auto">
          <a:xfrm>
            <a:off x="3428992" y="4143380"/>
            <a:ext cx="1147763" cy="531813"/>
          </a:xfrm>
          <a:prstGeom prst="rect">
            <a:avLst/>
          </a:prstGeom>
          <a:noFill/>
          <a:ln w="25400">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fr-FR" sz="1100" b="1" i="0" u="none" strike="noStrike" cap="none" normalizeH="0" baseline="0" smtClean="0">
                <a:ln>
                  <a:noFill/>
                </a:ln>
                <a:solidFill>
                  <a:srgbClr val="000000"/>
                </a:solidFill>
                <a:effectLst/>
                <a:latin typeface="Calibri" pitchFamily="34" charset="0"/>
              </a:rPr>
              <a:t>Mas d’Azil</a:t>
            </a:r>
            <a:endParaRPr kumimoji="0" lang="fr-FR" sz="1800" b="0" i="0" u="none" strike="noStrike" cap="none" normalizeH="0" baseline="0" smtClean="0">
              <a:ln>
                <a:noFill/>
              </a:ln>
              <a:solidFill>
                <a:schemeClr val="tx1"/>
              </a:solidFill>
              <a:effectLst/>
              <a:latin typeface="Arial" pitchFamily="34" charset="0"/>
            </a:endParaRPr>
          </a:p>
        </p:txBody>
      </p:sp>
      <p:sp>
        <p:nvSpPr>
          <p:cNvPr id="25" name="Rectangle 28"/>
          <p:cNvSpPr>
            <a:spLocks noChangeArrowheads="1"/>
          </p:cNvSpPr>
          <p:nvPr/>
        </p:nvSpPr>
        <p:spPr bwMode="auto">
          <a:xfrm>
            <a:off x="4929190" y="4214818"/>
            <a:ext cx="1149350" cy="319087"/>
          </a:xfrm>
          <a:prstGeom prst="rect">
            <a:avLst/>
          </a:prstGeom>
          <a:noFill/>
          <a:ln w="25400">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fr-FR" sz="1100" b="1" i="0" u="none" strike="noStrike" cap="none" normalizeH="0" baseline="0" dirty="0" smtClean="0">
                <a:ln>
                  <a:noFill/>
                </a:ln>
                <a:solidFill>
                  <a:srgbClr val="000000"/>
                </a:solidFill>
                <a:effectLst/>
                <a:latin typeface="Calibri" pitchFamily="34" charset="0"/>
              </a:rPr>
              <a:t>Vézénobres</a:t>
            </a:r>
            <a:endParaRPr kumimoji="0" lang="fr-FR" sz="1800" b="0" i="0" u="none" strike="noStrike" cap="none" normalizeH="0" baseline="0" dirty="0" smtClean="0">
              <a:ln>
                <a:noFill/>
              </a:ln>
              <a:solidFill>
                <a:schemeClr val="tx1"/>
              </a:solidFill>
              <a:effectLst/>
              <a:latin typeface="Arial" pitchFamily="34" charset="0"/>
            </a:endParaRPr>
          </a:p>
        </p:txBody>
      </p:sp>
      <p:pic>
        <p:nvPicPr>
          <p:cNvPr id="26" name="Picture 7" descr="http://upload.wikimedia.org/wikipedia/commons/0/09/564X573-Carte_France_geo_verte.png"/>
          <p:cNvPicPr>
            <a:picLocks noChangeAspect="1" noChangeArrowheads="1"/>
          </p:cNvPicPr>
          <p:nvPr/>
        </p:nvPicPr>
        <p:blipFill>
          <a:blip r:embed="rId8" cstate="print"/>
          <a:srcRect/>
          <a:stretch>
            <a:fillRect/>
          </a:stretch>
        </p:blipFill>
        <p:spPr bwMode="auto">
          <a:xfrm>
            <a:off x="1857356" y="4572008"/>
            <a:ext cx="2071702" cy="2105665"/>
          </a:xfrm>
          <a:prstGeom prst="rect">
            <a:avLst/>
          </a:prstGeom>
          <a:noFill/>
        </p:spPr>
      </p:pic>
      <p:sp>
        <p:nvSpPr>
          <p:cNvPr id="27" name="Organigramme : Connecteur 26"/>
          <p:cNvSpPr/>
          <p:nvPr/>
        </p:nvSpPr>
        <p:spPr>
          <a:xfrm>
            <a:off x="3357554" y="6189360"/>
            <a:ext cx="45719" cy="45719"/>
          </a:xfrm>
          <a:prstGeom prst="flowChartConnector">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smtClean="0"/>
          </a:p>
          <a:p>
            <a:pPr algn="ctr"/>
            <a:endParaRPr lang="fr-FR" dirty="0"/>
          </a:p>
        </p:txBody>
      </p:sp>
      <p:sp>
        <p:nvSpPr>
          <p:cNvPr id="28" name="Organigramme : Connecteur 27"/>
          <p:cNvSpPr/>
          <p:nvPr/>
        </p:nvSpPr>
        <p:spPr>
          <a:xfrm flipV="1">
            <a:off x="3143240" y="6215082"/>
            <a:ext cx="45719" cy="45719"/>
          </a:xfrm>
          <a:prstGeom prst="flowChartConnector">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9" name="Organigramme : Connecteur 28"/>
          <p:cNvSpPr/>
          <p:nvPr/>
        </p:nvSpPr>
        <p:spPr>
          <a:xfrm flipV="1">
            <a:off x="3500430" y="6429395"/>
            <a:ext cx="45719" cy="45719"/>
          </a:xfrm>
          <a:prstGeom prst="flowChartConnector">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0" name="Organigramme : Connecteur 29"/>
          <p:cNvSpPr/>
          <p:nvPr/>
        </p:nvSpPr>
        <p:spPr>
          <a:xfrm flipV="1">
            <a:off x="2714612" y="6500834"/>
            <a:ext cx="45719" cy="45719"/>
          </a:xfrm>
          <a:prstGeom prst="flowChartConnector">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1" name="Rectangle 30"/>
          <p:cNvSpPr/>
          <p:nvPr/>
        </p:nvSpPr>
        <p:spPr>
          <a:xfrm>
            <a:off x="3428992" y="6357958"/>
            <a:ext cx="928694" cy="2143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b="1" dirty="0" smtClean="0">
                <a:solidFill>
                  <a:schemeClr val="tx1"/>
                </a:solidFill>
              </a:rPr>
              <a:t>Solliès-Pont</a:t>
            </a:r>
            <a:endParaRPr lang="fr-FR" sz="1000" b="1" dirty="0">
              <a:solidFill>
                <a:schemeClr val="tx1"/>
              </a:solidFill>
            </a:endParaRPr>
          </a:p>
        </p:txBody>
      </p:sp>
      <p:sp>
        <p:nvSpPr>
          <p:cNvPr id="32" name="Rectangle 31"/>
          <p:cNvSpPr/>
          <p:nvPr/>
        </p:nvSpPr>
        <p:spPr>
          <a:xfrm>
            <a:off x="3214678" y="6072206"/>
            <a:ext cx="928694" cy="2143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b="1" dirty="0" err="1" smtClean="0">
                <a:solidFill>
                  <a:schemeClr val="tx1"/>
                </a:solidFill>
              </a:rPr>
              <a:t>Caromb</a:t>
            </a:r>
            <a:endParaRPr lang="fr-FR" sz="1000" b="1" dirty="0">
              <a:solidFill>
                <a:schemeClr val="tx1"/>
              </a:solidFill>
            </a:endParaRPr>
          </a:p>
        </p:txBody>
      </p:sp>
      <p:sp>
        <p:nvSpPr>
          <p:cNvPr id="33" name="Rectangle 32"/>
          <p:cNvSpPr/>
          <p:nvPr/>
        </p:nvSpPr>
        <p:spPr>
          <a:xfrm>
            <a:off x="2214546" y="6500834"/>
            <a:ext cx="928694" cy="2143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b="1" dirty="0" smtClean="0">
                <a:solidFill>
                  <a:schemeClr val="tx1"/>
                </a:solidFill>
              </a:rPr>
              <a:t>Mas d’</a:t>
            </a:r>
            <a:r>
              <a:rPr lang="fr-FR" sz="1000" b="1" dirty="0" err="1" smtClean="0">
                <a:solidFill>
                  <a:schemeClr val="tx1"/>
                </a:solidFill>
              </a:rPr>
              <a:t>Azil</a:t>
            </a:r>
            <a:endParaRPr lang="fr-FR" sz="1000" b="1" dirty="0">
              <a:solidFill>
                <a:schemeClr val="tx1"/>
              </a:solidFill>
            </a:endParaRPr>
          </a:p>
        </p:txBody>
      </p:sp>
      <p:sp>
        <p:nvSpPr>
          <p:cNvPr id="34" name="Rectangle 33"/>
          <p:cNvSpPr/>
          <p:nvPr/>
        </p:nvSpPr>
        <p:spPr>
          <a:xfrm>
            <a:off x="2357422" y="6143644"/>
            <a:ext cx="928694" cy="2143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b="1" dirty="0" smtClean="0">
                <a:solidFill>
                  <a:schemeClr val="tx1"/>
                </a:solidFill>
              </a:rPr>
              <a:t>Vézénobres</a:t>
            </a:r>
            <a:endParaRPr lang="fr-FR" sz="1000" b="1" dirty="0">
              <a:solidFill>
                <a:schemeClr val="tx1"/>
              </a:solidFill>
            </a:endParaRPr>
          </a:p>
        </p:txBody>
      </p:sp>
    </p:spTree>
    <p:extLst>
      <p:ext uri="{BB962C8B-B14F-4D97-AF65-F5344CB8AC3E}">
        <p14:creationId xmlns:p14="http://schemas.microsoft.com/office/powerpoint/2010/main" val="428888450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Image 31"/>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0" y="12761"/>
            <a:ext cx="9144000" cy="6845239"/>
          </a:xfrm>
          <a:prstGeom prst="rect">
            <a:avLst/>
          </a:prstGeom>
        </p:spPr>
      </p:pic>
      <p:sp>
        <p:nvSpPr>
          <p:cNvPr id="33" name="Titre 1"/>
          <p:cNvSpPr txBox="1">
            <a:spLocks/>
          </p:cNvSpPr>
          <p:nvPr/>
        </p:nvSpPr>
        <p:spPr>
          <a:xfrm>
            <a:off x="457200" y="274638"/>
            <a:ext cx="8229600" cy="1143000"/>
          </a:xfrm>
          <a:prstGeom prst="rect">
            <a:avLst/>
          </a:prstGeom>
        </p:spPr>
        <p:txBody>
          <a:bodyPr anchor="ctr">
            <a:normAutofit/>
          </a:bodyPr>
          <a:lstStyle/>
          <a:p>
            <a:pPr algn="ctr">
              <a:defRPr/>
            </a:pPr>
            <a:r>
              <a:rPr lang="fr-FR" sz="4400" dirty="0" smtClean="0">
                <a:solidFill>
                  <a:schemeClr val="accent3">
                    <a:lumMod val="50000"/>
                  </a:schemeClr>
                </a:solidFill>
                <a:effectLst>
                  <a:outerShdw blurRad="38100" dist="38100" dir="2700000" algn="tl">
                    <a:srgbClr val="C0C0C0"/>
                  </a:outerShdw>
                </a:effectLst>
                <a:latin typeface="Papyrus" pitchFamily="66" charset="0"/>
              </a:rPr>
              <a:t>Aie ! Vous vous êtes trompé(e) !</a:t>
            </a:r>
            <a:endParaRPr lang="fr-FR" sz="4400" dirty="0">
              <a:solidFill>
                <a:schemeClr val="accent3">
                  <a:lumMod val="50000"/>
                </a:schemeClr>
              </a:solidFill>
              <a:effectLst>
                <a:outerShdw blurRad="38100" dist="38100" dir="2700000" algn="tl">
                  <a:srgbClr val="C0C0C0"/>
                </a:outerShdw>
              </a:effectLst>
              <a:latin typeface="Papyrus" pitchFamily="66" charset="0"/>
            </a:endParaRPr>
          </a:p>
        </p:txBody>
      </p:sp>
      <p:sp>
        <p:nvSpPr>
          <p:cNvPr id="34" name="Rectangle 33"/>
          <p:cNvSpPr/>
          <p:nvPr/>
        </p:nvSpPr>
        <p:spPr>
          <a:xfrm>
            <a:off x="457200" y="1385299"/>
            <a:ext cx="6408712" cy="369332"/>
          </a:xfrm>
          <a:prstGeom prst="rect">
            <a:avLst/>
          </a:prstGeom>
        </p:spPr>
        <p:txBody>
          <a:bodyPr wrap="square">
            <a:spAutoFit/>
          </a:bodyPr>
          <a:lstStyle/>
          <a:p>
            <a:pPr algn="just">
              <a:spcBef>
                <a:spcPct val="20000"/>
              </a:spcBef>
            </a:pPr>
            <a:r>
              <a:rPr lang="fr-FR" altLang="fr-FR" b="1" u="sng" dirty="0" smtClean="0">
                <a:solidFill>
                  <a:srgbClr val="404040"/>
                </a:solidFill>
                <a:latin typeface="Cambria" pitchFamily="18" charset="0"/>
              </a:rPr>
              <a:t>Réponse</a:t>
            </a:r>
            <a:r>
              <a:rPr lang="fr-FR" altLang="fr-FR" b="1" dirty="0" smtClean="0">
                <a:solidFill>
                  <a:srgbClr val="404040"/>
                </a:solidFill>
                <a:latin typeface="Cambria" pitchFamily="18" charset="0"/>
              </a:rPr>
              <a:t> : </a:t>
            </a:r>
          </a:p>
        </p:txBody>
      </p:sp>
      <p:sp>
        <p:nvSpPr>
          <p:cNvPr id="35" name="Titre 1">
            <a:hlinkClick r:id="rId3" action="ppaction://hlinksldjump"/>
          </p:cNvPr>
          <p:cNvSpPr txBox="1">
            <a:spLocks/>
          </p:cNvSpPr>
          <p:nvPr/>
        </p:nvSpPr>
        <p:spPr>
          <a:xfrm>
            <a:off x="5508104" y="4972649"/>
            <a:ext cx="3384376" cy="1008112"/>
          </a:xfrm>
          <a:prstGeom prst="plaque">
            <a:avLst/>
          </a:prstGeom>
          <a:solidFill>
            <a:schemeClr val="accent3">
              <a:lumMod val="75000"/>
            </a:schemeClr>
          </a:solidFill>
        </p:spPr>
        <p:style>
          <a:lnRef idx="0">
            <a:schemeClr val="accent6"/>
          </a:lnRef>
          <a:fillRef idx="3">
            <a:schemeClr val="accent6"/>
          </a:fillRef>
          <a:effectRef idx="3">
            <a:schemeClr val="accent6"/>
          </a:effectRef>
          <a:fontRef idx="minor">
            <a:schemeClr val="lt1"/>
          </a:fontRef>
        </p:style>
        <p:txBody>
          <a:bodyPr anchor="ctr">
            <a:normAutofit/>
          </a:bodyPr>
          <a:lstStyle/>
          <a:p>
            <a:pPr algn="ctr">
              <a:defRPr/>
            </a:pPr>
            <a:r>
              <a:rPr lang="fr-FR" sz="2400" dirty="0">
                <a:solidFill>
                  <a:srgbClr val="FFFFFF"/>
                </a:solidFill>
                <a:effectLst>
                  <a:outerShdw blurRad="38100" dist="38100" dir="2700000" algn="tl">
                    <a:srgbClr val="C0C0C0"/>
                  </a:outerShdw>
                </a:effectLst>
                <a:latin typeface="Papyrus" pitchFamily="66" charset="0"/>
                <a:cs typeface="Arial" charset="0"/>
              </a:rPr>
              <a:t>Question </a:t>
            </a:r>
            <a:r>
              <a:rPr lang="fr-FR" sz="2400" dirty="0" smtClean="0">
                <a:solidFill>
                  <a:srgbClr val="FFFFFF"/>
                </a:solidFill>
                <a:effectLst>
                  <a:outerShdw blurRad="38100" dist="38100" dir="2700000" algn="tl">
                    <a:srgbClr val="C0C0C0"/>
                  </a:outerShdw>
                </a:effectLst>
                <a:latin typeface="Papyrus" pitchFamily="66" charset="0"/>
                <a:cs typeface="Arial" charset="0"/>
              </a:rPr>
              <a:t>suivante</a:t>
            </a:r>
            <a:endParaRPr lang="fr-FR" sz="2400" dirty="0">
              <a:solidFill>
                <a:schemeClr val="tx1"/>
              </a:solidFill>
              <a:effectLst>
                <a:outerShdw blurRad="38100" dist="38100" dir="2700000" algn="tl">
                  <a:srgbClr val="C0C0C0"/>
                </a:outerShdw>
              </a:effectLst>
              <a:latin typeface="Papyrus" pitchFamily="66" charset="0"/>
              <a:cs typeface="Arial" charset="0"/>
            </a:endParaRPr>
          </a:p>
        </p:txBody>
      </p:sp>
      <p:sp>
        <p:nvSpPr>
          <p:cNvPr id="36" name="Rectangle 35"/>
          <p:cNvSpPr/>
          <p:nvPr/>
        </p:nvSpPr>
        <p:spPr>
          <a:xfrm>
            <a:off x="349310" y="1774424"/>
            <a:ext cx="8543170" cy="1569660"/>
          </a:xfrm>
          <a:prstGeom prst="rect">
            <a:avLst/>
          </a:prstGeom>
        </p:spPr>
        <p:txBody>
          <a:bodyPr wrap="square">
            <a:spAutoFit/>
          </a:bodyPr>
          <a:lstStyle/>
          <a:p>
            <a:pPr algn="just"/>
            <a:r>
              <a:rPr lang="fr-FR" sz="1600" dirty="0" smtClean="0"/>
              <a:t>Le village producteurs de figues est </a:t>
            </a:r>
            <a:r>
              <a:rPr lang="fr-FR" sz="1600" b="1" dirty="0" smtClean="0"/>
              <a:t>Vézénobres </a:t>
            </a:r>
            <a:r>
              <a:rPr lang="fr-FR" sz="1600" dirty="0" smtClean="0"/>
              <a:t>(Gard).</a:t>
            </a:r>
          </a:p>
          <a:p>
            <a:pPr algn="just"/>
            <a:endParaRPr lang="fr-FR" sz="1600" dirty="0" smtClean="0"/>
          </a:p>
          <a:p>
            <a:pPr algn="just"/>
            <a:r>
              <a:rPr lang="fr-FR" sz="1600" dirty="0" smtClean="0"/>
              <a:t>Il existe  également trois autres villages producteurs qui sont </a:t>
            </a:r>
            <a:r>
              <a:rPr lang="fr-FR" sz="1600" dirty="0" err="1" smtClean="0"/>
              <a:t>Caromb</a:t>
            </a:r>
            <a:r>
              <a:rPr lang="fr-FR" sz="1600" dirty="0" smtClean="0"/>
              <a:t>.</a:t>
            </a:r>
          </a:p>
          <a:p>
            <a:pPr algn="just"/>
            <a:endParaRPr lang="fr-FR" sz="1600" dirty="0" smtClean="0"/>
          </a:p>
          <a:p>
            <a:pPr algn="just"/>
            <a:r>
              <a:rPr lang="fr-FR" sz="1600" dirty="0" smtClean="0"/>
              <a:t>En revanche, Porquerolles n’est pas réputé pour produire des figues mais pour abriter le conservatoire botanique national méditerranéen. </a:t>
            </a:r>
            <a:endParaRPr lang="fr-FR" sz="1600" dirty="0"/>
          </a:p>
        </p:txBody>
      </p:sp>
      <p:pic>
        <p:nvPicPr>
          <p:cNvPr id="37" name="Image 36"/>
          <p:cNvPicPr/>
          <p:nvPr/>
        </p:nvPicPr>
        <p:blipFill>
          <a:blip r:embed="rId4" cstate="print">
            <a:extLst>
              <a:ext uri="{28A0092B-C50C-407E-A947-70E740481C1C}">
                <a14:useLocalDpi xmlns:a14="http://schemas.microsoft.com/office/drawing/2010/main" val="0"/>
              </a:ext>
            </a:extLst>
          </a:blip>
          <a:stretch>
            <a:fillRect/>
          </a:stretch>
        </p:blipFill>
        <p:spPr>
          <a:xfrm>
            <a:off x="214282" y="3500438"/>
            <a:ext cx="1291383" cy="77419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38" name="Image 37"/>
          <p:cNvPicPr/>
          <p:nvPr/>
        </p:nvPicPr>
        <p:blipFill>
          <a:blip r:embed="rId5" cstate="print">
            <a:extLst>
              <a:ext uri="{28A0092B-C50C-407E-A947-70E740481C1C}">
                <a14:useLocalDpi xmlns:a14="http://schemas.microsoft.com/office/drawing/2010/main" val="0"/>
              </a:ext>
            </a:extLst>
          </a:blip>
          <a:stretch>
            <a:fillRect/>
          </a:stretch>
        </p:blipFill>
        <p:spPr>
          <a:xfrm>
            <a:off x="1785918" y="3500438"/>
            <a:ext cx="1265363" cy="79101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39" name="Image 38"/>
          <p:cNvPicPr/>
          <p:nvPr/>
        </p:nvPicPr>
        <p:blipFill>
          <a:blip r:embed="rId6" cstate="print">
            <a:extLst>
              <a:ext uri="{28A0092B-C50C-407E-A947-70E740481C1C}">
                <a14:useLocalDpi xmlns:a14="http://schemas.microsoft.com/office/drawing/2010/main" val="0"/>
              </a:ext>
            </a:extLst>
          </a:blip>
          <a:stretch>
            <a:fillRect/>
          </a:stretch>
        </p:blipFill>
        <p:spPr>
          <a:xfrm>
            <a:off x="3286116" y="3500438"/>
            <a:ext cx="1300908" cy="77419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40" name="il_fi" descr="http://www.maison-en-provence.com/photos/p685-domaine-des-maladieres-vezenobres.jpg"/>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857752" y="3500438"/>
            <a:ext cx="1249488" cy="77419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1" name="Rectangle 19"/>
          <p:cNvSpPr>
            <a:spLocks noChangeArrowheads="1"/>
          </p:cNvSpPr>
          <p:nvPr/>
        </p:nvSpPr>
        <p:spPr bwMode="auto">
          <a:xfrm>
            <a:off x="357158" y="4143380"/>
            <a:ext cx="1147762" cy="530225"/>
          </a:xfrm>
          <a:prstGeom prst="rect">
            <a:avLst/>
          </a:prstGeom>
          <a:noFill/>
          <a:ln w="25400">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fr-FR" sz="1100" b="1" i="0" u="none" strike="noStrike" cap="none" normalizeH="0" baseline="0" smtClean="0">
                <a:ln>
                  <a:noFill/>
                </a:ln>
                <a:solidFill>
                  <a:srgbClr val="000000"/>
                </a:solidFill>
                <a:effectLst/>
                <a:latin typeface="Calibri" pitchFamily="34" charset="0"/>
              </a:rPr>
              <a:t>Solliès-Pont</a:t>
            </a:r>
            <a:endParaRPr kumimoji="0" lang="fr-FR" sz="1800" b="0" i="0" u="none" strike="noStrike" cap="none" normalizeH="0" baseline="0" smtClean="0">
              <a:ln>
                <a:noFill/>
              </a:ln>
              <a:solidFill>
                <a:schemeClr val="tx1"/>
              </a:solidFill>
              <a:effectLst/>
              <a:latin typeface="Arial" pitchFamily="34" charset="0"/>
            </a:endParaRPr>
          </a:p>
        </p:txBody>
      </p:sp>
      <p:sp>
        <p:nvSpPr>
          <p:cNvPr id="42" name="Rectangle 24"/>
          <p:cNvSpPr>
            <a:spLocks noChangeArrowheads="1"/>
          </p:cNvSpPr>
          <p:nvPr/>
        </p:nvSpPr>
        <p:spPr bwMode="auto">
          <a:xfrm>
            <a:off x="1857356" y="4143380"/>
            <a:ext cx="1147762" cy="531813"/>
          </a:xfrm>
          <a:prstGeom prst="rect">
            <a:avLst/>
          </a:prstGeom>
          <a:noFill/>
          <a:ln w="25400">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fr-FR" sz="1100" b="1" i="0" u="none" strike="noStrike" cap="none" normalizeH="0" baseline="0" dirty="0" err="1" smtClean="0">
                <a:ln>
                  <a:noFill/>
                </a:ln>
                <a:solidFill>
                  <a:srgbClr val="000000"/>
                </a:solidFill>
                <a:effectLst/>
                <a:latin typeface="Calibri" pitchFamily="34" charset="0"/>
              </a:rPr>
              <a:t>Caromb</a:t>
            </a:r>
            <a:endParaRPr kumimoji="0" lang="fr-FR" sz="1800" b="0" i="0" u="none" strike="noStrike" cap="none" normalizeH="0" baseline="0" dirty="0" smtClean="0">
              <a:ln>
                <a:noFill/>
              </a:ln>
              <a:solidFill>
                <a:schemeClr val="tx1"/>
              </a:solidFill>
              <a:effectLst/>
              <a:latin typeface="Arial" pitchFamily="34" charset="0"/>
            </a:endParaRPr>
          </a:p>
        </p:txBody>
      </p:sp>
      <p:sp>
        <p:nvSpPr>
          <p:cNvPr id="43" name="Rectangle 27"/>
          <p:cNvSpPr>
            <a:spLocks noChangeArrowheads="1"/>
          </p:cNvSpPr>
          <p:nvPr/>
        </p:nvSpPr>
        <p:spPr bwMode="auto">
          <a:xfrm>
            <a:off x="3428992" y="4143380"/>
            <a:ext cx="1147763" cy="531813"/>
          </a:xfrm>
          <a:prstGeom prst="rect">
            <a:avLst/>
          </a:prstGeom>
          <a:noFill/>
          <a:ln w="25400">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fr-FR" sz="1100" b="1" i="0" u="none" strike="noStrike" cap="none" normalizeH="0" baseline="0" smtClean="0">
                <a:ln>
                  <a:noFill/>
                </a:ln>
                <a:solidFill>
                  <a:srgbClr val="000000"/>
                </a:solidFill>
                <a:effectLst/>
                <a:latin typeface="Calibri" pitchFamily="34" charset="0"/>
              </a:rPr>
              <a:t>Mas d’Azil</a:t>
            </a:r>
            <a:endParaRPr kumimoji="0" lang="fr-FR" sz="1800" b="0" i="0" u="none" strike="noStrike" cap="none" normalizeH="0" baseline="0" smtClean="0">
              <a:ln>
                <a:noFill/>
              </a:ln>
              <a:solidFill>
                <a:schemeClr val="tx1"/>
              </a:solidFill>
              <a:effectLst/>
              <a:latin typeface="Arial" pitchFamily="34" charset="0"/>
            </a:endParaRPr>
          </a:p>
        </p:txBody>
      </p:sp>
      <p:sp>
        <p:nvSpPr>
          <p:cNvPr id="44" name="Rectangle 28"/>
          <p:cNvSpPr>
            <a:spLocks noChangeArrowheads="1"/>
          </p:cNvSpPr>
          <p:nvPr/>
        </p:nvSpPr>
        <p:spPr bwMode="auto">
          <a:xfrm>
            <a:off x="4929190" y="4214818"/>
            <a:ext cx="1149350" cy="319087"/>
          </a:xfrm>
          <a:prstGeom prst="rect">
            <a:avLst/>
          </a:prstGeom>
          <a:noFill/>
          <a:ln w="25400">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fr-FR" sz="1100" b="1" i="0" u="none" strike="noStrike" cap="none" normalizeH="0" baseline="0" dirty="0" smtClean="0">
                <a:ln>
                  <a:noFill/>
                </a:ln>
                <a:solidFill>
                  <a:srgbClr val="000000"/>
                </a:solidFill>
                <a:effectLst/>
                <a:latin typeface="Calibri" pitchFamily="34" charset="0"/>
              </a:rPr>
              <a:t>Vézénobres</a:t>
            </a:r>
            <a:endParaRPr kumimoji="0" lang="fr-FR" sz="1800" b="0" i="0" u="none" strike="noStrike" cap="none" normalizeH="0" baseline="0" dirty="0" smtClean="0">
              <a:ln>
                <a:noFill/>
              </a:ln>
              <a:solidFill>
                <a:schemeClr val="tx1"/>
              </a:solidFill>
              <a:effectLst/>
              <a:latin typeface="Arial" pitchFamily="34" charset="0"/>
            </a:endParaRPr>
          </a:p>
        </p:txBody>
      </p:sp>
      <p:pic>
        <p:nvPicPr>
          <p:cNvPr id="45" name="Picture 7" descr="http://upload.wikimedia.org/wikipedia/commons/0/09/564X573-Carte_France_geo_verte.png"/>
          <p:cNvPicPr>
            <a:picLocks noChangeAspect="1" noChangeArrowheads="1"/>
          </p:cNvPicPr>
          <p:nvPr/>
        </p:nvPicPr>
        <p:blipFill>
          <a:blip r:embed="rId8" cstate="print"/>
          <a:srcRect/>
          <a:stretch>
            <a:fillRect/>
          </a:stretch>
        </p:blipFill>
        <p:spPr bwMode="auto">
          <a:xfrm>
            <a:off x="1857356" y="4572008"/>
            <a:ext cx="2071702" cy="2105665"/>
          </a:xfrm>
          <a:prstGeom prst="rect">
            <a:avLst/>
          </a:prstGeom>
          <a:noFill/>
        </p:spPr>
      </p:pic>
      <p:sp>
        <p:nvSpPr>
          <p:cNvPr id="46" name="Organigramme : Connecteur 45"/>
          <p:cNvSpPr/>
          <p:nvPr/>
        </p:nvSpPr>
        <p:spPr>
          <a:xfrm>
            <a:off x="3357554" y="6189360"/>
            <a:ext cx="45719" cy="45719"/>
          </a:xfrm>
          <a:prstGeom prst="flowChartConnector">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smtClean="0"/>
          </a:p>
          <a:p>
            <a:pPr algn="ctr"/>
            <a:endParaRPr lang="fr-FR" dirty="0"/>
          </a:p>
        </p:txBody>
      </p:sp>
      <p:sp>
        <p:nvSpPr>
          <p:cNvPr id="47" name="Organigramme : Connecteur 46"/>
          <p:cNvSpPr/>
          <p:nvPr/>
        </p:nvSpPr>
        <p:spPr>
          <a:xfrm flipV="1">
            <a:off x="3143240" y="6215082"/>
            <a:ext cx="45719" cy="45719"/>
          </a:xfrm>
          <a:prstGeom prst="flowChartConnector">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8" name="Organigramme : Connecteur 47"/>
          <p:cNvSpPr/>
          <p:nvPr/>
        </p:nvSpPr>
        <p:spPr>
          <a:xfrm flipV="1">
            <a:off x="3500430" y="6429395"/>
            <a:ext cx="45719" cy="45719"/>
          </a:xfrm>
          <a:prstGeom prst="flowChartConnector">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9" name="Organigramme : Connecteur 48"/>
          <p:cNvSpPr/>
          <p:nvPr/>
        </p:nvSpPr>
        <p:spPr>
          <a:xfrm flipV="1">
            <a:off x="2714612" y="6500834"/>
            <a:ext cx="45719" cy="45719"/>
          </a:xfrm>
          <a:prstGeom prst="flowChartConnector">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0" name="Rectangle 49"/>
          <p:cNvSpPr/>
          <p:nvPr/>
        </p:nvSpPr>
        <p:spPr>
          <a:xfrm>
            <a:off x="3428992" y="6357958"/>
            <a:ext cx="928694" cy="2143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b="1" dirty="0" smtClean="0">
                <a:solidFill>
                  <a:schemeClr val="tx1"/>
                </a:solidFill>
              </a:rPr>
              <a:t>Solliès-Pont</a:t>
            </a:r>
            <a:endParaRPr lang="fr-FR" sz="1000" b="1" dirty="0">
              <a:solidFill>
                <a:schemeClr val="tx1"/>
              </a:solidFill>
            </a:endParaRPr>
          </a:p>
        </p:txBody>
      </p:sp>
      <p:sp>
        <p:nvSpPr>
          <p:cNvPr id="51" name="Rectangle 50"/>
          <p:cNvSpPr/>
          <p:nvPr/>
        </p:nvSpPr>
        <p:spPr>
          <a:xfrm>
            <a:off x="3214678" y="6072206"/>
            <a:ext cx="928694" cy="2143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b="1" dirty="0" err="1" smtClean="0">
                <a:solidFill>
                  <a:schemeClr val="tx1"/>
                </a:solidFill>
              </a:rPr>
              <a:t>Caromb</a:t>
            </a:r>
            <a:endParaRPr lang="fr-FR" sz="1000" b="1" dirty="0">
              <a:solidFill>
                <a:schemeClr val="tx1"/>
              </a:solidFill>
            </a:endParaRPr>
          </a:p>
        </p:txBody>
      </p:sp>
      <p:sp>
        <p:nvSpPr>
          <p:cNvPr id="52" name="Rectangle 51"/>
          <p:cNvSpPr/>
          <p:nvPr/>
        </p:nvSpPr>
        <p:spPr>
          <a:xfrm>
            <a:off x="2214546" y="6500834"/>
            <a:ext cx="928694" cy="2143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b="1" dirty="0" smtClean="0">
                <a:solidFill>
                  <a:schemeClr val="tx1"/>
                </a:solidFill>
              </a:rPr>
              <a:t>Mas d’</a:t>
            </a:r>
            <a:r>
              <a:rPr lang="fr-FR" sz="1000" b="1" dirty="0" err="1" smtClean="0">
                <a:solidFill>
                  <a:schemeClr val="tx1"/>
                </a:solidFill>
              </a:rPr>
              <a:t>Azil</a:t>
            </a:r>
            <a:endParaRPr lang="fr-FR" sz="1000" b="1" dirty="0">
              <a:solidFill>
                <a:schemeClr val="tx1"/>
              </a:solidFill>
            </a:endParaRPr>
          </a:p>
        </p:txBody>
      </p:sp>
      <p:sp>
        <p:nvSpPr>
          <p:cNvPr id="53" name="Rectangle 52"/>
          <p:cNvSpPr/>
          <p:nvPr/>
        </p:nvSpPr>
        <p:spPr>
          <a:xfrm>
            <a:off x="2357422" y="6143644"/>
            <a:ext cx="928694" cy="2143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b="1" dirty="0" smtClean="0">
                <a:solidFill>
                  <a:schemeClr val="tx1"/>
                </a:solidFill>
              </a:rPr>
              <a:t>Vézénobres</a:t>
            </a:r>
            <a:endParaRPr lang="fr-FR" sz="1000" b="1" dirty="0">
              <a:solidFill>
                <a:schemeClr val="tx1"/>
              </a:solidFill>
            </a:endParaRPr>
          </a:p>
        </p:txBody>
      </p:sp>
    </p:spTree>
    <p:extLst>
      <p:ext uri="{BB962C8B-B14F-4D97-AF65-F5344CB8AC3E}">
        <p14:creationId xmlns:p14="http://schemas.microsoft.com/office/powerpoint/2010/main" val="55421868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260648"/>
            <a:ext cx="9144000" cy="523220"/>
          </a:xfrm>
          <a:prstGeom prst="rect">
            <a:avLst/>
          </a:prstGeom>
        </p:spPr>
        <p:txBody>
          <a:bodyPr wrap="square">
            <a:spAutoFit/>
          </a:bodyPr>
          <a:lstStyle/>
          <a:p>
            <a:pPr algn="just">
              <a:defRPr/>
            </a:pPr>
            <a:r>
              <a:rPr lang="fr-FR" sz="2800" u="sng" dirty="0">
                <a:solidFill>
                  <a:schemeClr val="accent3">
                    <a:lumMod val="50000"/>
                  </a:schemeClr>
                </a:solidFill>
                <a:effectLst>
                  <a:outerShdw blurRad="38100" dist="38100" dir="2700000" algn="tl">
                    <a:srgbClr val="C0C0C0"/>
                  </a:outerShdw>
                </a:effectLst>
                <a:latin typeface="Papyrus" pitchFamily="66" charset="0"/>
              </a:rPr>
              <a:t>Question </a:t>
            </a:r>
            <a:r>
              <a:rPr lang="fr-FR" sz="2800" u="sng" dirty="0" smtClean="0">
                <a:solidFill>
                  <a:schemeClr val="accent3">
                    <a:lumMod val="50000"/>
                  </a:schemeClr>
                </a:solidFill>
                <a:effectLst>
                  <a:outerShdw blurRad="38100" dist="38100" dir="2700000" algn="tl">
                    <a:srgbClr val="C0C0C0"/>
                  </a:outerShdw>
                </a:effectLst>
                <a:latin typeface="Papyrus" pitchFamily="66" charset="0"/>
              </a:rPr>
              <a:t>7</a:t>
            </a:r>
            <a:r>
              <a:rPr lang="fr-FR" sz="2800" dirty="0" smtClean="0">
                <a:solidFill>
                  <a:schemeClr val="accent3">
                    <a:lumMod val="50000"/>
                  </a:schemeClr>
                </a:solidFill>
                <a:effectLst>
                  <a:outerShdw blurRad="38100" dist="38100" dir="2700000" algn="tl">
                    <a:srgbClr val="C0C0C0"/>
                  </a:outerShdw>
                </a:effectLst>
                <a:latin typeface="Papyrus" pitchFamily="66" charset="0"/>
              </a:rPr>
              <a:t>: Quel label détient le village de Vézénobres ?  </a:t>
            </a:r>
            <a:endParaRPr lang="fr-FR" sz="2800" dirty="0">
              <a:solidFill>
                <a:srgbClr val="00B050"/>
              </a:solidFill>
              <a:effectLst>
                <a:outerShdw blurRad="38100" dist="38100" dir="2700000" algn="tl">
                  <a:srgbClr val="C0C0C0"/>
                </a:outerShdw>
              </a:effectLst>
              <a:latin typeface="Papyrus" pitchFamily="66" charset="0"/>
            </a:endParaRPr>
          </a:p>
        </p:txBody>
      </p:sp>
      <p:sp>
        <p:nvSpPr>
          <p:cNvPr id="5" name="Titre 1">
            <a:hlinkClick r:id="rId2" action="ppaction://hlinksldjump">
              <a:snd r:embed="rId3" name="explode.wav"/>
            </a:hlinkClick>
          </p:cNvPr>
          <p:cNvSpPr txBox="1">
            <a:spLocks/>
          </p:cNvSpPr>
          <p:nvPr/>
        </p:nvSpPr>
        <p:spPr>
          <a:xfrm>
            <a:off x="539552" y="1700808"/>
            <a:ext cx="3466279" cy="1008112"/>
          </a:xfrm>
          <a:prstGeom prst="roundRect">
            <a:avLst/>
          </a:prstGeom>
          <a:solidFill>
            <a:schemeClr val="accent3">
              <a:lumMod val="60000"/>
              <a:lumOff val="40000"/>
              <a:alpha val="50196"/>
            </a:schemeClr>
          </a:solidFill>
          <a:ln>
            <a:solidFill>
              <a:schemeClr val="bg1"/>
            </a:solidFill>
          </a:ln>
        </p:spPr>
        <p:style>
          <a:lnRef idx="2">
            <a:schemeClr val="accent2"/>
          </a:lnRef>
          <a:fillRef idx="1">
            <a:schemeClr val="lt1"/>
          </a:fillRef>
          <a:effectRef idx="0">
            <a:schemeClr val="accent2"/>
          </a:effectRef>
          <a:fontRef idx="minor">
            <a:schemeClr val="dk1"/>
          </a:fontRef>
        </p:style>
        <p:txBody>
          <a:bodyPr anchor="ctr">
            <a:normAutofit/>
          </a:bodyPr>
          <a:lstStyle/>
          <a:p>
            <a:pPr algn="ctr" fontAlgn="auto">
              <a:spcAft>
                <a:spcPts val="0"/>
              </a:spcAft>
              <a:defRPr/>
            </a:pPr>
            <a:r>
              <a:rPr lang="fr-FR" sz="2000" dirty="0" smtClean="0">
                <a:solidFill>
                  <a:schemeClr val="tx1">
                    <a:lumMod val="75000"/>
                    <a:lumOff val="25000"/>
                  </a:schemeClr>
                </a:solidFill>
                <a:latin typeface="Cambria" pitchFamily="18" charset="0"/>
                <a:ea typeface="+mj-ea"/>
                <a:cs typeface="+mj-cs"/>
              </a:rPr>
              <a:t>Plus beau village de France</a:t>
            </a:r>
            <a:endParaRPr lang="fr-FR" sz="2000" dirty="0">
              <a:solidFill>
                <a:schemeClr val="tx1">
                  <a:lumMod val="75000"/>
                  <a:lumOff val="25000"/>
                </a:schemeClr>
              </a:solidFill>
              <a:latin typeface="Cambria" pitchFamily="18" charset="0"/>
              <a:ea typeface="+mj-ea"/>
              <a:cs typeface="+mj-cs"/>
            </a:endParaRPr>
          </a:p>
        </p:txBody>
      </p:sp>
      <p:sp>
        <p:nvSpPr>
          <p:cNvPr id="6" name="Titre 1">
            <a:hlinkClick r:id="" action="ppaction://macro?name=REPONSE7">
              <a:snd r:embed="rId4" name="applause.wav"/>
            </a:hlinkClick>
          </p:cNvPr>
          <p:cNvSpPr txBox="1">
            <a:spLocks/>
          </p:cNvSpPr>
          <p:nvPr/>
        </p:nvSpPr>
        <p:spPr>
          <a:xfrm>
            <a:off x="586285" y="3068960"/>
            <a:ext cx="3450093" cy="1008112"/>
          </a:xfrm>
          <a:prstGeom prst="roundRect">
            <a:avLst/>
          </a:prstGeom>
          <a:solidFill>
            <a:schemeClr val="accent3">
              <a:lumMod val="60000"/>
              <a:lumOff val="40000"/>
              <a:alpha val="50196"/>
            </a:schemeClr>
          </a:solidFill>
          <a:ln>
            <a:solidFill>
              <a:schemeClr val="bg1"/>
            </a:solidFill>
          </a:ln>
        </p:spPr>
        <p:style>
          <a:lnRef idx="2">
            <a:schemeClr val="accent2"/>
          </a:lnRef>
          <a:fillRef idx="1">
            <a:schemeClr val="lt1"/>
          </a:fillRef>
          <a:effectRef idx="0">
            <a:schemeClr val="accent2"/>
          </a:effectRef>
          <a:fontRef idx="minor">
            <a:schemeClr val="dk1"/>
          </a:fontRef>
        </p:style>
        <p:txBody>
          <a:bodyPr anchor="ctr">
            <a:normAutofit/>
          </a:bodyPr>
          <a:lstStyle/>
          <a:p>
            <a:pPr algn="ctr" fontAlgn="auto">
              <a:spcAft>
                <a:spcPts val="0"/>
              </a:spcAft>
              <a:defRPr/>
            </a:pPr>
            <a:r>
              <a:rPr lang="fr-FR" sz="2000" dirty="0" smtClean="0">
                <a:solidFill>
                  <a:schemeClr val="tx1">
                    <a:lumMod val="75000"/>
                    <a:lumOff val="25000"/>
                  </a:schemeClr>
                </a:solidFill>
                <a:latin typeface="Cambria" pitchFamily="18" charset="0"/>
                <a:ea typeface="+mj-ea"/>
                <a:cs typeface="+mj-cs"/>
              </a:rPr>
              <a:t>Village de caractère</a:t>
            </a:r>
            <a:endParaRPr lang="fr-FR" sz="2000" dirty="0">
              <a:solidFill>
                <a:schemeClr val="tx1">
                  <a:lumMod val="75000"/>
                  <a:lumOff val="25000"/>
                </a:schemeClr>
              </a:solidFill>
              <a:latin typeface="Cambria" pitchFamily="18" charset="0"/>
              <a:ea typeface="+mj-ea"/>
              <a:cs typeface="+mj-cs"/>
            </a:endParaRPr>
          </a:p>
        </p:txBody>
      </p:sp>
      <p:sp>
        <p:nvSpPr>
          <p:cNvPr id="7" name="Titre 1">
            <a:hlinkClick r:id="rId2" action="ppaction://hlinksldjump">
              <a:snd r:embed="rId3" name="explode.wav"/>
            </a:hlinkClick>
          </p:cNvPr>
          <p:cNvSpPr txBox="1">
            <a:spLocks/>
          </p:cNvSpPr>
          <p:nvPr/>
        </p:nvSpPr>
        <p:spPr>
          <a:xfrm>
            <a:off x="555738" y="4541858"/>
            <a:ext cx="3466280" cy="1008113"/>
          </a:xfrm>
          <a:prstGeom prst="roundRect">
            <a:avLst/>
          </a:prstGeom>
          <a:solidFill>
            <a:schemeClr val="accent3">
              <a:lumMod val="60000"/>
              <a:lumOff val="40000"/>
              <a:alpha val="50196"/>
            </a:schemeClr>
          </a:solidFill>
          <a:ln>
            <a:solidFill>
              <a:schemeClr val="bg1"/>
            </a:solidFill>
          </a:ln>
        </p:spPr>
        <p:style>
          <a:lnRef idx="2">
            <a:schemeClr val="accent2"/>
          </a:lnRef>
          <a:fillRef idx="1">
            <a:schemeClr val="lt1"/>
          </a:fillRef>
          <a:effectRef idx="0">
            <a:schemeClr val="accent2"/>
          </a:effectRef>
          <a:fontRef idx="minor">
            <a:schemeClr val="dk1"/>
          </a:fontRef>
        </p:style>
        <p:txBody>
          <a:bodyPr anchor="ctr">
            <a:normAutofit/>
          </a:bodyPr>
          <a:lstStyle/>
          <a:p>
            <a:pPr algn="ctr" fontAlgn="auto">
              <a:spcAft>
                <a:spcPts val="0"/>
              </a:spcAft>
              <a:defRPr/>
            </a:pPr>
            <a:r>
              <a:rPr lang="fr-FR" sz="2000" dirty="0" smtClean="0">
                <a:solidFill>
                  <a:schemeClr val="tx1">
                    <a:lumMod val="75000"/>
                    <a:lumOff val="25000"/>
                  </a:schemeClr>
                </a:solidFill>
                <a:latin typeface="Cambria" pitchFamily="18" charset="0"/>
                <a:ea typeface="+mj-ea"/>
                <a:cs typeface="+mj-cs"/>
              </a:rPr>
              <a:t>Village fleuri</a:t>
            </a:r>
            <a:endParaRPr lang="fr-FR" sz="2000" dirty="0">
              <a:solidFill>
                <a:schemeClr val="tx1">
                  <a:lumMod val="75000"/>
                  <a:lumOff val="25000"/>
                </a:schemeClr>
              </a:solidFill>
              <a:latin typeface="Cambria" pitchFamily="18" charset="0"/>
              <a:ea typeface="+mj-ea"/>
              <a:cs typeface="+mj-cs"/>
            </a:endParaRPr>
          </a:p>
        </p:txBody>
      </p:sp>
      <p:pic>
        <p:nvPicPr>
          <p:cNvPr id="8" name="Imag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27140" y="2204864"/>
            <a:ext cx="5016859" cy="4653136"/>
          </a:xfrm>
          <a:prstGeom prst="rect">
            <a:avLst/>
          </a:prstGeom>
        </p:spPr>
      </p:pic>
    </p:spTree>
    <p:extLst>
      <p:ext uri="{BB962C8B-B14F-4D97-AF65-F5344CB8AC3E}">
        <p14:creationId xmlns:p14="http://schemas.microsoft.com/office/powerpoint/2010/main" val="3397619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0" y="12761"/>
            <a:ext cx="9144000" cy="6845239"/>
          </a:xfrm>
          <a:prstGeom prst="rect">
            <a:avLst/>
          </a:prstGeom>
        </p:spPr>
      </p:pic>
      <p:sp>
        <p:nvSpPr>
          <p:cNvPr id="5" name="Titre 1"/>
          <p:cNvSpPr txBox="1">
            <a:spLocks/>
          </p:cNvSpPr>
          <p:nvPr/>
        </p:nvSpPr>
        <p:spPr>
          <a:xfrm>
            <a:off x="457200" y="274638"/>
            <a:ext cx="8229600" cy="1143000"/>
          </a:xfrm>
          <a:prstGeom prst="rect">
            <a:avLst/>
          </a:prstGeom>
        </p:spPr>
        <p:txBody>
          <a:bodyPr anchor="ctr">
            <a:normAutofit/>
          </a:bodyPr>
          <a:lstStyle/>
          <a:p>
            <a:pPr algn="ctr">
              <a:defRPr/>
            </a:pPr>
            <a:r>
              <a:rPr lang="fr-FR" sz="4400" dirty="0">
                <a:solidFill>
                  <a:schemeClr val="accent3">
                    <a:lumMod val="50000"/>
                  </a:schemeClr>
                </a:solidFill>
                <a:effectLst>
                  <a:outerShdw blurRad="38100" dist="38100" dir="2700000" algn="tl">
                    <a:srgbClr val="C0C0C0"/>
                  </a:outerShdw>
                </a:effectLst>
                <a:latin typeface="Papyrus" pitchFamily="66" charset="0"/>
              </a:rPr>
              <a:t>Bravo ! </a:t>
            </a:r>
            <a:r>
              <a:rPr lang="fr-FR" sz="4400" dirty="0" smtClean="0">
                <a:solidFill>
                  <a:schemeClr val="accent3">
                    <a:lumMod val="50000"/>
                  </a:schemeClr>
                </a:solidFill>
                <a:effectLst>
                  <a:outerShdw blurRad="38100" dist="38100" dir="2700000" algn="tl">
                    <a:srgbClr val="C0C0C0"/>
                  </a:outerShdw>
                </a:effectLst>
                <a:latin typeface="Papyrus" pitchFamily="66" charset="0"/>
              </a:rPr>
              <a:t>Vous avez raison </a:t>
            </a:r>
            <a:r>
              <a:rPr lang="fr-FR" sz="4400" dirty="0">
                <a:solidFill>
                  <a:schemeClr val="accent3">
                    <a:lumMod val="50000"/>
                  </a:schemeClr>
                </a:solidFill>
                <a:effectLst>
                  <a:outerShdw blurRad="38100" dist="38100" dir="2700000" algn="tl">
                    <a:srgbClr val="C0C0C0"/>
                  </a:outerShdw>
                </a:effectLst>
                <a:latin typeface="Papyrus" pitchFamily="66" charset="0"/>
              </a:rPr>
              <a:t>!</a:t>
            </a:r>
          </a:p>
        </p:txBody>
      </p:sp>
      <p:sp>
        <p:nvSpPr>
          <p:cNvPr id="6" name="Rectangle 5"/>
          <p:cNvSpPr/>
          <p:nvPr/>
        </p:nvSpPr>
        <p:spPr>
          <a:xfrm>
            <a:off x="457200" y="1385299"/>
            <a:ext cx="6408712" cy="369332"/>
          </a:xfrm>
          <a:prstGeom prst="rect">
            <a:avLst/>
          </a:prstGeom>
        </p:spPr>
        <p:txBody>
          <a:bodyPr wrap="square">
            <a:spAutoFit/>
          </a:bodyPr>
          <a:lstStyle/>
          <a:p>
            <a:pPr algn="just">
              <a:spcBef>
                <a:spcPct val="20000"/>
              </a:spcBef>
            </a:pPr>
            <a:r>
              <a:rPr lang="fr-FR" altLang="fr-FR" b="1" u="sng" dirty="0" smtClean="0">
                <a:solidFill>
                  <a:srgbClr val="404040"/>
                </a:solidFill>
                <a:latin typeface="Cambria" pitchFamily="18" charset="0"/>
              </a:rPr>
              <a:t>Réponse</a:t>
            </a:r>
            <a:r>
              <a:rPr lang="fr-FR" altLang="fr-FR" b="1" dirty="0" smtClean="0">
                <a:solidFill>
                  <a:srgbClr val="404040"/>
                </a:solidFill>
                <a:latin typeface="Cambria" pitchFamily="18" charset="0"/>
              </a:rPr>
              <a:t> : </a:t>
            </a:r>
          </a:p>
        </p:txBody>
      </p:sp>
      <p:sp>
        <p:nvSpPr>
          <p:cNvPr id="7" name="Rectangle 6"/>
          <p:cNvSpPr/>
          <p:nvPr/>
        </p:nvSpPr>
        <p:spPr>
          <a:xfrm>
            <a:off x="227262" y="1916832"/>
            <a:ext cx="8665218" cy="830997"/>
          </a:xfrm>
          <a:prstGeom prst="rect">
            <a:avLst/>
          </a:prstGeom>
        </p:spPr>
        <p:txBody>
          <a:bodyPr wrap="square">
            <a:spAutoFit/>
          </a:bodyPr>
          <a:lstStyle/>
          <a:p>
            <a:pPr algn="just"/>
            <a:r>
              <a:rPr lang="fr-FR" sz="1600" dirty="0"/>
              <a:t>Vézénobres, situé sur un éperon rocheux dominant la </a:t>
            </a:r>
            <a:r>
              <a:rPr lang="fr-FR" sz="1600" b="1" dirty="0"/>
              <a:t>vallée des </a:t>
            </a:r>
            <a:r>
              <a:rPr lang="fr-FR" sz="1600" b="1" dirty="0" smtClean="0"/>
              <a:t>Gardons</a:t>
            </a:r>
            <a:r>
              <a:rPr lang="fr-FR" sz="1600" dirty="0"/>
              <a:t>,</a:t>
            </a:r>
            <a:r>
              <a:rPr lang="fr-FR" sz="1600" dirty="0" smtClean="0"/>
              <a:t> est un village labellisé </a:t>
            </a:r>
            <a:r>
              <a:rPr lang="fr-FR" sz="1600" b="1" dirty="0" smtClean="0"/>
              <a:t>« village de caractère » </a:t>
            </a:r>
            <a:r>
              <a:rPr lang="fr-FR" sz="1600" dirty="0" smtClean="0"/>
              <a:t>en 2010 de par sa </a:t>
            </a:r>
            <a:r>
              <a:rPr lang="fr-FR" sz="1600" b="1" dirty="0" smtClean="0"/>
              <a:t>position géographique</a:t>
            </a:r>
            <a:r>
              <a:rPr lang="fr-FR" sz="1600" dirty="0" smtClean="0"/>
              <a:t>, son </a:t>
            </a:r>
            <a:r>
              <a:rPr lang="fr-FR" sz="1600" b="1" dirty="0" smtClean="0"/>
              <a:t>patrimoine architectural médiéval </a:t>
            </a:r>
            <a:r>
              <a:rPr lang="fr-FR" sz="1600" dirty="0" smtClean="0"/>
              <a:t>et son </a:t>
            </a:r>
            <a:r>
              <a:rPr lang="fr-FR" sz="1600" b="1" dirty="0" smtClean="0"/>
              <a:t>savoir-faire</a:t>
            </a:r>
            <a:r>
              <a:rPr lang="fr-FR" sz="1600" dirty="0" smtClean="0"/>
              <a:t>.</a:t>
            </a:r>
            <a:endParaRPr lang="fr-FR" sz="1600" dirty="0"/>
          </a:p>
        </p:txBody>
      </p:sp>
      <p:sp>
        <p:nvSpPr>
          <p:cNvPr id="11" name="Titre 1">
            <a:hlinkClick r:id="rId4" action="ppaction://hlinksldjump"/>
          </p:cNvPr>
          <p:cNvSpPr txBox="1">
            <a:spLocks/>
          </p:cNvSpPr>
          <p:nvPr/>
        </p:nvSpPr>
        <p:spPr>
          <a:xfrm>
            <a:off x="5508104" y="5163296"/>
            <a:ext cx="3384376" cy="1008112"/>
          </a:xfrm>
          <a:prstGeom prst="plaque">
            <a:avLst/>
          </a:prstGeom>
          <a:solidFill>
            <a:schemeClr val="accent3">
              <a:lumMod val="75000"/>
            </a:schemeClr>
          </a:solidFill>
        </p:spPr>
        <p:style>
          <a:lnRef idx="0">
            <a:schemeClr val="accent6"/>
          </a:lnRef>
          <a:fillRef idx="3">
            <a:schemeClr val="accent6"/>
          </a:fillRef>
          <a:effectRef idx="3">
            <a:schemeClr val="accent6"/>
          </a:effectRef>
          <a:fontRef idx="minor">
            <a:schemeClr val="lt1"/>
          </a:fontRef>
        </p:style>
        <p:txBody>
          <a:bodyPr anchor="ctr">
            <a:normAutofit/>
          </a:bodyPr>
          <a:lstStyle/>
          <a:p>
            <a:pPr algn="ctr">
              <a:defRPr/>
            </a:pPr>
            <a:r>
              <a:rPr lang="fr-FR" sz="2400" dirty="0" smtClean="0">
                <a:solidFill>
                  <a:srgbClr val="FFFFFF"/>
                </a:solidFill>
                <a:effectLst>
                  <a:outerShdw blurRad="38100" dist="38100" dir="2700000" algn="tl">
                    <a:srgbClr val="C0C0C0"/>
                  </a:outerShdw>
                </a:effectLst>
                <a:latin typeface="Papyrus" pitchFamily="66" charset="0"/>
                <a:cs typeface="Arial" charset="0"/>
              </a:rPr>
              <a:t>Question suivante</a:t>
            </a:r>
            <a:endParaRPr lang="fr-FR" sz="2400" dirty="0">
              <a:solidFill>
                <a:schemeClr val="tx1"/>
              </a:solidFill>
              <a:effectLst>
                <a:outerShdw blurRad="38100" dist="38100" dir="2700000" algn="tl">
                  <a:srgbClr val="C0C0C0"/>
                </a:outerShdw>
              </a:effectLst>
              <a:latin typeface="Papyrus" pitchFamily="66" charset="0"/>
              <a:cs typeface="Arial" charset="0"/>
            </a:endParaRPr>
          </a:p>
        </p:txBody>
      </p:sp>
      <p:pic>
        <p:nvPicPr>
          <p:cNvPr id="13" name="il_fi" descr="http://www.france-voyage.com/visuals/communes/thumbnails/99/9907/office-tourisme-vezenobres-vacances-tourisme-voyage-tiles_7702.jpg"/>
          <p:cNvPicPr/>
          <p:nvPr/>
        </p:nvPicPr>
        <p:blipFill>
          <a:blip r:embed="rId5">
            <a:extLst>
              <a:ext uri="{28A0092B-C50C-407E-A947-70E740481C1C}">
                <a14:useLocalDpi xmlns:a14="http://schemas.microsoft.com/office/drawing/2010/main" val="0"/>
              </a:ext>
            </a:extLst>
          </a:blip>
          <a:srcRect/>
          <a:stretch>
            <a:fillRect/>
          </a:stretch>
        </p:blipFill>
        <p:spPr bwMode="auto">
          <a:xfrm>
            <a:off x="1715445" y="2584485"/>
            <a:ext cx="5713109" cy="1302628"/>
          </a:xfrm>
          <a:prstGeom prst="rect">
            <a:avLst/>
          </a:prstGeom>
          <a:ln>
            <a:noFill/>
          </a:ln>
          <a:effectLst>
            <a:softEdge rad="112500"/>
          </a:effectLst>
        </p:spPr>
      </p:pic>
      <p:sp>
        <p:nvSpPr>
          <p:cNvPr id="12" name="ZoneTexte 11"/>
          <p:cNvSpPr txBox="1"/>
          <p:nvPr/>
        </p:nvSpPr>
        <p:spPr>
          <a:xfrm>
            <a:off x="227262" y="4293096"/>
            <a:ext cx="8089154" cy="846386"/>
          </a:xfrm>
          <a:prstGeom prst="rect">
            <a:avLst/>
          </a:prstGeom>
          <a:noFill/>
        </p:spPr>
        <p:txBody>
          <a:bodyPr wrap="square" rtlCol="0">
            <a:spAutoFit/>
          </a:bodyPr>
          <a:lstStyle/>
          <a:p>
            <a:pPr algn="just"/>
            <a:r>
              <a:rPr lang="fr-FR" sz="1600" dirty="0" smtClean="0"/>
              <a:t>Il est traversé par le </a:t>
            </a:r>
            <a:r>
              <a:rPr lang="fr-FR" sz="1600" b="1" dirty="0" smtClean="0"/>
              <a:t>chemin de </a:t>
            </a:r>
            <a:r>
              <a:rPr lang="fr-FR" sz="1600" b="1" dirty="0" err="1" smtClean="0"/>
              <a:t>Régordane</a:t>
            </a:r>
            <a:r>
              <a:rPr lang="fr-FR" sz="1600" dirty="0" smtClean="0"/>
              <a:t>, à </a:t>
            </a:r>
            <a:r>
              <a:rPr lang="fr-FR" sz="1600" dirty="0"/>
              <a:t>la fois un chemin sacré ponctué de sites catholiques qui mène </a:t>
            </a:r>
            <a:r>
              <a:rPr lang="fr-FR" sz="1600" b="1" dirty="0"/>
              <a:t>les pèlerins à St Jacques de Compostelle</a:t>
            </a:r>
            <a:r>
              <a:rPr lang="fr-FR" sz="1600" dirty="0"/>
              <a:t> </a:t>
            </a:r>
            <a:r>
              <a:rPr lang="fr-FR" sz="1600" dirty="0" smtClean="0"/>
              <a:t>mais aussi </a:t>
            </a:r>
            <a:r>
              <a:rPr lang="fr-FR" sz="1600" dirty="0"/>
              <a:t>un chemin épique lieu de tous les combats qui ont marqué l'histoire de la </a:t>
            </a:r>
            <a:r>
              <a:rPr lang="fr-FR" sz="1600" dirty="0" smtClean="0"/>
              <a:t>région</a:t>
            </a:r>
            <a:r>
              <a:rPr lang="fr-FR" sz="1600" dirty="0"/>
              <a:t>.</a:t>
            </a:r>
          </a:p>
        </p:txBody>
      </p:sp>
    </p:spTree>
    <p:extLst>
      <p:ext uri="{BB962C8B-B14F-4D97-AF65-F5344CB8AC3E}">
        <p14:creationId xmlns:p14="http://schemas.microsoft.com/office/powerpoint/2010/main" val="325625762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0" y="12761"/>
            <a:ext cx="9144000" cy="6845239"/>
          </a:xfrm>
          <a:prstGeom prst="rect">
            <a:avLst/>
          </a:prstGeom>
        </p:spPr>
      </p:pic>
      <p:sp>
        <p:nvSpPr>
          <p:cNvPr id="5" name="Titre 1"/>
          <p:cNvSpPr txBox="1">
            <a:spLocks/>
          </p:cNvSpPr>
          <p:nvPr/>
        </p:nvSpPr>
        <p:spPr>
          <a:xfrm>
            <a:off x="457200" y="274638"/>
            <a:ext cx="8229600" cy="1143000"/>
          </a:xfrm>
          <a:prstGeom prst="rect">
            <a:avLst/>
          </a:prstGeom>
        </p:spPr>
        <p:txBody>
          <a:bodyPr anchor="ctr">
            <a:normAutofit/>
          </a:bodyPr>
          <a:lstStyle/>
          <a:p>
            <a:pPr algn="ctr">
              <a:defRPr/>
            </a:pPr>
            <a:r>
              <a:rPr lang="fr-FR" sz="4400" dirty="0" smtClean="0">
                <a:solidFill>
                  <a:schemeClr val="accent3">
                    <a:lumMod val="50000"/>
                  </a:schemeClr>
                </a:solidFill>
                <a:effectLst>
                  <a:outerShdw blurRad="38100" dist="38100" dir="2700000" algn="tl">
                    <a:srgbClr val="C0C0C0"/>
                  </a:outerShdw>
                </a:effectLst>
                <a:latin typeface="Papyrus" pitchFamily="66" charset="0"/>
              </a:rPr>
              <a:t>Aie ! Vous vous êtes trompé(e) !</a:t>
            </a:r>
            <a:endParaRPr lang="fr-FR" sz="4400" dirty="0">
              <a:solidFill>
                <a:schemeClr val="accent3">
                  <a:lumMod val="50000"/>
                </a:schemeClr>
              </a:solidFill>
              <a:effectLst>
                <a:outerShdw blurRad="38100" dist="38100" dir="2700000" algn="tl">
                  <a:srgbClr val="C0C0C0"/>
                </a:outerShdw>
              </a:effectLst>
              <a:latin typeface="Papyrus" pitchFamily="66" charset="0"/>
            </a:endParaRPr>
          </a:p>
        </p:txBody>
      </p:sp>
      <p:sp>
        <p:nvSpPr>
          <p:cNvPr id="6" name="Rectangle 5"/>
          <p:cNvSpPr/>
          <p:nvPr/>
        </p:nvSpPr>
        <p:spPr>
          <a:xfrm>
            <a:off x="457200" y="1385299"/>
            <a:ext cx="6408712" cy="369332"/>
          </a:xfrm>
          <a:prstGeom prst="rect">
            <a:avLst/>
          </a:prstGeom>
        </p:spPr>
        <p:txBody>
          <a:bodyPr wrap="square">
            <a:spAutoFit/>
          </a:bodyPr>
          <a:lstStyle/>
          <a:p>
            <a:pPr algn="just">
              <a:spcBef>
                <a:spcPct val="20000"/>
              </a:spcBef>
            </a:pPr>
            <a:r>
              <a:rPr lang="fr-FR" altLang="fr-FR" b="1" u="sng" dirty="0" smtClean="0">
                <a:solidFill>
                  <a:srgbClr val="404040"/>
                </a:solidFill>
                <a:latin typeface="Cambria" pitchFamily="18" charset="0"/>
              </a:rPr>
              <a:t>Réponse</a:t>
            </a:r>
            <a:r>
              <a:rPr lang="fr-FR" altLang="fr-FR" b="1" dirty="0" smtClean="0">
                <a:solidFill>
                  <a:srgbClr val="404040"/>
                </a:solidFill>
                <a:latin typeface="Cambria" pitchFamily="18" charset="0"/>
              </a:rPr>
              <a:t> : </a:t>
            </a:r>
          </a:p>
        </p:txBody>
      </p:sp>
      <p:sp>
        <p:nvSpPr>
          <p:cNvPr id="7" name="Rectangle 6"/>
          <p:cNvSpPr/>
          <p:nvPr/>
        </p:nvSpPr>
        <p:spPr>
          <a:xfrm>
            <a:off x="227262" y="1916832"/>
            <a:ext cx="8665218" cy="830997"/>
          </a:xfrm>
          <a:prstGeom prst="rect">
            <a:avLst/>
          </a:prstGeom>
        </p:spPr>
        <p:txBody>
          <a:bodyPr wrap="square">
            <a:spAutoFit/>
          </a:bodyPr>
          <a:lstStyle/>
          <a:p>
            <a:pPr algn="just"/>
            <a:r>
              <a:rPr lang="fr-FR" sz="1600" dirty="0"/>
              <a:t>Vézénobres, situé sur un éperon rocheux dominant la </a:t>
            </a:r>
            <a:r>
              <a:rPr lang="fr-FR" sz="1600" b="1" dirty="0"/>
              <a:t>vallée des </a:t>
            </a:r>
            <a:r>
              <a:rPr lang="fr-FR" sz="1600" b="1" dirty="0" smtClean="0"/>
              <a:t>Gardons,</a:t>
            </a:r>
            <a:r>
              <a:rPr lang="fr-FR" sz="1600" dirty="0" smtClean="0"/>
              <a:t> est un village labellisé </a:t>
            </a:r>
            <a:r>
              <a:rPr lang="fr-FR" sz="1600" b="1" dirty="0" smtClean="0"/>
              <a:t>« village de caractère » </a:t>
            </a:r>
            <a:r>
              <a:rPr lang="fr-FR" sz="1600" dirty="0" smtClean="0"/>
              <a:t>en 2010 de par sa </a:t>
            </a:r>
            <a:r>
              <a:rPr lang="fr-FR" sz="1600" b="1" dirty="0" smtClean="0"/>
              <a:t>position géographique</a:t>
            </a:r>
            <a:r>
              <a:rPr lang="fr-FR" sz="1600" dirty="0" smtClean="0"/>
              <a:t>, son </a:t>
            </a:r>
            <a:r>
              <a:rPr lang="fr-FR" sz="1600" b="1" dirty="0" smtClean="0"/>
              <a:t>patrimoine architectural médiéval </a:t>
            </a:r>
            <a:r>
              <a:rPr lang="fr-FR" sz="1600" dirty="0" smtClean="0"/>
              <a:t>et son </a:t>
            </a:r>
            <a:r>
              <a:rPr lang="fr-FR" sz="1600" b="1" dirty="0" smtClean="0"/>
              <a:t>savoir-faire</a:t>
            </a:r>
            <a:r>
              <a:rPr lang="fr-FR" sz="1600" dirty="0" smtClean="0"/>
              <a:t>.</a:t>
            </a:r>
            <a:endParaRPr lang="fr-FR" sz="1600" dirty="0"/>
          </a:p>
        </p:txBody>
      </p:sp>
      <p:sp>
        <p:nvSpPr>
          <p:cNvPr id="8" name="Titre 1">
            <a:hlinkClick r:id="rId3" action="ppaction://hlinksldjump"/>
          </p:cNvPr>
          <p:cNvSpPr txBox="1">
            <a:spLocks/>
          </p:cNvSpPr>
          <p:nvPr/>
        </p:nvSpPr>
        <p:spPr>
          <a:xfrm>
            <a:off x="5508104" y="5301208"/>
            <a:ext cx="3384376" cy="1008112"/>
          </a:xfrm>
          <a:prstGeom prst="plaque">
            <a:avLst/>
          </a:prstGeom>
          <a:solidFill>
            <a:schemeClr val="accent3">
              <a:lumMod val="75000"/>
            </a:schemeClr>
          </a:solidFill>
        </p:spPr>
        <p:style>
          <a:lnRef idx="0">
            <a:schemeClr val="accent6"/>
          </a:lnRef>
          <a:fillRef idx="3">
            <a:schemeClr val="accent6"/>
          </a:fillRef>
          <a:effectRef idx="3">
            <a:schemeClr val="accent6"/>
          </a:effectRef>
          <a:fontRef idx="minor">
            <a:schemeClr val="lt1"/>
          </a:fontRef>
        </p:style>
        <p:txBody>
          <a:bodyPr anchor="ctr">
            <a:normAutofit/>
          </a:bodyPr>
          <a:lstStyle/>
          <a:p>
            <a:pPr algn="ctr">
              <a:defRPr/>
            </a:pPr>
            <a:r>
              <a:rPr lang="fr-FR" sz="2400" dirty="0" smtClean="0">
                <a:solidFill>
                  <a:srgbClr val="FFFFFF"/>
                </a:solidFill>
                <a:effectLst>
                  <a:outerShdw blurRad="38100" dist="38100" dir="2700000" algn="tl">
                    <a:srgbClr val="C0C0C0"/>
                  </a:outerShdw>
                </a:effectLst>
                <a:latin typeface="Papyrus" pitchFamily="66" charset="0"/>
                <a:cs typeface="Arial" charset="0"/>
              </a:rPr>
              <a:t>Question suivante</a:t>
            </a:r>
            <a:endParaRPr lang="fr-FR" sz="2400" dirty="0">
              <a:solidFill>
                <a:schemeClr val="tx1"/>
              </a:solidFill>
              <a:effectLst>
                <a:outerShdw blurRad="38100" dist="38100" dir="2700000" algn="tl">
                  <a:srgbClr val="C0C0C0"/>
                </a:outerShdw>
              </a:effectLst>
              <a:latin typeface="Papyrus" pitchFamily="66" charset="0"/>
              <a:cs typeface="Arial" charset="0"/>
            </a:endParaRPr>
          </a:p>
        </p:txBody>
      </p:sp>
      <p:pic>
        <p:nvPicPr>
          <p:cNvPr id="9" name="il_fi" descr="http://www.france-voyage.com/visuals/communes/thumbnails/99/9907/office-tourisme-vezenobres-vacances-tourisme-voyage-tiles_7702.jpg"/>
          <p:cNvPicPr/>
          <p:nvPr/>
        </p:nvPicPr>
        <p:blipFill>
          <a:blip r:embed="rId4">
            <a:extLst>
              <a:ext uri="{28A0092B-C50C-407E-A947-70E740481C1C}">
                <a14:useLocalDpi xmlns:a14="http://schemas.microsoft.com/office/drawing/2010/main" val="0"/>
              </a:ext>
            </a:extLst>
          </a:blip>
          <a:srcRect/>
          <a:stretch>
            <a:fillRect/>
          </a:stretch>
        </p:blipFill>
        <p:spPr bwMode="auto">
          <a:xfrm>
            <a:off x="1715445" y="2584485"/>
            <a:ext cx="5713109" cy="1302628"/>
          </a:xfrm>
          <a:prstGeom prst="rect">
            <a:avLst/>
          </a:prstGeom>
          <a:ln>
            <a:noFill/>
          </a:ln>
          <a:effectLst>
            <a:softEdge rad="112500"/>
          </a:effectLst>
        </p:spPr>
      </p:pic>
      <p:sp>
        <p:nvSpPr>
          <p:cNvPr id="11" name="ZoneTexte 10"/>
          <p:cNvSpPr txBox="1"/>
          <p:nvPr/>
        </p:nvSpPr>
        <p:spPr>
          <a:xfrm>
            <a:off x="227262" y="4293096"/>
            <a:ext cx="8089154" cy="846386"/>
          </a:xfrm>
          <a:prstGeom prst="rect">
            <a:avLst/>
          </a:prstGeom>
          <a:noFill/>
        </p:spPr>
        <p:txBody>
          <a:bodyPr wrap="square" rtlCol="0">
            <a:spAutoFit/>
          </a:bodyPr>
          <a:lstStyle/>
          <a:p>
            <a:pPr algn="just"/>
            <a:r>
              <a:rPr lang="fr-FR" sz="1600" dirty="0" smtClean="0"/>
              <a:t>Il est traversé par le </a:t>
            </a:r>
            <a:r>
              <a:rPr lang="fr-FR" sz="1600" b="1" dirty="0" smtClean="0"/>
              <a:t>chemin de </a:t>
            </a:r>
            <a:r>
              <a:rPr lang="fr-FR" sz="1600" b="1" dirty="0" err="1" smtClean="0"/>
              <a:t>Régordane</a:t>
            </a:r>
            <a:r>
              <a:rPr lang="fr-FR" sz="1600" dirty="0" smtClean="0"/>
              <a:t>, à </a:t>
            </a:r>
            <a:r>
              <a:rPr lang="fr-FR" sz="1600" dirty="0"/>
              <a:t>la fois un chemin sacré ponctué de sites catholiques qui mène </a:t>
            </a:r>
            <a:r>
              <a:rPr lang="fr-FR" sz="1600" b="1" dirty="0"/>
              <a:t>les pèlerins à St Jacques de Compostelle</a:t>
            </a:r>
            <a:r>
              <a:rPr lang="fr-FR" sz="1600" dirty="0"/>
              <a:t> </a:t>
            </a:r>
            <a:r>
              <a:rPr lang="fr-FR" sz="1600" dirty="0" smtClean="0"/>
              <a:t>mais aussi </a:t>
            </a:r>
            <a:r>
              <a:rPr lang="fr-FR" sz="1600" dirty="0"/>
              <a:t>un chemin épique lieu de tous les combats qui ont marqué l'histoire de la </a:t>
            </a:r>
            <a:r>
              <a:rPr lang="fr-FR" sz="1600" dirty="0" smtClean="0"/>
              <a:t>région</a:t>
            </a:r>
            <a:r>
              <a:rPr lang="fr-FR" sz="1600" dirty="0"/>
              <a:t>.</a:t>
            </a:r>
          </a:p>
        </p:txBody>
      </p:sp>
    </p:spTree>
    <p:extLst>
      <p:ext uri="{BB962C8B-B14F-4D97-AF65-F5344CB8AC3E}">
        <p14:creationId xmlns:p14="http://schemas.microsoft.com/office/powerpoint/2010/main" val="248651842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76638" y="260648"/>
            <a:ext cx="8271826" cy="954107"/>
          </a:xfrm>
          <a:prstGeom prst="rect">
            <a:avLst/>
          </a:prstGeom>
        </p:spPr>
        <p:txBody>
          <a:bodyPr wrap="square">
            <a:spAutoFit/>
          </a:bodyPr>
          <a:lstStyle/>
          <a:p>
            <a:pPr algn="just">
              <a:defRPr/>
            </a:pPr>
            <a:r>
              <a:rPr lang="fr-FR" sz="2800" u="sng" dirty="0" smtClean="0">
                <a:solidFill>
                  <a:schemeClr val="accent3">
                    <a:lumMod val="50000"/>
                  </a:schemeClr>
                </a:solidFill>
                <a:effectLst>
                  <a:outerShdw blurRad="38100" dist="38100" dir="2700000" algn="tl">
                    <a:srgbClr val="C0C0C0"/>
                  </a:outerShdw>
                </a:effectLst>
                <a:latin typeface="Papyrus" pitchFamily="66" charset="0"/>
              </a:rPr>
              <a:t>Question </a:t>
            </a:r>
            <a:r>
              <a:rPr lang="fr-FR" sz="2800" u="sng" dirty="0">
                <a:solidFill>
                  <a:schemeClr val="accent3">
                    <a:lumMod val="50000"/>
                  </a:schemeClr>
                </a:solidFill>
                <a:effectLst>
                  <a:outerShdw blurRad="38100" dist="38100" dir="2700000" algn="tl">
                    <a:srgbClr val="C0C0C0"/>
                  </a:outerShdw>
                </a:effectLst>
                <a:latin typeface="Papyrus" pitchFamily="66" charset="0"/>
              </a:rPr>
              <a:t>8</a:t>
            </a:r>
            <a:r>
              <a:rPr lang="fr-FR" sz="2800" u="sng" dirty="0" smtClean="0">
                <a:solidFill>
                  <a:schemeClr val="accent3">
                    <a:lumMod val="50000"/>
                  </a:schemeClr>
                </a:solidFill>
                <a:effectLst>
                  <a:outerShdw blurRad="38100" dist="38100" dir="2700000" algn="tl">
                    <a:srgbClr val="C0C0C0"/>
                  </a:outerShdw>
                </a:effectLst>
                <a:latin typeface="Papyrus" pitchFamily="66" charset="0"/>
              </a:rPr>
              <a:t> </a:t>
            </a:r>
            <a:r>
              <a:rPr lang="fr-FR" sz="2800" dirty="0" smtClean="0">
                <a:solidFill>
                  <a:schemeClr val="accent3">
                    <a:lumMod val="50000"/>
                  </a:schemeClr>
                </a:solidFill>
                <a:effectLst>
                  <a:outerShdw blurRad="38100" dist="38100" dir="2700000" algn="tl">
                    <a:srgbClr val="C0C0C0"/>
                  </a:outerShdw>
                </a:effectLst>
                <a:latin typeface="Papyrus" pitchFamily="66" charset="0"/>
              </a:rPr>
              <a:t>: </a:t>
            </a:r>
            <a:r>
              <a:rPr lang="fr-FR" sz="2800" dirty="0" smtClean="0">
                <a:solidFill>
                  <a:srgbClr val="00B050"/>
                </a:solidFill>
                <a:effectLst>
                  <a:outerShdw blurRad="38100" dist="38100" dir="2700000" algn="tl">
                    <a:srgbClr val="C0C0C0"/>
                  </a:outerShdw>
                </a:effectLst>
                <a:latin typeface="Papyrus" pitchFamily="66" charset="0"/>
              </a:rPr>
              <a:t>Quelle est la technique de séchage de la figue de Vézénobres ?</a:t>
            </a:r>
            <a:endParaRPr lang="fr-FR" sz="2800" dirty="0">
              <a:solidFill>
                <a:srgbClr val="00B050"/>
              </a:solidFill>
              <a:effectLst>
                <a:outerShdw blurRad="38100" dist="38100" dir="2700000" algn="tl">
                  <a:srgbClr val="C0C0C0"/>
                </a:outerShdw>
              </a:effectLst>
              <a:latin typeface="Papyrus" pitchFamily="66" charset="0"/>
            </a:endParaRPr>
          </a:p>
        </p:txBody>
      </p:sp>
      <p:sp>
        <p:nvSpPr>
          <p:cNvPr id="6" name="Titre 1">
            <a:hlinkClick r:id="rId2" action="ppaction://hlinksldjump">
              <a:snd r:embed="rId3" name="explode.wav"/>
            </a:hlinkClick>
          </p:cNvPr>
          <p:cNvSpPr txBox="1">
            <a:spLocks/>
          </p:cNvSpPr>
          <p:nvPr/>
        </p:nvSpPr>
        <p:spPr>
          <a:xfrm>
            <a:off x="539552" y="1700808"/>
            <a:ext cx="3466279" cy="1008112"/>
          </a:xfrm>
          <a:prstGeom prst="roundRect">
            <a:avLst/>
          </a:prstGeom>
          <a:solidFill>
            <a:schemeClr val="accent3">
              <a:lumMod val="60000"/>
              <a:lumOff val="40000"/>
              <a:alpha val="50196"/>
            </a:schemeClr>
          </a:solidFill>
          <a:ln>
            <a:solidFill>
              <a:schemeClr val="bg1"/>
            </a:solidFill>
          </a:ln>
        </p:spPr>
        <p:style>
          <a:lnRef idx="2">
            <a:schemeClr val="accent2"/>
          </a:lnRef>
          <a:fillRef idx="1">
            <a:schemeClr val="lt1"/>
          </a:fillRef>
          <a:effectRef idx="0">
            <a:schemeClr val="accent2"/>
          </a:effectRef>
          <a:fontRef idx="minor">
            <a:schemeClr val="dk1"/>
          </a:fontRef>
        </p:style>
        <p:txBody>
          <a:bodyPr anchor="ctr">
            <a:normAutofit/>
          </a:bodyPr>
          <a:lstStyle/>
          <a:p>
            <a:pPr algn="ctr" fontAlgn="auto">
              <a:spcAft>
                <a:spcPts val="0"/>
              </a:spcAft>
              <a:defRPr/>
            </a:pPr>
            <a:r>
              <a:rPr lang="fr-FR" sz="2000" dirty="0" smtClean="0">
                <a:solidFill>
                  <a:schemeClr val="tx1">
                    <a:lumMod val="75000"/>
                    <a:lumOff val="25000"/>
                  </a:schemeClr>
                </a:solidFill>
                <a:latin typeface="Cambria" pitchFamily="18" charset="0"/>
                <a:ea typeface="+mj-ea"/>
                <a:cs typeface="+mj-cs"/>
              </a:rPr>
              <a:t>Séchage au sol</a:t>
            </a:r>
            <a:endParaRPr lang="fr-FR" sz="2000" dirty="0">
              <a:solidFill>
                <a:schemeClr val="tx1">
                  <a:lumMod val="75000"/>
                  <a:lumOff val="25000"/>
                </a:schemeClr>
              </a:solidFill>
              <a:latin typeface="Cambria" pitchFamily="18" charset="0"/>
              <a:ea typeface="+mj-ea"/>
              <a:cs typeface="+mj-cs"/>
            </a:endParaRPr>
          </a:p>
        </p:txBody>
      </p:sp>
      <p:sp>
        <p:nvSpPr>
          <p:cNvPr id="7" name="Titre 1">
            <a:hlinkClick r:id="rId2" action="ppaction://hlinksldjump">
              <a:snd r:embed="rId3" name="explode.wav"/>
            </a:hlinkClick>
          </p:cNvPr>
          <p:cNvSpPr txBox="1">
            <a:spLocks/>
          </p:cNvSpPr>
          <p:nvPr/>
        </p:nvSpPr>
        <p:spPr>
          <a:xfrm>
            <a:off x="586285" y="3068960"/>
            <a:ext cx="3450093" cy="1008112"/>
          </a:xfrm>
          <a:prstGeom prst="roundRect">
            <a:avLst/>
          </a:prstGeom>
          <a:solidFill>
            <a:schemeClr val="accent3">
              <a:lumMod val="60000"/>
              <a:lumOff val="40000"/>
              <a:alpha val="50196"/>
            </a:schemeClr>
          </a:solidFill>
          <a:ln>
            <a:solidFill>
              <a:schemeClr val="bg1"/>
            </a:solidFill>
          </a:ln>
        </p:spPr>
        <p:style>
          <a:lnRef idx="2">
            <a:schemeClr val="accent2"/>
          </a:lnRef>
          <a:fillRef idx="1">
            <a:schemeClr val="lt1"/>
          </a:fillRef>
          <a:effectRef idx="0">
            <a:schemeClr val="accent2"/>
          </a:effectRef>
          <a:fontRef idx="minor">
            <a:schemeClr val="dk1"/>
          </a:fontRef>
        </p:style>
        <p:txBody>
          <a:bodyPr anchor="ctr">
            <a:normAutofit/>
          </a:bodyPr>
          <a:lstStyle/>
          <a:p>
            <a:pPr algn="ctr" fontAlgn="auto">
              <a:spcAft>
                <a:spcPts val="0"/>
              </a:spcAft>
              <a:defRPr/>
            </a:pPr>
            <a:r>
              <a:rPr lang="fr-FR" sz="2000" dirty="0" smtClean="0">
                <a:solidFill>
                  <a:schemeClr val="tx1">
                    <a:lumMod val="75000"/>
                    <a:lumOff val="25000"/>
                  </a:schemeClr>
                </a:solidFill>
                <a:latin typeface="Cambria" pitchFamily="18" charset="0"/>
                <a:ea typeface="+mj-ea"/>
                <a:cs typeface="+mj-cs"/>
              </a:rPr>
              <a:t>Séchage à la farine</a:t>
            </a:r>
            <a:endParaRPr lang="fr-FR" sz="2000" dirty="0">
              <a:solidFill>
                <a:schemeClr val="tx1">
                  <a:lumMod val="75000"/>
                  <a:lumOff val="25000"/>
                </a:schemeClr>
              </a:solidFill>
              <a:latin typeface="Cambria" pitchFamily="18" charset="0"/>
              <a:ea typeface="+mj-ea"/>
              <a:cs typeface="+mj-cs"/>
            </a:endParaRPr>
          </a:p>
        </p:txBody>
      </p:sp>
      <p:sp>
        <p:nvSpPr>
          <p:cNvPr id="8" name="Titre 1">
            <a:hlinkClick r:id="" action="ppaction://macro?name=REPONSE8">
              <a:snd r:embed="rId4" name="applause.wav"/>
            </a:hlinkClick>
          </p:cNvPr>
          <p:cNvSpPr txBox="1">
            <a:spLocks/>
          </p:cNvSpPr>
          <p:nvPr/>
        </p:nvSpPr>
        <p:spPr>
          <a:xfrm>
            <a:off x="555738" y="4541858"/>
            <a:ext cx="3466280" cy="1008113"/>
          </a:xfrm>
          <a:prstGeom prst="roundRect">
            <a:avLst/>
          </a:prstGeom>
          <a:solidFill>
            <a:schemeClr val="accent3">
              <a:lumMod val="60000"/>
              <a:lumOff val="40000"/>
              <a:alpha val="50196"/>
            </a:schemeClr>
          </a:solidFill>
          <a:ln>
            <a:solidFill>
              <a:schemeClr val="bg1"/>
            </a:solidFill>
          </a:ln>
        </p:spPr>
        <p:style>
          <a:lnRef idx="2">
            <a:schemeClr val="accent2"/>
          </a:lnRef>
          <a:fillRef idx="1">
            <a:schemeClr val="lt1"/>
          </a:fillRef>
          <a:effectRef idx="0">
            <a:schemeClr val="accent2"/>
          </a:effectRef>
          <a:fontRef idx="minor">
            <a:schemeClr val="dk1"/>
          </a:fontRef>
        </p:style>
        <p:txBody>
          <a:bodyPr anchor="ctr">
            <a:normAutofit/>
          </a:bodyPr>
          <a:lstStyle/>
          <a:p>
            <a:pPr algn="ctr" fontAlgn="auto">
              <a:spcAft>
                <a:spcPts val="0"/>
              </a:spcAft>
              <a:defRPr/>
            </a:pPr>
            <a:r>
              <a:rPr lang="fr-FR" sz="2000" dirty="0" smtClean="0">
                <a:solidFill>
                  <a:schemeClr val="tx1">
                    <a:lumMod val="75000"/>
                    <a:lumOff val="25000"/>
                  </a:schemeClr>
                </a:solidFill>
                <a:latin typeface="Cambria" pitchFamily="18" charset="0"/>
                <a:ea typeface="+mj-ea"/>
                <a:cs typeface="+mj-cs"/>
              </a:rPr>
              <a:t>Séchage sur les </a:t>
            </a:r>
            <a:r>
              <a:rPr lang="fr-FR" sz="2000" dirty="0" err="1" smtClean="0">
                <a:solidFill>
                  <a:schemeClr val="tx1">
                    <a:lumMod val="75000"/>
                    <a:lumOff val="25000"/>
                  </a:schemeClr>
                </a:solidFill>
                <a:latin typeface="Cambria" pitchFamily="18" charset="0"/>
                <a:ea typeface="+mj-ea"/>
                <a:cs typeface="+mj-cs"/>
              </a:rPr>
              <a:t>calaberts</a:t>
            </a:r>
            <a:endParaRPr lang="fr-FR" sz="2000" dirty="0">
              <a:solidFill>
                <a:schemeClr val="tx1">
                  <a:lumMod val="75000"/>
                  <a:lumOff val="25000"/>
                </a:schemeClr>
              </a:solidFill>
              <a:latin typeface="Cambria" pitchFamily="18" charset="0"/>
              <a:ea typeface="+mj-ea"/>
              <a:cs typeface="+mj-cs"/>
            </a:endParaRPr>
          </a:p>
        </p:txBody>
      </p:sp>
      <p:pic>
        <p:nvPicPr>
          <p:cNvPr id="9" name="Imag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27140" y="2204864"/>
            <a:ext cx="5016859" cy="4653136"/>
          </a:xfrm>
          <a:prstGeom prst="rect">
            <a:avLst/>
          </a:prstGeom>
        </p:spPr>
      </p:pic>
    </p:spTree>
    <p:extLst>
      <p:ext uri="{BB962C8B-B14F-4D97-AF65-F5344CB8AC3E}">
        <p14:creationId xmlns:p14="http://schemas.microsoft.com/office/powerpoint/2010/main" val="3848431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0" y="12761"/>
            <a:ext cx="9144000" cy="6845239"/>
          </a:xfrm>
          <a:prstGeom prst="rect">
            <a:avLst/>
          </a:prstGeom>
        </p:spPr>
      </p:pic>
      <p:sp>
        <p:nvSpPr>
          <p:cNvPr id="5" name="Titre 1"/>
          <p:cNvSpPr txBox="1">
            <a:spLocks/>
          </p:cNvSpPr>
          <p:nvPr/>
        </p:nvSpPr>
        <p:spPr>
          <a:xfrm>
            <a:off x="457200" y="274638"/>
            <a:ext cx="8229600" cy="1143000"/>
          </a:xfrm>
          <a:prstGeom prst="rect">
            <a:avLst/>
          </a:prstGeom>
        </p:spPr>
        <p:txBody>
          <a:bodyPr anchor="ctr">
            <a:normAutofit/>
          </a:bodyPr>
          <a:lstStyle/>
          <a:p>
            <a:pPr algn="ctr">
              <a:defRPr/>
            </a:pPr>
            <a:r>
              <a:rPr lang="fr-FR" sz="4400" dirty="0">
                <a:solidFill>
                  <a:schemeClr val="accent3">
                    <a:lumMod val="50000"/>
                  </a:schemeClr>
                </a:solidFill>
                <a:effectLst>
                  <a:outerShdw blurRad="38100" dist="38100" dir="2700000" algn="tl">
                    <a:srgbClr val="C0C0C0"/>
                  </a:outerShdw>
                </a:effectLst>
                <a:latin typeface="Papyrus" pitchFamily="66" charset="0"/>
              </a:rPr>
              <a:t>Bravo ! </a:t>
            </a:r>
            <a:r>
              <a:rPr lang="fr-FR" sz="4400" dirty="0" smtClean="0">
                <a:solidFill>
                  <a:schemeClr val="accent3">
                    <a:lumMod val="50000"/>
                  </a:schemeClr>
                </a:solidFill>
                <a:effectLst>
                  <a:outerShdw blurRad="38100" dist="38100" dir="2700000" algn="tl">
                    <a:srgbClr val="C0C0C0"/>
                  </a:outerShdw>
                </a:effectLst>
                <a:latin typeface="Papyrus" pitchFamily="66" charset="0"/>
              </a:rPr>
              <a:t>Vous avez raison </a:t>
            </a:r>
            <a:r>
              <a:rPr lang="fr-FR" sz="4400" dirty="0">
                <a:solidFill>
                  <a:schemeClr val="accent3">
                    <a:lumMod val="50000"/>
                  </a:schemeClr>
                </a:solidFill>
                <a:effectLst>
                  <a:outerShdw blurRad="38100" dist="38100" dir="2700000" algn="tl">
                    <a:srgbClr val="C0C0C0"/>
                  </a:outerShdw>
                </a:effectLst>
                <a:latin typeface="Papyrus" pitchFamily="66" charset="0"/>
              </a:rPr>
              <a:t>!</a:t>
            </a:r>
          </a:p>
        </p:txBody>
      </p:sp>
      <p:sp>
        <p:nvSpPr>
          <p:cNvPr id="6" name="Rectangle 5"/>
          <p:cNvSpPr/>
          <p:nvPr/>
        </p:nvSpPr>
        <p:spPr>
          <a:xfrm>
            <a:off x="457200" y="1385299"/>
            <a:ext cx="6408712" cy="369332"/>
          </a:xfrm>
          <a:prstGeom prst="rect">
            <a:avLst/>
          </a:prstGeom>
        </p:spPr>
        <p:txBody>
          <a:bodyPr wrap="square">
            <a:spAutoFit/>
          </a:bodyPr>
          <a:lstStyle/>
          <a:p>
            <a:pPr algn="just">
              <a:spcBef>
                <a:spcPct val="20000"/>
              </a:spcBef>
            </a:pPr>
            <a:r>
              <a:rPr lang="fr-FR" altLang="fr-FR" b="1" u="sng" dirty="0" smtClean="0">
                <a:solidFill>
                  <a:srgbClr val="404040"/>
                </a:solidFill>
                <a:latin typeface="Cambria" pitchFamily="18" charset="0"/>
              </a:rPr>
              <a:t>Réponse</a:t>
            </a:r>
            <a:r>
              <a:rPr lang="fr-FR" altLang="fr-FR" b="1" dirty="0" smtClean="0">
                <a:solidFill>
                  <a:srgbClr val="404040"/>
                </a:solidFill>
                <a:latin typeface="Cambria" pitchFamily="18" charset="0"/>
              </a:rPr>
              <a:t> : </a:t>
            </a:r>
          </a:p>
        </p:txBody>
      </p:sp>
      <p:sp>
        <p:nvSpPr>
          <p:cNvPr id="11" name="Rectangle 10"/>
          <p:cNvSpPr/>
          <p:nvPr/>
        </p:nvSpPr>
        <p:spPr>
          <a:xfrm>
            <a:off x="227262" y="1916832"/>
            <a:ext cx="8665218" cy="1661993"/>
          </a:xfrm>
          <a:prstGeom prst="rect">
            <a:avLst/>
          </a:prstGeom>
        </p:spPr>
        <p:txBody>
          <a:bodyPr wrap="square">
            <a:spAutoFit/>
          </a:bodyPr>
          <a:lstStyle/>
          <a:p>
            <a:pPr algn="just"/>
            <a:r>
              <a:rPr lang="fr-FR" sz="1700" dirty="0"/>
              <a:t>Le </a:t>
            </a:r>
            <a:r>
              <a:rPr lang="fr-FR" sz="1700" b="1" dirty="0"/>
              <a:t>village de </a:t>
            </a:r>
            <a:r>
              <a:rPr lang="fr-FR" sz="1700" b="1" dirty="0" smtClean="0"/>
              <a:t>Vézénobres</a:t>
            </a:r>
            <a:r>
              <a:rPr lang="fr-FR" sz="1700" dirty="0"/>
              <a:t> </a:t>
            </a:r>
            <a:r>
              <a:rPr lang="fr-FR" sz="1700" dirty="0" smtClean="0"/>
              <a:t>est reconnu </a:t>
            </a:r>
            <a:r>
              <a:rPr lang="fr-FR" sz="1700" dirty="0"/>
              <a:t>pour sa </a:t>
            </a:r>
            <a:r>
              <a:rPr lang="fr-FR" sz="1700" b="1" dirty="0"/>
              <a:t>tradition ancestrale</a:t>
            </a:r>
            <a:r>
              <a:rPr lang="fr-FR" sz="1700" dirty="0"/>
              <a:t> du </a:t>
            </a:r>
            <a:r>
              <a:rPr lang="fr-FR" sz="1700" b="1" dirty="0"/>
              <a:t>séchage de la figue</a:t>
            </a:r>
            <a:r>
              <a:rPr lang="fr-FR" sz="1700" dirty="0"/>
              <a:t>. </a:t>
            </a:r>
            <a:endParaRPr lang="fr-FR" sz="1700" dirty="0" smtClean="0"/>
          </a:p>
          <a:p>
            <a:pPr algn="just"/>
            <a:endParaRPr lang="fr-FR" sz="1700" dirty="0" smtClean="0"/>
          </a:p>
          <a:p>
            <a:pPr algn="just"/>
            <a:r>
              <a:rPr lang="fr-FR" sz="1700" dirty="0" smtClean="0"/>
              <a:t>Durant </a:t>
            </a:r>
            <a:r>
              <a:rPr lang="fr-FR" sz="1700" dirty="0"/>
              <a:t>plusieurs siècles, l'économie du village reposa sur le séchage de la figue. Les fruits étaient rangés sur des clayettes disposées sous les terrasses couvertes des maisons (les</a:t>
            </a:r>
            <a:r>
              <a:rPr lang="fr-FR" sz="1700" b="1" dirty="0"/>
              <a:t> </a:t>
            </a:r>
            <a:r>
              <a:rPr lang="fr-FR" sz="1700" b="1" dirty="0" err="1"/>
              <a:t>calaberts</a:t>
            </a:r>
            <a:r>
              <a:rPr lang="fr-FR" sz="1700" dirty="0"/>
              <a:t>), exposées au Sud. </a:t>
            </a:r>
            <a:r>
              <a:rPr lang="fr-FR" sz="1700" b="1" dirty="0"/>
              <a:t>A la fin du mois de Novembre</a:t>
            </a:r>
            <a:r>
              <a:rPr lang="fr-FR" sz="1700" dirty="0"/>
              <a:t>, une célèbre foire aux figues attirait de nombreux amateurs venus </a:t>
            </a:r>
            <a:r>
              <a:rPr lang="fr-FR" sz="1700" b="1" dirty="0"/>
              <a:t>faire provision</a:t>
            </a:r>
            <a:r>
              <a:rPr lang="fr-FR" sz="1700" dirty="0"/>
              <a:t> de ce fruit pour </a:t>
            </a:r>
            <a:r>
              <a:rPr lang="fr-FR" sz="1700" dirty="0" smtClean="0"/>
              <a:t>l'hiver.</a:t>
            </a:r>
            <a:endParaRPr lang="fr-FR" sz="1700" dirty="0"/>
          </a:p>
        </p:txBody>
      </p:sp>
      <p:pic>
        <p:nvPicPr>
          <p:cNvPr id="337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1331115">
            <a:off x="227262" y="3962999"/>
            <a:ext cx="1466850" cy="20193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3379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98230" y="4365104"/>
            <a:ext cx="1477341" cy="194421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3379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281783">
            <a:off x="3850259" y="3872511"/>
            <a:ext cx="1419225" cy="22002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
        <p:nvSpPr>
          <p:cNvPr id="10" name="Titre 1">
            <a:hlinkClick r:id="rId6" action="ppaction://hlinksldjump"/>
          </p:cNvPr>
          <p:cNvSpPr txBox="1">
            <a:spLocks/>
          </p:cNvSpPr>
          <p:nvPr/>
        </p:nvSpPr>
        <p:spPr>
          <a:xfrm>
            <a:off x="5508104" y="4972649"/>
            <a:ext cx="3384376" cy="1008112"/>
          </a:xfrm>
          <a:prstGeom prst="plaque">
            <a:avLst/>
          </a:prstGeom>
          <a:solidFill>
            <a:schemeClr val="accent3">
              <a:lumMod val="75000"/>
            </a:schemeClr>
          </a:solidFill>
        </p:spPr>
        <p:style>
          <a:lnRef idx="0">
            <a:schemeClr val="accent6"/>
          </a:lnRef>
          <a:fillRef idx="3">
            <a:schemeClr val="accent6"/>
          </a:fillRef>
          <a:effectRef idx="3">
            <a:schemeClr val="accent6"/>
          </a:effectRef>
          <a:fontRef idx="minor">
            <a:schemeClr val="lt1"/>
          </a:fontRef>
        </p:style>
        <p:txBody>
          <a:bodyPr anchor="ctr">
            <a:normAutofit/>
          </a:bodyPr>
          <a:lstStyle/>
          <a:p>
            <a:pPr algn="ctr">
              <a:defRPr/>
            </a:pPr>
            <a:r>
              <a:rPr lang="fr-FR" sz="2400" dirty="0" smtClean="0">
                <a:solidFill>
                  <a:srgbClr val="FFFFFF"/>
                </a:solidFill>
                <a:effectLst>
                  <a:outerShdw blurRad="38100" dist="38100" dir="2700000" algn="tl">
                    <a:srgbClr val="C0C0C0"/>
                  </a:outerShdw>
                </a:effectLst>
                <a:latin typeface="Papyrus" pitchFamily="66" charset="0"/>
                <a:cs typeface="Arial" charset="0"/>
              </a:rPr>
              <a:t>Question suivante</a:t>
            </a:r>
            <a:endParaRPr lang="fr-FR" sz="2400" dirty="0">
              <a:solidFill>
                <a:schemeClr val="tx1"/>
              </a:solidFill>
              <a:effectLst>
                <a:outerShdw blurRad="38100" dist="38100" dir="2700000" algn="tl">
                  <a:srgbClr val="C0C0C0"/>
                </a:outerShdw>
              </a:effectLst>
              <a:latin typeface="Papyrus" pitchFamily="66" charset="0"/>
              <a:cs typeface="Arial" charset="0"/>
            </a:endParaRPr>
          </a:p>
        </p:txBody>
      </p:sp>
    </p:spTree>
    <p:extLst>
      <p:ext uri="{BB962C8B-B14F-4D97-AF65-F5344CB8AC3E}">
        <p14:creationId xmlns:p14="http://schemas.microsoft.com/office/powerpoint/2010/main" val="144057164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0" y="12761"/>
            <a:ext cx="9144000" cy="6845239"/>
          </a:xfrm>
          <a:prstGeom prst="rect">
            <a:avLst/>
          </a:prstGeom>
        </p:spPr>
      </p:pic>
      <p:sp>
        <p:nvSpPr>
          <p:cNvPr id="5" name="Titre 1"/>
          <p:cNvSpPr txBox="1">
            <a:spLocks/>
          </p:cNvSpPr>
          <p:nvPr/>
        </p:nvSpPr>
        <p:spPr>
          <a:xfrm>
            <a:off x="457200" y="274638"/>
            <a:ext cx="8229600" cy="1143000"/>
          </a:xfrm>
          <a:prstGeom prst="rect">
            <a:avLst/>
          </a:prstGeom>
        </p:spPr>
        <p:txBody>
          <a:bodyPr anchor="ctr">
            <a:normAutofit/>
          </a:bodyPr>
          <a:lstStyle/>
          <a:p>
            <a:pPr algn="ctr">
              <a:defRPr/>
            </a:pPr>
            <a:r>
              <a:rPr lang="fr-FR" sz="4400" dirty="0" smtClean="0">
                <a:solidFill>
                  <a:schemeClr val="accent3">
                    <a:lumMod val="50000"/>
                  </a:schemeClr>
                </a:solidFill>
                <a:effectLst>
                  <a:outerShdw blurRad="38100" dist="38100" dir="2700000" algn="tl">
                    <a:srgbClr val="C0C0C0"/>
                  </a:outerShdw>
                </a:effectLst>
                <a:latin typeface="Papyrus" pitchFamily="66" charset="0"/>
              </a:rPr>
              <a:t>Aie ! Vous vous êtes trompé(e) !</a:t>
            </a:r>
            <a:endParaRPr lang="fr-FR" sz="4400" dirty="0">
              <a:solidFill>
                <a:schemeClr val="accent3">
                  <a:lumMod val="50000"/>
                </a:schemeClr>
              </a:solidFill>
              <a:effectLst>
                <a:outerShdw blurRad="38100" dist="38100" dir="2700000" algn="tl">
                  <a:srgbClr val="C0C0C0"/>
                </a:outerShdw>
              </a:effectLst>
              <a:latin typeface="Papyrus" pitchFamily="66" charset="0"/>
            </a:endParaRPr>
          </a:p>
        </p:txBody>
      </p:sp>
      <p:sp>
        <p:nvSpPr>
          <p:cNvPr id="6" name="Rectangle 5"/>
          <p:cNvSpPr/>
          <p:nvPr/>
        </p:nvSpPr>
        <p:spPr>
          <a:xfrm>
            <a:off x="457200" y="1385299"/>
            <a:ext cx="6408712" cy="369332"/>
          </a:xfrm>
          <a:prstGeom prst="rect">
            <a:avLst/>
          </a:prstGeom>
        </p:spPr>
        <p:txBody>
          <a:bodyPr wrap="square">
            <a:spAutoFit/>
          </a:bodyPr>
          <a:lstStyle/>
          <a:p>
            <a:pPr algn="just">
              <a:spcBef>
                <a:spcPct val="20000"/>
              </a:spcBef>
            </a:pPr>
            <a:r>
              <a:rPr lang="fr-FR" altLang="fr-FR" b="1" u="sng" dirty="0" smtClean="0">
                <a:solidFill>
                  <a:srgbClr val="404040"/>
                </a:solidFill>
                <a:latin typeface="Cambria" pitchFamily="18" charset="0"/>
              </a:rPr>
              <a:t>Réponse</a:t>
            </a:r>
            <a:r>
              <a:rPr lang="fr-FR" altLang="fr-FR" b="1" dirty="0" smtClean="0">
                <a:solidFill>
                  <a:srgbClr val="404040"/>
                </a:solidFill>
                <a:latin typeface="Cambria" pitchFamily="18" charset="0"/>
              </a:rPr>
              <a:t> : </a:t>
            </a:r>
          </a:p>
        </p:txBody>
      </p:sp>
      <p:sp>
        <p:nvSpPr>
          <p:cNvPr id="7" name="Titre 1">
            <a:hlinkClick r:id="rId3" action="ppaction://hlinksldjump"/>
          </p:cNvPr>
          <p:cNvSpPr txBox="1">
            <a:spLocks/>
          </p:cNvSpPr>
          <p:nvPr/>
        </p:nvSpPr>
        <p:spPr>
          <a:xfrm>
            <a:off x="5508104" y="4972649"/>
            <a:ext cx="3384376" cy="1008112"/>
          </a:xfrm>
          <a:prstGeom prst="plaque">
            <a:avLst/>
          </a:prstGeom>
          <a:solidFill>
            <a:schemeClr val="accent3">
              <a:lumMod val="75000"/>
            </a:schemeClr>
          </a:solidFill>
        </p:spPr>
        <p:style>
          <a:lnRef idx="0">
            <a:schemeClr val="accent6"/>
          </a:lnRef>
          <a:fillRef idx="3">
            <a:schemeClr val="accent6"/>
          </a:fillRef>
          <a:effectRef idx="3">
            <a:schemeClr val="accent6"/>
          </a:effectRef>
          <a:fontRef idx="minor">
            <a:schemeClr val="lt1"/>
          </a:fontRef>
        </p:style>
        <p:txBody>
          <a:bodyPr anchor="ctr">
            <a:normAutofit/>
          </a:bodyPr>
          <a:lstStyle/>
          <a:p>
            <a:pPr algn="ctr">
              <a:defRPr/>
            </a:pPr>
            <a:r>
              <a:rPr lang="fr-FR" sz="2400" dirty="0" smtClean="0">
                <a:solidFill>
                  <a:srgbClr val="FFFFFF"/>
                </a:solidFill>
                <a:effectLst>
                  <a:outerShdw blurRad="38100" dist="38100" dir="2700000" algn="tl">
                    <a:srgbClr val="C0C0C0"/>
                  </a:outerShdw>
                </a:effectLst>
                <a:latin typeface="Papyrus" pitchFamily="66" charset="0"/>
                <a:cs typeface="Arial" charset="0"/>
              </a:rPr>
              <a:t>Question suivante</a:t>
            </a:r>
            <a:endParaRPr lang="fr-FR" sz="2400" dirty="0">
              <a:solidFill>
                <a:schemeClr val="tx1"/>
              </a:solidFill>
              <a:effectLst>
                <a:outerShdw blurRad="38100" dist="38100" dir="2700000" algn="tl">
                  <a:srgbClr val="C0C0C0"/>
                </a:outerShdw>
              </a:effectLst>
              <a:latin typeface="Papyrus" pitchFamily="66" charset="0"/>
              <a:cs typeface="Arial" charset="0"/>
            </a:endParaRPr>
          </a:p>
        </p:txBody>
      </p:sp>
      <p:sp>
        <p:nvSpPr>
          <p:cNvPr id="9" name="Rectangle 8"/>
          <p:cNvSpPr/>
          <p:nvPr/>
        </p:nvSpPr>
        <p:spPr>
          <a:xfrm>
            <a:off x="227262" y="1916832"/>
            <a:ext cx="8665218" cy="1661993"/>
          </a:xfrm>
          <a:prstGeom prst="rect">
            <a:avLst/>
          </a:prstGeom>
        </p:spPr>
        <p:txBody>
          <a:bodyPr wrap="square">
            <a:spAutoFit/>
          </a:bodyPr>
          <a:lstStyle/>
          <a:p>
            <a:pPr algn="just"/>
            <a:r>
              <a:rPr lang="fr-FR" sz="1700" dirty="0"/>
              <a:t>Le </a:t>
            </a:r>
            <a:r>
              <a:rPr lang="fr-FR" sz="1700" b="1" dirty="0"/>
              <a:t>village de </a:t>
            </a:r>
            <a:r>
              <a:rPr lang="fr-FR" sz="1700" b="1" dirty="0" smtClean="0"/>
              <a:t>Vézénobres</a:t>
            </a:r>
            <a:r>
              <a:rPr lang="fr-FR" sz="1700" dirty="0"/>
              <a:t> </a:t>
            </a:r>
            <a:r>
              <a:rPr lang="fr-FR" sz="1700" dirty="0" smtClean="0"/>
              <a:t>est reconnu </a:t>
            </a:r>
            <a:r>
              <a:rPr lang="fr-FR" sz="1700" dirty="0"/>
              <a:t>pour sa </a:t>
            </a:r>
            <a:r>
              <a:rPr lang="fr-FR" sz="1700" b="1" dirty="0"/>
              <a:t>tradition ancestrale</a:t>
            </a:r>
            <a:r>
              <a:rPr lang="fr-FR" sz="1700" dirty="0"/>
              <a:t> du </a:t>
            </a:r>
            <a:r>
              <a:rPr lang="fr-FR" sz="1700" b="1" dirty="0"/>
              <a:t>séchage de la figue</a:t>
            </a:r>
            <a:r>
              <a:rPr lang="fr-FR" sz="1700" dirty="0"/>
              <a:t>. </a:t>
            </a:r>
            <a:endParaRPr lang="fr-FR" sz="1700" dirty="0" smtClean="0"/>
          </a:p>
          <a:p>
            <a:pPr algn="just"/>
            <a:endParaRPr lang="fr-FR" sz="1700" dirty="0" smtClean="0"/>
          </a:p>
          <a:p>
            <a:pPr algn="just"/>
            <a:r>
              <a:rPr lang="fr-FR" sz="1700" dirty="0" smtClean="0"/>
              <a:t>Durant </a:t>
            </a:r>
            <a:r>
              <a:rPr lang="fr-FR" sz="1700" dirty="0"/>
              <a:t>plusieurs siècles, l'économie du village reposa sur le séchage de la figue. Les fruits étaient rangés sur des clayettes disposées sous les terrasses couvertes des maisons (les</a:t>
            </a:r>
            <a:r>
              <a:rPr lang="fr-FR" sz="1700" b="1" dirty="0"/>
              <a:t> </a:t>
            </a:r>
            <a:r>
              <a:rPr lang="fr-FR" sz="1700" b="1" dirty="0" err="1"/>
              <a:t>calaberts</a:t>
            </a:r>
            <a:r>
              <a:rPr lang="fr-FR" sz="1700" dirty="0"/>
              <a:t>), exposées au Sud. </a:t>
            </a:r>
            <a:r>
              <a:rPr lang="fr-FR" sz="1700" b="1" dirty="0"/>
              <a:t>A la fin du mois de Novembre</a:t>
            </a:r>
            <a:r>
              <a:rPr lang="fr-FR" sz="1700" dirty="0"/>
              <a:t>, une célèbre foire aux figues attirait de nombreux amateurs venus </a:t>
            </a:r>
            <a:r>
              <a:rPr lang="fr-FR" sz="1700" b="1" dirty="0"/>
              <a:t>faire provision</a:t>
            </a:r>
            <a:r>
              <a:rPr lang="fr-FR" sz="1700" dirty="0"/>
              <a:t> de ce fruit pour </a:t>
            </a:r>
            <a:r>
              <a:rPr lang="fr-FR" sz="1700" dirty="0" smtClean="0"/>
              <a:t>l'hiver.</a:t>
            </a:r>
            <a:endParaRPr lang="fr-FR" sz="1700" dirty="0"/>
          </a:p>
        </p:txBody>
      </p:sp>
      <p:pic>
        <p:nvPicPr>
          <p:cNvPr id="1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1331115">
            <a:off x="227262" y="3962999"/>
            <a:ext cx="1466850" cy="20193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1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98230" y="4365104"/>
            <a:ext cx="1477341" cy="194421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16"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281783">
            <a:off x="3850259" y="3872511"/>
            <a:ext cx="1419225" cy="22002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00196332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16016" y="3030754"/>
            <a:ext cx="1800200" cy="12001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6016" y="2925970"/>
            <a:ext cx="1656184" cy="16341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80"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48063" y="2636912"/>
            <a:ext cx="1849131" cy="993908"/>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6" name="Rectangle 25"/>
          <p:cNvSpPr/>
          <p:nvPr/>
        </p:nvSpPr>
        <p:spPr>
          <a:xfrm>
            <a:off x="323528" y="116632"/>
            <a:ext cx="8784976" cy="523220"/>
          </a:xfrm>
          <a:prstGeom prst="rect">
            <a:avLst/>
          </a:prstGeom>
        </p:spPr>
        <p:txBody>
          <a:bodyPr wrap="square">
            <a:spAutoFit/>
          </a:bodyPr>
          <a:lstStyle/>
          <a:p>
            <a:pPr algn="just">
              <a:defRPr/>
            </a:pPr>
            <a:r>
              <a:rPr lang="fr-FR" sz="2800" u="sng" dirty="0">
                <a:solidFill>
                  <a:schemeClr val="accent3">
                    <a:lumMod val="50000"/>
                  </a:schemeClr>
                </a:solidFill>
                <a:effectLst>
                  <a:outerShdw blurRad="38100" dist="38100" dir="2700000" algn="tl">
                    <a:srgbClr val="C0C0C0"/>
                  </a:outerShdw>
                </a:effectLst>
                <a:latin typeface="Papyrus" pitchFamily="66" charset="0"/>
              </a:rPr>
              <a:t>Question 1</a:t>
            </a:r>
            <a:r>
              <a:rPr lang="fr-FR" sz="2800" dirty="0">
                <a:solidFill>
                  <a:schemeClr val="accent3">
                    <a:lumMod val="50000"/>
                  </a:schemeClr>
                </a:solidFill>
                <a:effectLst>
                  <a:outerShdw blurRad="38100" dist="38100" dir="2700000" algn="tl">
                    <a:srgbClr val="C0C0C0"/>
                  </a:outerShdw>
                </a:effectLst>
                <a:latin typeface="Papyrus" pitchFamily="66" charset="0"/>
              </a:rPr>
              <a:t> : </a:t>
            </a:r>
            <a:r>
              <a:rPr lang="fr-FR" sz="2800" dirty="0" smtClean="0">
                <a:solidFill>
                  <a:srgbClr val="00B050"/>
                </a:solidFill>
                <a:effectLst>
                  <a:outerShdw blurRad="38100" dist="38100" dir="2700000" algn="tl">
                    <a:srgbClr val="C0C0C0"/>
                  </a:outerShdw>
                </a:effectLst>
                <a:latin typeface="Papyrus" pitchFamily="66" charset="0"/>
              </a:rPr>
              <a:t>De quel continent est originaire le figuier ?</a:t>
            </a:r>
            <a:endParaRPr lang="fr-FR" sz="2800" dirty="0">
              <a:solidFill>
                <a:srgbClr val="00B050"/>
              </a:solidFill>
              <a:effectLst>
                <a:outerShdw blurRad="38100" dist="38100" dir="2700000" algn="tl">
                  <a:srgbClr val="C0C0C0"/>
                </a:outerShdw>
              </a:effectLst>
              <a:latin typeface="Papyrus" pitchFamily="66" charset="0"/>
            </a:endParaRPr>
          </a:p>
        </p:txBody>
      </p:sp>
      <p:sp>
        <p:nvSpPr>
          <p:cNvPr id="27" name="Titre 1">
            <a:hlinkClick r:id="rId5" action="ppaction://hlinksldjump">
              <a:snd r:embed="rId6" name="explode.wav"/>
            </a:hlinkClick>
          </p:cNvPr>
          <p:cNvSpPr txBox="1">
            <a:spLocks/>
          </p:cNvSpPr>
          <p:nvPr/>
        </p:nvSpPr>
        <p:spPr>
          <a:xfrm>
            <a:off x="817689" y="1844824"/>
            <a:ext cx="2674191" cy="858837"/>
          </a:xfrm>
          <a:prstGeom prst="roundRect">
            <a:avLst/>
          </a:prstGeom>
          <a:solidFill>
            <a:schemeClr val="accent3">
              <a:lumMod val="60000"/>
              <a:lumOff val="40000"/>
              <a:alpha val="50196"/>
            </a:schemeClr>
          </a:solidFill>
          <a:ln>
            <a:solidFill>
              <a:schemeClr val="bg1"/>
            </a:solidFill>
          </a:ln>
        </p:spPr>
        <p:style>
          <a:lnRef idx="2">
            <a:schemeClr val="accent2"/>
          </a:lnRef>
          <a:fillRef idx="1">
            <a:schemeClr val="lt1"/>
          </a:fillRef>
          <a:effectRef idx="0">
            <a:schemeClr val="accent2"/>
          </a:effectRef>
          <a:fontRef idx="minor">
            <a:schemeClr val="dk1"/>
          </a:fontRef>
        </p:style>
        <p:txBody>
          <a:bodyPr anchor="ctr">
            <a:normAutofit/>
          </a:bodyPr>
          <a:lstStyle/>
          <a:p>
            <a:pPr algn="ctr" fontAlgn="auto">
              <a:spcAft>
                <a:spcPts val="0"/>
              </a:spcAft>
              <a:defRPr/>
            </a:pPr>
            <a:r>
              <a:rPr lang="fr-FR" sz="2000" dirty="0" smtClean="0">
                <a:solidFill>
                  <a:schemeClr val="tx1">
                    <a:lumMod val="75000"/>
                    <a:lumOff val="25000"/>
                  </a:schemeClr>
                </a:solidFill>
                <a:latin typeface="Cambria" pitchFamily="18" charset="0"/>
                <a:ea typeface="+mj-ea"/>
                <a:cs typeface="+mj-cs"/>
              </a:rPr>
              <a:t>Europe Occidentale</a:t>
            </a:r>
            <a:endParaRPr lang="fr-FR" sz="2000" dirty="0">
              <a:solidFill>
                <a:schemeClr val="tx1">
                  <a:lumMod val="75000"/>
                  <a:lumOff val="25000"/>
                </a:schemeClr>
              </a:solidFill>
              <a:latin typeface="Cambria" pitchFamily="18" charset="0"/>
              <a:ea typeface="+mj-ea"/>
              <a:cs typeface="+mj-cs"/>
            </a:endParaRPr>
          </a:p>
        </p:txBody>
      </p:sp>
      <p:sp>
        <p:nvSpPr>
          <p:cNvPr id="28" name="Titre 1">
            <a:hlinkClick r:id="" action="ppaction://macro?name=REPONSE1">
              <a:snd r:embed="rId7" name="applause.wav"/>
            </a:hlinkClick>
          </p:cNvPr>
          <p:cNvSpPr txBox="1">
            <a:spLocks/>
          </p:cNvSpPr>
          <p:nvPr/>
        </p:nvSpPr>
        <p:spPr>
          <a:xfrm>
            <a:off x="817688" y="2989622"/>
            <a:ext cx="2674191" cy="858837"/>
          </a:xfrm>
          <a:prstGeom prst="roundRect">
            <a:avLst/>
          </a:prstGeom>
          <a:solidFill>
            <a:schemeClr val="accent3">
              <a:lumMod val="60000"/>
              <a:lumOff val="40000"/>
              <a:alpha val="50196"/>
            </a:schemeClr>
          </a:solidFill>
          <a:ln>
            <a:solidFill>
              <a:schemeClr val="bg1"/>
            </a:solidFill>
          </a:ln>
        </p:spPr>
        <p:style>
          <a:lnRef idx="2">
            <a:schemeClr val="accent2"/>
          </a:lnRef>
          <a:fillRef idx="1">
            <a:schemeClr val="lt1"/>
          </a:fillRef>
          <a:effectRef idx="0">
            <a:schemeClr val="accent2"/>
          </a:effectRef>
          <a:fontRef idx="minor">
            <a:schemeClr val="dk1"/>
          </a:fontRef>
        </p:style>
        <p:txBody>
          <a:bodyPr anchor="ctr">
            <a:normAutofit/>
          </a:bodyPr>
          <a:lstStyle/>
          <a:p>
            <a:pPr algn="ctr" fontAlgn="auto">
              <a:spcAft>
                <a:spcPts val="0"/>
              </a:spcAft>
              <a:defRPr/>
            </a:pPr>
            <a:r>
              <a:rPr lang="fr-FR" sz="2000" dirty="0" smtClean="0">
                <a:solidFill>
                  <a:schemeClr val="tx1">
                    <a:lumMod val="75000"/>
                    <a:lumOff val="25000"/>
                  </a:schemeClr>
                </a:solidFill>
                <a:latin typeface="Cambria" pitchFamily="18" charset="0"/>
                <a:ea typeface="+mj-ea"/>
                <a:cs typeface="+mj-cs"/>
              </a:rPr>
              <a:t>Asie Occidentale</a:t>
            </a:r>
            <a:endParaRPr lang="fr-FR" sz="2000" dirty="0">
              <a:solidFill>
                <a:schemeClr val="tx1">
                  <a:lumMod val="75000"/>
                  <a:lumOff val="25000"/>
                </a:schemeClr>
              </a:solidFill>
              <a:latin typeface="Cambria" pitchFamily="18" charset="0"/>
              <a:ea typeface="+mj-ea"/>
              <a:cs typeface="+mj-cs"/>
            </a:endParaRPr>
          </a:p>
        </p:txBody>
      </p:sp>
      <p:sp>
        <p:nvSpPr>
          <p:cNvPr id="29" name="Titre 1">
            <a:hlinkClick r:id="rId5" action="ppaction://hlinksldjump">
              <a:snd r:embed="rId6" name="explode.wav"/>
            </a:hlinkClick>
          </p:cNvPr>
          <p:cNvSpPr txBox="1">
            <a:spLocks/>
          </p:cNvSpPr>
          <p:nvPr/>
        </p:nvSpPr>
        <p:spPr>
          <a:xfrm>
            <a:off x="817689" y="4221088"/>
            <a:ext cx="2674191" cy="858837"/>
          </a:xfrm>
          <a:prstGeom prst="roundRect">
            <a:avLst/>
          </a:prstGeom>
          <a:solidFill>
            <a:schemeClr val="accent3">
              <a:lumMod val="60000"/>
              <a:lumOff val="40000"/>
              <a:alpha val="50196"/>
            </a:schemeClr>
          </a:solidFill>
          <a:ln>
            <a:solidFill>
              <a:schemeClr val="bg1"/>
            </a:solidFill>
          </a:ln>
        </p:spPr>
        <p:style>
          <a:lnRef idx="2">
            <a:schemeClr val="accent2"/>
          </a:lnRef>
          <a:fillRef idx="1">
            <a:schemeClr val="lt1"/>
          </a:fillRef>
          <a:effectRef idx="0">
            <a:schemeClr val="accent2"/>
          </a:effectRef>
          <a:fontRef idx="minor">
            <a:schemeClr val="dk1"/>
          </a:fontRef>
        </p:style>
        <p:txBody>
          <a:bodyPr anchor="ctr">
            <a:normAutofit/>
          </a:bodyPr>
          <a:lstStyle/>
          <a:p>
            <a:pPr algn="ctr" fontAlgn="auto">
              <a:spcAft>
                <a:spcPts val="0"/>
              </a:spcAft>
              <a:defRPr/>
            </a:pPr>
            <a:r>
              <a:rPr lang="fr-FR" sz="2000" dirty="0" smtClean="0">
                <a:solidFill>
                  <a:schemeClr val="tx1">
                    <a:lumMod val="75000"/>
                    <a:lumOff val="25000"/>
                  </a:schemeClr>
                </a:solidFill>
                <a:latin typeface="Cambria" pitchFamily="18" charset="0"/>
                <a:ea typeface="+mj-ea"/>
                <a:cs typeface="+mj-cs"/>
              </a:rPr>
              <a:t>Asie Orientale</a:t>
            </a:r>
            <a:endParaRPr lang="fr-FR" sz="2000" dirty="0">
              <a:solidFill>
                <a:schemeClr val="tx1">
                  <a:lumMod val="75000"/>
                  <a:lumOff val="25000"/>
                </a:schemeClr>
              </a:solidFill>
              <a:latin typeface="Cambria" pitchFamily="18" charset="0"/>
              <a:ea typeface="+mj-ea"/>
              <a:cs typeface="+mj-cs"/>
            </a:endParaRPr>
          </a:p>
        </p:txBody>
      </p:sp>
      <p:pic>
        <p:nvPicPr>
          <p:cNvPr id="7" name="Image 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491880" y="1615659"/>
            <a:ext cx="5652120" cy="5242341"/>
          </a:xfrm>
          <a:prstGeom prst="rect">
            <a:avLst/>
          </a:prstGeom>
        </p:spPr>
      </p:pic>
    </p:spTree>
    <p:extLst>
      <p:ext uri="{BB962C8B-B14F-4D97-AF65-F5344CB8AC3E}">
        <p14:creationId xmlns:p14="http://schemas.microsoft.com/office/powerpoint/2010/main" val="4064602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fade">
                                      <p:cBhvr>
                                        <p:cTn id="11" dur="1000"/>
                                        <p:tgtEl>
                                          <p:spTgt spid="28"/>
                                        </p:tgtEl>
                                      </p:cBhvr>
                                    </p:animEffec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fade">
                                      <p:cBhvr>
                                        <p:cTn id="15" dur="10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animBg="1"/>
      <p:bldP spid="29"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60648"/>
            <a:ext cx="9144000" cy="954107"/>
          </a:xfrm>
          <a:prstGeom prst="rect">
            <a:avLst/>
          </a:prstGeom>
        </p:spPr>
        <p:txBody>
          <a:bodyPr wrap="square">
            <a:spAutoFit/>
          </a:bodyPr>
          <a:lstStyle/>
          <a:p>
            <a:pPr algn="just">
              <a:defRPr/>
            </a:pPr>
            <a:r>
              <a:rPr lang="fr-FR" sz="2800" u="sng" dirty="0">
                <a:solidFill>
                  <a:schemeClr val="accent3">
                    <a:lumMod val="50000"/>
                  </a:schemeClr>
                </a:solidFill>
                <a:effectLst>
                  <a:outerShdw blurRad="38100" dist="38100" dir="2700000" algn="tl">
                    <a:srgbClr val="C0C0C0"/>
                  </a:outerShdw>
                </a:effectLst>
                <a:latin typeface="Papyrus" pitchFamily="66" charset="0"/>
              </a:rPr>
              <a:t>Question </a:t>
            </a:r>
            <a:r>
              <a:rPr lang="fr-FR" sz="2800" u="sng" dirty="0" smtClean="0">
                <a:solidFill>
                  <a:schemeClr val="accent3">
                    <a:lumMod val="50000"/>
                  </a:schemeClr>
                </a:solidFill>
                <a:effectLst>
                  <a:outerShdw blurRad="38100" dist="38100" dir="2700000" algn="tl">
                    <a:srgbClr val="C0C0C0"/>
                  </a:outerShdw>
                </a:effectLst>
                <a:latin typeface="Papyrus" pitchFamily="66" charset="0"/>
              </a:rPr>
              <a:t>9</a:t>
            </a:r>
            <a:r>
              <a:rPr lang="fr-FR" sz="2800" dirty="0" smtClean="0">
                <a:solidFill>
                  <a:schemeClr val="accent3">
                    <a:lumMod val="50000"/>
                  </a:schemeClr>
                </a:solidFill>
                <a:effectLst>
                  <a:outerShdw blurRad="38100" dist="38100" dir="2700000" algn="tl">
                    <a:srgbClr val="C0C0C0"/>
                  </a:outerShdw>
                </a:effectLst>
                <a:latin typeface="Papyrus" pitchFamily="66" charset="0"/>
              </a:rPr>
              <a:t>: </a:t>
            </a:r>
            <a:r>
              <a:rPr lang="fr-FR" sz="2800" dirty="0" smtClean="0">
                <a:solidFill>
                  <a:srgbClr val="00B050"/>
                </a:solidFill>
                <a:effectLst>
                  <a:outerShdw blurRad="38100" dist="38100" dir="2700000" algn="tl">
                    <a:srgbClr val="C0C0C0"/>
                  </a:outerShdw>
                </a:effectLst>
                <a:latin typeface="Papyrus" pitchFamily="66" charset="0"/>
              </a:rPr>
              <a:t>En quelle année, la fête de la figue devient-elle les « Journées Méditerranéennes de la figue » ?</a:t>
            </a:r>
            <a:endParaRPr lang="fr-FR" sz="2800" dirty="0">
              <a:solidFill>
                <a:srgbClr val="00B050"/>
              </a:solidFill>
              <a:effectLst>
                <a:outerShdw blurRad="38100" dist="38100" dir="2700000" algn="tl">
                  <a:srgbClr val="C0C0C0"/>
                </a:outerShdw>
              </a:effectLst>
              <a:latin typeface="Papyrus" pitchFamily="66" charset="0"/>
            </a:endParaRPr>
          </a:p>
        </p:txBody>
      </p:sp>
      <p:sp>
        <p:nvSpPr>
          <p:cNvPr id="3" name="Titre 1">
            <a:hlinkClick r:id="rId2" action="ppaction://hlinksldjump">
              <a:snd r:embed="rId3" name="explode.wav"/>
            </a:hlinkClick>
          </p:cNvPr>
          <p:cNvSpPr txBox="1">
            <a:spLocks/>
          </p:cNvSpPr>
          <p:nvPr/>
        </p:nvSpPr>
        <p:spPr>
          <a:xfrm>
            <a:off x="539552" y="1700808"/>
            <a:ext cx="3466279" cy="1008112"/>
          </a:xfrm>
          <a:prstGeom prst="roundRect">
            <a:avLst/>
          </a:prstGeom>
          <a:solidFill>
            <a:schemeClr val="accent3">
              <a:lumMod val="60000"/>
              <a:lumOff val="40000"/>
              <a:alpha val="50196"/>
            </a:schemeClr>
          </a:solidFill>
          <a:ln>
            <a:solidFill>
              <a:schemeClr val="bg1"/>
            </a:solidFill>
          </a:ln>
        </p:spPr>
        <p:style>
          <a:lnRef idx="2">
            <a:schemeClr val="accent2"/>
          </a:lnRef>
          <a:fillRef idx="1">
            <a:schemeClr val="lt1"/>
          </a:fillRef>
          <a:effectRef idx="0">
            <a:schemeClr val="accent2"/>
          </a:effectRef>
          <a:fontRef idx="minor">
            <a:schemeClr val="dk1"/>
          </a:fontRef>
        </p:style>
        <p:txBody>
          <a:bodyPr anchor="ctr">
            <a:normAutofit/>
          </a:bodyPr>
          <a:lstStyle/>
          <a:p>
            <a:pPr algn="ctr" fontAlgn="auto">
              <a:spcAft>
                <a:spcPts val="0"/>
              </a:spcAft>
              <a:defRPr/>
            </a:pPr>
            <a:r>
              <a:rPr lang="fr-FR" sz="2000" dirty="0" smtClean="0">
                <a:solidFill>
                  <a:schemeClr val="tx1">
                    <a:lumMod val="75000"/>
                    <a:lumOff val="25000"/>
                  </a:schemeClr>
                </a:solidFill>
                <a:latin typeface="Cambria" pitchFamily="18" charset="0"/>
                <a:ea typeface="+mj-ea"/>
                <a:cs typeface="+mj-cs"/>
              </a:rPr>
              <a:t>1997</a:t>
            </a:r>
            <a:endParaRPr lang="fr-FR" sz="2000" dirty="0">
              <a:solidFill>
                <a:schemeClr val="tx1">
                  <a:lumMod val="75000"/>
                  <a:lumOff val="25000"/>
                </a:schemeClr>
              </a:solidFill>
              <a:latin typeface="Cambria" pitchFamily="18" charset="0"/>
              <a:ea typeface="+mj-ea"/>
              <a:cs typeface="+mj-cs"/>
            </a:endParaRPr>
          </a:p>
        </p:txBody>
      </p:sp>
      <p:sp>
        <p:nvSpPr>
          <p:cNvPr id="4" name="Titre 1">
            <a:hlinkClick r:id="" action="ppaction://macro?name=REPONSE9">
              <a:snd r:embed="rId4" name="applause.wav"/>
            </a:hlinkClick>
          </p:cNvPr>
          <p:cNvSpPr txBox="1">
            <a:spLocks/>
          </p:cNvSpPr>
          <p:nvPr/>
        </p:nvSpPr>
        <p:spPr>
          <a:xfrm>
            <a:off x="586285" y="3068960"/>
            <a:ext cx="3450093" cy="1008112"/>
          </a:xfrm>
          <a:prstGeom prst="roundRect">
            <a:avLst/>
          </a:prstGeom>
          <a:solidFill>
            <a:schemeClr val="accent3">
              <a:lumMod val="60000"/>
              <a:lumOff val="40000"/>
              <a:alpha val="50196"/>
            </a:schemeClr>
          </a:solidFill>
          <a:ln>
            <a:solidFill>
              <a:schemeClr val="bg1"/>
            </a:solidFill>
          </a:ln>
        </p:spPr>
        <p:style>
          <a:lnRef idx="2">
            <a:schemeClr val="accent2"/>
          </a:lnRef>
          <a:fillRef idx="1">
            <a:schemeClr val="lt1"/>
          </a:fillRef>
          <a:effectRef idx="0">
            <a:schemeClr val="accent2"/>
          </a:effectRef>
          <a:fontRef idx="minor">
            <a:schemeClr val="dk1"/>
          </a:fontRef>
        </p:style>
        <p:txBody>
          <a:bodyPr anchor="ctr">
            <a:normAutofit/>
          </a:bodyPr>
          <a:lstStyle/>
          <a:p>
            <a:pPr algn="ctr" fontAlgn="auto">
              <a:spcAft>
                <a:spcPts val="0"/>
              </a:spcAft>
              <a:defRPr/>
            </a:pPr>
            <a:r>
              <a:rPr lang="fr-FR" sz="2000" dirty="0" smtClean="0">
                <a:solidFill>
                  <a:schemeClr val="tx1">
                    <a:lumMod val="75000"/>
                    <a:lumOff val="25000"/>
                  </a:schemeClr>
                </a:solidFill>
                <a:latin typeface="Cambria" pitchFamily="18" charset="0"/>
                <a:ea typeface="+mj-ea"/>
                <a:cs typeface="+mj-cs"/>
              </a:rPr>
              <a:t>2002</a:t>
            </a:r>
            <a:endParaRPr lang="fr-FR" sz="2000" dirty="0">
              <a:solidFill>
                <a:schemeClr val="tx1">
                  <a:lumMod val="75000"/>
                  <a:lumOff val="25000"/>
                </a:schemeClr>
              </a:solidFill>
              <a:latin typeface="Cambria" pitchFamily="18" charset="0"/>
              <a:ea typeface="+mj-ea"/>
              <a:cs typeface="+mj-cs"/>
            </a:endParaRPr>
          </a:p>
        </p:txBody>
      </p:sp>
      <p:sp>
        <p:nvSpPr>
          <p:cNvPr id="5" name="Titre 1">
            <a:hlinkClick r:id="rId2" action="ppaction://hlinksldjump">
              <a:snd r:embed="rId3" name="explode.wav"/>
            </a:hlinkClick>
          </p:cNvPr>
          <p:cNvSpPr txBox="1">
            <a:spLocks/>
          </p:cNvSpPr>
          <p:nvPr/>
        </p:nvSpPr>
        <p:spPr>
          <a:xfrm>
            <a:off x="555738" y="4541858"/>
            <a:ext cx="3466280" cy="1008113"/>
          </a:xfrm>
          <a:prstGeom prst="roundRect">
            <a:avLst/>
          </a:prstGeom>
          <a:solidFill>
            <a:schemeClr val="accent3">
              <a:lumMod val="60000"/>
              <a:lumOff val="40000"/>
              <a:alpha val="50196"/>
            </a:schemeClr>
          </a:solidFill>
          <a:ln>
            <a:solidFill>
              <a:schemeClr val="bg1"/>
            </a:solidFill>
          </a:ln>
        </p:spPr>
        <p:style>
          <a:lnRef idx="2">
            <a:schemeClr val="accent2"/>
          </a:lnRef>
          <a:fillRef idx="1">
            <a:schemeClr val="lt1"/>
          </a:fillRef>
          <a:effectRef idx="0">
            <a:schemeClr val="accent2"/>
          </a:effectRef>
          <a:fontRef idx="minor">
            <a:schemeClr val="dk1"/>
          </a:fontRef>
        </p:style>
        <p:txBody>
          <a:bodyPr anchor="ctr">
            <a:normAutofit/>
          </a:bodyPr>
          <a:lstStyle/>
          <a:p>
            <a:pPr algn="ctr" fontAlgn="auto">
              <a:spcAft>
                <a:spcPts val="0"/>
              </a:spcAft>
              <a:defRPr/>
            </a:pPr>
            <a:r>
              <a:rPr lang="fr-FR" sz="2000" dirty="0" smtClean="0">
                <a:solidFill>
                  <a:schemeClr val="tx1">
                    <a:lumMod val="75000"/>
                    <a:lumOff val="25000"/>
                  </a:schemeClr>
                </a:solidFill>
                <a:latin typeface="Cambria" pitchFamily="18" charset="0"/>
                <a:ea typeface="+mj-ea"/>
                <a:cs typeface="+mj-cs"/>
              </a:rPr>
              <a:t>2007</a:t>
            </a:r>
            <a:endParaRPr lang="fr-FR" sz="2000" dirty="0">
              <a:solidFill>
                <a:schemeClr val="tx1">
                  <a:lumMod val="75000"/>
                  <a:lumOff val="25000"/>
                </a:schemeClr>
              </a:solidFill>
              <a:latin typeface="Cambria" pitchFamily="18" charset="0"/>
              <a:ea typeface="+mj-ea"/>
              <a:cs typeface="+mj-cs"/>
            </a:endParaRPr>
          </a:p>
        </p:txBody>
      </p:sp>
      <p:pic>
        <p:nvPicPr>
          <p:cNvPr id="6" name="Imag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27140" y="2204864"/>
            <a:ext cx="5016859" cy="4653136"/>
          </a:xfrm>
          <a:prstGeom prst="rect">
            <a:avLst/>
          </a:prstGeom>
        </p:spPr>
      </p:pic>
    </p:spTree>
    <p:extLst>
      <p:ext uri="{BB962C8B-B14F-4D97-AF65-F5344CB8AC3E}">
        <p14:creationId xmlns:p14="http://schemas.microsoft.com/office/powerpoint/2010/main" val="1775972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0" y="12761"/>
            <a:ext cx="9144000" cy="6845239"/>
          </a:xfrm>
          <a:prstGeom prst="rect">
            <a:avLst/>
          </a:prstGeom>
        </p:spPr>
      </p:pic>
      <p:sp>
        <p:nvSpPr>
          <p:cNvPr id="5" name="Titre 1"/>
          <p:cNvSpPr txBox="1">
            <a:spLocks/>
          </p:cNvSpPr>
          <p:nvPr/>
        </p:nvSpPr>
        <p:spPr>
          <a:xfrm>
            <a:off x="457200" y="274638"/>
            <a:ext cx="8229600" cy="1143000"/>
          </a:xfrm>
          <a:prstGeom prst="rect">
            <a:avLst/>
          </a:prstGeom>
        </p:spPr>
        <p:txBody>
          <a:bodyPr anchor="ctr">
            <a:normAutofit/>
          </a:bodyPr>
          <a:lstStyle/>
          <a:p>
            <a:pPr algn="ctr">
              <a:defRPr/>
            </a:pPr>
            <a:r>
              <a:rPr lang="fr-FR" sz="4400" dirty="0">
                <a:solidFill>
                  <a:schemeClr val="accent3">
                    <a:lumMod val="50000"/>
                  </a:schemeClr>
                </a:solidFill>
                <a:effectLst>
                  <a:outerShdw blurRad="38100" dist="38100" dir="2700000" algn="tl">
                    <a:srgbClr val="C0C0C0"/>
                  </a:outerShdw>
                </a:effectLst>
                <a:latin typeface="Papyrus" pitchFamily="66" charset="0"/>
              </a:rPr>
              <a:t>Bravo ! </a:t>
            </a:r>
            <a:r>
              <a:rPr lang="fr-FR" sz="4400" dirty="0" smtClean="0">
                <a:solidFill>
                  <a:schemeClr val="accent3">
                    <a:lumMod val="50000"/>
                  </a:schemeClr>
                </a:solidFill>
                <a:effectLst>
                  <a:outerShdw blurRad="38100" dist="38100" dir="2700000" algn="tl">
                    <a:srgbClr val="C0C0C0"/>
                  </a:outerShdw>
                </a:effectLst>
                <a:latin typeface="Papyrus" pitchFamily="66" charset="0"/>
              </a:rPr>
              <a:t>Vous avez raison </a:t>
            </a:r>
            <a:r>
              <a:rPr lang="fr-FR" sz="4400" dirty="0">
                <a:solidFill>
                  <a:schemeClr val="accent3">
                    <a:lumMod val="50000"/>
                  </a:schemeClr>
                </a:solidFill>
                <a:effectLst>
                  <a:outerShdw blurRad="38100" dist="38100" dir="2700000" algn="tl">
                    <a:srgbClr val="C0C0C0"/>
                  </a:outerShdw>
                </a:effectLst>
                <a:latin typeface="Papyrus" pitchFamily="66" charset="0"/>
              </a:rPr>
              <a:t>!</a:t>
            </a:r>
          </a:p>
        </p:txBody>
      </p:sp>
      <p:sp>
        <p:nvSpPr>
          <p:cNvPr id="6" name="Rectangle 5"/>
          <p:cNvSpPr/>
          <p:nvPr/>
        </p:nvSpPr>
        <p:spPr>
          <a:xfrm>
            <a:off x="457200" y="1385299"/>
            <a:ext cx="6408712" cy="369332"/>
          </a:xfrm>
          <a:prstGeom prst="rect">
            <a:avLst/>
          </a:prstGeom>
        </p:spPr>
        <p:txBody>
          <a:bodyPr wrap="square">
            <a:spAutoFit/>
          </a:bodyPr>
          <a:lstStyle/>
          <a:p>
            <a:pPr algn="just">
              <a:spcBef>
                <a:spcPct val="20000"/>
              </a:spcBef>
            </a:pPr>
            <a:r>
              <a:rPr lang="fr-FR" altLang="fr-FR" b="1" u="sng" dirty="0" smtClean="0">
                <a:solidFill>
                  <a:srgbClr val="404040"/>
                </a:solidFill>
                <a:latin typeface="Cambria" pitchFamily="18" charset="0"/>
              </a:rPr>
              <a:t>Réponse</a:t>
            </a:r>
            <a:r>
              <a:rPr lang="fr-FR" altLang="fr-FR" b="1" dirty="0" smtClean="0">
                <a:solidFill>
                  <a:srgbClr val="404040"/>
                </a:solidFill>
                <a:latin typeface="Cambria" pitchFamily="18" charset="0"/>
              </a:rPr>
              <a:t> : </a:t>
            </a:r>
          </a:p>
        </p:txBody>
      </p:sp>
      <p:sp>
        <p:nvSpPr>
          <p:cNvPr id="7" name="Rectangle 6"/>
          <p:cNvSpPr/>
          <p:nvPr/>
        </p:nvSpPr>
        <p:spPr>
          <a:xfrm>
            <a:off x="227262" y="1916832"/>
            <a:ext cx="8665218" cy="1077218"/>
          </a:xfrm>
          <a:prstGeom prst="rect">
            <a:avLst/>
          </a:prstGeom>
        </p:spPr>
        <p:txBody>
          <a:bodyPr wrap="square">
            <a:spAutoFit/>
          </a:bodyPr>
          <a:lstStyle/>
          <a:p>
            <a:pPr algn="just"/>
            <a:r>
              <a:rPr lang="fr-FR" sz="1600" b="1" dirty="0" smtClean="0"/>
              <a:t>En 2002</a:t>
            </a:r>
            <a:r>
              <a:rPr lang="fr-FR" sz="1600" dirty="0" smtClean="0"/>
              <a:t>, la fête devient </a:t>
            </a:r>
            <a:r>
              <a:rPr lang="fr-FR" sz="1600" b="1" dirty="0" smtClean="0"/>
              <a:t>« Journées méditerranéennes ».</a:t>
            </a:r>
            <a:r>
              <a:rPr lang="fr-FR" sz="1600" dirty="0" smtClean="0"/>
              <a:t> Un pays producteur du bassin méditerranéen est invité (</a:t>
            </a:r>
            <a:r>
              <a:rPr lang="fr-FR" sz="1600" i="1" dirty="0" smtClean="0"/>
              <a:t>le </a:t>
            </a:r>
            <a:r>
              <a:rPr lang="fr-FR" sz="1600" b="1" i="1" dirty="0" smtClean="0"/>
              <a:t>Liban </a:t>
            </a:r>
            <a:r>
              <a:rPr lang="fr-FR" sz="1600" i="1" dirty="0" smtClean="0"/>
              <a:t>en 2008, la </a:t>
            </a:r>
            <a:r>
              <a:rPr lang="fr-FR" sz="1600" b="1" i="1" dirty="0" smtClean="0"/>
              <a:t>Kabylie </a:t>
            </a:r>
            <a:r>
              <a:rPr lang="fr-FR" sz="1600" i="1" dirty="0" smtClean="0"/>
              <a:t>en 2009, la </a:t>
            </a:r>
            <a:r>
              <a:rPr lang="fr-FR" sz="1600" b="1" i="1" dirty="0" smtClean="0"/>
              <a:t>Toscane</a:t>
            </a:r>
            <a:r>
              <a:rPr lang="fr-FR" sz="1600" i="1" dirty="0" smtClean="0"/>
              <a:t> en 2010, la </a:t>
            </a:r>
            <a:r>
              <a:rPr lang="fr-FR" sz="1600" b="1" i="1" dirty="0" smtClean="0"/>
              <a:t>Grèce</a:t>
            </a:r>
            <a:r>
              <a:rPr lang="fr-FR" sz="1600" i="1" dirty="0" smtClean="0"/>
              <a:t> en 2013</a:t>
            </a:r>
            <a:r>
              <a:rPr lang="fr-FR" sz="1600" dirty="0" smtClean="0"/>
              <a:t>). Par ailleurs, un important </a:t>
            </a:r>
            <a:r>
              <a:rPr lang="fr-FR" sz="1600" b="1" dirty="0" smtClean="0"/>
              <a:t>volet culturel</a:t>
            </a:r>
            <a:r>
              <a:rPr lang="fr-FR" sz="1600" dirty="0" smtClean="0"/>
              <a:t> est proposé, sur le </a:t>
            </a:r>
            <a:r>
              <a:rPr lang="fr-FR" sz="1600" b="1" dirty="0" smtClean="0"/>
              <a:t>thème de la figue</a:t>
            </a:r>
            <a:r>
              <a:rPr lang="fr-FR" sz="1600" dirty="0" smtClean="0"/>
              <a:t> et sur celui du </a:t>
            </a:r>
            <a:r>
              <a:rPr lang="fr-FR" sz="1600" b="1" dirty="0" smtClean="0"/>
              <a:t>chemin de </a:t>
            </a:r>
            <a:r>
              <a:rPr lang="fr-FR" sz="1600" b="1" dirty="0" err="1" smtClean="0"/>
              <a:t>Régordane</a:t>
            </a:r>
            <a:r>
              <a:rPr lang="fr-FR" sz="1600" dirty="0" smtClean="0"/>
              <a:t>: expositions, conférences, concerts, pièces de théâtre, animations de rue...</a:t>
            </a:r>
            <a:endParaRPr lang="fr-FR" sz="1700" dirty="0"/>
          </a:p>
        </p:txBody>
      </p:sp>
      <p:sp>
        <p:nvSpPr>
          <p:cNvPr id="11" name="Titre 1">
            <a:hlinkClick r:id="rId3" action="ppaction://hlinksldjump"/>
          </p:cNvPr>
          <p:cNvSpPr txBox="1">
            <a:spLocks/>
          </p:cNvSpPr>
          <p:nvPr/>
        </p:nvSpPr>
        <p:spPr>
          <a:xfrm>
            <a:off x="5508104" y="4972649"/>
            <a:ext cx="3384376" cy="1008112"/>
          </a:xfrm>
          <a:prstGeom prst="plaque">
            <a:avLst/>
          </a:prstGeom>
          <a:solidFill>
            <a:schemeClr val="accent3">
              <a:lumMod val="75000"/>
            </a:schemeClr>
          </a:solidFill>
        </p:spPr>
        <p:style>
          <a:lnRef idx="0">
            <a:schemeClr val="accent6"/>
          </a:lnRef>
          <a:fillRef idx="3">
            <a:schemeClr val="accent6"/>
          </a:fillRef>
          <a:effectRef idx="3">
            <a:schemeClr val="accent6"/>
          </a:effectRef>
          <a:fontRef idx="minor">
            <a:schemeClr val="lt1"/>
          </a:fontRef>
        </p:style>
        <p:txBody>
          <a:bodyPr anchor="ctr">
            <a:normAutofit/>
          </a:bodyPr>
          <a:lstStyle/>
          <a:p>
            <a:pPr algn="ctr">
              <a:defRPr/>
            </a:pPr>
            <a:r>
              <a:rPr lang="fr-FR" sz="2400" dirty="0" smtClean="0">
                <a:solidFill>
                  <a:srgbClr val="FFFFFF"/>
                </a:solidFill>
                <a:effectLst>
                  <a:outerShdw blurRad="38100" dist="38100" dir="2700000" algn="tl">
                    <a:srgbClr val="C0C0C0"/>
                  </a:outerShdw>
                </a:effectLst>
                <a:latin typeface="Papyrus" pitchFamily="66" charset="0"/>
                <a:cs typeface="Arial" charset="0"/>
              </a:rPr>
              <a:t>Question suivante</a:t>
            </a:r>
            <a:endParaRPr lang="fr-FR" sz="2400" dirty="0">
              <a:solidFill>
                <a:schemeClr val="tx1"/>
              </a:solidFill>
              <a:effectLst>
                <a:outerShdw blurRad="38100" dist="38100" dir="2700000" algn="tl">
                  <a:srgbClr val="C0C0C0"/>
                </a:outerShdw>
              </a:effectLst>
              <a:latin typeface="Papyrus" pitchFamily="66" charset="0"/>
              <a:cs typeface="Arial" charset="0"/>
            </a:endParaRPr>
          </a:p>
        </p:txBody>
      </p:sp>
      <p:pic>
        <p:nvPicPr>
          <p:cNvPr id="1030" name="Picture 6" descr="http://www.objectifgard.com/wp-content/uploads/2011/11/fete-figue-vezenobres-2011.jpg"/>
          <p:cNvPicPr>
            <a:picLocks noChangeAspect="1" noChangeArrowheads="1"/>
          </p:cNvPicPr>
          <p:nvPr/>
        </p:nvPicPr>
        <p:blipFill>
          <a:blip r:embed="rId4"/>
          <a:srcRect/>
          <a:stretch>
            <a:fillRect/>
          </a:stretch>
        </p:blipFill>
        <p:spPr bwMode="auto">
          <a:xfrm>
            <a:off x="142845" y="3423643"/>
            <a:ext cx="1417400" cy="200562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32" name="Picture 8" descr="http://leclosestivaldeauxgard.hautetfort.com/media/00/00/1790103525.JPG"/>
          <p:cNvPicPr>
            <a:picLocks noChangeAspect="1" noChangeArrowheads="1"/>
          </p:cNvPicPr>
          <p:nvPr/>
        </p:nvPicPr>
        <p:blipFill>
          <a:blip r:embed="rId5" cstate="print"/>
          <a:srcRect/>
          <a:stretch>
            <a:fillRect/>
          </a:stretch>
        </p:blipFill>
        <p:spPr bwMode="auto">
          <a:xfrm>
            <a:off x="1928794" y="3429000"/>
            <a:ext cx="1386297" cy="200026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34" name="Picture 10" descr="http://www.monwe.fr/wp-content/uploads/2013/09/Journ%C3%A9e-de-la-Figue-2013.jpg"/>
          <p:cNvPicPr>
            <a:picLocks noChangeAspect="1" noChangeArrowheads="1"/>
          </p:cNvPicPr>
          <p:nvPr/>
        </p:nvPicPr>
        <p:blipFill>
          <a:blip r:embed="rId6" cstate="print"/>
          <a:srcRect/>
          <a:stretch>
            <a:fillRect/>
          </a:stretch>
        </p:blipFill>
        <p:spPr bwMode="auto">
          <a:xfrm>
            <a:off x="3643306" y="3429000"/>
            <a:ext cx="1485669" cy="207170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0" y="12761"/>
            <a:ext cx="9144000" cy="6845239"/>
          </a:xfrm>
          <a:prstGeom prst="rect">
            <a:avLst/>
          </a:prstGeom>
        </p:spPr>
      </p:pic>
      <p:sp>
        <p:nvSpPr>
          <p:cNvPr id="5" name="Titre 1"/>
          <p:cNvSpPr txBox="1">
            <a:spLocks/>
          </p:cNvSpPr>
          <p:nvPr/>
        </p:nvSpPr>
        <p:spPr>
          <a:xfrm>
            <a:off x="142844" y="274638"/>
            <a:ext cx="8543956" cy="1143000"/>
          </a:xfrm>
          <a:prstGeom prst="rect">
            <a:avLst/>
          </a:prstGeom>
        </p:spPr>
        <p:txBody>
          <a:bodyPr anchor="ctr">
            <a:normAutofit fontScale="92500"/>
          </a:bodyPr>
          <a:lstStyle/>
          <a:p>
            <a:pPr algn="ctr">
              <a:defRPr/>
            </a:pPr>
            <a:r>
              <a:rPr lang="fr-FR" sz="4400" dirty="0" smtClean="0">
                <a:solidFill>
                  <a:schemeClr val="accent3">
                    <a:lumMod val="50000"/>
                  </a:schemeClr>
                </a:solidFill>
                <a:effectLst>
                  <a:outerShdw blurRad="38100" dist="38100" dir="2700000" algn="tl">
                    <a:srgbClr val="C0C0C0"/>
                  </a:outerShdw>
                </a:effectLst>
                <a:latin typeface="Papyrus" pitchFamily="66" charset="0"/>
              </a:rPr>
              <a:t>Aie ! Vous vous vous êtes trompé(e) !</a:t>
            </a:r>
            <a:endParaRPr lang="fr-FR" sz="4400" dirty="0">
              <a:solidFill>
                <a:schemeClr val="accent3">
                  <a:lumMod val="50000"/>
                </a:schemeClr>
              </a:solidFill>
              <a:effectLst>
                <a:outerShdw blurRad="38100" dist="38100" dir="2700000" algn="tl">
                  <a:srgbClr val="C0C0C0"/>
                </a:outerShdw>
              </a:effectLst>
              <a:latin typeface="Papyrus" pitchFamily="66" charset="0"/>
            </a:endParaRPr>
          </a:p>
        </p:txBody>
      </p:sp>
      <p:sp>
        <p:nvSpPr>
          <p:cNvPr id="6" name="Rectangle 5"/>
          <p:cNvSpPr/>
          <p:nvPr/>
        </p:nvSpPr>
        <p:spPr>
          <a:xfrm>
            <a:off x="457200" y="1385299"/>
            <a:ext cx="6408712" cy="369332"/>
          </a:xfrm>
          <a:prstGeom prst="rect">
            <a:avLst/>
          </a:prstGeom>
        </p:spPr>
        <p:txBody>
          <a:bodyPr wrap="square">
            <a:spAutoFit/>
          </a:bodyPr>
          <a:lstStyle/>
          <a:p>
            <a:pPr algn="just">
              <a:spcBef>
                <a:spcPct val="20000"/>
              </a:spcBef>
            </a:pPr>
            <a:r>
              <a:rPr lang="fr-FR" altLang="fr-FR" b="1" u="sng" dirty="0" smtClean="0">
                <a:solidFill>
                  <a:srgbClr val="404040"/>
                </a:solidFill>
                <a:latin typeface="Cambria" pitchFamily="18" charset="0"/>
              </a:rPr>
              <a:t>Réponse</a:t>
            </a:r>
            <a:r>
              <a:rPr lang="fr-FR" altLang="fr-FR" b="1" dirty="0" smtClean="0">
                <a:solidFill>
                  <a:srgbClr val="404040"/>
                </a:solidFill>
                <a:latin typeface="Cambria" pitchFamily="18" charset="0"/>
              </a:rPr>
              <a:t> : </a:t>
            </a:r>
          </a:p>
        </p:txBody>
      </p:sp>
      <p:sp>
        <p:nvSpPr>
          <p:cNvPr id="7" name="Rectangle 6"/>
          <p:cNvSpPr/>
          <p:nvPr/>
        </p:nvSpPr>
        <p:spPr>
          <a:xfrm>
            <a:off x="227262" y="1916832"/>
            <a:ext cx="8665218" cy="1077218"/>
          </a:xfrm>
          <a:prstGeom prst="rect">
            <a:avLst/>
          </a:prstGeom>
        </p:spPr>
        <p:txBody>
          <a:bodyPr wrap="square">
            <a:spAutoFit/>
          </a:bodyPr>
          <a:lstStyle/>
          <a:p>
            <a:pPr algn="just"/>
            <a:r>
              <a:rPr lang="fr-FR" sz="1600" b="1" dirty="0" smtClean="0"/>
              <a:t>En 2002</a:t>
            </a:r>
            <a:r>
              <a:rPr lang="fr-FR" sz="1600" dirty="0" smtClean="0"/>
              <a:t>, la fête devient </a:t>
            </a:r>
            <a:r>
              <a:rPr lang="fr-FR" sz="1600" b="1" dirty="0" smtClean="0"/>
              <a:t>« Journées méditerranéennes ».</a:t>
            </a:r>
            <a:r>
              <a:rPr lang="fr-FR" sz="1600" dirty="0" smtClean="0"/>
              <a:t> Un pays producteur du bassin méditerranéen est invité (</a:t>
            </a:r>
            <a:r>
              <a:rPr lang="fr-FR" sz="1600" i="1" dirty="0" smtClean="0"/>
              <a:t>le </a:t>
            </a:r>
            <a:r>
              <a:rPr lang="fr-FR" sz="1600" b="1" i="1" dirty="0" smtClean="0"/>
              <a:t>Liban </a:t>
            </a:r>
            <a:r>
              <a:rPr lang="fr-FR" sz="1600" i="1" dirty="0" smtClean="0"/>
              <a:t>en 2008, la </a:t>
            </a:r>
            <a:r>
              <a:rPr lang="fr-FR" sz="1600" b="1" i="1" dirty="0" smtClean="0"/>
              <a:t>Kabylie </a:t>
            </a:r>
            <a:r>
              <a:rPr lang="fr-FR" sz="1600" i="1" dirty="0" smtClean="0"/>
              <a:t>en 2009, la </a:t>
            </a:r>
            <a:r>
              <a:rPr lang="fr-FR" sz="1600" b="1" i="1" dirty="0" smtClean="0"/>
              <a:t>Toscane</a:t>
            </a:r>
            <a:r>
              <a:rPr lang="fr-FR" sz="1600" i="1" dirty="0" smtClean="0"/>
              <a:t> en 2010, la </a:t>
            </a:r>
            <a:r>
              <a:rPr lang="fr-FR" sz="1600" b="1" i="1" dirty="0" smtClean="0"/>
              <a:t>Grèce</a:t>
            </a:r>
            <a:r>
              <a:rPr lang="fr-FR" sz="1600" i="1" dirty="0" smtClean="0"/>
              <a:t> en 2013</a:t>
            </a:r>
            <a:r>
              <a:rPr lang="fr-FR" sz="1600" dirty="0" smtClean="0"/>
              <a:t>). Par ailleurs, un important </a:t>
            </a:r>
            <a:r>
              <a:rPr lang="fr-FR" sz="1600" b="1" dirty="0" smtClean="0"/>
              <a:t>volet culturel</a:t>
            </a:r>
            <a:r>
              <a:rPr lang="fr-FR" sz="1600" dirty="0" smtClean="0"/>
              <a:t> est proposé, sur le </a:t>
            </a:r>
            <a:r>
              <a:rPr lang="fr-FR" sz="1600" b="1" dirty="0" smtClean="0"/>
              <a:t>thème de la figue</a:t>
            </a:r>
            <a:r>
              <a:rPr lang="fr-FR" sz="1600" dirty="0" smtClean="0"/>
              <a:t> et sur celui du </a:t>
            </a:r>
            <a:r>
              <a:rPr lang="fr-FR" sz="1600" b="1" dirty="0" smtClean="0"/>
              <a:t>chemin de </a:t>
            </a:r>
            <a:r>
              <a:rPr lang="fr-FR" sz="1600" b="1" dirty="0" err="1" smtClean="0"/>
              <a:t>Régordane</a:t>
            </a:r>
            <a:r>
              <a:rPr lang="fr-FR" sz="1600" dirty="0" smtClean="0"/>
              <a:t>: expositions, conférences, concerts, pièces de théâtre, animations de rue...</a:t>
            </a:r>
            <a:endParaRPr lang="fr-FR" sz="1700" dirty="0"/>
          </a:p>
        </p:txBody>
      </p:sp>
      <p:sp>
        <p:nvSpPr>
          <p:cNvPr id="8" name="Titre 1">
            <a:hlinkClick r:id="rId3" action="ppaction://hlinksldjump"/>
          </p:cNvPr>
          <p:cNvSpPr txBox="1">
            <a:spLocks/>
          </p:cNvSpPr>
          <p:nvPr/>
        </p:nvSpPr>
        <p:spPr>
          <a:xfrm>
            <a:off x="5508104" y="4972649"/>
            <a:ext cx="3384376" cy="1008112"/>
          </a:xfrm>
          <a:prstGeom prst="plaque">
            <a:avLst/>
          </a:prstGeom>
          <a:solidFill>
            <a:schemeClr val="accent3">
              <a:lumMod val="75000"/>
            </a:schemeClr>
          </a:solidFill>
        </p:spPr>
        <p:style>
          <a:lnRef idx="0">
            <a:schemeClr val="accent6"/>
          </a:lnRef>
          <a:fillRef idx="3">
            <a:schemeClr val="accent6"/>
          </a:fillRef>
          <a:effectRef idx="3">
            <a:schemeClr val="accent6"/>
          </a:effectRef>
          <a:fontRef idx="minor">
            <a:schemeClr val="lt1"/>
          </a:fontRef>
        </p:style>
        <p:txBody>
          <a:bodyPr anchor="ctr">
            <a:normAutofit/>
          </a:bodyPr>
          <a:lstStyle/>
          <a:p>
            <a:pPr algn="ctr">
              <a:defRPr/>
            </a:pPr>
            <a:r>
              <a:rPr lang="fr-FR" sz="2400" dirty="0" smtClean="0">
                <a:solidFill>
                  <a:srgbClr val="FFFFFF"/>
                </a:solidFill>
                <a:effectLst>
                  <a:outerShdw blurRad="38100" dist="38100" dir="2700000" algn="tl">
                    <a:srgbClr val="C0C0C0"/>
                  </a:outerShdw>
                </a:effectLst>
                <a:latin typeface="Papyrus" pitchFamily="66" charset="0"/>
                <a:cs typeface="Arial" charset="0"/>
              </a:rPr>
              <a:t>Question suivante</a:t>
            </a:r>
            <a:endParaRPr lang="fr-FR" sz="2400" dirty="0">
              <a:solidFill>
                <a:schemeClr val="tx1"/>
              </a:solidFill>
              <a:effectLst>
                <a:outerShdw blurRad="38100" dist="38100" dir="2700000" algn="tl">
                  <a:srgbClr val="C0C0C0"/>
                </a:outerShdw>
              </a:effectLst>
              <a:latin typeface="Papyrus" pitchFamily="66" charset="0"/>
              <a:cs typeface="Arial" charset="0"/>
            </a:endParaRPr>
          </a:p>
        </p:txBody>
      </p:sp>
      <p:pic>
        <p:nvPicPr>
          <p:cNvPr id="13" name="Picture 6" descr="http://www.objectifgard.com/wp-content/uploads/2011/11/fete-figue-vezenobres-2011.jpg"/>
          <p:cNvPicPr>
            <a:picLocks noChangeAspect="1" noChangeArrowheads="1"/>
          </p:cNvPicPr>
          <p:nvPr/>
        </p:nvPicPr>
        <p:blipFill>
          <a:blip r:embed="rId4"/>
          <a:srcRect/>
          <a:stretch>
            <a:fillRect/>
          </a:stretch>
        </p:blipFill>
        <p:spPr bwMode="auto">
          <a:xfrm>
            <a:off x="142845" y="3423643"/>
            <a:ext cx="1417400" cy="200562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4" name="Picture 8" descr="http://leclosestivaldeauxgard.hautetfort.com/media/00/00/1790103525.JPG"/>
          <p:cNvPicPr>
            <a:picLocks noChangeAspect="1" noChangeArrowheads="1"/>
          </p:cNvPicPr>
          <p:nvPr/>
        </p:nvPicPr>
        <p:blipFill>
          <a:blip r:embed="rId5" cstate="print"/>
          <a:srcRect/>
          <a:stretch>
            <a:fillRect/>
          </a:stretch>
        </p:blipFill>
        <p:spPr bwMode="auto">
          <a:xfrm>
            <a:off x="1928794" y="3429000"/>
            <a:ext cx="1386297" cy="200026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5" name="Picture 10" descr="http://www.monwe.fr/wp-content/uploads/2013/09/Journ%C3%A9e-de-la-Figue-2013.jpg"/>
          <p:cNvPicPr>
            <a:picLocks noChangeAspect="1" noChangeArrowheads="1"/>
          </p:cNvPicPr>
          <p:nvPr/>
        </p:nvPicPr>
        <p:blipFill>
          <a:blip r:embed="rId6" cstate="print"/>
          <a:srcRect/>
          <a:stretch>
            <a:fillRect/>
          </a:stretch>
        </p:blipFill>
        <p:spPr bwMode="auto">
          <a:xfrm>
            <a:off x="3643306" y="3429000"/>
            <a:ext cx="1485669" cy="207170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90736" y="143634"/>
            <a:ext cx="8329736" cy="954107"/>
          </a:xfrm>
          <a:prstGeom prst="rect">
            <a:avLst/>
          </a:prstGeom>
        </p:spPr>
        <p:txBody>
          <a:bodyPr wrap="square">
            <a:spAutoFit/>
          </a:bodyPr>
          <a:lstStyle/>
          <a:p>
            <a:pPr algn="just">
              <a:defRPr/>
            </a:pPr>
            <a:r>
              <a:rPr lang="fr-FR" sz="2800" u="sng" dirty="0">
                <a:solidFill>
                  <a:schemeClr val="accent3">
                    <a:lumMod val="50000"/>
                  </a:schemeClr>
                </a:solidFill>
                <a:effectLst>
                  <a:outerShdw blurRad="38100" dist="38100" dir="2700000" algn="tl">
                    <a:srgbClr val="C0C0C0"/>
                  </a:outerShdw>
                </a:effectLst>
                <a:latin typeface="Papyrus" pitchFamily="66" charset="0"/>
              </a:rPr>
              <a:t>Question </a:t>
            </a:r>
            <a:r>
              <a:rPr lang="fr-FR" sz="2800" u="sng" dirty="0" smtClean="0">
                <a:solidFill>
                  <a:schemeClr val="accent3">
                    <a:lumMod val="50000"/>
                  </a:schemeClr>
                </a:solidFill>
                <a:effectLst>
                  <a:outerShdw blurRad="38100" dist="38100" dir="2700000" algn="tl">
                    <a:srgbClr val="C0C0C0"/>
                  </a:outerShdw>
                </a:effectLst>
                <a:latin typeface="Papyrus" pitchFamily="66" charset="0"/>
              </a:rPr>
              <a:t>10</a:t>
            </a:r>
            <a:r>
              <a:rPr lang="fr-FR" sz="2800" dirty="0" smtClean="0">
                <a:solidFill>
                  <a:schemeClr val="accent3">
                    <a:lumMod val="50000"/>
                  </a:schemeClr>
                </a:solidFill>
                <a:effectLst>
                  <a:outerShdw blurRad="38100" dist="38100" dir="2700000" algn="tl">
                    <a:srgbClr val="C0C0C0"/>
                  </a:outerShdw>
                </a:effectLst>
                <a:latin typeface="Papyrus" pitchFamily="66" charset="0"/>
              </a:rPr>
              <a:t> </a:t>
            </a:r>
            <a:r>
              <a:rPr lang="fr-FR" sz="2800" dirty="0">
                <a:solidFill>
                  <a:schemeClr val="accent3">
                    <a:lumMod val="50000"/>
                  </a:schemeClr>
                </a:solidFill>
                <a:effectLst>
                  <a:outerShdw blurRad="38100" dist="38100" dir="2700000" algn="tl">
                    <a:srgbClr val="C0C0C0"/>
                  </a:outerShdw>
                </a:effectLst>
                <a:latin typeface="Papyrus" pitchFamily="66" charset="0"/>
              </a:rPr>
              <a:t>: </a:t>
            </a:r>
            <a:r>
              <a:rPr lang="fr-FR" sz="2800" dirty="0" smtClean="0">
                <a:solidFill>
                  <a:srgbClr val="00B050"/>
                </a:solidFill>
                <a:effectLst>
                  <a:outerShdw blurRad="38100" dist="38100" dir="2700000" algn="tl">
                    <a:srgbClr val="C0C0C0"/>
                  </a:outerShdw>
                </a:effectLst>
                <a:latin typeface="Papyrus" pitchFamily="66" charset="0"/>
              </a:rPr>
              <a:t>Quelle est la particularité de la cité de Vézénobres ?</a:t>
            </a:r>
            <a:endParaRPr lang="fr-FR" sz="2800" dirty="0">
              <a:solidFill>
                <a:srgbClr val="00B050"/>
              </a:solidFill>
              <a:effectLst>
                <a:outerShdw blurRad="38100" dist="38100" dir="2700000" algn="tl">
                  <a:srgbClr val="C0C0C0"/>
                </a:outerShdw>
              </a:effectLst>
              <a:latin typeface="Papyrus" pitchFamily="66" charset="0"/>
            </a:endParaRPr>
          </a:p>
        </p:txBody>
      </p:sp>
      <p:sp>
        <p:nvSpPr>
          <p:cNvPr id="6" name="Titre 1">
            <a:hlinkClick r:id="" action="ppaction://macro?name=REPONSE10">
              <a:snd r:embed="rId2" name="applause.wav"/>
            </a:hlinkClick>
          </p:cNvPr>
          <p:cNvSpPr txBox="1">
            <a:spLocks/>
          </p:cNvSpPr>
          <p:nvPr/>
        </p:nvSpPr>
        <p:spPr>
          <a:xfrm>
            <a:off x="451548" y="1700808"/>
            <a:ext cx="3250255" cy="1008112"/>
          </a:xfrm>
          <a:prstGeom prst="roundRect">
            <a:avLst/>
          </a:prstGeom>
          <a:solidFill>
            <a:schemeClr val="accent3">
              <a:lumMod val="60000"/>
              <a:lumOff val="40000"/>
              <a:alpha val="50196"/>
            </a:schemeClr>
          </a:solidFill>
          <a:ln>
            <a:solidFill>
              <a:schemeClr val="bg1"/>
            </a:solidFill>
          </a:ln>
        </p:spPr>
        <p:style>
          <a:lnRef idx="2">
            <a:schemeClr val="accent2"/>
          </a:lnRef>
          <a:fillRef idx="1">
            <a:schemeClr val="lt1"/>
          </a:fillRef>
          <a:effectRef idx="0">
            <a:schemeClr val="accent2"/>
          </a:effectRef>
          <a:fontRef idx="minor">
            <a:schemeClr val="dk1"/>
          </a:fontRef>
        </p:style>
        <p:txBody>
          <a:bodyPr anchor="ctr">
            <a:normAutofit fontScale="92500" lnSpcReduction="10000"/>
          </a:bodyPr>
          <a:lstStyle/>
          <a:p>
            <a:pPr algn="ctr" fontAlgn="auto">
              <a:spcAft>
                <a:spcPts val="0"/>
              </a:spcAft>
              <a:defRPr/>
            </a:pPr>
            <a:r>
              <a:rPr lang="fr-FR" sz="2000" dirty="0" smtClean="0">
                <a:solidFill>
                  <a:schemeClr val="tx1">
                    <a:lumMod val="75000"/>
                    <a:lumOff val="25000"/>
                  </a:schemeClr>
                </a:solidFill>
                <a:latin typeface="Cambria" pitchFamily="18" charset="0"/>
                <a:ea typeface="+mj-ea"/>
                <a:cs typeface="+mj-cs"/>
              </a:rPr>
              <a:t>Elle abrite une partie du Conservatoire botanique de Porquerolles </a:t>
            </a:r>
            <a:endParaRPr lang="fr-FR" sz="2000" dirty="0">
              <a:solidFill>
                <a:schemeClr val="tx1">
                  <a:lumMod val="75000"/>
                  <a:lumOff val="25000"/>
                </a:schemeClr>
              </a:solidFill>
              <a:latin typeface="Cambria" pitchFamily="18" charset="0"/>
              <a:ea typeface="+mj-ea"/>
              <a:cs typeface="+mj-cs"/>
            </a:endParaRPr>
          </a:p>
        </p:txBody>
      </p:sp>
      <p:sp>
        <p:nvSpPr>
          <p:cNvPr id="7" name="Titre 1">
            <a:hlinkClick r:id="rId3" action="ppaction://hlinksldjump">
              <a:snd r:embed="rId4" name="explode.wav"/>
            </a:hlinkClick>
          </p:cNvPr>
          <p:cNvSpPr txBox="1">
            <a:spLocks/>
          </p:cNvSpPr>
          <p:nvPr/>
        </p:nvSpPr>
        <p:spPr>
          <a:xfrm>
            <a:off x="451547" y="3068960"/>
            <a:ext cx="3234069" cy="1008112"/>
          </a:xfrm>
          <a:prstGeom prst="roundRect">
            <a:avLst/>
          </a:prstGeom>
          <a:solidFill>
            <a:schemeClr val="accent3">
              <a:lumMod val="60000"/>
              <a:lumOff val="40000"/>
              <a:alpha val="50196"/>
            </a:schemeClr>
          </a:solidFill>
          <a:ln>
            <a:solidFill>
              <a:schemeClr val="bg1"/>
            </a:solidFill>
          </a:ln>
        </p:spPr>
        <p:style>
          <a:lnRef idx="2">
            <a:schemeClr val="accent2"/>
          </a:lnRef>
          <a:fillRef idx="1">
            <a:schemeClr val="lt1"/>
          </a:fillRef>
          <a:effectRef idx="0">
            <a:schemeClr val="accent2"/>
          </a:effectRef>
          <a:fontRef idx="minor">
            <a:schemeClr val="dk1"/>
          </a:fontRef>
        </p:style>
        <p:txBody>
          <a:bodyPr anchor="ctr">
            <a:normAutofit fontScale="92500" lnSpcReduction="10000"/>
          </a:bodyPr>
          <a:lstStyle/>
          <a:p>
            <a:pPr algn="ctr" fontAlgn="auto">
              <a:spcAft>
                <a:spcPts val="0"/>
              </a:spcAft>
              <a:defRPr/>
            </a:pPr>
            <a:r>
              <a:rPr lang="fr-FR" sz="2000" dirty="0" smtClean="0">
                <a:solidFill>
                  <a:schemeClr val="tx1">
                    <a:lumMod val="75000"/>
                    <a:lumOff val="25000"/>
                  </a:schemeClr>
                </a:solidFill>
                <a:latin typeface="Cambria" pitchFamily="18" charset="0"/>
                <a:ea typeface="+mj-ea"/>
                <a:cs typeface="+mj-cs"/>
              </a:rPr>
              <a:t>Elle possède la plus grande manifestation sur la figue de France</a:t>
            </a:r>
            <a:endParaRPr lang="fr-FR" sz="2000" dirty="0">
              <a:solidFill>
                <a:schemeClr val="tx1">
                  <a:lumMod val="75000"/>
                  <a:lumOff val="25000"/>
                </a:schemeClr>
              </a:solidFill>
              <a:latin typeface="Cambria" pitchFamily="18" charset="0"/>
              <a:ea typeface="+mj-ea"/>
              <a:cs typeface="+mj-cs"/>
            </a:endParaRPr>
          </a:p>
        </p:txBody>
      </p:sp>
      <p:sp>
        <p:nvSpPr>
          <p:cNvPr id="8" name="Titre 1">
            <a:hlinkClick r:id="rId3" action="ppaction://hlinksldjump">
              <a:snd r:embed="rId4" name="explode.wav"/>
            </a:hlinkClick>
          </p:cNvPr>
          <p:cNvSpPr txBox="1">
            <a:spLocks/>
          </p:cNvSpPr>
          <p:nvPr/>
        </p:nvSpPr>
        <p:spPr>
          <a:xfrm>
            <a:off x="451547" y="4536572"/>
            <a:ext cx="3250256" cy="1008113"/>
          </a:xfrm>
          <a:prstGeom prst="roundRect">
            <a:avLst/>
          </a:prstGeom>
          <a:solidFill>
            <a:schemeClr val="accent3">
              <a:lumMod val="60000"/>
              <a:lumOff val="40000"/>
              <a:alpha val="50196"/>
            </a:schemeClr>
          </a:solidFill>
          <a:ln>
            <a:solidFill>
              <a:schemeClr val="bg1"/>
            </a:solidFill>
          </a:ln>
        </p:spPr>
        <p:style>
          <a:lnRef idx="2">
            <a:schemeClr val="accent2"/>
          </a:lnRef>
          <a:fillRef idx="1">
            <a:schemeClr val="lt1"/>
          </a:fillRef>
          <a:effectRef idx="0">
            <a:schemeClr val="accent2"/>
          </a:effectRef>
          <a:fontRef idx="minor">
            <a:schemeClr val="dk1"/>
          </a:fontRef>
        </p:style>
        <p:txBody>
          <a:bodyPr anchor="ctr">
            <a:normAutofit fontScale="92500" lnSpcReduction="10000"/>
          </a:bodyPr>
          <a:lstStyle/>
          <a:p>
            <a:pPr algn="ctr" fontAlgn="auto">
              <a:spcAft>
                <a:spcPts val="0"/>
              </a:spcAft>
              <a:defRPr/>
            </a:pPr>
            <a:r>
              <a:rPr lang="fr-FR" sz="2000" dirty="0" smtClean="0">
                <a:solidFill>
                  <a:schemeClr val="tx1">
                    <a:lumMod val="75000"/>
                    <a:lumOff val="25000"/>
                  </a:schemeClr>
                </a:solidFill>
                <a:latin typeface="Cambria" pitchFamily="18" charset="0"/>
                <a:ea typeface="+mj-ea"/>
                <a:cs typeface="+mj-cs"/>
              </a:rPr>
              <a:t>Elle est le premier producteur de figues en France</a:t>
            </a:r>
            <a:endParaRPr lang="fr-FR" sz="2000" dirty="0">
              <a:solidFill>
                <a:schemeClr val="tx1">
                  <a:lumMod val="75000"/>
                  <a:lumOff val="25000"/>
                </a:schemeClr>
              </a:solidFill>
              <a:latin typeface="Cambria" pitchFamily="18" charset="0"/>
              <a:ea typeface="+mj-ea"/>
              <a:cs typeface="+mj-cs"/>
            </a:endParaRPr>
          </a:p>
        </p:txBody>
      </p:sp>
      <p:pic>
        <p:nvPicPr>
          <p:cNvPr id="10" name="Imag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27140" y="2204864"/>
            <a:ext cx="5016859" cy="4653136"/>
          </a:xfrm>
          <a:prstGeom prst="rect">
            <a:avLst/>
          </a:prstGeom>
        </p:spPr>
      </p:pic>
    </p:spTree>
    <p:extLst>
      <p:ext uri="{BB962C8B-B14F-4D97-AF65-F5344CB8AC3E}">
        <p14:creationId xmlns:p14="http://schemas.microsoft.com/office/powerpoint/2010/main" val="506804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0" y="12761"/>
            <a:ext cx="9144000" cy="6845239"/>
          </a:xfrm>
          <a:prstGeom prst="rect">
            <a:avLst/>
          </a:prstGeom>
        </p:spPr>
      </p:pic>
      <p:sp>
        <p:nvSpPr>
          <p:cNvPr id="5" name="Titre 1"/>
          <p:cNvSpPr txBox="1">
            <a:spLocks/>
          </p:cNvSpPr>
          <p:nvPr/>
        </p:nvSpPr>
        <p:spPr>
          <a:xfrm>
            <a:off x="490546" y="32991"/>
            <a:ext cx="8229600" cy="1143000"/>
          </a:xfrm>
          <a:prstGeom prst="rect">
            <a:avLst/>
          </a:prstGeom>
        </p:spPr>
        <p:txBody>
          <a:bodyPr anchor="ctr">
            <a:normAutofit/>
          </a:bodyPr>
          <a:lstStyle/>
          <a:p>
            <a:pPr algn="ctr">
              <a:defRPr/>
            </a:pPr>
            <a:r>
              <a:rPr lang="fr-FR" sz="4400" dirty="0">
                <a:solidFill>
                  <a:schemeClr val="accent3">
                    <a:lumMod val="50000"/>
                  </a:schemeClr>
                </a:solidFill>
                <a:effectLst>
                  <a:outerShdw blurRad="38100" dist="38100" dir="2700000" algn="tl">
                    <a:srgbClr val="C0C0C0"/>
                  </a:outerShdw>
                </a:effectLst>
                <a:latin typeface="Papyrus" pitchFamily="66" charset="0"/>
              </a:rPr>
              <a:t>Bravo ! </a:t>
            </a:r>
            <a:r>
              <a:rPr lang="fr-FR" sz="4400" dirty="0" smtClean="0">
                <a:solidFill>
                  <a:schemeClr val="accent3">
                    <a:lumMod val="50000"/>
                  </a:schemeClr>
                </a:solidFill>
                <a:effectLst>
                  <a:outerShdw blurRad="38100" dist="38100" dir="2700000" algn="tl">
                    <a:srgbClr val="C0C0C0"/>
                  </a:outerShdw>
                </a:effectLst>
                <a:latin typeface="Papyrus" pitchFamily="66" charset="0"/>
              </a:rPr>
              <a:t>Vous avez raison </a:t>
            </a:r>
            <a:r>
              <a:rPr lang="fr-FR" sz="4400" dirty="0">
                <a:solidFill>
                  <a:schemeClr val="accent3">
                    <a:lumMod val="50000"/>
                  </a:schemeClr>
                </a:solidFill>
                <a:effectLst>
                  <a:outerShdw blurRad="38100" dist="38100" dir="2700000" algn="tl">
                    <a:srgbClr val="C0C0C0"/>
                  </a:outerShdw>
                </a:effectLst>
                <a:latin typeface="Papyrus" pitchFamily="66" charset="0"/>
              </a:rPr>
              <a:t>!</a:t>
            </a:r>
          </a:p>
        </p:txBody>
      </p:sp>
      <p:sp>
        <p:nvSpPr>
          <p:cNvPr id="6" name="Rectangle 5"/>
          <p:cNvSpPr/>
          <p:nvPr/>
        </p:nvSpPr>
        <p:spPr>
          <a:xfrm>
            <a:off x="482879" y="1175991"/>
            <a:ext cx="6408712" cy="369332"/>
          </a:xfrm>
          <a:prstGeom prst="rect">
            <a:avLst/>
          </a:prstGeom>
        </p:spPr>
        <p:txBody>
          <a:bodyPr wrap="square">
            <a:spAutoFit/>
          </a:bodyPr>
          <a:lstStyle/>
          <a:p>
            <a:pPr algn="just">
              <a:spcBef>
                <a:spcPct val="20000"/>
              </a:spcBef>
            </a:pPr>
            <a:r>
              <a:rPr lang="fr-FR" altLang="fr-FR" b="1" dirty="0" smtClean="0">
                <a:solidFill>
                  <a:srgbClr val="404040"/>
                </a:solidFill>
                <a:latin typeface="Cambria" pitchFamily="18" charset="0"/>
              </a:rPr>
              <a:t>Réponse : </a:t>
            </a:r>
          </a:p>
        </p:txBody>
      </p:sp>
      <p:sp>
        <p:nvSpPr>
          <p:cNvPr id="7" name="Titre 1">
            <a:hlinkClick r:id="rId3" action="ppaction://hlinksldjump"/>
          </p:cNvPr>
          <p:cNvSpPr txBox="1">
            <a:spLocks/>
          </p:cNvSpPr>
          <p:nvPr/>
        </p:nvSpPr>
        <p:spPr>
          <a:xfrm>
            <a:off x="5508104" y="4972649"/>
            <a:ext cx="3384376" cy="1008112"/>
          </a:xfrm>
          <a:prstGeom prst="plaque">
            <a:avLst/>
          </a:prstGeom>
          <a:solidFill>
            <a:schemeClr val="accent3">
              <a:lumMod val="75000"/>
            </a:schemeClr>
          </a:solidFill>
        </p:spPr>
        <p:style>
          <a:lnRef idx="0">
            <a:schemeClr val="accent6"/>
          </a:lnRef>
          <a:fillRef idx="3">
            <a:schemeClr val="accent6"/>
          </a:fillRef>
          <a:effectRef idx="3">
            <a:schemeClr val="accent6"/>
          </a:effectRef>
          <a:fontRef idx="minor">
            <a:schemeClr val="lt1"/>
          </a:fontRef>
        </p:style>
        <p:txBody>
          <a:bodyPr anchor="ctr">
            <a:normAutofit/>
          </a:bodyPr>
          <a:lstStyle/>
          <a:p>
            <a:pPr algn="ctr">
              <a:defRPr/>
            </a:pPr>
            <a:r>
              <a:rPr lang="fr-FR" sz="2400" dirty="0">
                <a:solidFill>
                  <a:srgbClr val="FFFFFF"/>
                </a:solidFill>
                <a:effectLst>
                  <a:outerShdw blurRad="38100" dist="38100" dir="2700000" algn="tl">
                    <a:srgbClr val="C0C0C0"/>
                  </a:outerShdw>
                </a:effectLst>
                <a:latin typeface="Papyrus" pitchFamily="66" charset="0"/>
                <a:cs typeface="Arial" charset="0"/>
              </a:rPr>
              <a:t>Question </a:t>
            </a:r>
            <a:r>
              <a:rPr lang="fr-FR" sz="2400" dirty="0" smtClean="0">
                <a:solidFill>
                  <a:srgbClr val="FFFFFF"/>
                </a:solidFill>
                <a:effectLst>
                  <a:outerShdw blurRad="38100" dist="38100" dir="2700000" algn="tl">
                    <a:srgbClr val="C0C0C0"/>
                  </a:outerShdw>
                </a:effectLst>
                <a:latin typeface="Papyrus" pitchFamily="66" charset="0"/>
                <a:cs typeface="Arial" charset="0"/>
              </a:rPr>
              <a:t>suivante</a:t>
            </a:r>
            <a:endParaRPr lang="fr-FR" sz="2400" dirty="0">
              <a:solidFill>
                <a:schemeClr val="tx1"/>
              </a:solidFill>
              <a:effectLst>
                <a:outerShdw blurRad="38100" dist="38100" dir="2700000" algn="tl">
                  <a:srgbClr val="C0C0C0"/>
                </a:outerShdw>
              </a:effectLst>
              <a:latin typeface="Papyrus" pitchFamily="66" charset="0"/>
              <a:cs typeface="Arial" charset="0"/>
            </a:endParaRPr>
          </a:p>
        </p:txBody>
      </p:sp>
      <p:sp>
        <p:nvSpPr>
          <p:cNvPr id="9" name="Rectangle 8"/>
          <p:cNvSpPr/>
          <p:nvPr/>
        </p:nvSpPr>
        <p:spPr>
          <a:xfrm>
            <a:off x="285720" y="1643050"/>
            <a:ext cx="8147248" cy="2062103"/>
          </a:xfrm>
          <a:prstGeom prst="rect">
            <a:avLst/>
          </a:prstGeom>
        </p:spPr>
        <p:txBody>
          <a:bodyPr wrap="square">
            <a:spAutoFit/>
          </a:bodyPr>
          <a:lstStyle/>
          <a:p>
            <a:pPr algn="just"/>
            <a:r>
              <a:rPr lang="fr-FR" sz="1400" dirty="0"/>
              <a:t>En </a:t>
            </a:r>
            <a:r>
              <a:rPr lang="fr-FR" sz="1400" b="1" dirty="0"/>
              <a:t>1999</a:t>
            </a:r>
            <a:r>
              <a:rPr lang="fr-FR" sz="1400" dirty="0"/>
              <a:t>, </a:t>
            </a:r>
            <a:r>
              <a:rPr lang="fr-FR" sz="1400" dirty="0" smtClean="0"/>
              <a:t>la cité de Vézénobres accueille le </a:t>
            </a:r>
            <a:r>
              <a:rPr lang="fr-FR" sz="1400" b="1" dirty="0"/>
              <a:t>dédoublement</a:t>
            </a:r>
            <a:r>
              <a:rPr lang="fr-FR" sz="1400" dirty="0"/>
              <a:t> d’une partie de la collection de figuiers du </a:t>
            </a:r>
            <a:r>
              <a:rPr lang="fr-FR" sz="1400" b="1" dirty="0"/>
              <a:t>Conservatoire Botanique National </a:t>
            </a:r>
            <a:r>
              <a:rPr lang="fr-FR" sz="1400" dirty="0"/>
              <a:t>situé sur l’île de </a:t>
            </a:r>
            <a:r>
              <a:rPr lang="fr-FR" sz="1400" b="1" dirty="0"/>
              <a:t>Porquerolles</a:t>
            </a:r>
            <a:r>
              <a:rPr lang="fr-FR" sz="1400" dirty="0" smtClean="0"/>
              <a:t>. Un verger conservatoire assure la pérennité de variétés fruitières locales permet leur étude, leur description et leur propagation. </a:t>
            </a:r>
          </a:p>
          <a:p>
            <a:pPr algn="just"/>
            <a:endParaRPr lang="fr-FR" sz="1400" dirty="0"/>
          </a:p>
          <a:p>
            <a:pPr algn="just"/>
            <a:r>
              <a:rPr lang="fr-FR" sz="1400" dirty="0" smtClean="0"/>
              <a:t>Le premier producteur de figues de France est le </a:t>
            </a:r>
            <a:r>
              <a:rPr lang="fr-FR" sz="1400" b="1" dirty="0" smtClean="0"/>
              <a:t>Var</a:t>
            </a:r>
            <a:r>
              <a:rPr lang="fr-FR" sz="1400" dirty="0" smtClean="0"/>
              <a:t> avec le village de Solliès-Pont, qui </a:t>
            </a:r>
            <a:r>
              <a:rPr lang="fr-FR" sz="1400" dirty="0"/>
              <a:t>concentre à lui seul plus de </a:t>
            </a:r>
            <a:r>
              <a:rPr lang="fr-FR" sz="1400" b="1" dirty="0"/>
              <a:t>60% de la production nationale</a:t>
            </a:r>
            <a:r>
              <a:rPr lang="fr-FR" sz="1400" dirty="0"/>
              <a:t>, sachant que la production de la France s’élève à </a:t>
            </a:r>
            <a:r>
              <a:rPr lang="fr-FR" sz="1400" b="1" dirty="0" smtClean="0"/>
              <a:t>8000 tonnes </a:t>
            </a:r>
            <a:r>
              <a:rPr lang="fr-FR" sz="1400" b="1" dirty="0"/>
              <a:t>par </a:t>
            </a:r>
            <a:r>
              <a:rPr lang="fr-FR" sz="1400" b="1" dirty="0" smtClean="0"/>
              <a:t>an</a:t>
            </a:r>
            <a:r>
              <a:rPr lang="fr-FR" sz="1400" dirty="0" smtClean="0"/>
              <a:t>.</a:t>
            </a:r>
          </a:p>
          <a:p>
            <a:pPr algn="just"/>
            <a:endParaRPr lang="fr-FR" sz="1400" dirty="0"/>
          </a:p>
          <a:p>
            <a:pPr algn="just"/>
            <a:r>
              <a:rPr lang="fr-FR" sz="1400" dirty="0" smtClean="0"/>
              <a:t>En revanche, le village qui accueille la plus grande manifestation est </a:t>
            </a:r>
            <a:r>
              <a:rPr lang="fr-FR" sz="1400" dirty="0" err="1" smtClean="0"/>
              <a:t>Caromb</a:t>
            </a:r>
            <a:r>
              <a:rPr lang="fr-FR" sz="1400" dirty="0" smtClean="0"/>
              <a:t>.</a:t>
            </a:r>
            <a:endParaRPr lang="fr-FR" sz="1400" dirty="0"/>
          </a:p>
          <a:p>
            <a:pPr algn="just"/>
            <a:endParaRPr lang="fr-FR" sz="1600" dirty="0"/>
          </a:p>
        </p:txBody>
      </p:sp>
      <p:pic>
        <p:nvPicPr>
          <p:cNvPr id="11" name="Image 10" descr="10150149_10152039206952339_1053545158_o.jpg"/>
          <p:cNvPicPr>
            <a:picLocks noChangeAspect="1"/>
          </p:cNvPicPr>
          <p:nvPr/>
        </p:nvPicPr>
        <p:blipFill>
          <a:blip r:embed="rId4" cstate="print"/>
          <a:stretch>
            <a:fillRect/>
          </a:stretch>
        </p:blipFill>
        <p:spPr>
          <a:xfrm>
            <a:off x="928662" y="4214818"/>
            <a:ext cx="3429024" cy="2285458"/>
          </a:xfrm>
          <a:prstGeom prst="rect">
            <a:avLst/>
          </a:prstGeom>
          <a:ln>
            <a:noFill/>
          </a:ln>
          <a:effectLst>
            <a:softEdge rad="112500"/>
          </a:effectLst>
        </p:spPr>
      </p:pic>
      <p:sp>
        <p:nvSpPr>
          <p:cNvPr id="12" name="ZoneTexte 11"/>
          <p:cNvSpPr txBox="1"/>
          <p:nvPr/>
        </p:nvSpPr>
        <p:spPr>
          <a:xfrm>
            <a:off x="1214414" y="6429396"/>
            <a:ext cx="3929090" cy="276999"/>
          </a:xfrm>
          <a:prstGeom prst="rect">
            <a:avLst/>
          </a:prstGeom>
          <a:noFill/>
        </p:spPr>
        <p:txBody>
          <a:bodyPr wrap="square" rtlCol="0">
            <a:spAutoFit/>
          </a:bodyPr>
          <a:lstStyle/>
          <a:p>
            <a:r>
              <a:rPr lang="fr-FR" sz="1200" b="1" dirty="0" smtClean="0"/>
              <a:t>Verger Conservatoire de Vézénobres</a:t>
            </a:r>
            <a:endParaRPr lang="fr-FR" sz="1200" b="1" dirty="0"/>
          </a:p>
        </p:txBody>
      </p:sp>
    </p:spTree>
    <p:extLst>
      <p:ext uri="{BB962C8B-B14F-4D97-AF65-F5344CB8AC3E}">
        <p14:creationId xmlns:p14="http://schemas.microsoft.com/office/powerpoint/2010/main" val="179541351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 9"/>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0" y="12761"/>
            <a:ext cx="9144000" cy="6845239"/>
          </a:xfrm>
          <a:prstGeom prst="rect">
            <a:avLst/>
          </a:prstGeom>
        </p:spPr>
      </p:pic>
      <p:sp>
        <p:nvSpPr>
          <p:cNvPr id="5" name="Titre 1"/>
          <p:cNvSpPr txBox="1">
            <a:spLocks/>
          </p:cNvSpPr>
          <p:nvPr/>
        </p:nvSpPr>
        <p:spPr>
          <a:xfrm>
            <a:off x="465394" y="116632"/>
            <a:ext cx="8229600" cy="1143000"/>
          </a:xfrm>
          <a:prstGeom prst="rect">
            <a:avLst/>
          </a:prstGeom>
        </p:spPr>
        <p:txBody>
          <a:bodyPr anchor="ctr">
            <a:normAutofit/>
          </a:bodyPr>
          <a:lstStyle/>
          <a:p>
            <a:pPr algn="ctr">
              <a:defRPr/>
            </a:pPr>
            <a:r>
              <a:rPr lang="fr-FR" sz="4400" dirty="0" smtClean="0">
                <a:solidFill>
                  <a:schemeClr val="accent3">
                    <a:lumMod val="50000"/>
                  </a:schemeClr>
                </a:solidFill>
                <a:effectLst>
                  <a:outerShdw blurRad="38100" dist="38100" dir="2700000" algn="tl">
                    <a:srgbClr val="C0C0C0"/>
                  </a:outerShdw>
                </a:effectLst>
                <a:latin typeface="Papyrus" pitchFamily="66" charset="0"/>
              </a:rPr>
              <a:t>Aie ! Vous  vous êtes trompé(e) !</a:t>
            </a:r>
            <a:endParaRPr lang="fr-FR" sz="4400" dirty="0">
              <a:solidFill>
                <a:schemeClr val="accent3">
                  <a:lumMod val="50000"/>
                </a:schemeClr>
              </a:solidFill>
              <a:effectLst>
                <a:outerShdw blurRad="38100" dist="38100" dir="2700000" algn="tl">
                  <a:srgbClr val="C0C0C0"/>
                </a:outerShdw>
              </a:effectLst>
              <a:latin typeface="Papyrus" pitchFamily="66" charset="0"/>
            </a:endParaRPr>
          </a:p>
        </p:txBody>
      </p:sp>
      <p:sp>
        <p:nvSpPr>
          <p:cNvPr id="6" name="Rectangle 5"/>
          <p:cNvSpPr/>
          <p:nvPr/>
        </p:nvSpPr>
        <p:spPr>
          <a:xfrm>
            <a:off x="457200" y="1200633"/>
            <a:ext cx="6408712" cy="369332"/>
          </a:xfrm>
          <a:prstGeom prst="rect">
            <a:avLst/>
          </a:prstGeom>
        </p:spPr>
        <p:txBody>
          <a:bodyPr wrap="square">
            <a:spAutoFit/>
          </a:bodyPr>
          <a:lstStyle/>
          <a:p>
            <a:pPr algn="just">
              <a:spcBef>
                <a:spcPct val="20000"/>
              </a:spcBef>
            </a:pPr>
            <a:r>
              <a:rPr lang="fr-FR" altLang="fr-FR" b="1" u="sng" dirty="0" smtClean="0">
                <a:solidFill>
                  <a:srgbClr val="404040"/>
                </a:solidFill>
                <a:latin typeface="Cambria" pitchFamily="18" charset="0"/>
              </a:rPr>
              <a:t>Réponse</a:t>
            </a:r>
            <a:r>
              <a:rPr lang="fr-FR" altLang="fr-FR" b="1" dirty="0" smtClean="0">
                <a:solidFill>
                  <a:srgbClr val="404040"/>
                </a:solidFill>
                <a:latin typeface="Cambria" pitchFamily="18" charset="0"/>
              </a:rPr>
              <a:t> : </a:t>
            </a:r>
          </a:p>
        </p:txBody>
      </p:sp>
      <p:sp>
        <p:nvSpPr>
          <p:cNvPr id="7" name="Titre 1">
            <a:hlinkClick r:id="rId4" action="ppaction://hlinksldjump"/>
          </p:cNvPr>
          <p:cNvSpPr txBox="1">
            <a:spLocks/>
          </p:cNvSpPr>
          <p:nvPr/>
        </p:nvSpPr>
        <p:spPr>
          <a:xfrm>
            <a:off x="5508104" y="4972649"/>
            <a:ext cx="3384376" cy="1008112"/>
          </a:xfrm>
          <a:prstGeom prst="plaque">
            <a:avLst/>
          </a:prstGeom>
          <a:solidFill>
            <a:schemeClr val="accent3">
              <a:lumMod val="75000"/>
            </a:schemeClr>
          </a:solidFill>
        </p:spPr>
        <p:style>
          <a:lnRef idx="0">
            <a:schemeClr val="accent6"/>
          </a:lnRef>
          <a:fillRef idx="3">
            <a:schemeClr val="accent6"/>
          </a:fillRef>
          <a:effectRef idx="3">
            <a:schemeClr val="accent6"/>
          </a:effectRef>
          <a:fontRef idx="minor">
            <a:schemeClr val="lt1"/>
          </a:fontRef>
        </p:style>
        <p:txBody>
          <a:bodyPr anchor="ctr">
            <a:normAutofit/>
          </a:bodyPr>
          <a:lstStyle/>
          <a:p>
            <a:pPr algn="ctr">
              <a:defRPr/>
            </a:pPr>
            <a:r>
              <a:rPr lang="fr-FR" sz="2400" dirty="0">
                <a:solidFill>
                  <a:srgbClr val="FFFFFF"/>
                </a:solidFill>
                <a:effectLst>
                  <a:outerShdw blurRad="38100" dist="38100" dir="2700000" algn="tl">
                    <a:srgbClr val="C0C0C0"/>
                  </a:outerShdw>
                </a:effectLst>
                <a:latin typeface="Papyrus" pitchFamily="66" charset="0"/>
                <a:cs typeface="Arial" charset="0"/>
              </a:rPr>
              <a:t>Question </a:t>
            </a:r>
            <a:r>
              <a:rPr lang="fr-FR" sz="2400" dirty="0" smtClean="0">
                <a:solidFill>
                  <a:srgbClr val="FFFFFF"/>
                </a:solidFill>
                <a:effectLst>
                  <a:outerShdw blurRad="38100" dist="38100" dir="2700000" algn="tl">
                    <a:srgbClr val="C0C0C0"/>
                  </a:outerShdw>
                </a:effectLst>
                <a:latin typeface="Papyrus" pitchFamily="66" charset="0"/>
                <a:cs typeface="Arial" charset="0"/>
              </a:rPr>
              <a:t>suivante</a:t>
            </a:r>
            <a:endParaRPr lang="fr-FR" sz="2400" dirty="0">
              <a:solidFill>
                <a:schemeClr val="tx1"/>
              </a:solidFill>
              <a:effectLst>
                <a:outerShdw blurRad="38100" dist="38100" dir="2700000" algn="tl">
                  <a:srgbClr val="C0C0C0"/>
                </a:outerShdw>
              </a:effectLst>
              <a:latin typeface="Papyrus" pitchFamily="66" charset="0"/>
              <a:cs typeface="Arial" charset="0"/>
            </a:endParaRPr>
          </a:p>
        </p:txBody>
      </p:sp>
      <p:pic>
        <p:nvPicPr>
          <p:cNvPr id="8194" name="Picture 2" descr="https://fbcdn-sphotos-h-a.akamaihd.net/hphotos-ak-prn2/v/t35.0-12/10150149_10152039206952339_1053545158_o.jpg?oh=b7dee9226174f7987acbf9c330f9640e&amp;oe=5336077D&amp;__gda__=1396024217_a6f8db06241b29c57b6c99d4abb7c4a7"/>
          <p:cNvPicPr>
            <a:picLocks noChangeAspect="1" noChangeArrowheads="1"/>
          </p:cNvPicPr>
          <p:nvPr/>
        </p:nvPicPr>
        <p:blipFill>
          <a:blip r:embed="rId5" cstate="print"/>
          <a:srcRect/>
          <a:stretch>
            <a:fillRect/>
          </a:stretch>
        </p:blipFill>
        <p:spPr bwMode="auto">
          <a:xfrm>
            <a:off x="-25574836" y="-12073045"/>
            <a:ext cx="3751409" cy="2500329"/>
          </a:xfrm>
          <a:prstGeom prst="rect">
            <a:avLst/>
          </a:prstGeom>
          <a:noFill/>
        </p:spPr>
      </p:pic>
      <p:pic>
        <p:nvPicPr>
          <p:cNvPr id="11" name="Image 10" descr="10150149_10152039206952339_1053545158_o.jpg"/>
          <p:cNvPicPr>
            <a:picLocks noChangeAspect="1"/>
          </p:cNvPicPr>
          <p:nvPr/>
        </p:nvPicPr>
        <p:blipFill>
          <a:blip r:embed="rId6" cstate="print"/>
          <a:stretch>
            <a:fillRect/>
          </a:stretch>
        </p:blipFill>
        <p:spPr>
          <a:xfrm>
            <a:off x="928662" y="4214818"/>
            <a:ext cx="3429024" cy="2285458"/>
          </a:xfrm>
          <a:prstGeom prst="rect">
            <a:avLst/>
          </a:prstGeom>
          <a:ln>
            <a:noFill/>
          </a:ln>
          <a:effectLst>
            <a:softEdge rad="112500"/>
          </a:effectLst>
        </p:spPr>
      </p:pic>
      <p:sp>
        <p:nvSpPr>
          <p:cNvPr id="12" name="ZoneTexte 11"/>
          <p:cNvSpPr txBox="1"/>
          <p:nvPr/>
        </p:nvSpPr>
        <p:spPr>
          <a:xfrm>
            <a:off x="1214414" y="6429396"/>
            <a:ext cx="3929090" cy="276999"/>
          </a:xfrm>
          <a:prstGeom prst="rect">
            <a:avLst/>
          </a:prstGeom>
          <a:noFill/>
        </p:spPr>
        <p:txBody>
          <a:bodyPr wrap="square" rtlCol="0">
            <a:spAutoFit/>
          </a:bodyPr>
          <a:lstStyle/>
          <a:p>
            <a:r>
              <a:rPr lang="fr-FR" sz="1200" b="1" dirty="0" smtClean="0"/>
              <a:t>Verger Conservatoire de Vézénobres</a:t>
            </a:r>
            <a:endParaRPr lang="fr-FR" sz="1200" b="1" dirty="0"/>
          </a:p>
        </p:txBody>
      </p:sp>
      <p:sp>
        <p:nvSpPr>
          <p:cNvPr id="13" name="Rectangle 12"/>
          <p:cNvSpPr/>
          <p:nvPr/>
        </p:nvSpPr>
        <p:spPr>
          <a:xfrm>
            <a:off x="285720" y="1643050"/>
            <a:ext cx="8147248" cy="2062103"/>
          </a:xfrm>
          <a:prstGeom prst="rect">
            <a:avLst/>
          </a:prstGeom>
        </p:spPr>
        <p:txBody>
          <a:bodyPr wrap="square">
            <a:spAutoFit/>
          </a:bodyPr>
          <a:lstStyle/>
          <a:p>
            <a:pPr algn="just"/>
            <a:r>
              <a:rPr lang="fr-FR" sz="1400" dirty="0"/>
              <a:t>En </a:t>
            </a:r>
            <a:r>
              <a:rPr lang="fr-FR" sz="1400" b="1" dirty="0"/>
              <a:t>1999</a:t>
            </a:r>
            <a:r>
              <a:rPr lang="fr-FR" sz="1400" dirty="0"/>
              <a:t>, </a:t>
            </a:r>
            <a:r>
              <a:rPr lang="fr-FR" sz="1400" dirty="0" smtClean="0"/>
              <a:t>la cité de Vézénobres accueille </a:t>
            </a:r>
            <a:r>
              <a:rPr lang="fr-FR" sz="1400" dirty="0"/>
              <a:t>le </a:t>
            </a:r>
            <a:r>
              <a:rPr lang="fr-FR" sz="1400" b="1" dirty="0"/>
              <a:t>dédoublement</a:t>
            </a:r>
            <a:r>
              <a:rPr lang="fr-FR" sz="1400" dirty="0"/>
              <a:t> d’une partie de la collection de figuiers du </a:t>
            </a:r>
            <a:r>
              <a:rPr lang="fr-FR" sz="1400" b="1" dirty="0"/>
              <a:t>Conservatoire Botanique National </a:t>
            </a:r>
            <a:r>
              <a:rPr lang="fr-FR" sz="1400" dirty="0"/>
              <a:t>situé sur l’île de </a:t>
            </a:r>
            <a:r>
              <a:rPr lang="fr-FR" sz="1400" b="1" dirty="0"/>
              <a:t>Porquerolles</a:t>
            </a:r>
            <a:r>
              <a:rPr lang="fr-FR" sz="1400" dirty="0" smtClean="0"/>
              <a:t>. Un verger conservatoire assure la pérennité de variétés fruitières locales permet leur étude, leur description et leur propagation. </a:t>
            </a:r>
          </a:p>
          <a:p>
            <a:pPr algn="just"/>
            <a:endParaRPr lang="fr-FR" sz="1400" dirty="0"/>
          </a:p>
          <a:p>
            <a:pPr algn="just"/>
            <a:r>
              <a:rPr lang="fr-FR" sz="1400" dirty="0" smtClean="0"/>
              <a:t>Le premier producteur de figues de France est le </a:t>
            </a:r>
            <a:r>
              <a:rPr lang="fr-FR" sz="1400" b="1" dirty="0" smtClean="0"/>
              <a:t>Var</a:t>
            </a:r>
            <a:r>
              <a:rPr lang="fr-FR" sz="1400" dirty="0" smtClean="0"/>
              <a:t> avec le village de Solliès-Pont, qui </a:t>
            </a:r>
            <a:r>
              <a:rPr lang="fr-FR" sz="1400" dirty="0"/>
              <a:t>concentre à lui seul plus de </a:t>
            </a:r>
            <a:r>
              <a:rPr lang="fr-FR" sz="1400" b="1" dirty="0"/>
              <a:t>60% de la production nationale</a:t>
            </a:r>
            <a:r>
              <a:rPr lang="fr-FR" sz="1400" dirty="0"/>
              <a:t>, sachant que la production de la France s’élève à </a:t>
            </a:r>
            <a:r>
              <a:rPr lang="fr-FR" sz="1400" b="1" dirty="0" smtClean="0"/>
              <a:t>8000 tonnes </a:t>
            </a:r>
            <a:r>
              <a:rPr lang="fr-FR" sz="1400" b="1" dirty="0"/>
              <a:t>par </a:t>
            </a:r>
            <a:r>
              <a:rPr lang="fr-FR" sz="1400" b="1" dirty="0" smtClean="0"/>
              <a:t>an</a:t>
            </a:r>
            <a:r>
              <a:rPr lang="fr-FR" sz="1400" dirty="0" smtClean="0"/>
              <a:t>.</a:t>
            </a:r>
          </a:p>
          <a:p>
            <a:pPr algn="just"/>
            <a:endParaRPr lang="fr-FR" sz="1400" dirty="0"/>
          </a:p>
          <a:p>
            <a:pPr algn="just"/>
            <a:r>
              <a:rPr lang="fr-FR" sz="1400" dirty="0" smtClean="0"/>
              <a:t>En revanche, le village qui accueille la plus grande manifestation est </a:t>
            </a:r>
            <a:r>
              <a:rPr lang="fr-FR" sz="1400" dirty="0" err="1" smtClean="0"/>
              <a:t>Caromb</a:t>
            </a:r>
            <a:r>
              <a:rPr lang="fr-FR" sz="1400" dirty="0" smtClean="0"/>
              <a:t>.</a:t>
            </a:r>
            <a:endParaRPr lang="fr-FR" sz="1400" dirty="0"/>
          </a:p>
          <a:p>
            <a:pPr algn="just"/>
            <a:endParaRPr lang="fr-FR" sz="1600" dirty="0"/>
          </a:p>
        </p:txBody>
      </p:sp>
    </p:spTree>
    <p:extLst>
      <p:ext uri="{BB962C8B-B14F-4D97-AF65-F5344CB8AC3E}">
        <p14:creationId xmlns:p14="http://schemas.microsoft.com/office/powerpoint/2010/main" val="33689004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1548" y="908720"/>
            <a:ext cx="8329736" cy="954107"/>
          </a:xfrm>
          <a:prstGeom prst="rect">
            <a:avLst/>
          </a:prstGeom>
        </p:spPr>
        <p:txBody>
          <a:bodyPr wrap="square">
            <a:spAutoFit/>
          </a:bodyPr>
          <a:lstStyle/>
          <a:p>
            <a:pPr algn="just">
              <a:defRPr/>
            </a:pPr>
            <a:r>
              <a:rPr lang="fr-FR" sz="2800" u="sng" dirty="0">
                <a:solidFill>
                  <a:schemeClr val="accent3">
                    <a:lumMod val="50000"/>
                  </a:schemeClr>
                </a:solidFill>
                <a:effectLst>
                  <a:outerShdw blurRad="38100" dist="38100" dir="2700000" algn="tl">
                    <a:srgbClr val="C0C0C0"/>
                  </a:outerShdw>
                </a:effectLst>
                <a:latin typeface="Papyrus" pitchFamily="66" charset="0"/>
              </a:rPr>
              <a:t>Question </a:t>
            </a:r>
            <a:r>
              <a:rPr lang="fr-FR" sz="2800" u="sng" dirty="0" smtClean="0">
                <a:solidFill>
                  <a:schemeClr val="accent3">
                    <a:lumMod val="50000"/>
                  </a:schemeClr>
                </a:solidFill>
                <a:effectLst>
                  <a:outerShdw blurRad="38100" dist="38100" dir="2700000" algn="tl">
                    <a:srgbClr val="C0C0C0"/>
                  </a:outerShdw>
                </a:effectLst>
                <a:latin typeface="Papyrus" pitchFamily="66" charset="0"/>
              </a:rPr>
              <a:t>11</a:t>
            </a:r>
            <a:r>
              <a:rPr lang="fr-FR" sz="2800" dirty="0" smtClean="0">
                <a:solidFill>
                  <a:schemeClr val="accent3">
                    <a:lumMod val="50000"/>
                  </a:schemeClr>
                </a:solidFill>
                <a:effectLst>
                  <a:outerShdw blurRad="38100" dist="38100" dir="2700000" algn="tl">
                    <a:srgbClr val="C0C0C0"/>
                  </a:outerShdw>
                </a:effectLst>
                <a:latin typeface="Papyrus" pitchFamily="66" charset="0"/>
              </a:rPr>
              <a:t> </a:t>
            </a:r>
            <a:r>
              <a:rPr lang="fr-FR" sz="2800" dirty="0">
                <a:solidFill>
                  <a:schemeClr val="accent3">
                    <a:lumMod val="50000"/>
                  </a:schemeClr>
                </a:solidFill>
                <a:effectLst>
                  <a:outerShdw blurRad="38100" dist="38100" dir="2700000" algn="tl">
                    <a:srgbClr val="C0C0C0"/>
                  </a:outerShdw>
                </a:effectLst>
                <a:latin typeface="Papyrus" pitchFamily="66" charset="0"/>
              </a:rPr>
              <a:t>: </a:t>
            </a:r>
            <a:r>
              <a:rPr lang="fr-FR" sz="2800" dirty="0" smtClean="0">
                <a:solidFill>
                  <a:srgbClr val="00B050"/>
                </a:solidFill>
                <a:effectLst>
                  <a:outerShdw blurRad="38100" dist="38100" dir="2700000" algn="tl">
                    <a:srgbClr val="C0C0C0"/>
                  </a:outerShdw>
                </a:effectLst>
                <a:latin typeface="Papyrus" pitchFamily="66" charset="0"/>
              </a:rPr>
              <a:t>Combien de variétés de figuiers le verger conservatoire abrite t-il ?</a:t>
            </a:r>
            <a:endParaRPr lang="fr-FR" sz="2800" dirty="0">
              <a:solidFill>
                <a:srgbClr val="00B050"/>
              </a:solidFill>
              <a:effectLst>
                <a:outerShdw blurRad="38100" dist="38100" dir="2700000" algn="tl">
                  <a:srgbClr val="C0C0C0"/>
                </a:outerShdw>
              </a:effectLst>
              <a:latin typeface="Papyrus" pitchFamily="66" charset="0"/>
            </a:endParaRPr>
          </a:p>
        </p:txBody>
      </p:sp>
      <p:sp>
        <p:nvSpPr>
          <p:cNvPr id="3" name="Titre 1">
            <a:hlinkClick r:id="rId2" action="ppaction://hlinksldjump">
              <a:snd r:embed="rId3" name="explode.wav"/>
            </a:hlinkClick>
          </p:cNvPr>
          <p:cNvSpPr txBox="1">
            <a:spLocks/>
          </p:cNvSpPr>
          <p:nvPr/>
        </p:nvSpPr>
        <p:spPr>
          <a:xfrm>
            <a:off x="451548" y="2255370"/>
            <a:ext cx="3250255" cy="1008112"/>
          </a:xfrm>
          <a:prstGeom prst="roundRect">
            <a:avLst/>
          </a:prstGeom>
          <a:solidFill>
            <a:schemeClr val="accent3">
              <a:lumMod val="60000"/>
              <a:lumOff val="40000"/>
              <a:alpha val="50196"/>
            </a:schemeClr>
          </a:solidFill>
          <a:ln>
            <a:solidFill>
              <a:schemeClr val="bg1"/>
            </a:solidFill>
          </a:ln>
        </p:spPr>
        <p:style>
          <a:lnRef idx="2">
            <a:schemeClr val="accent2"/>
          </a:lnRef>
          <a:fillRef idx="1">
            <a:schemeClr val="lt1"/>
          </a:fillRef>
          <a:effectRef idx="0">
            <a:schemeClr val="accent2"/>
          </a:effectRef>
          <a:fontRef idx="minor">
            <a:schemeClr val="dk1"/>
          </a:fontRef>
        </p:style>
        <p:txBody>
          <a:bodyPr anchor="ctr">
            <a:normAutofit/>
          </a:bodyPr>
          <a:lstStyle/>
          <a:p>
            <a:pPr algn="ctr" fontAlgn="auto">
              <a:spcAft>
                <a:spcPts val="0"/>
              </a:spcAft>
              <a:defRPr/>
            </a:pPr>
            <a:r>
              <a:rPr lang="fr-FR" sz="2000" dirty="0" smtClean="0">
                <a:solidFill>
                  <a:schemeClr val="tx1">
                    <a:lumMod val="75000"/>
                    <a:lumOff val="25000"/>
                  </a:schemeClr>
                </a:solidFill>
                <a:latin typeface="Cambria" pitchFamily="18" charset="0"/>
                <a:ea typeface="+mj-ea"/>
                <a:cs typeface="+mj-cs"/>
              </a:rPr>
              <a:t>50 variétés pour 500 arbres</a:t>
            </a:r>
            <a:endParaRPr lang="fr-FR" sz="2000" dirty="0">
              <a:solidFill>
                <a:schemeClr val="tx1">
                  <a:lumMod val="75000"/>
                  <a:lumOff val="25000"/>
                </a:schemeClr>
              </a:solidFill>
              <a:latin typeface="Cambria" pitchFamily="18" charset="0"/>
              <a:ea typeface="+mj-ea"/>
              <a:cs typeface="+mj-cs"/>
            </a:endParaRPr>
          </a:p>
        </p:txBody>
      </p:sp>
      <p:sp>
        <p:nvSpPr>
          <p:cNvPr id="4" name="Titre 1">
            <a:hlinkClick r:id="rId2" action="ppaction://hlinksldjump">
              <a:snd r:embed="rId3" name="explode.wav"/>
            </a:hlinkClick>
          </p:cNvPr>
          <p:cNvSpPr txBox="1">
            <a:spLocks/>
          </p:cNvSpPr>
          <p:nvPr/>
        </p:nvSpPr>
        <p:spPr>
          <a:xfrm>
            <a:off x="467734" y="3523320"/>
            <a:ext cx="3234069" cy="1008112"/>
          </a:xfrm>
          <a:prstGeom prst="roundRect">
            <a:avLst/>
          </a:prstGeom>
          <a:solidFill>
            <a:schemeClr val="accent3">
              <a:lumMod val="60000"/>
              <a:lumOff val="40000"/>
              <a:alpha val="50196"/>
            </a:schemeClr>
          </a:solidFill>
          <a:ln>
            <a:solidFill>
              <a:schemeClr val="bg1"/>
            </a:solidFill>
          </a:ln>
        </p:spPr>
        <p:style>
          <a:lnRef idx="2">
            <a:schemeClr val="accent2"/>
          </a:lnRef>
          <a:fillRef idx="1">
            <a:schemeClr val="lt1"/>
          </a:fillRef>
          <a:effectRef idx="0">
            <a:schemeClr val="accent2"/>
          </a:effectRef>
          <a:fontRef idx="minor">
            <a:schemeClr val="dk1"/>
          </a:fontRef>
        </p:style>
        <p:txBody>
          <a:bodyPr anchor="ctr">
            <a:normAutofit/>
          </a:bodyPr>
          <a:lstStyle/>
          <a:p>
            <a:pPr algn="ctr" fontAlgn="auto">
              <a:spcAft>
                <a:spcPts val="0"/>
              </a:spcAft>
              <a:defRPr/>
            </a:pPr>
            <a:r>
              <a:rPr lang="fr-FR" sz="2000" dirty="0" smtClean="0">
                <a:solidFill>
                  <a:schemeClr val="tx1">
                    <a:lumMod val="75000"/>
                    <a:lumOff val="25000"/>
                  </a:schemeClr>
                </a:solidFill>
                <a:latin typeface="Cambria" pitchFamily="18" charset="0"/>
                <a:ea typeface="+mj-ea"/>
                <a:cs typeface="+mj-cs"/>
              </a:rPr>
              <a:t>50 variétés pour 1000 arbres</a:t>
            </a:r>
            <a:endParaRPr lang="fr-FR" sz="2000" dirty="0">
              <a:solidFill>
                <a:schemeClr val="tx1">
                  <a:lumMod val="75000"/>
                  <a:lumOff val="25000"/>
                </a:schemeClr>
              </a:solidFill>
              <a:latin typeface="Cambria" pitchFamily="18" charset="0"/>
              <a:ea typeface="+mj-ea"/>
              <a:cs typeface="+mj-cs"/>
            </a:endParaRPr>
          </a:p>
        </p:txBody>
      </p:sp>
      <p:sp>
        <p:nvSpPr>
          <p:cNvPr id="5" name="Titre 1">
            <a:hlinkClick r:id="" action="ppaction://macro?name=REPONSE11">
              <a:snd r:embed="rId4" name="applause.wav"/>
            </a:hlinkClick>
          </p:cNvPr>
          <p:cNvSpPr txBox="1">
            <a:spLocks/>
          </p:cNvSpPr>
          <p:nvPr/>
        </p:nvSpPr>
        <p:spPr>
          <a:xfrm>
            <a:off x="519011" y="4941168"/>
            <a:ext cx="3250256" cy="1008113"/>
          </a:xfrm>
          <a:prstGeom prst="roundRect">
            <a:avLst/>
          </a:prstGeom>
          <a:solidFill>
            <a:schemeClr val="accent3">
              <a:lumMod val="60000"/>
              <a:lumOff val="40000"/>
              <a:alpha val="50196"/>
            </a:schemeClr>
          </a:solidFill>
          <a:ln>
            <a:solidFill>
              <a:schemeClr val="bg1"/>
            </a:solidFill>
          </a:ln>
        </p:spPr>
        <p:style>
          <a:lnRef idx="2">
            <a:schemeClr val="accent2"/>
          </a:lnRef>
          <a:fillRef idx="1">
            <a:schemeClr val="lt1"/>
          </a:fillRef>
          <a:effectRef idx="0">
            <a:schemeClr val="accent2"/>
          </a:effectRef>
          <a:fontRef idx="minor">
            <a:schemeClr val="dk1"/>
          </a:fontRef>
        </p:style>
        <p:txBody>
          <a:bodyPr anchor="ctr">
            <a:normAutofit/>
          </a:bodyPr>
          <a:lstStyle/>
          <a:p>
            <a:pPr algn="ctr" fontAlgn="auto">
              <a:spcAft>
                <a:spcPts val="0"/>
              </a:spcAft>
              <a:defRPr/>
            </a:pPr>
            <a:r>
              <a:rPr lang="fr-FR" sz="2000" dirty="0" smtClean="0">
                <a:solidFill>
                  <a:schemeClr val="tx1">
                    <a:lumMod val="75000"/>
                    <a:lumOff val="25000"/>
                  </a:schemeClr>
                </a:solidFill>
                <a:latin typeface="Cambria" pitchFamily="18" charset="0"/>
                <a:ea typeface="+mj-ea"/>
                <a:cs typeface="+mj-cs"/>
              </a:rPr>
              <a:t>100 variétés pour 1000 arbres</a:t>
            </a:r>
            <a:endParaRPr lang="fr-FR" sz="2000" dirty="0">
              <a:solidFill>
                <a:schemeClr val="tx1">
                  <a:lumMod val="75000"/>
                  <a:lumOff val="25000"/>
                </a:schemeClr>
              </a:solidFill>
              <a:latin typeface="Cambria" pitchFamily="18" charset="0"/>
              <a:ea typeface="+mj-ea"/>
              <a:cs typeface="+mj-cs"/>
            </a:endParaRPr>
          </a:p>
        </p:txBody>
      </p:sp>
      <p:pic>
        <p:nvPicPr>
          <p:cNvPr id="6" name="Imag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27140" y="2204864"/>
            <a:ext cx="5016859" cy="4653136"/>
          </a:xfrm>
          <a:prstGeom prst="rect">
            <a:avLst/>
          </a:prstGeom>
        </p:spPr>
      </p:pic>
      <p:sp>
        <p:nvSpPr>
          <p:cNvPr id="7" name="ZoneTexte 6"/>
          <p:cNvSpPr txBox="1"/>
          <p:nvPr/>
        </p:nvSpPr>
        <p:spPr>
          <a:xfrm>
            <a:off x="2411760" y="188640"/>
            <a:ext cx="3960440" cy="523220"/>
          </a:xfrm>
          <a:prstGeom prst="rect">
            <a:avLst/>
          </a:prstGeom>
          <a:noFill/>
        </p:spPr>
        <p:txBody>
          <a:bodyPr wrap="square" rtlCol="0">
            <a:spAutoFit/>
          </a:bodyPr>
          <a:lstStyle/>
          <a:p>
            <a:pPr algn="ctr"/>
            <a:r>
              <a:rPr lang="fr-FR" sz="2800" b="1" dirty="0" smtClean="0">
                <a:solidFill>
                  <a:schemeClr val="bg2">
                    <a:lumMod val="25000"/>
                  </a:schemeClr>
                </a:solidFill>
                <a:latin typeface="Papyrus" panose="03070502060502030205" pitchFamily="66" charset="0"/>
              </a:rPr>
              <a:t>BONUS</a:t>
            </a:r>
            <a:endParaRPr lang="fr-FR" sz="2800" b="1" dirty="0">
              <a:solidFill>
                <a:schemeClr val="bg2">
                  <a:lumMod val="25000"/>
                </a:schemeClr>
              </a:solidFill>
              <a:latin typeface="Papyrus" panose="03070502060502030205" pitchFamily="66" charset="0"/>
            </a:endParaRPr>
          </a:p>
        </p:txBody>
      </p:sp>
    </p:spTree>
    <p:extLst>
      <p:ext uri="{BB962C8B-B14F-4D97-AF65-F5344CB8AC3E}">
        <p14:creationId xmlns:p14="http://schemas.microsoft.com/office/powerpoint/2010/main" val="3806913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0" y="12761"/>
            <a:ext cx="9144000" cy="6845239"/>
          </a:xfrm>
          <a:prstGeom prst="rect">
            <a:avLst/>
          </a:prstGeom>
        </p:spPr>
      </p:pic>
      <p:sp>
        <p:nvSpPr>
          <p:cNvPr id="5" name="Titre 1"/>
          <p:cNvSpPr txBox="1">
            <a:spLocks/>
          </p:cNvSpPr>
          <p:nvPr/>
        </p:nvSpPr>
        <p:spPr>
          <a:xfrm>
            <a:off x="465394" y="116632"/>
            <a:ext cx="8229600" cy="1143000"/>
          </a:xfrm>
          <a:prstGeom prst="rect">
            <a:avLst/>
          </a:prstGeom>
        </p:spPr>
        <p:txBody>
          <a:bodyPr anchor="ctr">
            <a:normAutofit/>
          </a:bodyPr>
          <a:lstStyle/>
          <a:p>
            <a:pPr algn="ctr">
              <a:defRPr/>
            </a:pPr>
            <a:r>
              <a:rPr lang="fr-FR" sz="4400" dirty="0" smtClean="0">
                <a:solidFill>
                  <a:schemeClr val="accent3">
                    <a:lumMod val="50000"/>
                  </a:schemeClr>
                </a:solidFill>
                <a:effectLst>
                  <a:outerShdw blurRad="38100" dist="38100" dir="2700000" algn="tl">
                    <a:srgbClr val="C0C0C0"/>
                  </a:outerShdw>
                </a:effectLst>
                <a:latin typeface="Papyrus" pitchFamily="66" charset="0"/>
              </a:rPr>
              <a:t>Bravo ! Vous avez raison !</a:t>
            </a:r>
            <a:endParaRPr lang="fr-FR" sz="4400" dirty="0">
              <a:solidFill>
                <a:schemeClr val="accent3">
                  <a:lumMod val="50000"/>
                </a:schemeClr>
              </a:solidFill>
              <a:effectLst>
                <a:outerShdw blurRad="38100" dist="38100" dir="2700000" algn="tl">
                  <a:srgbClr val="C0C0C0"/>
                </a:outerShdw>
              </a:effectLst>
              <a:latin typeface="Papyrus" pitchFamily="66" charset="0"/>
            </a:endParaRPr>
          </a:p>
        </p:txBody>
      </p:sp>
      <p:sp>
        <p:nvSpPr>
          <p:cNvPr id="6" name="Rectangle 5"/>
          <p:cNvSpPr/>
          <p:nvPr/>
        </p:nvSpPr>
        <p:spPr>
          <a:xfrm>
            <a:off x="457200" y="1200633"/>
            <a:ext cx="6408712" cy="369332"/>
          </a:xfrm>
          <a:prstGeom prst="rect">
            <a:avLst/>
          </a:prstGeom>
        </p:spPr>
        <p:txBody>
          <a:bodyPr wrap="square">
            <a:spAutoFit/>
          </a:bodyPr>
          <a:lstStyle/>
          <a:p>
            <a:pPr algn="just">
              <a:spcBef>
                <a:spcPct val="20000"/>
              </a:spcBef>
            </a:pPr>
            <a:r>
              <a:rPr lang="fr-FR" altLang="fr-FR" b="1" u="sng" dirty="0" smtClean="0">
                <a:solidFill>
                  <a:srgbClr val="404040"/>
                </a:solidFill>
                <a:latin typeface="Cambria" pitchFamily="18" charset="0"/>
              </a:rPr>
              <a:t>Réponse</a:t>
            </a:r>
            <a:r>
              <a:rPr lang="fr-FR" altLang="fr-FR" b="1" dirty="0" smtClean="0">
                <a:solidFill>
                  <a:srgbClr val="404040"/>
                </a:solidFill>
                <a:latin typeface="Cambria" pitchFamily="18" charset="0"/>
              </a:rPr>
              <a:t> : </a:t>
            </a:r>
          </a:p>
        </p:txBody>
      </p:sp>
      <p:sp>
        <p:nvSpPr>
          <p:cNvPr id="7" name="Titre 1">
            <a:hlinkClick r:id="" action="ppaction://macro?name=Resultat">
              <a:snd r:embed="rId3" name="applause.wav"/>
            </a:hlinkClick>
          </p:cNvPr>
          <p:cNvSpPr txBox="1">
            <a:spLocks/>
          </p:cNvSpPr>
          <p:nvPr/>
        </p:nvSpPr>
        <p:spPr>
          <a:xfrm>
            <a:off x="5508104" y="4972649"/>
            <a:ext cx="3384376" cy="1008112"/>
          </a:xfrm>
          <a:prstGeom prst="plaque">
            <a:avLst/>
          </a:prstGeom>
          <a:solidFill>
            <a:schemeClr val="accent3">
              <a:lumMod val="75000"/>
            </a:schemeClr>
          </a:solidFill>
        </p:spPr>
        <p:style>
          <a:lnRef idx="0">
            <a:schemeClr val="accent6"/>
          </a:lnRef>
          <a:fillRef idx="3">
            <a:schemeClr val="accent6"/>
          </a:fillRef>
          <a:effectRef idx="3">
            <a:schemeClr val="accent6"/>
          </a:effectRef>
          <a:fontRef idx="minor">
            <a:schemeClr val="lt1"/>
          </a:fontRef>
        </p:style>
        <p:txBody>
          <a:bodyPr anchor="ctr">
            <a:normAutofit lnSpcReduction="10000"/>
          </a:bodyPr>
          <a:lstStyle/>
          <a:p>
            <a:pPr algn="ctr">
              <a:defRPr/>
            </a:pPr>
            <a:r>
              <a:rPr lang="fr-FR" sz="2400" dirty="0" smtClean="0">
                <a:solidFill>
                  <a:srgbClr val="FFFFFF"/>
                </a:solidFill>
                <a:effectLst>
                  <a:outerShdw blurRad="38100" dist="38100" dir="2700000" algn="tl">
                    <a:srgbClr val="C0C0C0"/>
                  </a:outerShdw>
                </a:effectLst>
                <a:latin typeface="Papyrus" pitchFamily="66" charset="0"/>
                <a:cs typeface="Arial" charset="0"/>
              </a:rPr>
              <a:t>Terminer et voir le score</a:t>
            </a:r>
            <a:endParaRPr lang="fr-FR" sz="2400" dirty="0">
              <a:solidFill>
                <a:schemeClr val="tx1"/>
              </a:solidFill>
              <a:effectLst>
                <a:outerShdw blurRad="38100" dist="38100" dir="2700000" algn="tl">
                  <a:srgbClr val="C0C0C0"/>
                </a:outerShdw>
              </a:effectLst>
              <a:latin typeface="Papyrus" pitchFamily="66" charset="0"/>
              <a:cs typeface="Arial" charset="0"/>
            </a:endParaRPr>
          </a:p>
        </p:txBody>
      </p:sp>
      <p:pic>
        <p:nvPicPr>
          <p:cNvPr id="8" name="Picture 2" descr="https://fbcdn-sphotos-h-a.akamaihd.net/hphotos-ak-prn2/v/t35.0-12/10150149_10152039206952339_1053545158_o.jpg?oh=b7dee9226174f7987acbf9c330f9640e&amp;oe=5336077D&amp;__gda__=1396024217_a6f8db06241b29c57b6c99d4abb7c4a7"/>
          <p:cNvPicPr>
            <a:picLocks noChangeAspect="1" noChangeArrowheads="1"/>
          </p:cNvPicPr>
          <p:nvPr/>
        </p:nvPicPr>
        <p:blipFill>
          <a:blip r:embed="rId4" cstate="print"/>
          <a:srcRect/>
          <a:stretch>
            <a:fillRect/>
          </a:stretch>
        </p:blipFill>
        <p:spPr bwMode="auto">
          <a:xfrm>
            <a:off x="-25574836" y="-12073045"/>
            <a:ext cx="3751409" cy="2500329"/>
          </a:xfrm>
          <a:prstGeom prst="rect">
            <a:avLst/>
          </a:prstGeom>
          <a:noFill/>
        </p:spPr>
      </p:pic>
      <p:sp>
        <p:nvSpPr>
          <p:cNvPr id="12" name="ZoneTexte 11"/>
          <p:cNvSpPr txBox="1"/>
          <p:nvPr/>
        </p:nvSpPr>
        <p:spPr>
          <a:xfrm>
            <a:off x="285720" y="1643050"/>
            <a:ext cx="8606760" cy="2139047"/>
          </a:xfrm>
          <a:prstGeom prst="rect">
            <a:avLst/>
          </a:prstGeom>
          <a:noFill/>
        </p:spPr>
        <p:txBody>
          <a:bodyPr wrap="square" rtlCol="0">
            <a:spAutoFit/>
          </a:bodyPr>
          <a:lstStyle/>
          <a:p>
            <a:r>
              <a:rPr lang="fr-FR" sz="1700" dirty="0"/>
              <a:t>L</a:t>
            </a:r>
            <a:r>
              <a:rPr lang="fr-FR" sz="1700" dirty="0" smtClean="0"/>
              <a:t>'île </a:t>
            </a:r>
            <a:r>
              <a:rPr lang="fr-FR" sz="1700" dirty="0"/>
              <a:t>de Porquerolles confie à la commune </a:t>
            </a:r>
            <a:r>
              <a:rPr lang="fr-FR" sz="1700" dirty="0" smtClean="0"/>
              <a:t>en 1999 une </a:t>
            </a:r>
            <a:r>
              <a:rPr lang="fr-FR" sz="1700" dirty="0"/>
              <a:t>partie de sa collection variétale de figuiers : </a:t>
            </a:r>
            <a:r>
              <a:rPr lang="fr-FR" sz="1700" b="1" dirty="0"/>
              <a:t>100 variétés </a:t>
            </a:r>
            <a:r>
              <a:rPr lang="fr-FR" sz="1700" dirty="0"/>
              <a:t>sont présentes dans le verger-conservatoire qui compte un </a:t>
            </a:r>
            <a:r>
              <a:rPr lang="fr-FR" sz="1700" b="1" dirty="0"/>
              <a:t>millier </a:t>
            </a:r>
            <a:r>
              <a:rPr lang="fr-FR" sz="1700" b="1" dirty="0" smtClean="0"/>
              <a:t>d'arbres</a:t>
            </a:r>
            <a:r>
              <a:rPr lang="fr-FR" sz="1700" dirty="0" smtClean="0"/>
              <a:t> sur un terrain d’une superficie de 2 hectares.</a:t>
            </a:r>
          </a:p>
          <a:p>
            <a:endParaRPr lang="fr-FR" sz="1700" dirty="0"/>
          </a:p>
          <a:p>
            <a:r>
              <a:rPr lang="fr-FR" sz="1600" dirty="0"/>
              <a:t>Il s’agit principalement des </a:t>
            </a:r>
            <a:r>
              <a:rPr lang="fr-FR" sz="1600" b="1" dirty="0"/>
              <a:t>variétés propices au séchage </a:t>
            </a:r>
            <a:r>
              <a:rPr lang="fr-FR" sz="1600" dirty="0"/>
              <a:t>auxquelles viennent s’ajouter plus tard des variétés plus rares en provenance d’</a:t>
            </a:r>
            <a:r>
              <a:rPr lang="fr-FR" sz="1600" b="1" dirty="0"/>
              <a:t>Espagne</a:t>
            </a:r>
            <a:r>
              <a:rPr lang="fr-FR" sz="1600" dirty="0"/>
              <a:t> et de </a:t>
            </a:r>
            <a:r>
              <a:rPr lang="fr-FR" sz="1600" b="1" dirty="0" smtClean="0"/>
              <a:t>Syrie</a:t>
            </a:r>
            <a:r>
              <a:rPr lang="fr-FR" sz="1600" dirty="0" smtClean="0"/>
              <a:t>, mais aussi des figuiers caractéristiques de Vézénobres qui produisent la </a:t>
            </a:r>
            <a:r>
              <a:rPr lang="fr-FR" sz="1600" b="1" dirty="0" err="1" smtClean="0"/>
              <a:t>Nefiach</a:t>
            </a:r>
            <a:r>
              <a:rPr lang="fr-FR" sz="1600" dirty="0" smtClean="0"/>
              <a:t>.</a:t>
            </a:r>
            <a:endParaRPr lang="fr-FR" sz="1600" dirty="0"/>
          </a:p>
          <a:p>
            <a:endParaRPr lang="fr-FR" sz="1700" dirty="0"/>
          </a:p>
        </p:txBody>
      </p:sp>
      <p:pic>
        <p:nvPicPr>
          <p:cNvPr id="2050" name="Picture 2" descr="http://proxy-img4.for-system.com/img.aspx?src=http%3a%2f%2fwww.cevennes-tourisme.fr%2fInfoliveImages%2fotvezenobres%2fagenda%2fvezenobres%2fvisites_guidees%2fdsc_0148.jpg&amp;lmax=65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7504" y="4365103"/>
            <a:ext cx="3036705" cy="203225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053" name="Picture 5" descr="C:\Users\El-Saheli\Pictures\nefiach.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36528" y="3721931"/>
            <a:ext cx="1774957" cy="266243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145437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0" y="12761"/>
            <a:ext cx="9144000" cy="6845239"/>
          </a:xfrm>
          <a:prstGeom prst="rect">
            <a:avLst/>
          </a:prstGeom>
        </p:spPr>
      </p:pic>
      <p:sp>
        <p:nvSpPr>
          <p:cNvPr id="5" name="Titre 1"/>
          <p:cNvSpPr txBox="1">
            <a:spLocks/>
          </p:cNvSpPr>
          <p:nvPr/>
        </p:nvSpPr>
        <p:spPr>
          <a:xfrm>
            <a:off x="465394" y="116632"/>
            <a:ext cx="8229600" cy="1143000"/>
          </a:xfrm>
          <a:prstGeom prst="rect">
            <a:avLst/>
          </a:prstGeom>
        </p:spPr>
        <p:txBody>
          <a:bodyPr anchor="ctr">
            <a:normAutofit/>
          </a:bodyPr>
          <a:lstStyle/>
          <a:p>
            <a:pPr algn="ctr">
              <a:defRPr/>
            </a:pPr>
            <a:r>
              <a:rPr lang="fr-FR" sz="4400" dirty="0" smtClean="0">
                <a:solidFill>
                  <a:schemeClr val="accent3">
                    <a:lumMod val="50000"/>
                  </a:schemeClr>
                </a:solidFill>
                <a:effectLst>
                  <a:outerShdw blurRad="38100" dist="38100" dir="2700000" algn="tl">
                    <a:srgbClr val="C0C0C0"/>
                  </a:outerShdw>
                </a:effectLst>
                <a:latin typeface="Papyrus" pitchFamily="66" charset="0"/>
              </a:rPr>
              <a:t>Aie ! Vous vous êtes trompé(e) !</a:t>
            </a:r>
            <a:endParaRPr lang="fr-FR" sz="4400" dirty="0">
              <a:solidFill>
                <a:schemeClr val="accent3">
                  <a:lumMod val="50000"/>
                </a:schemeClr>
              </a:solidFill>
              <a:effectLst>
                <a:outerShdw blurRad="38100" dist="38100" dir="2700000" algn="tl">
                  <a:srgbClr val="C0C0C0"/>
                </a:outerShdw>
              </a:effectLst>
              <a:latin typeface="Papyrus" pitchFamily="66" charset="0"/>
            </a:endParaRPr>
          </a:p>
        </p:txBody>
      </p:sp>
      <p:sp>
        <p:nvSpPr>
          <p:cNvPr id="6" name="Rectangle 5"/>
          <p:cNvSpPr/>
          <p:nvPr/>
        </p:nvSpPr>
        <p:spPr>
          <a:xfrm>
            <a:off x="457200" y="1200633"/>
            <a:ext cx="6408712" cy="369332"/>
          </a:xfrm>
          <a:prstGeom prst="rect">
            <a:avLst/>
          </a:prstGeom>
        </p:spPr>
        <p:txBody>
          <a:bodyPr wrap="square">
            <a:spAutoFit/>
          </a:bodyPr>
          <a:lstStyle/>
          <a:p>
            <a:pPr algn="just">
              <a:spcBef>
                <a:spcPct val="20000"/>
              </a:spcBef>
            </a:pPr>
            <a:r>
              <a:rPr lang="fr-FR" altLang="fr-FR" b="1" u="sng" dirty="0" smtClean="0">
                <a:solidFill>
                  <a:srgbClr val="404040"/>
                </a:solidFill>
                <a:latin typeface="Cambria" pitchFamily="18" charset="0"/>
              </a:rPr>
              <a:t>Réponse</a:t>
            </a:r>
            <a:r>
              <a:rPr lang="fr-FR" altLang="fr-FR" b="1" dirty="0" smtClean="0">
                <a:solidFill>
                  <a:srgbClr val="404040"/>
                </a:solidFill>
                <a:latin typeface="Cambria" pitchFamily="18" charset="0"/>
              </a:rPr>
              <a:t> : </a:t>
            </a:r>
          </a:p>
        </p:txBody>
      </p:sp>
      <p:sp>
        <p:nvSpPr>
          <p:cNvPr id="7" name="Titre 1">
            <a:hlinkClick r:id="" action="ppaction://macro?name=Resultat"/>
          </p:cNvPr>
          <p:cNvSpPr txBox="1">
            <a:spLocks/>
          </p:cNvSpPr>
          <p:nvPr/>
        </p:nvSpPr>
        <p:spPr>
          <a:xfrm>
            <a:off x="5508104" y="4972649"/>
            <a:ext cx="3384376" cy="1008112"/>
          </a:xfrm>
          <a:prstGeom prst="plaque">
            <a:avLst/>
          </a:prstGeom>
          <a:solidFill>
            <a:schemeClr val="accent3">
              <a:lumMod val="75000"/>
            </a:schemeClr>
          </a:solidFill>
        </p:spPr>
        <p:style>
          <a:lnRef idx="0">
            <a:schemeClr val="accent6"/>
          </a:lnRef>
          <a:fillRef idx="3">
            <a:schemeClr val="accent6"/>
          </a:fillRef>
          <a:effectRef idx="3">
            <a:schemeClr val="accent6"/>
          </a:effectRef>
          <a:fontRef idx="minor">
            <a:schemeClr val="lt1"/>
          </a:fontRef>
        </p:style>
        <p:txBody>
          <a:bodyPr anchor="ctr">
            <a:normAutofit lnSpcReduction="10000"/>
          </a:bodyPr>
          <a:lstStyle/>
          <a:p>
            <a:pPr algn="ctr">
              <a:defRPr/>
            </a:pPr>
            <a:r>
              <a:rPr lang="fr-FR" sz="2400" dirty="0" smtClean="0">
                <a:solidFill>
                  <a:srgbClr val="FFFFFF"/>
                </a:solidFill>
                <a:effectLst>
                  <a:outerShdw blurRad="38100" dist="38100" dir="2700000" algn="tl">
                    <a:srgbClr val="C0C0C0"/>
                  </a:outerShdw>
                </a:effectLst>
                <a:latin typeface="Papyrus" pitchFamily="66" charset="0"/>
                <a:cs typeface="Arial" charset="0"/>
              </a:rPr>
              <a:t>Terminer et voir le score</a:t>
            </a:r>
            <a:endParaRPr lang="fr-FR" sz="2400" dirty="0">
              <a:solidFill>
                <a:schemeClr val="tx1"/>
              </a:solidFill>
              <a:effectLst>
                <a:outerShdw blurRad="38100" dist="38100" dir="2700000" algn="tl">
                  <a:srgbClr val="C0C0C0"/>
                </a:outerShdw>
              </a:effectLst>
              <a:latin typeface="Papyrus" pitchFamily="66" charset="0"/>
              <a:cs typeface="Arial" charset="0"/>
            </a:endParaRPr>
          </a:p>
        </p:txBody>
      </p:sp>
      <p:pic>
        <p:nvPicPr>
          <p:cNvPr id="8" name="Picture 2" descr="https://fbcdn-sphotos-h-a.akamaihd.net/hphotos-ak-prn2/v/t35.0-12/10150149_10152039206952339_1053545158_o.jpg?oh=b7dee9226174f7987acbf9c330f9640e&amp;oe=5336077D&amp;__gda__=1396024217_a6f8db06241b29c57b6c99d4abb7c4a7"/>
          <p:cNvPicPr>
            <a:picLocks noChangeAspect="1" noChangeArrowheads="1"/>
          </p:cNvPicPr>
          <p:nvPr/>
        </p:nvPicPr>
        <p:blipFill>
          <a:blip r:embed="rId3" cstate="print"/>
          <a:srcRect/>
          <a:stretch>
            <a:fillRect/>
          </a:stretch>
        </p:blipFill>
        <p:spPr bwMode="auto">
          <a:xfrm>
            <a:off x="-25574836" y="-12073045"/>
            <a:ext cx="3751409" cy="2500329"/>
          </a:xfrm>
          <a:prstGeom prst="rect">
            <a:avLst/>
          </a:prstGeom>
          <a:noFill/>
        </p:spPr>
      </p:pic>
      <p:sp>
        <p:nvSpPr>
          <p:cNvPr id="9" name="ZoneTexte 8"/>
          <p:cNvSpPr txBox="1"/>
          <p:nvPr/>
        </p:nvSpPr>
        <p:spPr>
          <a:xfrm>
            <a:off x="285720" y="1643050"/>
            <a:ext cx="8606760" cy="2385268"/>
          </a:xfrm>
          <a:prstGeom prst="rect">
            <a:avLst/>
          </a:prstGeom>
          <a:noFill/>
        </p:spPr>
        <p:txBody>
          <a:bodyPr wrap="square" rtlCol="0">
            <a:spAutoFit/>
          </a:bodyPr>
          <a:lstStyle/>
          <a:p>
            <a:r>
              <a:rPr lang="fr-FR" sz="1700" dirty="0"/>
              <a:t>L</a:t>
            </a:r>
            <a:r>
              <a:rPr lang="fr-FR" sz="1700" dirty="0" smtClean="0"/>
              <a:t>'île </a:t>
            </a:r>
            <a:r>
              <a:rPr lang="fr-FR" sz="1700" dirty="0"/>
              <a:t>de Porquerolles confie à la commune </a:t>
            </a:r>
            <a:r>
              <a:rPr lang="fr-FR" sz="1700" dirty="0" smtClean="0"/>
              <a:t>en 1999 une </a:t>
            </a:r>
            <a:r>
              <a:rPr lang="fr-FR" sz="1700" dirty="0"/>
              <a:t>partie de sa collection variétale de figuiers : </a:t>
            </a:r>
            <a:r>
              <a:rPr lang="fr-FR" sz="1700" b="1" dirty="0"/>
              <a:t>100 variétés </a:t>
            </a:r>
            <a:r>
              <a:rPr lang="fr-FR" sz="1700" dirty="0"/>
              <a:t>sont présentes dans le verger-conservatoire qui compte un </a:t>
            </a:r>
            <a:r>
              <a:rPr lang="fr-FR" sz="1700" b="1" dirty="0"/>
              <a:t>millier </a:t>
            </a:r>
            <a:r>
              <a:rPr lang="fr-FR" sz="1700" b="1" dirty="0" smtClean="0"/>
              <a:t>d'arbres</a:t>
            </a:r>
            <a:r>
              <a:rPr lang="fr-FR" sz="1700" dirty="0" smtClean="0"/>
              <a:t> sur un terrain d’une superficie de 2 hectares.</a:t>
            </a:r>
          </a:p>
          <a:p>
            <a:endParaRPr lang="fr-FR" sz="1700" dirty="0"/>
          </a:p>
          <a:p>
            <a:r>
              <a:rPr lang="fr-FR" sz="1600" dirty="0"/>
              <a:t>Il s’agit principalement des </a:t>
            </a:r>
            <a:r>
              <a:rPr lang="fr-FR" sz="1600" b="1" dirty="0"/>
              <a:t>variétés propices au séchage </a:t>
            </a:r>
            <a:r>
              <a:rPr lang="fr-FR" sz="1600" dirty="0"/>
              <a:t>auxquelles viennent s’ajouter plus tard des variétés plus rares en provenance d’</a:t>
            </a:r>
            <a:r>
              <a:rPr lang="fr-FR" sz="1600" b="1" dirty="0"/>
              <a:t>Espagne</a:t>
            </a:r>
            <a:r>
              <a:rPr lang="fr-FR" sz="1600" dirty="0"/>
              <a:t> et de </a:t>
            </a:r>
            <a:r>
              <a:rPr lang="fr-FR" sz="1600" b="1" dirty="0" smtClean="0"/>
              <a:t>Syrie</a:t>
            </a:r>
            <a:r>
              <a:rPr lang="fr-FR" sz="1600" dirty="0" smtClean="0"/>
              <a:t>, </a:t>
            </a:r>
            <a:r>
              <a:rPr lang="fr-FR" sz="1600" dirty="0"/>
              <a:t>mais aussi des figuiers caractéristiques de Vézénobres qui produisent la</a:t>
            </a:r>
            <a:r>
              <a:rPr lang="fr-FR" sz="1600" b="1" dirty="0"/>
              <a:t> </a:t>
            </a:r>
            <a:r>
              <a:rPr lang="fr-FR" sz="1600" b="1" dirty="0" err="1"/>
              <a:t>Nefiach</a:t>
            </a:r>
            <a:r>
              <a:rPr lang="fr-FR" sz="1600" dirty="0"/>
              <a:t>.</a:t>
            </a:r>
          </a:p>
          <a:p>
            <a:endParaRPr lang="fr-FR" sz="1600" dirty="0"/>
          </a:p>
          <a:p>
            <a:endParaRPr lang="fr-FR" sz="1700" dirty="0"/>
          </a:p>
        </p:txBody>
      </p:sp>
      <p:pic>
        <p:nvPicPr>
          <p:cNvPr id="10" name="Picture 2" descr="http://proxy-img4.for-system.com/img.aspx?src=http%3a%2f%2fwww.cevennes-tourisme.fr%2fInfoliveImages%2fotvezenobres%2fagenda%2fvezenobres%2fvisites_guidees%2fdsc_0148.jpg&amp;lmax=65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504" y="4365103"/>
            <a:ext cx="3036705" cy="203225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2" name="Picture 5" descr="C:\Users\El-Saheli\Pictures\nefiach.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36528" y="3721931"/>
            <a:ext cx="1774957" cy="266243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332436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07" y="0"/>
            <a:ext cx="9258300" cy="69503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5" name="Rectangle 24"/>
          <p:cNvSpPr/>
          <p:nvPr/>
        </p:nvSpPr>
        <p:spPr>
          <a:xfrm>
            <a:off x="179512" y="2420888"/>
            <a:ext cx="6858000" cy="2554545"/>
          </a:xfrm>
          <a:prstGeom prst="rect">
            <a:avLst/>
          </a:prstGeom>
        </p:spPr>
        <p:txBody>
          <a:bodyPr wrap="square">
            <a:spAutoFit/>
          </a:bodyPr>
          <a:lstStyle/>
          <a:p>
            <a:pPr algn="just"/>
            <a:r>
              <a:rPr lang="fr-FR" sz="1600" dirty="0" smtClean="0"/>
              <a:t>Ainsi, grâce à son </a:t>
            </a:r>
            <a:r>
              <a:rPr lang="fr-FR" sz="1600" b="1" dirty="0" smtClean="0"/>
              <a:t>patrimoine</a:t>
            </a:r>
            <a:r>
              <a:rPr lang="fr-FR" sz="1600" dirty="0" smtClean="0"/>
              <a:t> et son </a:t>
            </a:r>
            <a:r>
              <a:rPr lang="fr-FR" sz="1600" b="1" dirty="0" smtClean="0"/>
              <a:t>produit figue</a:t>
            </a:r>
            <a:r>
              <a:rPr lang="fr-FR" sz="1600" dirty="0" smtClean="0"/>
              <a:t>, Vézénobres jouit d’atouts qui lui sont favorables afin de devenir la « vitrine » de la figue du bassin euro-méditerranéen. Pour cela, elle a pour projet:</a:t>
            </a:r>
          </a:p>
          <a:p>
            <a:pPr algn="just"/>
            <a:endParaRPr lang="fr-FR" sz="1600" dirty="0" smtClean="0"/>
          </a:p>
          <a:p>
            <a:pPr marL="285750" indent="-285750" algn="just">
              <a:buFont typeface="Wingdings" panose="05000000000000000000" pitchFamily="2" charset="2"/>
              <a:buChar char="v"/>
            </a:pPr>
            <a:r>
              <a:rPr lang="fr-FR" sz="1600" dirty="0" smtClean="0"/>
              <a:t>Création d’un </a:t>
            </a:r>
            <a:r>
              <a:rPr lang="fr-FR" sz="1600" b="1" dirty="0" smtClean="0"/>
              <a:t>atelier de transformation du fruit</a:t>
            </a:r>
            <a:r>
              <a:rPr lang="fr-FR" sz="1600" dirty="0" smtClean="0"/>
              <a:t>, destiné aux professionnels et aux amateurs</a:t>
            </a:r>
          </a:p>
          <a:p>
            <a:pPr algn="just"/>
            <a:endParaRPr lang="fr-FR" sz="1600" dirty="0" smtClean="0"/>
          </a:p>
          <a:p>
            <a:pPr marL="285750" indent="-285750" algn="just">
              <a:buFont typeface="Wingdings" panose="05000000000000000000" pitchFamily="2" charset="2"/>
              <a:buChar char="v"/>
            </a:pPr>
            <a:r>
              <a:rPr lang="fr-FR" sz="1600" dirty="0" smtClean="0"/>
              <a:t>Création d’un </a:t>
            </a:r>
            <a:r>
              <a:rPr lang="fr-FR" sz="1600" b="1" dirty="0"/>
              <a:t>espace muséographique </a:t>
            </a:r>
            <a:r>
              <a:rPr lang="fr-FR" sz="1600" dirty="0"/>
              <a:t>interactif </a:t>
            </a:r>
            <a:endParaRPr lang="fr-FR" sz="1600" dirty="0" smtClean="0"/>
          </a:p>
          <a:p>
            <a:pPr algn="just"/>
            <a:endParaRPr lang="fr-FR" sz="1600" dirty="0"/>
          </a:p>
          <a:p>
            <a:pPr marL="285750" indent="-285750" algn="just">
              <a:buFont typeface="Wingdings" panose="05000000000000000000" pitchFamily="2" charset="2"/>
              <a:buChar char="v"/>
            </a:pPr>
            <a:r>
              <a:rPr lang="fr-FR" sz="1600" dirty="0" smtClean="0"/>
              <a:t>Création d’une </a:t>
            </a:r>
            <a:r>
              <a:rPr lang="fr-FR" sz="1600" b="1" dirty="0"/>
              <a:t>boutique de vente </a:t>
            </a:r>
            <a:r>
              <a:rPr lang="fr-FR" sz="1600" dirty="0"/>
              <a:t>de produits à base de </a:t>
            </a:r>
            <a:r>
              <a:rPr lang="fr-FR" sz="1600" dirty="0" smtClean="0"/>
              <a:t>figues</a:t>
            </a:r>
            <a:endParaRPr lang="fr-FR" sz="1600" dirty="0"/>
          </a:p>
        </p:txBody>
      </p:sp>
      <p:sp>
        <p:nvSpPr>
          <p:cNvPr id="26" name="ZoneTexte 25"/>
          <p:cNvSpPr txBox="1"/>
          <p:nvPr/>
        </p:nvSpPr>
        <p:spPr>
          <a:xfrm>
            <a:off x="885800" y="938337"/>
            <a:ext cx="7776864" cy="923330"/>
          </a:xfrm>
          <a:prstGeom prst="rect">
            <a:avLst/>
          </a:prstGeom>
          <a:noFill/>
        </p:spPr>
        <p:txBody>
          <a:bodyPr wrap="square" rtlCol="0">
            <a:spAutoFit/>
          </a:bodyPr>
          <a:lstStyle/>
          <a:p>
            <a:pPr algn="ctr"/>
            <a:r>
              <a:rPr lang="fr-FR" sz="5400" b="1" dirty="0" smtClean="0">
                <a:solidFill>
                  <a:schemeClr val="tx1">
                    <a:lumMod val="95000"/>
                    <a:lumOff val="5000"/>
                  </a:schemeClr>
                </a:solidFill>
                <a:latin typeface="Papyrus" panose="03070502060502030205" pitchFamily="66" charset="0"/>
              </a:rPr>
              <a:t>Merci de votre attention </a:t>
            </a:r>
            <a:r>
              <a:rPr lang="fr-FR" sz="5400" b="1" dirty="0" smtClean="0">
                <a:solidFill>
                  <a:schemeClr val="tx1">
                    <a:lumMod val="95000"/>
                    <a:lumOff val="5000"/>
                  </a:schemeClr>
                </a:solidFill>
              </a:rPr>
              <a:t>!</a:t>
            </a:r>
            <a:endParaRPr lang="fr-FR" sz="5400" b="1" dirty="0">
              <a:solidFill>
                <a:schemeClr val="tx1">
                  <a:lumMod val="95000"/>
                  <a:lumOff val="5000"/>
                </a:schemeClr>
              </a:solidFill>
            </a:endParaRPr>
          </a:p>
        </p:txBody>
      </p:sp>
      <p:sp>
        <p:nvSpPr>
          <p:cNvPr id="47" name="ZoneTexte 46"/>
          <p:cNvSpPr txBox="1"/>
          <p:nvPr/>
        </p:nvSpPr>
        <p:spPr>
          <a:xfrm>
            <a:off x="323528" y="5229200"/>
            <a:ext cx="8568952" cy="1200329"/>
          </a:xfrm>
          <a:prstGeom prst="rect">
            <a:avLst/>
          </a:prstGeom>
          <a:noFill/>
        </p:spPr>
        <p:txBody>
          <a:bodyPr wrap="square" rtlCol="0">
            <a:spAutoFit/>
          </a:bodyPr>
          <a:lstStyle/>
          <a:p>
            <a:pPr algn="ctr"/>
            <a:r>
              <a:rPr lang="fr-FR" sz="3600" b="1" dirty="0" smtClean="0">
                <a:latin typeface="Papyrus" panose="03070502060502030205" pitchFamily="66" charset="0"/>
              </a:rPr>
              <a:t>Et rendez-vous aux prochaines Journées méditerranéennes avec </a:t>
            </a:r>
            <a:r>
              <a:rPr lang="fr-FR" sz="3600" b="1" dirty="0" smtClean="0">
                <a:latin typeface="Papyrus" panose="03070502060502030205" pitchFamily="66" charset="0"/>
              </a:rPr>
              <a:t>l’Andalousie!</a:t>
            </a:r>
            <a:endParaRPr lang="fr-FR" sz="3600" b="1" dirty="0">
              <a:latin typeface="Papyrus" panose="03070502060502030205" pitchFamily="66" charset="0"/>
            </a:endParaRPr>
          </a:p>
        </p:txBody>
      </p:sp>
    </p:spTree>
    <p:extLst>
      <p:ext uri="{BB962C8B-B14F-4D97-AF65-F5344CB8AC3E}">
        <p14:creationId xmlns:p14="http://schemas.microsoft.com/office/powerpoint/2010/main" val="199895299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 8"/>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0" y="11258"/>
            <a:ext cx="9144000" cy="6846741"/>
          </a:xfrm>
          <a:prstGeom prst="rect">
            <a:avLst/>
          </a:prstGeom>
        </p:spPr>
      </p:pic>
      <p:sp>
        <p:nvSpPr>
          <p:cNvPr id="4" name="Titre 1"/>
          <p:cNvSpPr txBox="1">
            <a:spLocks/>
          </p:cNvSpPr>
          <p:nvPr/>
        </p:nvSpPr>
        <p:spPr>
          <a:xfrm>
            <a:off x="1115616" y="102633"/>
            <a:ext cx="6912768" cy="1268667"/>
          </a:xfrm>
          <a:prstGeom prst="rect">
            <a:avLst/>
          </a:prstGeom>
        </p:spPr>
        <p:txBody>
          <a:bodyPr anchor="ctr">
            <a:normAutofit/>
          </a:bodyPr>
          <a:lstStyle/>
          <a:p>
            <a:pPr algn="ctr">
              <a:defRPr/>
            </a:pPr>
            <a:r>
              <a:rPr lang="fr-FR" sz="4800" dirty="0">
                <a:solidFill>
                  <a:schemeClr val="accent3">
                    <a:lumMod val="50000"/>
                  </a:schemeClr>
                </a:solidFill>
                <a:effectLst>
                  <a:outerShdw blurRad="38100" dist="38100" dir="2700000" algn="tl">
                    <a:srgbClr val="C0C0C0"/>
                  </a:outerShdw>
                </a:effectLst>
                <a:latin typeface="Papyrus" pitchFamily="66" charset="0"/>
              </a:rPr>
              <a:t>Bravo ! </a:t>
            </a:r>
            <a:r>
              <a:rPr lang="fr-FR" sz="4800" dirty="0" smtClean="0">
                <a:solidFill>
                  <a:schemeClr val="accent3">
                    <a:lumMod val="50000"/>
                  </a:schemeClr>
                </a:solidFill>
                <a:effectLst>
                  <a:outerShdw blurRad="38100" dist="38100" dir="2700000" algn="tl">
                    <a:srgbClr val="C0C0C0"/>
                  </a:outerShdw>
                </a:effectLst>
                <a:latin typeface="Papyrus" pitchFamily="66" charset="0"/>
              </a:rPr>
              <a:t>Vous avez raison </a:t>
            </a:r>
            <a:r>
              <a:rPr lang="fr-FR" sz="4800" dirty="0">
                <a:solidFill>
                  <a:schemeClr val="accent3">
                    <a:lumMod val="50000"/>
                  </a:schemeClr>
                </a:solidFill>
                <a:effectLst>
                  <a:outerShdw blurRad="38100" dist="38100" dir="2700000" algn="tl">
                    <a:srgbClr val="C0C0C0"/>
                  </a:outerShdw>
                </a:effectLst>
                <a:latin typeface="Papyrus" pitchFamily="66" charset="0"/>
              </a:rPr>
              <a:t>!</a:t>
            </a:r>
          </a:p>
        </p:txBody>
      </p:sp>
      <p:sp>
        <p:nvSpPr>
          <p:cNvPr id="5" name="Rectangle 4"/>
          <p:cNvSpPr/>
          <p:nvPr/>
        </p:nvSpPr>
        <p:spPr>
          <a:xfrm>
            <a:off x="457200" y="1385299"/>
            <a:ext cx="6408712" cy="369332"/>
          </a:xfrm>
          <a:prstGeom prst="rect">
            <a:avLst/>
          </a:prstGeom>
        </p:spPr>
        <p:txBody>
          <a:bodyPr wrap="square">
            <a:spAutoFit/>
          </a:bodyPr>
          <a:lstStyle/>
          <a:p>
            <a:pPr algn="just">
              <a:spcBef>
                <a:spcPct val="20000"/>
              </a:spcBef>
            </a:pPr>
            <a:r>
              <a:rPr lang="fr-FR" altLang="fr-FR" b="1" u="sng" dirty="0" smtClean="0">
                <a:solidFill>
                  <a:srgbClr val="404040"/>
                </a:solidFill>
                <a:latin typeface="Cambria" pitchFamily="18" charset="0"/>
              </a:rPr>
              <a:t>Réponse</a:t>
            </a:r>
            <a:r>
              <a:rPr lang="fr-FR" altLang="fr-FR" b="1" dirty="0" smtClean="0">
                <a:solidFill>
                  <a:srgbClr val="404040"/>
                </a:solidFill>
                <a:latin typeface="Cambria" pitchFamily="18" charset="0"/>
              </a:rPr>
              <a:t> : </a:t>
            </a:r>
          </a:p>
        </p:txBody>
      </p:sp>
      <p:sp>
        <p:nvSpPr>
          <p:cNvPr id="6" name="Rectangle 5"/>
          <p:cNvSpPr/>
          <p:nvPr/>
        </p:nvSpPr>
        <p:spPr>
          <a:xfrm>
            <a:off x="251519" y="1916832"/>
            <a:ext cx="6840761" cy="2554545"/>
          </a:xfrm>
          <a:prstGeom prst="rect">
            <a:avLst/>
          </a:prstGeom>
        </p:spPr>
        <p:txBody>
          <a:bodyPr wrap="square">
            <a:spAutoFit/>
          </a:bodyPr>
          <a:lstStyle/>
          <a:p>
            <a:pPr algn="just"/>
            <a:r>
              <a:rPr lang="fr-FR" sz="1600" dirty="0"/>
              <a:t>- Originaire d'</a:t>
            </a:r>
            <a:r>
              <a:rPr lang="fr-FR" sz="1600" b="1" dirty="0"/>
              <a:t>Asie occidentale</a:t>
            </a:r>
            <a:r>
              <a:rPr lang="fr-FR" sz="1600" dirty="0"/>
              <a:t>, le figuier provient très probablement </a:t>
            </a:r>
            <a:r>
              <a:rPr lang="fr-FR" sz="1600" dirty="0" smtClean="0"/>
              <a:t> de </a:t>
            </a:r>
            <a:r>
              <a:rPr lang="fr-FR" sz="1600" b="1" dirty="0"/>
              <a:t>l'hybridation de plusieurs espèces </a:t>
            </a:r>
            <a:r>
              <a:rPr lang="fr-FR" sz="1600" dirty="0" smtClean="0"/>
              <a:t> sauvages</a:t>
            </a:r>
            <a:r>
              <a:rPr lang="fr-FR" sz="1600" dirty="0"/>
              <a:t>. </a:t>
            </a:r>
            <a:r>
              <a:rPr lang="fr-FR" sz="1600" dirty="0" smtClean="0"/>
              <a:t>La </a:t>
            </a:r>
            <a:r>
              <a:rPr lang="fr-FR" sz="1600" dirty="0"/>
              <a:t>culture du </a:t>
            </a:r>
            <a:r>
              <a:rPr lang="fr-FR" sz="1600" dirty="0" smtClean="0"/>
              <a:t> Figuier </a:t>
            </a:r>
            <a:r>
              <a:rPr lang="fr-FR" sz="1600" dirty="0"/>
              <a:t>était </a:t>
            </a:r>
            <a:r>
              <a:rPr lang="fr-FR" sz="1600" dirty="0" smtClean="0"/>
              <a:t>déjà bien </a:t>
            </a:r>
            <a:r>
              <a:rPr lang="fr-FR" sz="1600" dirty="0"/>
              <a:t>connue dès </a:t>
            </a:r>
            <a:r>
              <a:rPr lang="fr-FR" sz="1600" b="1" dirty="0"/>
              <a:t>3000 av. J.-C</a:t>
            </a:r>
            <a:r>
              <a:rPr lang="fr-FR" sz="1600" dirty="0"/>
              <a:t>. par les </a:t>
            </a:r>
            <a:r>
              <a:rPr lang="fr-FR" sz="1600" b="1" dirty="0"/>
              <a:t>Egyptiens</a:t>
            </a:r>
            <a:r>
              <a:rPr lang="fr-FR" sz="1600" dirty="0"/>
              <a:t> qui </a:t>
            </a:r>
            <a:r>
              <a:rPr lang="fr-FR" sz="1600" dirty="0" smtClean="0"/>
              <a:t> voyaient </a:t>
            </a:r>
            <a:r>
              <a:rPr lang="fr-FR" sz="1600" dirty="0"/>
              <a:t>dans la figue un </a:t>
            </a:r>
            <a:r>
              <a:rPr lang="fr-FR" sz="1600" b="1" dirty="0"/>
              <a:t>présent des </a:t>
            </a:r>
            <a:r>
              <a:rPr lang="fr-FR" sz="1600" dirty="0" smtClean="0"/>
              <a:t> </a:t>
            </a:r>
            <a:r>
              <a:rPr lang="fr-FR" sz="1600" b="1" dirty="0" smtClean="0"/>
              <a:t>dieux</a:t>
            </a:r>
            <a:r>
              <a:rPr lang="fr-FR" sz="1600" dirty="0" smtClean="0"/>
              <a:t> et l'aliment </a:t>
            </a:r>
            <a:r>
              <a:rPr lang="fr-FR" sz="1600" dirty="0"/>
              <a:t>qui dans l'histoire </a:t>
            </a:r>
            <a:r>
              <a:rPr lang="fr-FR" sz="1600" dirty="0" smtClean="0"/>
              <a:t> de </a:t>
            </a:r>
            <a:r>
              <a:rPr lang="fr-FR" sz="1600" dirty="0"/>
              <a:t>l'humanité, avait succédé au </a:t>
            </a:r>
            <a:r>
              <a:rPr lang="fr-FR" sz="1600" dirty="0" smtClean="0"/>
              <a:t> gland </a:t>
            </a:r>
            <a:r>
              <a:rPr lang="fr-FR" sz="1600" dirty="0"/>
              <a:t>(le gavage des oies était </a:t>
            </a:r>
            <a:r>
              <a:rPr lang="fr-FR" sz="1600" dirty="0" smtClean="0"/>
              <a:t> pratiqué </a:t>
            </a:r>
            <a:r>
              <a:rPr lang="fr-FR" sz="1600" dirty="0"/>
              <a:t>en outre avec des figues).</a:t>
            </a:r>
          </a:p>
          <a:p>
            <a:pPr algn="just"/>
            <a:r>
              <a:rPr lang="fr-FR" sz="1600" dirty="0"/>
              <a:t> </a:t>
            </a:r>
          </a:p>
          <a:p>
            <a:pPr algn="just"/>
            <a:r>
              <a:rPr lang="fr-FR" sz="1600" dirty="0"/>
              <a:t>- Les </a:t>
            </a:r>
            <a:r>
              <a:rPr lang="fr-FR" sz="1600" b="1" dirty="0"/>
              <a:t>Hébreux</a:t>
            </a:r>
            <a:r>
              <a:rPr lang="fr-FR" sz="1600" dirty="0"/>
              <a:t> eux aussi le cultivaient </a:t>
            </a:r>
            <a:r>
              <a:rPr lang="fr-FR" sz="1600" dirty="0" smtClean="0"/>
              <a:t> et </a:t>
            </a:r>
            <a:r>
              <a:rPr lang="fr-FR" sz="1600" dirty="0"/>
              <a:t>le figuier joue dans la </a:t>
            </a:r>
            <a:r>
              <a:rPr lang="fr-FR" sz="1600" b="1" dirty="0"/>
              <a:t>Bible </a:t>
            </a:r>
            <a:r>
              <a:rPr lang="fr-FR" sz="1600" dirty="0"/>
              <a:t>un rôle </a:t>
            </a:r>
            <a:r>
              <a:rPr lang="fr-FR" sz="1600" dirty="0" smtClean="0"/>
              <a:t> important</a:t>
            </a:r>
            <a:r>
              <a:rPr lang="fr-FR" sz="1600" dirty="0"/>
              <a:t>, </a:t>
            </a:r>
            <a:r>
              <a:rPr lang="fr-FR" sz="1600" b="1" dirty="0"/>
              <a:t>alimentaire</a:t>
            </a:r>
            <a:r>
              <a:rPr lang="fr-FR" sz="1600" dirty="0"/>
              <a:t>, mais aussi </a:t>
            </a:r>
            <a:r>
              <a:rPr lang="fr-FR" sz="1600" dirty="0" smtClean="0"/>
              <a:t> </a:t>
            </a:r>
            <a:r>
              <a:rPr lang="fr-FR" sz="1600" b="1" dirty="0" smtClean="0"/>
              <a:t>thérapeutique</a:t>
            </a:r>
            <a:r>
              <a:rPr lang="fr-FR" sz="1600" dirty="0"/>
              <a:t>. Certains auteurs ont </a:t>
            </a:r>
            <a:r>
              <a:rPr lang="fr-FR" sz="1600" dirty="0" smtClean="0"/>
              <a:t> soutenus </a:t>
            </a:r>
            <a:r>
              <a:rPr lang="fr-FR" sz="1600" dirty="0"/>
              <a:t>que c'était de feuilles de </a:t>
            </a:r>
            <a:r>
              <a:rPr lang="fr-FR" sz="1600" dirty="0" smtClean="0"/>
              <a:t> figuier </a:t>
            </a:r>
            <a:r>
              <a:rPr lang="fr-FR" sz="1600" dirty="0"/>
              <a:t>et non de vigne que nos </a:t>
            </a:r>
            <a:r>
              <a:rPr lang="fr-FR" sz="1600" dirty="0" smtClean="0"/>
              <a:t> premiers </a:t>
            </a:r>
            <a:r>
              <a:rPr lang="fr-FR" sz="1600" dirty="0"/>
              <a:t>parents couvrirent leur </a:t>
            </a:r>
            <a:r>
              <a:rPr lang="fr-FR" sz="1600" dirty="0" smtClean="0"/>
              <a:t> nudité </a:t>
            </a:r>
            <a:r>
              <a:rPr lang="fr-FR" sz="1600" dirty="0"/>
              <a:t>quand ils furent chassés du </a:t>
            </a:r>
            <a:r>
              <a:rPr lang="fr-FR" sz="1600" dirty="0" smtClean="0"/>
              <a:t> Paradis</a:t>
            </a:r>
            <a:r>
              <a:rPr lang="fr-FR" sz="1600" dirty="0"/>
              <a:t>.</a:t>
            </a:r>
          </a:p>
        </p:txBody>
      </p:sp>
      <p:sp>
        <p:nvSpPr>
          <p:cNvPr id="7" name="Titre 1">
            <a:hlinkClick r:id="rId3" action="ppaction://hlinksldjump"/>
          </p:cNvPr>
          <p:cNvSpPr txBox="1">
            <a:spLocks/>
          </p:cNvSpPr>
          <p:nvPr/>
        </p:nvSpPr>
        <p:spPr>
          <a:xfrm>
            <a:off x="5508104" y="4972649"/>
            <a:ext cx="3384376" cy="1008112"/>
          </a:xfrm>
          <a:prstGeom prst="plaque">
            <a:avLst/>
          </a:prstGeom>
          <a:solidFill>
            <a:schemeClr val="accent3">
              <a:lumMod val="75000"/>
            </a:schemeClr>
          </a:solidFill>
        </p:spPr>
        <p:style>
          <a:lnRef idx="0">
            <a:schemeClr val="accent6"/>
          </a:lnRef>
          <a:fillRef idx="3">
            <a:schemeClr val="accent6"/>
          </a:fillRef>
          <a:effectRef idx="3">
            <a:schemeClr val="accent6"/>
          </a:effectRef>
          <a:fontRef idx="minor">
            <a:schemeClr val="lt1"/>
          </a:fontRef>
        </p:style>
        <p:txBody>
          <a:bodyPr anchor="ctr">
            <a:normAutofit/>
          </a:bodyPr>
          <a:lstStyle/>
          <a:p>
            <a:pPr algn="ctr">
              <a:defRPr/>
            </a:pPr>
            <a:r>
              <a:rPr lang="fr-FR" sz="2400" dirty="0">
                <a:solidFill>
                  <a:srgbClr val="FFFFFF"/>
                </a:solidFill>
                <a:effectLst>
                  <a:outerShdw blurRad="38100" dist="38100" dir="2700000" algn="tl">
                    <a:srgbClr val="C0C0C0"/>
                  </a:outerShdw>
                </a:effectLst>
                <a:latin typeface="Papyrus" pitchFamily="66" charset="0"/>
                <a:cs typeface="Arial" charset="0"/>
              </a:rPr>
              <a:t>Question suivante</a:t>
            </a:r>
            <a:endParaRPr lang="fr-FR" sz="2400" dirty="0">
              <a:solidFill>
                <a:schemeClr val="tx1"/>
              </a:solidFill>
              <a:effectLst>
                <a:outerShdw blurRad="38100" dist="38100" dir="2700000" algn="tl">
                  <a:srgbClr val="C0C0C0"/>
                </a:outerShdw>
              </a:effectLst>
              <a:latin typeface="Papyrus" pitchFamily="66" charset="0"/>
              <a:cs typeface="Arial" charset="0"/>
            </a:endParaRPr>
          </a:p>
        </p:txBody>
      </p:sp>
      <p:pic>
        <p:nvPicPr>
          <p:cNvPr id="1026" name="Picture 2" descr="http://www.evous.fr/local/cache-vignettes/L250xH250/adam-eve-michelangelo-logo-90ee5.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1600" y="4438598"/>
            <a:ext cx="2381250" cy="238125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318129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0" y="11258"/>
            <a:ext cx="9144000" cy="6846741"/>
          </a:xfrm>
          <a:prstGeom prst="rect">
            <a:avLst/>
          </a:prstGeom>
        </p:spPr>
      </p:pic>
      <p:sp>
        <p:nvSpPr>
          <p:cNvPr id="8" name="Titre 1"/>
          <p:cNvSpPr txBox="1">
            <a:spLocks/>
          </p:cNvSpPr>
          <p:nvPr/>
        </p:nvSpPr>
        <p:spPr>
          <a:xfrm>
            <a:off x="935596" y="116630"/>
            <a:ext cx="7851246" cy="1268667"/>
          </a:xfrm>
          <a:prstGeom prst="rect">
            <a:avLst/>
          </a:prstGeom>
        </p:spPr>
        <p:txBody>
          <a:bodyPr anchor="ctr">
            <a:normAutofit fontScale="92500"/>
          </a:bodyPr>
          <a:lstStyle/>
          <a:p>
            <a:pPr algn="ctr">
              <a:defRPr/>
            </a:pPr>
            <a:r>
              <a:rPr lang="fr-FR" sz="4800" dirty="0" smtClean="0">
                <a:solidFill>
                  <a:schemeClr val="accent3">
                    <a:lumMod val="50000"/>
                  </a:schemeClr>
                </a:solidFill>
                <a:effectLst>
                  <a:outerShdw blurRad="38100" dist="38100" dir="2700000" algn="tl">
                    <a:srgbClr val="C0C0C0"/>
                  </a:outerShdw>
                </a:effectLst>
                <a:latin typeface="Papyrus" pitchFamily="66" charset="0"/>
              </a:rPr>
              <a:t>Aie ! Vous vous êtes trompé(e) !</a:t>
            </a:r>
            <a:endParaRPr lang="fr-FR" sz="4800" dirty="0">
              <a:solidFill>
                <a:schemeClr val="accent3">
                  <a:lumMod val="50000"/>
                </a:schemeClr>
              </a:solidFill>
              <a:effectLst>
                <a:outerShdw blurRad="38100" dist="38100" dir="2700000" algn="tl">
                  <a:srgbClr val="C0C0C0"/>
                </a:outerShdw>
              </a:effectLst>
              <a:latin typeface="Papyrus" pitchFamily="66" charset="0"/>
            </a:endParaRPr>
          </a:p>
        </p:txBody>
      </p:sp>
      <p:sp>
        <p:nvSpPr>
          <p:cNvPr id="10" name="Rectangle 9"/>
          <p:cNvSpPr/>
          <p:nvPr/>
        </p:nvSpPr>
        <p:spPr>
          <a:xfrm>
            <a:off x="457200" y="1385299"/>
            <a:ext cx="6408712" cy="369332"/>
          </a:xfrm>
          <a:prstGeom prst="rect">
            <a:avLst/>
          </a:prstGeom>
        </p:spPr>
        <p:txBody>
          <a:bodyPr wrap="square">
            <a:spAutoFit/>
          </a:bodyPr>
          <a:lstStyle/>
          <a:p>
            <a:pPr algn="just">
              <a:spcBef>
                <a:spcPct val="20000"/>
              </a:spcBef>
            </a:pPr>
            <a:r>
              <a:rPr lang="fr-FR" altLang="fr-FR" b="1" u="sng" dirty="0" smtClean="0">
                <a:solidFill>
                  <a:srgbClr val="404040"/>
                </a:solidFill>
                <a:latin typeface="Cambria" pitchFamily="18" charset="0"/>
              </a:rPr>
              <a:t>Réponse</a:t>
            </a:r>
            <a:r>
              <a:rPr lang="fr-FR" altLang="fr-FR" b="1" dirty="0" smtClean="0">
                <a:solidFill>
                  <a:srgbClr val="404040"/>
                </a:solidFill>
                <a:latin typeface="Cambria" pitchFamily="18" charset="0"/>
              </a:rPr>
              <a:t> : </a:t>
            </a:r>
          </a:p>
        </p:txBody>
      </p:sp>
      <p:sp>
        <p:nvSpPr>
          <p:cNvPr id="15" name="Rectangle 14"/>
          <p:cNvSpPr/>
          <p:nvPr/>
        </p:nvSpPr>
        <p:spPr>
          <a:xfrm>
            <a:off x="251519" y="1916832"/>
            <a:ext cx="6840761" cy="2554545"/>
          </a:xfrm>
          <a:prstGeom prst="rect">
            <a:avLst/>
          </a:prstGeom>
        </p:spPr>
        <p:txBody>
          <a:bodyPr wrap="square">
            <a:spAutoFit/>
          </a:bodyPr>
          <a:lstStyle/>
          <a:p>
            <a:pPr algn="just"/>
            <a:r>
              <a:rPr lang="fr-FR" sz="1600" dirty="0"/>
              <a:t>- Originaire d'</a:t>
            </a:r>
            <a:r>
              <a:rPr lang="fr-FR" sz="1600" b="1" dirty="0"/>
              <a:t>Asie occidentale</a:t>
            </a:r>
            <a:r>
              <a:rPr lang="fr-FR" sz="1600" dirty="0"/>
              <a:t>, le figuier provient très probablement </a:t>
            </a:r>
            <a:r>
              <a:rPr lang="fr-FR" sz="1600" dirty="0" smtClean="0"/>
              <a:t> de </a:t>
            </a:r>
            <a:r>
              <a:rPr lang="fr-FR" sz="1600" b="1" dirty="0"/>
              <a:t>l'hybridation de plusieurs espèces </a:t>
            </a:r>
            <a:r>
              <a:rPr lang="fr-FR" sz="1600" dirty="0" smtClean="0"/>
              <a:t> sauvages</a:t>
            </a:r>
            <a:r>
              <a:rPr lang="fr-FR" sz="1600" dirty="0"/>
              <a:t>. </a:t>
            </a:r>
            <a:r>
              <a:rPr lang="fr-FR" sz="1600" dirty="0" smtClean="0"/>
              <a:t>La </a:t>
            </a:r>
            <a:r>
              <a:rPr lang="fr-FR" sz="1600" dirty="0"/>
              <a:t>culture du </a:t>
            </a:r>
            <a:r>
              <a:rPr lang="fr-FR" sz="1600" dirty="0" smtClean="0"/>
              <a:t> Figuier </a:t>
            </a:r>
            <a:r>
              <a:rPr lang="fr-FR" sz="1600" dirty="0"/>
              <a:t>était </a:t>
            </a:r>
            <a:r>
              <a:rPr lang="fr-FR" sz="1600" dirty="0" smtClean="0"/>
              <a:t>déjà bien </a:t>
            </a:r>
            <a:r>
              <a:rPr lang="fr-FR" sz="1600" dirty="0"/>
              <a:t>connue dès </a:t>
            </a:r>
            <a:r>
              <a:rPr lang="fr-FR" sz="1600" b="1" dirty="0"/>
              <a:t>3000 av. J.-C</a:t>
            </a:r>
            <a:r>
              <a:rPr lang="fr-FR" sz="1600" dirty="0"/>
              <a:t>. par les </a:t>
            </a:r>
            <a:r>
              <a:rPr lang="fr-FR" sz="1600" b="1" dirty="0"/>
              <a:t>Egyptiens</a:t>
            </a:r>
            <a:r>
              <a:rPr lang="fr-FR" sz="1600" dirty="0"/>
              <a:t> qui </a:t>
            </a:r>
            <a:r>
              <a:rPr lang="fr-FR" sz="1600" dirty="0" smtClean="0"/>
              <a:t> voyaient </a:t>
            </a:r>
            <a:r>
              <a:rPr lang="fr-FR" sz="1600" dirty="0"/>
              <a:t>dans la figue un </a:t>
            </a:r>
            <a:r>
              <a:rPr lang="fr-FR" sz="1600" b="1" dirty="0"/>
              <a:t>présent des </a:t>
            </a:r>
            <a:r>
              <a:rPr lang="fr-FR" sz="1600" dirty="0" smtClean="0"/>
              <a:t> </a:t>
            </a:r>
            <a:r>
              <a:rPr lang="fr-FR" sz="1600" b="1" dirty="0" smtClean="0"/>
              <a:t>dieux</a:t>
            </a:r>
            <a:r>
              <a:rPr lang="fr-FR" sz="1600" dirty="0" smtClean="0"/>
              <a:t> et l'aliment </a:t>
            </a:r>
            <a:r>
              <a:rPr lang="fr-FR" sz="1600" dirty="0"/>
              <a:t>qui dans l'histoire </a:t>
            </a:r>
            <a:r>
              <a:rPr lang="fr-FR" sz="1600" dirty="0" smtClean="0"/>
              <a:t> de </a:t>
            </a:r>
            <a:r>
              <a:rPr lang="fr-FR" sz="1600" dirty="0"/>
              <a:t>l'humanité, avait succédé au </a:t>
            </a:r>
            <a:r>
              <a:rPr lang="fr-FR" sz="1600" dirty="0" smtClean="0"/>
              <a:t> gland </a:t>
            </a:r>
            <a:r>
              <a:rPr lang="fr-FR" sz="1600" dirty="0"/>
              <a:t>(le gavage des oies était </a:t>
            </a:r>
            <a:r>
              <a:rPr lang="fr-FR" sz="1600" dirty="0" smtClean="0"/>
              <a:t> pratiqué </a:t>
            </a:r>
            <a:r>
              <a:rPr lang="fr-FR" sz="1600" dirty="0"/>
              <a:t>en outre avec des figues).</a:t>
            </a:r>
          </a:p>
          <a:p>
            <a:pPr algn="just"/>
            <a:r>
              <a:rPr lang="fr-FR" sz="1600" dirty="0"/>
              <a:t> </a:t>
            </a:r>
          </a:p>
          <a:p>
            <a:pPr algn="just"/>
            <a:r>
              <a:rPr lang="fr-FR" sz="1600" dirty="0"/>
              <a:t>- Les </a:t>
            </a:r>
            <a:r>
              <a:rPr lang="fr-FR" sz="1600" b="1" dirty="0"/>
              <a:t>Hébreux</a:t>
            </a:r>
            <a:r>
              <a:rPr lang="fr-FR" sz="1600" dirty="0"/>
              <a:t> eux aussi le cultivaient </a:t>
            </a:r>
            <a:r>
              <a:rPr lang="fr-FR" sz="1600" dirty="0" smtClean="0"/>
              <a:t> et </a:t>
            </a:r>
            <a:r>
              <a:rPr lang="fr-FR" sz="1600" dirty="0"/>
              <a:t>le figuier joue dans la </a:t>
            </a:r>
            <a:r>
              <a:rPr lang="fr-FR" sz="1600" b="1" dirty="0"/>
              <a:t>Bible </a:t>
            </a:r>
            <a:r>
              <a:rPr lang="fr-FR" sz="1600" dirty="0"/>
              <a:t>un rôle </a:t>
            </a:r>
            <a:r>
              <a:rPr lang="fr-FR" sz="1600" dirty="0" smtClean="0"/>
              <a:t> important</a:t>
            </a:r>
            <a:r>
              <a:rPr lang="fr-FR" sz="1600" dirty="0"/>
              <a:t>, </a:t>
            </a:r>
            <a:r>
              <a:rPr lang="fr-FR" sz="1600" b="1" dirty="0"/>
              <a:t>alimentaire</a:t>
            </a:r>
            <a:r>
              <a:rPr lang="fr-FR" sz="1600" dirty="0"/>
              <a:t>, mais aussi </a:t>
            </a:r>
            <a:r>
              <a:rPr lang="fr-FR" sz="1600" dirty="0" smtClean="0"/>
              <a:t> </a:t>
            </a:r>
            <a:r>
              <a:rPr lang="fr-FR" sz="1600" b="1" dirty="0" smtClean="0"/>
              <a:t>thérapeutique</a:t>
            </a:r>
            <a:r>
              <a:rPr lang="fr-FR" sz="1600" dirty="0"/>
              <a:t>. Certains auteurs ont </a:t>
            </a:r>
            <a:r>
              <a:rPr lang="fr-FR" sz="1600" dirty="0" smtClean="0"/>
              <a:t> soutenus </a:t>
            </a:r>
            <a:r>
              <a:rPr lang="fr-FR" sz="1600" dirty="0"/>
              <a:t>que c'était de feuilles de </a:t>
            </a:r>
            <a:r>
              <a:rPr lang="fr-FR" sz="1600" dirty="0" smtClean="0"/>
              <a:t> figuier </a:t>
            </a:r>
            <a:r>
              <a:rPr lang="fr-FR" sz="1600" dirty="0"/>
              <a:t>et non de vigne que nos </a:t>
            </a:r>
            <a:r>
              <a:rPr lang="fr-FR" sz="1600" dirty="0" smtClean="0"/>
              <a:t> premiers </a:t>
            </a:r>
            <a:r>
              <a:rPr lang="fr-FR" sz="1600" dirty="0"/>
              <a:t>parents couvrirent leur </a:t>
            </a:r>
            <a:r>
              <a:rPr lang="fr-FR" sz="1600" dirty="0" smtClean="0"/>
              <a:t> nudité </a:t>
            </a:r>
            <a:r>
              <a:rPr lang="fr-FR" sz="1600" dirty="0"/>
              <a:t>quand ils furent chassés du </a:t>
            </a:r>
            <a:r>
              <a:rPr lang="fr-FR" sz="1600" dirty="0" smtClean="0"/>
              <a:t> Paradis</a:t>
            </a:r>
            <a:r>
              <a:rPr lang="fr-FR" sz="1600" dirty="0"/>
              <a:t>.</a:t>
            </a:r>
          </a:p>
        </p:txBody>
      </p:sp>
      <p:sp>
        <p:nvSpPr>
          <p:cNvPr id="16" name="Titre 1">
            <a:hlinkClick r:id="rId4" action="ppaction://hlinksldjump"/>
          </p:cNvPr>
          <p:cNvSpPr txBox="1">
            <a:spLocks/>
          </p:cNvSpPr>
          <p:nvPr/>
        </p:nvSpPr>
        <p:spPr>
          <a:xfrm>
            <a:off x="5508104" y="4972649"/>
            <a:ext cx="3384376" cy="1008112"/>
          </a:xfrm>
          <a:prstGeom prst="plaque">
            <a:avLst/>
          </a:prstGeom>
          <a:solidFill>
            <a:schemeClr val="accent3">
              <a:lumMod val="75000"/>
            </a:schemeClr>
          </a:solidFill>
        </p:spPr>
        <p:style>
          <a:lnRef idx="0">
            <a:schemeClr val="accent6"/>
          </a:lnRef>
          <a:fillRef idx="3">
            <a:schemeClr val="accent6"/>
          </a:fillRef>
          <a:effectRef idx="3">
            <a:schemeClr val="accent6"/>
          </a:effectRef>
          <a:fontRef idx="minor">
            <a:schemeClr val="lt1"/>
          </a:fontRef>
        </p:style>
        <p:txBody>
          <a:bodyPr anchor="ctr">
            <a:normAutofit/>
          </a:bodyPr>
          <a:lstStyle/>
          <a:p>
            <a:pPr algn="ctr">
              <a:defRPr/>
            </a:pPr>
            <a:r>
              <a:rPr lang="fr-FR" sz="2400" dirty="0">
                <a:solidFill>
                  <a:srgbClr val="FFFFFF"/>
                </a:solidFill>
                <a:effectLst>
                  <a:outerShdw blurRad="38100" dist="38100" dir="2700000" algn="tl">
                    <a:srgbClr val="C0C0C0"/>
                  </a:outerShdw>
                </a:effectLst>
                <a:latin typeface="Papyrus" pitchFamily="66" charset="0"/>
                <a:cs typeface="Arial" charset="0"/>
              </a:rPr>
              <a:t>Question suivante</a:t>
            </a:r>
            <a:endParaRPr lang="fr-FR" sz="2400" dirty="0">
              <a:solidFill>
                <a:schemeClr val="tx1"/>
              </a:solidFill>
              <a:effectLst>
                <a:outerShdw blurRad="38100" dist="38100" dir="2700000" algn="tl">
                  <a:srgbClr val="C0C0C0"/>
                </a:outerShdw>
              </a:effectLst>
              <a:latin typeface="Papyrus" pitchFamily="66" charset="0"/>
              <a:cs typeface="Arial" charset="0"/>
            </a:endParaRPr>
          </a:p>
        </p:txBody>
      </p:sp>
      <p:pic>
        <p:nvPicPr>
          <p:cNvPr id="9" name="Picture 2" descr="http://www.evous.fr/local/cache-vignettes/L250xH250/adam-eve-michelangelo-logo-90ee5.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71600" y="4438598"/>
            <a:ext cx="2381250" cy="238125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134032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51520" y="143634"/>
            <a:ext cx="8784976" cy="954107"/>
          </a:xfrm>
          <a:prstGeom prst="rect">
            <a:avLst/>
          </a:prstGeom>
        </p:spPr>
        <p:txBody>
          <a:bodyPr wrap="square">
            <a:spAutoFit/>
          </a:bodyPr>
          <a:lstStyle/>
          <a:p>
            <a:pPr algn="just">
              <a:defRPr/>
            </a:pPr>
            <a:r>
              <a:rPr lang="fr-FR" sz="2800" u="sng" dirty="0">
                <a:solidFill>
                  <a:schemeClr val="accent3">
                    <a:lumMod val="50000"/>
                  </a:schemeClr>
                </a:solidFill>
                <a:effectLst>
                  <a:outerShdw blurRad="38100" dist="38100" dir="2700000" algn="tl">
                    <a:srgbClr val="C0C0C0"/>
                  </a:outerShdw>
                </a:effectLst>
                <a:latin typeface="Papyrus" pitchFamily="66" charset="0"/>
              </a:rPr>
              <a:t>Question </a:t>
            </a:r>
            <a:r>
              <a:rPr lang="fr-FR" sz="2800" u="sng" dirty="0" smtClean="0">
                <a:solidFill>
                  <a:schemeClr val="accent3">
                    <a:lumMod val="50000"/>
                  </a:schemeClr>
                </a:solidFill>
                <a:effectLst>
                  <a:outerShdw blurRad="38100" dist="38100" dir="2700000" algn="tl">
                    <a:srgbClr val="C0C0C0"/>
                  </a:outerShdw>
                </a:effectLst>
                <a:latin typeface="Papyrus" pitchFamily="66" charset="0"/>
              </a:rPr>
              <a:t>2</a:t>
            </a:r>
            <a:r>
              <a:rPr lang="fr-FR" sz="2800" dirty="0" smtClean="0">
                <a:solidFill>
                  <a:schemeClr val="accent3">
                    <a:lumMod val="50000"/>
                  </a:schemeClr>
                </a:solidFill>
                <a:effectLst>
                  <a:outerShdw blurRad="38100" dist="38100" dir="2700000" algn="tl">
                    <a:srgbClr val="C0C0C0"/>
                  </a:outerShdw>
                </a:effectLst>
                <a:latin typeface="Papyrus" pitchFamily="66" charset="0"/>
              </a:rPr>
              <a:t> </a:t>
            </a:r>
            <a:r>
              <a:rPr lang="fr-FR" sz="2800" dirty="0">
                <a:solidFill>
                  <a:schemeClr val="accent3">
                    <a:lumMod val="50000"/>
                  </a:schemeClr>
                </a:solidFill>
                <a:effectLst>
                  <a:outerShdw blurRad="38100" dist="38100" dir="2700000" algn="tl">
                    <a:srgbClr val="C0C0C0"/>
                  </a:outerShdw>
                </a:effectLst>
                <a:latin typeface="Papyrus" pitchFamily="66" charset="0"/>
              </a:rPr>
              <a:t>: </a:t>
            </a:r>
            <a:r>
              <a:rPr lang="fr-FR" sz="2800" dirty="0" smtClean="0">
                <a:solidFill>
                  <a:srgbClr val="00B050"/>
                </a:solidFill>
                <a:effectLst>
                  <a:outerShdw blurRad="38100" dist="38100" dir="2700000" algn="tl">
                    <a:srgbClr val="C0C0C0"/>
                  </a:outerShdw>
                </a:effectLst>
                <a:latin typeface="Papyrus" pitchFamily="66" charset="0"/>
              </a:rPr>
              <a:t>Combien d’espèces de figuiers existe-t-il dans le monde ?</a:t>
            </a:r>
            <a:endParaRPr lang="fr-FR" sz="2800" dirty="0">
              <a:solidFill>
                <a:srgbClr val="00B050"/>
              </a:solidFill>
              <a:effectLst>
                <a:outerShdw blurRad="38100" dist="38100" dir="2700000" algn="tl">
                  <a:srgbClr val="C0C0C0"/>
                </a:outerShdw>
              </a:effectLst>
              <a:latin typeface="Papyrus" pitchFamily="66" charset="0"/>
            </a:endParaRPr>
          </a:p>
        </p:txBody>
      </p:sp>
      <p:sp>
        <p:nvSpPr>
          <p:cNvPr id="5" name="Titre 1">
            <a:hlinkClick r:id="rId2" action="ppaction://hlinksldjump">
              <a:snd r:embed="rId3" name="explode.wav"/>
            </a:hlinkClick>
          </p:cNvPr>
          <p:cNvSpPr txBox="1">
            <a:spLocks/>
          </p:cNvSpPr>
          <p:nvPr/>
        </p:nvSpPr>
        <p:spPr>
          <a:xfrm>
            <a:off x="817689" y="1844824"/>
            <a:ext cx="2674191" cy="858837"/>
          </a:xfrm>
          <a:prstGeom prst="roundRect">
            <a:avLst/>
          </a:prstGeom>
          <a:solidFill>
            <a:schemeClr val="accent3">
              <a:lumMod val="60000"/>
              <a:lumOff val="40000"/>
              <a:alpha val="50196"/>
            </a:schemeClr>
          </a:solidFill>
          <a:ln>
            <a:solidFill>
              <a:schemeClr val="bg1"/>
            </a:solidFill>
          </a:ln>
        </p:spPr>
        <p:style>
          <a:lnRef idx="2">
            <a:schemeClr val="accent2"/>
          </a:lnRef>
          <a:fillRef idx="1">
            <a:schemeClr val="lt1"/>
          </a:fillRef>
          <a:effectRef idx="0">
            <a:schemeClr val="accent2"/>
          </a:effectRef>
          <a:fontRef idx="minor">
            <a:schemeClr val="dk1"/>
          </a:fontRef>
        </p:style>
        <p:txBody>
          <a:bodyPr anchor="ctr">
            <a:normAutofit/>
          </a:bodyPr>
          <a:lstStyle/>
          <a:p>
            <a:pPr algn="ctr" fontAlgn="auto">
              <a:spcAft>
                <a:spcPts val="0"/>
              </a:spcAft>
              <a:defRPr/>
            </a:pPr>
            <a:r>
              <a:rPr lang="fr-FR" sz="2000" dirty="0" smtClean="0">
                <a:solidFill>
                  <a:schemeClr val="tx1">
                    <a:lumMod val="75000"/>
                    <a:lumOff val="25000"/>
                  </a:schemeClr>
                </a:solidFill>
                <a:latin typeface="Cambria" pitchFamily="18" charset="0"/>
                <a:ea typeface="+mj-ea"/>
                <a:cs typeface="+mj-cs"/>
              </a:rPr>
              <a:t>Environ 100</a:t>
            </a:r>
            <a:endParaRPr lang="fr-FR" sz="2000" dirty="0">
              <a:solidFill>
                <a:schemeClr val="tx1">
                  <a:lumMod val="75000"/>
                  <a:lumOff val="25000"/>
                </a:schemeClr>
              </a:solidFill>
              <a:latin typeface="Cambria" pitchFamily="18" charset="0"/>
              <a:ea typeface="+mj-ea"/>
              <a:cs typeface="+mj-cs"/>
            </a:endParaRPr>
          </a:p>
        </p:txBody>
      </p:sp>
      <p:sp>
        <p:nvSpPr>
          <p:cNvPr id="6" name="Titre 1">
            <a:hlinkClick r:id="" action="ppaction://macro?name=REPONSE2">
              <a:snd r:embed="rId4" name="applause.wav"/>
            </a:hlinkClick>
          </p:cNvPr>
          <p:cNvSpPr txBox="1">
            <a:spLocks/>
          </p:cNvSpPr>
          <p:nvPr/>
        </p:nvSpPr>
        <p:spPr>
          <a:xfrm>
            <a:off x="833875" y="3140968"/>
            <a:ext cx="2674191" cy="858837"/>
          </a:xfrm>
          <a:prstGeom prst="roundRect">
            <a:avLst/>
          </a:prstGeom>
          <a:solidFill>
            <a:schemeClr val="accent3">
              <a:lumMod val="60000"/>
              <a:lumOff val="40000"/>
              <a:alpha val="50196"/>
            </a:schemeClr>
          </a:solidFill>
          <a:ln>
            <a:solidFill>
              <a:schemeClr val="bg1"/>
            </a:solidFill>
          </a:ln>
        </p:spPr>
        <p:style>
          <a:lnRef idx="2">
            <a:schemeClr val="accent2"/>
          </a:lnRef>
          <a:fillRef idx="1">
            <a:schemeClr val="lt1"/>
          </a:fillRef>
          <a:effectRef idx="0">
            <a:schemeClr val="accent2"/>
          </a:effectRef>
          <a:fontRef idx="minor">
            <a:schemeClr val="dk1"/>
          </a:fontRef>
        </p:style>
        <p:txBody>
          <a:bodyPr anchor="ctr">
            <a:normAutofit/>
          </a:bodyPr>
          <a:lstStyle/>
          <a:p>
            <a:pPr algn="ctr" fontAlgn="auto">
              <a:spcAft>
                <a:spcPts val="0"/>
              </a:spcAft>
              <a:defRPr/>
            </a:pPr>
            <a:r>
              <a:rPr lang="fr-FR" sz="2000" dirty="0" smtClean="0">
                <a:solidFill>
                  <a:schemeClr val="tx1">
                    <a:lumMod val="75000"/>
                    <a:lumOff val="25000"/>
                  </a:schemeClr>
                </a:solidFill>
                <a:latin typeface="Cambria" pitchFamily="18" charset="0"/>
                <a:ea typeface="+mj-ea"/>
                <a:cs typeface="+mj-cs"/>
              </a:rPr>
              <a:t>Environ 200</a:t>
            </a:r>
            <a:endParaRPr lang="fr-FR" sz="2000" dirty="0">
              <a:solidFill>
                <a:schemeClr val="tx1">
                  <a:lumMod val="75000"/>
                  <a:lumOff val="25000"/>
                </a:schemeClr>
              </a:solidFill>
              <a:latin typeface="Cambria" pitchFamily="18" charset="0"/>
              <a:ea typeface="+mj-ea"/>
              <a:cs typeface="+mj-cs"/>
            </a:endParaRPr>
          </a:p>
        </p:txBody>
      </p:sp>
      <p:sp>
        <p:nvSpPr>
          <p:cNvPr id="7" name="Titre 1">
            <a:hlinkClick r:id="rId2" action="ppaction://hlinksldjump">
              <a:snd r:embed="rId3" name="explode.wav"/>
            </a:hlinkClick>
          </p:cNvPr>
          <p:cNvSpPr txBox="1">
            <a:spLocks/>
          </p:cNvSpPr>
          <p:nvPr/>
        </p:nvSpPr>
        <p:spPr>
          <a:xfrm>
            <a:off x="817688" y="4581127"/>
            <a:ext cx="2674191" cy="858837"/>
          </a:xfrm>
          <a:prstGeom prst="roundRect">
            <a:avLst/>
          </a:prstGeom>
          <a:solidFill>
            <a:schemeClr val="accent3">
              <a:lumMod val="60000"/>
              <a:lumOff val="40000"/>
              <a:alpha val="50196"/>
            </a:schemeClr>
          </a:solidFill>
          <a:ln>
            <a:solidFill>
              <a:schemeClr val="bg1"/>
            </a:solidFill>
          </a:ln>
        </p:spPr>
        <p:style>
          <a:lnRef idx="2">
            <a:schemeClr val="accent2"/>
          </a:lnRef>
          <a:fillRef idx="1">
            <a:schemeClr val="lt1"/>
          </a:fillRef>
          <a:effectRef idx="0">
            <a:schemeClr val="accent2"/>
          </a:effectRef>
          <a:fontRef idx="minor">
            <a:schemeClr val="dk1"/>
          </a:fontRef>
        </p:style>
        <p:txBody>
          <a:bodyPr anchor="ctr">
            <a:normAutofit/>
          </a:bodyPr>
          <a:lstStyle/>
          <a:p>
            <a:pPr algn="ctr" fontAlgn="auto">
              <a:spcAft>
                <a:spcPts val="0"/>
              </a:spcAft>
              <a:defRPr/>
            </a:pPr>
            <a:r>
              <a:rPr lang="fr-FR" sz="2000" dirty="0" smtClean="0">
                <a:solidFill>
                  <a:schemeClr val="tx1">
                    <a:lumMod val="75000"/>
                    <a:lumOff val="25000"/>
                  </a:schemeClr>
                </a:solidFill>
                <a:latin typeface="Cambria" pitchFamily="18" charset="0"/>
                <a:ea typeface="+mj-ea"/>
                <a:cs typeface="+mj-cs"/>
              </a:rPr>
              <a:t>Environ 500</a:t>
            </a:r>
            <a:endParaRPr lang="fr-FR" sz="2000" dirty="0">
              <a:solidFill>
                <a:schemeClr val="tx1">
                  <a:lumMod val="75000"/>
                  <a:lumOff val="25000"/>
                </a:schemeClr>
              </a:solidFill>
              <a:latin typeface="Cambria" pitchFamily="18" charset="0"/>
              <a:ea typeface="+mj-ea"/>
              <a:cs typeface="+mj-cs"/>
            </a:endParaRPr>
          </a:p>
        </p:txBody>
      </p:sp>
      <p:pic>
        <p:nvPicPr>
          <p:cNvPr id="8" name="Imag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91880" y="1615659"/>
            <a:ext cx="5652120" cy="5242341"/>
          </a:xfrm>
          <a:prstGeom prst="rect">
            <a:avLst/>
          </a:prstGeom>
        </p:spPr>
      </p:pic>
    </p:spTree>
    <p:extLst>
      <p:ext uri="{BB962C8B-B14F-4D97-AF65-F5344CB8AC3E}">
        <p14:creationId xmlns:p14="http://schemas.microsoft.com/office/powerpoint/2010/main" val="2006168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 9"/>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0" y="12761"/>
            <a:ext cx="9144000" cy="6845239"/>
          </a:xfrm>
          <a:prstGeom prst="rect">
            <a:avLst/>
          </a:prstGeom>
        </p:spPr>
      </p:pic>
      <p:sp>
        <p:nvSpPr>
          <p:cNvPr id="4" name="Titre 1"/>
          <p:cNvSpPr txBox="1">
            <a:spLocks/>
          </p:cNvSpPr>
          <p:nvPr/>
        </p:nvSpPr>
        <p:spPr>
          <a:xfrm>
            <a:off x="457200" y="39507"/>
            <a:ext cx="8229600" cy="1143000"/>
          </a:xfrm>
          <a:prstGeom prst="rect">
            <a:avLst/>
          </a:prstGeom>
        </p:spPr>
        <p:txBody>
          <a:bodyPr anchor="ctr">
            <a:normAutofit/>
          </a:bodyPr>
          <a:lstStyle/>
          <a:p>
            <a:pPr algn="ctr">
              <a:defRPr/>
            </a:pPr>
            <a:r>
              <a:rPr lang="fr-FR" sz="4400" dirty="0">
                <a:solidFill>
                  <a:schemeClr val="accent3">
                    <a:lumMod val="50000"/>
                  </a:schemeClr>
                </a:solidFill>
                <a:effectLst>
                  <a:outerShdw blurRad="38100" dist="38100" dir="2700000" algn="tl">
                    <a:srgbClr val="C0C0C0"/>
                  </a:outerShdw>
                </a:effectLst>
                <a:latin typeface="Papyrus" pitchFamily="66" charset="0"/>
              </a:rPr>
              <a:t>Bravo ! </a:t>
            </a:r>
            <a:r>
              <a:rPr lang="fr-FR" sz="4400" dirty="0" smtClean="0">
                <a:solidFill>
                  <a:schemeClr val="accent3">
                    <a:lumMod val="50000"/>
                  </a:schemeClr>
                </a:solidFill>
                <a:effectLst>
                  <a:outerShdw blurRad="38100" dist="38100" dir="2700000" algn="tl">
                    <a:srgbClr val="C0C0C0"/>
                  </a:outerShdw>
                </a:effectLst>
                <a:latin typeface="Papyrus" pitchFamily="66" charset="0"/>
              </a:rPr>
              <a:t>Vous avez </a:t>
            </a:r>
            <a:r>
              <a:rPr lang="fr-FR" sz="4400" dirty="0">
                <a:solidFill>
                  <a:schemeClr val="accent3">
                    <a:lumMod val="50000"/>
                  </a:schemeClr>
                </a:solidFill>
                <a:effectLst>
                  <a:outerShdw blurRad="38100" dist="38100" dir="2700000" algn="tl">
                    <a:srgbClr val="C0C0C0"/>
                  </a:outerShdw>
                </a:effectLst>
                <a:latin typeface="Papyrus" pitchFamily="66" charset="0"/>
              </a:rPr>
              <a:t>raison !</a:t>
            </a:r>
          </a:p>
        </p:txBody>
      </p:sp>
      <p:sp>
        <p:nvSpPr>
          <p:cNvPr id="5" name="Rectangle 4"/>
          <p:cNvSpPr/>
          <p:nvPr/>
        </p:nvSpPr>
        <p:spPr>
          <a:xfrm>
            <a:off x="474887" y="1015967"/>
            <a:ext cx="6408712" cy="701731"/>
          </a:xfrm>
          <a:prstGeom prst="rect">
            <a:avLst/>
          </a:prstGeom>
        </p:spPr>
        <p:txBody>
          <a:bodyPr wrap="square">
            <a:spAutoFit/>
          </a:bodyPr>
          <a:lstStyle/>
          <a:p>
            <a:pPr algn="just">
              <a:spcBef>
                <a:spcPct val="20000"/>
              </a:spcBef>
            </a:pPr>
            <a:r>
              <a:rPr lang="fr-FR" altLang="fr-FR" b="1" u="sng" dirty="0" smtClean="0">
                <a:solidFill>
                  <a:srgbClr val="404040"/>
                </a:solidFill>
                <a:latin typeface="Cambria" pitchFamily="18" charset="0"/>
              </a:rPr>
              <a:t>Réponse</a:t>
            </a:r>
            <a:r>
              <a:rPr lang="fr-FR" altLang="fr-FR" b="1" dirty="0" smtClean="0">
                <a:solidFill>
                  <a:srgbClr val="404040"/>
                </a:solidFill>
                <a:latin typeface="Cambria" pitchFamily="18" charset="0"/>
              </a:rPr>
              <a:t> :</a:t>
            </a:r>
          </a:p>
          <a:p>
            <a:pPr algn="just">
              <a:spcBef>
                <a:spcPct val="20000"/>
              </a:spcBef>
            </a:pPr>
            <a:r>
              <a:rPr lang="fr-FR" altLang="fr-FR" b="1" dirty="0" smtClean="0">
                <a:solidFill>
                  <a:srgbClr val="404040"/>
                </a:solidFill>
                <a:latin typeface="Cambria" pitchFamily="18" charset="0"/>
              </a:rPr>
              <a:t> </a:t>
            </a:r>
          </a:p>
        </p:txBody>
      </p:sp>
      <p:sp>
        <p:nvSpPr>
          <p:cNvPr id="6" name="Rectangle 5"/>
          <p:cNvSpPr/>
          <p:nvPr/>
        </p:nvSpPr>
        <p:spPr>
          <a:xfrm>
            <a:off x="107504" y="1426245"/>
            <a:ext cx="6275040" cy="4939814"/>
          </a:xfrm>
          <a:prstGeom prst="rect">
            <a:avLst/>
          </a:prstGeom>
        </p:spPr>
        <p:txBody>
          <a:bodyPr wrap="square">
            <a:spAutoFit/>
          </a:bodyPr>
          <a:lstStyle/>
          <a:p>
            <a:r>
              <a:rPr lang="fr-FR" sz="1500" dirty="0"/>
              <a:t>Il existe </a:t>
            </a:r>
            <a:r>
              <a:rPr lang="fr-FR" sz="1500" dirty="0" smtClean="0"/>
              <a:t>près </a:t>
            </a:r>
            <a:r>
              <a:rPr lang="fr-FR" sz="1500" dirty="0"/>
              <a:t>de </a:t>
            </a:r>
            <a:r>
              <a:rPr lang="fr-FR" sz="1500" b="1" dirty="0"/>
              <a:t>200 espèces</a:t>
            </a:r>
            <a:r>
              <a:rPr lang="fr-FR" sz="1500" dirty="0"/>
              <a:t> de Figuiers dont </a:t>
            </a:r>
            <a:r>
              <a:rPr lang="fr-FR" sz="1500" b="1" dirty="0"/>
              <a:t>3 </a:t>
            </a:r>
            <a:r>
              <a:rPr lang="fr-FR" sz="1500" b="1" dirty="0" smtClean="0"/>
              <a:t>groupes de </a:t>
            </a:r>
            <a:r>
              <a:rPr lang="fr-FR" sz="1500" b="1" dirty="0"/>
              <a:t>couleurs</a:t>
            </a:r>
            <a:r>
              <a:rPr lang="fr-FR" sz="1500" dirty="0"/>
              <a:t> de figues : </a:t>
            </a:r>
          </a:p>
          <a:p>
            <a:r>
              <a:rPr lang="fr-FR" sz="1500" dirty="0"/>
              <a:t> </a:t>
            </a:r>
          </a:p>
          <a:p>
            <a:r>
              <a:rPr lang="fr-FR" sz="1500" dirty="0"/>
              <a:t>  </a:t>
            </a:r>
            <a:endParaRPr lang="fr-FR" sz="1500" dirty="0" smtClean="0"/>
          </a:p>
          <a:p>
            <a:endParaRPr lang="fr-FR" sz="1500" dirty="0"/>
          </a:p>
          <a:p>
            <a:endParaRPr lang="fr-FR" sz="1500" dirty="0" smtClean="0"/>
          </a:p>
          <a:p>
            <a:r>
              <a:rPr lang="fr-FR" sz="1500" dirty="0" smtClean="0"/>
              <a:t>  </a:t>
            </a:r>
            <a:r>
              <a:rPr lang="fr-FR" sz="1500" dirty="0"/>
              <a:t>-</a:t>
            </a:r>
            <a:r>
              <a:rPr lang="fr-FR" sz="1500" b="1" dirty="0"/>
              <a:t>blanches</a:t>
            </a:r>
            <a:r>
              <a:rPr lang="fr-FR" sz="1500" dirty="0"/>
              <a:t> ou</a:t>
            </a:r>
            <a:r>
              <a:rPr lang="fr-FR" sz="1500" b="1" dirty="0"/>
              <a:t> vertes </a:t>
            </a:r>
            <a:r>
              <a:rPr lang="fr-FR" sz="1500" dirty="0"/>
              <a:t>(juteuses à peau fine</a:t>
            </a:r>
            <a:r>
              <a:rPr lang="fr-FR" sz="1500" dirty="0" smtClean="0"/>
              <a:t>) </a:t>
            </a:r>
            <a:endParaRPr lang="fr-FR" sz="1500" dirty="0"/>
          </a:p>
          <a:p>
            <a:r>
              <a:rPr lang="fr-FR" sz="1500" dirty="0"/>
              <a:t> </a:t>
            </a:r>
          </a:p>
          <a:p>
            <a:r>
              <a:rPr lang="fr-FR" sz="1500" dirty="0"/>
              <a:t>    </a:t>
            </a:r>
            <a:endParaRPr lang="fr-FR" sz="1500" dirty="0" smtClean="0"/>
          </a:p>
          <a:p>
            <a:endParaRPr lang="fr-FR" sz="1500" dirty="0"/>
          </a:p>
          <a:p>
            <a:endParaRPr lang="fr-FR" sz="1500" dirty="0" smtClean="0"/>
          </a:p>
          <a:p>
            <a:endParaRPr lang="fr-FR" sz="1500" dirty="0"/>
          </a:p>
          <a:p>
            <a:endParaRPr lang="fr-FR" sz="1500" dirty="0" smtClean="0"/>
          </a:p>
          <a:p>
            <a:r>
              <a:rPr lang="fr-FR" sz="1500" dirty="0" smtClean="0"/>
              <a:t>- </a:t>
            </a:r>
            <a:r>
              <a:rPr lang="fr-FR" sz="1500" b="1" dirty="0"/>
              <a:t>grises</a:t>
            </a:r>
            <a:r>
              <a:rPr lang="fr-FR" sz="1500" dirty="0"/>
              <a:t> ou </a:t>
            </a:r>
            <a:r>
              <a:rPr lang="fr-FR" sz="1500" b="1" dirty="0"/>
              <a:t>rouges </a:t>
            </a:r>
            <a:r>
              <a:rPr lang="fr-FR" sz="1500" dirty="0"/>
              <a:t>(sucrées et juteuses</a:t>
            </a:r>
            <a:r>
              <a:rPr lang="fr-FR" sz="1500" dirty="0" smtClean="0"/>
              <a:t>)</a:t>
            </a:r>
            <a:endParaRPr lang="fr-FR" sz="1500" dirty="0"/>
          </a:p>
          <a:p>
            <a:r>
              <a:rPr lang="fr-FR" sz="1500" dirty="0"/>
              <a:t> </a:t>
            </a:r>
          </a:p>
          <a:p>
            <a:endParaRPr lang="fr-FR" sz="1500" dirty="0" smtClean="0"/>
          </a:p>
          <a:p>
            <a:endParaRPr lang="fr-FR" sz="1500" dirty="0"/>
          </a:p>
          <a:p>
            <a:endParaRPr lang="fr-FR" sz="1500" dirty="0" smtClean="0"/>
          </a:p>
          <a:p>
            <a:endParaRPr lang="fr-FR" sz="1500" dirty="0" smtClean="0"/>
          </a:p>
          <a:p>
            <a:endParaRPr lang="fr-FR" sz="1500" dirty="0"/>
          </a:p>
          <a:p>
            <a:endParaRPr lang="fr-FR" sz="1500" dirty="0" smtClean="0"/>
          </a:p>
          <a:p>
            <a:r>
              <a:rPr lang="fr-FR" sz="1500" dirty="0" smtClean="0"/>
              <a:t> </a:t>
            </a:r>
            <a:r>
              <a:rPr lang="fr-FR" sz="1500" dirty="0"/>
              <a:t>- </a:t>
            </a:r>
            <a:r>
              <a:rPr lang="fr-FR" sz="1500" b="1" dirty="0"/>
              <a:t>noires</a:t>
            </a:r>
            <a:r>
              <a:rPr lang="fr-FR" sz="1500" dirty="0"/>
              <a:t> ou </a:t>
            </a:r>
            <a:r>
              <a:rPr lang="fr-FR" sz="1500" b="1" dirty="0"/>
              <a:t>violettes</a:t>
            </a:r>
            <a:r>
              <a:rPr lang="fr-FR" sz="1500" dirty="0"/>
              <a:t> (sucrées et sèches)</a:t>
            </a:r>
          </a:p>
        </p:txBody>
      </p:sp>
      <p:pic>
        <p:nvPicPr>
          <p:cNvPr id="1026" name="Picture 2" descr="http://www.fermedesaintemarthe.com/I-Grande-17178-figue-blanche-ab.net.jpg">
            <a:hlinkClick r:id="rId3" action="ppaction://hlinksldjump"/>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96635" y="1977501"/>
            <a:ext cx="1512168" cy="151216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28" name="Picture 4" descr="http://www.mesarbustes.fr/media/catalog/product/cache/6/image/9df78eab33525d08d6e5fb8d27136e95/f/i/ficus_carica_rouge_de_bordeaux_fruit.jpg">
            <a:hlinkClick r:id="rId5" action="ppaction://hlinksldjump"/>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679243" y="5104958"/>
            <a:ext cx="1638762" cy="163876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1" name="Titre 1">
            <a:hlinkClick r:id="rId7" action="ppaction://hlinksldjump"/>
          </p:cNvPr>
          <p:cNvSpPr txBox="1">
            <a:spLocks/>
          </p:cNvSpPr>
          <p:nvPr/>
        </p:nvSpPr>
        <p:spPr>
          <a:xfrm>
            <a:off x="5652120" y="5468319"/>
            <a:ext cx="3384376" cy="1008112"/>
          </a:xfrm>
          <a:prstGeom prst="plaque">
            <a:avLst/>
          </a:prstGeom>
          <a:solidFill>
            <a:schemeClr val="accent3">
              <a:lumMod val="75000"/>
            </a:schemeClr>
          </a:solidFill>
        </p:spPr>
        <p:style>
          <a:lnRef idx="0">
            <a:schemeClr val="accent6"/>
          </a:lnRef>
          <a:fillRef idx="3">
            <a:schemeClr val="accent6"/>
          </a:fillRef>
          <a:effectRef idx="3">
            <a:schemeClr val="accent6"/>
          </a:effectRef>
          <a:fontRef idx="minor">
            <a:schemeClr val="lt1"/>
          </a:fontRef>
        </p:style>
        <p:txBody>
          <a:bodyPr anchor="ctr">
            <a:normAutofit/>
          </a:bodyPr>
          <a:lstStyle/>
          <a:p>
            <a:pPr algn="ctr">
              <a:defRPr/>
            </a:pPr>
            <a:r>
              <a:rPr lang="fr-FR" sz="2400" dirty="0">
                <a:solidFill>
                  <a:srgbClr val="FFFFFF"/>
                </a:solidFill>
                <a:effectLst>
                  <a:outerShdw blurRad="38100" dist="38100" dir="2700000" algn="tl">
                    <a:srgbClr val="C0C0C0"/>
                  </a:outerShdw>
                </a:effectLst>
                <a:latin typeface="Papyrus" pitchFamily="66" charset="0"/>
                <a:cs typeface="Arial" charset="0"/>
              </a:rPr>
              <a:t>Question suivante</a:t>
            </a:r>
            <a:endParaRPr lang="fr-FR" sz="2400" dirty="0">
              <a:solidFill>
                <a:schemeClr val="tx1"/>
              </a:solidFill>
              <a:effectLst>
                <a:outerShdw blurRad="38100" dist="38100" dir="2700000" algn="tl">
                  <a:srgbClr val="C0C0C0"/>
                </a:outerShdw>
              </a:effectLst>
              <a:latin typeface="Papyrus" pitchFamily="66" charset="0"/>
              <a:cs typeface="Arial" charset="0"/>
            </a:endParaRPr>
          </a:p>
        </p:txBody>
      </p:sp>
      <p:pic>
        <p:nvPicPr>
          <p:cNvPr id="13" name="Picture 6" descr="http://upload.wikimedia.org/wikipedia/commons/e/e5/Feige-Schnitt.png">
            <a:hlinkClick r:id="rId8" action="ppaction://hlinksldjump"/>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078708" y="3645024"/>
            <a:ext cx="1148022" cy="1229562"/>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p:cNvSpPr/>
          <p:nvPr/>
        </p:nvSpPr>
        <p:spPr>
          <a:xfrm>
            <a:off x="5477100" y="3116508"/>
            <a:ext cx="3519681" cy="1015663"/>
          </a:xfrm>
          <a:prstGeom prst="rect">
            <a:avLst/>
          </a:prstGeom>
        </p:spPr>
        <p:txBody>
          <a:bodyPr wrap="square">
            <a:spAutoFit/>
          </a:bodyPr>
          <a:lstStyle/>
          <a:p>
            <a:pPr algn="ctr">
              <a:defRPr/>
            </a:pPr>
            <a:r>
              <a:rPr lang="fr-FR" sz="2000" b="1" dirty="0">
                <a:effectLst>
                  <a:outerShdw blurRad="38100" dist="38100" dir="2700000" algn="tl">
                    <a:srgbClr val="C0C0C0"/>
                  </a:outerShdw>
                </a:effectLst>
                <a:latin typeface="Papyrus" pitchFamily="66" charset="0"/>
                <a:cs typeface="Arial" charset="0"/>
              </a:rPr>
              <a:t>Cliquez sur les différentes figues et délectez-vous les papilles</a:t>
            </a:r>
          </a:p>
        </p:txBody>
      </p:sp>
    </p:spTree>
    <p:extLst>
      <p:ext uri="{BB962C8B-B14F-4D97-AF65-F5344CB8AC3E}">
        <p14:creationId xmlns:p14="http://schemas.microsoft.com/office/powerpoint/2010/main" val="309168628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 11"/>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16958" y="0"/>
            <a:ext cx="9144000" cy="6845239"/>
          </a:xfrm>
          <a:prstGeom prst="rect">
            <a:avLst/>
          </a:prstGeom>
        </p:spPr>
      </p:pic>
      <p:sp>
        <p:nvSpPr>
          <p:cNvPr id="13" name="Titre 1"/>
          <p:cNvSpPr txBox="1">
            <a:spLocks/>
          </p:cNvSpPr>
          <p:nvPr/>
        </p:nvSpPr>
        <p:spPr>
          <a:xfrm>
            <a:off x="457200" y="39507"/>
            <a:ext cx="8229600" cy="1143000"/>
          </a:xfrm>
          <a:prstGeom prst="rect">
            <a:avLst/>
          </a:prstGeom>
        </p:spPr>
        <p:txBody>
          <a:bodyPr anchor="ctr">
            <a:normAutofit/>
          </a:bodyPr>
          <a:lstStyle/>
          <a:p>
            <a:pPr algn="ctr">
              <a:defRPr/>
            </a:pPr>
            <a:r>
              <a:rPr lang="fr-FR" sz="4400" dirty="0" smtClean="0">
                <a:solidFill>
                  <a:schemeClr val="accent3">
                    <a:lumMod val="50000"/>
                  </a:schemeClr>
                </a:solidFill>
                <a:effectLst>
                  <a:outerShdw blurRad="38100" dist="38100" dir="2700000" algn="tl">
                    <a:srgbClr val="C0C0C0"/>
                  </a:outerShdw>
                </a:effectLst>
                <a:latin typeface="Papyrus" pitchFamily="66" charset="0"/>
              </a:rPr>
              <a:t>Aie ! Vous vous êtes trompé(e) !</a:t>
            </a:r>
            <a:endParaRPr lang="fr-FR" sz="4400" dirty="0">
              <a:solidFill>
                <a:schemeClr val="accent3">
                  <a:lumMod val="50000"/>
                </a:schemeClr>
              </a:solidFill>
              <a:effectLst>
                <a:outerShdw blurRad="38100" dist="38100" dir="2700000" algn="tl">
                  <a:srgbClr val="C0C0C0"/>
                </a:outerShdw>
              </a:effectLst>
              <a:latin typeface="Papyrus" pitchFamily="66" charset="0"/>
            </a:endParaRPr>
          </a:p>
        </p:txBody>
      </p:sp>
      <p:sp>
        <p:nvSpPr>
          <p:cNvPr id="14" name="Rectangle 13"/>
          <p:cNvSpPr/>
          <p:nvPr/>
        </p:nvSpPr>
        <p:spPr>
          <a:xfrm>
            <a:off x="474887" y="1015967"/>
            <a:ext cx="6408712" cy="701731"/>
          </a:xfrm>
          <a:prstGeom prst="rect">
            <a:avLst/>
          </a:prstGeom>
        </p:spPr>
        <p:txBody>
          <a:bodyPr wrap="square">
            <a:spAutoFit/>
          </a:bodyPr>
          <a:lstStyle/>
          <a:p>
            <a:pPr algn="just">
              <a:spcBef>
                <a:spcPct val="20000"/>
              </a:spcBef>
            </a:pPr>
            <a:r>
              <a:rPr lang="fr-FR" altLang="fr-FR" b="1" u="sng" dirty="0" smtClean="0">
                <a:solidFill>
                  <a:srgbClr val="404040"/>
                </a:solidFill>
                <a:latin typeface="Cambria" pitchFamily="18" charset="0"/>
              </a:rPr>
              <a:t>Réponse</a:t>
            </a:r>
            <a:r>
              <a:rPr lang="fr-FR" altLang="fr-FR" b="1" dirty="0" smtClean="0">
                <a:solidFill>
                  <a:srgbClr val="404040"/>
                </a:solidFill>
                <a:latin typeface="Cambria" pitchFamily="18" charset="0"/>
              </a:rPr>
              <a:t> :</a:t>
            </a:r>
          </a:p>
          <a:p>
            <a:pPr algn="just">
              <a:spcBef>
                <a:spcPct val="20000"/>
              </a:spcBef>
            </a:pPr>
            <a:r>
              <a:rPr lang="fr-FR" altLang="fr-FR" b="1" dirty="0" smtClean="0">
                <a:solidFill>
                  <a:srgbClr val="404040"/>
                </a:solidFill>
                <a:latin typeface="Cambria" pitchFamily="18" charset="0"/>
              </a:rPr>
              <a:t> </a:t>
            </a:r>
          </a:p>
        </p:txBody>
      </p:sp>
      <p:sp>
        <p:nvSpPr>
          <p:cNvPr id="15" name="Rectangle 14"/>
          <p:cNvSpPr/>
          <p:nvPr/>
        </p:nvSpPr>
        <p:spPr>
          <a:xfrm>
            <a:off x="107504" y="1426245"/>
            <a:ext cx="6275040" cy="4939814"/>
          </a:xfrm>
          <a:prstGeom prst="rect">
            <a:avLst/>
          </a:prstGeom>
        </p:spPr>
        <p:txBody>
          <a:bodyPr wrap="square">
            <a:spAutoFit/>
          </a:bodyPr>
          <a:lstStyle/>
          <a:p>
            <a:r>
              <a:rPr lang="fr-FR" sz="1500" dirty="0"/>
              <a:t>Il existe </a:t>
            </a:r>
            <a:r>
              <a:rPr lang="fr-FR" sz="1500" dirty="0" smtClean="0"/>
              <a:t>près </a:t>
            </a:r>
            <a:r>
              <a:rPr lang="fr-FR" sz="1500" dirty="0"/>
              <a:t>de </a:t>
            </a:r>
            <a:r>
              <a:rPr lang="fr-FR" sz="1500" b="1" dirty="0"/>
              <a:t>200 espèces</a:t>
            </a:r>
            <a:r>
              <a:rPr lang="fr-FR" sz="1500" dirty="0"/>
              <a:t> de Figuiers dont </a:t>
            </a:r>
            <a:r>
              <a:rPr lang="fr-FR" sz="1500" b="1" dirty="0"/>
              <a:t>3 </a:t>
            </a:r>
            <a:r>
              <a:rPr lang="fr-FR" sz="1500" b="1" dirty="0" smtClean="0"/>
              <a:t>groupes de </a:t>
            </a:r>
            <a:r>
              <a:rPr lang="fr-FR" sz="1500" b="1" dirty="0"/>
              <a:t>couleurs</a:t>
            </a:r>
            <a:r>
              <a:rPr lang="fr-FR" sz="1500" dirty="0"/>
              <a:t> de figues : </a:t>
            </a:r>
          </a:p>
          <a:p>
            <a:r>
              <a:rPr lang="fr-FR" sz="1500" dirty="0"/>
              <a:t> </a:t>
            </a:r>
          </a:p>
          <a:p>
            <a:r>
              <a:rPr lang="fr-FR" sz="1500" dirty="0"/>
              <a:t>  </a:t>
            </a:r>
            <a:endParaRPr lang="fr-FR" sz="1500" dirty="0" smtClean="0"/>
          </a:p>
          <a:p>
            <a:endParaRPr lang="fr-FR" sz="1500" dirty="0"/>
          </a:p>
          <a:p>
            <a:endParaRPr lang="fr-FR" sz="1500" dirty="0" smtClean="0"/>
          </a:p>
          <a:p>
            <a:r>
              <a:rPr lang="fr-FR" sz="1500" dirty="0" smtClean="0"/>
              <a:t>  </a:t>
            </a:r>
            <a:r>
              <a:rPr lang="fr-FR" sz="1500" dirty="0"/>
              <a:t>-</a:t>
            </a:r>
            <a:r>
              <a:rPr lang="fr-FR" sz="1500" b="1" dirty="0"/>
              <a:t>blanches</a:t>
            </a:r>
            <a:r>
              <a:rPr lang="fr-FR" sz="1500" dirty="0"/>
              <a:t> ou</a:t>
            </a:r>
            <a:r>
              <a:rPr lang="fr-FR" sz="1500" b="1" dirty="0"/>
              <a:t> vertes </a:t>
            </a:r>
            <a:r>
              <a:rPr lang="fr-FR" sz="1500" dirty="0"/>
              <a:t>(juteuses à peau fine</a:t>
            </a:r>
            <a:r>
              <a:rPr lang="fr-FR" sz="1500" dirty="0" smtClean="0"/>
              <a:t>) </a:t>
            </a:r>
            <a:endParaRPr lang="fr-FR" sz="1500" dirty="0"/>
          </a:p>
          <a:p>
            <a:r>
              <a:rPr lang="fr-FR" sz="1500" dirty="0"/>
              <a:t> </a:t>
            </a:r>
          </a:p>
          <a:p>
            <a:r>
              <a:rPr lang="fr-FR" sz="1500" dirty="0"/>
              <a:t>    </a:t>
            </a:r>
            <a:endParaRPr lang="fr-FR" sz="1500" dirty="0" smtClean="0"/>
          </a:p>
          <a:p>
            <a:endParaRPr lang="fr-FR" sz="1500" dirty="0"/>
          </a:p>
          <a:p>
            <a:endParaRPr lang="fr-FR" sz="1500" dirty="0" smtClean="0"/>
          </a:p>
          <a:p>
            <a:endParaRPr lang="fr-FR" sz="1500" dirty="0"/>
          </a:p>
          <a:p>
            <a:endParaRPr lang="fr-FR" sz="1500" dirty="0" smtClean="0"/>
          </a:p>
          <a:p>
            <a:r>
              <a:rPr lang="fr-FR" sz="1500" dirty="0" smtClean="0"/>
              <a:t>- </a:t>
            </a:r>
            <a:r>
              <a:rPr lang="fr-FR" sz="1500" b="1" dirty="0"/>
              <a:t>grises</a:t>
            </a:r>
            <a:r>
              <a:rPr lang="fr-FR" sz="1500" dirty="0"/>
              <a:t> ou </a:t>
            </a:r>
            <a:r>
              <a:rPr lang="fr-FR" sz="1500" b="1" dirty="0"/>
              <a:t>rouges </a:t>
            </a:r>
            <a:r>
              <a:rPr lang="fr-FR" sz="1500" dirty="0"/>
              <a:t>(sucrées et juteuses</a:t>
            </a:r>
            <a:r>
              <a:rPr lang="fr-FR" sz="1500" dirty="0" smtClean="0"/>
              <a:t>)</a:t>
            </a:r>
            <a:endParaRPr lang="fr-FR" sz="1500" dirty="0"/>
          </a:p>
          <a:p>
            <a:r>
              <a:rPr lang="fr-FR" sz="1500" dirty="0"/>
              <a:t> </a:t>
            </a:r>
          </a:p>
          <a:p>
            <a:endParaRPr lang="fr-FR" sz="1500" dirty="0" smtClean="0"/>
          </a:p>
          <a:p>
            <a:endParaRPr lang="fr-FR" sz="1500" dirty="0"/>
          </a:p>
          <a:p>
            <a:endParaRPr lang="fr-FR" sz="1500" dirty="0" smtClean="0"/>
          </a:p>
          <a:p>
            <a:endParaRPr lang="fr-FR" sz="1500" dirty="0" smtClean="0"/>
          </a:p>
          <a:p>
            <a:endParaRPr lang="fr-FR" sz="1500" dirty="0"/>
          </a:p>
          <a:p>
            <a:endParaRPr lang="fr-FR" sz="1500" dirty="0" smtClean="0"/>
          </a:p>
          <a:p>
            <a:r>
              <a:rPr lang="fr-FR" sz="1500" dirty="0" smtClean="0"/>
              <a:t> </a:t>
            </a:r>
            <a:r>
              <a:rPr lang="fr-FR" sz="1500" dirty="0"/>
              <a:t>- </a:t>
            </a:r>
            <a:r>
              <a:rPr lang="fr-FR" sz="1500" b="1" dirty="0"/>
              <a:t>noires</a:t>
            </a:r>
            <a:r>
              <a:rPr lang="fr-FR" sz="1500" dirty="0"/>
              <a:t> ou </a:t>
            </a:r>
            <a:r>
              <a:rPr lang="fr-FR" sz="1500" b="1" dirty="0"/>
              <a:t>violettes</a:t>
            </a:r>
            <a:r>
              <a:rPr lang="fr-FR" sz="1500" dirty="0"/>
              <a:t> (sucrées et sèches)</a:t>
            </a:r>
          </a:p>
        </p:txBody>
      </p:sp>
      <p:pic>
        <p:nvPicPr>
          <p:cNvPr id="16" name="Picture 2" descr="http://www.fermedesaintemarthe.com/I-Grande-17178-figue-blanche-ab.net.jpg">
            <a:hlinkClick r:id="rId3" action="ppaction://hlinksldjump"/>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96635" y="1977501"/>
            <a:ext cx="1512168" cy="151216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7" name="Picture 4" descr="http://www.mesarbustes.fr/media/catalog/product/cache/6/image/9df78eab33525d08d6e5fb8d27136e95/f/i/ficus_carica_rouge_de_bordeaux_fruit.jpg">
            <a:hlinkClick r:id="rId5" action="ppaction://hlinksldjump"/>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679243" y="5104958"/>
            <a:ext cx="1638762" cy="163876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9" name="Titre 1">
            <a:hlinkClick r:id="rId7" action="ppaction://hlinksldjump"/>
          </p:cNvPr>
          <p:cNvSpPr txBox="1">
            <a:spLocks/>
          </p:cNvSpPr>
          <p:nvPr/>
        </p:nvSpPr>
        <p:spPr>
          <a:xfrm>
            <a:off x="5652120" y="5468319"/>
            <a:ext cx="3384376" cy="1008112"/>
          </a:xfrm>
          <a:prstGeom prst="plaque">
            <a:avLst/>
          </a:prstGeom>
          <a:solidFill>
            <a:schemeClr val="accent3">
              <a:lumMod val="75000"/>
            </a:schemeClr>
          </a:solidFill>
        </p:spPr>
        <p:style>
          <a:lnRef idx="0">
            <a:schemeClr val="accent6"/>
          </a:lnRef>
          <a:fillRef idx="3">
            <a:schemeClr val="accent6"/>
          </a:fillRef>
          <a:effectRef idx="3">
            <a:schemeClr val="accent6"/>
          </a:effectRef>
          <a:fontRef idx="minor">
            <a:schemeClr val="lt1"/>
          </a:fontRef>
        </p:style>
        <p:txBody>
          <a:bodyPr anchor="ctr">
            <a:normAutofit/>
          </a:bodyPr>
          <a:lstStyle/>
          <a:p>
            <a:pPr algn="ctr">
              <a:defRPr/>
            </a:pPr>
            <a:r>
              <a:rPr lang="fr-FR" sz="2400" dirty="0">
                <a:solidFill>
                  <a:srgbClr val="FFFFFF"/>
                </a:solidFill>
                <a:effectLst>
                  <a:outerShdw blurRad="38100" dist="38100" dir="2700000" algn="tl">
                    <a:srgbClr val="C0C0C0"/>
                  </a:outerShdw>
                </a:effectLst>
                <a:latin typeface="Papyrus" pitchFamily="66" charset="0"/>
                <a:cs typeface="Arial" charset="0"/>
              </a:rPr>
              <a:t>Question suivante</a:t>
            </a:r>
            <a:endParaRPr lang="fr-FR" sz="2400" dirty="0">
              <a:solidFill>
                <a:schemeClr val="tx1"/>
              </a:solidFill>
              <a:effectLst>
                <a:outerShdw blurRad="38100" dist="38100" dir="2700000" algn="tl">
                  <a:srgbClr val="C0C0C0"/>
                </a:outerShdw>
              </a:effectLst>
              <a:latin typeface="Papyrus" pitchFamily="66" charset="0"/>
              <a:cs typeface="Arial" charset="0"/>
            </a:endParaRPr>
          </a:p>
        </p:txBody>
      </p:sp>
      <p:pic>
        <p:nvPicPr>
          <p:cNvPr id="20" name="Picture 6" descr="http://upload.wikimedia.org/wikipedia/commons/e/e5/Feige-Schnitt.png">
            <a:hlinkClick r:id="rId8" action="ppaction://hlinksldjump"/>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995936" y="3717032"/>
            <a:ext cx="1152128" cy="1233959"/>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5477100" y="3116508"/>
            <a:ext cx="3519681" cy="1015663"/>
          </a:xfrm>
          <a:prstGeom prst="rect">
            <a:avLst/>
          </a:prstGeom>
        </p:spPr>
        <p:txBody>
          <a:bodyPr wrap="square">
            <a:spAutoFit/>
          </a:bodyPr>
          <a:lstStyle/>
          <a:p>
            <a:pPr algn="ctr">
              <a:defRPr/>
            </a:pPr>
            <a:r>
              <a:rPr lang="fr-FR" sz="2000" b="1" dirty="0">
                <a:effectLst>
                  <a:outerShdw blurRad="38100" dist="38100" dir="2700000" algn="tl">
                    <a:srgbClr val="C0C0C0"/>
                  </a:outerShdw>
                </a:effectLst>
                <a:latin typeface="Papyrus" pitchFamily="66" charset="0"/>
                <a:cs typeface="Arial" charset="0"/>
              </a:rPr>
              <a:t>Cliquez sur les différentes figues et délectez-vous les papilles</a:t>
            </a:r>
          </a:p>
        </p:txBody>
      </p:sp>
    </p:spTree>
    <p:extLst>
      <p:ext uri="{BB962C8B-B14F-4D97-AF65-F5344CB8AC3E}">
        <p14:creationId xmlns:p14="http://schemas.microsoft.com/office/powerpoint/2010/main" val="95397840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Image 15"/>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3216822" y="2420888"/>
            <a:ext cx="5927178" cy="4437112"/>
          </a:xfrm>
          <a:prstGeom prst="rect">
            <a:avLst/>
          </a:prstGeom>
        </p:spPr>
      </p:pic>
      <p:pic>
        <p:nvPicPr>
          <p:cNvPr id="4" name="Picture 2" descr="http://www.fermedesaintemarthe.com/I-Grande-17178-figue-blanche-ab.net.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16632"/>
            <a:ext cx="2880320" cy="288032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2" name="Rectangle 11"/>
          <p:cNvSpPr/>
          <p:nvPr/>
        </p:nvSpPr>
        <p:spPr>
          <a:xfrm>
            <a:off x="3779912" y="548680"/>
            <a:ext cx="4572000" cy="2308324"/>
          </a:xfrm>
          <a:prstGeom prst="rect">
            <a:avLst/>
          </a:prstGeom>
        </p:spPr>
        <p:txBody>
          <a:bodyPr>
            <a:spAutoFit/>
          </a:bodyPr>
          <a:lstStyle/>
          <a:p>
            <a:endParaRPr lang="fr-FR" sz="1600" b="1" dirty="0" smtClean="0"/>
          </a:p>
          <a:p>
            <a:r>
              <a:rPr lang="fr-FR" sz="1600" b="1" dirty="0" smtClean="0"/>
              <a:t>Ingrédients </a:t>
            </a:r>
            <a:r>
              <a:rPr lang="fr-FR" sz="1600" b="1" i="1" u="sng" dirty="0"/>
              <a:t>Confiture d</a:t>
            </a:r>
            <a:r>
              <a:rPr lang="fr-FR" sz="1600" b="1" i="1" u="sng" dirty="0" smtClean="0"/>
              <a:t>e </a:t>
            </a:r>
            <a:r>
              <a:rPr lang="fr-FR" sz="1600" b="1" i="1" u="sng" dirty="0"/>
              <a:t>f</a:t>
            </a:r>
            <a:r>
              <a:rPr lang="fr-FR" sz="1600" b="1" i="1" u="sng" dirty="0" smtClean="0"/>
              <a:t>igues </a:t>
            </a:r>
            <a:r>
              <a:rPr lang="fr-FR" sz="1600" b="1" i="1" u="sng" dirty="0"/>
              <a:t>Au Miel</a:t>
            </a:r>
            <a:r>
              <a:rPr lang="fr-FR" sz="1600" b="1" u="sng" dirty="0"/>
              <a:t> </a:t>
            </a:r>
            <a:r>
              <a:rPr lang="fr-FR" sz="1600" b="1" dirty="0" smtClean="0"/>
              <a:t>:</a:t>
            </a:r>
          </a:p>
          <a:p>
            <a:endParaRPr lang="fr-FR" sz="1600" b="1" dirty="0"/>
          </a:p>
          <a:p>
            <a:r>
              <a:rPr lang="fr-FR" sz="1600" dirty="0" smtClean="0"/>
              <a:t>1 </a:t>
            </a:r>
            <a:r>
              <a:rPr lang="fr-FR" sz="1600" dirty="0"/>
              <a:t>kg </a:t>
            </a:r>
            <a:r>
              <a:rPr lang="fr-FR" sz="1600" dirty="0" smtClean="0"/>
              <a:t>de petite figues blanches</a:t>
            </a:r>
            <a:r>
              <a:rPr lang="fr-FR" sz="1600" dirty="0"/>
              <a:t/>
            </a:r>
            <a:br>
              <a:rPr lang="fr-FR" sz="1600" dirty="0"/>
            </a:br>
            <a:r>
              <a:rPr lang="fr-FR" sz="1600" dirty="0"/>
              <a:t>1 pincée de cannelle en poudre,</a:t>
            </a:r>
            <a:br>
              <a:rPr lang="fr-FR" sz="1600" dirty="0"/>
            </a:br>
            <a:r>
              <a:rPr lang="fr-FR" sz="1600" dirty="0"/>
              <a:t>1 gousse de vanille,</a:t>
            </a:r>
            <a:br>
              <a:rPr lang="fr-FR" sz="1600" dirty="0"/>
            </a:br>
            <a:r>
              <a:rPr lang="fr-FR" sz="1600" dirty="0"/>
              <a:t>500 g de sucre cristallisé,</a:t>
            </a:r>
            <a:br>
              <a:rPr lang="fr-FR" sz="1600" dirty="0"/>
            </a:br>
            <a:r>
              <a:rPr lang="fr-FR" sz="1600" dirty="0"/>
              <a:t>le jus d'un </a:t>
            </a:r>
            <a:r>
              <a:rPr lang="fr-FR" sz="1600" dirty="0" smtClean="0"/>
              <a:t>petit citron</a:t>
            </a:r>
            <a:r>
              <a:rPr lang="fr-FR" sz="1600" dirty="0"/>
              <a:t/>
            </a:r>
            <a:br>
              <a:rPr lang="fr-FR" sz="1600" dirty="0"/>
            </a:br>
            <a:r>
              <a:rPr lang="fr-FR" sz="1600" dirty="0"/>
              <a:t>250 g de miel crémeux</a:t>
            </a:r>
          </a:p>
        </p:txBody>
      </p:sp>
      <p:sp>
        <p:nvSpPr>
          <p:cNvPr id="13" name="Rectangle 12"/>
          <p:cNvSpPr/>
          <p:nvPr/>
        </p:nvSpPr>
        <p:spPr>
          <a:xfrm>
            <a:off x="539552" y="3146566"/>
            <a:ext cx="8064896" cy="2646878"/>
          </a:xfrm>
          <a:prstGeom prst="rect">
            <a:avLst/>
          </a:prstGeom>
        </p:spPr>
        <p:txBody>
          <a:bodyPr wrap="square">
            <a:spAutoFit/>
          </a:bodyPr>
          <a:lstStyle/>
          <a:p>
            <a:pPr marL="285750" indent="-285750">
              <a:buFont typeface="Wingdings" panose="05000000000000000000" pitchFamily="2" charset="2"/>
              <a:buChar char="Ø"/>
            </a:pPr>
            <a:r>
              <a:rPr lang="fr-FR" sz="1600" dirty="0" smtClean="0"/>
              <a:t> </a:t>
            </a:r>
            <a:r>
              <a:rPr lang="fr-FR" sz="1500" dirty="0"/>
              <a:t>La veille, on lave </a:t>
            </a:r>
            <a:r>
              <a:rPr lang="fr-FR" sz="1500" dirty="0" smtClean="0"/>
              <a:t>les figues et </a:t>
            </a:r>
            <a:r>
              <a:rPr lang="fr-FR" sz="1500" dirty="0"/>
              <a:t>on les </a:t>
            </a:r>
            <a:r>
              <a:rPr lang="fr-FR" sz="1500" b="1" dirty="0"/>
              <a:t>équeute</a:t>
            </a:r>
            <a:r>
              <a:rPr lang="fr-FR" sz="1500" dirty="0"/>
              <a:t>, puis on les </a:t>
            </a:r>
            <a:r>
              <a:rPr lang="fr-FR" sz="1500" b="1" dirty="0"/>
              <a:t>découpe</a:t>
            </a:r>
            <a:r>
              <a:rPr lang="fr-FR" sz="1500" dirty="0"/>
              <a:t> en 6.</a:t>
            </a:r>
            <a:br>
              <a:rPr lang="fr-FR" sz="1500" dirty="0"/>
            </a:br>
            <a:r>
              <a:rPr lang="fr-FR" sz="1500" dirty="0"/>
              <a:t/>
            </a:r>
            <a:br>
              <a:rPr lang="fr-FR" sz="1500" dirty="0"/>
            </a:br>
            <a:r>
              <a:rPr lang="fr-FR" sz="1500" dirty="0"/>
              <a:t>On les place dans un saladier avec la gousse de vanille fendue, le sucre, le </a:t>
            </a:r>
            <a:r>
              <a:rPr lang="fr-FR" sz="1500" dirty="0" smtClean="0"/>
              <a:t>jus de citron et </a:t>
            </a:r>
            <a:r>
              <a:rPr lang="fr-FR" sz="1500" dirty="0"/>
              <a:t>la cannelle.</a:t>
            </a:r>
            <a:br>
              <a:rPr lang="fr-FR" sz="1500" dirty="0"/>
            </a:br>
            <a:r>
              <a:rPr lang="fr-FR" sz="1500" dirty="0"/>
              <a:t/>
            </a:r>
            <a:br>
              <a:rPr lang="fr-FR" sz="1500" dirty="0"/>
            </a:br>
            <a:r>
              <a:rPr lang="fr-FR" sz="1500" dirty="0"/>
              <a:t>On fait </a:t>
            </a:r>
            <a:r>
              <a:rPr lang="fr-FR" sz="1500" b="1" dirty="0"/>
              <a:t>macérer </a:t>
            </a:r>
            <a:r>
              <a:rPr lang="fr-FR" sz="1500" dirty="0"/>
              <a:t>au réfrigérateur une </a:t>
            </a:r>
            <a:r>
              <a:rPr lang="fr-FR" sz="1500" b="1" dirty="0"/>
              <a:t>nuit entière, </a:t>
            </a:r>
            <a:r>
              <a:rPr lang="fr-FR" sz="1500" dirty="0"/>
              <a:t>à couvert</a:t>
            </a:r>
            <a:r>
              <a:rPr lang="fr-FR" sz="1500" dirty="0" smtClean="0"/>
              <a:t>.</a:t>
            </a:r>
          </a:p>
          <a:p>
            <a:endParaRPr lang="fr-FR" sz="1500" dirty="0" smtClean="0"/>
          </a:p>
          <a:p>
            <a:pPr marL="285750" indent="-285750">
              <a:buFont typeface="Wingdings" panose="05000000000000000000" pitchFamily="2" charset="2"/>
              <a:buChar char="Ø"/>
            </a:pPr>
            <a:r>
              <a:rPr lang="fr-FR" sz="1500" dirty="0" smtClean="0"/>
              <a:t>Le </a:t>
            </a:r>
            <a:r>
              <a:rPr lang="fr-FR" sz="1500" dirty="0"/>
              <a:t>lendemain, on verse ce mélange dans la bassine à confiture, on fait bouillir en écumant bien</a:t>
            </a:r>
            <a:r>
              <a:rPr lang="fr-FR" sz="1500" dirty="0" smtClean="0"/>
              <a:t>.</a:t>
            </a:r>
          </a:p>
          <a:p>
            <a:endParaRPr lang="fr-FR" sz="1500" dirty="0" smtClean="0"/>
          </a:p>
          <a:p>
            <a:pPr marL="285750" indent="-285750">
              <a:buFont typeface="Wingdings" panose="05000000000000000000" pitchFamily="2" charset="2"/>
              <a:buChar char="Ø"/>
            </a:pPr>
            <a:r>
              <a:rPr lang="fr-FR" sz="1500" dirty="0" smtClean="0"/>
              <a:t> </a:t>
            </a:r>
            <a:r>
              <a:rPr lang="fr-FR" sz="1500" dirty="0"/>
              <a:t>Une fois le </a:t>
            </a:r>
            <a:r>
              <a:rPr lang="fr-FR" sz="1500" b="1" dirty="0"/>
              <a:t>sirop épaissi </a:t>
            </a:r>
            <a:r>
              <a:rPr lang="fr-FR" sz="1500" dirty="0"/>
              <a:t>et les </a:t>
            </a:r>
            <a:r>
              <a:rPr lang="fr-FR" sz="1500" b="1" dirty="0"/>
              <a:t>fruits imbibés, </a:t>
            </a:r>
            <a:r>
              <a:rPr lang="fr-FR" sz="1500" dirty="0"/>
              <a:t>on vérifie la cuisson, et on répartit le tout dans les pots.</a:t>
            </a:r>
          </a:p>
        </p:txBody>
      </p:sp>
      <p:sp>
        <p:nvSpPr>
          <p:cNvPr id="14" name="Parchemin vertical 13"/>
          <p:cNvSpPr/>
          <p:nvPr/>
        </p:nvSpPr>
        <p:spPr>
          <a:xfrm>
            <a:off x="3338696" y="116632"/>
            <a:ext cx="4545672" cy="2996952"/>
          </a:xfrm>
          <a:prstGeom prst="verticalScroll">
            <a:avLst/>
          </a:prstGeom>
          <a:no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Titre 1">
            <a:hlinkClick r:id="rId4" action="ppaction://hlinksldjump"/>
          </p:cNvPr>
          <p:cNvSpPr txBox="1">
            <a:spLocks/>
          </p:cNvSpPr>
          <p:nvPr/>
        </p:nvSpPr>
        <p:spPr>
          <a:xfrm>
            <a:off x="5550477" y="5589240"/>
            <a:ext cx="3384376" cy="1008112"/>
          </a:xfrm>
          <a:prstGeom prst="plaque">
            <a:avLst/>
          </a:prstGeom>
          <a:solidFill>
            <a:schemeClr val="accent3">
              <a:lumMod val="75000"/>
            </a:schemeClr>
          </a:solidFill>
        </p:spPr>
        <p:style>
          <a:lnRef idx="0">
            <a:schemeClr val="accent6"/>
          </a:lnRef>
          <a:fillRef idx="3">
            <a:schemeClr val="accent6"/>
          </a:fillRef>
          <a:effectRef idx="3">
            <a:schemeClr val="accent6"/>
          </a:effectRef>
          <a:fontRef idx="minor">
            <a:schemeClr val="lt1"/>
          </a:fontRef>
        </p:style>
        <p:txBody>
          <a:bodyPr anchor="ctr">
            <a:normAutofit/>
          </a:bodyPr>
          <a:lstStyle/>
          <a:p>
            <a:pPr algn="ctr">
              <a:defRPr/>
            </a:pPr>
            <a:r>
              <a:rPr lang="fr-FR" sz="2400" dirty="0" smtClean="0">
                <a:solidFill>
                  <a:srgbClr val="FFFFFF"/>
                </a:solidFill>
                <a:effectLst>
                  <a:outerShdw blurRad="38100" dist="38100" dir="2700000" algn="tl">
                    <a:srgbClr val="C0C0C0"/>
                  </a:outerShdw>
                </a:effectLst>
                <a:latin typeface="Papyrus" pitchFamily="66" charset="0"/>
                <a:cs typeface="Arial" charset="0"/>
              </a:rPr>
              <a:t>Revenir en arrière</a:t>
            </a:r>
            <a:endParaRPr lang="fr-FR" sz="2400" dirty="0">
              <a:solidFill>
                <a:schemeClr val="tx1"/>
              </a:solidFill>
              <a:effectLst>
                <a:outerShdw blurRad="38100" dist="38100" dir="2700000" algn="tl">
                  <a:srgbClr val="C0C0C0"/>
                </a:outerShdw>
              </a:effectLst>
              <a:latin typeface="Papyrus" pitchFamily="66" charset="0"/>
              <a:cs typeface="Arial" charset="0"/>
            </a:endParaRPr>
          </a:p>
        </p:txBody>
      </p:sp>
    </p:spTree>
    <p:extLst>
      <p:ext uri="{BB962C8B-B14F-4D97-AF65-F5344CB8AC3E}">
        <p14:creationId xmlns:p14="http://schemas.microsoft.com/office/powerpoint/2010/main" val="2194937660"/>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1022</TotalTime>
  <Words>2149</Words>
  <Application>Microsoft Office PowerPoint</Application>
  <PresentationFormat>Affichage à l'écran (4:3)</PresentationFormat>
  <Paragraphs>303</Paragraphs>
  <Slides>39</Slides>
  <Notes>3</Notes>
  <HiddenSlides>0</HiddenSlides>
  <MMClips>0</MMClips>
  <ScaleCrop>false</ScaleCrop>
  <HeadingPairs>
    <vt:vector size="4" baseType="variant">
      <vt:variant>
        <vt:lpstr>Thème</vt:lpstr>
      </vt:variant>
      <vt:variant>
        <vt:i4>1</vt:i4>
      </vt:variant>
      <vt:variant>
        <vt:lpstr>Titres des diapositives</vt:lpstr>
      </vt:variant>
      <vt:variant>
        <vt:i4>39</vt:i4>
      </vt:variant>
    </vt:vector>
  </HeadingPairs>
  <TitlesOfParts>
    <vt:vector size="40" baseType="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Clém</dc:creator>
  <cp:lastModifiedBy>Mathilde</cp:lastModifiedBy>
  <cp:revision>147</cp:revision>
  <dcterms:created xsi:type="dcterms:W3CDTF">2014-03-16T12:02:26Z</dcterms:created>
  <dcterms:modified xsi:type="dcterms:W3CDTF">2014-04-15T08:53:41Z</dcterms:modified>
</cp:coreProperties>
</file>