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58" r:id="rId4"/>
    <p:sldId id="257" r:id="rId5"/>
    <p:sldId id="260" r:id="rId6"/>
    <p:sldId id="264" r:id="rId7"/>
    <p:sldId id="269" r:id="rId8"/>
    <p:sldId id="270" r:id="rId9"/>
    <p:sldId id="271" r:id="rId10"/>
    <p:sldId id="261" r:id="rId11"/>
    <p:sldId id="267" r:id="rId12"/>
    <p:sldId id="268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2691"/>
    <a:srgbClr val="484848"/>
    <a:srgbClr val="040468"/>
    <a:srgbClr val="002060"/>
    <a:srgbClr val="FB80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0"/>
  </p:normalViewPr>
  <p:slideViewPr>
    <p:cSldViewPr snapToGrid="0">
      <p:cViewPr varScale="1">
        <p:scale>
          <a:sx n="67" d="100"/>
          <a:sy n="67" d="100"/>
        </p:scale>
        <p:origin x="2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B919A2-F0DD-4C00-B16A-A616F58A68FC}" type="datetimeFigureOut">
              <a:rPr lang="fr-FR" smtClean="0"/>
              <a:t>27/03/2014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69F89-537B-4945-892E-8E850DD8AE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1807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Diapo titre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69F89-537B-4945-892E-8E850DD8AE4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00932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PPP / conclusion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69F89-537B-4945-892E-8E850DD8AE4F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14207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mtClean="0"/>
              <a:t>PPP / conclusion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69F89-537B-4945-892E-8E850DD8AE4F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4884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Diapo annonce de plan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69F89-537B-4945-892E-8E850DD8AE4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3890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Points essentiels du stage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69F89-537B-4945-892E-8E850DD8AE4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5236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Points essentiels du stage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69F89-537B-4945-892E-8E850DD8AE4F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675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Points</a:t>
            </a:r>
            <a:r>
              <a:rPr lang="fr-FR" baseline="0" dirty="0" smtClean="0"/>
              <a:t> essentiels du stage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0A59B-E35C-426D-ADB1-DF9287388109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354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2.</a:t>
            </a:r>
            <a:r>
              <a:rPr lang="fr-FR" baseline="0" dirty="0" smtClean="0"/>
              <a:t> Apport d’éléments nouveaux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69F89-537B-4945-892E-8E850DD8AE4F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31320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2.</a:t>
            </a:r>
            <a:r>
              <a:rPr lang="fr-FR" baseline="0" dirty="0" smtClean="0"/>
              <a:t> Apport d’éléments nouveaux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69F89-537B-4945-892E-8E850DD8AE4F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13337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2.</a:t>
            </a:r>
            <a:r>
              <a:rPr lang="fr-FR" baseline="0" dirty="0" smtClean="0"/>
              <a:t> Apport d’éléments nouveaux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69F89-537B-4945-892E-8E850DD8AE4F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59166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3. PPP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001C78-A240-45B7-A234-5E65C296CD47}" type="slidenum">
              <a:rPr lang="fr-FR" smtClean="0">
                <a:solidFill>
                  <a:prstClr val="black"/>
                </a:solidFill>
              </a:rPr>
              <a:pPr/>
              <a:t>9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736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4C4D-3899-445D-B04D-06342CA9EC9F}" type="datetimeFigureOut">
              <a:rPr lang="fr-FR" smtClean="0"/>
              <a:t>27/03/2014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3232-5DAD-4725-ABFC-15B421F551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523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4C4D-3899-445D-B04D-06342CA9EC9F}" type="datetimeFigureOut">
              <a:rPr lang="fr-FR" smtClean="0"/>
              <a:t>27/03/2014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3232-5DAD-4725-ABFC-15B421F551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8078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4C4D-3899-445D-B04D-06342CA9EC9F}" type="datetimeFigureOut">
              <a:rPr lang="fr-FR" smtClean="0"/>
              <a:t>27/03/2014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3232-5DAD-4725-ABFC-15B421F551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6199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76BC-115E-4F28-B9BF-6D3316B81A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27/03/2014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46D9-615F-4DB8-A053-9060F408E95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5587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76BC-115E-4F28-B9BF-6D3316B81A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27/03/2014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46D9-615F-4DB8-A053-9060F408E95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914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76BC-115E-4F28-B9BF-6D3316B81A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27/03/2014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46D9-615F-4DB8-A053-9060F408E95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731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76BC-115E-4F28-B9BF-6D3316B81A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27/03/2014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46D9-615F-4DB8-A053-9060F408E95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849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76BC-115E-4F28-B9BF-6D3316B81A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27/03/2014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46D9-615F-4DB8-A053-9060F408E95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4715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76BC-115E-4F28-B9BF-6D3316B81A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27/03/2014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46D9-615F-4DB8-A053-9060F408E95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6906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76BC-115E-4F28-B9BF-6D3316B81A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27/03/2014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46D9-615F-4DB8-A053-9060F408E95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636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76BC-115E-4F28-B9BF-6D3316B81A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27/03/2014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46D9-615F-4DB8-A053-9060F408E95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174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4C4D-3899-445D-B04D-06342CA9EC9F}" type="datetimeFigureOut">
              <a:rPr lang="fr-FR" smtClean="0"/>
              <a:t>27/03/2014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3232-5DAD-4725-ABFC-15B421F551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42578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76BC-115E-4F28-B9BF-6D3316B81A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27/03/2014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46D9-615F-4DB8-A053-9060F408E95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254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76BC-115E-4F28-B9BF-6D3316B81A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27/03/2014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46D9-615F-4DB8-A053-9060F408E95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8730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76BC-115E-4F28-B9BF-6D3316B81A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27/03/2014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46D9-615F-4DB8-A053-9060F408E95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579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4C4D-3899-445D-B04D-06342CA9EC9F}" type="datetimeFigureOut">
              <a:rPr lang="fr-FR" smtClean="0"/>
              <a:t>27/03/2014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3232-5DAD-4725-ABFC-15B421F551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480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4C4D-3899-445D-B04D-06342CA9EC9F}" type="datetimeFigureOut">
              <a:rPr lang="fr-FR" smtClean="0"/>
              <a:t>27/03/2014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3232-5DAD-4725-ABFC-15B421F551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679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4C4D-3899-445D-B04D-06342CA9EC9F}" type="datetimeFigureOut">
              <a:rPr lang="fr-FR" smtClean="0"/>
              <a:t>27/03/2014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3232-5DAD-4725-ABFC-15B421F551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6933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4C4D-3899-445D-B04D-06342CA9EC9F}" type="datetimeFigureOut">
              <a:rPr lang="fr-FR" smtClean="0"/>
              <a:t>27/03/2014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3232-5DAD-4725-ABFC-15B421F551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9237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4C4D-3899-445D-B04D-06342CA9EC9F}" type="datetimeFigureOut">
              <a:rPr lang="fr-FR" smtClean="0"/>
              <a:t>27/03/2014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3232-5DAD-4725-ABFC-15B421F551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4457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4C4D-3899-445D-B04D-06342CA9EC9F}" type="datetimeFigureOut">
              <a:rPr lang="fr-FR" smtClean="0"/>
              <a:t>27/03/2014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3232-5DAD-4725-ABFC-15B421F551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8106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4C4D-3899-445D-B04D-06342CA9EC9F}" type="datetimeFigureOut">
              <a:rPr lang="fr-FR" smtClean="0"/>
              <a:t>27/03/2014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3232-5DAD-4725-ABFC-15B421F551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6671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84C4D-3899-445D-B04D-06342CA9EC9F}" type="datetimeFigureOut">
              <a:rPr lang="fr-FR" smtClean="0"/>
              <a:t>27/03/2014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63232-5DAD-4725-ABFC-15B421F551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1896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E76BC-115E-4F28-B9BF-6D3316B81A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27/03/2014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D46D9-615F-4DB8-A053-9060F408E95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35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0">
            <a:solidFill>
              <a:srgbClr val="1C26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1683655" y="3628858"/>
            <a:ext cx="882468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500" spc="300" dirty="0" smtClean="0">
                <a:solidFill>
                  <a:srgbClr val="1C2691"/>
                </a:solidFill>
                <a:latin typeface="Tw Cen MT" panose="020B0602020104020603" pitchFamily="34" charset="0"/>
              </a:rPr>
              <a:t>LE STAGE DECOUVERTE </a:t>
            </a:r>
            <a:endParaRPr lang="fr-FR" sz="6500" spc="300" dirty="0">
              <a:solidFill>
                <a:srgbClr val="1C2691"/>
              </a:solidFill>
              <a:latin typeface="Tw Cen MT" panose="020B0602020104020603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502226" y="4832016"/>
            <a:ext cx="91875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i="1" dirty="0" smtClean="0">
                <a:solidFill>
                  <a:srgbClr val="484848"/>
                </a:solidFill>
                <a:latin typeface="Tw Cen MT" panose="020B0602020104020603" pitchFamily="34" charset="0"/>
              </a:rPr>
              <a:t>Comment optimiser la satisfaction Client?</a:t>
            </a:r>
            <a:endParaRPr lang="fr-FR" sz="4400" i="1" dirty="0">
              <a:solidFill>
                <a:srgbClr val="484848"/>
              </a:solidFill>
              <a:latin typeface="Tw Cen MT" panose="020B0602020104020603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1683655" y="4832016"/>
            <a:ext cx="8824687" cy="0"/>
          </a:xfrm>
          <a:prstGeom prst="line">
            <a:avLst/>
          </a:prstGeom>
          <a:ln w="28575">
            <a:solidFill>
              <a:srgbClr val="1C2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94161" y="512685"/>
            <a:ext cx="7603671" cy="2916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67410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e 34"/>
          <p:cNvGrpSpPr/>
          <p:nvPr/>
        </p:nvGrpSpPr>
        <p:grpSpPr>
          <a:xfrm>
            <a:off x="3413578" y="4512128"/>
            <a:ext cx="5210628" cy="2336800"/>
            <a:chOff x="4298950" y="4383314"/>
            <a:chExt cx="5210628" cy="2336800"/>
          </a:xfrm>
        </p:grpSpPr>
        <p:sp>
          <p:nvSpPr>
            <p:cNvPr id="24" name="Cube 23"/>
            <p:cNvSpPr/>
            <p:nvPr/>
          </p:nvSpPr>
          <p:spPr>
            <a:xfrm>
              <a:off x="4298950" y="4383314"/>
              <a:ext cx="5210628" cy="2336800"/>
            </a:xfrm>
            <a:prstGeom prst="cube">
              <a:avLst/>
            </a:prstGeom>
            <a:solidFill>
              <a:srgbClr val="FB8035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30" name="Connecteur droit 29"/>
            <p:cNvCxnSpPr/>
            <p:nvPr/>
          </p:nvCxnSpPr>
          <p:spPr>
            <a:xfrm>
              <a:off x="4884420" y="4383314"/>
              <a:ext cx="0" cy="580571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ZoneTexte 36"/>
          <p:cNvSpPr txBox="1"/>
          <p:nvPr/>
        </p:nvSpPr>
        <p:spPr>
          <a:xfrm rot="3457289">
            <a:off x="5261043" y="480714"/>
            <a:ext cx="2019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Tw Cen MT" panose="020B0602020104020603" pitchFamily="34" charset="0"/>
              </a:rPr>
              <a:t>Négociation</a:t>
            </a:r>
            <a:endParaRPr lang="fr-FR" sz="2800" dirty="0">
              <a:latin typeface="Tw Cen MT" panose="020B0602020104020603" pitchFamily="34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 rot="18609395">
            <a:off x="7469028" y="308072"/>
            <a:ext cx="2019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Tw Cen MT" panose="020B0602020104020603" pitchFamily="34" charset="0"/>
              </a:rPr>
              <a:t>Marketing</a:t>
            </a:r>
            <a:endParaRPr lang="fr-FR" sz="2800" dirty="0">
              <a:latin typeface="Tw Cen MT" panose="020B0602020104020603" pitchFamily="34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 rot="16572616">
            <a:off x="2825138" y="53118"/>
            <a:ext cx="2347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Tw Cen MT" panose="020B0602020104020603" pitchFamily="34" charset="0"/>
              </a:rPr>
              <a:t>Communication</a:t>
            </a:r>
            <a:endParaRPr lang="fr-FR" sz="2800" dirty="0">
              <a:latin typeface="Tw Cen MT" panose="020B0602020104020603" pitchFamily="34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 rot="2614484">
            <a:off x="4389461" y="-162326"/>
            <a:ext cx="30289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Tw Cen MT" panose="020B0602020104020603" pitchFamily="34" charset="0"/>
              </a:rPr>
              <a:t>Approche des marchés étrangers</a:t>
            </a:r>
            <a:endParaRPr lang="fr-FR" sz="2800" dirty="0">
              <a:latin typeface="Tw Cen MT" panose="020B0602020104020603" pitchFamily="34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 rot="1436278">
            <a:off x="2989397" y="701887"/>
            <a:ext cx="2019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Tw Cen MT" panose="020B0602020104020603" pitchFamily="34" charset="0"/>
              </a:rPr>
              <a:t>Comptabilité</a:t>
            </a:r>
            <a:endParaRPr lang="fr-FR" sz="2800" dirty="0">
              <a:latin typeface="Tw Cen MT" panose="020B0602020104020603" pitchFamily="34" charset="0"/>
            </a:endParaRPr>
          </a:p>
        </p:txBody>
      </p:sp>
      <p:sp>
        <p:nvSpPr>
          <p:cNvPr id="43" name="ZoneTexte 42"/>
          <p:cNvSpPr txBox="1"/>
          <p:nvPr/>
        </p:nvSpPr>
        <p:spPr>
          <a:xfrm rot="3901287">
            <a:off x="6742100" y="866927"/>
            <a:ext cx="2019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Tw Cen MT" panose="020B0602020104020603" pitchFamily="34" charset="0"/>
              </a:rPr>
              <a:t>Droit</a:t>
            </a:r>
            <a:endParaRPr lang="fr-FR" sz="2800" dirty="0">
              <a:latin typeface="Tw Cen MT" panose="020B0602020104020603" pitchFamily="34" charset="0"/>
            </a:endParaRPr>
          </a:p>
        </p:txBody>
      </p:sp>
      <p:sp>
        <p:nvSpPr>
          <p:cNvPr id="44" name="ZoneTexte 43"/>
          <p:cNvSpPr txBox="1"/>
          <p:nvPr/>
        </p:nvSpPr>
        <p:spPr>
          <a:xfrm rot="20276477">
            <a:off x="8361401" y="93810"/>
            <a:ext cx="2019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Tw Cen MT" panose="020B0602020104020603" pitchFamily="34" charset="0"/>
              </a:rPr>
              <a:t>Expression et culture</a:t>
            </a:r>
            <a:endParaRPr lang="fr-FR" sz="2800" dirty="0">
              <a:latin typeface="Tw Cen MT" panose="020B0602020104020603" pitchFamily="34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 rot="20812104">
            <a:off x="4071110" y="362420"/>
            <a:ext cx="23948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Tw Cen MT" panose="020B0602020104020603" pitchFamily="34" charset="0"/>
              </a:rPr>
              <a:t>Organisation des entreprises</a:t>
            </a:r>
            <a:endParaRPr lang="fr-FR" sz="2800" dirty="0">
              <a:latin typeface="Tw Cen MT" panose="020B0602020104020603" pitchFamily="34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 rot="4121410">
            <a:off x="6479899" y="631947"/>
            <a:ext cx="2019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Tw Cen MT" panose="020B0602020104020603" pitchFamily="34" charset="0"/>
              </a:rPr>
              <a:t>Espagnol</a:t>
            </a:r>
            <a:endParaRPr lang="fr-FR" sz="2800" dirty="0">
              <a:latin typeface="Tw Cen MT" panose="020B0602020104020603" pitchFamily="34" charset="0"/>
            </a:endParaRPr>
          </a:p>
        </p:txBody>
      </p:sp>
      <p:sp>
        <p:nvSpPr>
          <p:cNvPr id="47" name="ZoneTexte 46"/>
          <p:cNvSpPr txBox="1"/>
          <p:nvPr/>
        </p:nvSpPr>
        <p:spPr>
          <a:xfrm rot="19830365">
            <a:off x="7426410" y="3076"/>
            <a:ext cx="2019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Tw Cen MT" panose="020B0602020104020603" pitchFamily="34" charset="0"/>
              </a:rPr>
              <a:t>MSAG</a:t>
            </a:r>
            <a:endParaRPr lang="fr-FR" sz="2800" dirty="0">
              <a:latin typeface="Tw Cen MT" panose="020B0602020104020603" pitchFamily="34" charset="0"/>
            </a:endParaRPr>
          </a:p>
        </p:txBody>
      </p:sp>
      <p:sp>
        <p:nvSpPr>
          <p:cNvPr id="48" name="ZoneTexte 47"/>
          <p:cNvSpPr txBox="1"/>
          <p:nvPr/>
        </p:nvSpPr>
        <p:spPr>
          <a:xfrm rot="1920367">
            <a:off x="3246170" y="-522088"/>
            <a:ext cx="39823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Tw Cen MT" panose="020B0602020104020603" pitchFamily="34" charset="0"/>
              </a:rPr>
              <a:t>Développement des compétences relationnelles</a:t>
            </a:r>
            <a:endParaRPr lang="fr-FR" sz="2800" dirty="0">
              <a:latin typeface="Tw Cen MT" panose="020B0602020104020603" pitchFamily="34" charset="0"/>
            </a:endParaRPr>
          </a:p>
        </p:txBody>
      </p:sp>
      <p:sp>
        <p:nvSpPr>
          <p:cNvPr id="49" name="ZoneTexte 48"/>
          <p:cNvSpPr txBox="1"/>
          <p:nvPr/>
        </p:nvSpPr>
        <p:spPr>
          <a:xfrm rot="1497924">
            <a:off x="2184512" y="-599181"/>
            <a:ext cx="31650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Tw Cen MT" panose="020B0602020104020603" pitchFamily="34" charset="0"/>
              </a:rPr>
              <a:t>Etudes et recherches commerciales</a:t>
            </a:r>
            <a:endParaRPr lang="fr-FR" sz="2800" dirty="0">
              <a:latin typeface="Tw Cen MT" panose="020B0602020104020603" pitchFamily="34" charset="0"/>
            </a:endParaRPr>
          </a:p>
        </p:txBody>
      </p:sp>
      <p:sp>
        <p:nvSpPr>
          <p:cNvPr id="50" name="ZoneTexte 49"/>
          <p:cNvSpPr txBox="1"/>
          <p:nvPr/>
        </p:nvSpPr>
        <p:spPr>
          <a:xfrm rot="3698543">
            <a:off x="5575269" y="231346"/>
            <a:ext cx="2019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Tw Cen MT" panose="020B0602020104020603" pitchFamily="34" charset="0"/>
              </a:rPr>
              <a:t>Conduite de projet</a:t>
            </a:r>
            <a:endParaRPr lang="fr-FR" sz="2800" dirty="0">
              <a:latin typeface="Tw Cen MT" panose="020B0602020104020603" pitchFamily="34" charset="0"/>
            </a:endParaRPr>
          </a:p>
        </p:txBody>
      </p:sp>
      <p:sp>
        <p:nvSpPr>
          <p:cNvPr id="51" name="ZoneTexte 50"/>
          <p:cNvSpPr txBox="1"/>
          <p:nvPr/>
        </p:nvSpPr>
        <p:spPr>
          <a:xfrm rot="16922407">
            <a:off x="3455862" y="126642"/>
            <a:ext cx="2019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Tw Cen MT" panose="020B0602020104020603" pitchFamily="34" charset="0"/>
              </a:rPr>
              <a:t>Distribution</a:t>
            </a:r>
            <a:endParaRPr lang="fr-FR" sz="2800" dirty="0">
              <a:latin typeface="Tw Cen MT" panose="020B0602020104020603" pitchFamily="34" charset="0"/>
            </a:endParaRPr>
          </a:p>
        </p:txBody>
      </p:sp>
      <p:sp>
        <p:nvSpPr>
          <p:cNvPr id="52" name="ZoneTexte 51"/>
          <p:cNvSpPr txBox="1"/>
          <p:nvPr/>
        </p:nvSpPr>
        <p:spPr>
          <a:xfrm rot="4300540">
            <a:off x="6214939" y="788308"/>
            <a:ext cx="2019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Tw Cen MT" panose="020B0602020104020603" pitchFamily="34" charset="0"/>
              </a:rPr>
              <a:t>Anglais</a:t>
            </a:r>
            <a:endParaRPr lang="fr-FR" sz="2800" dirty="0">
              <a:latin typeface="Tw Cen MT" panose="020B0602020104020603" pitchFamily="34" charset="0"/>
            </a:endParaRPr>
          </a:p>
        </p:txBody>
      </p:sp>
      <p:grpSp>
        <p:nvGrpSpPr>
          <p:cNvPr id="38" name="Groupe 37"/>
          <p:cNvGrpSpPr/>
          <p:nvPr/>
        </p:nvGrpSpPr>
        <p:grpSpPr>
          <a:xfrm>
            <a:off x="3413578" y="5092699"/>
            <a:ext cx="4644571" cy="1756229"/>
            <a:chOff x="3413578" y="4978399"/>
            <a:chExt cx="4644571" cy="1756229"/>
          </a:xfrm>
        </p:grpSpPr>
        <p:sp>
          <p:nvSpPr>
            <p:cNvPr id="25" name="Rectangle 24"/>
            <p:cNvSpPr/>
            <p:nvPr/>
          </p:nvSpPr>
          <p:spPr>
            <a:xfrm>
              <a:off x="3413578" y="4978399"/>
              <a:ext cx="4644571" cy="1756229"/>
            </a:xfrm>
            <a:prstGeom prst="rect">
              <a:avLst/>
            </a:prstGeom>
            <a:solidFill>
              <a:srgbClr val="FB8035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3" name="Rogner un rectangle à un seul coin 32"/>
            <p:cNvSpPr/>
            <p:nvPr/>
          </p:nvSpPr>
          <p:spPr>
            <a:xfrm>
              <a:off x="4577353" y="5446370"/>
              <a:ext cx="2322191" cy="820285"/>
            </a:xfrm>
            <a:prstGeom prst="snip1Rect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800" b="1" dirty="0" smtClean="0">
                  <a:latin typeface="Stencil" panose="040409050D0802020404" pitchFamily="82" charset="0"/>
                </a:rPr>
                <a:t>Tech de Co</a:t>
              </a:r>
              <a:endParaRPr lang="fr-FR" sz="2800" b="1" dirty="0">
                <a:latin typeface="Stencil" panose="040409050D0802020404" pitchFamily="82" charset="0"/>
              </a:endParaRPr>
            </a:p>
          </p:txBody>
        </p:sp>
      </p:grpSp>
      <p:sp>
        <p:nvSpPr>
          <p:cNvPr id="34" name="ZoneTexte 33"/>
          <p:cNvSpPr txBox="1"/>
          <p:nvPr/>
        </p:nvSpPr>
        <p:spPr>
          <a:xfrm>
            <a:off x="2946400" y="0"/>
            <a:ext cx="6978650" cy="144655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8800" b="1" dirty="0" smtClean="0">
                <a:solidFill>
                  <a:schemeClr val="bg1"/>
                </a:solidFill>
                <a:latin typeface="Tw Cen MT" panose="020B0602020104020603" pitchFamily="34" charset="0"/>
              </a:rPr>
              <a:t>IUT</a:t>
            </a:r>
            <a:endParaRPr lang="fr-FR" sz="8800" b="1" dirty="0">
              <a:solidFill>
                <a:schemeClr val="bg1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428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1.85185E-6 L 0.01224 0.76134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2" y="3805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-2.70833E-6 -1.85185E-6 L -0.10481 0.72847 " pathEditMode="relative" rAng="0" ptsTypes="AA">
                                      <p:cBhvr>
                                        <p:cTn id="8" dur="1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47" y="3641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-4.79167E-6 -3.33333E-6 L 0.03178 0.87639 " pathEditMode="relative" rAng="0" ptsTypes="AA">
                                      <p:cBhvr>
                                        <p:cTn id="10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9" y="4381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animMotion origin="layout" path="M -4.79167E-6 -3.33333E-6 L 0.00482 0.90417 " pathEditMode="relative" rAng="0" ptsTypes="AA">
                                      <p:cBhvr>
                                        <p:cTn id="12" dur="1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" y="45208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4.79167E-6 7.40741E-7 L 0.08633 0.67106 " pathEditMode="relative" rAng="0" ptsTypes="AA">
                                      <p:cBhvr>
                                        <p:cTn id="14" dur="1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10" y="3354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2.70833E-6 -3.33333E-6 L -0.05899 0.71042 " pathEditMode="relative" rAng="0" ptsTypes="AA">
                                      <p:cBhvr>
                                        <p:cTn id="16" dur="1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6" y="3550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2.08333E-7 -1.85185E-6 L -0.16745 0.7919 " pathEditMode="relative" rAng="0" ptsTypes="AA">
                                      <p:cBhvr>
                                        <p:cTn id="18" dur="1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72" y="39583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animMotion origin="layout" path="M -1.25E-6 -2.22222E-6 L 0.01224 0.71945 " pathEditMode="relative" rAng="0" ptsTypes="AA">
                                      <p:cBhvr>
                                        <p:cTn id="20" dur="1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2" y="3597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0" nodeType="withEffect">
                                  <p:stCondLst>
                                    <p:cond delay="3400"/>
                                  </p:stCondLst>
                                  <p:childTnLst>
                                    <p:animMotion origin="layout" path="M -2.91667E-6 -4.07407E-6 L -0.10794 0.77014 " pathEditMode="relative" rAng="0" ptsTypes="AA">
                                      <p:cBhvr>
                                        <p:cTn id="22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04" y="38495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0" nodeType="withEffect">
                                  <p:stCondLst>
                                    <p:cond delay="3700"/>
                                  </p:stCondLst>
                                  <p:childTnLst>
                                    <p:animMotion origin="layout" path="M 2.91667E-6 2.59259E-6 L -0.0513 0.83912 " pathEditMode="relative" rAng="0" ptsTypes="AA">
                                      <p:cBhvr>
                                        <p:cTn id="24" dur="1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5" y="41944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0" nodeType="withEffect">
                                  <p:stCondLst>
                                    <p:cond delay="4100"/>
                                  </p:stCondLst>
                                  <p:childTnLst>
                                    <p:animMotion origin="layout" path="M 0.07943 -0.00324 L 0.14284 0.89537 " pathEditMode="relative" rAng="0" ptsTypes="AA">
                                      <p:cBhvr>
                                        <p:cTn id="26" dur="1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4" y="44931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-4.16667E-6 -7.40741E-7 L -0.00924 0.79722 " pathEditMode="relative" rAng="0" ptsTypes="AA">
                                      <p:cBhvr>
                                        <p:cTn id="28" dur="1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9" y="39861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2.70833E-6 1.48148E-6 L 0.07148 0.93426 " pathEditMode="relative" rAng="0" ptsTypes="AA">
                                      <p:cBhvr>
                                        <p:cTn id="30" dur="1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68" y="46713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animMotion origin="layout" path="M 3.95833E-6 -1.48148E-6 L 0.01328 0.79074 " pathEditMode="relative" rAng="0" ptsTypes="AA">
                                      <p:cBhvr>
                                        <p:cTn id="32" dur="1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4" y="39537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0" nodeType="withEffect">
                                  <p:stCondLst>
                                    <p:cond delay="5800"/>
                                  </p:stCondLst>
                                  <p:childTnLst>
                                    <p:animMotion origin="layout" path="M 1.875E-6 7.40741E-7 L -0.00886 0.72477 " pathEditMode="relative" rAng="0" ptsTypes="AA">
                                      <p:cBhvr>
                                        <p:cTn id="34" dur="1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3" y="36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èche droite 20"/>
          <p:cNvSpPr/>
          <p:nvPr/>
        </p:nvSpPr>
        <p:spPr>
          <a:xfrm>
            <a:off x="0" y="856342"/>
            <a:ext cx="12192000" cy="5065486"/>
          </a:xfrm>
          <a:prstGeom prst="rightArrow">
            <a:avLst>
              <a:gd name="adj1" fmla="val 50000"/>
              <a:gd name="adj2" fmla="val 35960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3" name="Connecteur droit 22"/>
          <p:cNvCxnSpPr/>
          <p:nvPr/>
        </p:nvCxnSpPr>
        <p:spPr>
          <a:xfrm>
            <a:off x="2002971" y="2119086"/>
            <a:ext cx="0" cy="2540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9559514" y="2119086"/>
            <a:ext cx="0" cy="2540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8405627" y="2119086"/>
            <a:ext cx="0" cy="2540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2028" y="5385051"/>
            <a:ext cx="1595123" cy="718457"/>
          </a:xfrm>
          <a:prstGeom prst="rect">
            <a:avLst/>
          </a:prstGeom>
        </p:spPr>
      </p:pic>
      <p:sp>
        <p:nvSpPr>
          <p:cNvPr id="24" name="ZoneTexte 23"/>
          <p:cNvSpPr txBox="1"/>
          <p:nvPr/>
        </p:nvSpPr>
        <p:spPr>
          <a:xfrm>
            <a:off x="1284514" y="1411200"/>
            <a:ext cx="14369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latin typeface="Tw Cen MT" panose="020B0602020104020603" pitchFamily="34" charset="0"/>
              </a:rPr>
              <a:t>Diplôme Tech de Co</a:t>
            </a:r>
            <a:endParaRPr lang="fr-FR" sz="2000" dirty="0">
              <a:latin typeface="Tw Cen MT" panose="020B0602020104020603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7668820" y="1458057"/>
            <a:ext cx="14369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latin typeface="Tw Cen MT" panose="020B0602020104020603" pitchFamily="34" charset="0"/>
              </a:rPr>
              <a:t>Diplôme de fin d’études</a:t>
            </a:r>
            <a:endParaRPr lang="fr-FR" sz="2000" dirty="0">
              <a:latin typeface="Tw Cen MT" panose="020B0602020104020603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8841057" y="1718976"/>
            <a:ext cx="14369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latin typeface="Tw Cen MT" panose="020B0602020104020603" pitchFamily="34" charset="0"/>
              </a:rPr>
              <a:t>Entreprise</a:t>
            </a:r>
            <a:endParaRPr lang="fr-FR" sz="2000" dirty="0">
              <a:latin typeface="Tw Cen MT" panose="020B0602020104020603" pitchFamily="34" charset="0"/>
            </a:endParaRPr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228" y="4512128"/>
            <a:ext cx="5224725" cy="2353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97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8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8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8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7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 L -0.43008 -0.3423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10" y="-1713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6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9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200"/>
                            </p:stCondLst>
                            <p:childTnLst>
                              <p:par>
                                <p:cTn id="36" presetID="42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43008 -0.34236 L 0.57136 -0.34236 " pathEditMode="relative" rAng="0" ptsTypes="AA">
                                      <p:cBhvr>
                                        <p:cTn id="37" dur="4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6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/>
      <p:bldP spid="26" grpId="0"/>
      <p:bldP spid="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14301" y="-100016"/>
            <a:ext cx="11944350" cy="7484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</a:pPr>
            <a:endParaRPr lang="fr-FR" sz="300" b="1" dirty="0" smtClean="0">
              <a:latin typeface="Tw Cen MT" panose="020B0602020104020603" pitchFamily="34" charset="0"/>
            </a:endParaRPr>
          </a:p>
          <a:p>
            <a:pPr algn="ctr">
              <a:spcBef>
                <a:spcPts val="300"/>
              </a:spcBef>
            </a:pPr>
            <a:r>
              <a:rPr lang="fr-FR" sz="4400" b="1" dirty="0" smtClean="0">
                <a:latin typeface="Tw Cen MT" panose="020B0602020104020603" pitchFamily="34" charset="0"/>
              </a:rPr>
              <a:t>SOMMAIRE</a:t>
            </a:r>
          </a:p>
          <a:p>
            <a:pPr marL="400050" indent="-400050">
              <a:spcBef>
                <a:spcPts val="1000"/>
              </a:spcBef>
              <a:spcAft>
                <a:spcPts val="500"/>
              </a:spcAft>
              <a:buFont typeface="+mj-lt"/>
              <a:buAutoNum type="romanUcPeriod"/>
            </a:pPr>
            <a:r>
              <a:rPr lang="fr-FR" sz="3400" b="1" spc="300" dirty="0" smtClean="0">
                <a:latin typeface="Tw Cen MT" panose="020B0602020104020603" pitchFamily="34" charset="0"/>
              </a:rPr>
              <a:t>RETOUR SUR LE DEROULEMENT DU STAGE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3100" dirty="0" smtClean="0">
                <a:latin typeface="Tw Cen MT" panose="020B0602020104020603" pitchFamily="34" charset="0"/>
              </a:rPr>
              <a:t>La Direction Déléguée INEO AQUITAINE et ses 6 Agences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3100" dirty="0" smtClean="0">
                <a:latin typeface="Tw Cen MT" panose="020B0602020104020603" pitchFamily="34" charset="0"/>
              </a:rPr>
              <a:t>Les fonctions support d’INEO AQUITAINE et le cœur de métier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3100" dirty="0" smtClean="0">
                <a:latin typeface="Tw Cen MT" panose="020B0602020104020603" pitchFamily="34" charset="0"/>
              </a:rPr>
              <a:t>Schéma récapitulatif de la réflexion sur la satisfaction du Donneur d’Ordres</a:t>
            </a:r>
          </a:p>
          <a:p>
            <a:pPr marL="400050" indent="-400050">
              <a:spcBef>
                <a:spcPts val="1000"/>
              </a:spcBef>
              <a:spcAft>
                <a:spcPts val="500"/>
              </a:spcAft>
              <a:buFont typeface="+mj-lt"/>
              <a:buAutoNum type="romanUcPeriod"/>
            </a:pPr>
            <a:r>
              <a:rPr lang="fr-FR" sz="3400" b="1" spc="300" dirty="0" smtClean="0">
                <a:latin typeface="Tw Cen MT" panose="020B0602020104020603" pitchFamily="34" charset="0"/>
              </a:rPr>
              <a:t>CONTINUITE DU STAGE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3100" dirty="0" smtClean="0">
                <a:latin typeface="Tw Cen MT" panose="020B0602020104020603" pitchFamily="34" charset="0"/>
              </a:rPr>
              <a:t>Les cours à l’IUT après le stage découverte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3100" dirty="0" smtClean="0">
                <a:latin typeface="Tw Cen MT" panose="020B0602020104020603" pitchFamily="34" charset="0"/>
              </a:rPr>
              <a:t>Avancement du projet sur la satisfaction du Donneur d’Ordres</a:t>
            </a:r>
          </a:p>
          <a:p>
            <a:pPr marL="571500" lvl="1" indent="-571500">
              <a:spcBef>
                <a:spcPts val="1000"/>
              </a:spcBef>
              <a:spcAft>
                <a:spcPts val="500"/>
              </a:spcAft>
              <a:buFont typeface="+mj-lt"/>
              <a:buAutoNum type="romanUcPeriod" startAt="3"/>
            </a:pPr>
            <a:r>
              <a:rPr lang="fr-FR" sz="3400" b="1" spc="300" dirty="0" smtClean="0">
                <a:latin typeface="Tw Cen MT" panose="020B0602020104020603" pitchFamily="34" charset="0"/>
              </a:rPr>
              <a:t>LE STAGE DECOUVERTE ET LE PPP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sz="3100" dirty="0" smtClean="0">
                <a:latin typeface="Tw Cen MT" panose="020B0602020104020603" pitchFamily="34" charset="0"/>
              </a:rPr>
              <a:t>Le </a:t>
            </a:r>
            <a:r>
              <a:rPr lang="fr-FR" sz="3100" dirty="0">
                <a:latin typeface="Tw Cen MT" panose="020B0602020104020603" pitchFamily="34" charset="0"/>
              </a:rPr>
              <a:t>test PerformanSe et le programme de </a:t>
            </a:r>
            <a:r>
              <a:rPr lang="fr-FR" sz="3100" dirty="0" smtClean="0">
                <a:latin typeface="Tw Cen MT" panose="020B0602020104020603" pitchFamily="34" charset="0"/>
              </a:rPr>
              <a:t>parrainage</a:t>
            </a:r>
          </a:p>
          <a:p>
            <a:pPr marL="0" lvl="1">
              <a:spcBef>
                <a:spcPts val="1000"/>
              </a:spcBef>
            </a:pPr>
            <a:r>
              <a:rPr lang="fr-FR" sz="3400" b="1" spc="300" dirty="0" smtClean="0">
                <a:latin typeface="Tw Cen MT" panose="020B0602020104020603" pitchFamily="34" charset="0"/>
              </a:rPr>
              <a:t>CONCLUSION</a:t>
            </a:r>
            <a:endParaRPr lang="fr-FR" sz="3400" b="1" spc="300" dirty="0">
              <a:latin typeface="Tw Cen MT" panose="020B0602020104020603" pitchFamily="34" charset="0"/>
            </a:endParaRPr>
          </a:p>
          <a:p>
            <a:pPr marL="400050" indent="-400050">
              <a:buFont typeface="+mj-lt"/>
              <a:buAutoNum type="romanUcPeriod"/>
            </a:pPr>
            <a:endParaRPr lang="fr-FR" sz="3400" dirty="0">
              <a:latin typeface="Tw Cen MT" panose="020B0602020104020603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0">
            <a:solidFill>
              <a:srgbClr val="1C26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501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75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42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750"/>
                            </p:stCondLst>
                            <p:childTnLst>
                              <p:par>
                                <p:cTn id="61" presetID="42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12254" y="1557235"/>
            <a:ext cx="2043113" cy="7572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prstClr val="black"/>
                </a:solidFill>
              </a:rPr>
              <a:t>Ressources Humaines</a:t>
            </a:r>
          </a:p>
        </p:txBody>
      </p:sp>
      <p:sp>
        <p:nvSpPr>
          <p:cNvPr id="8" name="Rectangle 7"/>
          <p:cNvSpPr/>
          <p:nvPr/>
        </p:nvSpPr>
        <p:spPr>
          <a:xfrm>
            <a:off x="2812253" y="2714522"/>
            <a:ext cx="2043113" cy="7572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prstClr val="black"/>
                </a:solidFill>
              </a:rPr>
              <a:t>Contrôle de Gestion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7578" y="2835964"/>
            <a:ext cx="2043113" cy="7572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prstClr val="black"/>
                </a:solidFill>
              </a:rPr>
              <a:t>Développement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7578" y="1607243"/>
            <a:ext cx="2043113" cy="7572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prstClr val="black"/>
                </a:solidFill>
              </a:rPr>
              <a:t>Commercial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64915" y="3593203"/>
            <a:ext cx="2043113" cy="7572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prstClr val="black"/>
                </a:solidFill>
              </a:rPr>
              <a:t>Achats</a:t>
            </a:r>
          </a:p>
        </p:txBody>
      </p:sp>
      <p:sp>
        <p:nvSpPr>
          <p:cNvPr id="6" name="Rectangle 5"/>
          <p:cNvSpPr/>
          <p:nvPr/>
        </p:nvSpPr>
        <p:spPr>
          <a:xfrm>
            <a:off x="5064916" y="850005"/>
            <a:ext cx="2043113" cy="7572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prstClr val="black"/>
                </a:solidFill>
              </a:rPr>
              <a:t>Hygiène Qualité Sécurité Environnement</a:t>
            </a:r>
          </a:p>
        </p:txBody>
      </p:sp>
      <p:sp>
        <p:nvSpPr>
          <p:cNvPr id="4" name="Ellipse 3"/>
          <p:cNvSpPr/>
          <p:nvPr/>
        </p:nvSpPr>
        <p:spPr>
          <a:xfrm>
            <a:off x="5329236" y="1935854"/>
            <a:ext cx="1514475" cy="1328738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prstClr val="black"/>
                </a:solidFill>
              </a:rPr>
              <a:t>Directeur Délégué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5068197" y="1593961"/>
            <a:ext cx="2032487" cy="2042104"/>
            <a:chOff x="5068197" y="958269"/>
            <a:chExt cx="2032487" cy="2042104"/>
          </a:xfrm>
        </p:grpSpPr>
        <p:cxnSp>
          <p:nvCxnSpPr>
            <p:cNvPr id="13" name="Connecteur droit avec flèche 12"/>
            <p:cNvCxnSpPr/>
            <p:nvPr/>
          </p:nvCxnSpPr>
          <p:spPr>
            <a:xfrm flipH="1" flipV="1">
              <a:off x="6029431" y="958269"/>
              <a:ext cx="3" cy="32861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avec flèche 13"/>
            <p:cNvCxnSpPr/>
            <p:nvPr/>
          </p:nvCxnSpPr>
          <p:spPr>
            <a:xfrm rot="14400000" flipH="1" flipV="1">
              <a:off x="5254738" y="2220572"/>
              <a:ext cx="3" cy="32861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avec flèche 14"/>
            <p:cNvCxnSpPr/>
            <p:nvPr/>
          </p:nvCxnSpPr>
          <p:spPr>
            <a:xfrm flipH="1">
              <a:off x="6096000" y="2671762"/>
              <a:ext cx="3" cy="32861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avec flèche 17"/>
            <p:cNvCxnSpPr/>
            <p:nvPr/>
          </p:nvCxnSpPr>
          <p:spPr>
            <a:xfrm rot="17580000" flipH="1" flipV="1">
              <a:off x="5232501" y="1432602"/>
              <a:ext cx="3" cy="32861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avec flèche 20"/>
            <p:cNvCxnSpPr/>
            <p:nvPr/>
          </p:nvCxnSpPr>
          <p:spPr>
            <a:xfrm rot="4020000" flipV="1">
              <a:off x="6935853" y="1434192"/>
              <a:ext cx="3" cy="32861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avec flèche 21"/>
            <p:cNvCxnSpPr/>
            <p:nvPr/>
          </p:nvCxnSpPr>
          <p:spPr>
            <a:xfrm rot="7200000" flipV="1">
              <a:off x="6936377" y="2220573"/>
              <a:ext cx="3" cy="32861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Parenthèse ouvrante 22"/>
          <p:cNvSpPr/>
          <p:nvPr/>
        </p:nvSpPr>
        <p:spPr>
          <a:xfrm rot="16200000">
            <a:off x="5948193" y="980581"/>
            <a:ext cx="324646" cy="6850740"/>
          </a:xfrm>
          <a:prstGeom prst="leftBracket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27" name="Connecteur droit 26"/>
          <p:cNvCxnSpPr/>
          <p:nvPr/>
        </p:nvCxnSpPr>
        <p:spPr>
          <a:xfrm>
            <a:off x="6110516" y="4580974"/>
            <a:ext cx="1359" cy="32400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660400" y="5238906"/>
            <a:ext cx="1727200" cy="635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white"/>
                </a:solidFill>
              </a:rPr>
              <a:t>Agence de Gradignan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470846" y="5237604"/>
            <a:ext cx="1727200" cy="635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white"/>
                </a:solidFill>
              </a:rPr>
              <a:t>Agence d’Anglet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9817557" y="5227424"/>
            <a:ext cx="1727200" cy="635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white"/>
                </a:solidFill>
              </a:rPr>
              <a:t>Agence de Pessac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302239" y="5239228"/>
            <a:ext cx="1727200" cy="635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white"/>
                </a:solidFill>
              </a:rPr>
              <a:t>Agence de Dax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201585" y="5237604"/>
            <a:ext cx="1727200" cy="635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white"/>
                </a:solidFill>
              </a:rPr>
              <a:t>Agence de Pau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012031" y="5240124"/>
            <a:ext cx="1727200" cy="635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white"/>
                </a:solidFill>
              </a:rPr>
              <a:t>Agence de Lacq</a:t>
            </a:r>
          </a:p>
        </p:txBody>
      </p:sp>
      <p:grpSp>
        <p:nvGrpSpPr>
          <p:cNvPr id="43" name="Groupe 42"/>
          <p:cNvGrpSpPr/>
          <p:nvPr/>
        </p:nvGrpSpPr>
        <p:grpSpPr>
          <a:xfrm>
            <a:off x="1511300" y="4912046"/>
            <a:ext cx="9180000" cy="320850"/>
            <a:chOff x="1511300" y="4216478"/>
            <a:chExt cx="9180000" cy="320850"/>
          </a:xfrm>
        </p:grpSpPr>
        <p:cxnSp>
          <p:nvCxnSpPr>
            <p:cNvPr id="29" name="Connecteur droit 28"/>
            <p:cNvCxnSpPr/>
            <p:nvPr/>
          </p:nvCxnSpPr>
          <p:spPr>
            <a:xfrm>
              <a:off x="1524000" y="4229096"/>
              <a:ext cx="1359" cy="288000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necteur droit 34"/>
            <p:cNvCxnSpPr/>
            <p:nvPr/>
          </p:nvCxnSpPr>
          <p:spPr>
            <a:xfrm>
              <a:off x="3352137" y="4249328"/>
              <a:ext cx="1359" cy="288000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cteur droit 35"/>
            <p:cNvCxnSpPr/>
            <p:nvPr/>
          </p:nvCxnSpPr>
          <p:spPr>
            <a:xfrm>
              <a:off x="5165839" y="4229096"/>
              <a:ext cx="1359" cy="288000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cteur droit 36"/>
            <p:cNvCxnSpPr/>
            <p:nvPr/>
          </p:nvCxnSpPr>
          <p:spPr>
            <a:xfrm>
              <a:off x="7108028" y="4216478"/>
              <a:ext cx="1359" cy="288000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/>
            <p:cNvCxnSpPr/>
            <p:nvPr/>
          </p:nvCxnSpPr>
          <p:spPr>
            <a:xfrm>
              <a:off x="8875631" y="4216478"/>
              <a:ext cx="1359" cy="288000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38"/>
            <p:cNvCxnSpPr/>
            <p:nvPr/>
          </p:nvCxnSpPr>
          <p:spPr>
            <a:xfrm>
              <a:off x="10679798" y="4229096"/>
              <a:ext cx="1359" cy="288000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necteur droit 40"/>
            <p:cNvCxnSpPr/>
            <p:nvPr/>
          </p:nvCxnSpPr>
          <p:spPr>
            <a:xfrm>
              <a:off x="1511300" y="4216478"/>
              <a:ext cx="9180000" cy="0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ZoneTexte 2"/>
          <p:cNvSpPr txBox="1"/>
          <p:nvPr/>
        </p:nvSpPr>
        <p:spPr>
          <a:xfrm>
            <a:off x="660400" y="6255661"/>
            <a:ext cx="10884357" cy="553998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000" i="1" dirty="0" smtClean="0">
                <a:solidFill>
                  <a:srgbClr val="002060"/>
                </a:solidFill>
                <a:latin typeface="Tw Cen MT" panose="020B0602020104020603" pitchFamily="34" charset="0"/>
              </a:rPr>
              <a:t>La Direction Déléguée INEO AQUITAINE et ses six Agences</a:t>
            </a:r>
            <a:endParaRPr lang="fr-FR" sz="3000" i="1" dirty="0">
              <a:solidFill>
                <a:srgbClr val="002060"/>
              </a:solidFill>
              <a:latin typeface="Tw Cen MT" panose="020B0602020104020603" pitchFamily="34" charset="0"/>
            </a:endParaRPr>
          </a:p>
        </p:txBody>
      </p:sp>
      <p:grpSp>
        <p:nvGrpSpPr>
          <p:cNvPr id="16" name="Groupe 15"/>
          <p:cNvGrpSpPr/>
          <p:nvPr/>
        </p:nvGrpSpPr>
        <p:grpSpPr>
          <a:xfrm>
            <a:off x="0" y="-14689"/>
            <a:ext cx="12192001" cy="769441"/>
            <a:chOff x="0" y="-14689"/>
            <a:chExt cx="12192001" cy="769441"/>
          </a:xfrm>
        </p:grpSpPr>
        <p:cxnSp>
          <p:nvCxnSpPr>
            <p:cNvPr id="5" name="Connecteur droit 4"/>
            <p:cNvCxnSpPr/>
            <p:nvPr/>
          </p:nvCxnSpPr>
          <p:spPr>
            <a:xfrm>
              <a:off x="0" y="754752"/>
              <a:ext cx="12192000" cy="0"/>
            </a:xfrm>
            <a:prstGeom prst="line">
              <a:avLst/>
            </a:prstGeom>
            <a:ln w="57150">
              <a:solidFill>
                <a:srgbClr val="1C26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ZoneTexte 11"/>
            <p:cNvSpPr txBox="1"/>
            <p:nvPr/>
          </p:nvSpPr>
          <p:spPr>
            <a:xfrm>
              <a:off x="1" y="-14689"/>
              <a:ext cx="12192000" cy="7694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400050" indent="-400050" algn="ctr">
                <a:buFont typeface="+mj-lt"/>
                <a:buAutoNum type="romanUcPeriod"/>
              </a:pPr>
              <a:r>
                <a:rPr lang="fr-FR" sz="4400" spc="300" dirty="0" smtClean="0">
                  <a:solidFill>
                    <a:srgbClr val="1C2691"/>
                  </a:solidFill>
                  <a:latin typeface="Tw Cen MT" panose="020B0602020104020603" pitchFamily="34" charset="0"/>
                </a:rPr>
                <a:t>RETOUR SUR LE D</a:t>
              </a:r>
              <a:r>
                <a:rPr lang="fr-FR" sz="4300" spc="300" dirty="0">
                  <a:solidFill>
                    <a:srgbClr val="1C2691"/>
                  </a:solidFill>
                  <a:latin typeface="Calibri" panose="020F0502020204030204" pitchFamily="34" charset="0"/>
                </a:rPr>
                <a:t>É</a:t>
              </a:r>
              <a:r>
                <a:rPr lang="fr-FR" sz="4400" spc="300" dirty="0" smtClean="0">
                  <a:solidFill>
                    <a:srgbClr val="1C2691"/>
                  </a:solidFill>
                  <a:latin typeface="Tw Cen MT" panose="020B0602020104020603" pitchFamily="34" charset="0"/>
                </a:rPr>
                <a:t>ROULEMENT DU STAGE</a:t>
              </a:r>
              <a:endParaRPr lang="fr-FR" sz="4400" spc="300" dirty="0">
                <a:solidFill>
                  <a:srgbClr val="1C2691"/>
                </a:solidFill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597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0.21666 L 1.45833E-6 4.81481E-6 " pathEditMode="relative" rAng="0" ptsTypes="AA">
                                      <p:cBhvr>
                                        <p:cTn id="19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10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476 0.03959 L -4.16667E-6 -1.85185E-6 " pathEditMode="relative" rAng="0" ptsTypes="AA">
                                      <p:cBhvr>
                                        <p:cTn id="25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32" y="-19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932 -0.09931 L -4.16667E-6 1.48148E-6 " pathEditMode="relative" rAng="0" ptsTypes="AA">
                                      <p:cBhvr>
                                        <p:cTn id="31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66" y="4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-0.20301 L 1.45833E-6 4.81481E-6 " pathEditMode="relative" rAng="0" ptsTypes="AA">
                                      <p:cBhvr>
                                        <p:cTn id="37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1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49 -0.06968 L -2.91667E-6 4.07407E-6 " pathEditMode="relative" rAng="0" ptsTypes="AA">
                                      <p:cBhvr>
                                        <p:cTn id="43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45" y="3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3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685 0.08935 L -2.91667E-6 4.07407E-6 " pathEditMode="relative" rAng="0" ptsTypes="AA">
                                      <p:cBhvr>
                                        <p:cTn id="49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49" y="-4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6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67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74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79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83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87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91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95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6" grpId="0" animBg="1"/>
      <p:bldP spid="6" grpId="1" animBg="1"/>
      <p:bldP spid="4" grpId="3" animBg="1"/>
      <p:bldP spid="23" grpId="0" animBg="1"/>
      <p:bldP spid="28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858" y="1054219"/>
            <a:ext cx="6687892" cy="37310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480072" y="1039931"/>
            <a:ext cx="4508500" cy="42068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Directeur d’agence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480072" y="1837650"/>
            <a:ext cx="4508500" cy="42068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Chef de service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480072" y="2635369"/>
            <a:ext cx="4508500" cy="42068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Responsable d’affaires / Responsable contrat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480072" y="3432294"/>
            <a:ext cx="4508500" cy="42068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Conducteur de travaux / Responsable de site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480072" y="4229219"/>
            <a:ext cx="4508500" cy="42068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Chef de chantier / Chef d’équipe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480072" y="5026144"/>
            <a:ext cx="4508500" cy="42068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Ouvriers / Techniciens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5" name="Parenthèse fermante 14"/>
          <p:cNvSpPr/>
          <p:nvPr/>
        </p:nvSpPr>
        <p:spPr>
          <a:xfrm rot="5400000">
            <a:off x="9626372" y="3501019"/>
            <a:ext cx="215900" cy="4860000"/>
          </a:xfrm>
          <a:prstGeom prst="rightBracket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7304322" y="6251694"/>
            <a:ext cx="4989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TRAVAUX / MAINTENANCE</a:t>
            </a:r>
            <a:endParaRPr lang="fr-FR" sz="2800" b="1" dirty="0"/>
          </a:p>
        </p:txBody>
      </p:sp>
      <p:sp>
        <p:nvSpPr>
          <p:cNvPr id="17" name="Flèche courbée vers la droite 16"/>
          <p:cNvSpPr/>
          <p:nvPr/>
        </p:nvSpPr>
        <p:spPr>
          <a:xfrm>
            <a:off x="7113822" y="4588787"/>
            <a:ext cx="330200" cy="647700"/>
          </a:xfrm>
          <a:prstGeom prst="curvedRightArrow">
            <a:avLst/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Flèche courbée vers la droite 17"/>
          <p:cNvSpPr/>
          <p:nvPr/>
        </p:nvSpPr>
        <p:spPr>
          <a:xfrm>
            <a:off x="7113822" y="1369337"/>
            <a:ext cx="330200" cy="647700"/>
          </a:xfrm>
          <a:prstGeom prst="curvedRightArrow">
            <a:avLst/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Flèche courbée vers la droite 18"/>
          <p:cNvSpPr/>
          <p:nvPr/>
        </p:nvSpPr>
        <p:spPr>
          <a:xfrm>
            <a:off x="7113822" y="3728362"/>
            <a:ext cx="330200" cy="647700"/>
          </a:xfrm>
          <a:prstGeom prst="curvedRightArrow">
            <a:avLst/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Flèche courbée vers la droite 19"/>
          <p:cNvSpPr/>
          <p:nvPr/>
        </p:nvSpPr>
        <p:spPr>
          <a:xfrm>
            <a:off x="7113822" y="2938978"/>
            <a:ext cx="330200" cy="647700"/>
          </a:xfrm>
          <a:prstGeom prst="curvedRightArrow">
            <a:avLst/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1" name="Flèche courbée vers la droite 20"/>
          <p:cNvSpPr/>
          <p:nvPr/>
        </p:nvSpPr>
        <p:spPr>
          <a:xfrm>
            <a:off x="7113822" y="2158721"/>
            <a:ext cx="330200" cy="647700"/>
          </a:xfrm>
          <a:prstGeom prst="curvedRightArrow">
            <a:avLst/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2" name="Parenthèse ouvrante 21"/>
          <p:cNvSpPr/>
          <p:nvPr/>
        </p:nvSpPr>
        <p:spPr>
          <a:xfrm rot="10800000">
            <a:off x="6897018" y="1236781"/>
            <a:ext cx="146383" cy="4557712"/>
          </a:xfrm>
          <a:prstGeom prst="leftBracket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sz="1400"/>
          </a:p>
        </p:txBody>
      </p:sp>
      <p:sp>
        <p:nvSpPr>
          <p:cNvPr id="23" name="ZoneTexte 22"/>
          <p:cNvSpPr txBox="1"/>
          <p:nvPr/>
        </p:nvSpPr>
        <p:spPr>
          <a:xfrm>
            <a:off x="25861" y="5661763"/>
            <a:ext cx="6434486" cy="1015663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000" i="1" dirty="0" smtClean="0">
                <a:solidFill>
                  <a:srgbClr val="002060"/>
                </a:solidFill>
                <a:latin typeface="Tw Cen MT" panose="020B0602020104020603" pitchFamily="34" charset="0"/>
              </a:rPr>
              <a:t>Les fonctions supports d’INEO AQUITAINE</a:t>
            </a:r>
            <a:br>
              <a:rPr lang="fr-FR" sz="3000" i="1" dirty="0" smtClean="0">
                <a:solidFill>
                  <a:srgbClr val="002060"/>
                </a:solidFill>
                <a:latin typeface="Tw Cen MT" panose="020B0602020104020603" pitchFamily="34" charset="0"/>
              </a:rPr>
            </a:br>
            <a:r>
              <a:rPr lang="fr-FR" sz="3000" i="1" dirty="0" smtClean="0">
                <a:solidFill>
                  <a:srgbClr val="002060"/>
                </a:solidFill>
                <a:latin typeface="Tw Cen MT" panose="020B0602020104020603" pitchFamily="34" charset="0"/>
              </a:rPr>
              <a:t>et le cœur de métier</a:t>
            </a:r>
            <a:endParaRPr lang="fr-FR" sz="3000" i="1" dirty="0">
              <a:solidFill>
                <a:srgbClr val="002060"/>
              </a:solidFill>
              <a:latin typeface="Tw Cen MT" panose="020B0602020104020603" pitchFamily="34" charset="0"/>
            </a:endParaRPr>
          </a:p>
        </p:txBody>
      </p:sp>
      <p:grpSp>
        <p:nvGrpSpPr>
          <p:cNvPr id="33" name="Groupe 32"/>
          <p:cNvGrpSpPr/>
          <p:nvPr/>
        </p:nvGrpSpPr>
        <p:grpSpPr>
          <a:xfrm>
            <a:off x="0" y="-14689"/>
            <a:ext cx="12192001" cy="769441"/>
            <a:chOff x="0" y="-14689"/>
            <a:chExt cx="12192001" cy="769441"/>
          </a:xfrm>
        </p:grpSpPr>
        <p:cxnSp>
          <p:nvCxnSpPr>
            <p:cNvPr id="34" name="Connecteur droit 33"/>
            <p:cNvCxnSpPr/>
            <p:nvPr/>
          </p:nvCxnSpPr>
          <p:spPr>
            <a:xfrm>
              <a:off x="0" y="754752"/>
              <a:ext cx="12192000" cy="0"/>
            </a:xfrm>
            <a:prstGeom prst="line">
              <a:avLst/>
            </a:prstGeom>
            <a:ln w="57150">
              <a:solidFill>
                <a:srgbClr val="1C26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ZoneTexte 34"/>
            <p:cNvSpPr txBox="1"/>
            <p:nvPr/>
          </p:nvSpPr>
          <p:spPr>
            <a:xfrm>
              <a:off x="1" y="-14689"/>
              <a:ext cx="12192000" cy="7694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400050" indent="-400050" algn="ctr">
                <a:buFont typeface="+mj-lt"/>
                <a:buAutoNum type="romanUcPeriod"/>
              </a:pPr>
              <a:r>
                <a:rPr lang="fr-FR" sz="4400" spc="300" dirty="0" smtClean="0">
                  <a:solidFill>
                    <a:srgbClr val="1C2691"/>
                  </a:solidFill>
                  <a:latin typeface="Tw Cen MT" panose="020B0602020104020603" pitchFamily="34" charset="0"/>
                </a:rPr>
                <a:t>RETOUR SUR LE D</a:t>
              </a:r>
              <a:r>
                <a:rPr lang="fr-FR" sz="4300" spc="300" dirty="0">
                  <a:solidFill>
                    <a:srgbClr val="1C2691"/>
                  </a:solidFill>
                  <a:latin typeface="Calibri" panose="020F0502020204030204" pitchFamily="34" charset="0"/>
                </a:rPr>
                <a:t>É</a:t>
              </a:r>
              <a:r>
                <a:rPr lang="fr-FR" sz="4400" spc="300" dirty="0" smtClean="0">
                  <a:solidFill>
                    <a:srgbClr val="1C2691"/>
                  </a:solidFill>
                  <a:latin typeface="Tw Cen MT" panose="020B0602020104020603" pitchFamily="34" charset="0"/>
                </a:rPr>
                <a:t>ROULEMENT DU STAGE</a:t>
              </a:r>
              <a:endParaRPr lang="fr-FR" sz="4400" spc="300" dirty="0">
                <a:solidFill>
                  <a:srgbClr val="1C2691"/>
                </a:solidFill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5574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4.44444E-6 L -0.22695 0.09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54" y="4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/>
      <p:bldP spid="17" grpId="1" animBg="1"/>
      <p:bldP spid="18" grpId="1" animBg="1"/>
      <p:bldP spid="19" grpId="1" animBg="1"/>
      <p:bldP spid="20" grpId="1" animBg="1"/>
      <p:bldP spid="21" grpId="1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/>
          <p:cNvGrpSpPr/>
          <p:nvPr/>
        </p:nvGrpSpPr>
        <p:grpSpPr>
          <a:xfrm>
            <a:off x="5326656" y="1161002"/>
            <a:ext cx="1607263" cy="204097"/>
            <a:chOff x="0" y="-7554"/>
            <a:chExt cx="1607379" cy="252881"/>
          </a:xfrm>
        </p:grpSpPr>
        <p:cxnSp>
          <p:nvCxnSpPr>
            <p:cNvPr id="10" name="Connecteur droit avec flèche 9"/>
            <p:cNvCxnSpPr/>
            <p:nvPr/>
          </p:nvCxnSpPr>
          <p:spPr>
            <a:xfrm>
              <a:off x="0" y="0"/>
              <a:ext cx="0" cy="245327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avec flèche 10"/>
            <p:cNvCxnSpPr/>
            <p:nvPr/>
          </p:nvCxnSpPr>
          <p:spPr>
            <a:xfrm>
              <a:off x="1607379" y="-7554"/>
              <a:ext cx="0" cy="245110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ZoneTexte 44"/>
          <p:cNvSpPr txBox="1"/>
          <p:nvPr/>
        </p:nvSpPr>
        <p:spPr>
          <a:xfrm>
            <a:off x="358909" y="6258044"/>
            <a:ext cx="11544757" cy="553998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000" i="1" dirty="0" smtClean="0">
                <a:solidFill>
                  <a:srgbClr val="002060"/>
                </a:solidFill>
                <a:latin typeface="Tw Cen MT" panose="020B0602020104020603" pitchFamily="34" charset="0"/>
              </a:rPr>
              <a:t>Schéma récapitulatif de la réflexion sur la satisfaction du Donneur d’Ordres</a:t>
            </a:r>
            <a:endParaRPr lang="fr-FR" sz="3000" i="1" dirty="0">
              <a:solidFill>
                <a:srgbClr val="002060"/>
              </a:solidFill>
              <a:latin typeface="Tw Cen MT" panose="020B0602020104020603" pitchFamily="34" charset="0"/>
            </a:endParaRPr>
          </a:p>
        </p:txBody>
      </p:sp>
      <p:sp>
        <p:nvSpPr>
          <p:cNvPr id="48" name="Ellipse 47"/>
          <p:cNvSpPr/>
          <p:nvPr/>
        </p:nvSpPr>
        <p:spPr>
          <a:xfrm>
            <a:off x="4811301" y="3397169"/>
            <a:ext cx="2575214" cy="2330365"/>
          </a:xfrm>
          <a:prstGeom prst="ellipse">
            <a:avLst/>
          </a:prstGeom>
          <a:noFill/>
          <a:ln w="2286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>
              <a:solidFill>
                <a:prstClr val="white"/>
              </a:solidFill>
            </a:endParaRPr>
          </a:p>
        </p:txBody>
      </p:sp>
      <p:pic>
        <p:nvPicPr>
          <p:cNvPr id="49" name="Image 48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463" b="88060" l="2837" r="9858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506032">
            <a:off x="7429326" y="4645858"/>
            <a:ext cx="719073" cy="345390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463" b="88060" l="2837" r="9858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947518">
            <a:off x="4225741" y="5101049"/>
            <a:ext cx="733044" cy="352102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463" b="88060" l="2837" r="9858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960000">
            <a:off x="4285139" y="3560828"/>
            <a:ext cx="726866" cy="341687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463" b="88060" l="2837" r="9858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653427">
            <a:off x="6601889" y="5690343"/>
            <a:ext cx="698549" cy="355540"/>
          </a:xfrm>
          <a:prstGeom prst="rect">
            <a:avLst/>
          </a:prstGeom>
        </p:spPr>
      </p:pic>
      <p:sp>
        <p:nvSpPr>
          <p:cNvPr id="23" name="Zone de texte 2"/>
          <p:cNvSpPr txBox="1">
            <a:spLocks noChangeArrowheads="1"/>
          </p:cNvSpPr>
          <p:nvPr/>
        </p:nvSpPr>
        <p:spPr bwMode="auto">
          <a:xfrm>
            <a:off x="6613810" y="4110647"/>
            <a:ext cx="2190496" cy="280968"/>
          </a:xfrm>
          <a:prstGeom prst="rect">
            <a:avLst/>
          </a:prstGeom>
          <a:solidFill>
            <a:srgbClr val="FFFFFF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ANALYSE DES DONNEES</a:t>
            </a:r>
          </a:p>
        </p:txBody>
      </p:sp>
      <p:sp>
        <p:nvSpPr>
          <p:cNvPr id="24" name="Zone de texte 2"/>
          <p:cNvSpPr txBox="1">
            <a:spLocks noChangeArrowheads="1"/>
          </p:cNvSpPr>
          <p:nvPr/>
        </p:nvSpPr>
        <p:spPr bwMode="auto">
          <a:xfrm>
            <a:off x="6601244" y="5200616"/>
            <a:ext cx="2941864" cy="285752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6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DONNEUR D’ORDRES SATISFAIT</a:t>
            </a:r>
            <a:endParaRPr lang="fr-FR" sz="16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Zone de texte 2"/>
          <p:cNvSpPr txBox="1">
            <a:spLocks noChangeArrowheads="1"/>
          </p:cNvSpPr>
          <p:nvPr/>
        </p:nvSpPr>
        <p:spPr bwMode="auto">
          <a:xfrm>
            <a:off x="4268462" y="5670635"/>
            <a:ext cx="2157641" cy="311616"/>
          </a:xfrm>
          <a:prstGeom prst="rect">
            <a:avLst/>
          </a:prstGeom>
          <a:solidFill>
            <a:srgbClr val="FFFFFF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CLIMAT DE CONFIANCE</a:t>
            </a:r>
          </a:p>
        </p:txBody>
      </p:sp>
      <p:sp>
        <p:nvSpPr>
          <p:cNvPr id="26" name="Zone de texte 2"/>
          <p:cNvSpPr txBox="1">
            <a:spLocks noChangeArrowheads="1"/>
          </p:cNvSpPr>
          <p:nvPr/>
        </p:nvSpPr>
        <p:spPr bwMode="auto">
          <a:xfrm>
            <a:off x="2465627" y="4066633"/>
            <a:ext cx="2673363" cy="772207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DONNER DU SENS A L’ACTION RELATIONNELLE : NOTION DE </a:t>
            </a:r>
            <a:r>
              <a:rPr lang="fr-FR" sz="16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COLLABORATION</a:t>
            </a:r>
            <a:endParaRPr lang="fr-FR" sz="16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Zone de texte 2"/>
          <p:cNvSpPr txBox="1">
            <a:spLocks noChangeArrowheads="1"/>
          </p:cNvSpPr>
          <p:nvPr/>
        </p:nvSpPr>
        <p:spPr bwMode="auto">
          <a:xfrm>
            <a:off x="3660196" y="878872"/>
            <a:ext cx="5035296" cy="291655"/>
          </a:xfrm>
          <a:prstGeom prst="rect">
            <a:avLst/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 QUOI TIENT LA SATISFACTION DU DONNEUR D’ORDRES ?</a:t>
            </a:r>
          </a:p>
        </p:txBody>
      </p:sp>
      <p:grpSp>
        <p:nvGrpSpPr>
          <p:cNvPr id="54" name="Groupe 53"/>
          <p:cNvGrpSpPr/>
          <p:nvPr/>
        </p:nvGrpSpPr>
        <p:grpSpPr>
          <a:xfrm>
            <a:off x="5326656" y="1895602"/>
            <a:ext cx="1607263" cy="204097"/>
            <a:chOff x="0" y="-7554"/>
            <a:chExt cx="1607379" cy="252881"/>
          </a:xfrm>
        </p:grpSpPr>
        <p:cxnSp>
          <p:nvCxnSpPr>
            <p:cNvPr id="55" name="Connecteur droit avec flèche 54"/>
            <p:cNvCxnSpPr/>
            <p:nvPr/>
          </p:nvCxnSpPr>
          <p:spPr>
            <a:xfrm>
              <a:off x="0" y="0"/>
              <a:ext cx="0" cy="245327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cteur droit avec flèche 55"/>
            <p:cNvCxnSpPr/>
            <p:nvPr/>
          </p:nvCxnSpPr>
          <p:spPr>
            <a:xfrm>
              <a:off x="1607379" y="-7554"/>
              <a:ext cx="0" cy="245110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Zone de texte 2"/>
          <p:cNvSpPr txBox="1">
            <a:spLocks noChangeArrowheads="1"/>
          </p:cNvSpPr>
          <p:nvPr/>
        </p:nvSpPr>
        <p:spPr bwMode="auto">
          <a:xfrm>
            <a:off x="3732282" y="1371309"/>
            <a:ext cx="2331967" cy="529887"/>
          </a:xfrm>
          <a:prstGeom prst="rect">
            <a:avLst/>
          </a:prstGeom>
          <a:solidFill>
            <a:srgbClr val="FFFFFF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CONNAITRE LE DONNEUR D’ORDRES</a:t>
            </a:r>
          </a:p>
        </p:txBody>
      </p:sp>
      <p:sp>
        <p:nvSpPr>
          <p:cNvPr id="13" name="Zone de texte 2"/>
          <p:cNvSpPr txBox="1">
            <a:spLocks noChangeArrowheads="1"/>
          </p:cNvSpPr>
          <p:nvPr/>
        </p:nvSpPr>
        <p:spPr bwMode="auto">
          <a:xfrm>
            <a:off x="6173404" y="1368352"/>
            <a:ext cx="2331968" cy="529171"/>
          </a:xfrm>
          <a:prstGeom prst="rect">
            <a:avLst/>
          </a:prstGeom>
          <a:solidFill>
            <a:srgbClr val="FFFFFF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APPORTER UNE SOLUTION A SES BESOINS</a:t>
            </a:r>
          </a:p>
        </p:txBody>
      </p:sp>
      <p:grpSp>
        <p:nvGrpSpPr>
          <p:cNvPr id="57" name="Groupe 56"/>
          <p:cNvGrpSpPr/>
          <p:nvPr/>
        </p:nvGrpSpPr>
        <p:grpSpPr>
          <a:xfrm>
            <a:off x="5343900" y="2630917"/>
            <a:ext cx="1607263" cy="204097"/>
            <a:chOff x="0" y="-7554"/>
            <a:chExt cx="1607379" cy="252881"/>
          </a:xfrm>
        </p:grpSpPr>
        <p:cxnSp>
          <p:nvCxnSpPr>
            <p:cNvPr id="58" name="Connecteur droit avec flèche 57"/>
            <p:cNvCxnSpPr/>
            <p:nvPr/>
          </p:nvCxnSpPr>
          <p:spPr>
            <a:xfrm>
              <a:off x="0" y="0"/>
              <a:ext cx="0" cy="245327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necteur droit avec flèche 58"/>
            <p:cNvCxnSpPr/>
            <p:nvPr/>
          </p:nvCxnSpPr>
          <p:spPr>
            <a:xfrm>
              <a:off x="1607379" y="-7554"/>
              <a:ext cx="0" cy="245110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Zone de texte 2"/>
          <p:cNvSpPr txBox="1">
            <a:spLocks noChangeArrowheads="1"/>
          </p:cNvSpPr>
          <p:nvPr/>
        </p:nvSpPr>
        <p:spPr bwMode="auto">
          <a:xfrm>
            <a:off x="3732283" y="2098970"/>
            <a:ext cx="2331967" cy="517931"/>
          </a:xfrm>
          <a:prstGeom prst="rect">
            <a:avLst/>
          </a:prstGeom>
          <a:solidFill>
            <a:srgbClr val="FFFFFF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6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INFORMATIONS</a:t>
            </a:r>
          </a:p>
          <a:p>
            <a:pPr algn="ctr">
              <a:lnSpc>
                <a:spcPct val="107000"/>
              </a:lnSpc>
            </a:pPr>
            <a:r>
              <a:rPr lang="fr-FR" sz="16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EXISTANTES</a:t>
            </a:r>
            <a:endParaRPr lang="fr-FR" sz="16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Zone de texte 2"/>
          <p:cNvSpPr txBox="1">
            <a:spLocks noChangeArrowheads="1"/>
          </p:cNvSpPr>
          <p:nvPr/>
        </p:nvSpPr>
        <p:spPr bwMode="auto">
          <a:xfrm>
            <a:off x="6174645" y="2104031"/>
            <a:ext cx="2360240" cy="512870"/>
          </a:xfrm>
          <a:prstGeom prst="rect">
            <a:avLst/>
          </a:prstGeom>
          <a:solidFill>
            <a:srgbClr val="FFFFFF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INFORMATIONS </a:t>
            </a:r>
          </a:p>
          <a:p>
            <a:pPr algn="ctr">
              <a:lnSpc>
                <a:spcPct val="107000"/>
              </a:lnSpc>
            </a:pPr>
            <a:r>
              <a:rPr lang="fr-FR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 CREER</a:t>
            </a:r>
          </a:p>
        </p:txBody>
      </p:sp>
      <p:sp>
        <p:nvSpPr>
          <p:cNvPr id="61" name="Rectangle 60"/>
          <p:cNvSpPr/>
          <p:nvPr/>
        </p:nvSpPr>
        <p:spPr>
          <a:xfrm>
            <a:off x="7430829" y="3558540"/>
            <a:ext cx="1111191" cy="530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7" name="Image 46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463" b="88060" l="2837" r="9858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83036">
            <a:off x="7252932" y="3524325"/>
            <a:ext cx="719073" cy="34539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255" y="2840508"/>
            <a:ext cx="2603218" cy="634039"/>
          </a:xfrm>
          <a:prstGeom prst="rect">
            <a:avLst/>
          </a:prstGeom>
        </p:spPr>
      </p:pic>
      <p:grpSp>
        <p:nvGrpSpPr>
          <p:cNvPr id="36" name="Groupe 35"/>
          <p:cNvGrpSpPr/>
          <p:nvPr/>
        </p:nvGrpSpPr>
        <p:grpSpPr>
          <a:xfrm>
            <a:off x="0" y="-14689"/>
            <a:ext cx="12192001" cy="769441"/>
            <a:chOff x="0" y="-14689"/>
            <a:chExt cx="12192001" cy="769441"/>
          </a:xfrm>
        </p:grpSpPr>
        <p:cxnSp>
          <p:nvCxnSpPr>
            <p:cNvPr id="37" name="Connecteur droit 36"/>
            <p:cNvCxnSpPr/>
            <p:nvPr/>
          </p:nvCxnSpPr>
          <p:spPr>
            <a:xfrm>
              <a:off x="0" y="754752"/>
              <a:ext cx="12192000" cy="0"/>
            </a:xfrm>
            <a:prstGeom prst="line">
              <a:avLst/>
            </a:prstGeom>
            <a:ln w="57150">
              <a:solidFill>
                <a:srgbClr val="1C26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ZoneTexte 37"/>
            <p:cNvSpPr txBox="1"/>
            <p:nvPr/>
          </p:nvSpPr>
          <p:spPr>
            <a:xfrm>
              <a:off x="1" y="-14689"/>
              <a:ext cx="12192000" cy="7694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400050" indent="-400050" algn="ctr">
                <a:buFont typeface="+mj-lt"/>
                <a:buAutoNum type="romanUcPeriod"/>
              </a:pPr>
              <a:r>
                <a:rPr lang="fr-FR" sz="4400" spc="300" dirty="0" smtClean="0">
                  <a:solidFill>
                    <a:srgbClr val="1C2691"/>
                  </a:solidFill>
                  <a:latin typeface="Tw Cen MT" panose="020B0602020104020603" pitchFamily="34" charset="0"/>
                </a:rPr>
                <a:t>RETOUR SUR LE D</a:t>
              </a:r>
              <a:r>
                <a:rPr lang="fr-FR" sz="4300" spc="300" dirty="0">
                  <a:solidFill>
                    <a:srgbClr val="1C2691"/>
                  </a:solidFill>
                  <a:latin typeface="Calibri" panose="020F0502020204030204" pitchFamily="34" charset="0"/>
                </a:rPr>
                <a:t>É</a:t>
              </a:r>
              <a:r>
                <a:rPr lang="fr-FR" sz="4400" spc="300" dirty="0" smtClean="0">
                  <a:solidFill>
                    <a:srgbClr val="1C2691"/>
                  </a:solidFill>
                  <a:latin typeface="Tw Cen MT" panose="020B0602020104020603" pitchFamily="34" charset="0"/>
                </a:rPr>
                <a:t>ROULEMENT DU STAGE</a:t>
              </a:r>
              <a:endParaRPr lang="fr-FR" sz="4400" spc="300" dirty="0">
                <a:solidFill>
                  <a:srgbClr val="1C2691"/>
                </a:solidFill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2367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-0.0338 L -4.375E-6 2.22222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-0.03379 L -4.375E-6 -3.7037E-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0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-0.0338 L 3.33333E-6 3.7037E-7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000"/>
                            </p:stCondLst>
                            <p:childTnLst>
                              <p:par>
                                <p:cTn id="48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831 -0.0905 L -0.02826 -0.07962 C -0.02461 -0.07662 -0.02044 -0.06967 -0.01667 -0.06064 C -0.01185 -0.05115 -0.0082 -0.04398 -0.00651 -0.03634 L 1.66667E-6 -4.81481E-6 " pathEditMode="relative" rAng="2880000" ptsTypes="AAAAA">
                                      <p:cBhvr>
                                        <p:cTn id="6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" y="3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3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07 -0.11829 L 0.00443 -0.08982 C 0.00716 -0.08449 0.00899 -0.07524 0.0099 -0.06459 C 0.01107 -0.05324 0.01003 -0.04375 0.00873 -0.03588 L 0.00117 -0.00186 " pathEditMode="relative" rAng="4920000" ptsTypes="AAAAA">
                                      <p:cBhvr>
                                        <p:cTn id="77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6" y="5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0"/>
                            </p:stCondLst>
                            <p:childTnLst>
                              <p:par>
                                <p:cTn id="7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000"/>
                            </p:stCondLst>
                            <p:childTnLst>
                              <p:par>
                                <p:cTn id="8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000"/>
                            </p:stCondLst>
                            <p:childTnLst>
                              <p:par>
                                <p:cTn id="88" presetID="3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 -0.07315 L 0.04193 -0.0419 C 0.0405 -0.03542 0.03685 -0.02825 0.03268 -0.02176 C 0.02748 -0.01436 0.02292 -0.00973 0.01888 -0.00857 L -2.29167E-6 -0.00093 " pathEditMode="relative" rAng="8460000" ptsTypes="AAAAA">
                                      <p:cBhvr>
                                        <p:cTn id="89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5" y="4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8000"/>
                            </p:stCondLst>
                            <p:childTnLst>
                              <p:par>
                                <p:cTn id="9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9000"/>
                            </p:stCondLst>
                            <p:childTnLst>
                              <p:par>
                                <p:cTn id="9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326 0.06366 L 0.0336 0.06019 C 0.02943 0.0595 0.02461 0.05556 0.01979 0.04977 C 0.01485 0.04352 0.01107 0.03635 0.00925 0.0301 L 0.00052 -0.00208 " pathEditMode="relative" rAng="12900000" ptsTypes="AAAAA">
                                      <p:cBhvr>
                                        <p:cTn id="10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8" y="-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536 0.08079 L -0.05404 0.04283 C -0.05195 0.03496 -0.04727 0.02639 -0.04154 0.01921 C -0.03503 0.01134 -0.0293 0.00648 -0.02422 0.00556 L 5.55112E-17 -1.48148E-6 " pathEditMode="relative" rAng="19500000" ptsTypes="AAAAA">
                                      <p:cBhvr>
                                        <p:cTn id="111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9" y="-5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23" grpId="0" animBg="1"/>
      <p:bldP spid="24" grpId="0" animBg="1"/>
      <p:bldP spid="25" grpId="0" animBg="1"/>
      <p:bldP spid="26" grpId="0" animBg="1"/>
      <p:bldP spid="6" grpId="0" animBg="1"/>
      <p:bldP spid="12" grpId="0" animBg="1"/>
      <p:bldP spid="13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3205162" y="1040053"/>
            <a:ext cx="5781674" cy="646331"/>
          </a:xfrm>
          <a:prstGeom prst="rect">
            <a:avLst/>
          </a:prstGeom>
          <a:noFill/>
          <a:ln w="28575">
            <a:solidFill>
              <a:srgbClr val="1C2691"/>
            </a:solidFill>
          </a:ln>
        </p:spPr>
        <p:txBody>
          <a:bodyPr wrap="square" rtlCol="0">
            <a:spAutoFit/>
          </a:bodyPr>
          <a:lstStyle/>
          <a:p>
            <a:r>
              <a:rPr lang="fr-FR" sz="3600" dirty="0" smtClean="0">
                <a:latin typeface="Tw Cen MT" panose="020B0602020104020603" pitchFamily="34" charset="0"/>
              </a:rPr>
              <a:t>Le service Contrôle de Gestion</a:t>
            </a:r>
            <a:endParaRPr lang="fr-FR" sz="3600" dirty="0">
              <a:latin typeface="Tw Cen MT" panose="020B0602020104020603" pitchFamily="34" charset="0"/>
            </a:endParaRPr>
          </a:p>
        </p:txBody>
      </p:sp>
      <p:cxnSp>
        <p:nvCxnSpPr>
          <p:cNvPr id="11" name="Connecteur droit 10"/>
          <p:cNvCxnSpPr/>
          <p:nvPr/>
        </p:nvCxnSpPr>
        <p:spPr>
          <a:xfrm>
            <a:off x="6095999" y="2286020"/>
            <a:ext cx="0" cy="4572000"/>
          </a:xfrm>
          <a:prstGeom prst="line">
            <a:avLst/>
          </a:prstGeom>
          <a:ln w="76200">
            <a:solidFill>
              <a:srgbClr val="1C2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271463" y="2400311"/>
            <a:ext cx="54721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Ne fait que des prévisions budgétaires;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Ne </a:t>
            </a:r>
            <a:r>
              <a:rPr lang="fr-FR" sz="2800" i="1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fait </a:t>
            </a:r>
            <a:r>
              <a:rPr lang="fr-FR" sz="28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pas de comptabilité mais utilise les données des comptables en Agence.</a:t>
            </a:r>
            <a:endParaRPr lang="fr-FR" sz="2800" dirty="0">
              <a:solidFill>
                <a:srgbClr val="FF0000"/>
              </a:solidFill>
              <a:latin typeface="Tw Cen MT" panose="020B0602020104020603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6534152" y="2400311"/>
            <a:ext cx="547211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 smtClean="0">
                <a:solidFill>
                  <a:srgbClr val="00B050"/>
                </a:solidFill>
                <a:latin typeface="Tw Cen MT" panose="020B0602020104020603" pitchFamily="34" charset="0"/>
              </a:rPr>
              <a:t>Crée des données comptables et les exploite;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 smtClean="0">
                <a:solidFill>
                  <a:srgbClr val="00B050"/>
                </a:solidFill>
                <a:latin typeface="Tw Cen MT" panose="020B0602020104020603" pitchFamily="34" charset="0"/>
              </a:rPr>
              <a:t>Contribue à augmenter la performance de l’entreprise;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 smtClean="0">
                <a:solidFill>
                  <a:srgbClr val="00B050"/>
                </a:solidFill>
                <a:latin typeface="Tw Cen MT" panose="020B0602020104020603" pitchFamily="34" charset="0"/>
              </a:rPr>
              <a:t>Fournit des outils d’aide au pilotage et à la mise sous tension de l’entreprise;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 smtClean="0">
                <a:solidFill>
                  <a:srgbClr val="00B050"/>
                </a:solidFill>
                <a:latin typeface="Tw Cen MT" panose="020B0602020104020603" pitchFamily="34" charset="0"/>
              </a:rPr>
              <a:t>Analyse la rentabilité de l’entreprise par secteur ou par activité.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800" dirty="0" smtClean="0">
              <a:solidFill>
                <a:srgbClr val="00B050"/>
              </a:solidFill>
              <a:latin typeface="Tw Cen MT" panose="020B0602020104020603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543049" y="1885910"/>
            <a:ext cx="2371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PENDANT LE STAGE</a:t>
            </a:r>
            <a:endParaRPr lang="fr-FR" sz="2000" b="1" dirty="0">
              <a:solidFill>
                <a:srgbClr val="FF0000"/>
              </a:solidFill>
              <a:latin typeface="Tw Cen MT" panose="020B0602020104020603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8010528" y="1885910"/>
            <a:ext cx="2371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00B050"/>
                </a:solidFill>
                <a:latin typeface="Tw Cen MT" panose="020B0602020104020603" pitchFamily="34" charset="0"/>
              </a:rPr>
              <a:t>APRES LE STAGE</a:t>
            </a:r>
            <a:endParaRPr lang="fr-FR" sz="2000" b="1" dirty="0">
              <a:solidFill>
                <a:srgbClr val="00B050"/>
              </a:solidFill>
              <a:latin typeface="Tw Cen MT" panose="020B0602020104020603" pitchFamily="34" charset="0"/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0" y="-14689"/>
            <a:ext cx="12192001" cy="769441"/>
            <a:chOff x="0" y="-14689"/>
            <a:chExt cx="12192001" cy="769441"/>
          </a:xfrm>
        </p:grpSpPr>
        <p:cxnSp>
          <p:nvCxnSpPr>
            <p:cNvPr id="4" name="Connecteur droit 3"/>
            <p:cNvCxnSpPr/>
            <p:nvPr/>
          </p:nvCxnSpPr>
          <p:spPr>
            <a:xfrm>
              <a:off x="0" y="754752"/>
              <a:ext cx="12192000" cy="0"/>
            </a:xfrm>
            <a:prstGeom prst="line">
              <a:avLst/>
            </a:prstGeom>
            <a:ln w="57150">
              <a:solidFill>
                <a:srgbClr val="1C26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ZoneTexte 9"/>
            <p:cNvSpPr txBox="1"/>
            <p:nvPr/>
          </p:nvSpPr>
          <p:spPr>
            <a:xfrm>
              <a:off x="1" y="-14689"/>
              <a:ext cx="12192000" cy="7694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857250" indent="-857250" algn="ctr">
                <a:buFont typeface="+mj-lt"/>
                <a:buAutoNum type="romanUcPeriod" startAt="2"/>
              </a:pPr>
              <a:r>
                <a:rPr lang="fr-FR" sz="4400" spc="300" dirty="0" smtClean="0">
                  <a:solidFill>
                    <a:srgbClr val="1C2691"/>
                  </a:solidFill>
                  <a:latin typeface="Tw Cen MT" panose="020B0602020104020603" pitchFamily="34" charset="0"/>
                </a:rPr>
                <a:t>CONTINUIT</a:t>
              </a:r>
              <a:r>
                <a:rPr lang="fr-FR" sz="4300" spc="300" dirty="0" smtClean="0">
                  <a:solidFill>
                    <a:srgbClr val="1C2691"/>
                  </a:solidFill>
                  <a:latin typeface="Calibri" panose="020F0502020204030204" pitchFamily="34" charset="0"/>
                </a:rPr>
                <a:t>É</a:t>
              </a:r>
              <a:r>
                <a:rPr lang="fr-FR" sz="4400" spc="300" dirty="0" smtClean="0">
                  <a:solidFill>
                    <a:srgbClr val="1C2691"/>
                  </a:solidFill>
                  <a:latin typeface="Tw Cen MT" panose="020B0602020104020603" pitchFamily="34" charset="0"/>
                </a:rPr>
                <a:t> DU STAGE</a:t>
              </a:r>
              <a:endParaRPr lang="fr-FR" sz="4400" spc="300" dirty="0">
                <a:solidFill>
                  <a:srgbClr val="1C2691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-2" y="-18196"/>
            <a:ext cx="12192001" cy="769441"/>
            <a:chOff x="0" y="-14689"/>
            <a:chExt cx="12192001" cy="769441"/>
          </a:xfrm>
        </p:grpSpPr>
        <p:cxnSp>
          <p:nvCxnSpPr>
            <p:cNvPr id="23" name="Connecteur droit 22"/>
            <p:cNvCxnSpPr/>
            <p:nvPr/>
          </p:nvCxnSpPr>
          <p:spPr>
            <a:xfrm>
              <a:off x="0" y="754752"/>
              <a:ext cx="12192000" cy="0"/>
            </a:xfrm>
            <a:prstGeom prst="line">
              <a:avLst/>
            </a:prstGeom>
            <a:ln w="57150">
              <a:solidFill>
                <a:srgbClr val="1C26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ZoneTexte 23"/>
            <p:cNvSpPr txBox="1"/>
            <p:nvPr/>
          </p:nvSpPr>
          <p:spPr>
            <a:xfrm>
              <a:off x="1" y="-14689"/>
              <a:ext cx="12192000" cy="7694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400050" indent="-400050" algn="ctr">
                <a:buFont typeface="+mj-lt"/>
                <a:buAutoNum type="romanUcPeriod"/>
              </a:pPr>
              <a:r>
                <a:rPr lang="fr-FR" sz="4400" spc="300" dirty="0" smtClean="0">
                  <a:solidFill>
                    <a:srgbClr val="1C2691"/>
                  </a:solidFill>
                  <a:latin typeface="Tw Cen MT" panose="020B0602020104020603" pitchFamily="34" charset="0"/>
                </a:rPr>
                <a:t>RETOUR SUR LE D</a:t>
              </a:r>
              <a:r>
                <a:rPr lang="fr-FR" sz="4300" spc="300" dirty="0">
                  <a:solidFill>
                    <a:srgbClr val="1C2691"/>
                  </a:solidFill>
                  <a:latin typeface="Calibri" panose="020F0502020204030204" pitchFamily="34" charset="0"/>
                </a:rPr>
                <a:t>É</a:t>
              </a:r>
              <a:r>
                <a:rPr lang="fr-FR" sz="4400" spc="300" dirty="0" smtClean="0">
                  <a:solidFill>
                    <a:srgbClr val="1C2691"/>
                  </a:solidFill>
                  <a:latin typeface="Tw Cen MT" panose="020B0602020104020603" pitchFamily="34" charset="0"/>
                </a:rPr>
                <a:t>ROULEMENT DU STAGE</a:t>
              </a:r>
              <a:endParaRPr lang="fr-FR" sz="4400" spc="300" dirty="0">
                <a:solidFill>
                  <a:srgbClr val="1C2691"/>
                </a:solidFill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7469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66712" y="1011480"/>
            <a:ext cx="11458575" cy="1077218"/>
          </a:xfrm>
          <a:prstGeom prst="rect">
            <a:avLst/>
          </a:prstGeom>
          <a:noFill/>
          <a:ln w="28575">
            <a:solidFill>
              <a:srgbClr val="1C2691"/>
            </a:solidFill>
          </a:ln>
        </p:spPr>
        <p:txBody>
          <a:bodyPr wrap="square" rtlCol="0">
            <a:spAutoFit/>
          </a:bodyPr>
          <a:lstStyle/>
          <a:p>
            <a:r>
              <a:rPr lang="fr-FR" sz="3600" dirty="0" smtClean="0">
                <a:latin typeface="Tw Cen MT" panose="020B0602020104020603" pitchFamily="34" charset="0"/>
              </a:rPr>
              <a:t>Avancement du projet sur la satisfaction du Donneur d’Ordres</a:t>
            </a:r>
          </a:p>
          <a:p>
            <a:pPr algn="ctr"/>
            <a:r>
              <a:rPr lang="fr-FR" sz="2800" i="1" dirty="0" smtClean="0">
                <a:latin typeface="Tw Cen MT" panose="020B0602020104020603" pitchFamily="34" charset="0"/>
              </a:rPr>
              <a:t>Rappel des pistes proposées lors du stage:</a:t>
            </a:r>
            <a:endParaRPr lang="fr-FR" sz="2800" i="1" dirty="0">
              <a:latin typeface="Tw Cen MT" panose="020B0602020104020603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359943" y="2243139"/>
            <a:ext cx="5472112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fr-FR" sz="2800" dirty="0" smtClean="0">
                <a:latin typeface="Tw Cen MT" panose="020B0602020104020603" pitchFamily="34" charset="0"/>
              </a:rPr>
              <a:t>Enrichir et varier les informations contenues dans les </a:t>
            </a:r>
            <a:r>
              <a:rPr lang="fr-FR" sz="2800" b="1" dirty="0" smtClean="0">
                <a:latin typeface="Tw Cen MT" panose="020B0602020104020603" pitchFamily="34" charset="0"/>
              </a:rPr>
              <a:t>bases de données</a:t>
            </a:r>
            <a:r>
              <a:rPr lang="fr-FR" sz="2800" dirty="0" smtClean="0">
                <a:latin typeface="Tw Cen MT" panose="020B0602020104020603" pitchFamily="34" charset="0"/>
              </a:rPr>
              <a:t>;</a:t>
            </a: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fr-FR" sz="2800" dirty="0" smtClean="0">
                <a:latin typeface="Tw Cen MT" panose="020B0602020104020603" pitchFamily="34" charset="0"/>
              </a:rPr>
              <a:t>Les alimenter grâce aux </a:t>
            </a:r>
            <a:r>
              <a:rPr lang="fr-FR" sz="2800" b="1" dirty="0" smtClean="0">
                <a:latin typeface="Tw Cen MT" panose="020B0602020104020603" pitchFamily="34" charset="0"/>
              </a:rPr>
              <a:t>enquêtes de satisfaction</a:t>
            </a:r>
            <a:r>
              <a:rPr lang="fr-FR" sz="2800" dirty="0" smtClean="0">
                <a:latin typeface="Tw Cen MT" panose="020B0602020104020603" pitchFamily="34" charset="0"/>
              </a:rPr>
              <a:t>;</a:t>
            </a: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fr-FR" sz="2800" dirty="0" smtClean="0">
                <a:latin typeface="Tw Cen MT" panose="020B0602020104020603" pitchFamily="34" charset="0"/>
              </a:rPr>
              <a:t>Entretenir ou mettre en place un </a:t>
            </a:r>
            <a:r>
              <a:rPr lang="fr-FR" sz="2800" b="1" dirty="0" smtClean="0">
                <a:latin typeface="Tw Cen MT" panose="020B0602020104020603" pitchFamily="34" charset="0"/>
              </a:rPr>
              <a:t>climat de confiance </a:t>
            </a:r>
            <a:r>
              <a:rPr lang="fr-FR" sz="2800" dirty="0" smtClean="0">
                <a:latin typeface="Tw Cen MT" panose="020B0602020104020603" pitchFamily="34" charset="0"/>
              </a:rPr>
              <a:t>durable.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14304" y="5729308"/>
            <a:ext cx="3429000" cy="646331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Tw Cen MT" panose="020B0602020104020603" pitchFamily="34" charset="0"/>
              </a:rPr>
              <a:t>1. Exploitation</a:t>
            </a:r>
            <a:br>
              <a:rPr lang="fr-FR" dirty="0" smtClean="0">
                <a:latin typeface="Tw Cen MT" panose="020B0602020104020603" pitchFamily="34" charset="0"/>
              </a:rPr>
            </a:br>
            <a:r>
              <a:rPr lang="fr-FR" dirty="0" smtClean="0">
                <a:latin typeface="Tw Cen MT" panose="020B0602020104020603" pitchFamily="34" charset="0"/>
              </a:rPr>
              <a:t>des </a:t>
            </a:r>
            <a:r>
              <a:rPr lang="fr-FR" b="1" dirty="0" smtClean="0">
                <a:latin typeface="Tw Cen MT" panose="020B0602020104020603" pitchFamily="34" charset="0"/>
              </a:rPr>
              <a:t>Bases de Données</a:t>
            </a:r>
            <a:endParaRPr lang="fr-FR" b="1" dirty="0">
              <a:latin typeface="Tw Cen MT" panose="020B0602020104020603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195767" y="5729308"/>
            <a:ext cx="3490912" cy="646331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Tw Cen MT" panose="020B0602020104020603" pitchFamily="34" charset="0"/>
              </a:rPr>
              <a:t>2. Création</a:t>
            </a:r>
            <a:br>
              <a:rPr lang="fr-FR" dirty="0" smtClean="0">
                <a:latin typeface="Tw Cen MT" panose="020B0602020104020603" pitchFamily="34" charset="0"/>
              </a:rPr>
            </a:br>
            <a:r>
              <a:rPr lang="fr-FR" dirty="0" smtClean="0">
                <a:latin typeface="Tw Cen MT" panose="020B0602020104020603" pitchFamily="34" charset="0"/>
              </a:rPr>
              <a:t>d’</a:t>
            </a:r>
            <a:r>
              <a:rPr lang="fr-FR" b="1" dirty="0" smtClean="0">
                <a:latin typeface="Tw Cen MT" panose="020B0602020104020603" pitchFamily="34" charset="0"/>
              </a:rPr>
              <a:t>Enquêtes de Satisfaction</a:t>
            </a:r>
            <a:endParaRPr lang="fr-FR" b="1" dirty="0">
              <a:latin typeface="Tw Cen MT" panose="020B0602020104020603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8339142" y="5729308"/>
            <a:ext cx="3719512" cy="646331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Tw Cen MT" panose="020B0602020104020603" pitchFamily="34" charset="0"/>
              </a:rPr>
              <a:t>3. Instauration</a:t>
            </a:r>
            <a:br>
              <a:rPr lang="fr-FR" dirty="0" smtClean="0">
                <a:latin typeface="Tw Cen MT" panose="020B0602020104020603" pitchFamily="34" charset="0"/>
              </a:rPr>
            </a:br>
            <a:r>
              <a:rPr lang="fr-FR" dirty="0" smtClean="0">
                <a:latin typeface="Tw Cen MT" panose="020B0602020104020603" pitchFamily="34" charset="0"/>
              </a:rPr>
              <a:t>d’un </a:t>
            </a:r>
            <a:r>
              <a:rPr lang="fr-FR" b="1" dirty="0" smtClean="0">
                <a:latin typeface="Tw Cen MT" panose="020B0602020104020603" pitchFamily="34" charset="0"/>
              </a:rPr>
              <a:t>Climat de Confiance</a:t>
            </a:r>
            <a:endParaRPr lang="fr-FR" b="1" dirty="0">
              <a:latin typeface="Tw Cen MT" panose="020B0602020104020603" pitchFamily="34" charset="0"/>
            </a:endParaRPr>
          </a:p>
        </p:txBody>
      </p:sp>
      <p:cxnSp>
        <p:nvCxnSpPr>
          <p:cNvPr id="12" name="Connecteur droit avec flèche 11"/>
          <p:cNvCxnSpPr/>
          <p:nvPr/>
        </p:nvCxnSpPr>
        <p:spPr>
          <a:xfrm>
            <a:off x="3600456" y="6051402"/>
            <a:ext cx="528638" cy="1071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7755734" y="6051402"/>
            <a:ext cx="528638" cy="1071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e 19"/>
          <p:cNvGrpSpPr/>
          <p:nvPr/>
        </p:nvGrpSpPr>
        <p:grpSpPr>
          <a:xfrm>
            <a:off x="0" y="-14689"/>
            <a:ext cx="12192001" cy="769441"/>
            <a:chOff x="0" y="-14689"/>
            <a:chExt cx="12192001" cy="769441"/>
          </a:xfrm>
        </p:grpSpPr>
        <p:cxnSp>
          <p:nvCxnSpPr>
            <p:cNvPr id="21" name="Connecteur droit 20"/>
            <p:cNvCxnSpPr/>
            <p:nvPr/>
          </p:nvCxnSpPr>
          <p:spPr>
            <a:xfrm>
              <a:off x="0" y="754752"/>
              <a:ext cx="12192000" cy="0"/>
            </a:xfrm>
            <a:prstGeom prst="line">
              <a:avLst/>
            </a:prstGeom>
            <a:ln w="57150">
              <a:solidFill>
                <a:srgbClr val="1C26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ZoneTexte 21"/>
            <p:cNvSpPr txBox="1"/>
            <p:nvPr/>
          </p:nvSpPr>
          <p:spPr>
            <a:xfrm>
              <a:off x="1" y="-14689"/>
              <a:ext cx="12192000" cy="7694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857250" indent="-857250" algn="ctr">
                <a:buFont typeface="+mj-lt"/>
                <a:buAutoNum type="romanUcPeriod" startAt="2"/>
              </a:pPr>
              <a:r>
                <a:rPr lang="fr-FR" sz="4400" spc="300" dirty="0" smtClean="0">
                  <a:solidFill>
                    <a:srgbClr val="1C2691"/>
                  </a:solidFill>
                  <a:latin typeface="Tw Cen MT" panose="020B0602020104020603" pitchFamily="34" charset="0"/>
                </a:rPr>
                <a:t>CONTINUIT</a:t>
              </a:r>
              <a:r>
                <a:rPr lang="fr-FR" sz="4300" spc="300" dirty="0" smtClean="0">
                  <a:solidFill>
                    <a:srgbClr val="1C2691"/>
                  </a:solidFill>
                  <a:latin typeface="Calibri" panose="020F0502020204030204" pitchFamily="34" charset="0"/>
                </a:rPr>
                <a:t>É</a:t>
              </a:r>
              <a:r>
                <a:rPr lang="fr-FR" sz="4400" spc="300" dirty="0" smtClean="0">
                  <a:solidFill>
                    <a:srgbClr val="1C2691"/>
                  </a:solidFill>
                  <a:latin typeface="Tw Cen MT" panose="020B0602020104020603" pitchFamily="34" charset="0"/>
                </a:rPr>
                <a:t> DU STAGE</a:t>
              </a:r>
              <a:endParaRPr lang="fr-FR" sz="4400" spc="300" dirty="0">
                <a:solidFill>
                  <a:srgbClr val="1C2691"/>
                </a:solidFill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1868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66712" y="1011480"/>
            <a:ext cx="11458575" cy="1077218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fr-FR" sz="3600" dirty="0" smtClean="0">
                <a:latin typeface="Tw Cen MT" panose="020B0602020104020603" pitchFamily="34" charset="0"/>
              </a:rPr>
              <a:t>Avancement du projet sur la satisfaction du Donneur d’Ordres</a:t>
            </a:r>
          </a:p>
          <a:p>
            <a:pPr algn="ctr"/>
            <a:r>
              <a:rPr lang="fr-FR" sz="2800" i="1" dirty="0" smtClean="0">
                <a:latin typeface="Tw Cen MT" panose="020B0602020104020603" pitchFamily="34" charset="0"/>
              </a:rPr>
              <a:t>Rappel des pistes proposées lors du stage:</a:t>
            </a:r>
            <a:endParaRPr lang="fr-FR" sz="2800" i="1" dirty="0">
              <a:latin typeface="Tw Cen MT" panose="020B0602020104020603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66711" y="1011480"/>
            <a:ext cx="11458575" cy="1077218"/>
          </a:xfrm>
          <a:prstGeom prst="rect">
            <a:avLst/>
          </a:prstGeom>
          <a:noFill/>
          <a:ln w="28575">
            <a:solidFill>
              <a:srgbClr val="1C2691"/>
            </a:solidFill>
          </a:ln>
        </p:spPr>
        <p:txBody>
          <a:bodyPr wrap="square" rtlCol="0">
            <a:spAutoFit/>
          </a:bodyPr>
          <a:lstStyle/>
          <a:p>
            <a:r>
              <a:rPr lang="fr-FR" sz="3600" dirty="0" smtClean="0">
                <a:latin typeface="Tw Cen MT" panose="020B0602020104020603" pitchFamily="34" charset="0"/>
              </a:rPr>
              <a:t>Avancement du projet sur la satisfaction du Donneur d’Ordres</a:t>
            </a:r>
          </a:p>
          <a:p>
            <a:pPr algn="ctr"/>
            <a:r>
              <a:rPr lang="fr-FR" sz="2800" i="1" dirty="0" smtClean="0">
                <a:latin typeface="Tw Cen MT" panose="020B0602020104020603" pitchFamily="34" charset="0"/>
              </a:rPr>
              <a:t>Progression du projet après la fin du stage:</a:t>
            </a:r>
            <a:endParaRPr lang="fr-FR" sz="2800" i="1" dirty="0">
              <a:latin typeface="Tw Cen MT" panose="020B0602020104020603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959768" y="2200315"/>
            <a:ext cx="8272460" cy="4657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fr-FR" sz="2800" spc="-10" dirty="0" smtClean="0">
                <a:latin typeface="Tw Cen MT" panose="020B0602020104020603" pitchFamily="34" charset="0"/>
              </a:rPr>
              <a:t>Projet en cours de réflexion au Service Développement;</a:t>
            </a: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fr-FR" sz="2800" spc="-10" dirty="0" smtClean="0">
                <a:latin typeface="Tw Cen MT" panose="020B0602020104020603" pitchFamily="34" charset="0"/>
              </a:rPr>
              <a:t>Réflexion appuyée sur des demandes émanant des Agences:</a:t>
            </a:r>
          </a:p>
          <a:p>
            <a:pPr marL="914400" lvl="1" indent="-457200"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fr-FR" sz="2800" spc="-10" dirty="0" smtClean="0">
                <a:latin typeface="Tw Cen MT" panose="020B0602020104020603" pitchFamily="34" charset="0"/>
              </a:rPr>
              <a:t>Avoir la possibilité de collecter les données sur les Clients détenues par les Responsables d’Affaires;</a:t>
            </a:r>
          </a:p>
          <a:p>
            <a:pPr marL="914400" lvl="1" indent="-457200"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fr-FR" sz="2800" spc="-10" dirty="0" smtClean="0">
                <a:latin typeface="Tw Cen MT" panose="020B0602020104020603" pitchFamily="34" charset="0"/>
              </a:rPr>
              <a:t>Réorganiser la rentrée et la mise à jour des données;</a:t>
            </a:r>
          </a:p>
          <a:p>
            <a:pPr marL="914400" lvl="1" indent="-457200"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fr-FR" sz="2800" spc="-10" dirty="0" smtClean="0">
                <a:latin typeface="Tw Cen MT" panose="020B0602020104020603" pitchFamily="34" charset="0"/>
              </a:rPr>
              <a:t>Disposer d’informations qualitatives sur les Clients;</a:t>
            </a:r>
          </a:p>
          <a:p>
            <a:pPr marL="914400" lvl="1" indent="-457200"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fr-FR" sz="2800" spc="-10" dirty="0" smtClean="0">
                <a:latin typeface="Tw Cen MT" panose="020B0602020104020603" pitchFamily="34" charset="0"/>
              </a:rPr>
              <a:t>Faciliter l’envoi de questionnaires de satisfaction.</a:t>
            </a:r>
          </a:p>
        </p:txBody>
      </p:sp>
      <p:grpSp>
        <p:nvGrpSpPr>
          <p:cNvPr id="14" name="Groupe 13"/>
          <p:cNvGrpSpPr/>
          <p:nvPr/>
        </p:nvGrpSpPr>
        <p:grpSpPr>
          <a:xfrm>
            <a:off x="0" y="-14689"/>
            <a:ext cx="12192001" cy="769441"/>
            <a:chOff x="0" y="-14689"/>
            <a:chExt cx="12192001" cy="769441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0" y="754752"/>
              <a:ext cx="12192000" cy="0"/>
            </a:xfrm>
            <a:prstGeom prst="line">
              <a:avLst/>
            </a:prstGeom>
            <a:ln w="57150">
              <a:solidFill>
                <a:srgbClr val="1C26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ZoneTexte 15"/>
            <p:cNvSpPr txBox="1"/>
            <p:nvPr/>
          </p:nvSpPr>
          <p:spPr>
            <a:xfrm>
              <a:off x="1" y="-14689"/>
              <a:ext cx="12192000" cy="7694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857250" indent="-857250" algn="ctr">
                <a:buFont typeface="+mj-lt"/>
                <a:buAutoNum type="romanUcPeriod" startAt="2"/>
              </a:pPr>
              <a:r>
                <a:rPr lang="fr-FR" sz="4400" spc="300" dirty="0" smtClean="0">
                  <a:solidFill>
                    <a:srgbClr val="1C2691"/>
                  </a:solidFill>
                  <a:latin typeface="Tw Cen MT" panose="020B0602020104020603" pitchFamily="34" charset="0"/>
                </a:rPr>
                <a:t>CONTINUIT</a:t>
              </a:r>
              <a:r>
                <a:rPr lang="fr-FR" sz="4300" spc="300" dirty="0" smtClean="0">
                  <a:solidFill>
                    <a:srgbClr val="1C2691"/>
                  </a:solidFill>
                  <a:latin typeface="Calibri" panose="020F0502020204030204" pitchFamily="34" charset="0"/>
                </a:rPr>
                <a:t>É</a:t>
              </a:r>
              <a:r>
                <a:rPr lang="fr-FR" sz="4400" spc="300" dirty="0" smtClean="0">
                  <a:solidFill>
                    <a:srgbClr val="1C2691"/>
                  </a:solidFill>
                  <a:latin typeface="Tw Cen MT" panose="020B0602020104020603" pitchFamily="34" charset="0"/>
                </a:rPr>
                <a:t> DU STAGE</a:t>
              </a:r>
              <a:endParaRPr lang="fr-FR" sz="4400" spc="300" dirty="0">
                <a:solidFill>
                  <a:srgbClr val="1C2691"/>
                </a:solidFill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622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55321" y="1087624"/>
            <a:ext cx="2340279" cy="280076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numCol="1" rtlCol="0">
            <a:spAutoFit/>
          </a:bodyPr>
          <a:lstStyle/>
          <a:p>
            <a:pPr algn="r"/>
            <a:endParaRPr lang="fr-FR" sz="1600" dirty="0">
              <a:solidFill>
                <a:prstClr val="black"/>
              </a:solidFill>
            </a:endParaRPr>
          </a:p>
          <a:p>
            <a:pPr algn="r"/>
            <a:r>
              <a:rPr lang="fr-FR" sz="1600" dirty="0" smtClean="0">
                <a:solidFill>
                  <a:prstClr val="black"/>
                </a:solidFill>
              </a:rPr>
              <a:t>Introversion</a:t>
            </a:r>
          </a:p>
          <a:p>
            <a:pPr algn="r"/>
            <a:r>
              <a:rPr lang="fr-FR" sz="1600" dirty="0" smtClean="0">
                <a:solidFill>
                  <a:prstClr val="black"/>
                </a:solidFill>
              </a:rPr>
              <a:t>Détermination</a:t>
            </a:r>
          </a:p>
          <a:p>
            <a:pPr algn="r"/>
            <a:r>
              <a:rPr lang="fr-FR" sz="1600" dirty="0" smtClean="0">
                <a:solidFill>
                  <a:prstClr val="black"/>
                </a:solidFill>
              </a:rPr>
              <a:t>Remise en cause</a:t>
            </a:r>
          </a:p>
          <a:p>
            <a:pPr algn="r"/>
            <a:r>
              <a:rPr lang="fr-FR" sz="1600" dirty="0" smtClean="0">
                <a:solidFill>
                  <a:prstClr val="black"/>
                </a:solidFill>
              </a:rPr>
              <a:t>Détermination</a:t>
            </a:r>
            <a:endParaRPr lang="fr-FR" sz="1600" dirty="0">
              <a:solidFill>
                <a:prstClr val="black"/>
              </a:solidFill>
            </a:endParaRPr>
          </a:p>
          <a:p>
            <a:pPr algn="r"/>
            <a:r>
              <a:rPr lang="fr-FR" sz="1600" dirty="0" smtClean="0">
                <a:solidFill>
                  <a:prstClr val="black"/>
                </a:solidFill>
              </a:rPr>
              <a:t>Improvisation </a:t>
            </a:r>
            <a:endParaRPr lang="fr-FR" sz="1600" dirty="0">
              <a:solidFill>
                <a:prstClr val="black"/>
              </a:solidFill>
            </a:endParaRPr>
          </a:p>
          <a:p>
            <a:pPr algn="r"/>
            <a:r>
              <a:rPr lang="fr-FR" sz="1600" dirty="0" smtClean="0">
                <a:solidFill>
                  <a:prstClr val="black"/>
                </a:solidFill>
              </a:rPr>
              <a:t>Conformisme intellectuel</a:t>
            </a:r>
            <a:endParaRPr lang="fr-FR" sz="1600" dirty="0">
              <a:solidFill>
                <a:prstClr val="black"/>
              </a:solidFill>
            </a:endParaRPr>
          </a:p>
          <a:p>
            <a:pPr algn="r"/>
            <a:r>
              <a:rPr lang="fr-FR" sz="1600" dirty="0">
                <a:solidFill>
                  <a:prstClr val="black"/>
                </a:solidFill>
              </a:rPr>
              <a:t>C</a:t>
            </a:r>
            <a:r>
              <a:rPr lang="fr-FR" sz="1600" dirty="0" smtClean="0">
                <a:solidFill>
                  <a:prstClr val="black"/>
                </a:solidFill>
              </a:rPr>
              <a:t>onciliation </a:t>
            </a:r>
            <a:endParaRPr lang="fr-FR" sz="1600" dirty="0">
              <a:solidFill>
                <a:prstClr val="black"/>
              </a:solidFill>
            </a:endParaRPr>
          </a:p>
          <a:p>
            <a:pPr algn="r"/>
            <a:r>
              <a:rPr lang="fr-FR" sz="1600" dirty="0" smtClean="0">
                <a:solidFill>
                  <a:prstClr val="black"/>
                </a:solidFill>
              </a:rPr>
              <a:t>Motivation de facilitation</a:t>
            </a:r>
            <a:endParaRPr lang="fr-FR" sz="1600" dirty="0">
              <a:solidFill>
                <a:prstClr val="black"/>
              </a:solidFill>
            </a:endParaRPr>
          </a:p>
          <a:p>
            <a:pPr algn="r"/>
            <a:r>
              <a:rPr lang="fr-FR" sz="1600" spc="-50" dirty="0" smtClean="0">
                <a:solidFill>
                  <a:prstClr val="black"/>
                </a:solidFill>
              </a:rPr>
              <a:t>Motivation d’indépendance </a:t>
            </a:r>
            <a:endParaRPr lang="fr-FR" sz="1600" spc="-50" dirty="0">
              <a:solidFill>
                <a:prstClr val="black"/>
              </a:solidFill>
            </a:endParaRPr>
          </a:p>
          <a:p>
            <a:pPr algn="r"/>
            <a:r>
              <a:rPr lang="fr-FR" sz="1600" dirty="0" smtClean="0">
                <a:solidFill>
                  <a:prstClr val="black"/>
                </a:solidFill>
              </a:rPr>
              <a:t>Motivation de protection </a:t>
            </a:r>
            <a:endParaRPr lang="fr-FR" sz="1600" dirty="0">
              <a:solidFill>
                <a:prstClr val="black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9696400" y="1088246"/>
            <a:ext cx="2370576" cy="280076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numCol="1" rtlCol="0">
            <a:spAutoFit/>
          </a:bodyPr>
          <a:lstStyle/>
          <a:p>
            <a:endParaRPr lang="fr-FR" sz="1600" dirty="0" smtClean="0">
              <a:solidFill>
                <a:prstClr val="black"/>
              </a:solidFill>
            </a:endParaRPr>
          </a:p>
          <a:p>
            <a:r>
              <a:rPr lang="fr-FR" sz="1600" dirty="0" smtClean="0">
                <a:solidFill>
                  <a:prstClr val="black"/>
                </a:solidFill>
              </a:rPr>
              <a:t>Extraversion</a:t>
            </a:r>
          </a:p>
          <a:p>
            <a:r>
              <a:rPr lang="fr-FR" sz="1600" dirty="0" smtClean="0">
                <a:solidFill>
                  <a:prstClr val="black"/>
                </a:solidFill>
              </a:rPr>
              <a:t>Anxiété</a:t>
            </a:r>
          </a:p>
          <a:p>
            <a:r>
              <a:rPr lang="fr-FR" sz="1600" dirty="0" smtClean="0">
                <a:solidFill>
                  <a:prstClr val="black"/>
                </a:solidFill>
              </a:rPr>
              <a:t>Affirmation</a:t>
            </a:r>
          </a:p>
          <a:p>
            <a:r>
              <a:rPr lang="fr-FR" sz="1600" dirty="0" smtClean="0">
                <a:solidFill>
                  <a:prstClr val="black"/>
                </a:solidFill>
              </a:rPr>
              <a:t>Réceptivité</a:t>
            </a:r>
          </a:p>
          <a:p>
            <a:r>
              <a:rPr lang="fr-FR" sz="1600" dirty="0" smtClean="0">
                <a:solidFill>
                  <a:prstClr val="black"/>
                </a:solidFill>
              </a:rPr>
              <a:t>Rigueur</a:t>
            </a:r>
          </a:p>
          <a:p>
            <a:r>
              <a:rPr lang="fr-FR" sz="1600" dirty="0" smtClean="0">
                <a:solidFill>
                  <a:prstClr val="black"/>
                </a:solidFill>
              </a:rPr>
              <a:t>Dynamisme intellectuel</a:t>
            </a:r>
          </a:p>
          <a:p>
            <a:r>
              <a:rPr lang="fr-FR" sz="1600" dirty="0" smtClean="0">
                <a:solidFill>
                  <a:prstClr val="black"/>
                </a:solidFill>
              </a:rPr>
              <a:t>Combativité</a:t>
            </a:r>
          </a:p>
          <a:p>
            <a:r>
              <a:rPr lang="fr-FR" sz="1600" dirty="0" smtClean="0">
                <a:solidFill>
                  <a:prstClr val="black"/>
                </a:solidFill>
              </a:rPr>
              <a:t>Motivation de réalisation</a:t>
            </a:r>
          </a:p>
          <a:p>
            <a:r>
              <a:rPr lang="fr-FR" sz="1600" spc="-20" dirty="0" smtClean="0">
                <a:solidFill>
                  <a:prstClr val="black"/>
                </a:solidFill>
              </a:rPr>
              <a:t>Motivation d’appartenance</a:t>
            </a:r>
          </a:p>
          <a:p>
            <a:r>
              <a:rPr lang="fr-FR" sz="1600" dirty="0" smtClean="0">
                <a:solidFill>
                  <a:prstClr val="black"/>
                </a:solidFill>
              </a:rPr>
              <a:t>Motivation de pouvoir</a:t>
            </a:r>
            <a:endParaRPr lang="fr-FR" sz="1600" dirty="0">
              <a:solidFill>
                <a:prstClr val="black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495600" y="1087624"/>
            <a:ext cx="1800000" cy="280076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numCol="1" rtlCol="0">
            <a:spAutoFit/>
          </a:bodyPr>
          <a:lstStyle/>
          <a:p>
            <a:pPr algn="ctr"/>
            <a:r>
              <a:rPr lang="fr-FR" sz="1600" dirty="0">
                <a:solidFill>
                  <a:prstClr val="white"/>
                </a:solidFill>
              </a:rPr>
              <a:t>25%</a:t>
            </a:r>
          </a:p>
          <a:p>
            <a:r>
              <a:rPr lang="fr-FR" sz="1600" dirty="0">
                <a:solidFill>
                  <a:prstClr val="black"/>
                </a:solidFill>
              </a:rPr>
              <a:t>--------------------------</a:t>
            </a:r>
          </a:p>
          <a:p>
            <a:r>
              <a:rPr lang="fr-FR" sz="1600" dirty="0">
                <a:solidFill>
                  <a:prstClr val="black"/>
                </a:solidFill>
              </a:rPr>
              <a:t>--------------------------</a:t>
            </a:r>
          </a:p>
          <a:p>
            <a:r>
              <a:rPr lang="fr-FR" sz="1600" dirty="0">
                <a:solidFill>
                  <a:prstClr val="black"/>
                </a:solidFill>
              </a:rPr>
              <a:t>--------------------------</a:t>
            </a:r>
          </a:p>
          <a:p>
            <a:r>
              <a:rPr lang="fr-FR" sz="1600" dirty="0">
                <a:solidFill>
                  <a:prstClr val="black"/>
                </a:solidFill>
              </a:rPr>
              <a:t>--------------------------</a:t>
            </a:r>
          </a:p>
          <a:p>
            <a:r>
              <a:rPr lang="fr-FR" sz="1600" dirty="0">
                <a:solidFill>
                  <a:prstClr val="black"/>
                </a:solidFill>
              </a:rPr>
              <a:t>--------------------------</a:t>
            </a:r>
          </a:p>
          <a:p>
            <a:r>
              <a:rPr lang="fr-FR" sz="1600" dirty="0">
                <a:solidFill>
                  <a:prstClr val="black"/>
                </a:solidFill>
              </a:rPr>
              <a:t>--------------------------</a:t>
            </a:r>
          </a:p>
          <a:p>
            <a:r>
              <a:rPr lang="fr-FR" sz="1600" dirty="0">
                <a:solidFill>
                  <a:prstClr val="black"/>
                </a:solidFill>
              </a:rPr>
              <a:t>--------------------------</a:t>
            </a:r>
          </a:p>
          <a:p>
            <a:r>
              <a:rPr lang="fr-FR" sz="1600" dirty="0">
                <a:solidFill>
                  <a:prstClr val="black"/>
                </a:solidFill>
              </a:rPr>
              <a:t>--------------------------</a:t>
            </a:r>
          </a:p>
          <a:p>
            <a:r>
              <a:rPr lang="fr-FR" sz="1600" dirty="0">
                <a:solidFill>
                  <a:prstClr val="black"/>
                </a:solidFill>
              </a:rPr>
              <a:t>--------------------------</a:t>
            </a:r>
          </a:p>
          <a:p>
            <a:r>
              <a:rPr lang="fr-FR" sz="1600" dirty="0">
                <a:solidFill>
                  <a:prstClr val="black"/>
                </a:solidFill>
              </a:rPr>
              <a:t>--------------------------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7896400" y="1087622"/>
            <a:ext cx="1800000" cy="280076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numCol="1" rtlCol="0">
            <a:spAutoFit/>
          </a:bodyPr>
          <a:lstStyle/>
          <a:p>
            <a:pPr algn="ctr"/>
            <a:r>
              <a:rPr lang="fr-FR" sz="1600" dirty="0">
                <a:solidFill>
                  <a:prstClr val="white"/>
                </a:solidFill>
              </a:rPr>
              <a:t>25%</a:t>
            </a:r>
          </a:p>
          <a:p>
            <a:r>
              <a:rPr lang="fr-FR" sz="1600" dirty="0">
                <a:solidFill>
                  <a:prstClr val="black"/>
                </a:solidFill>
              </a:rPr>
              <a:t>-------------------------- -------------------------- -------------------------- -------------------------- -------------------------- -------------------------- -------------------------- -------------------------- -------------------------- --------------------------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295600" y="1087622"/>
            <a:ext cx="3600800" cy="280076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numCol="1" rtlCol="0">
            <a:spAutoFit/>
          </a:bodyPr>
          <a:lstStyle/>
          <a:p>
            <a:pPr algn="ctr"/>
            <a:r>
              <a:rPr lang="fr-FR" sz="1600" dirty="0">
                <a:solidFill>
                  <a:prstClr val="white"/>
                </a:solidFill>
              </a:rPr>
              <a:t>50%</a:t>
            </a:r>
          </a:p>
          <a:p>
            <a:r>
              <a:rPr lang="fr-FR" sz="1600" dirty="0">
                <a:solidFill>
                  <a:prstClr val="black"/>
                </a:solidFill>
              </a:rPr>
              <a:t>------------------------------------------------------- ------------------------------------------------------- ------------------------------------------------------- ------------------------------------------------------- ------------------------------------------------------- ------------------------------------------------------- ------------------------------------------------------- ------------------------------------------------------- ------------------------------------------------------- -------------------------------------------------------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819843" y="4857877"/>
            <a:ext cx="180000" cy="216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1971240" y="4827390"/>
            <a:ext cx="3356189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200" b="1" dirty="0">
                <a:solidFill>
                  <a:prstClr val="black"/>
                </a:solidFill>
              </a:rPr>
              <a:t>Positionnement du </a:t>
            </a:r>
            <a:r>
              <a:rPr lang="fr-FR" sz="1200" b="1" dirty="0" smtClean="0">
                <a:solidFill>
                  <a:prstClr val="black"/>
                </a:solidFill>
              </a:rPr>
              <a:t>point de vue de l’étudiant</a:t>
            </a:r>
            <a:endParaRPr lang="fr-FR" sz="1200" b="1" dirty="0">
              <a:solidFill>
                <a:prstClr val="black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58456" y="1402935"/>
            <a:ext cx="180000" cy="2160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384032" y="1663347"/>
            <a:ext cx="180000" cy="2160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988008" y="1903274"/>
            <a:ext cx="180000" cy="2160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600056" y="2144947"/>
            <a:ext cx="180000" cy="2160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356160" y="2379992"/>
            <a:ext cx="180000" cy="2160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707891" y="2622980"/>
            <a:ext cx="180000" cy="2160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727848" y="2858321"/>
            <a:ext cx="180000" cy="2160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6222492" y="3247864"/>
            <a:ext cx="161541" cy="46166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fr-FR" sz="2400" b="1" dirty="0">
                <a:solidFill>
                  <a:srgbClr val="5B9BD5"/>
                </a:solidFill>
              </a:rPr>
              <a:t>?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6222492" y="3506279"/>
            <a:ext cx="161541" cy="46166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fr-FR" sz="2400" b="1" dirty="0">
                <a:solidFill>
                  <a:srgbClr val="5B9BD5"/>
                </a:solidFill>
              </a:rPr>
              <a:t>?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83952" y="3118733"/>
            <a:ext cx="180000" cy="2160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cxnSp>
        <p:nvCxnSpPr>
          <p:cNvPr id="41" name="Connecteur droit avec flèche 40"/>
          <p:cNvCxnSpPr>
            <a:endCxn id="24" idx="1"/>
          </p:cNvCxnSpPr>
          <p:nvPr/>
        </p:nvCxnSpPr>
        <p:spPr>
          <a:xfrm>
            <a:off x="3889749" y="1510947"/>
            <a:ext cx="3668707" cy="0"/>
          </a:xfrm>
          <a:prstGeom prst="straightConnector1">
            <a:avLst/>
          </a:prstGeom>
          <a:ln w="28575">
            <a:solidFill>
              <a:srgbClr val="FFC000"/>
            </a:solidFill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/>
          <p:nvPr/>
        </p:nvCxnSpPr>
        <p:spPr>
          <a:xfrm>
            <a:off x="6564032" y="1757071"/>
            <a:ext cx="1584216" cy="0"/>
          </a:xfrm>
          <a:prstGeom prst="straightConnector1">
            <a:avLst/>
          </a:prstGeom>
          <a:ln w="28575">
            <a:solidFill>
              <a:srgbClr val="FFC000"/>
            </a:solidFill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/>
          <p:nvPr/>
        </p:nvCxnSpPr>
        <p:spPr>
          <a:xfrm>
            <a:off x="3464710" y="2001465"/>
            <a:ext cx="2520320" cy="0"/>
          </a:xfrm>
          <a:prstGeom prst="straightConnector1">
            <a:avLst/>
          </a:prstGeom>
          <a:ln w="28575">
            <a:solidFill>
              <a:srgbClr val="FFC000"/>
            </a:solidFill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/>
          <p:nvPr/>
        </p:nvCxnSpPr>
        <p:spPr>
          <a:xfrm>
            <a:off x="6780056" y="2238670"/>
            <a:ext cx="1296024" cy="1730"/>
          </a:xfrm>
          <a:prstGeom prst="straightConnector1">
            <a:avLst/>
          </a:prstGeom>
          <a:ln w="28575">
            <a:solidFill>
              <a:srgbClr val="FFC000"/>
            </a:solidFill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>
            <a:off x="7536160" y="2483241"/>
            <a:ext cx="504056" cy="0"/>
          </a:xfrm>
          <a:prstGeom prst="straightConnector1">
            <a:avLst/>
          </a:prstGeom>
          <a:ln w="28575">
            <a:solidFill>
              <a:srgbClr val="FFC000"/>
            </a:solidFill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7" name="Connecteur droit avec flèche 56"/>
          <p:cNvCxnSpPr/>
          <p:nvPr/>
        </p:nvCxnSpPr>
        <p:spPr>
          <a:xfrm flipV="1">
            <a:off x="5154905" y="2716703"/>
            <a:ext cx="3552986" cy="8408"/>
          </a:xfrm>
          <a:prstGeom prst="straightConnector1">
            <a:avLst/>
          </a:prstGeom>
          <a:ln w="28575">
            <a:solidFill>
              <a:srgbClr val="FFC000"/>
            </a:solidFill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V="1">
            <a:off x="4115760" y="2974180"/>
            <a:ext cx="609110" cy="1"/>
          </a:xfrm>
          <a:prstGeom prst="straightConnector1">
            <a:avLst/>
          </a:prstGeom>
          <a:ln w="28575">
            <a:solidFill>
              <a:srgbClr val="FFC000"/>
            </a:solidFill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/>
          <p:nvPr/>
        </p:nvCxnSpPr>
        <p:spPr>
          <a:xfrm>
            <a:off x="4367348" y="3217217"/>
            <a:ext cx="1116604" cy="2"/>
          </a:xfrm>
          <a:prstGeom prst="straightConnector1">
            <a:avLst/>
          </a:prstGeom>
          <a:ln w="28575">
            <a:solidFill>
              <a:srgbClr val="FFC000"/>
            </a:solidFill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7" name="ZoneTexte 66"/>
          <p:cNvSpPr txBox="1"/>
          <p:nvPr/>
        </p:nvSpPr>
        <p:spPr>
          <a:xfrm>
            <a:off x="2546692" y="5356112"/>
            <a:ext cx="3356189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200" b="1" dirty="0">
                <a:solidFill>
                  <a:prstClr val="black"/>
                </a:solidFill>
              </a:rPr>
              <a:t>Ecart total Etudiant//Entreprise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252711" y="4870294"/>
            <a:ext cx="180000" cy="2160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69" name="ZoneTexte 68"/>
          <p:cNvSpPr txBox="1"/>
          <p:nvPr/>
        </p:nvSpPr>
        <p:spPr>
          <a:xfrm>
            <a:off x="5404108" y="4839807"/>
            <a:ext cx="3356189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200" b="1" dirty="0">
                <a:solidFill>
                  <a:prstClr val="black"/>
                </a:solidFill>
              </a:rPr>
              <a:t>Positionnement </a:t>
            </a:r>
            <a:r>
              <a:rPr lang="fr-FR" sz="1200" b="1" dirty="0" smtClean="0">
                <a:solidFill>
                  <a:prstClr val="black"/>
                </a:solidFill>
              </a:rPr>
              <a:t>du point de vue de COFELY INEO</a:t>
            </a:r>
            <a:endParaRPr lang="fr-FR" sz="1200" b="1" dirty="0">
              <a:solidFill>
                <a:prstClr val="black"/>
              </a:solidFill>
            </a:endParaRPr>
          </a:p>
        </p:txBody>
      </p:sp>
      <p:cxnSp>
        <p:nvCxnSpPr>
          <p:cNvPr id="70" name="Connecteur droit avec flèche 69"/>
          <p:cNvCxnSpPr/>
          <p:nvPr/>
        </p:nvCxnSpPr>
        <p:spPr>
          <a:xfrm>
            <a:off x="2495600" y="5716151"/>
            <a:ext cx="7200800" cy="0"/>
          </a:xfrm>
          <a:prstGeom prst="straightConnector1">
            <a:avLst/>
          </a:prstGeom>
          <a:ln w="28575">
            <a:solidFill>
              <a:srgbClr val="FFC000"/>
            </a:solidFill>
            <a:headEnd type="arrow"/>
            <a:tailEnd type="non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2" name="Connecteur droit avec flèche 71"/>
          <p:cNvCxnSpPr/>
          <p:nvPr/>
        </p:nvCxnSpPr>
        <p:spPr>
          <a:xfrm>
            <a:off x="2521146" y="5860167"/>
            <a:ext cx="7175255" cy="0"/>
          </a:xfrm>
          <a:prstGeom prst="straightConnector1">
            <a:avLst/>
          </a:prstGeom>
          <a:ln w="28575">
            <a:solidFill>
              <a:srgbClr val="FFC000"/>
            </a:solidFill>
            <a:headEnd type="none"/>
            <a:tailEnd type="non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6" name="Connecteur droit avec flèche 75"/>
          <p:cNvCxnSpPr/>
          <p:nvPr/>
        </p:nvCxnSpPr>
        <p:spPr>
          <a:xfrm>
            <a:off x="2523569" y="6148199"/>
            <a:ext cx="5400000" cy="0"/>
          </a:xfrm>
          <a:prstGeom prst="straightConnector1">
            <a:avLst/>
          </a:prstGeom>
          <a:ln w="28575">
            <a:solidFill>
              <a:srgbClr val="FFC000"/>
            </a:solidFill>
            <a:headEnd type="none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>
            <a:off x="2523570" y="6004183"/>
            <a:ext cx="7175255" cy="0"/>
          </a:xfrm>
          <a:prstGeom prst="straightConnector1">
            <a:avLst/>
          </a:prstGeom>
          <a:ln w="28575">
            <a:solidFill>
              <a:srgbClr val="FFC000"/>
            </a:solidFill>
            <a:headEnd type="none"/>
            <a:tailEnd type="non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79" name="ZoneTexte 78"/>
          <p:cNvSpPr txBox="1"/>
          <p:nvPr/>
        </p:nvSpPr>
        <p:spPr>
          <a:xfrm>
            <a:off x="2546691" y="6231241"/>
            <a:ext cx="3356189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200" b="1" dirty="0">
                <a:solidFill>
                  <a:prstClr val="black"/>
                </a:solidFill>
              </a:rPr>
              <a:t>Ecart moyen Etudiant//Entreprise</a:t>
            </a:r>
          </a:p>
        </p:txBody>
      </p:sp>
      <p:cxnSp>
        <p:nvCxnSpPr>
          <p:cNvPr id="80" name="Connecteur droit avec flèche 79"/>
          <p:cNvCxnSpPr/>
          <p:nvPr/>
        </p:nvCxnSpPr>
        <p:spPr>
          <a:xfrm>
            <a:off x="2495599" y="6580247"/>
            <a:ext cx="3315600" cy="0"/>
          </a:xfrm>
          <a:prstGeom prst="straightConnector1">
            <a:avLst/>
          </a:prstGeom>
          <a:ln w="28575">
            <a:solidFill>
              <a:srgbClr val="FFC000"/>
            </a:solidFill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902880" y="3379145"/>
            <a:ext cx="180000" cy="216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709749" y="3595169"/>
            <a:ext cx="180000" cy="216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8076080" y="2147064"/>
            <a:ext cx="180000" cy="2160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8152009" y="1674186"/>
            <a:ext cx="180000" cy="2160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187508" y="3118731"/>
            <a:ext cx="180000" cy="2160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3934355" y="2857809"/>
            <a:ext cx="180000" cy="2160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973332" y="2630611"/>
            <a:ext cx="180000" cy="2160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8040216" y="2380152"/>
            <a:ext cx="180000" cy="2160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284540" y="1890605"/>
            <a:ext cx="180000" cy="2160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705450" y="1390014"/>
            <a:ext cx="180000" cy="2160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06023" y="1388548"/>
            <a:ext cx="180000" cy="216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150681" y="1674255"/>
            <a:ext cx="180000" cy="216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84710" y="1890279"/>
            <a:ext cx="180000" cy="216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076080" y="2146677"/>
            <a:ext cx="180000" cy="216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040216" y="2379992"/>
            <a:ext cx="180000" cy="216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974905" y="2631388"/>
            <a:ext cx="180000" cy="216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935760" y="2858321"/>
            <a:ext cx="180000" cy="216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87348" y="3118731"/>
            <a:ext cx="180000" cy="216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cxnSp>
        <p:nvCxnSpPr>
          <p:cNvPr id="66" name="Connecteur droit 65"/>
          <p:cNvCxnSpPr/>
          <p:nvPr/>
        </p:nvCxnSpPr>
        <p:spPr>
          <a:xfrm>
            <a:off x="0" y="754752"/>
            <a:ext cx="121920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ZoneTexte 74"/>
          <p:cNvSpPr txBox="1"/>
          <p:nvPr/>
        </p:nvSpPr>
        <p:spPr>
          <a:xfrm>
            <a:off x="1" y="-14689"/>
            <a:ext cx="12192000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857250" indent="-857250" algn="ctr">
              <a:buFont typeface="+mj-lt"/>
              <a:buAutoNum type="romanUcPeriod" startAt="3"/>
            </a:pPr>
            <a:r>
              <a:rPr lang="fr-FR" sz="4400" spc="300" dirty="0" smtClean="0">
                <a:solidFill>
                  <a:srgbClr val="1C2691"/>
                </a:solidFill>
                <a:latin typeface="Tw Cen MT" panose="020B0602020104020603" pitchFamily="34" charset="0"/>
              </a:rPr>
              <a:t>LE STAGE D</a:t>
            </a:r>
            <a:r>
              <a:rPr lang="fr-FR" sz="4300" spc="300" dirty="0" smtClean="0">
                <a:solidFill>
                  <a:srgbClr val="1C2691"/>
                </a:solidFill>
                <a:latin typeface="Calibri" panose="020F0502020204030204" pitchFamily="34" charset="0"/>
              </a:rPr>
              <a:t>É</a:t>
            </a:r>
            <a:r>
              <a:rPr lang="fr-FR" sz="4400" spc="300" dirty="0" smtClean="0">
                <a:solidFill>
                  <a:srgbClr val="1C2691"/>
                </a:solidFill>
                <a:latin typeface="Tw Cen MT" panose="020B0602020104020603" pitchFamily="34" charset="0"/>
              </a:rPr>
              <a:t>COUVERTE ET LE PPP</a:t>
            </a:r>
            <a:endParaRPr lang="fr-FR" sz="4400" spc="300" dirty="0">
              <a:solidFill>
                <a:srgbClr val="1C2691"/>
              </a:solidFill>
              <a:latin typeface="Tw Cen MT" panose="020B0602020104020603" pitchFamily="34" charset="0"/>
            </a:endParaRPr>
          </a:p>
        </p:txBody>
      </p:sp>
      <p:grpSp>
        <p:nvGrpSpPr>
          <p:cNvPr id="71" name="Groupe 70"/>
          <p:cNvGrpSpPr/>
          <p:nvPr/>
        </p:nvGrpSpPr>
        <p:grpSpPr>
          <a:xfrm>
            <a:off x="-3705" y="-16155"/>
            <a:ext cx="12192001" cy="769441"/>
            <a:chOff x="0" y="-14689"/>
            <a:chExt cx="12192001" cy="769441"/>
          </a:xfrm>
        </p:grpSpPr>
        <p:cxnSp>
          <p:nvCxnSpPr>
            <p:cNvPr id="73" name="Connecteur droit 72"/>
            <p:cNvCxnSpPr/>
            <p:nvPr/>
          </p:nvCxnSpPr>
          <p:spPr>
            <a:xfrm>
              <a:off x="0" y="754752"/>
              <a:ext cx="12192000" cy="0"/>
            </a:xfrm>
            <a:prstGeom prst="line">
              <a:avLst/>
            </a:prstGeom>
            <a:ln w="57150">
              <a:solidFill>
                <a:srgbClr val="1C26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ZoneTexte 73"/>
            <p:cNvSpPr txBox="1"/>
            <p:nvPr/>
          </p:nvSpPr>
          <p:spPr>
            <a:xfrm>
              <a:off x="1" y="-14689"/>
              <a:ext cx="12192000" cy="7694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857250" indent="-857250" algn="ctr">
                <a:buFont typeface="+mj-lt"/>
                <a:buAutoNum type="romanUcPeriod" startAt="2"/>
              </a:pPr>
              <a:r>
                <a:rPr lang="fr-FR" sz="4400" spc="300" dirty="0" smtClean="0">
                  <a:solidFill>
                    <a:srgbClr val="1C2691"/>
                  </a:solidFill>
                  <a:latin typeface="Tw Cen MT" panose="020B0602020104020603" pitchFamily="34" charset="0"/>
                </a:rPr>
                <a:t>CONTINUIT</a:t>
              </a:r>
              <a:r>
                <a:rPr lang="fr-FR" sz="4300" spc="300" dirty="0" smtClean="0">
                  <a:solidFill>
                    <a:srgbClr val="1C2691"/>
                  </a:solidFill>
                  <a:latin typeface="Calibri" panose="020F0502020204030204" pitchFamily="34" charset="0"/>
                </a:rPr>
                <a:t>É</a:t>
              </a:r>
              <a:r>
                <a:rPr lang="fr-FR" sz="4400" spc="300" dirty="0" smtClean="0">
                  <a:solidFill>
                    <a:srgbClr val="1C2691"/>
                  </a:solidFill>
                  <a:latin typeface="Tw Cen MT" panose="020B0602020104020603" pitchFamily="34" charset="0"/>
                </a:rPr>
                <a:t> DU STAGE</a:t>
              </a:r>
              <a:endParaRPr lang="fr-FR" sz="4400" spc="300" dirty="0">
                <a:solidFill>
                  <a:srgbClr val="1C2691"/>
                </a:solidFill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9342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1.48148E-6 L 0.31432 0.00185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16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6 L -0.14531 -0.0016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66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4.81481E-6 L 0.22123 0.0011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55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6 L -0.12083 -0.00115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42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000"/>
                            </p:stCondLst>
                            <p:childTnLst>
                              <p:par>
                                <p:cTn id="5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1.48148E-6 L -0.05677 0.00023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0"/>
                            </p:stCondLst>
                            <p:childTnLst>
                              <p:par>
                                <p:cTn id="5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0.30626 -0.00023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13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2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2000"/>
                            </p:stCondLst>
                            <p:childTnLst>
                              <p:par>
                                <p:cTn id="66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2.59259E-6 L 0.06823 -0.00023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1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4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4000"/>
                            </p:stCondLst>
                            <p:childTnLst>
                              <p:par>
                                <p:cTn id="7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1.85185E-6 L 0.10495 -1.85185E-6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4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6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6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6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6" presetClass="entr" presetSubtype="37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16" presetClass="entr" presetSubtype="37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16" presetClass="entr" presetSubtype="37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500"/>
                            </p:stCondLst>
                            <p:childTnLst>
                              <p:par>
                                <p:cTn id="105" presetID="16" presetClass="entr" presetSubtype="37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4500"/>
                            </p:stCondLst>
                            <p:childTnLst>
                              <p:par>
                                <p:cTn id="109" presetID="16" presetClass="entr" presetSubtype="37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13" presetID="16" presetClass="entr" presetSubtype="37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17" presetID="16" presetClass="entr" presetSubtype="37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75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8000"/>
                            </p:stCondLst>
                            <p:childTnLst>
                              <p:par>
                                <p:cTn id="12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8500"/>
                            </p:stCondLst>
                            <p:childTnLst>
                              <p:par>
                                <p:cTn id="13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9000"/>
                            </p:stCondLst>
                            <p:childTnLst>
                              <p:par>
                                <p:cTn id="13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5" grpId="0"/>
      <p:bldP spid="36" grpId="0"/>
      <p:bldP spid="37" grpId="0" animBg="1"/>
      <p:bldP spid="67" grpId="0"/>
      <p:bldP spid="68" grpId="0" animBg="1"/>
      <p:bldP spid="69" grpId="0"/>
      <p:bldP spid="79" grpId="0"/>
      <p:bldP spid="55" grpId="0" animBg="1"/>
      <p:bldP spid="55" grpId="1" animBg="1"/>
      <p:bldP spid="56" grpId="0" animBg="1"/>
      <p:bldP spid="56" grpId="1" animBg="1"/>
      <p:bldP spid="58" grpId="0" animBg="1"/>
      <p:bldP spid="58" grpId="1" animBg="1"/>
      <p:bldP spid="59" grpId="0" animBg="1"/>
      <p:bldP spid="59" grpId="1" animBg="1"/>
      <p:bldP spid="61" grpId="0" animBg="1"/>
      <p:bldP spid="61" grpId="1" animBg="1"/>
      <p:bldP spid="62" grpId="0" animBg="1"/>
      <p:bldP spid="62" grpId="1" animBg="1"/>
      <p:bldP spid="64" grpId="0" animBg="1"/>
      <p:bldP spid="64" grpId="1" animBg="1"/>
      <p:bldP spid="65" grpId="0" animBg="1"/>
      <p:bldP spid="65" grpId="1" animBg="1"/>
      <p:bldP spid="75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670</Words>
  <Application>Microsoft Office PowerPoint</Application>
  <PresentationFormat>Grand écran</PresentationFormat>
  <Paragraphs>169</Paragraphs>
  <Slides>11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Stencil</vt:lpstr>
      <vt:lpstr>Times New Roman</vt:lpstr>
      <vt:lpstr>Tw Cen MT</vt:lpstr>
      <vt:lpstr>Wingdings</vt:lpstr>
      <vt:lpstr>Thème Office</vt:lpstr>
      <vt:lpstr>1_Thème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Fiona</dc:creator>
  <cp:lastModifiedBy>Fiona</cp:lastModifiedBy>
  <cp:revision>74</cp:revision>
  <dcterms:created xsi:type="dcterms:W3CDTF">2014-03-21T15:35:47Z</dcterms:created>
  <dcterms:modified xsi:type="dcterms:W3CDTF">2014-03-27T15:34:36Z</dcterms:modified>
</cp:coreProperties>
</file>