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jpeg" ContentType="image/jpeg"/>
  <Default Extension="mp3" ContentType="audio/unknown"/>
  <Default Extension="emf" ContentType="image/x-emf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6" r:id="rId2"/>
    <p:sldId id="257" r:id="rId3"/>
    <p:sldId id="258" r:id="rId4"/>
    <p:sldId id="281" r:id="rId5"/>
    <p:sldId id="282" r:id="rId6"/>
    <p:sldId id="259" r:id="rId7"/>
    <p:sldId id="260" r:id="rId8"/>
    <p:sldId id="271" r:id="rId9"/>
    <p:sldId id="272" r:id="rId10"/>
    <p:sldId id="286" r:id="rId11"/>
    <p:sldId id="283" r:id="rId12"/>
    <p:sldId id="290" r:id="rId13"/>
    <p:sldId id="284" r:id="rId14"/>
    <p:sldId id="285" r:id="rId15"/>
    <p:sldId id="276" r:id="rId16"/>
    <p:sldId id="273" r:id="rId17"/>
    <p:sldId id="275" r:id="rId18"/>
    <p:sldId id="287" r:id="rId19"/>
    <p:sldId id="274" r:id="rId20"/>
    <p:sldId id="277" r:id="rId21"/>
    <p:sldId id="289" r:id="rId22"/>
    <p:sldId id="291" r:id="rId23"/>
    <p:sldId id="278" r:id="rId24"/>
    <p:sldId id="288" r:id="rId25"/>
    <p:sldId id="261" r:id="rId26"/>
    <p:sldId id="262" r:id="rId27"/>
    <p:sldId id="263" r:id="rId28"/>
    <p:sldId id="264" r:id="rId29"/>
    <p:sldId id="265" r:id="rId30"/>
    <p:sldId id="266" r:id="rId31"/>
    <p:sldId id="268" r:id="rId32"/>
    <p:sldId id="267" r:id="rId33"/>
    <p:sldId id="269" r:id="rId34"/>
    <p:sldId id="270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6" autoAdjust="0"/>
    <p:restoredTop sz="94647" autoAdjust="0"/>
  </p:normalViewPr>
  <p:slideViewPr>
    <p:cSldViewPr snapToGrid="0" snapToObjects="1">
      <p:cViewPr>
        <p:scale>
          <a:sx n="95" d="100"/>
          <a:sy n="95" d="100"/>
        </p:scale>
        <p:origin x="-1136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4DC218-0446-4445-B242-6610EDCAF374}" type="datetimeFigureOut">
              <a:rPr lang="fr-FR" smtClean="0"/>
              <a:t>13/03/14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7C6D5-C14A-BC44-8C06-0A2D8B7F5BE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3616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1895</a:t>
            </a:r>
            <a:r>
              <a:rPr lang="fr-FR" baseline="0" dirty="0" smtClean="0"/>
              <a:t> des 6285 espèces d’amphibiens de la planète sont en danger d’</a:t>
            </a:r>
            <a:r>
              <a:rPr lang="fr-FR" baseline="0" dirty="0" err="1" smtClean="0"/>
              <a:t>extincion</a:t>
            </a:r>
            <a:r>
              <a:rPr lang="fr-FR" baseline="0" dirty="0" smtClean="0"/>
              <a:t>, ce qui fait d’eux le groupe d’espèces le plus menacé connu à ce jour!! (UICN)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7C6D5-C14A-BC44-8C06-0A2D8B7F5BE5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0152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Diversité élevée </a:t>
            </a:r>
            <a:r>
              <a:rPr lang="fr-FR" dirty="0" err="1" smtClean="0"/>
              <a:t>batacho</a:t>
            </a:r>
            <a:r>
              <a:rPr lang="fr-FR" baseline="0" dirty="0" err="1" smtClean="0"/>
              <a:t>faune</a:t>
            </a:r>
            <a:r>
              <a:rPr lang="fr-FR" baseline="0" dirty="0" smtClean="0"/>
              <a:t> en Alsace. (38 </a:t>
            </a:r>
            <a:r>
              <a:rPr lang="fr-FR" baseline="0" dirty="0" err="1" smtClean="0"/>
              <a:t>sp</a:t>
            </a:r>
            <a:r>
              <a:rPr lang="fr-FR" baseline="0" dirty="0" smtClean="0"/>
              <a:t> en France et env. 70 en Europe)</a:t>
            </a:r>
          </a:p>
          <a:p>
            <a:r>
              <a:rPr lang="fr-FR" baseline="0" dirty="0" smtClean="0"/>
              <a:t>Suite à la colonisation de nombreuses espèces après le dernière glaciation (</a:t>
            </a:r>
            <a:r>
              <a:rPr lang="fr-FR" baseline="0" dirty="0" err="1" smtClean="0"/>
              <a:t>env</a:t>
            </a:r>
            <a:r>
              <a:rPr lang="fr-FR" baseline="0" dirty="0" smtClean="0"/>
              <a:t> – 10 000 ans)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7C6D5-C14A-BC44-8C06-0A2D8B7F5BE5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9570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Technique de </a:t>
            </a:r>
            <a:r>
              <a:rPr lang="fr-FR" dirty="0" err="1" smtClean="0"/>
              <a:t>repro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7C6D5-C14A-BC44-8C06-0A2D8B7F5BE5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303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aperBackingColo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13903" y="699248"/>
            <a:ext cx="5916194" cy="3837694"/>
          </a:xfrm>
          <a:prstGeom prst="rect">
            <a:avLst/>
          </a:prstGeom>
          <a:solidFill>
            <a:srgbClr val="FFFFFF">
              <a:shade val="85000"/>
            </a:srgbClr>
          </a:solidFill>
          <a:ln w="22225" cap="sq">
            <a:solidFill>
              <a:srgbClr val="FDFDFD"/>
            </a:solidFill>
            <a:miter lim="800000"/>
          </a:ln>
          <a:effectLst>
            <a:outerShdw blurRad="57150" dist="37500" dir="7560000" sy="98000" kx="80000" ky="63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13/03/14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9569" y="1143000"/>
            <a:ext cx="5724862" cy="1846961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69" y="2994212"/>
            <a:ext cx="5724862" cy="1007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90000"/>
              <a:buFont typeface="Wingdings" pitchFamily="2" charset="2"/>
              <a:buNone/>
              <a:defRPr sz="2000" kern="120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13/03/14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13/03/14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363" y="1143000"/>
            <a:ext cx="3807662" cy="1341344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199" y="605118"/>
            <a:ext cx="3776472" cy="556549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0363" y="2618815"/>
            <a:ext cx="3807662" cy="3133164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13/03/14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13/03/14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pictureCaptionBacking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94412" y="663388"/>
            <a:ext cx="3893127" cy="5112327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25487" y="1143000"/>
            <a:ext cx="3792537" cy="1341344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725487" y="2618815"/>
            <a:ext cx="3792537" cy="3133164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29938" y="864971"/>
            <a:ext cx="3422075" cy="47091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487" y="462896"/>
            <a:ext cx="7718425" cy="828021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5489" y="1598613"/>
            <a:ext cx="7718424" cy="45720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13/03/14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685801"/>
            <a:ext cx="1066800" cy="5484812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5488" y="685757"/>
            <a:ext cx="6437312" cy="548222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13/03/14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13/03/14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hotoBacking-r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86753" y="645459"/>
            <a:ext cx="5957047" cy="399377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4600"/>
            <a:ext cx="2133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A6BE1EF4-31ED-45C2-AC47-F2718A41336B}" type="datetimeFigureOut">
              <a:rPr lang="en-US" smtClean="0"/>
              <a:t>13/03/14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133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4435" y="4953000"/>
            <a:ext cx="8095130" cy="857250"/>
          </a:xfrm>
        </p:spPr>
        <p:txBody>
          <a:bodyPr anchor="b" anchorCtr="0">
            <a:noAutofit/>
          </a:bodyPr>
          <a:lstStyle>
            <a:lvl1pPr>
              <a:defRPr sz="54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4435" y="5791200"/>
            <a:ext cx="8095130" cy="5072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764792" y="804672"/>
            <a:ext cx="5638800" cy="3657600"/>
          </a:xfr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818" y="2514600"/>
            <a:ext cx="8162365" cy="914400"/>
          </a:xfrm>
        </p:spPr>
        <p:txBody>
          <a:bodyPr anchor="b" anchorCtr="0"/>
          <a:lstStyle>
            <a:lvl1pPr algn="ctr">
              <a:defRPr sz="5400" b="0" cap="none" baseline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818" y="3429000"/>
            <a:ext cx="8162365" cy="701000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A6BE1EF4-31ED-45C2-AC47-F2718A41336B}" type="datetimeFigureOut">
              <a:rPr lang="en-US" smtClean="0"/>
              <a:t>13/03/14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13/03/14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900" y="1598613"/>
            <a:ext cx="3773488" cy="427877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3900" y="2174875"/>
            <a:ext cx="3773488" cy="399732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98613"/>
            <a:ext cx="3776472" cy="427877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3776472" cy="399732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13/03/14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us, Haut et b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7707406" cy="223113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13/03/14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23900" y="3914170"/>
            <a:ext cx="7707406" cy="223113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13/03/14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13/03/14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239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6141" y="314979"/>
            <a:ext cx="769171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/>
              <a:t>Click to edit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6141" y="1586753"/>
            <a:ext cx="7691719" cy="4571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6BE1EF4-31ED-45C2-AC47-F2718A41336B}" type="datetimeFigureOut">
              <a:rPr lang="en-US" smtClean="0"/>
              <a:t>13/03/14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400"/>
        </a:spcBef>
        <a:buSzPct val="90000"/>
        <a:buFont typeface="Wingdings" pitchFamily="2" charset="2"/>
        <a:buChar char="v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2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63650" indent="-349250" algn="l" defTabSz="914400" rtl="0" eaLnBrk="1" latinLnBrk="0" hangingPunct="1">
        <a:spcBef>
          <a:spcPts val="1200"/>
        </a:spcBef>
        <a:buSzPct val="90000"/>
        <a:buFont typeface="Wingdings" pitchFamily="2" charset="2"/>
        <a:buChar char="v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336550" algn="l" defTabSz="914400" rtl="0" eaLnBrk="1" latinLnBrk="0" hangingPunct="1">
        <a:spcBef>
          <a:spcPts val="12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946275" indent="-346075" algn="l" defTabSz="914400" rtl="0" eaLnBrk="1" latinLnBrk="0" hangingPunct="1">
        <a:spcBef>
          <a:spcPts val="1200"/>
        </a:spcBef>
        <a:buSzPct val="90000"/>
        <a:buFont typeface="Wingdings" pitchFamily="2" charset="2"/>
        <a:buChar char="v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 typeface="Wingdings" pitchFamily="2" charset="2"/>
        <a:buChar char="v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 typeface="Wingdings" pitchFamily="2" charset="2"/>
        <a:buChar char="v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g"/><Relationship Id="rId3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5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g"/><Relationship Id="rId3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4" Type="http://schemas.openxmlformats.org/officeDocument/2006/relationships/audio" Target="../media/media5.mp3"/><Relationship Id="rId5" Type="http://schemas.microsoft.com/office/2007/relationships/media" Target="../media/media6.mp3"/><Relationship Id="rId6" Type="http://schemas.openxmlformats.org/officeDocument/2006/relationships/audio" Target="../media/media6.mp3"/><Relationship Id="rId7" Type="http://schemas.openxmlformats.org/officeDocument/2006/relationships/slideLayout" Target="../slideLayouts/slideLayout4.xml"/><Relationship Id="rId8" Type="http://schemas.openxmlformats.org/officeDocument/2006/relationships/image" Target="../media/image35.jpeg"/><Relationship Id="rId9" Type="http://schemas.openxmlformats.org/officeDocument/2006/relationships/image" Target="../media/image36.jpeg"/><Relationship Id="rId10" Type="http://schemas.openxmlformats.org/officeDocument/2006/relationships/image" Target="../media/image37.jpeg"/><Relationship Id="rId11" Type="http://schemas.openxmlformats.org/officeDocument/2006/relationships/image" Target="../media/image21.pn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4" Type="http://schemas.openxmlformats.org/officeDocument/2006/relationships/audio" Target="../media/media8.mp3"/><Relationship Id="rId5" Type="http://schemas.microsoft.com/office/2007/relationships/media" Target="../media/media9.wav"/><Relationship Id="rId6" Type="http://schemas.openxmlformats.org/officeDocument/2006/relationships/audio" Target="../media/media9.wav"/><Relationship Id="rId7" Type="http://schemas.openxmlformats.org/officeDocument/2006/relationships/slideLayout" Target="../slideLayouts/slideLayout4.xml"/><Relationship Id="rId8" Type="http://schemas.openxmlformats.org/officeDocument/2006/relationships/image" Target="../media/image38.jpeg"/><Relationship Id="rId9" Type="http://schemas.openxmlformats.org/officeDocument/2006/relationships/image" Target="../media/image39.jpeg"/><Relationship Id="rId10" Type="http://schemas.openxmlformats.org/officeDocument/2006/relationships/image" Target="../media/image40.jpeg"/><Relationship Id="rId11" Type="http://schemas.openxmlformats.org/officeDocument/2006/relationships/image" Target="../media/image21.png"/><Relationship Id="rId1" Type="http://schemas.microsoft.com/office/2007/relationships/media" Target="../media/media7.mp3"/><Relationship Id="rId2" Type="http://schemas.openxmlformats.org/officeDocument/2006/relationships/audio" Target="../media/media7.mp3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jpg"/><Relationship Id="rId12" Type="http://schemas.openxmlformats.org/officeDocument/2006/relationships/image" Target="../media/image21.png"/><Relationship Id="rId1" Type="http://schemas.microsoft.com/office/2007/relationships/media" Target="../media/media10.mp3"/><Relationship Id="rId2" Type="http://schemas.openxmlformats.org/officeDocument/2006/relationships/audio" Target="../media/media10.mp3"/><Relationship Id="rId3" Type="http://schemas.microsoft.com/office/2007/relationships/media" Target="../media/media11.mp3"/><Relationship Id="rId4" Type="http://schemas.openxmlformats.org/officeDocument/2006/relationships/audio" Target="../media/media11.mp3"/><Relationship Id="rId5" Type="http://schemas.microsoft.com/office/2007/relationships/media" Target="../media/media12.mp3"/><Relationship Id="rId6" Type="http://schemas.openxmlformats.org/officeDocument/2006/relationships/audio" Target="../media/media12.mp3"/><Relationship Id="rId7" Type="http://schemas.openxmlformats.org/officeDocument/2006/relationships/slideLayout" Target="../slideLayouts/slideLayout4.xml"/><Relationship Id="rId8" Type="http://schemas.openxmlformats.org/officeDocument/2006/relationships/image" Target="../media/image44.JPG"/><Relationship Id="rId9" Type="http://schemas.openxmlformats.org/officeDocument/2006/relationships/image" Target="../media/image45.jpg"/><Relationship Id="rId10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5" Type="http://schemas.openxmlformats.org/officeDocument/2006/relationships/image" Target="../media/image55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4" Type="http://schemas.openxmlformats.org/officeDocument/2006/relationships/image" Target="../media/image58.jpg"/><Relationship Id="rId5" Type="http://schemas.openxmlformats.org/officeDocument/2006/relationships/image" Target="../media/image59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jpg"/><Relationship Id="rId3" Type="http://schemas.openxmlformats.org/officeDocument/2006/relationships/image" Target="../media/image6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8.jpeg"/><Relationship Id="rId3" Type="http://schemas.openxmlformats.org/officeDocument/2006/relationships/image" Target="../media/image7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0.jpeg"/><Relationship Id="rId3" Type="http://schemas.openxmlformats.org/officeDocument/2006/relationships/image" Target="../media/image8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microsoft.com/office/2007/relationships/media" Target="../media/media3.mp3"/><Relationship Id="rId6" Type="http://schemas.openxmlformats.org/officeDocument/2006/relationships/audio" Target="../media/media3.mp3"/><Relationship Id="rId7" Type="http://schemas.openxmlformats.org/officeDocument/2006/relationships/slideLayout" Target="../slideLayouts/slideLayout4.xml"/><Relationship Id="rId8" Type="http://schemas.openxmlformats.org/officeDocument/2006/relationships/image" Target="../media/image18.jpeg"/><Relationship Id="rId9" Type="http://schemas.openxmlformats.org/officeDocument/2006/relationships/image" Target="../media/image19.jpeg"/><Relationship Id="rId10" Type="http://schemas.openxmlformats.org/officeDocument/2006/relationships/image" Target="../media/image20.jpeg"/><Relationship Id="rId11" Type="http://schemas.openxmlformats.org/officeDocument/2006/relationships/image" Target="../media/image21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crapaud commun_h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62573" y="0"/>
            <a:ext cx="10287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0818" y="585532"/>
            <a:ext cx="8162365" cy="914400"/>
          </a:xfrm>
        </p:spPr>
        <p:txBody>
          <a:bodyPr/>
          <a:lstStyle/>
          <a:p>
            <a:r>
              <a:rPr lang="fr-FR" dirty="0" smtClean="0"/>
              <a:t>Les amphibiens d’Alsace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body" idx="1"/>
          </p:nvPr>
        </p:nvSpPr>
        <p:spPr>
          <a:xfrm>
            <a:off x="490818" y="5501831"/>
            <a:ext cx="8162365" cy="701000"/>
          </a:xfrm>
        </p:spPr>
        <p:txBody>
          <a:bodyPr>
            <a:normAutofit/>
          </a:bodyPr>
          <a:lstStyle/>
          <a:p>
            <a:r>
              <a:rPr lang="fr-FR" dirty="0" smtClean="0"/>
              <a:t>– 13 mars 2014</a:t>
            </a:r>
          </a:p>
          <a:p>
            <a:r>
              <a:rPr lang="fr-FR" dirty="0" smtClean="0"/>
              <a:t>Victoria Michel – Association BUFO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3178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292683" y="1269792"/>
            <a:ext cx="1834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Grenouille rousse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5911524" y="1269792"/>
            <a:ext cx="1655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Grenouille agile</a:t>
            </a:r>
          </a:p>
        </p:txBody>
      </p:sp>
      <p:pic>
        <p:nvPicPr>
          <p:cNvPr id="7" name="Image 6" descr="amplexus_rous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639124"/>
            <a:ext cx="4114800" cy="274251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7" descr="amplexus_agil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0" y="1639124"/>
            <a:ext cx="4131733" cy="27538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490818" y="5745091"/>
            <a:ext cx="8162365" cy="914400"/>
          </a:xfrm>
        </p:spPr>
        <p:txBody>
          <a:bodyPr/>
          <a:lstStyle/>
          <a:p>
            <a:r>
              <a:rPr lang="fr-FR" dirty="0" smtClean="0"/>
              <a:t>Les grenouilles brunes : mâle ou femelle 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0304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1292683" y="23444"/>
            <a:ext cx="1834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Grenouille rousse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5790716" y="23445"/>
            <a:ext cx="1655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Grenouille agile</a:t>
            </a:r>
            <a:endParaRPr lang="fr-FR" dirty="0"/>
          </a:p>
        </p:txBody>
      </p:sp>
      <p:pic>
        <p:nvPicPr>
          <p:cNvPr id="12" name="Image 11" descr="rousse_profil_edited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93" y="459617"/>
            <a:ext cx="4138875" cy="275856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 12" descr="agile_profil_edited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301" y="459617"/>
            <a:ext cx="4141115" cy="276005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490818" y="5958979"/>
            <a:ext cx="8162365" cy="914400"/>
          </a:xfrm>
        </p:spPr>
        <p:txBody>
          <a:bodyPr/>
          <a:lstStyle/>
          <a:p>
            <a:r>
              <a:rPr lang="fr-FR" dirty="0" smtClean="0"/>
              <a:t>Les grenouilles brunes</a:t>
            </a:r>
            <a:endParaRPr lang="fr-FR" dirty="0"/>
          </a:p>
        </p:txBody>
      </p:sp>
      <p:pic>
        <p:nvPicPr>
          <p:cNvPr id="15" name="Image 14" descr="agile_vent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986" y="3360834"/>
            <a:ext cx="4138875" cy="275856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 15" descr="temporaria_ventr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43" y="3360834"/>
            <a:ext cx="4218835" cy="275856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4776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292683" y="71595"/>
            <a:ext cx="183475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Grenouille rousse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5773783" y="71595"/>
            <a:ext cx="165588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Grenouille agile</a:t>
            </a:r>
            <a:endParaRPr lang="fr-FR" dirty="0"/>
          </a:p>
        </p:txBody>
      </p:sp>
      <p:pic>
        <p:nvPicPr>
          <p:cNvPr id="6" name="Image 5" descr="tubercle_temporar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4" y="440927"/>
            <a:ext cx="4138327" cy="275819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 6" descr="tubercle_dalmatina_edited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474" y="440926"/>
            <a:ext cx="4138328" cy="275819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490818" y="5958979"/>
            <a:ext cx="8162365" cy="914400"/>
          </a:xfrm>
        </p:spPr>
        <p:txBody>
          <a:bodyPr/>
          <a:lstStyle/>
          <a:p>
            <a:r>
              <a:rPr lang="fr-FR" dirty="0" smtClean="0"/>
              <a:t>Les grenouilles brunes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97173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292683" y="597806"/>
            <a:ext cx="2319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Grenouille des champs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5468983" y="597806"/>
            <a:ext cx="2319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Grenouille des champs</a:t>
            </a:r>
          </a:p>
        </p:txBody>
      </p:sp>
      <p:pic>
        <p:nvPicPr>
          <p:cNvPr id="7" name="Image 6" descr="arvalis_profi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41" y="967137"/>
            <a:ext cx="4142504" cy="276097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7" descr="tubercle_arvali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123" y="967137"/>
            <a:ext cx="4142504" cy="276097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490818" y="5557939"/>
            <a:ext cx="8162365" cy="914400"/>
          </a:xfrm>
        </p:spPr>
        <p:txBody>
          <a:bodyPr/>
          <a:lstStyle/>
          <a:p>
            <a:r>
              <a:rPr lang="fr-FR" dirty="0" smtClean="0"/>
              <a:t>Les grenouilles brunes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2028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figure_1_jpvach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08" y="647757"/>
            <a:ext cx="3952561" cy="518088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292683" y="948934"/>
            <a:ext cx="2319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Grenouille des champs</a:t>
            </a:r>
            <a:endParaRPr lang="fr-FR" dirty="0"/>
          </a:p>
        </p:txBody>
      </p:sp>
      <p:sp>
        <p:nvSpPr>
          <p:cNvPr id="5" name="Ellipse 4"/>
          <p:cNvSpPr/>
          <p:nvPr/>
        </p:nvSpPr>
        <p:spPr>
          <a:xfrm>
            <a:off x="7737475" y="1504984"/>
            <a:ext cx="101232" cy="9846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 descr="arvali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9" y="1673307"/>
            <a:ext cx="4687357" cy="312412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ZoneTexte 6"/>
          <p:cNvSpPr txBox="1"/>
          <p:nvPr/>
        </p:nvSpPr>
        <p:spPr>
          <a:xfrm>
            <a:off x="7804839" y="1414721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2009</a:t>
            </a:r>
            <a:endParaRPr lang="fr-FR" sz="1200" dirty="0"/>
          </a:p>
        </p:txBody>
      </p:sp>
      <p:sp>
        <p:nvSpPr>
          <p:cNvPr id="8" name="ZoneTexte 7"/>
          <p:cNvSpPr txBox="1"/>
          <p:nvPr/>
        </p:nvSpPr>
        <p:spPr>
          <a:xfrm>
            <a:off x="7522646" y="1701989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2006</a:t>
            </a:r>
            <a:endParaRPr lang="fr-FR" sz="1200" dirty="0"/>
          </a:p>
        </p:txBody>
      </p:sp>
      <p:sp>
        <p:nvSpPr>
          <p:cNvPr id="9" name="ZoneTexte 8"/>
          <p:cNvSpPr txBox="1"/>
          <p:nvPr/>
        </p:nvSpPr>
        <p:spPr>
          <a:xfrm>
            <a:off x="5662774" y="5224718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1981</a:t>
            </a:r>
            <a:endParaRPr lang="fr-FR" sz="1200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490818" y="5745091"/>
            <a:ext cx="8162365" cy="914400"/>
          </a:xfrm>
        </p:spPr>
        <p:txBody>
          <a:bodyPr/>
          <a:lstStyle/>
          <a:p>
            <a:r>
              <a:rPr lang="fr-FR" dirty="0" smtClean="0"/>
              <a:t>Les grenouilles brunes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0828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0818" y="5533977"/>
            <a:ext cx="8162365" cy="914400"/>
          </a:xfrm>
        </p:spPr>
        <p:txBody>
          <a:bodyPr/>
          <a:lstStyle/>
          <a:p>
            <a:r>
              <a:rPr lang="fr-FR" sz="3600" dirty="0" smtClean="0"/>
              <a:t>Le complexe des grenouilles vertes</a:t>
            </a:r>
            <a:endParaRPr lang="fr-FR" sz="3600" dirty="0"/>
          </a:p>
        </p:txBody>
      </p:sp>
      <p:pic>
        <p:nvPicPr>
          <p:cNvPr id="4" name="Image 3" descr="ridibunda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818" y="225930"/>
            <a:ext cx="3838919" cy="2558196"/>
          </a:xfrm>
          <a:prstGeom prst="rect">
            <a:avLst/>
          </a:prstGeom>
        </p:spPr>
      </p:pic>
      <p:pic>
        <p:nvPicPr>
          <p:cNvPr id="5" name="Image 4" descr="lessona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818" y="2975781"/>
            <a:ext cx="3838919" cy="2558196"/>
          </a:xfrm>
          <a:prstGeom prst="rect">
            <a:avLst/>
          </a:prstGeom>
        </p:spPr>
      </p:pic>
      <p:pic>
        <p:nvPicPr>
          <p:cNvPr id="6" name="Image 5" descr="esculenta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544" y="1650947"/>
            <a:ext cx="3976185" cy="2649668"/>
          </a:xfrm>
          <a:prstGeom prst="rect">
            <a:avLst/>
          </a:prstGeom>
        </p:spPr>
      </p:pic>
      <p:sp>
        <p:nvSpPr>
          <p:cNvPr id="7" name="Espace réservé du texte 4"/>
          <p:cNvSpPr>
            <a:spLocks noGrp="1"/>
          </p:cNvSpPr>
          <p:nvPr>
            <p:ph type="body" idx="1"/>
          </p:nvPr>
        </p:nvSpPr>
        <p:spPr>
          <a:xfrm>
            <a:off x="1777549" y="2083126"/>
            <a:ext cx="2552188" cy="701000"/>
          </a:xfrm>
        </p:spPr>
        <p:txBody>
          <a:bodyPr/>
          <a:lstStyle/>
          <a:p>
            <a:pPr algn="r"/>
            <a:r>
              <a:rPr lang="fr-FR" i="1" dirty="0" smtClean="0"/>
              <a:t>Grenouille rieuse</a:t>
            </a:r>
          </a:p>
          <a:p>
            <a:pPr algn="r"/>
            <a:r>
              <a:rPr lang="fr-FR" i="1" dirty="0" smtClean="0"/>
              <a:t>(</a:t>
            </a:r>
            <a:r>
              <a:rPr lang="fr-FR" i="1" dirty="0" err="1" smtClean="0"/>
              <a:t>Pelophylax</a:t>
            </a:r>
            <a:r>
              <a:rPr lang="fr-FR" i="1" dirty="0" smtClean="0"/>
              <a:t> </a:t>
            </a:r>
            <a:r>
              <a:rPr lang="fr-FR" i="1" dirty="0" err="1" smtClean="0"/>
              <a:t>ridibundus</a:t>
            </a:r>
            <a:r>
              <a:rPr lang="fr-FR" i="1" dirty="0" smtClean="0"/>
              <a:t>)</a:t>
            </a:r>
            <a:endParaRPr lang="fr-FR" i="1" dirty="0"/>
          </a:p>
        </p:txBody>
      </p:sp>
      <p:sp>
        <p:nvSpPr>
          <p:cNvPr id="8" name="Espace réservé du texte 4"/>
          <p:cNvSpPr txBox="1">
            <a:spLocks/>
          </p:cNvSpPr>
          <p:nvPr/>
        </p:nvSpPr>
        <p:spPr>
          <a:xfrm>
            <a:off x="501455" y="3005147"/>
            <a:ext cx="2552188" cy="701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90000"/>
              <a:buFont typeface="Wingdings" pitchFamily="2" charset="2"/>
              <a:buNone/>
              <a:defRPr sz="1800" kern="12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 smtClean="0"/>
              <a:t>Grenouille de </a:t>
            </a:r>
            <a:r>
              <a:rPr lang="fr-FR" dirty="0" err="1" smtClean="0"/>
              <a:t>Lessona</a:t>
            </a:r>
            <a:endParaRPr lang="fr-FR" dirty="0" smtClean="0"/>
          </a:p>
          <a:p>
            <a:pPr algn="l"/>
            <a:r>
              <a:rPr lang="fr-FR" i="1" dirty="0" smtClean="0"/>
              <a:t>(</a:t>
            </a:r>
            <a:r>
              <a:rPr lang="fr-FR" i="1" dirty="0" err="1" smtClean="0"/>
              <a:t>Pelophylax</a:t>
            </a:r>
            <a:r>
              <a:rPr lang="fr-FR" i="1" dirty="0" smtClean="0"/>
              <a:t> </a:t>
            </a:r>
            <a:r>
              <a:rPr lang="fr-FR" i="1" dirty="0" err="1" smtClean="0"/>
              <a:t>lessonae</a:t>
            </a:r>
            <a:r>
              <a:rPr lang="fr-FR" i="1" dirty="0" smtClean="0"/>
              <a:t>)</a:t>
            </a:r>
            <a:endParaRPr lang="fr-FR" i="1" dirty="0"/>
          </a:p>
        </p:txBody>
      </p:sp>
      <p:sp>
        <p:nvSpPr>
          <p:cNvPr id="9" name="Espace réservé du texte 4"/>
          <p:cNvSpPr txBox="1">
            <a:spLocks/>
          </p:cNvSpPr>
          <p:nvPr/>
        </p:nvSpPr>
        <p:spPr>
          <a:xfrm>
            <a:off x="6217541" y="4300615"/>
            <a:ext cx="2552188" cy="701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90000"/>
              <a:buFont typeface="Wingdings" pitchFamily="2" charset="2"/>
              <a:buNone/>
              <a:defRPr sz="1800" kern="12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 smtClean="0"/>
              <a:t>Grenouille verte</a:t>
            </a:r>
          </a:p>
          <a:p>
            <a:pPr algn="l"/>
            <a:r>
              <a:rPr lang="fr-FR" i="1" dirty="0" smtClean="0"/>
              <a:t>(</a:t>
            </a:r>
            <a:r>
              <a:rPr lang="fr-FR" i="1" dirty="0" err="1" smtClean="0"/>
              <a:t>Pelophylax</a:t>
            </a:r>
            <a:r>
              <a:rPr lang="fr-FR" i="1" dirty="0" smtClean="0"/>
              <a:t> </a:t>
            </a:r>
            <a:r>
              <a:rPr lang="fr-FR" dirty="0" smtClean="0"/>
              <a:t>kl</a:t>
            </a:r>
            <a:r>
              <a:rPr lang="fr-FR" i="1" dirty="0" smtClean="0"/>
              <a:t>. </a:t>
            </a:r>
            <a:r>
              <a:rPr lang="fr-FR" i="1" dirty="0" err="1" smtClean="0"/>
              <a:t>esculentus</a:t>
            </a:r>
            <a:r>
              <a:rPr lang="fr-FR" i="1" dirty="0" smtClean="0"/>
              <a:t>)</a:t>
            </a:r>
            <a:endParaRPr lang="fr-FR" i="1" dirty="0"/>
          </a:p>
        </p:txBody>
      </p:sp>
      <p:cxnSp>
        <p:nvCxnSpPr>
          <p:cNvPr id="11" name="Connecteur en angle 10"/>
          <p:cNvCxnSpPr>
            <a:stCxn id="4" idx="3"/>
            <a:endCxn id="6" idx="1"/>
          </p:cNvCxnSpPr>
          <p:nvPr/>
        </p:nvCxnSpPr>
        <p:spPr>
          <a:xfrm>
            <a:off x="4329737" y="1505028"/>
            <a:ext cx="463807" cy="1470753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en angle 13"/>
          <p:cNvCxnSpPr>
            <a:stCxn id="5" idx="3"/>
            <a:endCxn id="6" idx="1"/>
          </p:cNvCxnSpPr>
          <p:nvPr/>
        </p:nvCxnSpPr>
        <p:spPr>
          <a:xfrm flipV="1">
            <a:off x="4329737" y="2975781"/>
            <a:ext cx="463807" cy="1279098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elophylax_kl_ridibundus_cJeanPierreVach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0818" y="2407920"/>
            <a:ext cx="376206" cy="376206"/>
          </a:xfrm>
          <a:prstGeom prst="rect">
            <a:avLst/>
          </a:prstGeom>
        </p:spPr>
      </p:pic>
      <p:pic>
        <p:nvPicPr>
          <p:cNvPr id="10" name="Rana_lessona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1455" y="5171440"/>
            <a:ext cx="362537" cy="362537"/>
          </a:xfrm>
          <a:prstGeom prst="rect">
            <a:avLst/>
          </a:prstGeom>
        </p:spPr>
      </p:pic>
      <p:pic>
        <p:nvPicPr>
          <p:cNvPr id="12" name="Rana_esculenta-cDanielHolfert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93544" y="3901439"/>
            <a:ext cx="399175" cy="39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87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60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748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149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9034" y="5761628"/>
            <a:ext cx="8162365" cy="914400"/>
          </a:xfrm>
        </p:spPr>
        <p:txBody>
          <a:bodyPr/>
          <a:lstStyle/>
          <a:p>
            <a:r>
              <a:rPr lang="fr-FR" dirty="0" smtClean="0"/>
              <a:t>Les « vrais » crapauds</a:t>
            </a:r>
            <a:endParaRPr lang="fr-FR" dirty="0"/>
          </a:p>
        </p:txBody>
      </p:sp>
      <p:sp>
        <p:nvSpPr>
          <p:cNvPr id="4" name="Espace réservé du texte 4"/>
          <p:cNvSpPr>
            <a:spLocks noGrp="1"/>
          </p:cNvSpPr>
          <p:nvPr>
            <p:ph type="body" idx="1"/>
          </p:nvPr>
        </p:nvSpPr>
        <p:spPr>
          <a:xfrm>
            <a:off x="167349" y="3005147"/>
            <a:ext cx="2552188" cy="701000"/>
          </a:xfrm>
        </p:spPr>
        <p:txBody>
          <a:bodyPr/>
          <a:lstStyle/>
          <a:p>
            <a:pPr algn="l"/>
            <a:r>
              <a:rPr lang="fr-FR" dirty="0" smtClean="0"/>
              <a:t>Crapaud commun</a:t>
            </a:r>
          </a:p>
          <a:p>
            <a:pPr algn="l"/>
            <a:r>
              <a:rPr lang="fr-FR" i="1" dirty="0" smtClean="0"/>
              <a:t>(Bufo bufo)</a:t>
            </a:r>
            <a:endParaRPr lang="fr-FR" i="1" dirty="0"/>
          </a:p>
        </p:txBody>
      </p:sp>
      <p:sp>
        <p:nvSpPr>
          <p:cNvPr id="6" name="Espace réservé du texte 4"/>
          <p:cNvSpPr txBox="1">
            <a:spLocks/>
          </p:cNvSpPr>
          <p:nvPr/>
        </p:nvSpPr>
        <p:spPr>
          <a:xfrm>
            <a:off x="6591812" y="5192019"/>
            <a:ext cx="2552188" cy="701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90000"/>
              <a:buFont typeface="Wingdings" pitchFamily="2" charset="2"/>
              <a:buNone/>
              <a:defRPr sz="1800" kern="12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 smtClean="0"/>
              <a:t>Crapaud vert</a:t>
            </a:r>
          </a:p>
          <a:p>
            <a:pPr algn="l"/>
            <a:r>
              <a:rPr lang="fr-FR" i="1" dirty="0" smtClean="0"/>
              <a:t>(Bufo </a:t>
            </a:r>
            <a:r>
              <a:rPr lang="fr-FR" i="1" dirty="0" err="1" smtClean="0"/>
              <a:t>viridis</a:t>
            </a:r>
            <a:r>
              <a:rPr lang="fr-FR" i="1" dirty="0" smtClean="0"/>
              <a:t>)</a:t>
            </a:r>
            <a:endParaRPr lang="fr-FR" i="1" dirty="0"/>
          </a:p>
        </p:txBody>
      </p:sp>
      <p:sp>
        <p:nvSpPr>
          <p:cNvPr id="7" name="Espace réservé du texte 4"/>
          <p:cNvSpPr txBox="1">
            <a:spLocks/>
          </p:cNvSpPr>
          <p:nvPr/>
        </p:nvSpPr>
        <p:spPr>
          <a:xfrm>
            <a:off x="6349214" y="3000024"/>
            <a:ext cx="2552188" cy="701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90000"/>
              <a:buFont typeface="Wingdings" pitchFamily="2" charset="2"/>
              <a:buNone/>
              <a:defRPr sz="1800" kern="12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 smtClean="0"/>
              <a:t>Crapaud calamite</a:t>
            </a:r>
          </a:p>
          <a:p>
            <a:pPr algn="r"/>
            <a:r>
              <a:rPr lang="fr-FR" i="1" dirty="0" smtClean="0"/>
              <a:t>(Bufo calamita)</a:t>
            </a:r>
            <a:endParaRPr lang="fr-FR" i="1" dirty="0"/>
          </a:p>
        </p:txBody>
      </p:sp>
      <p:pic>
        <p:nvPicPr>
          <p:cNvPr id="11" name="Image 10" descr="bufo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349" y="237220"/>
            <a:ext cx="4144207" cy="27628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age 11" descr="calamite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222" y="228571"/>
            <a:ext cx="4157180" cy="27714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Image 12" descr="viridis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9834" y="3191699"/>
            <a:ext cx="4051978" cy="2701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Bufo_buf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21760" y="2610228"/>
            <a:ext cx="389796" cy="389796"/>
          </a:xfrm>
          <a:prstGeom prst="rect">
            <a:avLst/>
          </a:prstGeom>
        </p:spPr>
      </p:pic>
      <p:pic>
        <p:nvPicPr>
          <p:cNvPr id="5" name="Bufo_calamit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44222" y="2610228"/>
            <a:ext cx="412372" cy="412372"/>
          </a:xfrm>
          <a:prstGeom prst="rect">
            <a:avLst/>
          </a:prstGeom>
        </p:spPr>
      </p:pic>
      <p:pic>
        <p:nvPicPr>
          <p:cNvPr id="8" name="bufo_viridis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87440" y="5488646"/>
            <a:ext cx="404372" cy="40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974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21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0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93319" y="5177711"/>
            <a:ext cx="7200900" cy="701000"/>
          </a:xfrm>
        </p:spPr>
        <p:txBody>
          <a:bodyPr/>
          <a:lstStyle/>
          <a:p>
            <a:pPr algn="r"/>
            <a:r>
              <a:rPr lang="fr-FR" dirty="0" smtClean="0"/>
              <a:t>Ponte de crapaud vert</a:t>
            </a:r>
            <a:endParaRPr lang="fr-FR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359034" y="5761628"/>
            <a:ext cx="8162365" cy="914400"/>
          </a:xfrm>
        </p:spPr>
        <p:txBody>
          <a:bodyPr/>
          <a:lstStyle/>
          <a:p>
            <a:r>
              <a:rPr lang="fr-FR" dirty="0" smtClean="0"/>
              <a:t>Les « vrais » crapauds</a:t>
            </a:r>
            <a:endParaRPr lang="fr-FR" dirty="0"/>
          </a:p>
        </p:txBody>
      </p:sp>
      <p:pic>
        <p:nvPicPr>
          <p:cNvPr id="6" name="Image 5" descr="ponte_c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553" y="380159"/>
            <a:ext cx="7199376" cy="47975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9557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iris_bufo_calamit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135" y="256990"/>
            <a:ext cx="4123267" cy="274815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7" descr="iris_bufo_viridi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234" y="3258647"/>
            <a:ext cx="4123266" cy="274815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359034" y="5761628"/>
            <a:ext cx="8162365" cy="914400"/>
          </a:xfrm>
        </p:spPr>
        <p:txBody>
          <a:bodyPr/>
          <a:lstStyle/>
          <a:p>
            <a:r>
              <a:rPr lang="fr-FR" dirty="0" smtClean="0"/>
              <a:t>Les « vrais » crapauds</a:t>
            </a:r>
            <a:endParaRPr lang="fr-FR" dirty="0"/>
          </a:p>
        </p:txBody>
      </p:sp>
      <p:sp>
        <p:nvSpPr>
          <p:cNvPr id="10" name="Espace réservé du texte 4"/>
          <p:cNvSpPr>
            <a:spLocks noGrp="1"/>
          </p:cNvSpPr>
          <p:nvPr>
            <p:ph type="body" idx="1"/>
          </p:nvPr>
        </p:nvSpPr>
        <p:spPr>
          <a:xfrm>
            <a:off x="167349" y="3005147"/>
            <a:ext cx="2552188" cy="701000"/>
          </a:xfrm>
        </p:spPr>
        <p:txBody>
          <a:bodyPr/>
          <a:lstStyle/>
          <a:p>
            <a:pPr algn="l"/>
            <a:r>
              <a:rPr lang="fr-FR" dirty="0" smtClean="0"/>
              <a:t>Crapaud commun</a:t>
            </a:r>
          </a:p>
          <a:p>
            <a:pPr algn="l"/>
            <a:r>
              <a:rPr lang="fr-FR" i="1" dirty="0" smtClean="0"/>
              <a:t>(Bufo bufo)</a:t>
            </a:r>
            <a:endParaRPr lang="fr-FR" i="1" dirty="0"/>
          </a:p>
        </p:txBody>
      </p:sp>
      <p:sp>
        <p:nvSpPr>
          <p:cNvPr id="11" name="Espace réservé du texte 4"/>
          <p:cNvSpPr txBox="1">
            <a:spLocks/>
          </p:cNvSpPr>
          <p:nvPr/>
        </p:nvSpPr>
        <p:spPr>
          <a:xfrm>
            <a:off x="6591812" y="5192019"/>
            <a:ext cx="2552188" cy="701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90000"/>
              <a:buFont typeface="Wingdings" pitchFamily="2" charset="2"/>
              <a:buNone/>
              <a:defRPr sz="1800" kern="12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 smtClean="0"/>
              <a:t>Crapaud vert</a:t>
            </a:r>
          </a:p>
          <a:p>
            <a:pPr algn="l"/>
            <a:r>
              <a:rPr lang="fr-FR" i="1" dirty="0" smtClean="0"/>
              <a:t>(Bufo </a:t>
            </a:r>
            <a:r>
              <a:rPr lang="fr-FR" i="1" dirty="0" err="1" smtClean="0"/>
              <a:t>viridis</a:t>
            </a:r>
            <a:r>
              <a:rPr lang="fr-FR" i="1" dirty="0" smtClean="0"/>
              <a:t>)</a:t>
            </a:r>
            <a:endParaRPr lang="fr-FR" i="1" dirty="0"/>
          </a:p>
        </p:txBody>
      </p:sp>
      <p:sp>
        <p:nvSpPr>
          <p:cNvPr id="12" name="Espace réservé du texte 4"/>
          <p:cNvSpPr txBox="1">
            <a:spLocks/>
          </p:cNvSpPr>
          <p:nvPr/>
        </p:nvSpPr>
        <p:spPr>
          <a:xfrm>
            <a:off x="6349214" y="3000024"/>
            <a:ext cx="2552188" cy="701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90000"/>
              <a:buFont typeface="Wingdings" pitchFamily="2" charset="2"/>
              <a:buNone/>
              <a:defRPr sz="1800" kern="12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 smtClean="0"/>
              <a:t>Crapaud calamite</a:t>
            </a:r>
          </a:p>
          <a:p>
            <a:pPr algn="r"/>
            <a:r>
              <a:rPr lang="fr-FR" i="1" dirty="0" smtClean="0"/>
              <a:t>(Bufo calamita)</a:t>
            </a:r>
            <a:endParaRPr lang="fr-FR" i="1" dirty="0"/>
          </a:p>
        </p:txBody>
      </p:sp>
      <p:pic>
        <p:nvPicPr>
          <p:cNvPr id="13" name="Image 12" descr="crapaud commun_hd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349" y="256990"/>
            <a:ext cx="4122236" cy="274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21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1113" y="5677757"/>
            <a:ext cx="8162365" cy="914400"/>
          </a:xfrm>
        </p:spPr>
        <p:txBody>
          <a:bodyPr/>
          <a:lstStyle/>
          <a:p>
            <a:r>
              <a:rPr lang="fr-FR" dirty="0" smtClean="0"/>
              <a:t>Les anoures</a:t>
            </a:r>
            <a:endParaRPr lang="fr-FR" dirty="0"/>
          </a:p>
        </p:txBody>
      </p:sp>
      <p:pic>
        <p:nvPicPr>
          <p:cNvPr id="5" name="Image 4" descr="alyte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113" y="237912"/>
            <a:ext cx="3882009" cy="25880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 5" descr="bombina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5049" y="237912"/>
            <a:ext cx="3882006" cy="25880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 6" descr="pelo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113" y="3077785"/>
            <a:ext cx="3899958" cy="25999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Espace réservé du texte 4"/>
          <p:cNvSpPr>
            <a:spLocks noGrp="1"/>
          </p:cNvSpPr>
          <p:nvPr>
            <p:ph type="body" idx="1"/>
          </p:nvPr>
        </p:nvSpPr>
        <p:spPr>
          <a:xfrm>
            <a:off x="2220081" y="2185783"/>
            <a:ext cx="1990990" cy="640135"/>
          </a:xfrm>
        </p:spPr>
        <p:txBody>
          <a:bodyPr/>
          <a:lstStyle/>
          <a:p>
            <a:pPr algn="r"/>
            <a:r>
              <a:rPr lang="fr-FR" dirty="0" smtClean="0"/>
              <a:t>Alyte accoucheur</a:t>
            </a:r>
          </a:p>
          <a:p>
            <a:pPr algn="r"/>
            <a:r>
              <a:rPr lang="fr-FR" i="1" dirty="0" smtClean="0"/>
              <a:t>(Alytes </a:t>
            </a:r>
            <a:r>
              <a:rPr lang="fr-FR" i="1" dirty="0" err="1" smtClean="0"/>
              <a:t>obstetricans</a:t>
            </a:r>
            <a:r>
              <a:rPr lang="fr-FR" i="1" dirty="0" smtClean="0"/>
              <a:t>)</a:t>
            </a:r>
            <a:endParaRPr lang="fr-FR" i="1" dirty="0"/>
          </a:p>
        </p:txBody>
      </p:sp>
      <p:sp>
        <p:nvSpPr>
          <p:cNvPr id="8" name="Espace réservé du texte 4"/>
          <p:cNvSpPr txBox="1">
            <a:spLocks/>
          </p:cNvSpPr>
          <p:nvPr/>
        </p:nvSpPr>
        <p:spPr>
          <a:xfrm>
            <a:off x="4715049" y="2211506"/>
            <a:ext cx="2712766" cy="64013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90000"/>
              <a:buFont typeface="Wingdings" pitchFamily="2" charset="2"/>
              <a:buNone/>
              <a:defRPr sz="1800" kern="12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 smtClean="0"/>
              <a:t>Sonneur à ventre jaune</a:t>
            </a:r>
          </a:p>
          <a:p>
            <a:pPr algn="l"/>
            <a:r>
              <a:rPr lang="fr-FR" i="1" dirty="0" smtClean="0"/>
              <a:t>(</a:t>
            </a:r>
            <a:r>
              <a:rPr lang="fr-FR" i="1" dirty="0" err="1" smtClean="0"/>
              <a:t>Bombina</a:t>
            </a:r>
            <a:r>
              <a:rPr lang="fr-FR" i="1" dirty="0" smtClean="0"/>
              <a:t> </a:t>
            </a:r>
            <a:r>
              <a:rPr lang="fr-FR" i="1" dirty="0" err="1" smtClean="0"/>
              <a:t>variegata</a:t>
            </a:r>
            <a:r>
              <a:rPr lang="fr-FR" i="1" dirty="0" smtClean="0"/>
              <a:t>)</a:t>
            </a:r>
            <a:endParaRPr lang="fr-FR" i="1" dirty="0"/>
          </a:p>
        </p:txBody>
      </p:sp>
      <p:sp>
        <p:nvSpPr>
          <p:cNvPr id="9" name="Espace réservé du texte 4"/>
          <p:cNvSpPr txBox="1">
            <a:spLocks/>
          </p:cNvSpPr>
          <p:nvPr/>
        </p:nvSpPr>
        <p:spPr>
          <a:xfrm>
            <a:off x="2202132" y="5037622"/>
            <a:ext cx="1990990" cy="64013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90000"/>
              <a:buFont typeface="Wingdings" pitchFamily="2" charset="2"/>
              <a:buNone/>
              <a:defRPr sz="1800" kern="12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 smtClean="0"/>
              <a:t>Pélobate brun</a:t>
            </a:r>
          </a:p>
          <a:p>
            <a:pPr algn="r"/>
            <a:r>
              <a:rPr lang="fr-FR" i="1" dirty="0" smtClean="0"/>
              <a:t>(</a:t>
            </a:r>
            <a:r>
              <a:rPr lang="fr-FR" i="1" dirty="0" err="1" smtClean="0"/>
              <a:t>Pelobates</a:t>
            </a:r>
            <a:r>
              <a:rPr lang="fr-FR" i="1" dirty="0" smtClean="0"/>
              <a:t> </a:t>
            </a:r>
            <a:r>
              <a:rPr lang="fr-FR" i="1" dirty="0" err="1" smtClean="0"/>
              <a:t>fuscus</a:t>
            </a:r>
            <a:r>
              <a:rPr lang="fr-FR" i="1" dirty="0" smtClean="0"/>
              <a:t>)</a:t>
            </a:r>
            <a:endParaRPr lang="fr-FR" i="1" dirty="0"/>
          </a:p>
        </p:txBody>
      </p:sp>
      <p:pic>
        <p:nvPicPr>
          <p:cNvPr id="10" name="Image 9" descr="hyla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5049" y="3077785"/>
            <a:ext cx="3882006" cy="25880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Espace réservé du texte 4"/>
          <p:cNvSpPr txBox="1">
            <a:spLocks/>
          </p:cNvSpPr>
          <p:nvPr/>
        </p:nvSpPr>
        <p:spPr>
          <a:xfrm>
            <a:off x="4715049" y="5025654"/>
            <a:ext cx="1990990" cy="64013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90000"/>
              <a:buFont typeface="Wingdings" pitchFamily="2" charset="2"/>
              <a:buNone/>
              <a:defRPr sz="1800" kern="12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 smtClean="0"/>
              <a:t>Rainette verte</a:t>
            </a:r>
          </a:p>
          <a:p>
            <a:pPr algn="l"/>
            <a:r>
              <a:rPr lang="fr-FR" i="1" dirty="0" smtClean="0"/>
              <a:t>(</a:t>
            </a:r>
            <a:r>
              <a:rPr lang="fr-FR" i="1" dirty="0" err="1" smtClean="0"/>
              <a:t>Hyla</a:t>
            </a:r>
            <a:r>
              <a:rPr lang="fr-FR" i="1" dirty="0" smtClean="0"/>
              <a:t> </a:t>
            </a:r>
            <a:r>
              <a:rPr lang="fr-FR" i="1" dirty="0" err="1" smtClean="0"/>
              <a:t>arborea</a:t>
            </a:r>
            <a:r>
              <a:rPr lang="fr-FR" i="1" dirty="0" smtClean="0"/>
              <a:t>)</a:t>
            </a:r>
            <a:endParaRPr lang="fr-FR" i="1" dirty="0"/>
          </a:p>
        </p:txBody>
      </p:sp>
      <p:pic>
        <p:nvPicPr>
          <p:cNvPr id="3" name="Alytes_obstetricans-choe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1113" y="2368717"/>
            <a:ext cx="457200" cy="457200"/>
          </a:xfrm>
          <a:prstGeom prst="rect">
            <a:avLst/>
          </a:prstGeom>
        </p:spPr>
      </p:pic>
      <p:pic>
        <p:nvPicPr>
          <p:cNvPr id="12" name="Pelobates_fuscu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1113" y="5208589"/>
            <a:ext cx="457200" cy="457200"/>
          </a:xfrm>
          <a:prstGeom prst="rect">
            <a:avLst/>
          </a:prstGeom>
        </p:spPr>
      </p:pic>
      <p:pic>
        <p:nvPicPr>
          <p:cNvPr id="13" name="Hyla_arborea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56879" y="5074813"/>
            <a:ext cx="540175" cy="54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64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50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27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3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uiExpand="1"/>
      <p:bldP spid="8" grpId="0"/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Qu’est-ce que c’est ?</a:t>
            </a:r>
            <a:endParaRPr lang="fr-FR" dirty="0"/>
          </a:p>
        </p:txBody>
      </p:sp>
      <p:pic>
        <p:nvPicPr>
          <p:cNvPr id="5" name="Espace réservé pour une image  4" descr="arbre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80" b="-3080"/>
          <a:stretch>
            <a:fillRect/>
          </a:stretch>
        </p:blipFill>
        <p:spPr/>
      </p:pic>
      <p:sp>
        <p:nvSpPr>
          <p:cNvPr id="6" name="Cadre 5"/>
          <p:cNvSpPr/>
          <p:nvPr/>
        </p:nvSpPr>
        <p:spPr>
          <a:xfrm>
            <a:off x="5948283" y="3161191"/>
            <a:ext cx="1455309" cy="328910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1791528" y="2673576"/>
            <a:ext cx="654892" cy="1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2927684" y="2874211"/>
            <a:ext cx="45452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2324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311113" y="5677757"/>
            <a:ext cx="8162365" cy="914400"/>
          </a:xfrm>
        </p:spPr>
        <p:txBody>
          <a:bodyPr/>
          <a:lstStyle/>
          <a:p>
            <a:r>
              <a:rPr lang="fr-FR" dirty="0" smtClean="0"/>
              <a:t>Les urodèles</a:t>
            </a:r>
            <a:endParaRPr lang="fr-FR" dirty="0"/>
          </a:p>
        </p:txBody>
      </p:sp>
      <p:pic>
        <p:nvPicPr>
          <p:cNvPr id="5" name="Image 4" descr="alpestri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113" y="261874"/>
            <a:ext cx="4048106" cy="26975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 5" descr="creté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9724" y="261874"/>
            <a:ext cx="4048106" cy="26975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 6" descr="palmé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113" y="3072017"/>
            <a:ext cx="4056429" cy="27031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Image 7" descr="ponctué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1401" y="3072017"/>
            <a:ext cx="4056429" cy="27031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Espace réservé du texte 4"/>
          <p:cNvSpPr>
            <a:spLocks noGrp="1"/>
          </p:cNvSpPr>
          <p:nvPr>
            <p:ph type="body" idx="1"/>
          </p:nvPr>
        </p:nvSpPr>
        <p:spPr>
          <a:xfrm>
            <a:off x="2368229" y="2456258"/>
            <a:ext cx="1990990" cy="640135"/>
          </a:xfrm>
        </p:spPr>
        <p:txBody>
          <a:bodyPr>
            <a:normAutofit fontScale="85000" lnSpcReduction="10000"/>
          </a:bodyPr>
          <a:lstStyle/>
          <a:p>
            <a:pPr algn="r"/>
            <a:r>
              <a:rPr lang="fr-FR" dirty="0" smtClean="0"/>
              <a:t>Triton alpestre</a:t>
            </a:r>
          </a:p>
          <a:p>
            <a:pPr algn="r"/>
            <a:r>
              <a:rPr lang="fr-FR" i="1" dirty="0" smtClean="0"/>
              <a:t>(</a:t>
            </a:r>
            <a:r>
              <a:rPr lang="fr-FR" i="1" dirty="0" err="1" smtClean="0"/>
              <a:t>Ichthyosaura</a:t>
            </a:r>
            <a:r>
              <a:rPr lang="fr-FR" i="1" dirty="0" smtClean="0"/>
              <a:t> </a:t>
            </a:r>
            <a:r>
              <a:rPr lang="fr-FR" i="1" dirty="0" err="1" smtClean="0"/>
              <a:t>alpestris</a:t>
            </a:r>
            <a:r>
              <a:rPr lang="fr-FR" i="1" dirty="0" smtClean="0"/>
              <a:t>) </a:t>
            </a:r>
            <a:endParaRPr lang="fr-FR" i="1" dirty="0"/>
          </a:p>
        </p:txBody>
      </p:sp>
      <p:sp>
        <p:nvSpPr>
          <p:cNvPr id="10" name="Espace réservé du texte 4"/>
          <p:cNvSpPr txBox="1">
            <a:spLocks/>
          </p:cNvSpPr>
          <p:nvPr/>
        </p:nvSpPr>
        <p:spPr>
          <a:xfrm>
            <a:off x="6646840" y="2319334"/>
            <a:ext cx="1990990" cy="64013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90000"/>
              <a:buFont typeface="Wingdings" pitchFamily="2" charset="2"/>
              <a:buNone/>
              <a:defRPr sz="1800" kern="12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 smtClean="0"/>
              <a:t>Triton crêté</a:t>
            </a:r>
          </a:p>
          <a:p>
            <a:pPr algn="r"/>
            <a:r>
              <a:rPr lang="fr-FR" i="1" dirty="0" smtClean="0"/>
              <a:t>(</a:t>
            </a:r>
            <a:r>
              <a:rPr lang="fr-FR" i="1" dirty="0" err="1" smtClean="0"/>
              <a:t>Triturus</a:t>
            </a:r>
            <a:r>
              <a:rPr lang="fr-FR" i="1" dirty="0" smtClean="0"/>
              <a:t> </a:t>
            </a:r>
            <a:r>
              <a:rPr lang="fr-FR" i="1" dirty="0" err="1" smtClean="0"/>
              <a:t>cristatus</a:t>
            </a:r>
            <a:r>
              <a:rPr lang="fr-FR" i="1" dirty="0" smtClean="0"/>
              <a:t>)</a:t>
            </a:r>
            <a:endParaRPr lang="fr-FR" i="1" dirty="0"/>
          </a:p>
        </p:txBody>
      </p:sp>
      <p:sp>
        <p:nvSpPr>
          <p:cNvPr id="11" name="Espace réservé du texte 4"/>
          <p:cNvSpPr txBox="1">
            <a:spLocks/>
          </p:cNvSpPr>
          <p:nvPr/>
        </p:nvSpPr>
        <p:spPr>
          <a:xfrm>
            <a:off x="2368229" y="5216994"/>
            <a:ext cx="1990990" cy="64013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85000" lnSpcReduction="10000"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90000"/>
              <a:buFont typeface="Wingdings" pitchFamily="2" charset="2"/>
              <a:buNone/>
              <a:defRPr sz="1800" kern="12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 smtClean="0"/>
              <a:t>Triton palmé</a:t>
            </a:r>
          </a:p>
          <a:p>
            <a:pPr algn="r"/>
            <a:r>
              <a:rPr lang="fr-FR" i="1" dirty="0" smtClean="0"/>
              <a:t>(</a:t>
            </a:r>
            <a:r>
              <a:rPr lang="fr-FR" i="1" dirty="0" err="1" smtClean="0"/>
              <a:t>Lissotriton</a:t>
            </a:r>
            <a:r>
              <a:rPr lang="fr-FR" i="1" dirty="0" smtClean="0"/>
              <a:t> </a:t>
            </a:r>
            <a:r>
              <a:rPr lang="fr-FR" i="1" dirty="0" err="1" smtClean="0"/>
              <a:t>helveticus</a:t>
            </a:r>
            <a:r>
              <a:rPr lang="fr-FR" i="1" dirty="0" smtClean="0"/>
              <a:t>)</a:t>
            </a:r>
            <a:endParaRPr lang="fr-FR" i="1" dirty="0"/>
          </a:p>
        </p:txBody>
      </p:sp>
      <p:sp>
        <p:nvSpPr>
          <p:cNvPr id="12" name="Espace réservé du texte 4"/>
          <p:cNvSpPr txBox="1">
            <a:spLocks/>
          </p:cNvSpPr>
          <p:nvPr/>
        </p:nvSpPr>
        <p:spPr>
          <a:xfrm>
            <a:off x="6646840" y="5126245"/>
            <a:ext cx="1990990" cy="64013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90000"/>
              <a:buFont typeface="Wingdings" pitchFamily="2" charset="2"/>
              <a:buNone/>
              <a:defRPr sz="1800" kern="12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 smtClean="0"/>
              <a:t>Triton ponctué</a:t>
            </a:r>
          </a:p>
          <a:p>
            <a:pPr algn="r"/>
            <a:r>
              <a:rPr lang="fr-FR" i="1" dirty="0" smtClean="0"/>
              <a:t>(</a:t>
            </a:r>
            <a:r>
              <a:rPr lang="fr-FR" i="1" dirty="0" err="1" smtClean="0"/>
              <a:t>Lissotriton</a:t>
            </a:r>
            <a:r>
              <a:rPr lang="fr-FR" i="1" dirty="0" smtClean="0"/>
              <a:t> </a:t>
            </a:r>
            <a:r>
              <a:rPr lang="fr-FR" i="1" dirty="0" err="1" smtClean="0"/>
              <a:t>vulgaris</a:t>
            </a:r>
            <a:r>
              <a:rPr lang="fr-FR" i="1" dirty="0" smtClean="0"/>
              <a:t>)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074261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27" descr="alpestre femel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549275"/>
            <a:ext cx="4321175" cy="28797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28" descr="alpestre ma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33400"/>
            <a:ext cx="4321175" cy="28797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29" descr="helvetic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3581400"/>
            <a:ext cx="4321175" cy="28797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74625" y="194658"/>
            <a:ext cx="2323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Triton alpestre femelle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6898324" y="157727"/>
            <a:ext cx="2085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Triton alpestre mâle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74625" y="6461125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Triton palmé mâles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6990560" y="6461125"/>
            <a:ext cx="2093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Triton ponctué mâle</a:t>
            </a:r>
            <a:endParaRPr lang="fr-FR" dirty="0"/>
          </a:p>
        </p:txBody>
      </p:sp>
      <p:pic>
        <p:nvPicPr>
          <p:cNvPr id="11" name="Image 10" descr="ponctue_mal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581399"/>
            <a:ext cx="4320668" cy="287972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72534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155092" y="0"/>
            <a:ext cx="2144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Triton palmé femelle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5328670" y="0"/>
            <a:ext cx="2335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Triton ponctué femelle</a:t>
            </a:r>
            <a:endParaRPr lang="fr-FR" dirty="0"/>
          </a:p>
        </p:txBody>
      </p:sp>
      <p:pic>
        <p:nvPicPr>
          <p:cNvPr id="7" name="Image 6" descr="helveticus_femelle_vent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37" y="358168"/>
            <a:ext cx="4135348" cy="2758195"/>
          </a:xfrm>
          <a:prstGeom prst="rect">
            <a:avLst/>
          </a:prstGeom>
          <a:ln>
            <a:solidFill>
              <a:srgbClr val="FFFFFF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7" descr="vulgaris_femelle_vent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098" y="358167"/>
            <a:ext cx="4135347" cy="2758195"/>
          </a:xfrm>
          <a:prstGeom prst="rect">
            <a:avLst/>
          </a:prstGeom>
          <a:ln>
            <a:solidFill>
              <a:srgbClr val="FFFFFF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 10" descr="helveticus_femelle_plan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39" y="3485696"/>
            <a:ext cx="4135346" cy="2758194"/>
          </a:xfrm>
          <a:prstGeom prst="rect">
            <a:avLst/>
          </a:prstGeom>
          <a:ln>
            <a:solidFill>
              <a:srgbClr val="FFFFFF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 11" descr="vulgaris_femelle_plant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801" y="3474866"/>
            <a:ext cx="4156524" cy="2772319"/>
          </a:xfrm>
          <a:prstGeom prst="rect">
            <a:avLst/>
          </a:prstGeom>
          <a:ln>
            <a:solidFill>
              <a:srgbClr val="FFFFFF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9260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311113" y="5677757"/>
            <a:ext cx="8162365" cy="914400"/>
          </a:xfrm>
        </p:spPr>
        <p:txBody>
          <a:bodyPr/>
          <a:lstStyle/>
          <a:p>
            <a:r>
              <a:rPr lang="fr-FR" dirty="0" smtClean="0"/>
              <a:t>Les urodèles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idx="1"/>
          </p:nvPr>
        </p:nvSpPr>
        <p:spPr>
          <a:xfrm>
            <a:off x="2368227" y="4816644"/>
            <a:ext cx="5742467" cy="640135"/>
          </a:xfrm>
        </p:spPr>
        <p:txBody>
          <a:bodyPr>
            <a:normAutofit/>
          </a:bodyPr>
          <a:lstStyle/>
          <a:p>
            <a:pPr algn="r"/>
            <a:r>
              <a:rPr lang="fr-FR" dirty="0" smtClean="0"/>
              <a:t>Salamandre tachetée </a:t>
            </a:r>
            <a:r>
              <a:rPr lang="fr-FR" i="1" dirty="0" smtClean="0"/>
              <a:t>(</a:t>
            </a:r>
            <a:r>
              <a:rPr lang="fr-FR" i="1" dirty="0" err="1" smtClean="0"/>
              <a:t>Salamandra</a:t>
            </a:r>
            <a:r>
              <a:rPr lang="fr-FR" i="1" dirty="0" smtClean="0"/>
              <a:t> </a:t>
            </a:r>
            <a:r>
              <a:rPr lang="fr-FR" i="1" dirty="0" err="1" smtClean="0"/>
              <a:t>salamandra</a:t>
            </a:r>
            <a:r>
              <a:rPr lang="fr-FR" i="1" dirty="0" smtClean="0"/>
              <a:t>) </a:t>
            </a:r>
            <a:endParaRPr lang="fr-FR" i="1" dirty="0"/>
          </a:p>
        </p:txBody>
      </p:sp>
      <p:pic>
        <p:nvPicPr>
          <p:cNvPr id="7" name="Image 6" descr="salamandre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5759" y="406401"/>
            <a:ext cx="6652088" cy="43798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9537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arve_salamand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13" y="1017525"/>
            <a:ext cx="4138948" cy="275860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 5" descr="larve_trit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104" y="1017525"/>
            <a:ext cx="4138948" cy="275860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ZoneTexte 6"/>
          <p:cNvSpPr txBox="1"/>
          <p:nvPr/>
        </p:nvSpPr>
        <p:spPr>
          <a:xfrm>
            <a:off x="1300286" y="598991"/>
            <a:ext cx="2178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Salamandre tachetée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6059495" y="598991"/>
            <a:ext cx="1527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Triton (palmé)</a:t>
            </a:r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311113" y="5677757"/>
            <a:ext cx="8162365" cy="914400"/>
          </a:xfrm>
        </p:spPr>
        <p:txBody>
          <a:bodyPr/>
          <a:lstStyle/>
          <a:p>
            <a:r>
              <a:rPr lang="fr-FR" dirty="0" smtClean="0"/>
              <a:t>Les urodèles : différencier les larves de salamandre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82292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0818" y="5785597"/>
            <a:ext cx="8162365" cy="914400"/>
          </a:xfrm>
        </p:spPr>
        <p:txBody>
          <a:bodyPr/>
          <a:lstStyle/>
          <a:p>
            <a:r>
              <a:rPr lang="fr-FR" dirty="0" smtClean="0"/>
              <a:t>De nombreuses menaces</a:t>
            </a:r>
            <a:endParaRPr lang="fr-FR" dirty="0"/>
          </a:p>
        </p:txBody>
      </p:sp>
      <p:pic>
        <p:nvPicPr>
          <p:cNvPr id="7" name="Image 6" descr="rh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4443" y="60338"/>
            <a:ext cx="4402354" cy="57668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Image 7" descr="agr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57" y="60338"/>
            <a:ext cx="4272734" cy="2806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Image 8" descr="echangeu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58" y="3020942"/>
            <a:ext cx="4272734" cy="2806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9566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5616293"/>
            <a:ext cx="5966214" cy="914400"/>
          </a:xfrm>
        </p:spPr>
        <p:txBody>
          <a:bodyPr/>
          <a:lstStyle/>
          <a:p>
            <a:r>
              <a:rPr lang="fr-FR" dirty="0" smtClean="0"/>
              <a:t>Le cycle de vie</a:t>
            </a:r>
            <a:endParaRPr lang="fr-FR" dirty="0"/>
          </a:p>
        </p:txBody>
      </p:sp>
      <p:cxnSp>
        <p:nvCxnSpPr>
          <p:cNvPr id="22" name="Connecteur en angle 21"/>
          <p:cNvCxnSpPr/>
          <p:nvPr/>
        </p:nvCxnSpPr>
        <p:spPr>
          <a:xfrm flipH="1">
            <a:off x="8352457" y="1205320"/>
            <a:ext cx="395351" cy="3582671"/>
          </a:xfrm>
          <a:prstGeom prst="bentConnector3">
            <a:avLst>
              <a:gd name="adj1" fmla="val -57822"/>
            </a:avLst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5" name="Connecteur en angle 24"/>
          <p:cNvCxnSpPr/>
          <p:nvPr/>
        </p:nvCxnSpPr>
        <p:spPr>
          <a:xfrm flipV="1">
            <a:off x="3220558" y="1205320"/>
            <a:ext cx="1907030" cy="1208135"/>
          </a:xfrm>
          <a:prstGeom prst="bentConnector3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8" name="Connecteur en angle 27"/>
          <p:cNvCxnSpPr/>
          <p:nvPr/>
        </p:nvCxnSpPr>
        <p:spPr>
          <a:xfrm rot="10800000">
            <a:off x="1758127" y="4608823"/>
            <a:ext cx="4031032" cy="179169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0" name="Éclair 29"/>
          <p:cNvSpPr/>
          <p:nvPr/>
        </p:nvSpPr>
        <p:spPr>
          <a:xfrm>
            <a:off x="3665986" y="4330791"/>
            <a:ext cx="914400" cy="914400"/>
          </a:xfrm>
          <a:prstGeom prst="lightningBol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Éclair 30"/>
          <p:cNvSpPr/>
          <p:nvPr/>
        </p:nvSpPr>
        <p:spPr>
          <a:xfrm>
            <a:off x="3665986" y="1727410"/>
            <a:ext cx="914400" cy="914400"/>
          </a:xfrm>
          <a:prstGeom prst="lightningBol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Image 31" descr="ZF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005" y="260648"/>
            <a:ext cx="2887194" cy="43307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" name="Image 32" descr="ZH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260648"/>
            <a:ext cx="3620220" cy="24134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4" name="Image 33" descr="prairie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9159" y="3701638"/>
            <a:ext cx="3012423" cy="20082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3683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0818" y="5545955"/>
            <a:ext cx="8162365" cy="914400"/>
          </a:xfrm>
        </p:spPr>
        <p:txBody>
          <a:bodyPr/>
          <a:lstStyle/>
          <a:p>
            <a:r>
              <a:rPr lang="fr-FR" dirty="0" smtClean="0"/>
              <a:t>La fragmentation</a:t>
            </a:r>
            <a:endParaRPr lang="fr-FR" dirty="0"/>
          </a:p>
        </p:txBody>
      </p:sp>
      <p:pic>
        <p:nvPicPr>
          <p:cNvPr id="6" name="Image 5" descr="Rana écrasée IMG_752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5872" y="774700"/>
            <a:ext cx="6492240" cy="43286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316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0818" y="5458974"/>
            <a:ext cx="8162365" cy="914400"/>
          </a:xfrm>
        </p:spPr>
        <p:txBody>
          <a:bodyPr/>
          <a:lstStyle/>
          <a:p>
            <a:r>
              <a:rPr lang="fr-FR" dirty="0" smtClean="0"/>
              <a:t>Comment agir ?</a:t>
            </a:r>
            <a:endParaRPr lang="fr-FR" dirty="0"/>
          </a:p>
        </p:txBody>
      </p:sp>
      <p:pic>
        <p:nvPicPr>
          <p:cNvPr id="4" name="Image 3" descr="pannea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818" y="274168"/>
            <a:ext cx="3532579" cy="52957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Espace réservé du texte 2"/>
          <p:cNvSpPr>
            <a:spLocks noGrp="1"/>
          </p:cNvSpPr>
          <p:nvPr>
            <p:ph type="body" idx="1"/>
          </p:nvPr>
        </p:nvSpPr>
        <p:spPr>
          <a:xfrm>
            <a:off x="347054" y="6279066"/>
            <a:ext cx="8162365" cy="701000"/>
          </a:xfrm>
        </p:spPr>
        <p:txBody>
          <a:bodyPr/>
          <a:lstStyle/>
          <a:p>
            <a:r>
              <a:rPr lang="fr-FR" dirty="0" smtClean="0"/>
              <a:t>Participer à la protection des batraciens</a:t>
            </a:r>
          </a:p>
          <a:p>
            <a:endParaRPr lang="fr-FR" dirty="0"/>
          </a:p>
        </p:txBody>
      </p:sp>
      <p:pic>
        <p:nvPicPr>
          <p:cNvPr id="9" name="Image 8" descr="opération batraciens 00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311" y="3093643"/>
            <a:ext cx="3301704" cy="24762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Image 9" descr="zieger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310" y="131928"/>
            <a:ext cx="3301705" cy="28549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4783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0818" y="5498032"/>
            <a:ext cx="8162365" cy="914400"/>
          </a:xfrm>
        </p:spPr>
        <p:txBody>
          <a:bodyPr/>
          <a:lstStyle/>
          <a:p>
            <a:r>
              <a:rPr lang="fr-FR" dirty="0" smtClean="0"/>
              <a:t>Comment agir ? </a:t>
            </a:r>
            <a:endParaRPr lang="fr-FR" dirty="0"/>
          </a:p>
        </p:txBody>
      </p:sp>
      <p:pic>
        <p:nvPicPr>
          <p:cNvPr id="4" name="Image 3" descr="csa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262" y="155761"/>
            <a:ext cx="2257514" cy="15050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age 4" descr="creation de mare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0272" y="155761"/>
            <a:ext cx="3046617" cy="54193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Espace réservé du texte 2"/>
          <p:cNvSpPr>
            <a:spLocks noGrp="1"/>
          </p:cNvSpPr>
          <p:nvPr>
            <p:ph type="body" idx="1"/>
          </p:nvPr>
        </p:nvSpPr>
        <p:spPr>
          <a:xfrm>
            <a:off x="490818" y="6244689"/>
            <a:ext cx="8162365" cy="701000"/>
          </a:xfrm>
        </p:spPr>
        <p:txBody>
          <a:bodyPr/>
          <a:lstStyle/>
          <a:p>
            <a:r>
              <a:rPr lang="fr-FR" dirty="0" smtClean="0"/>
              <a:t>Protéger et gérer les habitats naturels – Recréer des zones humides</a:t>
            </a:r>
            <a:endParaRPr lang="fr-FR" dirty="0"/>
          </a:p>
        </p:txBody>
      </p:sp>
      <p:pic>
        <p:nvPicPr>
          <p:cNvPr id="8" name="Image 7" descr="Travaux renaturation Neuhaeusel 020311_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262" y="1800551"/>
            <a:ext cx="5036058" cy="37770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2282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0818" y="5110253"/>
            <a:ext cx="8162365" cy="914400"/>
          </a:xfrm>
        </p:spPr>
        <p:txBody>
          <a:bodyPr/>
          <a:lstStyle/>
          <a:p>
            <a:r>
              <a:rPr lang="fr-FR" dirty="0" smtClean="0"/>
              <a:t>Qu’est-ce que c’est ?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46589" y="2703835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Lissamphibia</a:t>
            </a:r>
            <a:endParaRPr lang="fr-FR" dirty="0"/>
          </a:p>
        </p:txBody>
      </p:sp>
      <p:cxnSp>
        <p:nvCxnSpPr>
          <p:cNvPr id="10" name="Connecteur en angle 9"/>
          <p:cNvCxnSpPr/>
          <p:nvPr/>
        </p:nvCxnSpPr>
        <p:spPr>
          <a:xfrm>
            <a:off x="1752129" y="2905371"/>
            <a:ext cx="3540885" cy="1854874"/>
          </a:xfrm>
          <a:prstGeom prst="bentConnector3">
            <a:avLst>
              <a:gd name="adj1" fmla="val 16052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3475266" y="4390913"/>
            <a:ext cx="170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Gymnophiones</a:t>
            </a:r>
            <a:endParaRPr lang="fr-FR" dirty="0"/>
          </a:p>
        </p:txBody>
      </p:sp>
      <p:cxnSp>
        <p:nvCxnSpPr>
          <p:cNvPr id="19" name="Connecteur en angle 18"/>
          <p:cNvCxnSpPr/>
          <p:nvPr/>
        </p:nvCxnSpPr>
        <p:spPr>
          <a:xfrm flipV="1">
            <a:off x="3787177" y="504140"/>
            <a:ext cx="1505837" cy="979191"/>
          </a:xfrm>
          <a:prstGeom prst="bentConnector3">
            <a:avLst>
              <a:gd name="adj1" fmla="val 9442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4120024" y="2103815"/>
            <a:ext cx="106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Urodèles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4097069" y="134808"/>
            <a:ext cx="1018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Anoures</a:t>
            </a:r>
            <a:endParaRPr lang="fr-FR" dirty="0"/>
          </a:p>
        </p:txBody>
      </p:sp>
      <p:cxnSp>
        <p:nvCxnSpPr>
          <p:cNvPr id="31" name="Connecteur en angle 30"/>
          <p:cNvCxnSpPr/>
          <p:nvPr/>
        </p:nvCxnSpPr>
        <p:spPr>
          <a:xfrm flipV="1">
            <a:off x="1819988" y="1483335"/>
            <a:ext cx="1967189" cy="1422037"/>
          </a:xfrm>
          <a:prstGeom prst="bentConnector3">
            <a:avLst>
              <a:gd name="adj1" fmla="val 25853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en angle 37"/>
          <p:cNvCxnSpPr/>
          <p:nvPr/>
        </p:nvCxnSpPr>
        <p:spPr>
          <a:xfrm>
            <a:off x="3555238" y="1483335"/>
            <a:ext cx="1737776" cy="989812"/>
          </a:xfrm>
          <a:prstGeom prst="bentConnector3">
            <a:avLst>
              <a:gd name="adj1" fmla="val 2155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Image 47" descr="IMG_013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900" y="134808"/>
            <a:ext cx="2307192" cy="1538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49" name="Image 48" descr="salamandr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8268" y="1864862"/>
            <a:ext cx="2317101" cy="15283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0" name="Image 49" descr="gymnophione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8269" y="3616235"/>
            <a:ext cx="2315876" cy="15415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5286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0818" y="5186514"/>
            <a:ext cx="8162365" cy="914400"/>
          </a:xfrm>
        </p:spPr>
        <p:txBody>
          <a:bodyPr/>
          <a:lstStyle/>
          <a:p>
            <a:r>
              <a:rPr lang="fr-FR" dirty="0" smtClean="0"/>
              <a:t>Comment agir ?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90818" y="6100914"/>
            <a:ext cx="8162365" cy="701000"/>
          </a:xfrm>
        </p:spPr>
        <p:txBody>
          <a:bodyPr/>
          <a:lstStyle/>
          <a:p>
            <a:r>
              <a:rPr lang="fr-FR" dirty="0" smtClean="0"/>
              <a:t>Améliorer nos connaissances</a:t>
            </a:r>
            <a:endParaRPr lang="fr-FR" dirty="0"/>
          </a:p>
        </p:txBody>
      </p:sp>
      <p:pic>
        <p:nvPicPr>
          <p:cNvPr id="4" name="Image 3" descr="visionatur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818" y="730880"/>
            <a:ext cx="4583140" cy="43388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ZoneTexte 4"/>
          <p:cNvSpPr txBox="1"/>
          <p:nvPr/>
        </p:nvSpPr>
        <p:spPr>
          <a:xfrm>
            <a:off x="5355216" y="778807"/>
            <a:ext cx="3506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 smtClean="0"/>
              <a:t>www.faune-alsace.org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738284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90818" y="5186514"/>
            <a:ext cx="8162365" cy="914400"/>
          </a:xfrm>
        </p:spPr>
        <p:txBody>
          <a:bodyPr/>
          <a:lstStyle/>
          <a:p>
            <a:r>
              <a:rPr lang="fr-FR" dirty="0" smtClean="0"/>
              <a:t>Comment agir ?</a:t>
            </a:r>
            <a:endParaRPr lang="fr-FR" dirty="0"/>
          </a:p>
        </p:txBody>
      </p:sp>
      <p:sp>
        <p:nvSpPr>
          <p:cNvPr id="5" name="Espace réservé du texte 2"/>
          <p:cNvSpPr>
            <a:spLocks noGrp="1"/>
          </p:cNvSpPr>
          <p:nvPr>
            <p:ph type="body" idx="1"/>
          </p:nvPr>
        </p:nvSpPr>
        <p:spPr>
          <a:xfrm>
            <a:off x="490818" y="6100914"/>
            <a:ext cx="8162365" cy="701000"/>
          </a:xfrm>
        </p:spPr>
        <p:txBody>
          <a:bodyPr/>
          <a:lstStyle/>
          <a:p>
            <a:r>
              <a:rPr lang="fr-FR" dirty="0" smtClean="0"/>
              <a:t>Améliorer nos connaissances</a:t>
            </a:r>
            <a:endParaRPr lang="fr-FR" dirty="0"/>
          </a:p>
        </p:txBody>
      </p:sp>
      <p:pic>
        <p:nvPicPr>
          <p:cNvPr id="7" name="Image 6" descr="1ère_couv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5479" y="259503"/>
            <a:ext cx="3677968" cy="50499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0833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0818" y="5318329"/>
            <a:ext cx="8162365" cy="914400"/>
          </a:xfrm>
        </p:spPr>
        <p:txBody>
          <a:bodyPr/>
          <a:lstStyle/>
          <a:p>
            <a:r>
              <a:rPr lang="fr-FR" dirty="0" smtClean="0"/>
              <a:t>Comment agir ?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90818" y="6232729"/>
            <a:ext cx="8162365" cy="701000"/>
          </a:xfrm>
        </p:spPr>
        <p:txBody>
          <a:bodyPr/>
          <a:lstStyle/>
          <a:p>
            <a:r>
              <a:rPr lang="fr-FR" dirty="0" smtClean="0"/>
              <a:t>Améliorer nos connaissances</a:t>
            </a:r>
            <a:endParaRPr lang="fr-FR" dirty="0"/>
          </a:p>
        </p:txBody>
      </p:sp>
      <p:pic>
        <p:nvPicPr>
          <p:cNvPr id="4" name="Image 3" descr="Rana_arvalis copi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0633" y="618009"/>
            <a:ext cx="3075609" cy="4424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age 4" descr="Rana_temporaria copi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4788" y="612104"/>
            <a:ext cx="3075609" cy="4424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Espace réservé du texte 2"/>
          <p:cNvSpPr txBox="1">
            <a:spLocks/>
          </p:cNvSpPr>
          <p:nvPr/>
        </p:nvSpPr>
        <p:spPr>
          <a:xfrm>
            <a:off x="645078" y="5069282"/>
            <a:ext cx="4220801" cy="701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90000"/>
              <a:buFont typeface="Wingdings" pitchFamily="2" charset="2"/>
              <a:buNone/>
              <a:defRPr sz="1800" kern="12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Grenouille rousse : espèce commune</a:t>
            </a:r>
            <a:endParaRPr lang="fr-FR" dirty="0"/>
          </a:p>
        </p:txBody>
      </p:sp>
      <p:sp>
        <p:nvSpPr>
          <p:cNvPr id="7" name="Espace réservé du texte 2"/>
          <p:cNvSpPr txBox="1">
            <a:spLocks/>
          </p:cNvSpPr>
          <p:nvPr/>
        </p:nvSpPr>
        <p:spPr>
          <a:xfrm>
            <a:off x="4731513" y="5069282"/>
            <a:ext cx="4220801" cy="701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90000"/>
              <a:buFont typeface="Wingdings" pitchFamily="2" charset="2"/>
              <a:buNone/>
              <a:defRPr sz="1800" kern="12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Grenouille des champs : espèce rare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81911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0818" y="5330370"/>
            <a:ext cx="8162365" cy="914400"/>
          </a:xfrm>
        </p:spPr>
        <p:txBody>
          <a:bodyPr/>
          <a:lstStyle/>
          <a:p>
            <a:r>
              <a:rPr lang="fr-FR" dirty="0" smtClean="0"/>
              <a:t>Comment agir ? 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90818" y="6244770"/>
            <a:ext cx="8162365" cy="701000"/>
          </a:xfrm>
        </p:spPr>
        <p:txBody>
          <a:bodyPr/>
          <a:lstStyle/>
          <a:p>
            <a:r>
              <a:rPr lang="fr-FR" dirty="0" smtClean="0"/>
              <a:t>Mise en place de suivis spécifiques</a:t>
            </a:r>
          </a:p>
          <a:p>
            <a:endParaRPr lang="fr-FR" dirty="0"/>
          </a:p>
        </p:txBody>
      </p:sp>
      <p:pic>
        <p:nvPicPr>
          <p:cNvPr id="4" name="Image 3" descr="vic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963" y="395395"/>
            <a:ext cx="3061807" cy="40824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age 4" descr="jp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743" y="551156"/>
            <a:ext cx="3090931" cy="46363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0016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tetard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4582" y="4958857"/>
            <a:ext cx="8162365" cy="914400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fr-FR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fr-FR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fr-FR" dirty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fr-FR" dirty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fr-FR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Merci!</a:t>
            </a:r>
            <a:br>
              <a:rPr lang="fr-FR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fr-FR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fr-FR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fr-FR" dirty="0" err="1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www.faune-alsace.org</a:t>
            </a:r>
            <a:r>
              <a:rPr lang="fr-FR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fr-FR" dirty="0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fr-FR" dirty="0" err="1" smtClean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www.bufo.alsace.free.fr</a:t>
            </a:r>
            <a:endParaRPr lang="fr-FR" dirty="0"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9078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6"/>
          <a:stretch/>
        </p:blipFill>
        <p:spPr bwMode="auto">
          <a:xfrm>
            <a:off x="686802" y="240632"/>
            <a:ext cx="7416800" cy="595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90818" y="5943600"/>
            <a:ext cx="8162365" cy="914400"/>
          </a:xfrm>
        </p:spPr>
        <p:txBody>
          <a:bodyPr/>
          <a:lstStyle/>
          <a:p>
            <a:r>
              <a:rPr lang="fr-FR" sz="4000" dirty="0" smtClean="0"/>
              <a:t>Cycle vital chez les anoures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2468092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90818" y="5110253"/>
            <a:ext cx="8162365" cy="914400"/>
          </a:xfrm>
        </p:spPr>
        <p:txBody>
          <a:bodyPr/>
          <a:lstStyle/>
          <a:p>
            <a:r>
              <a:rPr lang="fr-FR" sz="4000" dirty="0" smtClean="0"/>
              <a:t>Variante simplifiée chez les urodèles</a:t>
            </a:r>
            <a:endParaRPr lang="fr-FR" sz="4000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27" y="1970088"/>
            <a:ext cx="4775200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514" y="533400"/>
            <a:ext cx="3071813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3563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Où vivent-ils ?</a:t>
            </a:r>
            <a:endParaRPr lang="fr-FR" dirty="0"/>
          </a:p>
        </p:txBody>
      </p:sp>
      <p:pic>
        <p:nvPicPr>
          <p:cNvPr id="5" name="Espace réservé pour une image  4" descr="carte_diversité_monde.jpg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415" b="-114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22645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0363" y="95940"/>
            <a:ext cx="3807662" cy="1341344"/>
          </a:xfrm>
        </p:spPr>
        <p:txBody>
          <a:bodyPr/>
          <a:lstStyle/>
          <a:p>
            <a:r>
              <a:rPr lang="fr-FR" dirty="0" smtClean="0"/>
              <a:t>En Alsace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710363" y="1794740"/>
            <a:ext cx="3807662" cy="3133164"/>
          </a:xfrm>
        </p:spPr>
        <p:txBody>
          <a:bodyPr/>
          <a:lstStyle/>
          <a:p>
            <a:pPr marL="285750" indent="-285750" algn="l">
              <a:lnSpc>
                <a:spcPct val="130000"/>
              </a:lnSpc>
              <a:buFont typeface="Arial"/>
              <a:buChar char="•"/>
            </a:pPr>
            <a:r>
              <a:rPr lang="fr-FR" dirty="0" smtClean="0"/>
              <a:t>18 espèces d’amphibiens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fr-FR" dirty="0" smtClean="0"/>
              <a:t>5 espèces urodèles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fr-FR" dirty="0" smtClean="0"/>
              <a:t>13 espèces anoures</a:t>
            </a:r>
          </a:p>
          <a:p>
            <a:pPr marL="285750" indent="-285750" algn="l">
              <a:lnSpc>
                <a:spcPct val="130000"/>
              </a:lnSpc>
              <a:buFont typeface="Arial"/>
              <a:buChar char="•"/>
            </a:pPr>
            <a:r>
              <a:rPr lang="fr-FR" dirty="0" smtClean="0"/>
              <a:t>7 espèces inscrites sur la liste rouge de la nature menacée en Alsace (</a:t>
            </a:r>
            <a:r>
              <a:rPr lang="fr-FR" dirty="0" err="1" smtClean="0"/>
              <a:t>Odonat</a:t>
            </a:r>
            <a:r>
              <a:rPr lang="fr-FR" dirty="0" smtClean="0"/>
              <a:t>, 2003) - </a:t>
            </a:r>
            <a:r>
              <a:rPr lang="fr-FR" i="1" dirty="0" smtClean="0"/>
              <a:t>en cours de réactualisation</a:t>
            </a:r>
            <a:endParaRPr lang="fr-FR" i="1" dirty="0"/>
          </a:p>
        </p:txBody>
      </p:sp>
      <p:pic>
        <p:nvPicPr>
          <p:cNvPr id="7" name="Espace réservé du contenu 6" descr="carte_europe_corridors.jp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430" b="-24430"/>
          <a:stretch>
            <a:fillRect/>
          </a:stretch>
        </p:blipFill>
        <p:spPr>
          <a:xfrm>
            <a:off x="4648200" y="604838"/>
            <a:ext cx="3776663" cy="5565775"/>
          </a:xfrm>
        </p:spPr>
      </p:pic>
    </p:spTree>
    <p:extLst>
      <p:ext uri="{BB962C8B-B14F-4D97-AF65-F5344CB8AC3E}">
        <p14:creationId xmlns:p14="http://schemas.microsoft.com/office/powerpoint/2010/main" val="1570552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0818" y="5761632"/>
            <a:ext cx="8162365" cy="914400"/>
          </a:xfrm>
        </p:spPr>
        <p:txBody>
          <a:bodyPr/>
          <a:lstStyle/>
          <a:p>
            <a:r>
              <a:rPr lang="fr-FR" dirty="0" smtClean="0"/>
              <a:t>Les grenouilles brunes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>
          <a:xfrm>
            <a:off x="99566" y="2844776"/>
            <a:ext cx="2552188" cy="701000"/>
          </a:xfrm>
        </p:spPr>
        <p:txBody>
          <a:bodyPr/>
          <a:lstStyle/>
          <a:p>
            <a:pPr algn="l"/>
            <a:r>
              <a:rPr lang="fr-FR" dirty="0" smtClean="0"/>
              <a:t>Grenouille rousse </a:t>
            </a:r>
          </a:p>
          <a:p>
            <a:pPr algn="l"/>
            <a:r>
              <a:rPr lang="fr-FR" i="1" dirty="0" smtClean="0"/>
              <a:t>(</a:t>
            </a:r>
            <a:r>
              <a:rPr lang="fr-FR" i="1" dirty="0" err="1" smtClean="0"/>
              <a:t>Rana</a:t>
            </a:r>
            <a:r>
              <a:rPr lang="fr-FR" i="1" dirty="0" smtClean="0"/>
              <a:t> </a:t>
            </a:r>
            <a:r>
              <a:rPr lang="fr-FR" i="1" dirty="0" err="1" smtClean="0"/>
              <a:t>temporaria</a:t>
            </a:r>
            <a:r>
              <a:rPr lang="fr-FR" i="1" dirty="0" smtClean="0"/>
              <a:t>)</a:t>
            </a:r>
            <a:endParaRPr lang="fr-FR" i="1" dirty="0"/>
          </a:p>
        </p:txBody>
      </p:sp>
      <p:sp>
        <p:nvSpPr>
          <p:cNvPr id="6" name="Espace réservé du texte 4"/>
          <p:cNvSpPr txBox="1">
            <a:spLocks/>
          </p:cNvSpPr>
          <p:nvPr/>
        </p:nvSpPr>
        <p:spPr>
          <a:xfrm>
            <a:off x="6100995" y="2844776"/>
            <a:ext cx="2552188" cy="701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90000"/>
              <a:buFont typeface="Wingdings" pitchFamily="2" charset="2"/>
              <a:buNone/>
              <a:defRPr sz="1800" kern="12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 smtClean="0"/>
              <a:t>Grenouille agile </a:t>
            </a:r>
          </a:p>
          <a:p>
            <a:pPr algn="r"/>
            <a:r>
              <a:rPr lang="fr-FR" i="1" dirty="0" smtClean="0"/>
              <a:t>(</a:t>
            </a:r>
            <a:r>
              <a:rPr lang="fr-FR" i="1" dirty="0" err="1" smtClean="0"/>
              <a:t>Rana</a:t>
            </a:r>
            <a:r>
              <a:rPr lang="fr-FR" i="1" dirty="0" smtClean="0"/>
              <a:t> </a:t>
            </a:r>
            <a:r>
              <a:rPr lang="fr-FR" i="1" dirty="0" err="1" smtClean="0"/>
              <a:t>dalmatina</a:t>
            </a:r>
            <a:r>
              <a:rPr lang="fr-FR" i="1" dirty="0" smtClean="0"/>
              <a:t>)</a:t>
            </a:r>
            <a:endParaRPr lang="fr-FR" i="1" dirty="0"/>
          </a:p>
        </p:txBody>
      </p:sp>
      <p:sp>
        <p:nvSpPr>
          <p:cNvPr id="7" name="Espace réservé du texte 4"/>
          <p:cNvSpPr txBox="1">
            <a:spLocks/>
          </p:cNvSpPr>
          <p:nvPr/>
        </p:nvSpPr>
        <p:spPr>
          <a:xfrm>
            <a:off x="6534531" y="5116989"/>
            <a:ext cx="2552188" cy="701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90000"/>
              <a:buFont typeface="Wingdings" pitchFamily="2" charset="2"/>
              <a:buNone/>
              <a:defRPr sz="1800" kern="12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Grenouille des champs </a:t>
            </a:r>
          </a:p>
          <a:p>
            <a:pPr algn="l"/>
            <a:r>
              <a:rPr lang="fr-FR" i="1" dirty="0" smtClean="0"/>
              <a:t>(</a:t>
            </a:r>
            <a:r>
              <a:rPr lang="fr-FR" i="1" dirty="0" err="1" smtClean="0"/>
              <a:t>Rana</a:t>
            </a:r>
            <a:r>
              <a:rPr lang="fr-FR" i="1" dirty="0" smtClean="0"/>
              <a:t> </a:t>
            </a:r>
            <a:r>
              <a:rPr lang="fr-FR" i="1" dirty="0" err="1" smtClean="0"/>
              <a:t>arvalis</a:t>
            </a:r>
            <a:r>
              <a:rPr lang="fr-FR" i="1" dirty="0" smtClean="0"/>
              <a:t>)</a:t>
            </a:r>
            <a:endParaRPr lang="fr-FR" i="1" dirty="0"/>
          </a:p>
        </p:txBody>
      </p:sp>
      <p:pic>
        <p:nvPicPr>
          <p:cNvPr id="11" name="Image 10" descr="dalmatina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7784" y="154549"/>
            <a:ext cx="3937791" cy="26251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age 11" descr="arvalis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8246" y="3118950"/>
            <a:ext cx="4246285" cy="28308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Image 12" descr="temporaria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498" y="154549"/>
            <a:ext cx="3913850" cy="26092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Rana_temporari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728720" y="2377703"/>
            <a:ext cx="386080" cy="386080"/>
          </a:xfrm>
          <a:prstGeom prst="rect">
            <a:avLst/>
          </a:prstGeom>
        </p:spPr>
      </p:pic>
      <p:pic>
        <p:nvPicPr>
          <p:cNvPr id="4" name="Rana_dalmatin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28104" y="2371463"/>
            <a:ext cx="397336" cy="397336"/>
          </a:xfrm>
          <a:prstGeom prst="rect">
            <a:avLst/>
          </a:prstGeom>
        </p:spPr>
      </p:pic>
      <p:pic>
        <p:nvPicPr>
          <p:cNvPr id="8" name="Rana_arvalis_cOlivierGrosselet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00995" y="5516270"/>
            <a:ext cx="433536" cy="43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95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3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16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20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0818" y="5557939"/>
            <a:ext cx="8162365" cy="914400"/>
          </a:xfrm>
        </p:spPr>
        <p:txBody>
          <a:bodyPr/>
          <a:lstStyle/>
          <a:p>
            <a:r>
              <a:rPr lang="fr-FR" dirty="0" smtClean="0"/>
              <a:t>Les grenouilles brunes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>
          <a:xfrm>
            <a:off x="4181141" y="5160627"/>
            <a:ext cx="3992451" cy="701000"/>
          </a:xfrm>
        </p:spPr>
        <p:txBody>
          <a:bodyPr/>
          <a:lstStyle/>
          <a:p>
            <a:pPr algn="r"/>
            <a:r>
              <a:rPr lang="fr-FR" dirty="0" smtClean="0"/>
              <a:t>Grenouille rousse </a:t>
            </a:r>
            <a:r>
              <a:rPr lang="fr-FR" i="1" dirty="0" smtClean="0"/>
              <a:t>(</a:t>
            </a:r>
            <a:r>
              <a:rPr lang="fr-FR" i="1" dirty="0" err="1" smtClean="0"/>
              <a:t>Rana</a:t>
            </a:r>
            <a:r>
              <a:rPr lang="fr-FR" i="1" dirty="0" smtClean="0"/>
              <a:t> </a:t>
            </a:r>
            <a:r>
              <a:rPr lang="fr-FR" i="1" dirty="0" err="1" smtClean="0"/>
              <a:t>temporaria</a:t>
            </a:r>
            <a:r>
              <a:rPr lang="fr-FR" i="1" dirty="0" smtClean="0"/>
              <a:t>)</a:t>
            </a:r>
            <a:endParaRPr lang="fr-FR" i="1" dirty="0"/>
          </a:p>
        </p:txBody>
      </p:sp>
      <p:pic>
        <p:nvPicPr>
          <p:cNvPr id="6" name="Image 5" descr="G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868" y="469311"/>
            <a:ext cx="7119881" cy="46913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888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Entreprise">
  <a:themeElements>
    <a:clrScheme name="Venture">
      <a:dk1>
        <a:sysClr val="windowText" lastClr="000000"/>
      </a:dk1>
      <a:lt1>
        <a:sysClr val="window" lastClr="FFFFFF"/>
      </a:lt1>
      <a:dk2>
        <a:srgbClr val="738450"/>
      </a:dk2>
      <a:lt2>
        <a:srgbClr val="E8E9D1"/>
      </a:lt2>
      <a:accent1>
        <a:srgbClr val="9EB060"/>
      </a:accent1>
      <a:accent2>
        <a:srgbClr val="D09A08"/>
      </a:accent2>
      <a:accent3>
        <a:srgbClr val="F2EC86"/>
      </a:accent3>
      <a:accent4>
        <a:srgbClr val="824F1C"/>
      </a:accent4>
      <a:accent5>
        <a:srgbClr val="511818"/>
      </a:accent5>
      <a:accent6>
        <a:srgbClr val="553876"/>
      </a:accent6>
      <a:hlink>
        <a:srgbClr val="929547"/>
      </a:hlink>
      <a:folHlink>
        <a:srgbClr val="56633C"/>
      </a:folHlink>
    </a:clrScheme>
    <a:fontScheme name="Venture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Ven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76200" dist="25400" dir="13500000">
              <a:srgbClr val="4B4B4B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3">
            <a:duotone>
              <a:schemeClr val="phClr">
                <a:shade val="10000"/>
                <a:alpha val="30000"/>
                <a:satMod val="60000"/>
              </a:schemeClr>
              <a:schemeClr val="phClr">
                <a:tint val="20000"/>
                <a:alpha val="5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Entreprise.thmx</Template>
  <TotalTime>634</TotalTime>
  <Words>465</Words>
  <Application>Microsoft Macintosh PowerPoint</Application>
  <PresentationFormat>Présentation à l'écran (4:3)</PresentationFormat>
  <Paragraphs>121</Paragraphs>
  <Slides>34</Slides>
  <Notes>3</Notes>
  <HiddenSlides>0</HiddenSlides>
  <MMClips>12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35" baseType="lpstr">
      <vt:lpstr>Entreprise</vt:lpstr>
      <vt:lpstr>Les amphibiens d’Alsace</vt:lpstr>
      <vt:lpstr>Qu’est-ce que c’est ?</vt:lpstr>
      <vt:lpstr>Qu’est-ce que c’est ?</vt:lpstr>
      <vt:lpstr>Cycle vital chez les anoures</vt:lpstr>
      <vt:lpstr>Variante simplifiée chez les urodèles</vt:lpstr>
      <vt:lpstr>Où vivent-ils ?</vt:lpstr>
      <vt:lpstr>En Alsace</vt:lpstr>
      <vt:lpstr>Les grenouilles brunes</vt:lpstr>
      <vt:lpstr>Les grenouilles brunes</vt:lpstr>
      <vt:lpstr>Les grenouilles brunes : mâle ou femelle ?</vt:lpstr>
      <vt:lpstr>Les grenouilles brunes</vt:lpstr>
      <vt:lpstr>Les grenouilles brunes</vt:lpstr>
      <vt:lpstr>Les grenouilles brunes</vt:lpstr>
      <vt:lpstr>Les grenouilles brunes</vt:lpstr>
      <vt:lpstr>Le complexe des grenouilles vertes</vt:lpstr>
      <vt:lpstr>Les « vrais » crapauds</vt:lpstr>
      <vt:lpstr>Les « vrais » crapauds</vt:lpstr>
      <vt:lpstr>Les « vrais » crapauds</vt:lpstr>
      <vt:lpstr>Les anoures</vt:lpstr>
      <vt:lpstr>Les urodèles</vt:lpstr>
      <vt:lpstr>Présentation PowerPoint</vt:lpstr>
      <vt:lpstr>Présentation PowerPoint</vt:lpstr>
      <vt:lpstr>Les urodèles</vt:lpstr>
      <vt:lpstr>Les urodèles : différencier les larves de salamandre</vt:lpstr>
      <vt:lpstr>De nombreuses menaces</vt:lpstr>
      <vt:lpstr>Le cycle de vie</vt:lpstr>
      <vt:lpstr>La fragmentation</vt:lpstr>
      <vt:lpstr>Comment agir ?</vt:lpstr>
      <vt:lpstr>Comment agir ? </vt:lpstr>
      <vt:lpstr>Comment agir ?</vt:lpstr>
      <vt:lpstr>Comment agir ?</vt:lpstr>
      <vt:lpstr>Comment agir ?</vt:lpstr>
      <vt:lpstr>Comment agir ? </vt:lpstr>
      <vt:lpstr>  Merci!  www.faune-alsace.org www.bufo.alsace.free.fr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amphibiens d’Alsace</dc:title>
  <dc:creator>Victoria MICHEL</dc:creator>
  <cp:lastModifiedBy>Victoria Michel</cp:lastModifiedBy>
  <cp:revision>51</cp:revision>
  <dcterms:created xsi:type="dcterms:W3CDTF">2012-02-01T07:28:11Z</dcterms:created>
  <dcterms:modified xsi:type="dcterms:W3CDTF">2014-03-13T16:12:16Z</dcterms:modified>
</cp:coreProperties>
</file>