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7"/>
  </p:notesMasterIdLst>
  <p:sldIdLst>
    <p:sldId id="256" r:id="rId2"/>
    <p:sldId id="260" r:id="rId3"/>
    <p:sldId id="258" r:id="rId4"/>
    <p:sldId id="259" r:id="rId5"/>
    <p:sldId id="261" r:id="rId6"/>
    <p:sldId id="272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70" r:id="rId15"/>
    <p:sldId id="271" r:id="rId16"/>
  </p:sldIdLst>
  <p:sldSz cx="9144000" cy="6858000" type="screen4x3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Times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Times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Times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Times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8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113" d="100"/>
          <a:sy n="113" d="100"/>
        </p:scale>
        <p:origin x="-2168" y="-10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/>
          </a:p>
        </p:txBody>
      </p:sp>
      <p:sp>
        <p:nvSpPr>
          <p:cNvPr id="19459" name="Rectangle 1027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fr-FR"/>
          </a:p>
        </p:txBody>
      </p:sp>
      <p:sp>
        <p:nvSpPr>
          <p:cNvPr id="19460" name="Rectangle 1028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9461" name="Rectangle 1029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9462" name="Rectangle 1030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/>
          </a:p>
        </p:txBody>
      </p:sp>
      <p:sp>
        <p:nvSpPr>
          <p:cNvPr id="19463" name="Rectangle 1031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71CC618-48A3-4BF7-8506-A1933D249698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66346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2804E9D-4485-4FEA-807A-F2E02269BD1F}" type="slidenum">
              <a:rPr lang="fr-FR"/>
              <a:pPr/>
              <a:t>10</a:t>
            </a:fld>
            <a:endParaRPr lang="fr-FR"/>
          </a:p>
        </p:txBody>
      </p:sp>
      <p:sp>
        <p:nvSpPr>
          <p:cNvPr id="20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DB64D4-1A50-4792-AC3B-5900ED26C6B3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C8F0D8-B0D2-43FC-AE43-C3F46E67CD3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E15161-9F0D-427F-8563-F0538595BB7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4443C7-AA28-4676-8478-16B091354DD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F02DE0-820E-44AA-A18C-5BA74F8A5E49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AF2FC0-93DB-4C1D-A869-A837F1DD3D3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CC9E71-BBC7-45B1-BCEE-D5ADB92B7F59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D5684C-BC4B-4CBA-96B7-FFFCBC2C548E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923BB2-B968-4799-90AD-47B7C4EA5D7D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E1AF39-4E5B-42DE-93EB-9264586510B3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39C2BE-F529-4505-AD82-7973E851CA49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itre. Texte et image de la bibliothè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'image de la bibliothèque 3"/>
          <p:cNvSpPr>
            <a:spLocks noGrp="1"/>
          </p:cNvSpPr>
          <p:nvPr>
            <p:ph type="clipArt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endParaRPr lang="fr-BE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AF4F9B36-562E-4197-AA9F-204089CD5CDC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2790FAE-A34B-4998-A4B2-ED3D33E3C112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jpeg"/><Relationship Id="rId4" Type="http://schemas.openxmlformats.org/officeDocument/2006/relationships/image" Target="../media/image1.w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/>
          <a:p>
            <a:r>
              <a:rPr lang="fr-FR"/>
              <a:t>La Magdelaine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/>
              <a:t>Maison de vacances dans les </a:t>
            </a:r>
          </a:p>
          <a:p>
            <a:r>
              <a:rPr lang="fr-FR"/>
              <a:t>ALPES de HAUTE PROVENCE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026"/>
          <p:cNvSpPr>
            <a:spLocks noGrp="1" noChangeArrowheads="1"/>
          </p:cNvSpPr>
          <p:nvPr>
            <p:ph type="title"/>
          </p:nvPr>
        </p:nvSpPr>
        <p:spPr>
          <a:xfrm>
            <a:off x="609600" y="381000"/>
            <a:ext cx="7772400" cy="1143000"/>
          </a:xfrm>
        </p:spPr>
        <p:txBody>
          <a:bodyPr/>
          <a:lstStyle/>
          <a:p>
            <a:r>
              <a:rPr lang="fr-FR" sz="2400">
                <a:latin typeface="Arial" charset="0"/>
              </a:rPr>
              <a:t>Dans un cadre magnifique</a:t>
            </a:r>
            <a:br>
              <a:rPr lang="fr-FR" sz="2400">
                <a:latin typeface="Arial" charset="0"/>
              </a:rPr>
            </a:br>
            <a:r>
              <a:rPr lang="fr-FR" sz="2400">
                <a:latin typeface="Arial" charset="0"/>
              </a:rPr>
              <a:t>entre GAP et SISTERON</a:t>
            </a:r>
            <a:endParaRPr lang="fr-FR"/>
          </a:p>
        </p:txBody>
      </p:sp>
      <p:graphicFrame>
        <p:nvGraphicFramePr>
          <p:cNvPr id="21504" name="Object 1024"/>
          <p:cNvGraphicFramePr>
            <a:graphicFrameLocks noChangeAspect="1"/>
          </p:cNvGraphicFramePr>
          <p:nvPr/>
        </p:nvGraphicFramePr>
        <p:xfrm>
          <a:off x="3937000" y="2794000"/>
          <a:ext cx="1270000" cy="127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09" r:id="rId3" imgW="1270000" imgH="1270000" progId="MS_ClipArt_Gallery">
                  <p:embed/>
                </p:oleObj>
              </mc:Choice>
              <mc:Fallback>
                <p:oleObj r:id="rId3" imgW="1270000" imgH="1270000" progId="MS_ClipArt_Gallery">
                  <p:embed/>
                  <p:pic>
                    <p:nvPicPr>
                      <p:cNvPr id="0" name="Picture 10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7000" y="2794000"/>
                        <a:ext cx="1270000" cy="1270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75" name="Text Box 1031"/>
          <p:cNvSpPr txBox="1">
            <a:spLocks noChangeArrowheads="1"/>
          </p:cNvSpPr>
          <p:nvPr/>
        </p:nvSpPr>
        <p:spPr bwMode="auto">
          <a:xfrm>
            <a:off x="6629400" y="1828800"/>
            <a:ext cx="2362200" cy="292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600">
                <a:latin typeface="Arial" charset="0"/>
              </a:rPr>
              <a:t>A proximité des lacs de </a:t>
            </a:r>
          </a:p>
          <a:p>
            <a:pPr>
              <a:spcBef>
                <a:spcPct val="50000"/>
              </a:spcBef>
            </a:pPr>
            <a:r>
              <a:rPr lang="fr-FR" sz="1600">
                <a:latin typeface="Arial" charset="0"/>
              </a:rPr>
              <a:t>SERRE PONCON et de 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fr-FR" sz="1600">
                <a:latin typeface="Arial" charset="0"/>
              </a:rPr>
              <a:t>SAINTE CROIX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endParaRPr lang="fr-FR" sz="1600">
              <a:latin typeface="Arial" charset="0"/>
            </a:endParaRPr>
          </a:p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fr-FR" sz="1600">
                <a:latin typeface="Arial" charset="0"/>
              </a:rPr>
              <a:t>Non loin de plateau de VALENSOL </a:t>
            </a:r>
          </a:p>
          <a:p>
            <a:pPr>
              <a:lnSpc>
                <a:spcPct val="40000"/>
              </a:lnSpc>
              <a:spcBef>
                <a:spcPct val="50000"/>
              </a:spcBef>
            </a:pPr>
            <a:r>
              <a:rPr lang="fr-FR" sz="1600">
                <a:latin typeface="Arial" charset="0"/>
              </a:rPr>
              <a:t>Et de MANOSQUE</a:t>
            </a:r>
          </a:p>
          <a:p>
            <a:pPr>
              <a:spcBef>
                <a:spcPct val="50000"/>
              </a:spcBef>
            </a:pPr>
            <a:endParaRPr lang="fr-FR" sz="1600">
              <a:latin typeface="Arial" charset="0"/>
            </a:endParaRP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fr-FR" sz="1600">
                <a:latin typeface="Arial" charset="0"/>
              </a:rPr>
              <a:t>A 150 km 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fr-FR" sz="1600">
                <a:latin typeface="Arial" charset="0"/>
              </a:rPr>
              <a:t>d ’AIX en PROVENCE</a:t>
            </a:r>
            <a:endParaRPr lang="fr-FR"/>
          </a:p>
        </p:txBody>
      </p:sp>
      <p:pic>
        <p:nvPicPr>
          <p:cNvPr id="7176" name="Picture 1032" descr="A00a                                                           0006408C1 BREDO 76 G                   BF3518BD: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1000" y="1828800"/>
            <a:ext cx="5916613" cy="4427538"/>
          </a:xfrm>
          <a:prstGeom prst="rect">
            <a:avLst/>
          </a:prstGeom>
          <a:noFill/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905000" y="228600"/>
            <a:ext cx="5257800" cy="838200"/>
          </a:xfrm>
        </p:spPr>
        <p:txBody>
          <a:bodyPr/>
          <a:lstStyle/>
          <a:p>
            <a:r>
              <a:rPr lang="fr-FR" sz="2000">
                <a:latin typeface="Arial" charset="0"/>
              </a:rPr>
              <a:t>Située au bord d ’une rivière</a:t>
            </a:r>
            <a:br>
              <a:rPr lang="fr-FR" sz="2000">
                <a:latin typeface="Arial" charset="0"/>
              </a:rPr>
            </a:br>
            <a:r>
              <a:rPr lang="fr-FR" sz="2000">
                <a:latin typeface="Arial" charset="0"/>
              </a:rPr>
              <a:t>dans un cadre isolé</a:t>
            </a:r>
            <a:endParaRPr lang="fr-FR" sz="2400"/>
          </a:p>
        </p:txBody>
      </p:sp>
      <p:pic>
        <p:nvPicPr>
          <p:cNvPr id="4106" name="Picture 10" descr="A01a                                                           0006408C1 BREDO 76 G                   BF3518BD: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2" cstate="print">
            <a:lum bright="6000" contrast="6000"/>
          </a:blip>
          <a:srcRect/>
          <a:stretch>
            <a:fillRect/>
          </a:stretch>
        </p:blipFill>
        <p:spPr>
          <a:xfrm>
            <a:off x="683568" y="1007195"/>
            <a:ext cx="7704856" cy="5764981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457200"/>
            <a:ext cx="2514600" cy="1524000"/>
          </a:xfrm>
        </p:spPr>
        <p:txBody>
          <a:bodyPr/>
          <a:lstStyle/>
          <a:p>
            <a:r>
              <a:rPr lang="fr-FR" sz="2000">
                <a:latin typeface="Arial" charset="0"/>
              </a:rPr>
              <a:t>Sur une propriété de 14 hectares</a:t>
            </a:r>
            <a:endParaRPr lang="fr-FR" sz="200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953000" y="1828800"/>
            <a:ext cx="3657600" cy="990600"/>
          </a:xfrm>
        </p:spPr>
        <p:txBody>
          <a:bodyPr/>
          <a:lstStyle/>
          <a:p>
            <a:endParaRPr lang="fr-FR" sz="2800"/>
          </a:p>
        </p:txBody>
      </p:sp>
      <p:pic>
        <p:nvPicPr>
          <p:cNvPr id="6156" name="Picture 12" descr="A02a                                                           0006408C1 BREDO 76 G                   BF3518BD: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24199" y="-19491"/>
            <a:ext cx="6010079" cy="4497214"/>
          </a:xfrm>
          <a:prstGeom prst="rect">
            <a:avLst/>
          </a:prstGeom>
          <a:noFill/>
        </p:spPr>
      </p:pic>
      <p:pic>
        <p:nvPicPr>
          <p:cNvPr id="6157" name="Picture 13" descr="A03a                                                           0006408C1 BREDO 76 G                   BF3518BD: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" y="2708799"/>
            <a:ext cx="5543759" cy="4149201"/>
          </a:xfrm>
          <a:prstGeom prst="rect">
            <a:avLst/>
          </a:prstGeom>
          <a:noFill/>
        </p:spPr>
      </p:pic>
      <p:graphicFrame>
        <p:nvGraphicFramePr>
          <p:cNvPr id="22528" name="Object 2048"/>
          <p:cNvGraphicFramePr>
            <a:graphicFrameLocks noChangeAspect="1"/>
          </p:cNvGraphicFramePr>
          <p:nvPr/>
        </p:nvGraphicFramePr>
        <p:xfrm>
          <a:off x="762000" y="3429000"/>
          <a:ext cx="1935163" cy="2654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4" r:id="rId5" imgW="2324100" imgH="3187700" progId="MS_ClipArt_Gallery">
                  <p:embed/>
                </p:oleObj>
              </mc:Choice>
              <mc:Fallback>
                <p:oleObj r:id="rId5" imgW="2324100" imgH="3187700" progId="MS_ClipArt_Gallery">
                  <p:embed/>
                  <p:pic>
                    <p:nvPicPr>
                      <p:cNvPr id="0" name="Picture 204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2000" y="3429000"/>
                        <a:ext cx="1935163" cy="26543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724400" y="228600"/>
            <a:ext cx="4191000" cy="1600200"/>
          </a:xfrm>
        </p:spPr>
        <p:txBody>
          <a:bodyPr/>
          <a:lstStyle/>
          <a:p>
            <a:r>
              <a:rPr lang="fr-FR" sz="2000">
                <a:latin typeface="Arial" charset="0"/>
              </a:rPr>
              <a:t>Possibilité de baignades dans la rivière du Buech </a:t>
            </a:r>
            <a:br>
              <a:rPr lang="fr-FR" sz="2000">
                <a:latin typeface="Arial" charset="0"/>
              </a:rPr>
            </a:br>
            <a:r>
              <a:rPr lang="fr-FR" sz="2000">
                <a:latin typeface="Arial" charset="0"/>
              </a:rPr>
              <a:t>par un accès directe à l ’eau à partir de la propriété</a:t>
            </a:r>
            <a:endParaRPr lang="fr-FR" sz="2000"/>
          </a:p>
        </p:txBody>
      </p:sp>
      <p:pic>
        <p:nvPicPr>
          <p:cNvPr id="8199" name="Picture 7" descr="A06a                                                           0006408C1 BREDO 76 G                   BF3518BD:"/>
          <p:cNvPicPr>
            <a:picLocks noChangeAspect="1" noChangeArrowheads="1"/>
          </p:cNvPicPr>
          <p:nvPr/>
        </p:nvPicPr>
        <p:blipFill>
          <a:blip r:embed="rId2" cstate="print">
            <a:lum bright="6000"/>
          </a:blip>
          <a:srcRect/>
          <a:stretch>
            <a:fillRect/>
          </a:stretch>
        </p:blipFill>
        <p:spPr bwMode="auto">
          <a:xfrm>
            <a:off x="10594" y="3515469"/>
            <a:ext cx="4463726" cy="3342531"/>
          </a:xfrm>
          <a:prstGeom prst="rect">
            <a:avLst/>
          </a:prstGeom>
          <a:noFill/>
        </p:spPr>
      </p:pic>
      <p:pic>
        <p:nvPicPr>
          <p:cNvPr id="8200" name="Picture 8" descr="A04a                                                           0006408C1 BREDO 76 G                   BF3518BD: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7312" y="1892560"/>
            <a:ext cx="3706688" cy="4952872"/>
          </a:xfrm>
          <a:prstGeom prst="rect">
            <a:avLst/>
          </a:prstGeom>
          <a:noFill/>
        </p:spPr>
      </p:pic>
      <p:pic>
        <p:nvPicPr>
          <p:cNvPr id="8201" name="Picture 9" descr="Buech a                                                        0006408C1 BREDO 76 G                   BF3518BD:"/>
          <p:cNvPicPr>
            <a:picLocks noChangeAspect="1" noChangeArrowheads="1"/>
          </p:cNvPicPr>
          <p:nvPr/>
        </p:nvPicPr>
        <p:blipFill>
          <a:blip r:embed="rId4" cstate="print">
            <a:lum bright="12000"/>
          </a:blip>
          <a:srcRect/>
          <a:stretch>
            <a:fillRect/>
          </a:stretch>
        </p:blipFill>
        <p:spPr bwMode="auto">
          <a:xfrm>
            <a:off x="-8890" y="0"/>
            <a:ext cx="4474320" cy="3357499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2239143"/>
            <a:ext cx="6156176" cy="461713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364089" cy="4023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170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0" y="381000"/>
            <a:ext cx="1295400" cy="4648200"/>
          </a:xfrm>
        </p:spPr>
        <p:txBody>
          <a:bodyPr/>
          <a:lstStyle/>
          <a:p>
            <a:pPr algn="l"/>
            <a:r>
              <a:rPr lang="fr-FR" sz="1800">
                <a:latin typeface="Arial" charset="0"/>
              </a:rPr>
              <a:t>SPORTS praticables</a:t>
            </a:r>
            <a:br>
              <a:rPr lang="fr-FR" sz="1800">
                <a:latin typeface="Arial" charset="0"/>
              </a:rPr>
            </a:br>
            <a:r>
              <a:rPr lang="fr-FR" sz="1600">
                <a:latin typeface="Arial" charset="0"/>
              </a:rPr>
              <a:t/>
            </a:r>
            <a:br>
              <a:rPr lang="fr-FR" sz="1600">
                <a:latin typeface="Arial" charset="0"/>
              </a:rPr>
            </a:br>
            <a:r>
              <a:rPr lang="fr-FR" sz="1600">
                <a:latin typeface="Arial" charset="0"/>
              </a:rPr>
              <a:t>Balades</a:t>
            </a:r>
            <a:br>
              <a:rPr lang="fr-FR" sz="1600">
                <a:latin typeface="Arial" charset="0"/>
              </a:rPr>
            </a:br>
            <a:r>
              <a:rPr lang="fr-FR" sz="1600">
                <a:latin typeface="Arial" charset="0"/>
              </a:rPr>
              <a:t>Natation</a:t>
            </a:r>
            <a:br>
              <a:rPr lang="fr-FR" sz="1600">
                <a:latin typeface="Arial" charset="0"/>
              </a:rPr>
            </a:br>
            <a:r>
              <a:rPr lang="fr-FR" sz="1600">
                <a:latin typeface="Arial" charset="0"/>
              </a:rPr>
              <a:t>Équitation</a:t>
            </a:r>
            <a:br>
              <a:rPr lang="fr-FR" sz="1600">
                <a:latin typeface="Arial" charset="0"/>
              </a:rPr>
            </a:br>
            <a:r>
              <a:rPr lang="fr-FR" sz="1600">
                <a:latin typeface="Arial" charset="0"/>
              </a:rPr>
              <a:t>Vole à voile</a:t>
            </a:r>
            <a:br>
              <a:rPr lang="fr-FR" sz="1600">
                <a:latin typeface="Arial" charset="0"/>
              </a:rPr>
            </a:br>
            <a:r>
              <a:rPr lang="fr-FR" sz="1600">
                <a:latin typeface="Arial" charset="0"/>
              </a:rPr>
              <a:t>Delta</a:t>
            </a:r>
            <a:br>
              <a:rPr lang="fr-FR" sz="1600">
                <a:latin typeface="Arial" charset="0"/>
              </a:rPr>
            </a:br>
            <a:r>
              <a:rPr lang="fr-FR" sz="1600">
                <a:latin typeface="Arial" charset="0"/>
              </a:rPr>
              <a:t>Escalade</a:t>
            </a:r>
            <a:br>
              <a:rPr lang="fr-FR" sz="1600">
                <a:latin typeface="Arial" charset="0"/>
              </a:rPr>
            </a:br>
            <a:r>
              <a:rPr lang="fr-FR" sz="1600">
                <a:latin typeface="Arial" charset="0"/>
              </a:rPr>
              <a:t>Canyoning</a:t>
            </a:r>
            <a:br>
              <a:rPr lang="fr-FR" sz="1600">
                <a:latin typeface="Arial" charset="0"/>
              </a:rPr>
            </a:br>
            <a:r>
              <a:rPr lang="fr-FR" sz="1600">
                <a:latin typeface="Arial" charset="0"/>
              </a:rPr>
              <a:t>….</a:t>
            </a:r>
            <a:br>
              <a:rPr lang="fr-FR" sz="1600">
                <a:latin typeface="Arial" charset="0"/>
              </a:rPr>
            </a:br>
            <a:r>
              <a:rPr lang="fr-FR" sz="1600">
                <a:latin typeface="Arial" charset="0"/>
              </a:rPr>
              <a:t>Ski en hiver</a:t>
            </a:r>
            <a:endParaRPr lang="fr-FR" sz="2000">
              <a:latin typeface="Arial" charset="0"/>
            </a:endParaRPr>
          </a:p>
        </p:txBody>
      </p:sp>
      <p:pic>
        <p:nvPicPr>
          <p:cNvPr id="9225" name="Picture 9" descr="Canion a                                                       0006408C1 BREDO 76 G                   BF3518BD: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304800"/>
            <a:ext cx="3352800" cy="2516188"/>
          </a:xfrm>
          <a:prstGeom prst="rect">
            <a:avLst/>
          </a:prstGeom>
          <a:noFill/>
        </p:spPr>
      </p:pic>
      <p:pic>
        <p:nvPicPr>
          <p:cNvPr id="9226" name="Picture 10" descr="A07a                                                           0006408C1 BREDO 76 G                   BF3518BD: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2895600"/>
            <a:ext cx="2701925" cy="3606800"/>
          </a:xfrm>
          <a:prstGeom prst="rect">
            <a:avLst/>
          </a:prstGeom>
          <a:noFill/>
        </p:spPr>
      </p:pic>
      <p:pic>
        <p:nvPicPr>
          <p:cNvPr id="9227" name="Picture 11" descr=" planeur a                                                      0006408C1 BREDO 76 G                   BF3518BD: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9000" y="3352800"/>
            <a:ext cx="4114800" cy="3084513"/>
          </a:xfrm>
          <a:prstGeom prst="rect">
            <a:avLst/>
          </a:prstGeom>
          <a:noFill/>
        </p:spPr>
      </p:pic>
      <p:pic>
        <p:nvPicPr>
          <p:cNvPr id="9228" name="Picture 12" descr="Delta 2a                                                       0006408C1 BREDO 76 G                   BF3518BD: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33800" y="304800"/>
            <a:ext cx="3819525" cy="28670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5257800" y="533400"/>
            <a:ext cx="3200400" cy="1524000"/>
          </a:xfrm>
        </p:spPr>
        <p:txBody>
          <a:bodyPr/>
          <a:lstStyle/>
          <a:p>
            <a:r>
              <a:rPr lang="fr-FR" sz="2000">
                <a:latin typeface="Arial" charset="0"/>
              </a:rPr>
              <a:t>Situation dans l ’ensemble de la copropriété</a:t>
            </a:r>
            <a:br>
              <a:rPr lang="fr-FR" sz="2000">
                <a:latin typeface="Arial" charset="0"/>
              </a:rPr>
            </a:br>
            <a:r>
              <a:rPr lang="fr-FR" sz="2000">
                <a:latin typeface="Arial" charset="0"/>
              </a:rPr>
              <a:t>à proximité de 4 autres logements</a:t>
            </a:r>
          </a:p>
        </p:txBody>
      </p:sp>
      <p:pic>
        <p:nvPicPr>
          <p:cNvPr id="10245" name="Picture 5" descr="A10a                                                           0006408C1 BREDO 76 G                   BF3518BD: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2451"/>
            <a:ext cx="4817642" cy="3608214"/>
          </a:xfrm>
          <a:prstGeom prst="rect">
            <a:avLst/>
          </a:prstGeom>
          <a:noFill/>
        </p:spPr>
      </p:pic>
      <p:pic>
        <p:nvPicPr>
          <p:cNvPr id="10246" name="Picture 6" descr="ENTR 08a                                                       0006408C1 BREDO 76 G                   BF3518BD: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8370" y="3168824"/>
            <a:ext cx="4925630" cy="3689176"/>
          </a:xfrm>
          <a:prstGeom prst="rect">
            <a:avLst/>
          </a:prstGeom>
          <a:noFill/>
        </p:spPr>
      </p:pic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685800" y="4343400"/>
            <a:ext cx="28956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2000">
                <a:latin typeface="Arial" charset="0"/>
              </a:rPr>
              <a:t>La maison est située   en bordure des autres logements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5715000" y="914400"/>
            <a:ext cx="2971800" cy="1752600"/>
          </a:xfrm>
        </p:spPr>
        <p:txBody>
          <a:bodyPr/>
          <a:lstStyle/>
          <a:p>
            <a:r>
              <a:rPr lang="fr-FR" sz="2000">
                <a:latin typeface="Arial" charset="0"/>
              </a:rPr>
              <a:t>Vue latérale</a:t>
            </a:r>
            <a:br>
              <a:rPr lang="fr-FR" sz="2000">
                <a:latin typeface="Arial" charset="0"/>
              </a:rPr>
            </a:br>
            <a:r>
              <a:rPr lang="fr-FR" sz="2000">
                <a:latin typeface="Arial" charset="0"/>
              </a:rPr>
              <a:t>avec grande terrasse</a:t>
            </a:r>
            <a:br>
              <a:rPr lang="fr-FR" sz="2000">
                <a:latin typeface="Arial" charset="0"/>
              </a:rPr>
            </a:br>
            <a:r>
              <a:rPr lang="fr-FR" sz="2000">
                <a:latin typeface="Arial" charset="0"/>
              </a:rPr>
              <a:t>orientée au sud</a:t>
            </a:r>
          </a:p>
        </p:txBody>
      </p:sp>
      <p:pic>
        <p:nvPicPr>
          <p:cNvPr id="11269" name="Picture 5" descr="A13a                                                           0006408C1 BREDO 76 G                   BF3518BD: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224154" cy="3913014"/>
          </a:xfrm>
          <a:prstGeom prst="rect">
            <a:avLst/>
          </a:prstGeom>
          <a:noFill/>
        </p:spPr>
      </p:pic>
      <p:pic>
        <p:nvPicPr>
          <p:cNvPr id="11270" name="Picture 6" descr="A14aa                                                          0006408C1 BREDO 76 G                   BF3518BD: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44763" y="3549824"/>
            <a:ext cx="6599237" cy="33081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4114800"/>
            <a:ext cx="1828800" cy="1143000"/>
          </a:xfrm>
        </p:spPr>
        <p:txBody>
          <a:bodyPr/>
          <a:lstStyle/>
          <a:p>
            <a:r>
              <a:rPr lang="fr-FR" sz="2000">
                <a:latin typeface="Arial" charset="0"/>
              </a:rPr>
              <a:t>Vue intérieure du séjour</a:t>
            </a:r>
            <a:br>
              <a:rPr lang="fr-FR" sz="2000">
                <a:latin typeface="Arial" charset="0"/>
              </a:rPr>
            </a:br>
            <a:r>
              <a:rPr lang="fr-FR" sz="2000">
                <a:latin typeface="Arial" charset="0"/>
              </a:rPr>
              <a:t>donnant sur la terrasse</a:t>
            </a:r>
          </a:p>
        </p:txBody>
      </p:sp>
      <p:pic>
        <p:nvPicPr>
          <p:cNvPr id="12293" name="Picture 5" descr="A20a                                                           0006408C1 BREDO 76 G                   BF3518BD: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7993"/>
            <a:ext cx="8229600" cy="2974133"/>
          </a:xfrm>
          <a:prstGeom prst="rect">
            <a:avLst/>
          </a:prstGeom>
          <a:noFill/>
        </p:spPr>
      </p:pic>
      <p:pic>
        <p:nvPicPr>
          <p:cNvPr id="12294" name="Picture 6" descr="A21a                                                           0006408C1 BREDO 76 G                   BF3518BD: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14800" y="3105150"/>
            <a:ext cx="5010837" cy="37528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5562600" y="609600"/>
            <a:ext cx="2971800" cy="1828800"/>
          </a:xfrm>
        </p:spPr>
        <p:txBody>
          <a:bodyPr/>
          <a:lstStyle/>
          <a:p>
            <a:r>
              <a:rPr lang="fr-FR" sz="2000">
                <a:latin typeface="Arial" charset="0"/>
              </a:rPr>
              <a:t>3 Chambres confortables</a:t>
            </a:r>
            <a:br>
              <a:rPr lang="fr-FR" sz="2000">
                <a:latin typeface="Arial" charset="0"/>
              </a:rPr>
            </a:br>
            <a:r>
              <a:rPr lang="fr-FR" sz="2000">
                <a:latin typeface="Arial" charset="0"/>
              </a:rPr>
              <a:t>avec lits doubles ou séparés</a:t>
            </a:r>
            <a:br>
              <a:rPr lang="fr-FR" sz="2000">
                <a:latin typeface="Arial" charset="0"/>
              </a:rPr>
            </a:br>
            <a:r>
              <a:rPr lang="fr-FR" sz="2000">
                <a:latin typeface="Arial" charset="0"/>
              </a:rPr>
              <a:t>Possibilité de loger de    6 à 8 personnes</a:t>
            </a:r>
          </a:p>
        </p:txBody>
      </p:sp>
      <p:pic>
        <p:nvPicPr>
          <p:cNvPr id="13317" name="Picture 5" descr="A30a                                                           0006408C1 BREDO 76 G                   BF3518BD: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7616"/>
            <a:ext cx="4953000" cy="3709504"/>
          </a:xfrm>
          <a:prstGeom prst="rect">
            <a:avLst/>
          </a:prstGeom>
          <a:noFill/>
        </p:spPr>
      </p:pic>
      <p:pic>
        <p:nvPicPr>
          <p:cNvPr id="13318" name="Picture 6" descr="A31a                                                           0006408C1 BREDO 76 G                   BF3518BD: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8866" y="3035906"/>
            <a:ext cx="5106540" cy="3822094"/>
          </a:xfrm>
          <a:prstGeom prst="rect">
            <a:avLst/>
          </a:prstGeom>
          <a:noFill/>
        </p:spPr>
      </p:pic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609600" y="4191000"/>
            <a:ext cx="3276600" cy="1344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800" b="1">
                <a:latin typeface="Arial" charset="0"/>
              </a:rPr>
              <a:t>et 2 salles de bain séparées</a:t>
            </a:r>
            <a:r>
              <a:rPr lang="fr-FR" sz="1600">
                <a:latin typeface="Arial" charset="0"/>
              </a:rPr>
              <a:t> équipées chacune                d ’une douche</a:t>
            </a:r>
            <a:br>
              <a:rPr lang="fr-FR" sz="1600">
                <a:latin typeface="Arial" charset="0"/>
              </a:rPr>
            </a:br>
            <a:r>
              <a:rPr lang="fr-FR" sz="1600">
                <a:latin typeface="Arial" charset="0"/>
              </a:rPr>
              <a:t>un lavabo et</a:t>
            </a:r>
            <a:br>
              <a:rPr lang="fr-FR" sz="1600">
                <a:latin typeface="Arial" charset="0"/>
              </a:rPr>
            </a:br>
            <a:r>
              <a:rPr lang="fr-FR" sz="1600">
                <a:latin typeface="Arial" charset="0"/>
              </a:rPr>
              <a:t>un WC individuel</a:t>
            </a:r>
            <a:endParaRPr lang="fr-FR" sz="10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6324600" y="609600"/>
            <a:ext cx="2133600" cy="1143000"/>
          </a:xfrm>
        </p:spPr>
        <p:txBody>
          <a:bodyPr/>
          <a:lstStyle/>
          <a:p>
            <a:r>
              <a:rPr lang="fr-FR" sz="2000">
                <a:latin typeface="Arial" charset="0"/>
              </a:rPr>
              <a:t>Grande terrasse avec vue superbe</a:t>
            </a:r>
          </a:p>
        </p:txBody>
      </p:sp>
      <p:pic>
        <p:nvPicPr>
          <p:cNvPr id="15365" name="Picture 5" descr="A15a                                                           0006408C1 BREDO 76 G                   BF3518BD: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997896" cy="3740026"/>
          </a:xfrm>
          <a:prstGeom prst="rect">
            <a:avLst/>
          </a:prstGeom>
          <a:noFill/>
        </p:spPr>
      </p:pic>
      <p:pic>
        <p:nvPicPr>
          <p:cNvPr id="15366" name="Picture 6" descr="A34a                                                           0006408C1 BREDO 76 G                   BF3518BD: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74664" y="2998489"/>
            <a:ext cx="5147649" cy="38528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6400800" y="609600"/>
            <a:ext cx="2057400" cy="1905000"/>
          </a:xfrm>
        </p:spPr>
        <p:txBody>
          <a:bodyPr/>
          <a:lstStyle/>
          <a:p>
            <a:r>
              <a:rPr lang="fr-FR" sz="2000">
                <a:latin typeface="Arial" charset="0"/>
              </a:rPr>
              <a:t>Paysage grandiose et superbes couchers de soleil</a:t>
            </a:r>
          </a:p>
        </p:txBody>
      </p:sp>
      <p:pic>
        <p:nvPicPr>
          <p:cNvPr id="16389" name="Picture 5" descr="A35a                                                           0006408C1 BREDO 76 G                   BF3518BD: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3" y="17006"/>
            <a:ext cx="4841304" cy="3626018"/>
          </a:xfrm>
          <a:prstGeom prst="rect">
            <a:avLst/>
          </a:prstGeom>
          <a:noFill/>
        </p:spPr>
      </p:pic>
      <p:pic>
        <p:nvPicPr>
          <p:cNvPr id="16390" name="Picture 6" descr="A36a                                                           0006408C1 BREDO 76 G                   BF3518BD: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10135" y="3042327"/>
            <a:ext cx="5133865" cy="38415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5715000" y="609600"/>
            <a:ext cx="2743200" cy="1752600"/>
          </a:xfrm>
        </p:spPr>
        <p:txBody>
          <a:bodyPr/>
          <a:lstStyle/>
          <a:p>
            <a:pPr algn="l"/>
            <a:r>
              <a:rPr lang="fr-FR" sz="2000">
                <a:latin typeface="Arial" charset="0"/>
              </a:rPr>
              <a:t>Vues sur les montagnes et la prairie au bas de la maison</a:t>
            </a:r>
          </a:p>
        </p:txBody>
      </p:sp>
      <p:pic>
        <p:nvPicPr>
          <p:cNvPr id="17414" name="Picture 6" descr="Vue a                                                          0006408C1 BREDO 76 G                   BF3518BD:"/>
          <p:cNvPicPr>
            <a:picLocks noChangeAspect="1" noChangeArrowheads="1"/>
          </p:cNvPicPr>
          <p:nvPr/>
        </p:nvPicPr>
        <p:blipFill>
          <a:blip r:embed="rId2" cstate="print">
            <a:lum bright="6000"/>
          </a:blip>
          <a:srcRect/>
          <a:stretch>
            <a:fillRect/>
          </a:stretch>
        </p:blipFill>
        <p:spPr bwMode="auto">
          <a:xfrm>
            <a:off x="3962399" y="2971800"/>
            <a:ext cx="5185507" cy="3886200"/>
          </a:xfrm>
          <a:prstGeom prst="rect">
            <a:avLst/>
          </a:prstGeom>
          <a:noFill/>
        </p:spPr>
      </p:pic>
      <p:pic>
        <p:nvPicPr>
          <p:cNvPr id="17415" name="Picture 7" descr="neige 1                                                        0006408C1 BREDO 76 G                   BF3518BD:"/>
          <p:cNvPicPr>
            <a:picLocks noChangeAspect="1" noChangeArrowheads="1"/>
          </p:cNvPicPr>
          <p:nvPr/>
        </p:nvPicPr>
        <p:blipFill>
          <a:blip r:embed="rId3" cstate="print">
            <a:lum bright="6000"/>
          </a:blip>
          <a:srcRect/>
          <a:stretch>
            <a:fillRect/>
          </a:stretch>
        </p:blipFill>
        <p:spPr bwMode="auto">
          <a:xfrm>
            <a:off x="-16808" y="0"/>
            <a:ext cx="5122208" cy="3839989"/>
          </a:xfrm>
          <a:prstGeom prst="rect">
            <a:avLst/>
          </a:prstGeom>
          <a:noFill/>
        </p:spPr>
      </p:pic>
      <p:sp>
        <p:nvSpPr>
          <p:cNvPr id="17416" name="Text Box 8"/>
          <p:cNvSpPr txBox="1">
            <a:spLocks noChangeArrowheads="1"/>
          </p:cNvSpPr>
          <p:nvPr/>
        </p:nvSpPr>
        <p:spPr bwMode="auto">
          <a:xfrm>
            <a:off x="914400" y="4419600"/>
            <a:ext cx="23622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2000">
                <a:latin typeface="Arial" charset="0"/>
              </a:rPr>
              <a:t>En automne comme en hiver le site garde toute sa beauté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5943600" y="457200"/>
            <a:ext cx="2971800" cy="1905000"/>
          </a:xfrm>
        </p:spPr>
        <p:txBody>
          <a:bodyPr/>
          <a:lstStyle/>
          <a:p>
            <a:pPr algn="l"/>
            <a:r>
              <a:rPr lang="fr-FR" sz="2000">
                <a:latin typeface="Arial" charset="0"/>
              </a:rPr>
              <a:t>La maison est équipée de chauffage central qui la rend habitable en hivers.</a:t>
            </a:r>
            <a:br>
              <a:rPr lang="fr-FR" sz="2000">
                <a:latin typeface="Arial" charset="0"/>
              </a:rPr>
            </a:br>
            <a:endParaRPr lang="fr-FR"/>
          </a:p>
        </p:txBody>
      </p:sp>
      <p:pic>
        <p:nvPicPr>
          <p:cNvPr id="18436" name="Picture 4" descr="Niver 2                                                        0006408C1 BREDO 76 G                   BF3518BD: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595" y="0"/>
            <a:ext cx="4826195" cy="3617913"/>
          </a:xfrm>
          <a:prstGeom prst="rect">
            <a:avLst/>
          </a:prstGeom>
          <a:noFill/>
        </p:spPr>
      </p:pic>
      <p:pic>
        <p:nvPicPr>
          <p:cNvPr id="18437" name="Picture 5" descr="Hiver 3                                                        0006408C1 BREDO 76 G                   BF3518BD: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23952" y="3168824"/>
            <a:ext cx="4920047" cy="3689176"/>
          </a:xfrm>
          <a:prstGeom prst="rect">
            <a:avLst/>
          </a:prstGeom>
          <a:noFill/>
        </p:spPr>
      </p:pic>
      <p:sp>
        <p:nvSpPr>
          <p:cNvPr id="18439" name="Text Box 7"/>
          <p:cNvSpPr txBox="1">
            <a:spLocks noChangeArrowheads="1"/>
          </p:cNvSpPr>
          <p:nvPr/>
        </p:nvSpPr>
        <p:spPr bwMode="auto">
          <a:xfrm>
            <a:off x="609600" y="4267200"/>
            <a:ext cx="30480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2000">
                <a:latin typeface="Arial" charset="0"/>
              </a:rPr>
              <a:t>Des pistes de ski situées à 1.500 m d ’altitude sont accessible à 1 heure dans la direction de Gap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hème Office">
      <a:majorFont>
        <a:latin typeface="Times"/>
        <a:ea typeface=""/>
        <a:cs typeface=""/>
      </a:majorFont>
      <a:minorFont>
        <a:latin typeface="Time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altLang="fr-FR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altLang="fr-FR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/>
          </a:defRPr>
        </a:defPPr>
      </a:lstStyle>
    </a:lnDef>
  </a:objectDefaults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293</TotalTime>
  <Words>148</Words>
  <Application>Microsoft Office PowerPoint</Application>
  <PresentationFormat>Affichage à l'écran (4:3)</PresentationFormat>
  <Paragraphs>30</Paragraphs>
  <Slides>15</Slides>
  <Notes>1</Notes>
  <HiddenSlides>0</HiddenSlides>
  <MMClips>0</MMClips>
  <ScaleCrop>false</ScaleCrop>
  <HeadingPairs>
    <vt:vector size="6" baseType="variant"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7" baseType="lpstr">
      <vt:lpstr>Thème Office</vt:lpstr>
      <vt:lpstr>MS_ClipArt_Gallery</vt:lpstr>
      <vt:lpstr>La Magdelaine</vt:lpstr>
      <vt:lpstr>Dans un cadre magnifique entre GAP et SISTERON</vt:lpstr>
      <vt:lpstr>Située au bord d ’une rivière dans un cadre isolé</vt:lpstr>
      <vt:lpstr>Sur une propriété de 14 hectares</vt:lpstr>
      <vt:lpstr>Possibilité de baignades dans la rivière du Buech  par un accès directe à l ’eau à partir de la propriété</vt:lpstr>
      <vt:lpstr>Présentation PowerPoint</vt:lpstr>
      <vt:lpstr>SPORTS praticables  Balades Natation Équitation Vole à voile Delta Escalade Canyoning …. Ski en hiver</vt:lpstr>
      <vt:lpstr>Situation dans l ’ensemble de la copropriété à proximité de 4 autres logements</vt:lpstr>
      <vt:lpstr>Vue latérale avec grande terrasse orientée au sud</vt:lpstr>
      <vt:lpstr>Vue intérieure du séjour donnant sur la terrasse</vt:lpstr>
      <vt:lpstr>3 Chambres confortables avec lits doubles ou séparés Possibilité de loger de    6 à 8 personnes</vt:lpstr>
      <vt:lpstr>Grande terrasse avec vue superbe</vt:lpstr>
      <vt:lpstr>Paysage grandiose et superbes couchers de soleil</vt:lpstr>
      <vt:lpstr>Vues sur les montagnes et la prairie au bas de la maison</vt:lpstr>
      <vt:lpstr>La maison est équipée de chauffage central qui la rend habitable en hivers. </vt:lpstr>
    </vt:vector>
  </TitlesOfParts>
  <Company>architecte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Magdelaine</dc:title>
  <dc:creator>Bredo Jean</dc:creator>
  <cp:lastModifiedBy>BREDO</cp:lastModifiedBy>
  <cp:revision>32</cp:revision>
  <dcterms:created xsi:type="dcterms:W3CDTF">2008-01-21T11:04:07Z</dcterms:created>
  <dcterms:modified xsi:type="dcterms:W3CDTF">2011-04-10T14:09:02Z</dcterms:modified>
</cp:coreProperties>
</file>