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ction par défaut" id="{508021A7-DF59-4D2D-BF67-5F4CE76096DF}">
          <p14:sldIdLst>
            <p14:sldId id="256"/>
            <p14:sldId id="257"/>
            <p14:sldId id="258"/>
            <p14:sldId id="259"/>
            <p14:sldId id="260"/>
            <p14:sldId id="261"/>
            <p14:sldId id="262"/>
            <p14:sldId id="263"/>
            <p14:sldId id="264"/>
            <p14:sldId id="265"/>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67" autoAdjust="0"/>
  </p:normalViewPr>
  <p:slideViewPr>
    <p:cSldViewPr>
      <p:cViewPr varScale="1">
        <p:scale>
          <a:sx n="104" d="100"/>
          <a:sy n="104" d="100"/>
        </p:scale>
        <p:origin x="-174" y="-90"/>
      </p:cViewPr>
      <p:guideLst>
        <p:guide orient="horz" pos="2160"/>
        <p:guide pos="2880"/>
      </p:guideLst>
    </p:cSldViewPr>
  </p:slideViewPr>
  <p:outlineViewPr>
    <p:cViewPr>
      <p:scale>
        <a:sx n="33" d="100"/>
        <a:sy n="33" d="100"/>
      </p:scale>
      <p:origin x="0" y="399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6BF0EB0A-687D-46BC-BDF8-F032240CF386}" type="datetimeFigureOut">
              <a:rPr lang="fr-FR" smtClean="0"/>
              <a:t>06/03/2014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02E1CD6-81C3-4034-811F-1A4816F5E000}" type="slidenum">
              <a:rPr lang="fr-FR" smtClean="0"/>
              <a:t>‹N°›</a:t>
            </a:fld>
            <a:endParaRPr lang="fr-FR"/>
          </a:p>
        </p:txBody>
      </p:sp>
    </p:spTree>
    <p:extLst>
      <p:ext uri="{BB962C8B-B14F-4D97-AF65-F5344CB8AC3E}">
        <p14:creationId xmlns:p14="http://schemas.microsoft.com/office/powerpoint/2010/main" val="25525219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6BF0EB0A-687D-46BC-BDF8-F032240CF386}" type="datetimeFigureOut">
              <a:rPr lang="fr-FR" smtClean="0"/>
              <a:t>06/03/2014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02E1CD6-81C3-4034-811F-1A4816F5E000}" type="slidenum">
              <a:rPr lang="fr-FR" smtClean="0"/>
              <a:t>‹N°›</a:t>
            </a:fld>
            <a:endParaRPr lang="fr-FR"/>
          </a:p>
        </p:txBody>
      </p:sp>
    </p:spTree>
    <p:extLst>
      <p:ext uri="{BB962C8B-B14F-4D97-AF65-F5344CB8AC3E}">
        <p14:creationId xmlns:p14="http://schemas.microsoft.com/office/powerpoint/2010/main" val="8635008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6BF0EB0A-687D-46BC-BDF8-F032240CF386}" type="datetimeFigureOut">
              <a:rPr lang="fr-FR" smtClean="0"/>
              <a:t>06/03/2014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02E1CD6-81C3-4034-811F-1A4816F5E000}" type="slidenum">
              <a:rPr lang="fr-FR" smtClean="0"/>
              <a:t>‹N°›</a:t>
            </a:fld>
            <a:endParaRPr lang="fr-FR"/>
          </a:p>
        </p:txBody>
      </p:sp>
    </p:spTree>
    <p:extLst>
      <p:ext uri="{BB962C8B-B14F-4D97-AF65-F5344CB8AC3E}">
        <p14:creationId xmlns:p14="http://schemas.microsoft.com/office/powerpoint/2010/main" val="18497648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6BF0EB0A-687D-46BC-BDF8-F032240CF386}" type="datetimeFigureOut">
              <a:rPr lang="fr-FR" smtClean="0"/>
              <a:t>06/03/2014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02E1CD6-81C3-4034-811F-1A4816F5E000}" type="slidenum">
              <a:rPr lang="fr-FR" smtClean="0"/>
              <a:t>‹N°›</a:t>
            </a:fld>
            <a:endParaRPr lang="fr-FR"/>
          </a:p>
        </p:txBody>
      </p:sp>
    </p:spTree>
    <p:extLst>
      <p:ext uri="{BB962C8B-B14F-4D97-AF65-F5344CB8AC3E}">
        <p14:creationId xmlns:p14="http://schemas.microsoft.com/office/powerpoint/2010/main" val="37949290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6BF0EB0A-687D-46BC-BDF8-F032240CF386}" type="datetimeFigureOut">
              <a:rPr lang="fr-FR" smtClean="0"/>
              <a:t>06/03/2014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02E1CD6-81C3-4034-811F-1A4816F5E000}" type="slidenum">
              <a:rPr lang="fr-FR" smtClean="0"/>
              <a:t>‹N°›</a:t>
            </a:fld>
            <a:endParaRPr lang="fr-FR"/>
          </a:p>
        </p:txBody>
      </p:sp>
    </p:spTree>
    <p:extLst>
      <p:ext uri="{BB962C8B-B14F-4D97-AF65-F5344CB8AC3E}">
        <p14:creationId xmlns:p14="http://schemas.microsoft.com/office/powerpoint/2010/main" val="21890459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6BF0EB0A-687D-46BC-BDF8-F032240CF386}" type="datetimeFigureOut">
              <a:rPr lang="fr-FR" smtClean="0"/>
              <a:t>06/03/2014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02E1CD6-81C3-4034-811F-1A4816F5E000}" type="slidenum">
              <a:rPr lang="fr-FR" smtClean="0"/>
              <a:t>‹N°›</a:t>
            </a:fld>
            <a:endParaRPr lang="fr-FR"/>
          </a:p>
        </p:txBody>
      </p:sp>
    </p:spTree>
    <p:extLst>
      <p:ext uri="{BB962C8B-B14F-4D97-AF65-F5344CB8AC3E}">
        <p14:creationId xmlns:p14="http://schemas.microsoft.com/office/powerpoint/2010/main" val="41086628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6BF0EB0A-687D-46BC-BDF8-F032240CF386}" type="datetimeFigureOut">
              <a:rPr lang="fr-FR" smtClean="0"/>
              <a:t>06/03/2014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102E1CD6-81C3-4034-811F-1A4816F5E000}" type="slidenum">
              <a:rPr lang="fr-FR" smtClean="0"/>
              <a:t>‹N°›</a:t>
            </a:fld>
            <a:endParaRPr lang="fr-FR"/>
          </a:p>
        </p:txBody>
      </p:sp>
    </p:spTree>
    <p:extLst>
      <p:ext uri="{BB962C8B-B14F-4D97-AF65-F5344CB8AC3E}">
        <p14:creationId xmlns:p14="http://schemas.microsoft.com/office/powerpoint/2010/main" val="41039691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6BF0EB0A-687D-46BC-BDF8-F032240CF386}" type="datetimeFigureOut">
              <a:rPr lang="fr-FR" smtClean="0"/>
              <a:t>06/03/2014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102E1CD6-81C3-4034-811F-1A4816F5E000}" type="slidenum">
              <a:rPr lang="fr-FR" smtClean="0"/>
              <a:t>‹N°›</a:t>
            </a:fld>
            <a:endParaRPr lang="fr-FR"/>
          </a:p>
        </p:txBody>
      </p:sp>
    </p:spTree>
    <p:extLst>
      <p:ext uri="{BB962C8B-B14F-4D97-AF65-F5344CB8AC3E}">
        <p14:creationId xmlns:p14="http://schemas.microsoft.com/office/powerpoint/2010/main" val="13739283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6BF0EB0A-687D-46BC-BDF8-F032240CF386}" type="datetimeFigureOut">
              <a:rPr lang="fr-FR" smtClean="0"/>
              <a:t>06/03/2014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102E1CD6-81C3-4034-811F-1A4816F5E000}" type="slidenum">
              <a:rPr lang="fr-FR" smtClean="0"/>
              <a:t>‹N°›</a:t>
            </a:fld>
            <a:endParaRPr lang="fr-FR"/>
          </a:p>
        </p:txBody>
      </p:sp>
    </p:spTree>
    <p:extLst>
      <p:ext uri="{BB962C8B-B14F-4D97-AF65-F5344CB8AC3E}">
        <p14:creationId xmlns:p14="http://schemas.microsoft.com/office/powerpoint/2010/main" val="6837712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6BF0EB0A-687D-46BC-BDF8-F032240CF386}" type="datetimeFigureOut">
              <a:rPr lang="fr-FR" smtClean="0"/>
              <a:t>06/03/2014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02E1CD6-81C3-4034-811F-1A4816F5E000}" type="slidenum">
              <a:rPr lang="fr-FR" smtClean="0"/>
              <a:t>‹N°›</a:t>
            </a:fld>
            <a:endParaRPr lang="fr-FR"/>
          </a:p>
        </p:txBody>
      </p:sp>
    </p:spTree>
    <p:extLst>
      <p:ext uri="{BB962C8B-B14F-4D97-AF65-F5344CB8AC3E}">
        <p14:creationId xmlns:p14="http://schemas.microsoft.com/office/powerpoint/2010/main" val="22663227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6BF0EB0A-687D-46BC-BDF8-F032240CF386}" type="datetimeFigureOut">
              <a:rPr lang="fr-FR" smtClean="0"/>
              <a:t>06/03/2014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02E1CD6-81C3-4034-811F-1A4816F5E000}" type="slidenum">
              <a:rPr lang="fr-FR" smtClean="0"/>
              <a:t>‹N°›</a:t>
            </a:fld>
            <a:endParaRPr lang="fr-FR"/>
          </a:p>
        </p:txBody>
      </p:sp>
    </p:spTree>
    <p:extLst>
      <p:ext uri="{BB962C8B-B14F-4D97-AF65-F5344CB8AC3E}">
        <p14:creationId xmlns:p14="http://schemas.microsoft.com/office/powerpoint/2010/main" val="6450541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BF0EB0A-687D-46BC-BDF8-F032240CF386}" type="datetimeFigureOut">
              <a:rPr lang="fr-FR" smtClean="0"/>
              <a:t>06/03/2014</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2E1CD6-81C3-4034-811F-1A4816F5E000}" type="slidenum">
              <a:rPr lang="fr-FR" smtClean="0"/>
              <a:t>‹N°›</a:t>
            </a:fld>
            <a:endParaRPr lang="fr-FR"/>
          </a:p>
        </p:txBody>
      </p:sp>
    </p:spTree>
    <p:extLst>
      <p:ext uri="{BB962C8B-B14F-4D97-AF65-F5344CB8AC3E}">
        <p14:creationId xmlns:p14="http://schemas.microsoft.com/office/powerpoint/2010/main" val="37784214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20000">
              <a:srgbClr val="FFF200"/>
            </a:gs>
            <a:gs pos="56000">
              <a:srgbClr val="FF7A00"/>
            </a:gs>
            <a:gs pos="74000">
              <a:srgbClr val="FF0300"/>
            </a:gs>
            <a:gs pos="100000">
              <a:srgbClr val="4D0808"/>
            </a:gs>
          </a:gsLst>
          <a:lin ang="5400000" scaled="0"/>
        </a:gradFill>
        <a:effectLst/>
      </p:bgPr>
    </p:bg>
    <p:spTree>
      <p:nvGrpSpPr>
        <p:cNvPr id="1" name=""/>
        <p:cNvGrpSpPr/>
        <p:nvPr/>
      </p:nvGrpSpPr>
      <p:grpSpPr>
        <a:xfrm>
          <a:off x="0" y="0"/>
          <a:ext cx="0" cy="0"/>
          <a:chOff x="0" y="0"/>
          <a:chExt cx="0" cy="0"/>
        </a:xfrm>
      </p:grpSpPr>
      <p:sp>
        <p:nvSpPr>
          <p:cNvPr id="2" name="Titre 1"/>
          <p:cNvSpPr>
            <a:spLocks noGrp="1"/>
          </p:cNvSpPr>
          <p:nvPr>
            <p:ph type="ctrTitle"/>
          </p:nvPr>
        </p:nvSpPr>
        <p:spPr>
          <a:xfrm>
            <a:off x="611560" y="1988840"/>
            <a:ext cx="7916416" cy="2334121"/>
          </a:xfrm>
        </p:spPr>
        <p:style>
          <a:lnRef idx="0">
            <a:schemeClr val="accent2"/>
          </a:lnRef>
          <a:fillRef idx="3">
            <a:schemeClr val="accent2"/>
          </a:fillRef>
          <a:effectRef idx="3">
            <a:schemeClr val="accent2"/>
          </a:effectRef>
          <a:fontRef idx="minor">
            <a:schemeClr val="lt1"/>
          </a:fontRef>
        </p:style>
        <p:txBody>
          <a:bodyPr>
            <a:norm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fr-FR" sz="5400" b="1" spc="5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rPr>
              <a:t>La Géothermie en France</a:t>
            </a:r>
            <a:endParaRPr lang="fr-FR" sz="5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Tree>
    <p:extLst>
      <p:ext uri="{BB962C8B-B14F-4D97-AF65-F5344CB8AC3E}">
        <p14:creationId xmlns:p14="http://schemas.microsoft.com/office/powerpoint/2010/main" val="810396398"/>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flip="none" rotWithShape="1">
          <a:gsLst>
            <a:gs pos="100000">
              <a:srgbClr val="000082"/>
            </a:gs>
            <a:gs pos="82000">
              <a:srgbClr val="66008F"/>
            </a:gs>
            <a:gs pos="61000">
              <a:srgbClr val="BA0066"/>
            </a:gs>
            <a:gs pos="36000">
              <a:srgbClr val="FF0000"/>
            </a:gs>
            <a:gs pos="0">
              <a:srgbClr val="FF8200"/>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39552" y="980728"/>
            <a:ext cx="8229600" cy="4525963"/>
          </a:xfrm>
        </p:spPr>
        <p:txBody>
          <a:bodyPr>
            <a:normAutofit lnSpcReduction="10000"/>
          </a:bodyPr>
          <a:lstStyle/>
          <a:p>
            <a:r>
              <a:rPr lang="fr-FR" b="1" spc="5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rPr>
              <a:t>Dans cette zone convective il existe deux couches:</a:t>
            </a:r>
          </a:p>
          <a:p>
            <a:pPr marL="0" indent="0">
              <a:buNone/>
            </a:pPr>
            <a:r>
              <a:rPr lang="fr-FR" b="1" spc="5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rPr>
              <a:t>La lithosphère et l’interface noyau/manteau ou se déroule la conduction, celle-ci est a l’origine du flux géothermique. Dès lors l’énergie interne parcoure efficacement son trajet de la profondeur vers la surface pour finir dissipé par conduction dans la lithosphère.</a:t>
            </a:r>
          </a:p>
        </p:txBody>
      </p:sp>
    </p:spTree>
    <p:extLst>
      <p:ext uri="{BB962C8B-B14F-4D97-AF65-F5344CB8AC3E}">
        <p14:creationId xmlns:p14="http://schemas.microsoft.com/office/powerpoint/2010/main" val="769956500"/>
      </p:ext>
    </p:extLst>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FFFF"/>
            </a:gs>
            <a:gs pos="16000">
              <a:srgbClr val="1F1F1F"/>
            </a:gs>
            <a:gs pos="17999">
              <a:srgbClr val="FFFFFF"/>
            </a:gs>
            <a:gs pos="42000">
              <a:srgbClr val="636363"/>
            </a:gs>
            <a:gs pos="53000">
              <a:srgbClr val="CFCFCF"/>
            </a:gs>
            <a:gs pos="66000">
              <a:srgbClr val="CFCFCF"/>
            </a:gs>
            <a:gs pos="69000">
              <a:srgbClr val="1F1F1F"/>
            </a:gs>
            <a:gs pos="80000">
              <a:srgbClr val="FFFFFF"/>
            </a:gs>
            <a:gs pos="100000">
              <a:srgbClr val="7F7F7F"/>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Qu’est-ce que la Géothermie ?</a:t>
            </a:r>
            <a:endParaRPr lang="fr-FR"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sp>
        <p:nvSpPr>
          <p:cNvPr id="3" name="Espace réservé du contenu 2"/>
          <p:cNvSpPr>
            <a:spLocks noGrp="1"/>
          </p:cNvSpPr>
          <p:nvPr>
            <p:ph idx="1"/>
          </p:nvPr>
        </p:nvSpPr>
        <p:spPr/>
        <p:txBody>
          <a:bodyPr/>
          <a:lstStyle/>
          <a:p>
            <a:r>
              <a:rPr lang="fr-FR"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La géothermie, est un terme désignant aussi bien la science qui étudie les phénomènes thermiques internes du globe terrestre, que la technologie qui vise à l'exploiter. Par ailleurs, la géothermie désigne l'énergie géothermique issue de l'énergie de la Terre qui est convertie en chaleur.</a:t>
            </a:r>
            <a:endParaRPr lang="fr-FR"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Tree>
    <p:extLst>
      <p:ext uri="{BB962C8B-B14F-4D97-AF65-F5344CB8AC3E}">
        <p14:creationId xmlns:p14="http://schemas.microsoft.com/office/powerpoint/2010/main" val="150461535"/>
      </p:ext>
    </p:extLst>
  </p:cSld>
  <p:clrMapOvr>
    <a:masterClrMapping/>
  </p:clrMapOvr>
  <mc:AlternateContent xmlns:mc="http://schemas.openxmlformats.org/markup-compatibility/2006">
    <mc:Choice xmlns:p14="http://schemas.microsoft.com/office/powerpoint/2010/main" Requires="p14">
      <p:transition spd="slow" p14:dur="3000">
        <p14:shred/>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8488C4"/>
            </a:gs>
            <a:gs pos="53000">
              <a:srgbClr val="D4DEFF"/>
            </a:gs>
            <a:gs pos="83000">
              <a:srgbClr val="D4DEFF"/>
            </a:gs>
            <a:gs pos="100000">
              <a:srgbClr val="96AB94"/>
            </a:gs>
          </a:gsLst>
          <a:path path="rect">
            <a:fillToRect l="100000" t="100000"/>
          </a:path>
          <a:tileRect r="-100000" b="-100000"/>
        </a:gra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467544" y="332656"/>
            <a:ext cx="8229600" cy="1143000"/>
          </a:xfrm>
        </p:spPr>
        <p:txBody>
          <a:bodyPr>
            <a:normAutofit fontScale="90000"/>
            <a:scene3d>
              <a:camera prst="orthographicFront"/>
              <a:lightRig rig="flat" dir="tl">
                <a:rot lat="0" lon="0" rev="6600000"/>
              </a:lightRig>
            </a:scene3d>
            <a:sp3d extrusionH="25400" contourW="8890">
              <a:bevelT w="38100" h="31750"/>
              <a:contourClr>
                <a:schemeClr val="accent2">
                  <a:shade val="75000"/>
                </a:schemeClr>
              </a:contourClr>
            </a:sp3d>
          </a:bodyPr>
          <a:lstStyle/>
          <a:p>
            <a:r>
              <a:rPr lang="fr-FR"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fr-FR"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fr-FR"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fr-FR"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fr-FR"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fr-FR"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fr-FR"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fr-FR"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fr-FR"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fr-FR"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fr-FR"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fr-FR"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fr-FR"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fr-FR"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fr-FR"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fr-FR"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fr-FR"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fr-FR"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fr-FR"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fr-FR"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fr-FR"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fr-FR"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fr-FR"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fr-FR"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fr-FR"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fr-FR"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fr-FR"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fr-FR"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fr-FR"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fr-FR"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fr-FR"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fr-FR"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fr-FR"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fr-FR"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fr-FR"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fr-FR"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fr-FR"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fr-FR"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fr-FR"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fr-FR"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fr-FR"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fr-FR"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fr-FR"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fr-FR"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fr-FR"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fr-FR"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fr-FR"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fr-FR"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fr-FR"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fr-FR"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fr-FR"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fr-FR"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fr-FR"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fr-FR"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fr-FR"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Comment l’utiliser ?</a:t>
            </a:r>
            <a:br>
              <a:rPr lang="fr-FR"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fr-FR"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fr-FR"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fr-FR"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fr-FR"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fr-FR"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fr-FR"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fr-FR"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fr-FR"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fr-FR"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fr-FR"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fr-FR"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fr-FR"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fr-FR"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fr-FR"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fr-FR"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fr-FR"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fr-FR"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fr-FR"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fr-FR"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fr-FR"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fr-FR"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fr-FR"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fr-FR"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fr-FR"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fr-FR"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fr-FR"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fr-FR"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fr-FR"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fr-FR"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fr-FR"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fr-FR"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fr-FR"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fr-FR"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fr-FR"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fr-FR"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fr-FR"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fr-FR"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fr-FR"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fr-FR"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fr-FR"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fr-FR"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fr-FR"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fr-FR"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fr-FR"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fr-FR"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fr-FR"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fr-FR"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fr-FR"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fr-FR"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fr-FR"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fr-FR"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fr-FR"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endParaRPr lang="fr-FR"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3" name="Espace réservé du contenu 2"/>
          <p:cNvSpPr>
            <a:spLocks noGrp="1"/>
          </p:cNvSpPr>
          <p:nvPr>
            <p:ph idx="1"/>
          </p:nvPr>
        </p:nvSpPr>
        <p:spPr/>
        <p:txBody>
          <a:bodyPr/>
          <a:lstStyle/>
          <a:p>
            <a:pPr marL="0" indent="0">
              <a:buNone/>
            </a:pPr>
            <a:r>
              <a:rPr lang="fr-FR" b="1" spc="5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rPr>
              <a:t>Deux principales utilisations de la Géothermie sont réalisées par l’homme.</a:t>
            </a:r>
          </a:p>
          <a:p>
            <a:pPr>
              <a:lnSpc>
                <a:spcPct val="150000"/>
              </a:lnSpc>
            </a:pPr>
            <a:r>
              <a:rPr lang="fr-FR" b="1" spc="5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rPr>
              <a:t>La production d’électricité</a:t>
            </a:r>
          </a:p>
          <a:p>
            <a:pPr>
              <a:lnSpc>
                <a:spcPct val="150000"/>
              </a:lnSpc>
            </a:pPr>
            <a:r>
              <a:rPr lang="fr-FR" b="1" spc="5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rPr>
              <a:t>La production de chaleur</a:t>
            </a:r>
          </a:p>
          <a:p>
            <a:pPr marL="0" indent="0">
              <a:buNone/>
            </a:pPr>
            <a:endParaRPr lang="fr-FR" dirty="0"/>
          </a:p>
        </p:txBody>
      </p:sp>
    </p:spTree>
    <p:extLst>
      <p:ext uri="{BB962C8B-B14F-4D97-AF65-F5344CB8AC3E}">
        <p14:creationId xmlns:p14="http://schemas.microsoft.com/office/powerpoint/2010/main" val="2567147428"/>
      </p:ext>
    </p:extLst>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8488C4"/>
            </a:gs>
            <a:gs pos="53000">
              <a:srgbClr val="D4DEFF"/>
            </a:gs>
            <a:gs pos="83000">
              <a:srgbClr val="D4DEFF"/>
            </a:gs>
            <a:gs pos="100000">
              <a:srgbClr val="96AB94"/>
            </a:gs>
          </a:gsLst>
          <a:path path="rect">
            <a:fillToRect l="100000" t="100000"/>
          </a:path>
          <a:tileRect r="-100000" b="-100000"/>
        </a:gra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scene3d>
              <a:camera prst="orthographicFront"/>
              <a:lightRig rig="flat" dir="tl">
                <a:rot lat="0" lon="0" rev="6600000"/>
              </a:lightRig>
            </a:scene3d>
            <a:sp3d extrusionH="25400" contourW="8890">
              <a:bevelT w="38100" h="31750"/>
              <a:contourClr>
                <a:schemeClr val="accent2">
                  <a:shade val="75000"/>
                </a:schemeClr>
              </a:contourClr>
            </a:sp3d>
          </a:bodyPr>
          <a:lstStyle/>
          <a:p>
            <a:r>
              <a:rPr lang="fr-FR"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fr-FR"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fr-FR"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La production d’électricité</a:t>
            </a:r>
            <a:br>
              <a:rPr lang="fr-FR"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endParaRPr lang="fr-FR"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3" name="Espace réservé du contenu 2"/>
          <p:cNvSpPr>
            <a:spLocks noGrp="1"/>
          </p:cNvSpPr>
          <p:nvPr>
            <p:ph idx="1"/>
          </p:nvPr>
        </p:nvSpPr>
        <p:spPr/>
        <p:txBody>
          <a:bodyPr>
            <a:normAutofit fontScale="85000" lnSpcReduction="10000"/>
          </a:bodyPr>
          <a:lstStyle/>
          <a:p>
            <a:r>
              <a:rPr lang="fr-FR" b="1" spc="5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rPr>
              <a:t>De nos jours il existe 350 centrales géothermiques qui produisent de l’</a:t>
            </a:r>
            <a:r>
              <a:rPr lang="fr-FR"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rPr>
              <a:t>é</a:t>
            </a:r>
            <a:r>
              <a:rPr lang="fr-FR" b="1" spc="5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rPr>
              <a:t>lectricité dont la plupart sont situées dans les zones de subduction, les zones de dorsale ou de point chaud. Ces centrales emploient la géothermie «haute </a:t>
            </a:r>
            <a:r>
              <a:rPr lang="fr-FR"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rPr>
              <a:t>é</a:t>
            </a:r>
            <a:r>
              <a:rPr lang="fr-FR" b="1" spc="5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rPr>
              <a:t>nergie» qui exploitent les fluides du sous-sol surchauffé (jusqu’à 250°C) pour produire de l’électricité au moyen de turbines.</a:t>
            </a:r>
          </a:p>
          <a:p>
            <a:r>
              <a:rPr lang="fr-FR" b="1" spc="5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rPr>
              <a:t>Pour cela, ces centrales exécutent des forages à très haute profondeur, dans des régions à fort gradient géothermique (notamment la centrale de Soultz-Sous-Forêts réalisant des forages jusqu’à 5 km.)</a:t>
            </a:r>
          </a:p>
        </p:txBody>
      </p:sp>
    </p:spTree>
    <p:extLst>
      <p:ext uri="{BB962C8B-B14F-4D97-AF65-F5344CB8AC3E}">
        <p14:creationId xmlns:p14="http://schemas.microsoft.com/office/powerpoint/2010/main" val="4250133940"/>
      </p:ext>
    </p:extLst>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5E9EFF"/>
            </a:gs>
            <a:gs pos="39999">
              <a:srgbClr val="85C2FF"/>
            </a:gs>
            <a:gs pos="70000">
              <a:srgbClr val="C4D6EB"/>
            </a:gs>
            <a:gs pos="100000">
              <a:srgbClr val="FFEBFA"/>
            </a:gs>
          </a:gsLst>
          <a:path path="shape">
            <a:fillToRect l="50000" t="50000" r="50000" b="50000"/>
          </a:path>
          <a:tileRect/>
        </a:gradFill>
        <a:effectLst/>
      </p:bgPr>
    </p:bg>
    <p:spTree>
      <p:nvGrpSpPr>
        <p:cNvPr id="1" name=""/>
        <p:cNvGrpSpPr/>
        <p:nvPr/>
      </p:nvGrpSpPr>
      <p:grpSpPr>
        <a:xfrm>
          <a:off x="0" y="0"/>
          <a:ext cx="0" cy="0"/>
          <a:chOff x="0" y="0"/>
          <a:chExt cx="0" cy="0"/>
        </a:xfrm>
      </p:grpSpPr>
      <p:pic>
        <p:nvPicPr>
          <p:cNvPr id="1026" name="Picture 2" descr="\\SRV-PRINC\ROUCHOA\Travail\Downloads\12-11-07_soultz_site_presentation_visite_eost_3a_091-a97e9.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616" y="836712"/>
            <a:ext cx="6744749" cy="50585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56396786"/>
      </p:ext>
    </p:extLst>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8488C4"/>
            </a:gs>
            <a:gs pos="53000">
              <a:srgbClr val="D4DEFF"/>
            </a:gs>
            <a:gs pos="83000">
              <a:srgbClr val="D4DEFF"/>
            </a:gs>
            <a:gs pos="100000">
              <a:srgbClr val="96AB94"/>
            </a:gs>
          </a:gsLst>
          <a:path path="rect">
            <a:fillToRect l="100000" t="100000"/>
          </a:path>
          <a:tileRect r="-100000" b="-100000"/>
        </a:gra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scene3d>
              <a:camera prst="orthographicFront"/>
              <a:lightRig rig="flat" dir="tl">
                <a:rot lat="0" lon="0" rev="6600000"/>
              </a:lightRig>
            </a:scene3d>
            <a:sp3d extrusionH="25400" contourW="8890">
              <a:bevelT w="38100" h="31750"/>
              <a:contourClr>
                <a:schemeClr val="accent2">
                  <a:shade val="75000"/>
                </a:schemeClr>
              </a:contourClr>
            </a:sp3d>
          </a:bodyPr>
          <a:lstStyle/>
          <a:p>
            <a:r>
              <a:rPr lang="fr-FR"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fr-FR"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fr-FR"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fr-FR"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fr-FR"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La production de chaleur</a:t>
            </a:r>
            <a:br>
              <a:rPr lang="fr-FR"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fr-FR"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fr-FR"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endParaRPr lang="fr-FR"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3" name="Espace réservé du contenu 2"/>
          <p:cNvSpPr>
            <a:spLocks noGrp="1"/>
          </p:cNvSpPr>
          <p:nvPr>
            <p:ph idx="1"/>
          </p:nvPr>
        </p:nvSpPr>
        <p:spPr/>
        <p:txBody>
          <a:bodyPr>
            <a:normAutofit fontScale="92500" lnSpcReduction="10000"/>
          </a:bodyPr>
          <a:lstStyle/>
          <a:p>
            <a:r>
              <a:rPr lang="fr-FR" b="1" spc="5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rPr>
              <a:t>A contrario la géothermie «basse énergie» ou « très basse énergie » exploitent des aquifères (nappes d’eau souterraines) ou la chaleur des roches du sol présentant des températures comprises entre 30 et 100°C . </a:t>
            </a:r>
            <a:r>
              <a:rPr lang="fr-FR"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rPr>
              <a:t>E</a:t>
            </a:r>
            <a:r>
              <a:rPr lang="fr-FR" b="1" spc="5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rPr>
              <a:t>lle est utilisée dans des réseaux de chaleur, notamment, pour le chauffage urbain.</a:t>
            </a:r>
          </a:p>
          <a:p>
            <a:r>
              <a:rPr lang="fr-FR" b="1" spc="5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rPr>
              <a:t>Cette chaleur est extraite de la croûte terrestre, et est récupérée à l’aide de pompes à chaleur.</a:t>
            </a:r>
          </a:p>
        </p:txBody>
      </p:sp>
    </p:spTree>
    <p:extLst>
      <p:ext uri="{BB962C8B-B14F-4D97-AF65-F5344CB8AC3E}">
        <p14:creationId xmlns:p14="http://schemas.microsoft.com/office/powerpoint/2010/main" val="911891297"/>
      </p:ext>
    </p:extLst>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flip="none" rotWithShape="1">
          <a:gsLst>
            <a:gs pos="100000">
              <a:srgbClr val="000082"/>
            </a:gs>
            <a:gs pos="71000">
              <a:srgbClr val="66008F"/>
            </a:gs>
            <a:gs pos="53000">
              <a:srgbClr val="BA0066"/>
            </a:gs>
            <a:gs pos="27000">
              <a:srgbClr val="FF0000">
                <a:lumMod val="69000"/>
              </a:srgbClr>
            </a:gs>
            <a:gs pos="0">
              <a:srgbClr val="FF8200"/>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scene3d>
              <a:camera prst="orthographicFront"/>
              <a:lightRig rig="flat" dir="tl">
                <a:rot lat="0" lon="0" rev="6600000"/>
              </a:lightRig>
            </a:scene3d>
            <a:sp3d extrusionH="25400" contourW="8890">
              <a:bevelT w="38100" h="31750"/>
              <a:contourClr>
                <a:schemeClr val="accent2">
                  <a:shade val="75000"/>
                </a:schemeClr>
              </a:contourClr>
            </a:sp3d>
          </a:bodyPr>
          <a:lstStyle/>
          <a:p>
            <a:r>
              <a:rPr lang="fr-FR"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Comment la chaleur se propage-t-elle dans les milieux?</a:t>
            </a:r>
            <a:endParaRPr lang="fr-FR"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3" name="Espace réservé du contenu 2"/>
          <p:cNvSpPr>
            <a:spLocks noGrp="1"/>
          </p:cNvSpPr>
          <p:nvPr>
            <p:ph idx="1"/>
          </p:nvPr>
        </p:nvSpPr>
        <p:spPr/>
        <p:txBody>
          <a:bodyPr/>
          <a:lstStyle/>
          <a:p>
            <a:r>
              <a:rPr lang="fr-FR" b="1" spc="5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rPr>
              <a:t>A l’origine a lieux des désintégrations d’éléments radioactifs créant ainsi de la chaleur. Celle-ci progresse à la surface de deux façons :</a:t>
            </a:r>
          </a:p>
          <a:p>
            <a:pPr>
              <a:lnSpc>
                <a:spcPct val="150000"/>
              </a:lnSpc>
            </a:pPr>
            <a:r>
              <a:rPr lang="fr-FR" b="1" spc="5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rPr>
              <a:t>Par la conduction </a:t>
            </a:r>
          </a:p>
          <a:p>
            <a:pPr>
              <a:lnSpc>
                <a:spcPct val="150000"/>
              </a:lnSpc>
            </a:pPr>
            <a:r>
              <a:rPr lang="fr-FR" b="1" spc="5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rPr>
              <a:t>Par la convection </a:t>
            </a:r>
            <a:endParaRPr lang="fr-FR"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endParaRPr>
          </a:p>
        </p:txBody>
      </p:sp>
    </p:spTree>
    <p:extLst>
      <p:ext uri="{BB962C8B-B14F-4D97-AF65-F5344CB8AC3E}">
        <p14:creationId xmlns:p14="http://schemas.microsoft.com/office/powerpoint/2010/main" val="1342334775"/>
      </p:ext>
    </p:extLst>
  </p:cSld>
  <p:clrMapOvr>
    <a:masterClrMapping/>
  </p:clrMapOvr>
  <p:transition spd="slow">
    <p:wheel spokes="1"/>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gradFill flip="none" rotWithShape="1">
          <a:gsLst>
            <a:gs pos="100000">
              <a:srgbClr val="000082"/>
            </a:gs>
            <a:gs pos="78000">
              <a:srgbClr val="66008F"/>
            </a:gs>
            <a:gs pos="53000">
              <a:srgbClr val="BA0066"/>
            </a:gs>
            <a:gs pos="21000">
              <a:srgbClr val="FF0000"/>
            </a:gs>
            <a:gs pos="2000">
              <a:srgbClr val="FF8200"/>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fr-FR"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La Conduction </a:t>
            </a:r>
            <a:endParaRPr lang="fr-FR"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3" name="Espace réservé du contenu 2"/>
          <p:cNvSpPr>
            <a:spLocks noGrp="1"/>
          </p:cNvSpPr>
          <p:nvPr>
            <p:ph idx="1"/>
          </p:nvPr>
        </p:nvSpPr>
        <p:spPr>
          <a:xfrm>
            <a:off x="395536" y="1556792"/>
            <a:ext cx="8229600" cy="4525963"/>
          </a:xfrm>
        </p:spPr>
        <p:txBody>
          <a:bodyPr/>
          <a:lstStyle/>
          <a:p>
            <a:r>
              <a:rPr lang="fr-FR" b="1" spc="5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rPr>
              <a:t>C’est un transfert de chaleur de proche en proche sans mouvement de matière  elle se fait entre une région chaude et une région froide. L’efficacité de ce transfert dépend de la conductivité des matériaux.</a:t>
            </a:r>
            <a:endParaRPr lang="fr-FR"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endParaRPr>
          </a:p>
        </p:txBody>
      </p:sp>
    </p:spTree>
    <p:extLst>
      <p:ext uri="{BB962C8B-B14F-4D97-AF65-F5344CB8AC3E}">
        <p14:creationId xmlns:p14="http://schemas.microsoft.com/office/powerpoint/2010/main" val="3598741861"/>
      </p:ext>
    </p:extLst>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bg>
      <p:bgPr>
        <a:gradFill flip="none" rotWithShape="1">
          <a:gsLst>
            <a:gs pos="100000">
              <a:srgbClr val="000082"/>
            </a:gs>
            <a:gs pos="80000">
              <a:srgbClr val="66008F"/>
            </a:gs>
            <a:gs pos="55000">
              <a:srgbClr val="BA0066"/>
            </a:gs>
            <a:gs pos="34000">
              <a:srgbClr val="FF0000"/>
            </a:gs>
            <a:gs pos="0">
              <a:srgbClr val="FF8200"/>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p:txBody>
          <a:bodyPr>
            <a:scene3d>
              <a:camera prst="orthographicFront"/>
              <a:lightRig rig="flat" dir="tl">
                <a:rot lat="0" lon="0" rev="6600000"/>
              </a:lightRig>
            </a:scene3d>
            <a:sp3d extrusionH="25400" contourW="8890">
              <a:bevelT w="38100" h="31750"/>
              <a:contourClr>
                <a:schemeClr val="accent2">
                  <a:shade val="75000"/>
                </a:schemeClr>
              </a:contourClr>
            </a:sp3d>
          </a:bodyPr>
          <a:lstStyle/>
          <a:p>
            <a:r>
              <a:rPr lang="fr-FR"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La Convection </a:t>
            </a:r>
            <a:endParaRPr lang="fr-FR"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3" name="Espace réservé du contenu 2"/>
          <p:cNvSpPr>
            <a:spLocks noGrp="1"/>
          </p:cNvSpPr>
          <p:nvPr>
            <p:ph idx="1"/>
          </p:nvPr>
        </p:nvSpPr>
        <p:spPr/>
        <p:txBody>
          <a:bodyPr/>
          <a:lstStyle/>
          <a:p>
            <a:r>
              <a:rPr lang="fr-FR" b="1" spc="5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rPr>
              <a:t>A la différence de la conduction il y aura un transfert de chaleur avec déplacement de matériaux conservant la chaleur qu’il possédait au départ. Le matériaux chaud qui a tendance a être plus dense que le matériaux froid va surmonter celui-ci et s’élever. </a:t>
            </a:r>
            <a:endParaRPr lang="fr-FR"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endParaRPr>
          </a:p>
        </p:txBody>
      </p:sp>
    </p:spTree>
    <p:extLst>
      <p:ext uri="{BB962C8B-B14F-4D97-AF65-F5344CB8AC3E}">
        <p14:creationId xmlns:p14="http://schemas.microsoft.com/office/powerpoint/2010/main" val="3837122781"/>
      </p:ext>
    </p:extLst>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98</TotalTime>
  <Words>354</Words>
  <Application>Microsoft Office PowerPoint</Application>
  <PresentationFormat>Affichage à l'écran (4:3)</PresentationFormat>
  <Paragraphs>23</Paragraphs>
  <Slides>10</Slides>
  <Notes>0</Notes>
  <HiddenSlides>0</HiddenSlides>
  <MMClips>0</MMClips>
  <ScaleCrop>false</ScaleCrop>
  <HeadingPairs>
    <vt:vector size="4" baseType="variant">
      <vt:variant>
        <vt:lpstr>Thème</vt:lpstr>
      </vt:variant>
      <vt:variant>
        <vt:i4>1</vt:i4>
      </vt:variant>
      <vt:variant>
        <vt:lpstr>Titres des diapositives</vt:lpstr>
      </vt:variant>
      <vt:variant>
        <vt:i4>10</vt:i4>
      </vt:variant>
    </vt:vector>
  </HeadingPairs>
  <TitlesOfParts>
    <vt:vector size="11" baseType="lpstr">
      <vt:lpstr>Thème Office</vt:lpstr>
      <vt:lpstr>La Géothermie en France</vt:lpstr>
      <vt:lpstr>Qu’est-ce que la Géothermie ?</vt:lpstr>
      <vt:lpstr>                           Comment l’utiliser ?                           </vt:lpstr>
      <vt:lpstr> La production d’électricité </vt:lpstr>
      <vt:lpstr>Présentation PowerPoint</vt:lpstr>
      <vt:lpstr>  La production de chaleur  </vt:lpstr>
      <vt:lpstr>Comment la chaleur se propage-t-elle dans les milieux?</vt:lpstr>
      <vt:lpstr>La Conduction </vt:lpstr>
      <vt:lpstr>La Convection </vt:lpstr>
      <vt:lpstr>Présentation PowerPoint</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Géothermie en France</dc:title>
  <dc:creator>ROUCHON ANTOINE</dc:creator>
  <cp:lastModifiedBy>ROUCHON ANTOINE</cp:lastModifiedBy>
  <cp:revision>14</cp:revision>
  <dcterms:created xsi:type="dcterms:W3CDTF">2014-03-06T10:04:54Z</dcterms:created>
  <dcterms:modified xsi:type="dcterms:W3CDTF">2014-03-06T11:43:33Z</dcterms:modified>
</cp:coreProperties>
</file>