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43"/>
  </p:notesMasterIdLst>
  <p:sldIdLst>
    <p:sldId id="304" r:id="rId2"/>
    <p:sldId id="256" r:id="rId3"/>
    <p:sldId id="305" r:id="rId4"/>
    <p:sldId id="306" r:id="rId5"/>
    <p:sldId id="307" r:id="rId6"/>
    <p:sldId id="308" r:id="rId7"/>
    <p:sldId id="309" r:id="rId8"/>
    <p:sldId id="310" r:id="rId9"/>
    <p:sldId id="311" r:id="rId10"/>
    <p:sldId id="313" r:id="rId11"/>
    <p:sldId id="314" r:id="rId12"/>
    <p:sldId id="316" r:id="rId13"/>
    <p:sldId id="315" r:id="rId14"/>
    <p:sldId id="317" r:id="rId15"/>
    <p:sldId id="318" r:id="rId16"/>
    <p:sldId id="319" r:id="rId17"/>
    <p:sldId id="320" r:id="rId18"/>
    <p:sldId id="321" r:id="rId19"/>
    <p:sldId id="322" r:id="rId20"/>
    <p:sldId id="323" r:id="rId21"/>
    <p:sldId id="326" r:id="rId22"/>
    <p:sldId id="324" r:id="rId23"/>
    <p:sldId id="327" r:id="rId24"/>
    <p:sldId id="328" r:id="rId25"/>
    <p:sldId id="329" r:id="rId26"/>
    <p:sldId id="330" r:id="rId27"/>
    <p:sldId id="331" r:id="rId28"/>
    <p:sldId id="332" r:id="rId29"/>
    <p:sldId id="333" r:id="rId30"/>
    <p:sldId id="334" r:id="rId31"/>
    <p:sldId id="335" r:id="rId32"/>
    <p:sldId id="336" r:id="rId33"/>
    <p:sldId id="337" r:id="rId34"/>
    <p:sldId id="338" r:id="rId35"/>
    <p:sldId id="339" r:id="rId36"/>
    <p:sldId id="340" r:id="rId37"/>
    <p:sldId id="341" r:id="rId38"/>
    <p:sldId id="342" r:id="rId39"/>
    <p:sldId id="343" r:id="rId40"/>
    <p:sldId id="344" r:id="rId41"/>
    <p:sldId id="345" r:id="rId42"/>
  </p:sldIdLst>
  <p:sldSz cx="9144000" cy="6858000" type="screen4x3"/>
  <p:notesSz cx="6858000" cy="9144000"/>
  <p:embeddedFontLst>
    <p:embeddedFont>
      <p:font typeface="Calibri" panose="020F0502020204030204" pitchFamily="34" charset="0"/>
      <p:regular r:id="rId44"/>
      <p:bold r:id="rId45"/>
      <p:italic r:id="rId46"/>
      <p:boldItalic r:id="rId47"/>
    </p:embeddedFont>
    <p:embeddedFont>
      <p:font typeface="HelveticaNeueLT Std Blk Cn" panose="020B0806030702040204" pitchFamily="34" charset="0"/>
      <p:bold r:id="rId48"/>
      <p:boldItalic r:id="rId49"/>
    </p:embeddedFont>
    <p:embeddedFont>
      <p:font typeface="HelveticaNeueLT Std Cn" panose="020B0706030502030204" pitchFamily="34" charset="0"/>
      <p:bold r:id="rId50"/>
      <p:boldItalic r:id="rId51"/>
    </p:embeddedFont>
    <p:embeddedFont>
      <p:font typeface="HelveticaNeueLT Std Thin" panose="020B0403020202020204" pitchFamily="34" charset="0"/>
      <p:regular r:id="rId52"/>
    </p:embeddedFont>
  </p:embeddedFontLst>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2880">
          <p15:clr>
            <a:srgbClr val="A4A3A4"/>
          </p15:clr>
        </p15:guide>
        <p15:guide id="3" pos="385" userDrawn="1">
          <p15:clr>
            <a:srgbClr val="A4A3A4"/>
          </p15:clr>
        </p15:guide>
        <p15:guide id="4" pos="5375" userDrawn="1">
          <p15:clr>
            <a:srgbClr val="A4A3A4"/>
          </p15:clr>
        </p15:guide>
        <p15:guide id="5" orient="horz" pos="232" userDrawn="1">
          <p15:clr>
            <a:srgbClr val="A4A3A4"/>
          </p15:clr>
        </p15:guide>
        <p15:guide id="6" orient="horz" pos="4110" userDrawn="1">
          <p15:clr>
            <a:srgbClr val="A4A3A4"/>
          </p15:clr>
        </p15:guide>
        <p15:guide id="7" orient="horz" pos="686" userDrawn="1">
          <p15:clr>
            <a:srgbClr val="A4A3A4"/>
          </p15:clr>
        </p15:guide>
        <p15:guide id="8" orient="horz" pos="958" userDrawn="1">
          <p15:clr>
            <a:srgbClr val="A4A3A4"/>
          </p15:clr>
        </p15:guide>
        <p15:guide id="9" pos="2086" userDrawn="1">
          <p15:clr>
            <a:srgbClr val="A4A3A4"/>
          </p15:clr>
        </p15:guide>
        <p15:guide id="11" orient="horz" pos="109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A661"/>
    <a:srgbClr val="F89F56"/>
    <a:srgbClr val="000000"/>
    <a:srgbClr val="FFBE7D"/>
    <a:srgbClr val="F9AD6F"/>
    <a:srgbClr val="FFFFFF"/>
    <a:srgbClr val="FFC58B"/>
    <a:srgbClr val="F79B4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434" autoAdjust="0"/>
    <p:restoredTop sz="94660"/>
  </p:normalViewPr>
  <p:slideViewPr>
    <p:cSldViewPr snapToGrid="0" snapToObjects="1">
      <p:cViewPr>
        <p:scale>
          <a:sx n="100" d="100"/>
          <a:sy n="100" d="100"/>
        </p:scale>
        <p:origin x="4080" y="1278"/>
      </p:cViewPr>
      <p:guideLst>
        <p:guide pos="2880"/>
        <p:guide pos="385"/>
        <p:guide pos="5375"/>
        <p:guide orient="horz" pos="232"/>
        <p:guide orient="horz" pos="4110"/>
        <p:guide orient="horz" pos="686"/>
        <p:guide orient="horz" pos="958"/>
        <p:guide pos="2086"/>
        <p:guide orient="horz" pos="109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AD87F3-4313-4363-9EF8-A0E2CF9614BE}" type="datetimeFigureOut">
              <a:rPr lang="fr-FR" smtClean="0"/>
              <a:t>02/03/2014</a:t>
            </a:fld>
            <a:endParaRPr lang="fr-FR"/>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F6B569-BE7B-46CE-AB11-BDC5638DFACB}" type="slidenum">
              <a:rPr lang="fr-FR" smtClean="0"/>
              <a:t>‹N°›</a:t>
            </a:fld>
            <a:endParaRPr lang="fr-FR"/>
          </a:p>
        </p:txBody>
      </p:sp>
    </p:spTree>
    <p:extLst>
      <p:ext uri="{BB962C8B-B14F-4D97-AF65-F5344CB8AC3E}">
        <p14:creationId xmlns:p14="http://schemas.microsoft.com/office/powerpoint/2010/main" val="3391478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834972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Vide">
    <p:spTree>
      <p:nvGrpSpPr>
        <p:cNvPr id="1" name=""/>
        <p:cNvGrpSpPr/>
        <p:nvPr/>
      </p:nvGrpSpPr>
      <p:grpSpPr>
        <a:xfrm>
          <a:off x="0" y="0"/>
          <a:ext cx="0" cy="0"/>
          <a:chOff x="0" y="0"/>
          <a:chExt cx="0" cy="0"/>
        </a:xfrm>
      </p:grpSpPr>
      <p:sp>
        <p:nvSpPr>
          <p:cNvPr id="2" name="Rectangle 1"/>
          <p:cNvSpPr/>
          <p:nvPr userDrawn="1"/>
        </p:nvSpPr>
        <p:spPr>
          <a:xfrm>
            <a:off x="-67129" y="6489701"/>
            <a:ext cx="9321800" cy="368299"/>
          </a:xfrm>
          <a:prstGeom prst="rect">
            <a:avLst/>
          </a:prstGeom>
          <a:solidFill>
            <a:schemeClr val="tx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 name="Rectangle 2"/>
          <p:cNvSpPr/>
          <p:nvPr userDrawn="1"/>
        </p:nvSpPr>
        <p:spPr>
          <a:xfrm>
            <a:off x="-88900" y="0"/>
            <a:ext cx="9321800" cy="368299"/>
          </a:xfrm>
          <a:prstGeom prst="rect">
            <a:avLst/>
          </a:prstGeom>
          <a:solidFill>
            <a:schemeClr val="tx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pic>
        <p:nvPicPr>
          <p:cNvPr id="4" name="Image 3"/>
          <p:cNvPicPr>
            <a:picLocks noChangeAspect="1"/>
          </p:cNvPicPr>
          <p:nvPr userDrawn="1"/>
        </p:nvPicPr>
        <p:blipFill rotWithShape="1">
          <a:blip r:embed="rId2">
            <a:extLst>
              <a:ext uri="{28A0092B-C50C-407E-A947-70E740481C1C}">
                <a14:useLocalDpi xmlns:a14="http://schemas.microsoft.com/office/drawing/2010/main" val="0"/>
              </a:ext>
            </a:extLst>
          </a:blip>
          <a:srcRect l="13916" t="75842" r="13916" b="14189"/>
          <a:stretch/>
        </p:blipFill>
        <p:spPr>
          <a:xfrm>
            <a:off x="43542" y="6489701"/>
            <a:ext cx="9100458" cy="368299"/>
          </a:xfrm>
          <a:prstGeom prst="rect">
            <a:avLst/>
          </a:prstGeom>
        </p:spPr>
      </p:pic>
      <p:pic>
        <p:nvPicPr>
          <p:cNvPr id="5" name="Image 4"/>
          <p:cNvPicPr>
            <a:picLocks noChangeAspect="1"/>
          </p:cNvPicPr>
          <p:nvPr userDrawn="1"/>
        </p:nvPicPr>
        <p:blipFill rotWithShape="1">
          <a:blip r:embed="rId2">
            <a:extLst>
              <a:ext uri="{28A0092B-C50C-407E-A947-70E740481C1C}">
                <a14:useLocalDpi xmlns:a14="http://schemas.microsoft.com/office/drawing/2010/main" val="0"/>
              </a:ext>
            </a:extLst>
          </a:blip>
          <a:srcRect l="13916" t="79833" r="13916" b="14189"/>
          <a:stretch/>
        </p:blipFill>
        <p:spPr>
          <a:xfrm flipV="1">
            <a:off x="3" y="-58059"/>
            <a:ext cx="9143998" cy="426358"/>
          </a:xfrm>
          <a:prstGeom prst="rect">
            <a:avLst/>
          </a:prstGeom>
        </p:spPr>
      </p:pic>
    </p:spTree>
    <p:extLst>
      <p:ext uri="{BB962C8B-B14F-4D97-AF65-F5344CB8AC3E}">
        <p14:creationId xmlns:p14="http://schemas.microsoft.com/office/powerpoint/2010/main" val="346254438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uvertur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472525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uverture">
    <p:spTree>
      <p:nvGrpSpPr>
        <p:cNvPr id="1" name=""/>
        <p:cNvGrpSpPr/>
        <p:nvPr/>
      </p:nvGrpSpPr>
      <p:grpSpPr>
        <a:xfrm>
          <a:off x="0" y="0"/>
          <a:ext cx="0" cy="0"/>
          <a:chOff x="0" y="0"/>
          <a:chExt cx="0" cy="0"/>
        </a:xfrm>
      </p:grpSpPr>
      <p:sp>
        <p:nvSpPr>
          <p:cNvPr id="3" name="Rectangle 2"/>
          <p:cNvSpPr/>
          <p:nvPr userDrawn="1"/>
        </p:nvSpPr>
        <p:spPr>
          <a:xfrm>
            <a:off x="-67129" y="6036242"/>
            <a:ext cx="9321800" cy="821758"/>
          </a:xfrm>
          <a:prstGeom prst="rect">
            <a:avLst/>
          </a:prstGeom>
          <a:solidFill>
            <a:schemeClr val="tx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pic>
        <p:nvPicPr>
          <p:cNvPr id="5" name="Image 4"/>
          <p:cNvPicPr>
            <a:picLocks noChangeAspect="1"/>
          </p:cNvPicPr>
          <p:nvPr userDrawn="1"/>
        </p:nvPicPr>
        <p:blipFill rotWithShape="1">
          <a:blip r:embed="rId2">
            <a:extLst>
              <a:ext uri="{28A0092B-C50C-407E-A947-70E740481C1C}">
                <a14:useLocalDpi xmlns:a14="http://schemas.microsoft.com/office/drawing/2010/main" val="0"/>
              </a:ext>
            </a:extLst>
          </a:blip>
          <a:srcRect l="13916" t="75842" r="13916" b="14189"/>
          <a:stretch/>
        </p:blipFill>
        <p:spPr>
          <a:xfrm>
            <a:off x="43542" y="6036242"/>
            <a:ext cx="9100458" cy="368299"/>
          </a:xfrm>
          <a:prstGeom prst="rect">
            <a:avLst/>
          </a:prstGeom>
        </p:spPr>
      </p:pic>
    </p:spTree>
    <p:extLst>
      <p:ext uri="{BB962C8B-B14F-4D97-AF65-F5344CB8AC3E}">
        <p14:creationId xmlns:p14="http://schemas.microsoft.com/office/powerpoint/2010/main" val="423223030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extLst>
              <a:ext uri="{BEBA8EAE-BF5A-486C-A8C5-ECC9F3942E4B}">
                <a14:imgProps xmlns:a14="http://schemas.microsoft.com/office/drawing/2010/main">
                  <a14:imgLayer r:embed="rId7">
                    <a14:imgEffect>
                      <a14:colorTemperature colorTemp="5600"/>
                    </a14:imgEffect>
                    <a14:imgEffect>
                      <a14:saturation sat="130000"/>
                    </a14:imgEffect>
                    <a14:imgEffect>
                      <a14:brightnessContrast bright="-5000"/>
                    </a14:imgEffect>
                  </a14:imgLayer>
                </a14:imgProps>
              </a:ext>
            </a:extLst>
          </a:blip>
          <a:srcRect/>
          <a:stretch>
            <a:fillRect l="-7000" t="-1000" r="-7000" b="-8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3633839"/>
      </p:ext>
    </p:extLst>
  </p:cSld>
  <p:clrMap bg1="lt1" tx1="dk1" bg2="lt2" tx2="dk2" accent1="accent1" accent2="accent2" accent3="accent3" accent4="accent4" accent5="accent5" accent6="accent6" hlink="hlink" folHlink="folHlink"/>
  <p:sldLayoutIdLst>
    <p:sldLayoutId id="2147483655" r:id="rId1"/>
    <p:sldLayoutId id="2147483658" r:id="rId2"/>
    <p:sldLayoutId id="2147483656" r:id="rId3"/>
    <p:sldLayoutId id="2147483657" r:id="rId4"/>
  </p:sldLayoutIdLst>
  <p:timing>
    <p:tnLst>
      <p:par>
        <p:cTn id="1" dur="indefinite" restart="never" nodeType="tmRoot"/>
      </p:par>
    </p:tnLst>
  </p:timing>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3.xml"/><Relationship Id="rId5" Type="http://schemas.openxmlformats.org/officeDocument/2006/relationships/image" Target="../media/image4.png"/><Relationship Id="rId4" Type="http://schemas.microsoft.com/office/2007/relationships/hdphoto" Target="../media/hdphoto2.wdp"/></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microsoft.com/office/2007/relationships/hdphoto" Target="../media/hdphoto5.wdp"/><Relationship Id="rId13"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0.png"/><Relationship Id="rId12" Type="http://schemas.microsoft.com/office/2007/relationships/hdphoto" Target="../media/hdphoto7.wdp"/><Relationship Id="rId2" Type="http://schemas.openxmlformats.org/officeDocument/2006/relationships/image" Target="../media/image17.png"/><Relationship Id="rId1" Type="http://schemas.openxmlformats.org/officeDocument/2006/relationships/slideLayout" Target="../slideLayouts/slideLayout1.xml"/><Relationship Id="rId6" Type="http://schemas.microsoft.com/office/2007/relationships/hdphoto" Target="../media/hdphoto4.wdp"/><Relationship Id="rId11" Type="http://schemas.openxmlformats.org/officeDocument/2006/relationships/image" Target="../media/image22.png"/><Relationship Id="rId5" Type="http://schemas.openxmlformats.org/officeDocument/2006/relationships/image" Target="../media/image19.png"/><Relationship Id="rId10" Type="http://schemas.microsoft.com/office/2007/relationships/hdphoto" Target="../media/hdphoto6.wdp"/><Relationship Id="rId4" Type="http://schemas.microsoft.com/office/2007/relationships/hdphoto" Target="../media/hdphoto3.wdp"/><Relationship Id="rId9" Type="http://schemas.openxmlformats.org/officeDocument/2006/relationships/image" Target="../media/image21.png"/><Relationship Id="rId14" Type="http://schemas.microsoft.com/office/2007/relationships/hdphoto" Target="../media/hdphoto8.wdp"/></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7129" y="6036242"/>
            <a:ext cx="9321800" cy="821758"/>
          </a:xfrm>
          <a:prstGeom prst="rect">
            <a:avLst/>
          </a:prstGeom>
          <a:solidFill>
            <a:schemeClr val="tx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pic>
        <p:nvPicPr>
          <p:cNvPr id="12" name="Image 11"/>
          <p:cNvPicPr>
            <a:picLocks noChangeAspect="1"/>
          </p:cNvPicPr>
          <p:nvPr/>
        </p:nvPicPr>
        <p:blipFill rotWithShape="1">
          <a:blip r:embed="rId2">
            <a:extLst>
              <a:ext uri="{28A0092B-C50C-407E-A947-70E740481C1C}">
                <a14:useLocalDpi xmlns:a14="http://schemas.microsoft.com/office/drawing/2010/main" val="0"/>
              </a:ext>
            </a:extLst>
          </a:blip>
          <a:srcRect l="13916" t="75842" r="13916" b="14189"/>
          <a:stretch/>
        </p:blipFill>
        <p:spPr>
          <a:xfrm>
            <a:off x="43542" y="6036242"/>
            <a:ext cx="9100458" cy="368299"/>
          </a:xfrm>
          <a:prstGeom prst="rect">
            <a:avLst/>
          </a:prstGeom>
        </p:spPr>
      </p:pic>
      <p:pic>
        <p:nvPicPr>
          <p:cNvPr id="2" name="Image 1"/>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1614634" y="702478"/>
            <a:ext cx="6173518" cy="3948262"/>
          </a:xfrm>
          <a:prstGeom prst="rect">
            <a:avLst/>
          </a:prstGeom>
          <a:effectLst>
            <a:outerShdw blurRad="165100" dist="38100" dir="2700000" algn="tl" rotWithShape="0">
              <a:prstClr val="black">
                <a:alpha val="30000"/>
              </a:prstClr>
            </a:outerShdw>
          </a:effectLst>
        </p:spPr>
      </p:pic>
      <p:grpSp>
        <p:nvGrpSpPr>
          <p:cNvPr id="4" name="Groupe 3"/>
          <p:cNvGrpSpPr/>
          <p:nvPr/>
        </p:nvGrpSpPr>
        <p:grpSpPr>
          <a:xfrm>
            <a:off x="-6042" y="4825056"/>
            <a:ext cx="9150042" cy="1775289"/>
            <a:chOff x="-6042" y="4825056"/>
            <a:chExt cx="9150042" cy="1775289"/>
          </a:xfrm>
        </p:grpSpPr>
        <p:sp>
          <p:nvSpPr>
            <p:cNvPr id="10" name="Rectangle 9"/>
            <p:cNvSpPr/>
            <p:nvPr/>
          </p:nvSpPr>
          <p:spPr>
            <a:xfrm flipH="1">
              <a:off x="-6042" y="5134067"/>
              <a:ext cx="9150042" cy="893716"/>
            </a:xfrm>
            <a:prstGeom prst="rect">
              <a:avLst/>
            </a:prstGeom>
            <a:solidFill>
              <a:srgbClr val="F9A66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 name="Rectangle 2"/>
            <p:cNvSpPr/>
            <p:nvPr/>
          </p:nvSpPr>
          <p:spPr>
            <a:xfrm>
              <a:off x="0" y="5299309"/>
              <a:ext cx="9144000" cy="563231"/>
            </a:xfrm>
            <a:prstGeom prst="rect">
              <a:avLst/>
            </a:prstGeom>
            <a:noFill/>
          </p:spPr>
          <p:txBody>
            <a:bodyPr wrap="square">
              <a:spAutoFit/>
            </a:bodyPr>
            <a:lstStyle/>
            <a:p>
              <a:pPr algn="ctr">
                <a:lnSpc>
                  <a:spcPct val="85000"/>
                </a:lnSpc>
                <a:spcBef>
                  <a:spcPct val="0"/>
                </a:spcBef>
              </a:pPr>
              <a:r>
                <a:rPr lang="fr-FR" sz="3600" dirty="0">
                  <a:solidFill>
                    <a:schemeClr val="bg1"/>
                  </a:solidFill>
                  <a:effectLst>
                    <a:innerShdw blurRad="63500" dist="50800" dir="2700000">
                      <a:prstClr val="black">
                        <a:alpha val="40000"/>
                      </a:prstClr>
                    </a:innerShdw>
                  </a:effectLst>
                  <a:latin typeface="HelveticaNeueLT Std Blk Cn" panose="020B0806030702040204" pitchFamily="34" charset="0"/>
                </a:rPr>
                <a:t>Le management de projet international  </a:t>
              </a:r>
            </a:p>
          </p:txBody>
        </p:sp>
        <p:pic>
          <p:nvPicPr>
            <p:cNvPr id="6" name="Image 5"/>
            <p:cNvPicPr>
              <a:picLocks noChangeAspect="1"/>
            </p:cNvPicPr>
            <p:nvPr/>
          </p:nvPicPr>
          <p:blipFill>
            <a:blip r:embed="rId5">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4412034" y="6226401"/>
              <a:ext cx="1476375" cy="333375"/>
            </a:xfrm>
            <a:prstGeom prst="rect">
              <a:avLst/>
            </a:prstGeom>
          </p:spPr>
        </p:pic>
        <p:sp>
          <p:nvSpPr>
            <p:cNvPr id="8" name="Rectangle 7"/>
            <p:cNvSpPr/>
            <p:nvPr/>
          </p:nvSpPr>
          <p:spPr>
            <a:xfrm>
              <a:off x="3182476" y="6323346"/>
              <a:ext cx="1269899" cy="276999"/>
            </a:xfrm>
            <a:prstGeom prst="rect">
              <a:avLst/>
            </a:prstGeom>
          </p:spPr>
          <p:txBody>
            <a:bodyPr wrap="none">
              <a:spAutoFit/>
            </a:bodyPr>
            <a:lstStyle/>
            <a:p>
              <a:r>
                <a:rPr lang="fr-FR" sz="1200" spc="50" dirty="0">
                  <a:solidFill>
                    <a:schemeClr val="bg1"/>
                  </a:solidFill>
                  <a:latin typeface="HelveticaNeueLT Std Thin" panose="020B0403020202020204" pitchFamily="34" charset="0"/>
                </a:rPr>
                <a:t>Un </a:t>
              </a:r>
              <a:r>
                <a:rPr lang="fr-FR" sz="1200" spc="50" dirty="0" smtClean="0">
                  <a:solidFill>
                    <a:schemeClr val="bg1"/>
                  </a:solidFill>
                  <a:latin typeface="HelveticaNeueLT Std Thin" panose="020B0403020202020204" pitchFamily="34" charset="0"/>
                </a:rPr>
                <a:t>ouvrage de </a:t>
              </a:r>
              <a:endParaRPr lang="fr-FR" sz="1200" dirty="0"/>
            </a:p>
          </p:txBody>
        </p:sp>
        <p:pic>
          <p:nvPicPr>
            <p:cNvPr id="11" name="Image 10"/>
            <p:cNvPicPr>
              <a:picLocks noChangeAspect="1"/>
            </p:cNvPicPr>
            <p:nvPr/>
          </p:nvPicPr>
          <p:blipFill rotWithShape="1">
            <a:blip r:embed="rId2">
              <a:extLst>
                <a:ext uri="{28A0092B-C50C-407E-A947-70E740481C1C}">
                  <a14:useLocalDpi xmlns:a14="http://schemas.microsoft.com/office/drawing/2010/main" val="0"/>
                </a:ext>
              </a:extLst>
            </a:blip>
            <a:srcRect l="13916" t="77805" r="13916" b="14189"/>
            <a:stretch/>
          </p:blipFill>
          <p:spPr>
            <a:xfrm flipV="1">
              <a:off x="-6042" y="4825056"/>
              <a:ext cx="9143998" cy="311718"/>
            </a:xfrm>
            <a:prstGeom prst="rect">
              <a:avLst/>
            </a:prstGeom>
          </p:spPr>
        </p:pic>
      </p:grpSp>
    </p:spTree>
    <p:extLst>
      <p:ext uri="{BB962C8B-B14F-4D97-AF65-F5344CB8AC3E}">
        <p14:creationId xmlns:p14="http://schemas.microsoft.com/office/powerpoint/2010/main" val="3356352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1"/>
          <p:cNvSpPr txBox="1">
            <a:spLocks/>
          </p:cNvSpPr>
          <p:nvPr/>
        </p:nvSpPr>
        <p:spPr>
          <a:xfrm>
            <a:off x="457200" y="368300"/>
            <a:ext cx="8229600" cy="1190807"/>
          </a:xfrm>
          <a:prstGeom prst="rect">
            <a:avLst/>
          </a:prstGeom>
          <a:noFill/>
        </p:spPr>
        <p:txBody>
          <a:bodyPr wrap="square"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ct val="85000"/>
              </a:lnSpc>
            </a:pPr>
            <a:r>
              <a:rPr lang="fr-FR" sz="320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Un ouvrage avec un style simple</a:t>
            </a:r>
            <a:endPar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sp>
        <p:nvSpPr>
          <p:cNvPr id="11" name="Sous-titre 2"/>
          <p:cNvSpPr txBox="1">
            <a:spLocks/>
          </p:cNvSpPr>
          <p:nvPr/>
        </p:nvSpPr>
        <p:spPr>
          <a:xfrm>
            <a:off x="3311525" y="1787897"/>
            <a:ext cx="5221288" cy="4689013"/>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indent="-324000">
              <a:lnSpc>
                <a:spcPct val="85000"/>
              </a:lnSpc>
              <a:buFont typeface="Arial"/>
              <a:buBlip>
                <a:blip r:embed="rId2"/>
              </a:buBlip>
            </a:pPr>
            <a:r>
              <a:rPr lang="fr-FR" sz="1600" spc="50" smtClean="0">
                <a:solidFill>
                  <a:schemeClr val="bg1"/>
                </a:solidFill>
                <a:latin typeface="HelveticaNeueLT Std Thin" panose="020B0403020202020204" pitchFamily="34" charset="0"/>
              </a:rPr>
              <a:t>Un ouvrage sur la </a:t>
            </a:r>
            <a:r>
              <a:rPr lang="fr-FR" sz="1600" b="1" spc="50" smtClean="0">
                <a:solidFill>
                  <a:srgbClr val="FFC58B"/>
                </a:solidFill>
                <a:latin typeface="HelveticaNeueLT Std Thin" panose="020B0403020202020204" pitchFamily="34" charset="0"/>
              </a:rPr>
              <a:t>Science</a:t>
            </a:r>
            <a:r>
              <a:rPr lang="fr-FR" sz="1600" spc="50" smtClean="0">
                <a:solidFill>
                  <a:schemeClr val="bg1"/>
                </a:solidFill>
                <a:latin typeface="HelveticaNeueLT Std Thin" panose="020B0403020202020204" pitchFamily="34" charset="0"/>
              </a:rPr>
              <a:t> et l’</a:t>
            </a:r>
            <a:r>
              <a:rPr lang="fr-FR" sz="1600" b="1" spc="50" smtClean="0">
                <a:solidFill>
                  <a:srgbClr val="FFC58B"/>
                </a:solidFill>
                <a:latin typeface="HelveticaNeueLT Std Thin" panose="020B0403020202020204" pitchFamily="34" charset="0"/>
              </a:rPr>
              <a:t>Art</a:t>
            </a:r>
            <a:r>
              <a:rPr lang="fr-FR" sz="1600" spc="50" smtClean="0">
                <a:solidFill>
                  <a:schemeClr val="bg1"/>
                </a:solidFill>
                <a:latin typeface="HelveticaNeueLT Std Thin" panose="020B0403020202020204" pitchFamily="34" charset="0"/>
              </a:rPr>
              <a:t> du management de projet dans un environnement international</a:t>
            </a:r>
          </a:p>
          <a:p>
            <a:pPr indent="-324000">
              <a:lnSpc>
                <a:spcPct val="85000"/>
              </a:lnSpc>
              <a:buFont typeface="Arial"/>
              <a:buBlip>
                <a:blip r:embed="rId2"/>
              </a:buBlip>
            </a:pPr>
            <a:endParaRPr lang="fr-FR" sz="1600" spc="50" smtClean="0">
              <a:solidFill>
                <a:schemeClr val="bg1"/>
              </a:solidFill>
              <a:latin typeface="HelveticaNeueLT Std Thin" panose="020B0403020202020204" pitchFamily="34" charset="0"/>
            </a:endParaRPr>
          </a:p>
          <a:p>
            <a:pPr indent="-324000">
              <a:lnSpc>
                <a:spcPct val="85000"/>
              </a:lnSpc>
              <a:buFont typeface="Arial"/>
              <a:buBlip>
                <a:blip r:embed="rId2"/>
              </a:buBlip>
            </a:pPr>
            <a:r>
              <a:rPr lang="fr-FR" sz="1600" spc="50" smtClean="0">
                <a:solidFill>
                  <a:schemeClr val="bg1"/>
                </a:solidFill>
                <a:latin typeface="HelveticaNeueLT Std Thin" panose="020B0403020202020204" pitchFamily="34" charset="0"/>
              </a:rPr>
              <a:t>Un ouvrage focalisé sur la pratique, le </a:t>
            </a:r>
            <a:r>
              <a:rPr lang="fr-FR" sz="1600" b="1" spc="50" smtClean="0">
                <a:solidFill>
                  <a:srgbClr val="FFC58B"/>
                </a:solidFill>
                <a:latin typeface="HelveticaNeueLT Std Thin" panose="020B0403020202020204" pitchFamily="34" charset="0"/>
              </a:rPr>
              <a:t>savoir-faire</a:t>
            </a:r>
            <a:r>
              <a:rPr lang="fr-FR" sz="1600" spc="50" smtClean="0">
                <a:solidFill>
                  <a:schemeClr val="bg1"/>
                </a:solidFill>
                <a:latin typeface="HelveticaNeueLT Std Thin" panose="020B0403020202020204" pitchFamily="34" charset="0"/>
              </a:rPr>
              <a:t> </a:t>
            </a:r>
            <a:br>
              <a:rPr lang="fr-FR" sz="1600" spc="50" smtClean="0">
                <a:solidFill>
                  <a:schemeClr val="bg1"/>
                </a:solidFill>
                <a:latin typeface="HelveticaNeueLT Std Thin" panose="020B0403020202020204" pitchFamily="34" charset="0"/>
              </a:rPr>
            </a:br>
            <a:r>
              <a:rPr lang="fr-FR" sz="1600" spc="50" smtClean="0">
                <a:solidFill>
                  <a:schemeClr val="bg1"/>
                </a:solidFill>
                <a:latin typeface="HelveticaNeueLT Std Thin" panose="020B0403020202020204" pitchFamily="34" charset="0"/>
              </a:rPr>
              <a:t>et le </a:t>
            </a:r>
            <a:r>
              <a:rPr lang="fr-FR" sz="1600" b="1" spc="50" smtClean="0">
                <a:solidFill>
                  <a:srgbClr val="FFC58B"/>
                </a:solidFill>
                <a:latin typeface="HelveticaNeueLT Std Thin" panose="020B0403020202020204" pitchFamily="34" charset="0"/>
              </a:rPr>
              <a:t>savoir-faire faire</a:t>
            </a:r>
            <a:r>
              <a:rPr lang="fr-FR" sz="1600" b="1" spc="50" smtClean="0">
                <a:solidFill>
                  <a:schemeClr val="bg1"/>
                </a:solidFill>
                <a:latin typeface="HelveticaNeueLT Std Thin" panose="020B0403020202020204" pitchFamily="34" charset="0"/>
              </a:rPr>
              <a:t> </a:t>
            </a:r>
            <a:r>
              <a:rPr lang="fr-FR" sz="1600" spc="50" smtClean="0">
                <a:solidFill>
                  <a:schemeClr val="bg1"/>
                </a:solidFill>
                <a:latin typeface="HelveticaNeueLT Std Thin" panose="020B0403020202020204" pitchFamily="34" charset="0"/>
              </a:rPr>
              <a:t>illustrés par des exemples concrets  </a:t>
            </a:r>
          </a:p>
          <a:p>
            <a:pPr indent="-324000">
              <a:lnSpc>
                <a:spcPct val="85000"/>
              </a:lnSpc>
              <a:buFont typeface="Arial"/>
              <a:buBlip>
                <a:blip r:embed="rId2"/>
              </a:buBlip>
            </a:pPr>
            <a:endParaRPr lang="fr-FR" sz="1600" spc="50" smtClean="0">
              <a:solidFill>
                <a:schemeClr val="bg1"/>
              </a:solidFill>
              <a:latin typeface="HelveticaNeueLT Std Thin" panose="020B0403020202020204" pitchFamily="34" charset="0"/>
            </a:endParaRPr>
          </a:p>
          <a:p>
            <a:pPr indent="-324000">
              <a:lnSpc>
                <a:spcPct val="85000"/>
              </a:lnSpc>
              <a:buFont typeface="Arial"/>
              <a:buBlip>
                <a:blip r:embed="rId2"/>
              </a:buBlip>
            </a:pPr>
            <a:r>
              <a:rPr lang="fr-FR" sz="1600" spc="50" smtClean="0">
                <a:solidFill>
                  <a:schemeClr val="bg1"/>
                </a:solidFill>
                <a:latin typeface="HelveticaNeueLT Std Thin" panose="020B0403020202020204" pitchFamily="34" charset="0"/>
              </a:rPr>
              <a:t>L’ouvrage comprend </a:t>
            </a:r>
            <a:r>
              <a:rPr lang="fr-FR" sz="1600" b="1" spc="50" smtClean="0">
                <a:solidFill>
                  <a:srgbClr val="FFC58B"/>
                </a:solidFill>
                <a:latin typeface="HelveticaNeueLT Std Thin" panose="020B0403020202020204" pitchFamily="34" charset="0"/>
              </a:rPr>
              <a:t>les bases méthodologiques </a:t>
            </a:r>
            <a:br>
              <a:rPr lang="fr-FR" sz="1600" b="1" spc="50" smtClean="0">
                <a:solidFill>
                  <a:srgbClr val="FFC58B"/>
                </a:solidFill>
                <a:latin typeface="HelveticaNeueLT Std Thin" panose="020B0403020202020204" pitchFamily="34" charset="0"/>
              </a:rPr>
            </a:br>
            <a:r>
              <a:rPr lang="fr-FR" sz="1600" b="1" spc="50" smtClean="0">
                <a:solidFill>
                  <a:srgbClr val="FFC58B"/>
                </a:solidFill>
                <a:latin typeface="HelveticaNeueLT Std Thin" panose="020B0403020202020204" pitchFamily="34" charset="0"/>
              </a:rPr>
              <a:t>et comportementales </a:t>
            </a:r>
            <a:r>
              <a:rPr lang="fr-FR" sz="1600" spc="50" smtClean="0">
                <a:solidFill>
                  <a:schemeClr val="bg1"/>
                </a:solidFill>
                <a:latin typeface="HelveticaNeueLT Std Thin" panose="020B0403020202020204" pitchFamily="34" charset="0"/>
              </a:rPr>
              <a:t>pour réussir tous types </a:t>
            </a:r>
            <a:br>
              <a:rPr lang="fr-FR" sz="1600" spc="50" smtClean="0">
                <a:solidFill>
                  <a:schemeClr val="bg1"/>
                </a:solidFill>
                <a:latin typeface="HelveticaNeueLT Std Thin" panose="020B0403020202020204" pitchFamily="34" charset="0"/>
              </a:rPr>
            </a:br>
            <a:r>
              <a:rPr lang="fr-FR" sz="1600" spc="50" smtClean="0">
                <a:solidFill>
                  <a:schemeClr val="bg1"/>
                </a:solidFill>
                <a:latin typeface="HelveticaNeueLT Std Thin" panose="020B0403020202020204" pitchFamily="34" charset="0"/>
              </a:rPr>
              <a:t>de projets dans un environnement international</a:t>
            </a:r>
          </a:p>
          <a:p>
            <a:pPr indent="-324000">
              <a:lnSpc>
                <a:spcPct val="85000"/>
              </a:lnSpc>
              <a:buFont typeface="Arial"/>
              <a:buBlip>
                <a:blip r:embed="rId2"/>
              </a:buBlip>
            </a:pPr>
            <a:endParaRPr lang="en-US" sz="1600" spc="50" smtClean="0">
              <a:solidFill>
                <a:schemeClr val="bg1"/>
              </a:solidFill>
              <a:latin typeface="HelveticaNeueLT Std Thin" panose="020B0403020202020204" pitchFamily="34" charset="0"/>
            </a:endParaRPr>
          </a:p>
          <a:p>
            <a:pPr indent="-324000">
              <a:lnSpc>
                <a:spcPct val="85000"/>
              </a:lnSpc>
              <a:buFont typeface="Arial"/>
              <a:buBlip>
                <a:blip r:embed="rId2"/>
              </a:buBlip>
            </a:pPr>
            <a:r>
              <a:rPr lang="fr-BE" sz="1600" spc="50" smtClean="0">
                <a:solidFill>
                  <a:schemeClr val="bg1"/>
                </a:solidFill>
                <a:latin typeface="HelveticaNeueLT Std Thin" panose="020B0403020202020204" pitchFamily="34" charset="0"/>
              </a:rPr>
              <a:t>Une recette pour tout type de projet et pour tout type de secteur montrant comment on mélange </a:t>
            </a:r>
            <a:br>
              <a:rPr lang="fr-BE" sz="1600" spc="50" smtClean="0">
                <a:solidFill>
                  <a:schemeClr val="bg1"/>
                </a:solidFill>
                <a:latin typeface="HelveticaNeueLT Std Thin" panose="020B0403020202020204" pitchFamily="34" charset="0"/>
              </a:rPr>
            </a:br>
            <a:r>
              <a:rPr lang="fr-BE" sz="1600" spc="50" smtClean="0">
                <a:solidFill>
                  <a:schemeClr val="bg1"/>
                </a:solidFill>
                <a:latin typeface="HelveticaNeueLT Std Thin" panose="020B0403020202020204" pitchFamily="34" charset="0"/>
              </a:rPr>
              <a:t>les différents ingrédients (divers </a:t>
            </a:r>
            <a:r>
              <a:rPr lang="fr-BE" sz="1600" b="1" spc="50" smtClean="0">
                <a:solidFill>
                  <a:srgbClr val="FFC58B"/>
                </a:solidFill>
                <a:latin typeface="HelveticaNeueLT Std Thin" panose="020B0403020202020204" pitchFamily="34" charset="0"/>
              </a:rPr>
              <a:t>processus</a:t>
            </a:r>
            <a:r>
              <a:rPr lang="fr-BE" sz="1600" spc="50" smtClean="0">
                <a:solidFill>
                  <a:schemeClr val="bg1"/>
                </a:solidFill>
                <a:latin typeface="HelveticaNeueLT Std Thin" panose="020B0403020202020204" pitchFamily="34" charset="0"/>
              </a:rPr>
              <a:t>, </a:t>
            </a:r>
            <a:br>
              <a:rPr lang="fr-BE" sz="1600" spc="50" smtClean="0">
                <a:solidFill>
                  <a:schemeClr val="bg1"/>
                </a:solidFill>
                <a:latin typeface="HelveticaNeueLT Std Thin" panose="020B0403020202020204" pitchFamily="34" charset="0"/>
              </a:rPr>
            </a:br>
            <a:r>
              <a:rPr lang="fr-BE" sz="1600" spc="50" smtClean="0">
                <a:solidFill>
                  <a:schemeClr val="bg1"/>
                </a:solidFill>
                <a:latin typeface="HelveticaNeueLT Std Thin" panose="020B0403020202020204" pitchFamily="34" charset="0"/>
              </a:rPr>
              <a:t>un carcan de </a:t>
            </a:r>
            <a:r>
              <a:rPr lang="fr-BE" sz="1600" b="1" spc="50" smtClean="0">
                <a:solidFill>
                  <a:srgbClr val="FFC58B"/>
                </a:solidFill>
                <a:latin typeface="HelveticaNeueLT Std Thin" panose="020B0403020202020204" pitchFamily="34" charset="0"/>
              </a:rPr>
              <a:t>techniques</a:t>
            </a:r>
            <a:r>
              <a:rPr lang="fr-BE" sz="1600" spc="50" smtClean="0">
                <a:solidFill>
                  <a:schemeClr val="bg1"/>
                </a:solidFill>
                <a:latin typeface="HelveticaNeueLT Std Thin" panose="020B0403020202020204" pitchFamily="34" charset="0"/>
              </a:rPr>
              <a:t>, une pléthore d’</a:t>
            </a:r>
            <a:r>
              <a:rPr lang="fr-BE" sz="1600" b="1" spc="50" smtClean="0">
                <a:solidFill>
                  <a:srgbClr val="FFC58B"/>
                </a:solidFill>
                <a:latin typeface="HelveticaNeueLT Std Thin" panose="020B0403020202020204" pitchFamily="34" charset="0"/>
              </a:rPr>
              <a:t>outils</a:t>
            </a:r>
            <a:r>
              <a:rPr lang="fr-BE" sz="1600" spc="50" smtClean="0">
                <a:solidFill>
                  <a:schemeClr val="bg1"/>
                </a:solidFill>
                <a:latin typeface="HelveticaNeueLT Std Thin" panose="020B0403020202020204" pitchFamily="34" charset="0"/>
              </a:rPr>
              <a:t>, </a:t>
            </a:r>
            <a:br>
              <a:rPr lang="fr-BE" sz="1600" spc="50" smtClean="0">
                <a:solidFill>
                  <a:schemeClr val="bg1"/>
                </a:solidFill>
                <a:latin typeface="HelveticaNeueLT Std Thin" panose="020B0403020202020204" pitchFamily="34" charset="0"/>
              </a:rPr>
            </a:br>
            <a:r>
              <a:rPr lang="fr-BE" sz="1600" spc="50" smtClean="0">
                <a:solidFill>
                  <a:schemeClr val="bg1"/>
                </a:solidFill>
                <a:latin typeface="HelveticaNeueLT Std Thin" panose="020B0403020202020204" pitchFamily="34" charset="0"/>
              </a:rPr>
              <a:t>des domaines de connaissance à maîtriser, </a:t>
            </a:r>
            <a:br>
              <a:rPr lang="fr-BE" sz="1600" spc="50" smtClean="0">
                <a:solidFill>
                  <a:schemeClr val="bg1"/>
                </a:solidFill>
                <a:latin typeface="HelveticaNeueLT Std Thin" panose="020B0403020202020204" pitchFamily="34" charset="0"/>
              </a:rPr>
            </a:br>
            <a:r>
              <a:rPr lang="fr-BE" sz="1600" spc="50" smtClean="0">
                <a:solidFill>
                  <a:schemeClr val="bg1"/>
                </a:solidFill>
                <a:latin typeface="HelveticaNeueLT Std Thin" panose="020B0403020202020204" pitchFamily="34" charset="0"/>
              </a:rPr>
              <a:t>des </a:t>
            </a:r>
            <a:r>
              <a:rPr lang="fr-BE" sz="1600" b="1" spc="50" smtClean="0">
                <a:solidFill>
                  <a:srgbClr val="FFC58B"/>
                </a:solidFill>
                <a:latin typeface="HelveticaNeueLT Std Thin" panose="020B0403020202020204" pitchFamily="34" charset="0"/>
              </a:rPr>
              <a:t>soft skills </a:t>
            </a:r>
            <a:r>
              <a:rPr lang="fr-BE" sz="1600" spc="50" smtClean="0">
                <a:solidFill>
                  <a:schemeClr val="bg1"/>
                </a:solidFill>
                <a:latin typeface="HelveticaNeueLT Std Thin" panose="020B0403020202020204" pitchFamily="34" charset="0"/>
              </a:rPr>
              <a:t>à posséder, etc.)</a:t>
            </a:r>
            <a:endParaRPr lang="fr-BE" sz="1600" spc="50" dirty="0" smtClean="0">
              <a:solidFill>
                <a:schemeClr val="bg1"/>
              </a:solidFill>
              <a:latin typeface="HelveticaNeueLT Std Thin" panose="020B0403020202020204" pitchFamily="34" charset="0"/>
            </a:endParaRPr>
          </a:p>
        </p:txBody>
      </p:sp>
      <p:pic>
        <p:nvPicPr>
          <p:cNvPr id="27" name="Image 26"/>
          <p:cNvPicPr>
            <a:picLocks noChangeAspect="1"/>
          </p:cNvPicPr>
          <p:nvPr/>
        </p:nvPicPr>
        <p:blipFill>
          <a:blip r:embed="rId3"/>
          <a:stretch>
            <a:fillRect/>
          </a:stretch>
        </p:blipFill>
        <p:spPr>
          <a:xfrm>
            <a:off x="-100989" y="-57674"/>
            <a:ext cx="9345978" cy="6919560"/>
          </a:xfrm>
          <a:prstGeom prst="rect">
            <a:avLst/>
          </a:prstGeom>
        </p:spPr>
      </p:pic>
    </p:spTree>
    <p:extLst>
      <p:ext uri="{BB962C8B-B14F-4D97-AF65-F5344CB8AC3E}">
        <p14:creationId xmlns:p14="http://schemas.microsoft.com/office/powerpoint/2010/main" val="30285069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0"/>
            <a:ext cx="82296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Un ouvrage avec un style simple</a:t>
            </a:r>
          </a:p>
        </p:txBody>
      </p:sp>
      <p:sp>
        <p:nvSpPr>
          <p:cNvPr id="3" name="Sous-titre 2"/>
          <p:cNvSpPr>
            <a:spLocks noGrp="1"/>
          </p:cNvSpPr>
          <p:nvPr>
            <p:ph idx="4294967295"/>
          </p:nvPr>
        </p:nvSpPr>
        <p:spPr>
          <a:xfrm>
            <a:off x="3311525" y="1789446"/>
            <a:ext cx="5221288" cy="3839927"/>
          </a:xfrm>
          <a:prstGeom prst="rect">
            <a:avLst/>
          </a:prstGeom>
        </p:spPr>
        <p:txBody>
          <a:bodyPr>
            <a:noAutofit/>
          </a:bodyPr>
          <a:lstStyle/>
          <a:p>
            <a:pPr indent="-324000">
              <a:lnSpc>
                <a:spcPct val="85000"/>
              </a:lnSpc>
              <a:buBlip>
                <a:blip r:embed="rId2"/>
              </a:buBlip>
            </a:pPr>
            <a:r>
              <a:rPr lang="fr-FR" sz="1600" spc="50" dirty="0">
                <a:solidFill>
                  <a:schemeClr val="bg1"/>
                </a:solidFill>
                <a:latin typeface="HelveticaNeueLT Std Thin" panose="020B0403020202020204" pitchFamily="34" charset="0"/>
              </a:rPr>
              <a:t>L’ouvrage se présente également comme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une </a:t>
            </a:r>
            <a:r>
              <a:rPr lang="fr-FR" sz="1600" spc="50" dirty="0">
                <a:solidFill>
                  <a:srgbClr val="FFC58B"/>
                </a:solidFill>
                <a:latin typeface="HelveticaNeueLT Std Thin" panose="020B0403020202020204" pitchFamily="34" charset="0"/>
              </a:rPr>
              <a:t>fenêtre avec vue </a:t>
            </a:r>
            <a:r>
              <a:rPr lang="fr-FR" sz="1600" spc="50" dirty="0">
                <a:solidFill>
                  <a:schemeClr val="bg1"/>
                </a:solidFill>
                <a:latin typeface="HelveticaNeueLT Std Thin" panose="020B0403020202020204" pitchFamily="34" charset="0"/>
              </a:rPr>
              <a:t>sur la vie dans les tranchées du management de projet : les épreuves,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les </a:t>
            </a:r>
            <a:r>
              <a:rPr lang="fr-FR" sz="1600" spc="50" dirty="0">
                <a:solidFill>
                  <a:schemeClr val="bg1"/>
                </a:solidFill>
                <a:latin typeface="HelveticaNeueLT Std Thin" panose="020B0403020202020204" pitchFamily="34" charset="0"/>
              </a:rPr>
              <a:t>erreurs, la fougue des novices, les déceptions, la défaite, les petites comme les grandes victoires, toutes ces étapes par lesquelles </a:t>
            </a:r>
            <a:r>
              <a:rPr lang="fr-FR" sz="1600" spc="50" dirty="0" smtClean="0">
                <a:solidFill>
                  <a:schemeClr val="bg1"/>
                </a:solidFill>
                <a:latin typeface="HelveticaNeueLT Std Thin" panose="020B0403020202020204" pitchFamily="34" charset="0"/>
              </a:rPr>
              <a:t>passe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le </a:t>
            </a:r>
            <a:r>
              <a:rPr lang="fr-FR" sz="1600" spc="50" dirty="0">
                <a:solidFill>
                  <a:schemeClr val="bg1"/>
                </a:solidFill>
                <a:latin typeface="HelveticaNeueLT Std Thin" panose="020B0403020202020204" pitchFamily="34" charset="0"/>
              </a:rPr>
              <a:t>Manager de Projet.  </a:t>
            </a:r>
          </a:p>
          <a:p>
            <a:pPr indent="-324000">
              <a:lnSpc>
                <a:spcPct val="85000"/>
              </a:lnSpc>
              <a:buBlip>
                <a:blip r:embed="rId2"/>
              </a:buBlip>
            </a:pPr>
            <a:endParaRPr lang="fr-FR" sz="1600" spc="50" dirty="0">
              <a:solidFill>
                <a:schemeClr val="bg1"/>
              </a:solidFill>
              <a:latin typeface="HelveticaNeueLT Std Thin" panose="020B0403020202020204" pitchFamily="34" charset="0"/>
            </a:endParaRPr>
          </a:p>
          <a:p>
            <a:pPr indent="-324000">
              <a:lnSpc>
                <a:spcPct val="85000"/>
              </a:lnSpc>
              <a:buBlip>
                <a:blip r:embed="rId2"/>
              </a:buBlip>
            </a:pPr>
            <a:r>
              <a:rPr lang="fr-FR" sz="1600" spc="50" dirty="0">
                <a:solidFill>
                  <a:schemeClr val="bg1"/>
                </a:solidFill>
                <a:latin typeface="HelveticaNeueLT Std Thin" panose="020B0403020202020204" pitchFamily="34" charset="0"/>
              </a:rPr>
              <a:t>C’est un </a:t>
            </a:r>
            <a:r>
              <a:rPr lang="fr-FR" sz="1600" spc="50" dirty="0">
                <a:solidFill>
                  <a:srgbClr val="FFC58B"/>
                </a:solidFill>
                <a:latin typeface="HelveticaNeueLT Std Thin" panose="020B0403020202020204" pitchFamily="34" charset="0"/>
              </a:rPr>
              <a:t>ouvrage d’appropriation </a:t>
            </a:r>
            <a:r>
              <a:rPr lang="fr-FR" sz="1600" spc="50" dirty="0">
                <a:solidFill>
                  <a:schemeClr val="bg1"/>
                </a:solidFill>
                <a:latin typeface="HelveticaNeueLT Std Thin" panose="020B0403020202020204" pitchFamily="34" charset="0"/>
              </a:rPr>
              <a:t>conçu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pour </a:t>
            </a:r>
            <a:r>
              <a:rPr lang="fr-FR" sz="1600" spc="50" dirty="0">
                <a:solidFill>
                  <a:schemeClr val="bg1"/>
                </a:solidFill>
                <a:latin typeface="HelveticaNeueLT Std Thin" panose="020B0403020202020204" pitchFamily="34" charset="0"/>
              </a:rPr>
              <a:t>que le lecteur puisse se familiariser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avec </a:t>
            </a:r>
            <a:r>
              <a:rPr lang="fr-FR" sz="1600" spc="50" dirty="0">
                <a:solidFill>
                  <a:schemeClr val="bg1"/>
                </a:solidFill>
                <a:latin typeface="HelveticaNeueLT Std Thin" panose="020B0403020202020204" pitchFamily="34" charset="0"/>
              </a:rPr>
              <a:t>les grandes notions de la méthodologie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management de projet (</a:t>
            </a:r>
            <a:r>
              <a:rPr lang="fr-FR" sz="1600" spc="50" dirty="0">
                <a:solidFill>
                  <a:srgbClr val="FFC58B"/>
                </a:solidFill>
                <a:latin typeface="HelveticaNeueLT Std Thin" panose="020B0403020202020204" pitchFamily="34" charset="0"/>
              </a:rPr>
              <a:t>PMBoK®</a:t>
            </a:r>
            <a:r>
              <a:rPr lang="fr-FR" sz="1600" spc="50" dirty="0">
                <a:solidFill>
                  <a:schemeClr val="bg1"/>
                </a:solidFill>
                <a:latin typeface="HelveticaNeueLT Std Thin" panose="020B0403020202020204" pitchFamily="34" charset="0"/>
              </a:rPr>
              <a:t>) et apprivoiser le concept illustré par les différents exemples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cas concrets nourris de l’expérience de l’auteur ou de ses collègues managers de projets,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et </a:t>
            </a:r>
            <a:r>
              <a:rPr lang="fr-FR" sz="1600" spc="50" dirty="0">
                <a:solidFill>
                  <a:schemeClr val="bg1"/>
                </a:solidFill>
                <a:latin typeface="HelveticaNeueLT Std Thin" panose="020B0403020202020204" pitchFamily="34" charset="0"/>
              </a:rPr>
              <a:t>de leurs laboratoires de vie également.</a:t>
            </a:r>
          </a:p>
        </p:txBody>
      </p:sp>
      <p:pic>
        <p:nvPicPr>
          <p:cNvPr id="10" name="Image 9"/>
          <p:cNvPicPr>
            <a:picLocks noChangeAspect="1"/>
          </p:cNvPicPr>
          <p:nvPr/>
        </p:nvPicPr>
        <p:blipFill>
          <a:blip r:embed="rId3"/>
          <a:stretch>
            <a:fillRect/>
          </a:stretch>
        </p:blipFill>
        <p:spPr>
          <a:xfrm>
            <a:off x="-100989" y="-57674"/>
            <a:ext cx="9345978" cy="6919560"/>
          </a:xfrm>
          <a:prstGeom prst="rect">
            <a:avLst/>
          </a:prstGeom>
        </p:spPr>
      </p:pic>
    </p:spTree>
    <p:extLst>
      <p:ext uri="{BB962C8B-B14F-4D97-AF65-F5344CB8AC3E}">
        <p14:creationId xmlns:p14="http://schemas.microsoft.com/office/powerpoint/2010/main" val="10810469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stretch>
            <a:fillRect/>
          </a:stretch>
        </p:blipFill>
        <p:spPr>
          <a:xfrm>
            <a:off x="-100989" y="-57674"/>
            <a:ext cx="9345978" cy="6919560"/>
          </a:xfrm>
          <a:prstGeom prst="rect">
            <a:avLst/>
          </a:prstGeom>
        </p:spPr>
      </p:pic>
      <p:sp>
        <p:nvSpPr>
          <p:cNvPr id="2" name="Titre 1"/>
          <p:cNvSpPr>
            <a:spLocks noGrp="1"/>
          </p:cNvSpPr>
          <p:nvPr>
            <p:ph type="title" idx="4294967295"/>
          </p:nvPr>
        </p:nvSpPr>
        <p:spPr>
          <a:xfrm>
            <a:off x="457200" y="368300"/>
            <a:ext cx="82296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L’intérêt de se former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au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Management de Projet International </a:t>
            </a:r>
          </a:p>
        </p:txBody>
      </p:sp>
      <p:sp>
        <p:nvSpPr>
          <p:cNvPr id="3" name="Sous-titre 2"/>
          <p:cNvSpPr>
            <a:spLocks noGrp="1"/>
          </p:cNvSpPr>
          <p:nvPr>
            <p:ph idx="4294967295"/>
          </p:nvPr>
        </p:nvSpPr>
        <p:spPr>
          <a:xfrm>
            <a:off x="1698170" y="2090058"/>
            <a:ext cx="6048103" cy="3618412"/>
          </a:xfrm>
          <a:prstGeom prst="rect">
            <a:avLst/>
          </a:prstGeom>
        </p:spPr>
        <p:txBody>
          <a:bodyPr>
            <a:noAutofit/>
          </a:bodyPr>
          <a:lstStyle/>
          <a:p>
            <a:pPr marL="18900" indent="0">
              <a:lnSpc>
                <a:spcPct val="85000"/>
              </a:lnSpc>
              <a:buNone/>
            </a:pPr>
            <a:r>
              <a:rPr lang="fr-FR" sz="1600" spc="50" dirty="0">
                <a:solidFill>
                  <a:schemeClr val="bg1"/>
                </a:solidFill>
                <a:latin typeface="HelveticaNeueLT Std Thin" panose="020B0403020202020204" pitchFamily="34" charset="0"/>
              </a:rPr>
              <a:t>Le </a:t>
            </a:r>
            <a:r>
              <a:rPr lang="fr-FR" sz="1600" b="1" spc="50" dirty="0">
                <a:solidFill>
                  <a:srgbClr val="FFC58B"/>
                </a:solidFill>
                <a:latin typeface="HelveticaNeueLT Std Thin" panose="020B0403020202020204" pitchFamily="34" charset="0"/>
              </a:rPr>
              <a:t>management de projet de papa </a:t>
            </a:r>
            <a:r>
              <a:rPr lang="fr-FR" sz="1600" spc="50" dirty="0">
                <a:solidFill>
                  <a:schemeClr val="bg1"/>
                </a:solidFill>
                <a:latin typeface="HelveticaNeueLT Std Thin" panose="020B0403020202020204" pitchFamily="34" charset="0"/>
              </a:rPr>
              <a:t>où l’on pilote les projets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à </a:t>
            </a:r>
            <a:r>
              <a:rPr lang="fr-FR" sz="1600" spc="50" dirty="0">
                <a:solidFill>
                  <a:schemeClr val="bg1"/>
                </a:solidFill>
                <a:latin typeface="HelveticaNeueLT Std Thin" panose="020B0403020202020204" pitchFamily="34" charset="0"/>
              </a:rPr>
              <a:t>vue, </a:t>
            </a:r>
            <a:r>
              <a:rPr lang="fr-FR" sz="1600" spc="50" dirty="0" smtClean="0">
                <a:solidFill>
                  <a:schemeClr val="bg1"/>
                </a:solidFill>
                <a:latin typeface="HelveticaNeueLT Std Thin" panose="020B0403020202020204" pitchFamily="34" charset="0"/>
              </a:rPr>
              <a:t>au </a:t>
            </a:r>
            <a:r>
              <a:rPr lang="fr-FR" sz="1600" spc="50" dirty="0">
                <a:solidFill>
                  <a:schemeClr val="bg1"/>
                </a:solidFill>
                <a:latin typeface="HelveticaNeueLT Std Thin" panose="020B0403020202020204" pitchFamily="34" charset="0"/>
              </a:rPr>
              <a:t>petit bonheur la chance, a montré ses limites d’autant plus que, contrairement au passé, les projets actuels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ne </a:t>
            </a:r>
            <a:r>
              <a:rPr lang="fr-FR" sz="1600" spc="50" dirty="0">
                <a:solidFill>
                  <a:schemeClr val="bg1"/>
                </a:solidFill>
                <a:latin typeface="HelveticaNeueLT Std Thin" panose="020B0403020202020204" pitchFamily="34" charset="0"/>
              </a:rPr>
              <a:t>connaissent plus </a:t>
            </a:r>
            <a:r>
              <a:rPr lang="fr-FR" sz="1600" spc="50" dirty="0" smtClean="0">
                <a:solidFill>
                  <a:schemeClr val="bg1"/>
                </a:solidFill>
                <a:latin typeface="HelveticaNeueLT Std Thin" panose="020B0403020202020204" pitchFamily="34" charset="0"/>
              </a:rPr>
              <a:t>de </a:t>
            </a:r>
            <a:r>
              <a:rPr lang="fr-FR" sz="1600" b="1" spc="50" dirty="0">
                <a:solidFill>
                  <a:srgbClr val="FFC58B"/>
                </a:solidFill>
                <a:latin typeface="HelveticaNeueLT Std Thin" panose="020B0403020202020204" pitchFamily="34" charset="0"/>
              </a:rPr>
              <a:t>frontières</a:t>
            </a:r>
            <a:r>
              <a:rPr lang="fr-FR" sz="1600" spc="50" dirty="0">
                <a:solidFill>
                  <a:schemeClr val="bg1"/>
                </a:solidFill>
                <a:latin typeface="HelveticaNeueLT Std Thin" panose="020B0403020202020204" pitchFamily="34" charset="0"/>
              </a:rPr>
              <a:t> et font intervenir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des </a:t>
            </a:r>
            <a:r>
              <a:rPr lang="fr-FR" sz="1600" b="1" spc="50" dirty="0">
                <a:solidFill>
                  <a:srgbClr val="FFC58B"/>
                </a:solidFill>
                <a:latin typeface="HelveticaNeueLT Std Thin" panose="020B0403020202020204" pitchFamily="34" charset="0"/>
              </a:rPr>
              <a:t>ressources</a:t>
            </a:r>
            <a:r>
              <a:rPr lang="fr-FR" sz="1600" spc="50" dirty="0">
                <a:solidFill>
                  <a:schemeClr val="bg1"/>
                </a:solidFill>
                <a:latin typeface="HelveticaNeueLT Std Thin" panose="020B0403020202020204" pitchFamily="34" charset="0"/>
              </a:rPr>
              <a:t>, des </a:t>
            </a:r>
            <a:r>
              <a:rPr lang="fr-FR" sz="1600" b="1" spc="50" dirty="0">
                <a:solidFill>
                  <a:srgbClr val="FFC58B"/>
                </a:solidFill>
                <a:latin typeface="HelveticaNeueLT Std Thin" panose="020B0403020202020204" pitchFamily="34" charset="0"/>
              </a:rPr>
              <a:t>parties prenantes </a:t>
            </a:r>
            <a:r>
              <a:rPr lang="fr-FR" sz="1600" spc="50" dirty="0">
                <a:solidFill>
                  <a:schemeClr val="bg1"/>
                </a:solidFill>
                <a:latin typeface="HelveticaNeueLT Std Thin" panose="020B0403020202020204" pitchFamily="34" charset="0"/>
              </a:rPr>
              <a:t>des quatre coins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du </a:t>
            </a:r>
            <a:r>
              <a:rPr lang="fr-FR" sz="1600" spc="50" dirty="0">
                <a:solidFill>
                  <a:schemeClr val="bg1"/>
                </a:solidFill>
                <a:latin typeface="HelveticaNeueLT Std Thin" panose="020B0403020202020204" pitchFamily="34" charset="0"/>
              </a:rPr>
              <a:t>monde. </a:t>
            </a:r>
            <a:endParaRPr lang="fr-FR" sz="1600" spc="50" dirty="0" smtClean="0">
              <a:solidFill>
                <a:schemeClr val="bg1"/>
              </a:solidFill>
              <a:latin typeface="HelveticaNeueLT Std Thin" panose="020B0403020202020204" pitchFamily="34" charset="0"/>
            </a:endParaRPr>
          </a:p>
          <a:p>
            <a:pPr marL="18900" indent="0">
              <a:lnSpc>
                <a:spcPct val="85000"/>
              </a:lnSpc>
              <a:buNone/>
            </a:pPr>
            <a:endParaRPr lang="fr-FR" sz="1600" spc="50" dirty="0">
              <a:solidFill>
                <a:schemeClr val="bg1"/>
              </a:solidFill>
              <a:latin typeface="HelveticaNeueLT Std Thin" panose="020B0403020202020204" pitchFamily="34" charset="0"/>
            </a:endParaRPr>
          </a:p>
          <a:p>
            <a:pPr marL="18900" indent="0">
              <a:lnSpc>
                <a:spcPct val="85000"/>
              </a:lnSpc>
              <a:buNone/>
            </a:pPr>
            <a:r>
              <a:rPr lang="fr-FR" sz="1600" spc="50" dirty="0">
                <a:solidFill>
                  <a:schemeClr val="bg1"/>
                </a:solidFill>
                <a:latin typeface="HelveticaNeueLT Std Thin" panose="020B0403020202020204" pitchFamily="34" charset="0"/>
              </a:rPr>
              <a:t>L’</a:t>
            </a:r>
            <a:r>
              <a:rPr lang="fr-FR" sz="1600" b="1" spc="50" dirty="0">
                <a:solidFill>
                  <a:srgbClr val="FFC58B"/>
                </a:solidFill>
                <a:latin typeface="HelveticaNeueLT Std Thin" panose="020B0403020202020204" pitchFamily="34" charset="0"/>
              </a:rPr>
              <a:t>expertise</a:t>
            </a:r>
            <a:r>
              <a:rPr lang="fr-FR" sz="1600" spc="50" dirty="0">
                <a:solidFill>
                  <a:schemeClr val="bg1"/>
                </a:solidFill>
                <a:latin typeface="HelveticaNeueLT Std Thin" panose="020B0403020202020204" pitchFamily="34" charset="0"/>
              </a:rPr>
              <a:t> en management de projet est aujourd’hui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une </a:t>
            </a:r>
            <a:r>
              <a:rPr lang="fr-FR" sz="1600" spc="50" dirty="0">
                <a:solidFill>
                  <a:schemeClr val="bg1"/>
                </a:solidFill>
                <a:latin typeface="HelveticaNeueLT Std Thin" panose="020B0403020202020204" pitchFamily="34" charset="0"/>
              </a:rPr>
              <a:t>compétence stratégique pour les entreprises. </a:t>
            </a:r>
            <a:endParaRPr lang="fr-FR" sz="1600" spc="50" dirty="0" smtClean="0">
              <a:solidFill>
                <a:schemeClr val="bg1"/>
              </a:solidFill>
              <a:latin typeface="HelveticaNeueLT Std Thin" panose="020B0403020202020204" pitchFamily="34" charset="0"/>
            </a:endParaRPr>
          </a:p>
          <a:p>
            <a:pPr marL="18900" indent="0">
              <a:lnSpc>
                <a:spcPct val="85000"/>
              </a:lnSpc>
              <a:buNone/>
            </a:pPr>
            <a:endParaRPr lang="fr-FR" sz="1600" spc="50" dirty="0">
              <a:solidFill>
                <a:schemeClr val="bg1"/>
              </a:solidFill>
              <a:latin typeface="HelveticaNeueLT Std Thin" panose="020B0403020202020204" pitchFamily="34" charset="0"/>
            </a:endParaRPr>
          </a:p>
          <a:p>
            <a:pPr marL="18900" indent="0">
              <a:lnSpc>
                <a:spcPct val="85000"/>
              </a:lnSpc>
              <a:buNone/>
            </a:pPr>
            <a:r>
              <a:rPr lang="fr-FR" sz="1600" spc="50" dirty="0">
                <a:solidFill>
                  <a:schemeClr val="bg1"/>
                </a:solidFill>
                <a:latin typeface="HelveticaNeueLT Std Thin" panose="020B0403020202020204" pitchFamily="34" charset="0"/>
              </a:rPr>
              <a:t>En somme, on ne devient plus manager par manque de choix.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On </a:t>
            </a:r>
            <a:r>
              <a:rPr lang="fr-FR" sz="1600" spc="50" dirty="0">
                <a:solidFill>
                  <a:schemeClr val="bg1"/>
                </a:solidFill>
                <a:latin typeface="HelveticaNeueLT Std Thin" panose="020B0403020202020204" pitchFamily="34" charset="0"/>
              </a:rPr>
              <a:t>devient </a:t>
            </a:r>
            <a:r>
              <a:rPr lang="fr-FR" sz="1600" b="1" spc="50" dirty="0">
                <a:solidFill>
                  <a:srgbClr val="FFC58B"/>
                </a:solidFill>
                <a:latin typeface="HelveticaNeueLT Std Thin" panose="020B0403020202020204" pitchFamily="34" charset="0"/>
              </a:rPr>
              <a:t>professionnel du management de projet </a:t>
            </a:r>
            <a:r>
              <a:rPr lang="fr-FR" sz="1600" b="1" spc="50" dirty="0" smtClean="0">
                <a:solidFill>
                  <a:srgbClr val="FFC58B"/>
                </a:solidFill>
                <a:latin typeface="HelveticaNeueLT Std Thin" panose="020B0403020202020204" pitchFamily="34" charset="0"/>
              </a:rPr>
              <a:t/>
            </a:r>
            <a:br>
              <a:rPr lang="fr-FR" sz="1600" b="1" spc="50" dirty="0" smtClean="0">
                <a:solidFill>
                  <a:srgbClr val="FFC58B"/>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par formation et </a:t>
            </a:r>
            <a:r>
              <a:rPr lang="fr-FR" sz="1600" spc="50" dirty="0">
                <a:solidFill>
                  <a:schemeClr val="bg1"/>
                </a:solidFill>
                <a:latin typeface="HelveticaNeueLT Std Thin" panose="020B0403020202020204" pitchFamily="34" charset="0"/>
              </a:rPr>
              <a:t>par choix de carrière.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Ne </a:t>
            </a:r>
            <a:r>
              <a:rPr lang="fr-FR" sz="1600" spc="50" dirty="0">
                <a:solidFill>
                  <a:schemeClr val="bg1"/>
                </a:solidFill>
                <a:latin typeface="HelveticaNeueLT Std Thin" panose="020B0403020202020204" pitchFamily="34" charset="0"/>
              </a:rPr>
              <a:t>s’improvise pas non plus Manager </a:t>
            </a: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Projet qui veut,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cela </a:t>
            </a:r>
            <a:r>
              <a:rPr lang="fr-FR" sz="1600" spc="50" dirty="0">
                <a:solidFill>
                  <a:schemeClr val="bg1"/>
                </a:solidFill>
                <a:latin typeface="HelveticaNeueLT Std Thin" panose="020B0403020202020204" pitchFamily="34" charset="0"/>
              </a:rPr>
              <a:t>nécessite une formation et surtout </a:t>
            </a:r>
            <a:r>
              <a:rPr lang="fr-FR" sz="1600" spc="50" dirty="0" smtClean="0">
                <a:solidFill>
                  <a:schemeClr val="bg1"/>
                </a:solidFill>
                <a:latin typeface="HelveticaNeueLT Std Thin" panose="020B0403020202020204" pitchFamily="34" charset="0"/>
              </a:rPr>
              <a:t>des </a:t>
            </a:r>
            <a:r>
              <a:rPr lang="fr-FR" sz="1600" b="1" spc="50" dirty="0">
                <a:solidFill>
                  <a:srgbClr val="FFC58B"/>
                </a:solidFill>
                <a:latin typeface="HelveticaNeueLT Std Thin" panose="020B0403020202020204" pitchFamily="34" charset="0"/>
              </a:rPr>
              <a:t>compétences</a:t>
            </a:r>
            <a:r>
              <a:rPr lang="fr-FR" sz="1600" spc="50" dirty="0">
                <a:solidFill>
                  <a:schemeClr val="bg1"/>
                </a:solidFill>
                <a:latin typeface="HelveticaNeueLT Std Thin" panose="020B0403020202020204" pitchFamily="34" charset="0"/>
              </a:rPr>
              <a: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qui </a:t>
            </a:r>
            <a:r>
              <a:rPr lang="fr-FR" sz="1600" spc="50" dirty="0">
                <a:solidFill>
                  <a:schemeClr val="bg1"/>
                </a:solidFill>
                <a:latin typeface="HelveticaNeueLT Std Thin" panose="020B0403020202020204" pitchFamily="34" charset="0"/>
              </a:rPr>
              <a:t>seront </a:t>
            </a:r>
            <a:r>
              <a:rPr lang="fr-FR" sz="1600" b="1" spc="50" dirty="0">
                <a:solidFill>
                  <a:srgbClr val="FFC58B"/>
                </a:solidFill>
                <a:latin typeface="HelveticaNeueLT Std Thin" panose="020B0403020202020204" pitchFamily="34" charset="0"/>
              </a:rPr>
              <a:t>développées dans cet ouvrage</a:t>
            </a:r>
            <a:r>
              <a:rPr lang="fr-FR" sz="1600" spc="50" dirty="0" smtClean="0">
                <a:solidFill>
                  <a:schemeClr val="bg1"/>
                </a:solidFill>
                <a:latin typeface="HelveticaNeueLT Std Thin" panose="020B0403020202020204" pitchFamily="34" charset="0"/>
              </a:rPr>
              <a:t>.</a:t>
            </a:r>
            <a:endParaRPr lang="fr-FR" sz="1600" spc="50" dirty="0">
              <a:solidFill>
                <a:schemeClr val="bg1"/>
              </a:solidFill>
              <a:latin typeface="HelveticaNeueLT Std Thin" panose="020B0403020202020204" pitchFamily="34" charset="0"/>
            </a:endParaRPr>
          </a:p>
        </p:txBody>
      </p:sp>
    </p:spTree>
    <p:extLst>
      <p:ext uri="{BB962C8B-B14F-4D97-AF65-F5344CB8AC3E}">
        <p14:creationId xmlns:p14="http://schemas.microsoft.com/office/powerpoint/2010/main" val="13853568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stretch>
            <a:fillRect/>
          </a:stretch>
        </p:blipFill>
        <p:spPr>
          <a:xfrm>
            <a:off x="-100989" y="-57674"/>
            <a:ext cx="9345978" cy="6919560"/>
          </a:xfrm>
          <a:prstGeom prst="rect">
            <a:avLst/>
          </a:prstGeom>
        </p:spPr>
      </p:pic>
      <p:sp>
        <p:nvSpPr>
          <p:cNvPr id="2" name="Titre 1"/>
          <p:cNvSpPr>
            <a:spLocks noGrp="1"/>
          </p:cNvSpPr>
          <p:nvPr>
            <p:ph type="title" idx="4294967295"/>
          </p:nvPr>
        </p:nvSpPr>
        <p:spPr>
          <a:xfrm>
            <a:off x="457200" y="368300"/>
            <a:ext cx="82296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Management de Projet International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avec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un vocabulaire commun </a:t>
            </a:r>
          </a:p>
        </p:txBody>
      </p:sp>
      <p:sp>
        <p:nvSpPr>
          <p:cNvPr id="3" name="Sous-titre 2"/>
          <p:cNvSpPr>
            <a:spLocks noGrp="1"/>
          </p:cNvSpPr>
          <p:nvPr>
            <p:ph idx="4294967295"/>
          </p:nvPr>
        </p:nvSpPr>
        <p:spPr>
          <a:xfrm>
            <a:off x="1226227" y="1923598"/>
            <a:ext cx="6897186" cy="1224551"/>
          </a:xfrm>
          <a:prstGeom prst="rect">
            <a:avLst/>
          </a:prstGeom>
        </p:spPr>
        <p:txBody>
          <a:bodyPr>
            <a:noAutofit/>
          </a:bodyPr>
          <a:lstStyle/>
          <a:p>
            <a:pPr marL="18900" indent="0">
              <a:lnSpc>
                <a:spcPct val="85000"/>
              </a:lnSpc>
              <a:buNone/>
            </a:pPr>
            <a:r>
              <a:rPr lang="fr-FR" sz="1600" b="1" spc="50" dirty="0">
                <a:solidFill>
                  <a:srgbClr val="FFC58B"/>
                </a:solidFill>
                <a:latin typeface="HelveticaNeueLT Std Thin" panose="020B0403020202020204" pitchFamily="34" charset="0"/>
              </a:rPr>
              <a:t>L’homme du XXIe siècle est multiculturel </a:t>
            </a:r>
            <a:r>
              <a:rPr lang="fr-FR" sz="1600" spc="50" dirty="0">
                <a:solidFill>
                  <a:schemeClr val="bg1"/>
                </a:solidFill>
                <a:latin typeface="HelveticaNeueLT Std Thin" panose="020B0403020202020204" pitchFamily="34" charset="0"/>
              </a:rPr>
              <a:t>et le Manager de Projet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doit </a:t>
            </a:r>
            <a:r>
              <a:rPr lang="fr-FR" sz="1600" spc="50" dirty="0">
                <a:solidFill>
                  <a:schemeClr val="bg1"/>
                </a:solidFill>
                <a:latin typeface="HelveticaNeueLT Std Thin" panose="020B0403020202020204" pitchFamily="34" charset="0"/>
              </a:rPr>
              <a:t>l’être également. Il doit pouvoir intégrer et utiliser les méthodologies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standard internationales ainsi que leurs vocabulaires communs,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qui </a:t>
            </a:r>
            <a:r>
              <a:rPr lang="fr-FR" sz="1600" spc="50" dirty="0">
                <a:solidFill>
                  <a:schemeClr val="bg1"/>
                </a:solidFill>
                <a:latin typeface="HelveticaNeueLT Std Thin" panose="020B0403020202020204" pitchFamily="34" charset="0"/>
              </a:rPr>
              <a:t>sont des éléments essentiels de n’importe quelle discipline professionnelle, dès lors qu’un projet dépasse le cadre national. </a:t>
            </a:r>
          </a:p>
        </p:txBody>
      </p:sp>
      <p:sp>
        <p:nvSpPr>
          <p:cNvPr id="5" name="Sous-titre 2"/>
          <p:cNvSpPr txBox="1">
            <a:spLocks/>
          </p:cNvSpPr>
          <p:nvPr/>
        </p:nvSpPr>
        <p:spPr>
          <a:xfrm>
            <a:off x="2181499" y="3534931"/>
            <a:ext cx="5839094" cy="819104"/>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nSpc>
                <a:spcPct val="85000"/>
              </a:lnSpc>
              <a:buNone/>
            </a:pPr>
            <a:r>
              <a:rPr lang="fr-FR" sz="1600" spc="50" dirty="0">
                <a:solidFill>
                  <a:schemeClr val="bg1"/>
                </a:solidFill>
                <a:latin typeface="HelveticaNeueLT Std Thin" panose="020B0403020202020204" pitchFamily="34" charset="0"/>
              </a:rPr>
              <a:t>L’un des objectifs de cet ouvrage est de </a:t>
            </a:r>
            <a:r>
              <a:rPr lang="fr-FR" sz="1600" b="1" spc="50" dirty="0">
                <a:solidFill>
                  <a:srgbClr val="FFC58B"/>
                </a:solidFill>
                <a:latin typeface="HelveticaNeueLT Std Thin" panose="020B0403020202020204" pitchFamily="34" charset="0"/>
              </a:rPr>
              <a:t>familiariser </a:t>
            </a:r>
            <a:r>
              <a:rPr lang="fr-FR" sz="1600" b="1" spc="50" dirty="0" smtClean="0">
                <a:solidFill>
                  <a:srgbClr val="FFC58B"/>
                </a:solidFill>
                <a:latin typeface="HelveticaNeueLT Std Thin" panose="020B0403020202020204" pitchFamily="34" charset="0"/>
              </a:rPr>
              <a:t/>
            </a:r>
            <a:br>
              <a:rPr lang="fr-FR" sz="1600" b="1" spc="50" dirty="0" smtClean="0">
                <a:solidFill>
                  <a:srgbClr val="FFC58B"/>
                </a:solidFill>
                <a:latin typeface="HelveticaNeueLT Std Thin" panose="020B0403020202020204" pitchFamily="34" charset="0"/>
              </a:rPr>
            </a:br>
            <a:r>
              <a:rPr lang="fr-FR" sz="1600" b="1" spc="50" dirty="0" smtClean="0">
                <a:solidFill>
                  <a:srgbClr val="FFC58B"/>
                </a:solidFill>
                <a:latin typeface="HelveticaNeueLT Std Thin" panose="020B0403020202020204" pitchFamily="34" charset="0"/>
              </a:rPr>
              <a:t>le </a:t>
            </a:r>
            <a:r>
              <a:rPr lang="fr-FR" sz="1600" b="1" spc="50" dirty="0">
                <a:solidFill>
                  <a:srgbClr val="FFC58B"/>
                </a:solidFill>
                <a:latin typeface="HelveticaNeueLT Std Thin" panose="020B0403020202020204" pitchFamily="34" charset="0"/>
              </a:rPr>
              <a:t>lecteur avec les vocabulaires internationaux</a:t>
            </a:r>
            <a:r>
              <a:rPr lang="fr-FR" sz="1600" spc="50" dirty="0">
                <a:solidFill>
                  <a:schemeClr val="bg1"/>
                </a:solidFill>
                <a:latin typeface="HelveticaNeueLT Std Thin" panose="020B0403020202020204" pitchFamily="34" charset="0"/>
              </a:rPr>
              <a:t> au travers de définitions, d’exemples, de techniques et outils présentés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dans </a:t>
            </a:r>
            <a:r>
              <a:rPr lang="fr-FR" sz="1600" spc="50" dirty="0">
                <a:solidFill>
                  <a:schemeClr val="bg1"/>
                </a:solidFill>
                <a:latin typeface="HelveticaNeueLT Std Thin" panose="020B0403020202020204" pitchFamily="34" charset="0"/>
              </a:rPr>
              <a:t>cet ouvrage. </a:t>
            </a:r>
          </a:p>
        </p:txBody>
      </p:sp>
      <p:sp>
        <p:nvSpPr>
          <p:cNvPr id="7" name="Sous-titre 2"/>
          <p:cNvSpPr txBox="1">
            <a:spLocks/>
          </p:cNvSpPr>
          <p:nvPr/>
        </p:nvSpPr>
        <p:spPr>
          <a:xfrm>
            <a:off x="2181498" y="4828132"/>
            <a:ext cx="5839096" cy="1463040"/>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nSpc>
                <a:spcPct val="85000"/>
              </a:lnSpc>
              <a:buNone/>
            </a:pPr>
            <a:r>
              <a:rPr lang="fr-FR" sz="1600" spc="50" dirty="0">
                <a:solidFill>
                  <a:schemeClr val="bg1"/>
                </a:solidFill>
                <a:latin typeface="HelveticaNeueLT Std Thin" panose="020B0403020202020204" pitchFamily="34" charset="0"/>
              </a:rPr>
              <a:t>La version originale des terminologies sera gardée avec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un </a:t>
            </a:r>
            <a:r>
              <a:rPr lang="fr-FR" sz="1600" spc="50" dirty="0">
                <a:solidFill>
                  <a:schemeClr val="bg1"/>
                </a:solidFill>
                <a:latin typeface="HelveticaNeueLT Std Thin" panose="020B0403020202020204" pitchFamily="34" charset="0"/>
              </a:rPr>
              <a:t>sous-titre en français. Ainsi, on énoncera </a:t>
            </a:r>
            <a:r>
              <a:rPr lang="fr-FR" sz="1600" b="1" spc="50" dirty="0">
                <a:solidFill>
                  <a:srgbClr val="FFC58B"/>
                </a:solidFill>
                <a:latin typeface="HelveticaNeueLT Std Thin" panose="020B0403020202020204" pitchFamily="34" charset="0"/>
              </a:rPr>
              <a:t>Earned Value (EV)</a:t>
            </a:r>
            <a:r>
              <a:rPr lang="fr-FR" sz="1600" spc="50" dirty="0">
                <a:solidFill>
                  <a:schemeClr val="bg1"/>
                </a:solidFill>
                <a:latin typeface="HelveticaNeueLT Std Thin" panose="020B0403020202020204" pitchFamily="34" charset="0"/>
              </a:rPr>
              <a:t> </a:t>
            </a:r>
            <a:r>
              <a:rPr lang="fr-FR" sz="1600" spc="50" dirty="0" smtClean="0">
                <a:solidFill>
                  <a:schemeClr val="bg1"/>
                </a:solidFill>
                <a:latin typeface="HelveticaNeueLT Std Thin" panose="020B0403020202020204" pitchFamily="34" charset="0"/>
              </a:rPr>
              <a:t>à </a:t>
            </a:r>
            <a:r>
              <a:rPr lang="fr-FR" sz="1600" spc="50" dirty="0">
                <a:solidFill>
                  <a:schemeClr val="bg1"/>
                </a:solidFill>
                <a:latin typeface="HelveticaNeueLT Std Thin" panose="020B0403020202020204" pitchFamily="34" charset="0"/>
              </a:rPr>
              <a:t>la place de Valeur Acquise, </a:t>
            </a:r>
            <a:r>
              <a:rPr lang="fr-FR" sz="1600" b="1" spc="50" dirty="0">
                <a:solidFill>
                  <a:srgbClr val="FFC58B"/>
                </a:solidFill>
                <a:latin typeface="HelveticaNeueLT Std Thin" panose="020B0403020202020204" pitchFamily="34" charset="0"/>
              </a:rPr>
              <a:t>Work Breakdown Structure (WBS)</a:t>
            </a:r>
            <a:r>
              <a:rPr lang="fr-FR" sz="1600" spc="50" dirty="0">
                <a:solidFill>
                  <a:schemeClr val="bg1"/>
                </a:solidFill>
                <a:latin typeface="HelveticaNeueLT Std Thin" panose="020B0403020202020204" pitchFamily="34" charset="0"/>
              </a:rPr>
              <a:t> à la place de Décomposition Hiérarchique des Travaux, mais cependant, le sous-titre ne sera jamais bien loin. </a:t>
            </a:r>
          </a:p>
        </p:txBody>
      </p:sp>
    </p:spTree>
    <p:extLst>
      <p:ext uri="{BB962C8B-B14F-4D97-AF65-F5344CB8AC3E}">
        <p14:creationId xmlns:p14="http://schemas.microsoft.com/office/powerpoint/2010/main" val="4176402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stretch>
            <a:fillRect/>
          </a:stretch>
        </p:blipFill>
        <p:spPr>
          <a:xfrm>
            <a:off x="-100989" y="-57674"/>
            <a:ext cx="9345978" cy="6919560"/>
          </a:xfrm>
          <a:prstGeom prst="rect">
            <a:avLst/>
          </a:prstGeom>
        </p:spPr>
      </p:pic>
      <p:sp>
        <p:nvSpPr>
          <p:cNvPr id="2" name="Titre 1"/>
          <p:cNvSpPr>
            <a:spLocks noGrp="1"/>
          </p:cNvSpPr>
          <p:nvPr>
            <p:ph type="title" idx="4294967295"/>
          </p:nvPr>
        </p:nvSpPr>
        <p:spPr>
          <a:xfrm>
            <a:off x="457200" y="368300"/>
            <a:ext cx="82296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Quelques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facteurs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d’échecs des projets </a:t>
            </a:r>
          </a:p>
        </p:txBody>
      </p:sp>
      <p:sp>
        <p:nvSpPr>
          <p:cNvPr id="3" name="Sous-titre 2"/>
          <p:cNvSpPr>
            <a:spLocks noGrp="1"/>
          </p:cNvSpPr>
          <p:nvPr>
            <p:ph idx="4294967295"/>
          </p:nvPr>
        </p:nvSpPr>
        <p:spPr>
          <a:xfrm>
            <a:off x="1241957" y="1510603"/>
            <a:ext cx="6660088" cy="3429561"/>
          </a:xfrm>
          <a:prstGeom prst="rect">
            <a:avLst/>
          </a:prstGeom>
        </p:spPr>
        <p:txBody>
          <a:bodyPr>
            <a:noAutofit/>
          </a:bodyPr>
          <a:lstStyle/>
          <a:p>
            <a:pPr indent="-324000">
              <a:lnSpc>
                <a:spcPct val="85000"/>
              </a:lnSpc>
              <a:spcBef>
                <a:spcPts val="200"/>
              </a:spcBef>
              <a:buBlip>
                <a:blip r:embed="rId3"/>
              </a:buBlip>
            </a:pPr>
            <a:r>
              <a:rPr lang="fr-FR" sz="1600" spc="50" dirty="0">
                <a:solidFill>
                  <a:schemeClr val="bg1"/>
                </a:solidFill>
                <a:latin typeface="HelveticaNeueLT Std Thin" panose="020B0403020202020204" pitchFamily="34" charset="0"/>
              </a:rPr>
              <a:t>Manque d’</a:t>
            </a:r>
            <a:r>
              <a:rPr lang="fr-FR" sz="1600" b="1" spc="50" dirty="0">
                <a:solidFill>
                  <a:srgbClr val="FFC58B"/>
                </a:solidFill>
                <a:latin typeface="HelveticaNeueLT Std Thin" panose="020B0403020202020204" pitchFamily="34" charset="0"/>
              </a:rPr>
              <a:t>éducation</a:t>
            </a:r>
            <a:r>
              <a:rPr lang="fr-FR" sz="1600" spc="50" dirty="0">
                <a:solidFill>
                  <a:schemeClr val="bg1"/>
                </a:solidFill>
                <a:latin typeface="HelveticaNeueLT Std Thin" panose="020B0403020202020204" pitchFamily="34" charset="0"/>
              </a:rPr>
              <a:t> du manager de </a:t>
            </a:r>
            <a:r>
              <a:rPr lang="fr-FR" sz="1600" spc="50" dirty="0" smtClean="0">
                <a:solidFill>
                  <a:schemeClr val="bg1"/>
                </a:solidFill>
                <a:latin typeface="HelveticaNeueLT Std Thin" panose="020B0403020202020204" pitchFamily="34" charset="0"/>
              </a:rPr>
              <a:t>projet</a:t>
            </a:r>
          </a:p>
          <a:p>
            <a:pPr indent="-324000">
              <a:lnSpc>
                <a:spcPct val="85000"/>
              </a:lnSpc>
              <a:spcBef>
                <a:spcPts val="200"/>
              </a:spcBef>
              <a:buBlip>
                <a:blip r:embed="rId3"/>
              </a:buBlip>
            </a:pPr>
            <a:endParaRPr lang="fr-FR" sz="1600" spc="50" dirty="0">
              <a:solidFill>
                <a:schemeClr val="bg1"/>
              </a:solidFill>
              <a:latin typeface="HelveticaNeueLT Std Thin" panose="020B0403020202020204" pitchFamily="34" charset="0"/>
            </a:endParaRPr>
          </a:p>
          <a:p>
            <a:pPr indent="-324000">
              <a:lnSpc>
                <a:spcPct val="85000"/>
              </a:lnSpc>
              <a:spcBef>
                <a:spcPts val="200"/>
              </a:spcBef>
              <a:buBlip>
                <a:blip r:embed="rId3"/>
              </a:buBlip>
            </a:pPr>
            <a:r>
              <a:rPr lang="fr-FR" sz="1600" spc="50" dirty="0">
                <a:solidFill>
                  <a:schemeClr val="bg1"/>
                </a:solidFill>
                <a:latin typeface="HelveticaNeueLT Std Thin" panose="020B0403020202020204" pitchFamily="34" charset="0"/>
              </a:rPr>
              <a:t>Manque de </a:t>
            </a:r>
            <a:r>
              <a:rPr lang="fr-FR" sz="1600" b="1" spc="50" dirty="0">
                <a:solidFill>
                  <a:srgbClr val="FFC58B"/>
                </a:solidFill>
                <a:latin typeface="HelveticaNeueLT Std Thin" panose="020B0403020202020204" pitchFamily="34" charset="0"/>
              </a:rPr>
              <a:t>culture</a:t>
            </a:r>
            <a:r>
              <a:rPr lang="fr-FR" sz="1600" spc="50" dirty="0">
                <a:solidFill>
                  <a:schemeClr val="bg1"/>
                </a:solidFill>
                <a:latin typeface="HelveticaNeueLT Std Thin" panose="020B0403020202020204" pitchFamily="34" charset="0"/>
              </a:rPr>
              <a:t> en management de projet de </a:t>
            </a:r>
            <a:r>
              <a:rPr lang="fr-FR" sz="1600" spc="50" dirty="0" smtClean="0">
                <a:solidFill>
                  <a:schemeClr val="bg1"/>
                </a:solidFill>
                <a:latin typeface="HelveticaNeueLT Std Thin" panose="020B0403020202020204" pitchFamily="34" charset="0"/>
              </a:rPr>
              <a:t>l’organisation</a:t>
            </a:r>
          </a:p>
          <a:p>
            <a:pPr indent="-324000">
              <a:lnSpc>
                <a:spcPct val="85000"/>
              </a:lnSpc>
              <a:spcBef>
                <a:spcPts val="200"/>
              </a:spcBef>
              <a:buBlip>
                <a:blip r:embed="rId3"/>
              </a:buBlip>
            </a:pPr>
            <a:endParaRPr lang="fr-FR" sz="1600" spc="50" dirty="0">
              <a:solidFill>
                <a:schemeClr val="bg1"/>
              </a:solidFill>
              <a:latin typeface="HelveticaNeueLT Std Thin" panose="020B0403020202020204" pitchFamily="34" charset="0"/>
            </a:endParaRPr>
          </a:p>
          <a:p>
            <a:pPr indent="-324000">
              <a:lnSpc>
                <a:spcPct val="85000"/>
              </a:lnSpc>
              <a:spcBef>
                <a:spcPts val="200"/>
              </a:spcBef>
              <a:buBlip>
                <a:blip r:embed="rId3"/>
              </a:buBlip>
            </a:pPr>
            <a:r>
              <a:rPr lang="fr-FR" sz="1600" b="1" spc="50" dirty="0">
                <a:solidFill>
                  <a:srgbClr val="FFC58B"/>
                </a:solidFill>
                <a:latin typeface="HelveticaNeueLT Std Thin" panose="020B0403020202020204" pitchFamily="34" charset="0"/>
              </a:rPr>
              <a:t>Inadéquation</a:t>
            </a:r>
            <a:r>
              <a:rPr lang="fr-FR" sz="1600" spc="50" dirty="0">
                <a:solidFill>
                  <a:schemeClr val="bg1"/>
                </a:solidFill>
                <a:latin typeface="HelveticaNeueLT Std Thin" panose="020B0403020202020204" pitchFamily="34" charset="0"/>
              </a:rPr>
              <a:t> dans les </a:t>
            </a:r>
            <a:r>
              <a:rPr lang="fr-FR" sz="1600" b="1" spc="50" dirty="0">
                <a:solidFill>
                  <a:srgbClr val="FFC58B"/>
                </a:solidFill>
                <a:latin typeface="HelveticaNeueLT Std Thin" panose="020B0403020202020204" pitchFamily="34" charset="0"/>
              </a:rPr>
              <a:t>compétences</a:t>
            </a:r>
            <a:r>
              <a:rPr lang="fr-FR" sz="1600" spc="50" dirty="0">
                <a:solidFill>
                  <a:schemeClr val="bg1"/>
                </a:solidFill>
                <a:latin typeface="HelveticaNeueLT Std Thin" panose="020B0403020202020204" pitchFamily="34" charset="0"/>
              </a:rPr>
              <a:t> administratives, humaines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et </a:t>
            </a:r>
            <a:r>
              <a:rPr lang="fr-FR" sz="1600" spc="50" dirty="0">
                <a:solidFill>
                  <a:schemeClr val="bg1"/>
                </a:solidFill>
                <a:latin typeface="HelveticaNeueLT Std Thin" panose="020B0403020202020204" pitchFamily="34" charset="0"/>
              </a:rPr>
              <a:t>techniques </a:t>
            </a:r>
            <a:r>
              <a:rPr lang="fr-FR" sz="1600" spc="50" dirty="0" smtClean="0">
                <a:solidFill>
                  <a:schemeClr val="bg1"/>
                </a:solidFill>
                <a:latin typeface="HelveticaNeueLT Std Thin" panose="020B0403020202020204" pitchFamily="34" charset="0"/>
              </a:rPr>
              <a:t>du </a:t>
            </a:r>
            <a:r>
              <a:rPr lang="fr-FR" sz="1600" spc="50" dirty="0">
                <a:solidFill>
                  <a:schemeClr val="bg1"/>
                </a:solidFill>
                <a:latin typeface="HelveticaNeueLT Std Thin" panose="020B0403020202020204" pitchFamily="34" charset="0"/>
              </a:rPr>
              <a:t>Manager de Projet, ainsi que son </a:t>
            </a:r>
            <a:r>
              <a:rPr lang="fr-FR" sz="1600" spc="50" dirty="0" smtClean="0">
                <a:solidFill>
                  <a:schemeClr val="bg1"/>
                </a:solidFill>
                <a:latin typeface="HelveticaNeueLT Std Thin" panose="020B0403020202020204" pitchFamily="34" charset="0"/>
              </a:rPr>
              <a:t>inexpérience </a:t>
            </a:r>
          </a:p>
          <a:p>
            <a:pPr indent="-324000">
              <a:lnSpc>
                <a:spcPct val="85000"/>
              </a:lnSpc>
              <a:spcBef>
                <a:spcPts val="200"/>
              </a:spcBef>
              <a:buBlip>
                <a:blip r:embed="rId3"/>
              </a:buBlip>
            </a:pPr>
            <a:endParaRPr lang="fr-FR" sz="1600" spc="50" dirty="0">
              <a:solidFill>
                <a:schemeClr val="bg1"/>
              </a:solidFill>
              <a:latin typeface="HelveticaNeueLT Std Thin" panose="020B0403020202020204" pitchFamily="34" charset="0"/>
            </a:endParaRPr>
          </a:p>
          <a:p>
            <a:pPr indent="-324000">
              <a:lnSpc>
                <a:spcPct val="85000"/>
              </a:lnSpc>
              <a:spcBef>
                <a:spcPts val="200"/>
              </a:spcBef>
              <a:buBlip>
                <a:blip r:embed="rId3"/>
              </a:buBlip>
            </a:pPr>
            <a:r>
              <a:rPr lang="fr-FR" sz="1600" spc="50" dirty="0">
                <a:solidFill>
                  <a:schemeClr val="bg1"/>
                </a:solidFill>
                <a:latin typeface="HelveticaNeueLT Std Thin" panose="020B0403020202020204" pitchFamily="34" charset="0"/>
              </a:rPr>
              <a:t>Manque de </a:t>
            </a:r>
            <a:r>
              <a:rPr lang="fr-FR" sz="1600" b="1" spc="50" dirty="0">
                <a:solidFill>
                  <a:srgbClr val="FFC58B"/>
                </a:solidFill>
                <a:latin typeface="HelveticaNeueLT Std Thin" panose="020B0403020202020204" pitchFamily="34" charset="0"/>
              </a:rPr>
              <a:t>méthodologie</a:t>
            </a:r>
            <a:r>
              <a:rPr lang="fr-FR" sz="1600" spc="50" dirty="0">
                <a:solidFill>
                  <a:schemeClr val="bg1"/>
                </a:solidFill>
                <a:latin typeface="HelveticaNeueLT Std Thin" panose="020B0403020202020204" pitchFamily="34" charset="0"/>
              </a:rPr>
              <a:t> ou la </a:t>
            </a:r>
            <a:r>
              <a:rPr lang="fr-FR" sz="1600" b="1" spc="50" dirty="0">
                <a:solidFill>
                  <a:srgbClr val="FFC58B"/>
                </a:solidFill>
                <a:latin typeface="HelveticaNeueLT Std Thin" panose="020B0403020202020204" pitchFamily="34" charset="0"/>
              </a:rPr>
              <a:t>mauvaise application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d’une </a:t>
            </a:r>
            <a:r>
              <a:rPr lang="fr-FR" sz="1600" spc="50" dirty="0">
                <a:solidFill>
                  <a:schemeClr val="bg1"/>
                </a:solidFill>
                <a:latin typeface="HelveticaNeueLT Std Thin" panose="020B0403020202020204" pitchFamily="34" charset="0"/>
              </a:rPr>
              <a:t>méthodologie au sein des organisations </a:t>
            </a:r>
            <a:endParaRPr lang="fr-FR" sz="1600" spc="50" dirty="0" smtClean="0">
              <a:solidFill>
                <a:schemeClr val="bg1"/>
              </a:solidFill>
              <a:latin typeface="HelveticaNeueLT Std Thin" panose="020B0403020202020204" pitchFamily="34" charset="0"/>
            </a:endParaRPr>
          </a:p>
          <a:p>
            <a:pPr indent="-324000">
              <a:lnSpc>
                <a:spcPct val="85000"/>
              </a:lnSpc>
              <a:spcBef>
                <a:spcPts val="200"/>
              </a:spcBef>
              <a:buBlip>
                <a:blip r:embed="rId3"/>
              </a:buBlip>
            </a:pPr>
            <a:endParaRPr lang="fr-FR" sz="1600" spc="50" dirty="0">
              <a:solidFill>
                <a:schemeClr val="bg1"/>
              </a:solidFill>
              <a:latin typeface="HelveticaNeueLT Std Thin" panose="020B0403020202020204" pitchFamily="34" charset="0"/>
            </a:endParaRPr>
          </a:p>
          <a:p>
            <a:pPr indent="-324000">
              <a:lnSpc>
                <a:spcPct val="85000"/>
              </a:lnSpc>
              <a:spcBef>
                <a:spcPts val="200"/>
              </a:spcBef>
              <a:buBlip>
                <a:blip r:embed="rId3"/>
              </a:buBlip>
            </a:pPr>
            <a:r>
              <a:rPr lang="fr-FR" sz="1600" b="1" spc="50" dirty="0">
                <a:solidFill>
                  <a:srgbClr val="FFC58B"/>
                </a:solidFill>
                <a:latin typeface="HelveticaNeueLT Std Thin" panose="020B0403020202020204" pitchFamily="34" charset="0"/>
              </a:rPr>
              <a:t>Incapacité</a:t>
            </a:r>
            <a:r>
              <a:rPr lang="fr-FR" sz="1600" spc="50" dirty="0">
                <a:solidFill>
                  <a:schemeClr val="bg1"/>
                </a:solidFill>
                <a:latin typeface="HelveticaNeueLT Std Thin" panose="020B0403020202020204" pitchFamily="34" charset="0"/>
              </a:rPr>
              <a:t> à constituer une </a:t>
            </a:r>
            <a:r>
              <a:rPr lang="fr-FR" sz="1600" b="1" spc="50" dirty="0">
                <a:solidFill>
                  <a:srgbClr val="FFC58B"/>
                </a:solidFill>
                <a:latin typeface="HelveticaNeueLT Std Thin" panose="020B0403020202020204" pitchFamily="34" charset="0"/>
              </a:rPr>
              <a:t>équipe</a:t>
            </a:r>
            <a:r>
              <a:rPr lang="fr-FR" sz="1600" spc="50" dirty="0">
                <a:solidFill>
                  <a:schemeClr val="bg1"/>
                </a:solidFill>
                <a:latin typeface="HelveticaNeueLT Std Thin" panose="020B0403020202020204" pitchFamily="34" charset="0"/>
              </a:rPr>
              <a:t>, de résoudre les </a:t>
            </a:r>
            <a:r>
              <a:rPr lang="fr-FR" sz="1600" b="1" spc="50" dirty="0">
                <a:solidFill>
                  <a:srgbClr val="FFC58B"/>
                </a:solidFill>
                <a:latin typeface="HelveticaNeueLT Std Thin" panose="020B0403020202020204" pitchFamily="34" charset="0"/>
              </a:rPr>
              <a:t>conflits</a:t>
            </a:r>
            <a:r>
              <a:rPr lang="fr-FR" sz="1600" spc="50" dirty="0">
                <a:solidFill>
                  <a:schemeClr val="bg1"/>
                </a:solidFill>
                <a:latin typeface="HelveticaNeueLT Std Thin" panose="020B0403020202020204" pitchFamily="34" charset="0"/>
              </a:rPr>
              <a:t>, négocier avec </a:t>
            </a:r>
            <a:r>
              <a:rPr lang="fr-FR" sz="1600" spc="50" dirty="0" smtClean="0">
                <a:solidFill>
                  <a:schemeClr val="bg1"/>
                </a:solidFill>
                <a:latin typeface="HelveticaNeueLT Std Thin" panose="020B0403020202020204" pitchFamily="34" charset="0"/>
              </a:rPr>
              <a:t>les </a:t>
            </a:r>
            <a:r>
              <a:rPr lang="fr-FR" sz="1600" spc="50" dirty="0">
                <a:solidFill>
                  <a:schemeClr val="bg1"/>
                </a:solidFill>
                <a:latin typeface="HelveticaNeueLT Std Thin" panose="020B0403020202020204" pitchFamily="34" charset="0"/>
              </a:rPr>
              <a:t>fournisseurs, manager la relation client, préparer des </a:t>
            </a:r>
            <a:r>
              <a:rPr lang="fr-FR" sz="1600" b="1" spc="50" dirty="0">
                <a:solidFill>
                  <a:srgbClr val="FFC58B"/>
                </a:solidFill>
                <a:latin typeface="HelveticaNeueLT Std Thin" panose="020B0403020202020204" pitchFamily="34" charset="0"/>
              </a:rPr>
              <a:t>décisions stratégiques </a:t>
            </a:r>
            <a:r>
              <a:rPr lang="fr-FR" sz="1600" spc="50" dirty="0">
                <a:solidFill>
                  <a:schemeClr val="bg1"/>
                </a:solidFill>
                <a:latin typeface="HelveticaNeueLT Std Thin" panose="020B0403020202020204" pitchFamily="34" charset="0"/>
              </a:rPr>
              <a:t>pour les présenter </a:t>
            </a:r>
            <a:r>
              <a:rPr lang="fr-FR" sz="1600" spc="50" dirty="0" smtClean="0">
                <a:solidFill>
                  <a:schemeClr val="bg1"/>
                </a:solidFill>
                <a:latin typeface="HelveticaNeueLT Std Thin" panose="020B0403020202020204" pitchFamily="34" charset="0"/>
              </a:rPr>
              <a:t>à </a:t>
            </a:r>
            <a:r>
              <a:rPr lang="fr-FR" sz="1600" spc="50" dirty="0">
                <a:solidFill>
                  <a:schemeClr val="bg1"/>
                </a:solidFill>
                <a:latin typeface="HelveticaNeueLT Std Thin" panose="020B0403020202020204" pitchFamily="34" charset="0"/>
              </a:rPr>
              <a:t>sa hiérarchie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et </a:t>
            </a:r>
            <a:r>
              <a:rPr lang="fr-FR" sz="1600" spc="50" dirty="0">
                <a:solidFill>
                  <a:schemeClr val="bg1"/>
                </a:solidFill>
                <a:latin typeface="HelveticaNeueLT Std Thin" panose="020B0403020202020204" pitchFamily="34" charset="0"/>
              </a:rPr>
              <a:t>cela non plus ne s’improvise pas. </a:t>
            </a:r>
          </a:p>
        </p:txBody>
      </p:sp>
    </p:spTree>
    <p:extLst>
      <p:ext uri="{BB962C8B-B14F-4D97-AF65-F5344CB8AC3E}">
        <p14:creationId xmlns:p14="http://schemas.microsoft.com/office/powerpoint/2010/main" val="14237858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stretch>
            <a:fillRect/>
          </a:stretch>
        </p:blipFill>
        <p:spPr>
          <a:xfrm>
            <a:off x="-100989" y="-57674"/>
            <a:ext cx="9345978" cy="6919560"/>
          </a:xfrm>
          <a:prstGeom prst="rect">
            <a:avLst/>
          </a:prstGeom>
        </p:spPr>
      </p:pic>
      <p:sp>
        <p:nvSpPr>
          <p:cNvPr id="2" name="Titre 1"/>
          <p:cNvSpPr>
            <a:spLocks noGrp="1"/>
          </p:cNvSpPr>
          <p:nvPr>
            <p:ph type="title" idx="4294967295"/>
          </p:nvPr>
        </p:nvSpPr>
        <p:spPr>
          <a:xfrm>
            <a:off x="457200" y="368300"/>
            <a:ext cx="82296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Le composant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Culturel -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Environnement international </a:t>
            </a:r>
          </a:p>
        </p:txBody>
      </p:sp>
      <p:sp>
        <p:nvSpPr>
          <p:cNvPr id="8" name="Sous-titre 2"/>
          <p:cNvSpPr txBox="1">
            <a:spLocks/>
          </p:cNvSpPr>
          <p:nvPr/>
        </p:nvSpPr>
        <p:spPr>
          <a:xfrm>
            <a:off x="559685" y="4906455"/>
            <a:ext cx="4143964" cy="1312327"/>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indent="-324000">
              <a:lnSpc>
                <a:spcPct val="85000"/>
              </a:lnSpc>
              <a:spcBef>
                <a:spcPts val="100"/>
              </a:spcBef>
              <a:buBlip>
                <a:blip r:embed="rId3"/>
              </a:buBlip>
            </a:pPr>
            <a:r>
              <a:rPr lang="fr-FR" sz="1400" b="1" spc="50" dirty="0">
                <a:solidFill>
                  <a:srgbClr val="FFC58B"/>
                </a:solidFill>
                <a:latin typeface="HelveticaNeueLT Std Thin" panose="020B0403020202020204" pitchFamily="34" charset="0"/>
              </a:rPr>
              <a:t>Nemawashi</a:t>
            </a:r>
            <a:r>
              <a:rPr lang="fr-FR" sz="1400" spc="50" dirty="0">
                <a:solidFill>
                  <a:schemeClr val="bg1"/>
                </a:solidFill>
                <a:latin typeface="HelveticaNeueLT Std Thin" panose="020B0403020202020204" pitchFamily="34" charset="0"/>
              </a:rPr>
              <a:t> ou </a:t>
            </a:r>
            <a:r>
              <a:rPr lang="fr-FR" sz="1400" b="1" spc="50" dirty="0">
                <a:solidFill>
                  <a:srgbClr val="FFC58B"/>
                </a:solidFill>
                <a:latin typeface="HelveticaNeueLT Std Thin" panose="020B0403020202020204" pitchFamily="34" charset="0"/>
              </a:rPr>
              <a:t>préarrangement</a:t>
            </a:r>
            <a:r>
              <a:rPr lang="fr-FR" sz="1400" spc="50" dirty="0" smtClean="0">
                <a:solidFill>
                  <a:schemeClr val="bg1"/>
                </a:solidFill>
                <a:latin typeface="HelveticaNeueLT Std Thin" panose="020B0403020202020204" pitchFamily="34" charset="0"/>
              </a:rPr>
              <a:t> </a:t>
            </a:r>
            <a:r>
              <a:rPr lang="fr-FR" sz="1400" spc="50" dirty="0">
                <a:solidFill>
                  <a:schemeClr val="bg1"/>
                </a:solidFill>
                <a:latin typeface="HelveticaNeueLT Std Thin" panose="020B0403020202020204" pitchFamily="34" charset="0"/>
              </a:rPr>
              <a:t>au </a:t>
            </a:r>
            <a:r>
              <a:rPr lang="fr-FR" sz="1400" spc="50" dirty="0" smtClean="0">
                <a:solidFill>
                  <a:schemeClr val="bg1"/>
                </a:solidFill>
                <a:latin typeface="HelveticaNeueLT Std Thin" panose="020B0403020202020204" pitchFamily="34" charset="0"/>
              </a:rPr>
              <a:t>Japon : les </a:t>
            </a:r>
            <a:r>
              <a:rPr lang="fr-FR" sz="1400" spc="50" dirty="0">
                <a:solidFill>
                  <a:schemeClr val="bg1"/>
                </a:solidFill>
                <a:latin typeface="HelveticaNeueLT Std Thin" panose="020B0403020202020204" pitchFamily="34" charset="0"/>
              </a:rPr>
              <a:t>problèmes doivent être résolus en </a:t>
            </a:r>
            <a:r>
              <a:rPr lang="fr-FR" sz="1400" spc="50" dirty="0" smtClean="0">
                <a:solidFill>
                  <a:schemeClr val="bg1"/>
                </a:solidFill>
                <a:latin typeface="HelveticaNeueLT Std Thin" panose="020B0403020202020204" pitchFamily="34" charset="0"/>
              </a:rPr>
              <a:t>privé</a:t>
            </a:r>
            <a:endParaRPr lang="fr-FR" sz="1400" spc="50" dirty="0">
              <a:solidFill>
                <a:schemeClr val="bg1"/>
              </a:solidFill>
              <a:latin typeface="HelveticaNeueLT Std Thin" panose="020B0403020202020204" pitchFamily="34" charset="0"/>
            </a:endParaRPr>
          </a:p>
          <a:p>
            <a:pPr indent="-324000">
              <a:lnSpc>
                <a:spcPct val="85000"/>
              </a:lnSpc>
              <a:spcBef>
                <a:spcPts val="100"/>
              </a:spcBef>
              <a:buBlip>
                <a:blip r:embed="rId3"/>
              </a:buBlip>
            </a:pPr>
            <a:endParaRPr lang="fr-FR" sz="1400" spc="50" dirty="0">
              <a:solidFill>
                <a:schemeClr val="bg1"/>
              </a:solidFill>
              <a:latin typeface="HelveticaNeueLT Std Thin" panose="020B0403020202020204" pitchFamily="34" charset="0"/>
            </a:endParaRPr>
          </a:p>
          <a:p>
            <a:pPr indent="-324000">
              <a:lnSpc>
                <a:spcPct val="85000"/>
              </a:lnSpc>
              <a:spcBef>
                <a:spcPts val="100"/>
              </a:spcBef>
              <a:buBlip>
                <a:blip r:embed="rId3"/>
              </a:buBlip>
            </a:pPr>
            <a:r>
              <a:rPr lang="fr-FR" sz="1400" spc="50" dirty="0">
                <a:solidFill>
                  <a:schemeClr val="bg1"/>
                </a:solidFill>
                <a:latin typeface="HelveticaNeueLT Std Thin" panose="020B0403020202020204" pitchFamily="34" charset="0"/>
              </a:rPr>
              <a:t>Le </a:t>
            </a:r>
            <a:r>
              <a:rPr lang="fr-FR" sz="1400" b="1" spc="50" dirty="0">
                <a:solidFill>
                  <a:srgbClr val="FFC58B"/>
                </a:solidFill>
                <a:latin typeface="HelveticaNeueLT Std Thin" panose="020B0403020202020204" pitchFamily="34" charset="0"/>
              </a:rPr>
              <a:t>Guangxi</a:t>
            </a:r>
            <a:r>
              <a:rPr lang="fr-FR" sz="1400" spc="50" dirty="0" smtClean="0">
                <a:solidFill>
                  <a:schemeClr val="bg1"/>
                </a:solidFill>
                <a:latin typeface="HelveticaNeueLT Std Thin" panose="020B0403020202020204" pitchFamily="34" charset="0"/>
              </a:rPr>
              <a:t> </a:t>
            </a:r>
            <a:r>
              <a:rPr lang="fr-FR" sz="1400" spc="50" dirty="0">
                <a:solidFill>
                  <a:schemeClr val="bg1"/>
                </a:solidFill>
                <a:latin typeface="HelveticaNeueLT Std Thin" panose="020B0403020202020204" pitchFamily="34" charset="0"/>
              </a:rPr>
              <a:t>ou </a:t>
            </a:r>
            <a:r>
              <a:rPr lang="fr-FR" sz="1400" b="1" spc="50" dirty="0">
                <a:solidFill>
                  <a:srgbClr val="FFC58B"/>
                </a:solidFill>
                <a:latin typeface="HelveticaNeueLT Std Thin" panose="020B0403020202020204" pitchFamily="34" charset="0"/>
              </a:rPr>
              <a:t>maintenance du réseau de relation</a:t>
            </a:r>
            <a:r>
              <a:rPr lang="fr-FR" sz="1400" spc="50" dirty="0">
                <a:solidFill>
                  <a:schemeClr val="bg1"/>
                </a:solidFill>
                <a:latin typeface="HelveticaNeueLT Std Thin" panose="020B0403020202020204" pitchFamily="34" charset="0"/>
              </a:rPr>
              <a:t> en </a:t>
            </a:r>
            <a:r>
              <a:rPr lang="fr-FR" sz="1400" spc="50" dirty="0" smtClean="0">
                <a:solidFill>
                  <a:schemeClr val="bg1"/>
                </a:solidFill>
                <a:latin typeface="HelveticaNeueLT Std Thin" panose="020B0403020202020204" pitchFamily="34" charset="0"/>
              </a:rPr>
              <a:t>Chine :  </a:t>
            </a:r>
            <a:r>
              <a:rPr lang="fr-FR" sz="1400" spc="50" dirty="0">
                <a:solidFill>
                  <a:schemeClr val="bg1"/>
                </a:solidFill>
                <a:latin typeface="HelveticaNeueLT Std Thin" panose="020B0403020202020204" pitchFamily="34" charset="0"/>
              </a:rPr>
              <a:t>les </a:t>
            </a:r>
            <a:r>
              <a:rPr lang="fr-FR" sz="1400" spc="50" dirty="0" smtClean="0">
                <a:solidFill>
                  <a:schemeClr val="bg1"/>
                </a:solidFill>
                <a:latin typeface="HelveticaNeueLT Std Thin" panose="020B0403020202020204" pitchFamily="34" charset="0"/>
              </a:rPr>
              <a:t>protagonistes doivent </a:t>
            </a:r>
            <a:r>
              <a:rPr lang="fr-FR" sz="1400" spc="50" dirty="0">
                <a:solidFill>
                  <a:schemeClr val="bg1"/>
                </a:solidFill>
                <a:latin typeface="HelveticaNeueLT Std Thin" panose="020B0403020202020204" pitchFamily="34" charset="0"/>
              </a:rPr>
              <a:t>retourner la faveur faite à l'une ou à </a:t>
            </a:r>
            <a:r>
              <a:rPr lang="fr-FR" sz="1400" spc="50" dirty="0" smtClean="0">
                <a:solidFill>
                  <a:schemeClr val="bg1"/>
                </a:solidFill>
                <a:latin typeface="HelveticaNeueLT Std Thin" panose="020B0403020202020204" pitchFamily="34" charset="0"/>
              </a:rPr>
              <a:t>l'autre</a:t>
            </a:r>
            <a:endParaRPr lang="fr-FR" sz="1400" spc="50" dirty="0">
              <a:solidFill>
                <a:schemeClr val="bg1"/>
              </a:solidFill>
              <a:latin typeface="HelveticaNeueLT Std Thin" panose="020B0403020202020204" pitchFamily="34" charset="0"/>
            </a:endParaRPr>
          </a:p>
        </p:txBody>
      </p:sp>
      <p:sp>
        <p:nvSpPr>
          <p:cNvPr id="9" name="Rectangle 8"/>
          <p:cNvSpPr/>
          <p:nvPr/>
        </p:nvSpPr>
        <p:spPr>
          <a:xfrm>
            <a:off x="1364777" y="4472495"/>
            <a:ext cx="6419980" cy="353943"/>
          </a:xfrm>
          <a:prstGeom prst="rect">
            <a:avLst/>
          </a:prstGeom>
        </p:spPr>
        <p:txBody>
          <a:bodyPr wrap="square">
            <a:spAutoFit/>
          </a:bodyPr>
          <a:lstStyle/>
          <a:p>
            <a:pPr marL="18900" indent="0" algn="ctr">
              <a:lnSpc>
                <a:spcPct val="85000"/>
              </a:lnSpc>
              <a:spcBef>
                <a:spcPts val="100"/>
              </a:spcBef>
              <a:buNone/>
            </a:pPr>
            <a:r>
              <a:rPr lang="fr-FR" sz="2000" spc="50" dirty="0" smtClean="0">
                <a:solidFill>
                  <a:schemeClr val="bg1"/>
                </a:solidFill>
                <a:latin typeface="HelveticaNeueLT Std Thin" panose="020B0403020202020204" pitchFamily="34" charset="0"/>
              </a:rPr>
              <a:t>Quelques </a:t>
            </a:r>
            <a:r>
              <a:rPr lang="fr-FR" sz="2000" spc="50" dirty="0">
                <a:solidFill>
                  <a:schemeClr val="bg1"/>
                </a:solidFill>
                <a:latin typeface="HelveticaNeueLT Std Thin" panose="020B0403020202020204" pitchFamily="34" charset="0"/>
              </a:rPr>
              <a:t>exemples de culture à prendre en </a:t>
            </a:r>
            <a:r>
              <a:rPr lang="fr-FR" sz="2000" spc="50" dirty="0" smtClean="0">
                <a:solidFill>
                  <a:schemeClr val="bg1"/>
                </a:solidFill>
                <a:latin typeface="HelveticaNeueLT Std Thin" panose="020B0403020202020204" pitchFamily="34" charset="0"/>
              </a:rPr>
              <a:t>compte</a:t>
            </a:r>
            <a:endParaRPr lang="fr-FR" sz="2000" spc="50" dirty="0">
              <a:solidFill>
                <a:schemeClr val="bg1"/>
              </a:solidFill>
              <a:latin typeface="HelveticaNeueLT Std Thin" panose="020B0403020202020204" pitchFamily="34" charset="0"/>
            </a:endParaRPr>
          </a:p>
        </p:txBody>
      </p:sp>
      <p:sp>
        <p:nvSpPr>
          <p:cNvPr id="10" name="Rectangle 9"/>
          <p:cNvSpPr/>
          <p:nvPr/>
        </p:nvSpPr>
        <p:spPr>
          <a:xfrm>
            <a:off x="4846321" y="4906455"/>
            <a:ext cx="3916680" cy="1216743"/>
          </a:xfrm>
          <a:prstGeom prst="rect">
            <a:avLst/>
          </a:prstGeom>
        </p:spPr>
        <p:txBody>
          <a:bodyPr wrap="square">
            <a:spAutoFit/>
          </a:bodyPr>
          <a:lstStyle/>
          <a:p>
            <a:pPr marL="323850" indent="-323850">
              <a:lnSpc>
                <a:spcPct val="85000"/>
              </a:lnSpc>
              <a:spcBef>
                <a:spcPts val="100"/>
              </a:spcBef>
              <a:buBlip>
                <a:blip r:embed="rId3"/>
              </a:buBlip>
            </a:pPr>
            <a:r>
              <a:rPr lang="fr-FR" sz="1400" spc="50" dirty="0">
                <a:solidFill>
                  <a:schemeClr val="bg1"/>
                </a:solidFill>
                <a:latin typeface="HelveticaNeueLT Std Thin" panose="020B0403020202020204" pitchFamily="34" charset="0"/>
              </a:rPr>
              <a:t>Le </a:t>
            </a:r>
            <a:r>
              <a:rPr lang="fr-FR" sz="1400" b="1" spc="50" dirty="0">
                <a:solidFill>
                  <a:srgbClr val="FFC58B"/>
                </a:solidFill>
                <a:latin typeface="HelveticaNeueLT Std Thin" panose="020B0403020202020204" pitchFamily="34" charset="0"/>
              </a:rPr>
              <a:t>Blat</a:t>
            </a:r>
            <a:r>
              <a:rPr lang="fr-FR" sz="1400" spc="50" dirty="0">
                <a:solidFill>
                  <a:schemeClr val="bg1"/>
                </a:solidFill>
                <a:latin typeface="HelveticaNeueLT Std Thin" panose="020B0403020202020204" pitchFamily="34" charset="0"/>
              </a:rPr>
              <a:t> ou </a:t>
            </a:r>
            <a:r>
              <a:rPr lang="fr-FR" sz="1400" b="1" spc="50" dirty="0">
                <a:solidFill>
                  <a:srgbClr val="FFC58B"/>
                </a:solidFill>
                <a:latin typeface="HelveticaNeueLT Std Thin" panose="020B0403020202020204" pitchFamily="34" charset="0"/>
              </a:rPr>
              <a:t>rapports d'affaires </a:t>
            </a:r>
            <a:r>
              <a:rPr lang="fr-FR" sz="1400" spc="50" dirty="0">
                <a:solidFill>
                  <a:schemeClr val="bg1"/>
                </a:solidFill>
                <a:latin typeface="HelveticaNeueLT Std Thin" panose="020B0403020202020204" pitchFamily="34" charset="0"/>
              </a:rPr>
              <a:t>en Russie:  échange de faveurs</a:t>
            </a:r>
          </a:p>
          <a:p>
            <a:pPr marL="323850" indent="-323850">
              <a:lnSpc>
                <a:spcPct val="85000"/>
              </a:lnSpc>
              <a:spcBef>
                <a:spcPts val="100"/>
              </a:spcBef>
              <a:buNone/>
            </a:pPr>
            <a:endParaRPr lang="fr-FR" sz="1400" spc="50" dirty="0">
              <a:solidFill>
                <a:schemeClr val="bg1"/>
              </a:solidFill>
              <a:latin typeface="HelveticaNeueLT Std Thin" panose="020B0403020202020204" pitchFamily="34" charset="0"/>
            </a:endParaRPr>
          </a:p>
          <a:p>
            <a:pPr marL="323850" indent="-323850">
              <a:lnSpc>
                <a:spcPct val="85000"/>
              </a:lnSpc>
              <a:spcBef>
                <a:spcPts val="100"/>
              </a:spcBef>
              <a:buBlip>
                <a:blip r:embed="rId3"/>
              </a:buBlip>
            </a:pPr>
            <a:r>
              <a:rPr lang="fr-FR" sz="1400" spc="50" dirty="0">
                <a:solidFill>
                  <a:schemeClr val="bg1"/>
                </a:solidFill>
                <a:latin typeface="HelveticaNeueLT Std Thin" panose="020B0403020202020204" pitchFamily="34" charset="0"/>
              </a:rPr>
              <a:t>Le </a:t>
            </a:r>
            <a:r>
              <a:rPr lang="fr-FR" sz="1400" b="1" spc="50" dirty="0">
                <a:solidFill>
                  <a:srgbClr val="FFC58B"/>
                </a:solidFill>
                <a:latin typeface="HelveticaNeueLT Std Thin" panose="020B0403020202020204" pitchFamily="34" charset="0"/>
              </a:rPr>
              <a:t>wasta</a:t>
            </a:r>
            <a:r>
              <a:rPr lang="fr-FR" sz="1400" spc="50" dirty="0">
                <a:solidFill>
                  <a:schemeClr val="bg1"/>
                </a:solidFill>
                <a:latin typeface="HelveticaNeueLT Std Thin" panose="020B0403020202020204" pitchFamily="34" charset="0"/>
              </a:rPr>
              <a:t> ou </a:t>
            </a:r>
            <a:r>
              <a:rPr lang="fr-FR" sz="1400" b="1" spc="50" dirty="0">
                <a:solidFill>
                  <a:srgbClr val="FFC58B"/>
                </a:solidFill>
                <a:latin typeface="HelveticaNeueLT Std Thin" panose="020B0403020202020204" pitchFamily="34" charset="0"/>
              </a:rPr>
              <a:t>piston</a:t>
            </a:r>
            <a:r>
              <a:rPr lang="fr-FR" sz="1400" spc="50" dirty="0">
                <a:solidFill>
                  <a:schemeClr val="bg1"/>
                </a:solidFill>
                <a:latin typeface="HelveticaNeueLT Std Thin" panose="020B0403020202020204" pitchFamily="34" charset="0"/>
              </a:rPr>
              <a:t> en Orient: recours </a:t>
            </a:r>
            <a:r>
              <a:rPr lang="fr-FR" sz="1400" spc="50" dirty="0" smtClean="0">
                <a:solidFill>
                  <a:schemeClr val="bg1"/>
                </a:solidFill>
                <a:latin typeface="HelveticaNeueLT Std Thin" panose="020B0403020202020204" pitchFamily="34" charset="0"/>
              </a:rPr>
              <a:t/>
            </a:r>
            <a:br>
              <a:rPr lang="fr-FR" sz="1400" spc="50" dirty="0" smtClean="0">
                <a:solidFill>
                  <a:schemeClr val="bg1"/>
                </a:solidFill>
                <a:latin typeface="HelveticaNeueLT Std Thin" panose="020B0403020202020204" pitchFamily="34" charset="0"/>
              </a:rPr>
            </a:br>
            <a:r>
              <a:rPr lang="fr-FR" sz="1400" spc="50" dirty="0" smtClean="0">
                <a:solidFill>
                  <a:schemeClr val="bg1"/>
                </a:solidFill>
                <a:latin typeface="HelveticaNeueLT Std Thin" panose="020B0403020202020204" pitchFamily="34" charset="0"/>
              </a:rPr>
              <a:t>aux </a:t>
            </a:r>
            <a:r>
              <a:rPr lang="fr-FR" sz="1400" spc="50" dirty="0">
                <a:solidFill>
                  <a:schemeClr val="bg1"/>
                </a:solidFill>
                <a:latin typeface="HelveticaNeueLT Std Thin" panose="020B0403020202020204" pitchFamily="34" charset="0"/>
              </a:rPr>
              <a:t>relations, les trafics d’influence </a:t>
            </a:r>
            <a:r>
              <a:rPr lang="fr-FR" sz="1400" spc="50" dirty="0" smtClean="0">
                <a:solidFill>
                  <a:schemeClr val="bg1"/>
                </a:solidFill>
                <a:latin typeface="HelveticaNeueLT Std Thin" panose="020B0403020202020204" pitchFamily="34" charset="0"/>
              </a:rPr>
              <a:t/>
            </a:r>
            <a:br>
              <a:rPr lang="fr-FR" sz="1400" spc="50" dirty="0" smtClean="0">
                <a:solidFill>
                  <a:schemeClr val="bg1"/>
                </a:solidFill>
                <a:latin typeface="HelveticaNeueLT Std Thin" panose="020B0403020202020204" pitchFamily="34" charset="0"/>
              </a:rPr>
            </a:br>
            <a:r>
              <a:rPr lang="fr-FR" sz="1400" spc="50" dirty="0" smtClean="0">
                <a:solidFill>
                  <a:schemeClr val="bg1"/>
                </a:solidFill>
                <a:latin typeface="HelveticaNeueLT Std Thin" panose="020B0403020202020204" pitchFamily="34" charset="0"/>
              </a:rPr>
              <a:t>et </a:t>
            </a:r>
            <a:r>
              <a:rPr lang="fr-FR" sz="1400" spc="50" dirty="0">
                <a:solidFill>
                  <a:schemeClr val="bg1"/>
                </a:solidFill>
                <a:latin typeface="HelveticaNeueLT Std Thin" panose="020B0403020202020204" pitchFamily="34" charset="0"/>
              </a:rPr>
              <a:t>le favoritisme. </a:t>
            </a:r>
          </a:p>
        </p:txBody>
      </p:sp>
      <p:sp>
        <p:nvSpPr>
          <p:cNvPr id="3" name="Sous-titre 2"/>
          <p:cNvSpPr>
            <a:spLocks noGrp="1"/>
          </p:cNvSpPr>
          <p:nvPr>
            <p:ph idx="4294967295"/>
          </p:nvPr>
        </p:nvSpPr>
        <p:spPr>
          <a:xfrm>
            <a:off x="4572000" y="1889660"/>
            <a:ext cx="4047310" cy="2282584"/>
          </a:xfrm>
          <a:prstGeom prst="rect">
            <a:avLst/>
          </a:prstGeom>
        </p:spPr>
        <p:txBody>
          <a:bodyPr>
            <a:noAutofit/>
          </a:bodyPr>
          <a:lstStyle/>
          <a:p>
            <a:pPr marL="18900" indent="0">
              <a:lnSpc>
                <a:spcPct val="85000"/>
              </a:lnSpc>
              <a:spcBef>
                <a:spcPts val="100"/>
              </a:spcBef>
              <a:buNone/>
            </a:pPr>
            <a:r>
              <a:rPr lang="fr-FR" sz="1600" spc="50" dirty="0">
                <a:solidFill>
                  <a:schemeClr val="bg1"/>
                </a:solidFill>
                <a:latin typeface="HelveticaNeueLT Std Thin" panose="020B0403020202020204" pitchFamily="34" charset="0"/>
              </a:rPr>
              <a:t>La culture possède la structure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d’un </a:t>
            </a:r>
            <a:r>
              <a:rPr lang="fr-FR" sz="1600" spc="50" dirty="0">
                <a:solidFill>
                  <a:schemeClr val="bg1"/>
                </a:solidFill>
                <a:latin typeface="HelveticaNeueLT Std Thin" panose="020B0403020202020204" pitchFamily="34" charset="0"/>
              </a:rPr>
              <a:t>iceberg dont 90% </a:t>
            </a:r>
            <a:r>
              <a:rPr lang="fr-FR" sz="1600" spc="50" dirty="0" smtClean="0">
                <a:solidFill>
                  <a:schemeClr val="bg1"/>
                </a:solidFill>
                <a:latin typeface="HelveticaNeueLT Std Thin" panose="020B0403020202020204" pitchFamily="34" charset="0"/>
              </a:rPr>
              <a:t>est submergée</a:t>
            </a:r>
            <a:r>
              <a:rPr lang="fr-FR" sz="1600" spc="50" dirty="0">
                <a:solidFill>
                  <a:schemeClr val="bg1"/>
                </a:solidFill>
                <a:latin typeface="HelveticaNeueLT Std Thin" panose="020B0403020202020204" pitchFamily="34" charset="0"/>
              </a:rPr>
              <a:t>. Chaque personne </a:t>
            </a:r>
            <a:r>
              <a:rPr lang="fr-FR" sz="1600" spc="50" dirty="0" smtClean="0">
                <a:solidFill>
                  <a:schemeClr val="bg1"/>
                </a:solidFill>
                <a:latin typeface="HelveticaNeueLT Std Thin" panose="020B0403020202020204" pitchFamily="34" charset="0"/>
              </a:rPr>
              <a:t>sur </a:t>
            </a:r>
            <a:r>
              <a:rPr lang="fr-FR" sz="1600" spc="50" dirty="0">
                <a:solidFill>
                  <a:schemeClr val="bg1"/>
                </a:solidFill>
                <a:latin typeface="HelveticaNeueLT Std Thin" panose="020B0403020202020204" pitchFamily="34" charset="0"/>
              </a:rPr>
              <a:t>un projet vient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et </a:t>
            </a:r>
            <a:r>
              <a:rPr lang="fr-FR" sz="1600" spc="50" dirty="0">
                <a:solidFill>
                  <a:schemeClr val="bg1"/>
                </a:solidFill>
                <a:latin typeface="HelveticaNeueLT Std Thin" panose="020B0403020202020204" pitchFamily="34" charset="0"/>
              </a:rPr>
              <a:t>compose </a:t>
            </a:r>
            <a:r>
              <a:rPr lang="fr-FR" sz="1600" spc="50" dirty="0" smtClean="0">
                <a:solidFill>
                  <a:schemeClr val="bg1"/>
                </a:solidFill>
                <a:latin typeface="HelveticaNeueLT Std Thin" panose="020B0403020202020204" pitchFamily="34" charset="0"/>
              </a:rPr>
              <a:t>avec </a:t>
            </a:r>
            <a:r>
              <a:rPr lang="fr-FR" sz="1600" spc="50" dirty="0">
                <a:solidFill>
                  <a:schemeClr val="bg1"/>
                </a:solidFill>
                <a:latin typeface="HelveticaNeueLT Std Thin" panose="020B0403020202020204" pitchFamily="34" charset="0"/>
              </a:rPr>
              <a:t>sa culture. </a:t>
            </a:r>
          </a:p>
          <a:p>
            <a:pPr marL="18900" indent="0">
              <a:lnSpc>
                <a:spcPct val="85000"/>
              </a:lnSpc>
              <a:spcBef>
                <a:spcPts val="100"/>
              </a:spcBef>
              <a:buNone/>
            </a:pPr>
            <a:endParaRPr lang="fr-FR" sz="1600" spc="50" dirty="0">
              <a:solidFill>
                <a:schemeClr val="bg1"/>
              </a:solidFill>
              <a:latin typeface="HelveticaNeueLT Std Thin" panose="020B0403020202020204" pitchFamily="34" charset="0"/>
            </a:endParaRPr>
          </a:p>
          <a:p>
            <a:pPr marL="18900" indent="0">
              <a:lnSpc>
                <a:spcPct val="85000"/>
              </a:lnSpc>
              <a:spcBef>
                <a:spcPts val="100"/>
              </a:spcBef>
              <a:buNone/>
            </a:pPr>
            <a:r>
              <a:rPr lang="fr-FR" sz="1600" spc="50" dirty="0">
                <a:solidFill>
                  <a:schemeClr val="bg1"/>
                </a:solidFill>
                <a:latin typeface="HelveticaNeueLT Std Thin" panose="020B0403020202020204" pitchFamily="34" charset="0"/>
              </a:rPr>
              <a:t>Tout </a:t>
            </a:r>
            <a:r>
              <a:rPr lang="fr-FR" sz="1600" spc="50" dirty="0" smtClean="0">
                <a:solidFill>
                  <a:schemeClr val="bg1"/>
                </a:solidFill>
                <a:latin typeface="HelveticaNeueLT Std Thin" panose="020B0403020202020204" pitchFamily="34" charset="0"/>
              </a:rPr>
              <a:t>Manager </a:t>
            </a:r>
            <a:r>
              <a:rPr lang="fr-FR" sz="1600" spc="50" dirty="0">
                <a:solidFill>
                  <a:schemeClr val="bg1"/>
                </a:solidFill>
                <a:latin typeface="HelveticaNeueLT Std Thin" panose="020B0403020202020204" pitchFamily="34" charset="0"/>
              </a:rPr>
              <a:t>de Projet doit être capable de prendre en compte </a:t>
            </a:r>
            <a:r>
              <a:rPr lang="fr-FR" sz="1600" spc="50" dirty="0" smtClean="0">
                <a:solidFill>
                  <a:schemeClr val="bg1"/>
                </a:solidFill>
                <a:latin typeface="HelveticaNeueLT Std Thin" panose="020B0403020202020204" pitchFamily="34" charset="0"/>
              </a:rPr>
              <a:t>la </a:t>
            </a:r>
            <a:r>
              <a:rPr lang="fr-FR" sz="1600" spc="50" dirty="0">
                <a:solidFill>
                  <a:schemeClr val="bg1"/>
                </a:solidFill>
                <a:latin typeface="HelveticaNeueLT Std Thin" panose="020B0403020202020204" pitchFamily="34" charset="0"/>
              </a:rPr>
              <a:t>différence culture, visible </a:t>
            </a:r>
            <a:r>
              <a:rPr lang="fr-FR" sz="1600" spc="50" dirty="0" smtClean="0">
                <a:solidFill>
                  <a:schemeClr val="bg1"/>
                </a:solidFill>
                <a:latin typeface="HelveticaNeueLT Std Thin" panose="020B0403020202020204" pitchFamily="34" charset="0"/>
              </a:rPr>
              <a:t>et </a:t>
            </a:r>
            <a:r>
              <a:rPr lang="fr-FR" sz="1600" spc="50" dirty="0">
                <a:solidFill>
                  <a:schemeClr val="bg1"/>
                </a:solidFill>
                <a:latin typeface="HelveticaNeueLT Std Thin" panose="020B0403020202020204" pitchFamily="34" charset="0"/>
              </a:rPr>
              <a:t>invisible, de chacun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des membres </a:t>
            </a:r>
            <a:r>
              <a:rPr lang="fr-FR" sz="1600" spc="50" dirty="0">
                <a:solidFill>
                  <a:schemeClr val="bg1"/>
                </a:solidFill>
                <a:latin typeface="HelveticaNeueLT Std Thin" panose="020B0403020202020204" pitchFamily="34" charset="0"/>
              </a:rPr>
              <a:t>de l’équipe projet,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ainsi </a:t>
            </a:r>
            <a:r>
              <a:rPr lang="fr-FR" sz="1600" spc="50" dirty="0">
                <a:solidFill>
                  <a:schemeClr val="bg1"/>
                </a:solidFill>
                <a:latin typeface="HelveticaNeueLT Std Thin" panose="020B0403020202020204" pitchFamily="34" charset="0"/>
              </a:rPr>
              <a:t>que des stakeholders</a:t>
            </a:r>
            <a:r>
              <a:rPr lang="fr-FR" sz="1600" spc="50" dirty="0" smtClean="0">
                <a:solidFill>
                  <a:schemeClr val="bg1"/>
                </a:solidFill>
                <a:latin typeface="HelveticaNeueLT Std Thin" panose="020B0403020202020204" pitchFamily="34" charset="0"/>
              </a:rPr>
              <a:t>.</a:t>
            </a:r>
            <a:endParaRPr lang="fr-FR" sz="1600" spc="50" dirty="0">
              <a:solidFill>
                <a:schemeClr val="bg1"/>
              </a:solidFill>
              <a:latin typeface="HelveticaNeueLT Std Thin" panose="020B0403020202020204" pitchFamily="34" charset="0"/>
            </a:endParaRPr>
          </a:p>
        </p:txBody>
      </p:sp>
    </p:spTree>
    <p:extLst>
      <p:ext uri="{BB962C8B-B14F-4D97-AF65-F5344CB8AC3E}">
        <p14:creationId xmlns:p14="http://schemas.microsoft.com/office/powerpoint/2010/main" val="12846055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11"/>
          <p:cNvPicPr>
            <a:picLocks noChangeAspect="1"/>
          </p:cNvPicPr>
          <p:nvPr/>
        </p:nvPicPr>
        <p:blipFill>
          <a:blip r:embed="rId2"/>
          <a:stretch>
            <a:fillRect/>
          </a:stretch>
        </p:blipFill>
        <p:spPr>
          <a:xfrm>
            <a:off x="-100989" y="-57674"/>
            <a:ext cx="9345978" cy="6919560"/>
          </a:xfrm>
          <a:prstGeom prst="rect">
            <a:avLst/>
          </a:prstGeom>
        </p:spPr>
      </p:pic>
      <p:sp>
        <p:nvSpPr>
          <p:cNvPr id="2" name="Titre 1"/>
          <p:cNvSpPr>
            <a:spLocks noGrp="1"/>
          </p:cNvSpPr>
          <p:nvPr>
            <p:ph type="title" idx="4294967295"/>
          </p:nvPr>
        </p:nvSpPr>
        <p:spPr>
          <a:xfrm>
            <a:off x="457200" y="368300"/>
            <a:ext cx="82296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De la méthodologie à la pratique</a:t>
            </a:r>
          </a:p>
        </p:txBody>
      </p:sp>
      <p:sp>
        <p:nvSpPr>
          <p:cNvPr id="3" name="Sous-titre 2"/>
          <p:cNvSpPr>
            <a:spLocks noGrp="1"/>
          </p:cNvSpPr>
          <p:nvPr>
            <p:ph idx="4294967295"/>
          </p:nvPr>
        </p:nvSpPr>
        <p:spPr>
          <a:xfrm>
            <a:off x="1241957" y="1559107"/>
            <a:ext cx="6660088" cy="4621255"/>
          </a:xfrm>
          <a:prstGeom prst="rect">
            <a:avLst/>
          </a:prstGeom>
        </p:spPr>
        <p:txBody>
          <a:bodyPr>
            <a:noAutofit/>
          </a:bodyPr>
          <a:lstStyle/>
          <a:p>
            <a:pPr marL="0" indent="0" algn="ctr">
              <a:lnSpc>
                <a:spcPct val="85000"/>
              </a:lnSpc>
              <a:spcBef>
                <a:spcPts val="200"/>
              </a:spcBef>
              <a:buNone/>
            </a:pPr>
            <a:r>
              <a:rPr lang="fr-FR" sz="1400" spc="50" dirty="0">
                <a:solidFill>
                  <a:schemeClr val="bg1"/>
                </a:solidFill>
                <a:latin typeface="HelveticaNeueLT Std Thin" panose="020B0403020202020204" pitchFamily="34" charset="0"/>
              </a:rPr>
              <a:t>« La puissance, c’est la méthode. » </a:t>
            </a:r>
            <a:r>
              <a:rPr lang="fr-FR" sz="1400" spc="50" dirty="0" smtClean="0">
                <a:solidFill>
                  <a:schemeClr val="bg1"/>
                </a:solidFill>
                <a:latin typeface="HelveticaNeueLT Std Thin" panose="020B0403020202020204" pitchFamily="34" charset="0"/>
              </a:rPr>
              <a:t>Nietzsche</a:t>
            </a:r>
          </a:p>
          <a:p>
            <a:pPr indent="-324000">
              <a:lnSpc>
                <a:spcPct val="85000"/>
              </a:lnSpc>
              <a:spcBef>
                <a:spcPts val="200"/>
              </a:spcBef>
              <a:buBlip>
                <a:blip r:embed="rId3"/>
              </a:buBlip>
            </a:pPr>
            <a:endParaRPr lang="fr-FR" sz="1600" spc="50" dirty="0">
              <a:solidFill>
                <a:schemeClr val="bg1"/>
              </a:solidFill>
              <a:latin typeface="HelveticaNeueLT Std Thin" panose="020B0403020202020204" pitchFamily="34" charset="0"/>
            </a:endParaRPr>
          </a:p>
          <a:p>
            <a:pPr indent="-324000">
              <a:lnSpc>
                <a:spcPct val="85000"/>
              </a:lnSpc>
              <a:spcBef>
                <a:spcPts val="200"/>
              </a:spcBef>
              <a:buBlip>
                <a:blip r:embed="rId3"/>
              </a:buBlip>
            </a:pPr>
            <a:r>
              <a:rPr lang="fr-FR" sz="1600" spc="50" dirty="0" smtClean="0">
                <a:solidFill>
                  <a:schemeClr val="bg1"/>
                </a:solidFill>
                <a:latin typeface="HelveticaNeueLT Std Thin" panose="020B0403020202020204" pitchFamily="34" charset="0"/>
              </a:rPr>
              <a:t>A </a:t>
            </a:r>
            <a:r>
              <a:rPr lang="fr-FR" sz="1600" spc="50" dirty="0">
                <a:solidFill>
                  <a:schemeClr val="bg1"/>
                </a:solidFill>
                <a:latin typeface="HelveticaNeueLT Std Thin" panose="020B0403020202020204" pitchFamily="34" charset="0"/>
              </a:rPr>
              <a:t>l’image des professions juridiques, comptables ou médicales,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la </a:t>
            </a:r>
            <a:r>
              <a:rPr lang="fr-FR" sz="1600" spc="50" dirty="0">
                <a:solidFill>
                  <a:schemeClr val="bg1"/>
                </a:solidFill>
                <a:latin typeface="HelveticaNeueLT Std Thin" panose="020B0403020202020204" pitchFamily="34" charset="0"/>
              </a:rPr>
              <a:t>profession de Management de Projet dispose aussi de son guide de bonnes pratiques. Le </a:t>
            </a:r>
            <a:r>
              <a:rPr lang="fr-FR" sz="1600" b="1" spc="50" dirty="0">
                <a:solidFill>
                  <a:srgbClr val="FFC58B"/>
                </a:solidFill>
                <a:latin typeface="HelveticaNeueLT Std Thin" panose="020B0403020202020204" pitchFamily="34" charset="0"/>
              </a:rPr>
              <a:t>PMBoK® de PMI </a:t>
            </a:r>
            <a:r>
              <a:rPr lang="fr-FR" sz="1600" spc="50" dirty="0">
                <a:solidFill>
                  <a:schemeClr val="bg1"/>
                </a:solidFill>
                <a:latin typeface="HelveticaNeueLT Std Thin" panose="020B0403020202020204" pitchFamily="34" charset="0"/>
              </a:rPr>
              <a:t>par exemple. </a:t>
            </a:r>
          </a:p>
          <a:p>
            <a:pPr indent="-324000">
              <a:lnSpc>
                <a:spcPct val="85000"/>
              </a:lnSpc>
              <a:spcBef>
                <a:spcPts val="200"/>
              </a:spcBef>
              <a:buBlip>
                <a:blip r:embed="rId3"/>
              </a:buBlip>
            </a:pPr>
            <a:endParaRPr lang="fr-FR" sz="1600" spc="50" dirty="0">
              <a:solidFill>
                <a:schemeClr val="bg1"/>
              </a:solidFill>
              <a:latin typeface="HelveticaNeueLT Std Thin" panose="020B0403020202020204" pitchFamily="34" charset="0"/>
            </a:endParaRPr>
          </a:p>
          <a:p>
            <a:pPr indent="-324000">
              <a:lnSpc>
                <a:spcPct val="85000"/>
              </a:lnSpc>
              <a:spcBef>
                <a:spcPts val="200"/>
              </a:spcBef>
              <a:buBlip>
                <a:blip r:embed="rId3"/>
              </a:buBlip>
            </a:pPr>
            <a:r>
              <a:rPr lang="fr-FR" sz="1600" spc="50" dirty="0">
                <a:solidFill>
                  <a:schemeClr val="bg1"/>
                </a:solidFill>
                <a:latin typeface="HelveticaNeueLT Std Thin" panose="020B0403020202020204" pitchFamily="34" charset="0"/>
              </a:rPr>
              <a:t>Cet ouvrage a aussi pour humble ambition de montrer </a:t>
            </a:r>
            <a:r>
              <a:rPr lang="fr-FR" sz="1600" b="1" spc="50" dirty="0">
                <a:solidFill>
                  <a:srgbClr val="FFC58B"/>
                </a:solidFill>
                <a:latin typeface="HelveticaNeueLT Std Thin" panose="020B0403020202020204" pitchFamily="34" charset="0"/>
              </a:rPr>
              <a:t>comment mettre en pratique la méthodologie </a:t>
            </a:r>
            <a:r>
              <a:rPr lang="fr-FR" sz="1600" spc="50" dirty="0">
                <a:solidFill>
                  <a:schemeClr val="bg1"/>
                </a:solidFill>
                <a:latin typeface="HelveticaNeueLT Std Thin" panose="020B0403020202020204" pitchFamily="34" charset="0"/>
              </a:rPr>
              <a:t>proposée par le Project Management Institute (PMI®) en traitant d’exemples concrets. L’ouvrage ne s’attardera pas sur le blabla théorique mais </a:t>
            </a:r>
            <a:r>
              <a:rPr lang="fr-FR" sz="1600" spc="50" dirty="0" smtClean="0">
                <a:solidFill>
                  <a:schemeClr val="bg1"/>
                </a:solidFill>
                <a:latin typeface="HelveticaNeueLT Std Thin" panose="020B0403020202020204" pitchFamily="34" charset="0"/>
              </a:rPr>
              <a:t>se </a:t>
            </a:r>
            <a:r>
              <a:rPr lang="fr-FR" sz="1600" spc="50" dirty="0">
                <a:solidFill>
                  <a:schemeClr val="bg1"/>
                </a:solidFill>
                <a:latin typeface="HelveticaNeueLT Std Thin" panose="020B0403020202020204" pitchFamily="34" charset="0"/>
              </a:rPr>
              <a:t>focalisera plutôt sur la pratique. S’il est bon de connaître la théorie,  il est encore mieux d’être capable de l’appliquer dans la pratique. </a:t>
            </a:r>
          </a:p>
          <a:p>
            <a:pPr marL="18900" indent="0">
              <a:lnSpc>
                <a:spcPct val="85000"/>
              </a:lnSpc>
              <a:spcBef>
                <a:spcPts val="200"/>
              </a:spcBef>
              <a:buNone/>
            </a:pPr>
            <a:endParaRPr lang="fr-FR" sz="1600" spc="50" dirty="0">
              <a:solidFill>
                <a:schemeClr val="bg1"/>
              </a:solidFill>
              <a:latin typeface="HelveticaNeueLT Std Thin" panose="020B0403020202020204" pitchFamily="34" charset="0"/>
            </a:endParaRPr>
          </a:p>
          <a:p>
            <a:pPr indent="-324000">
              <a:lnSpc>
                <a:spcPct val="85000"/>
              </a:lnSpc>
              <a:spcBef>
                <a:spcPts val="200"/>
              </a:spcBef>
              <a:buBlip>
                <a:blip r:embed="rId3"/>
              </a:buBlip>
            </a:pPr>
            <a:r>
              <a:rPr lang="fr-FR" sz="1600" spc="50" dirty="0">
                <a:solidFill>
                  <a:schemeClr val="bg1"/>
                </a:solidFill>
                <a:latin typeface="HelveticaNeueLT Std Thin" panose="020B0403020202020204" pitchFamily="34" charset="0"/>
              </a:rPr>
              <a:t>Au fil des pages, l’ouvrage montrera en détails comment on peut utiliser de façon efficace les processus, techniques et outils définis dans le guide du </a:t>
            </a:r>
            <a:r>
              <a:rPr lang="fr-FR" sz="1600" b="1" spc="50" dirty="0">
                <a:solidFill>
                  <a:srgbClr val="FFC58B"/>
                </a:solidFill>
                <a:latin typeface="HelveticaNeueLT Std Thin" panose="020B0403020202020204" pitchFamily="34" charset="0"/>
              </a:rPr>
              <a:t>Corpus des Connaissances en Management de Projet (PMBOK®)</a:t>
            </a:r>
            <a:r>
              <a:rPr lang="fr-FR" sz="1600" spc="50" dirty="0">
                <a:solidFill>
                  <a:schemeClr val="bg1"/>
                </a:solidFill>
                <a:latin typeface="HelveticaNeueLT Std Thin" panose="020B0403020202020204" pitchFamily="34" charset="0"/>
              </a:rPr>
              <a:t>. L’ouvrage passe de la théorie à la pratique car, bien que ces guides existent, ils demeurent trop théoriques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et </a:t>
            </a:r>
            <a:r>
              <a:rPr lang="fr-FR" sz="1600" spc="50" dirty="0">
                <a:solidFill>
                  <a:schemeClr val="bg1"/>
                </a:solidFill>
                <a:latin typeface="HelveticaNeueLT Std Thin" panose="020B0403020202020204" pitchFamily="34" charset="0"/>
              </a:rPr>
              <a:t>ne traitent pas de leur application aux projets. </a:t>
            </a:r>
          </a:p>
        </p:txBody>
      </p:sp>
    </p:spTree>
    <p:extLst>
      <p:ext uri="{BB962C8B-B14F-4D97-AF65-F5344CB8AC3E}">
        <p14:creationId xmlns:p14="http://schemas.microsoft.com/office/powerpoint/2010/main" val="30558463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100989" y="-57674"/>
            <a:ext cx="9345978" cy="6919560"/>
          </a:xfrm>
          <a:prstGeom prst="rect">
            <a:avLst/>
          </a:prstGeom>
        </p:spPr>
      </p:pic>
      <p:sp>
        <p:nvSpPr>
          <p:cNvPr id="4" name="Sous-titre 2"/>
          <p:cNvSpPr txBox="1">
            <a:spLocks/>
          </p:cNvSpPr>
          <p:nvPr/>
        </p:nvSpPr>
        <p:spPr>
          <a:xfrm>
            <a:off x="1493008" y="3794918"/>
            <a:ext cx="6169655" cy="699366"/>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nSpc>
                <a:spcPct val="85000"/>
              </a:lnSpc>
              <a:buNone/>
            </a:pPr>
            <a:r>
              <a:rPr lang="fr-FR" sz="1600" spc="50" dirty="0" smtClean="0">
                <a:solidFill>
                  <a:schemeClr val="bg1"/>
                </a:solidFill>
                <a:latin typeface="HelveticaNeueLT Std Thin" panose="020B0403020202020204" pitchFamily="34" charset="0"/>
              </a:rPr>
              <a:t>Une introduction </a:t>
            </a:r>
            <a:r>
              <a:rPr lang="fr-FR" sz="1600" spc="50" dirty="0">
                <a:solidFill>
                  <a:schemeClr val="bg1"/>
                </a:solidFill>
                <a:latin typeface="HelveticaNeueLT Std Thin" panose="020B0403020202020204" pitchFamily="34" charset="0"/>
              </a:rPr>
              <a:t>sur les raisons d’être de cet ouvrage et l’intérêt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le lire ainsi que l’importance de faire partie d’un réseau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Manager </a:t>
            </a: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Projet. </a:t>
            </a:r>
          </a:p>
        </p:txBody>
      </p:sp>
      <p:sp>
        <p:nvSpPr>
          <p:cNvPr id="14" name="Rectangle 13"/>
          <p:cNvSpPr/>
          <p:nvPr/>
        </p:nvSpPr>
        <p:spPr>
          <a:xfrm>
            <a:off x="1988727" y="2182095"/>
            <a:ext cx="1322798" cy="338554"/>
          </a:xfrm>
          <a:prstGeom prst="rect">
            <a:avLst/>
          </a:prstGeom>
        </p:spPr>
        <p:txBody>
          <a:bodyPr wrap="none">
            <a:spAutoFit/>
          </a:bodyPr>
          <a:lstStyle/>
          <a:p>
            <a:r>
              <a:rPr lang="fr-FR" sz="1600" b="1" spc="50" dirty="0" smtClean="0">
                <a:solidFill>
                  <a:srgbClr val="FFC58B"/>
                </a:solidFill>
                <a:latin typeface="HelveticaNeueLT Std Thin" panose="020B0403020202020204" pitchFamily="34" charset="0"/>
              </a:rPr>
              <a:t>Introduction</a:t>
            </a:r>
            <a:endParaRPr lang="fr-FR" sz="1600" dirty="0"/>
          </a:p>
        </p:txBody>
      </p:sp>
      <p:sp>
        <p:nvSpPr>
          <p:cNvPr id="18" name="Rectangle 17"/>
          <p:cNvSpPr/>
          <p:nvPr/>
        </p:nvSpPr>
        <p:spPr>
          <a:xfrm>
            <a:off x="7805335" y="1908767"/>
            <a:ext cx="752129" cy="246221"/>
          </a:xfrm>
          <a:prstGeom prst="rect">
            <a:avLst/>
          </a:prstGeom>
        </p:spPr>
        <p:txBody>
          <a:bodyPr wrap="none">
            <a:spAutoFit/>
          </a:bodyPr>
          <a:lstStyle/>
          <a:p>
            <a:r>
              <a:rPr lang="fr-FR" sz="1000" spc="50" smtClean="0">
                <a:solidFill>
                  <a:prstClr val="white"/>
                </a:solidFill>
                <a:latin typeface="HelveticaNeueLT Std Thin" panose="020B0403020202020204" pitchFamily="34" charset="0"/>
              </a:rPr>
              <a:t>Chapitres</a:t>
            </a:r>
            <a:endParaRPr lang="fr-FR" sz="1050" dirty="0"/>
          </a:p>
        </p:txBody>
      </p:sp>
      <p:sp>
        <p:nvSpPr>
          <p:cNvPr id="21" name="Titre 1"/>
          <p:cNvSpPr txBox="1">
            <a:spLocks/>
          </p:cNvSpPr>
          <p:nvPr/>
        </p:nvSpPr>
        <p:spPr>
          <a:xfrm>
            <a:off x="457200" y="368300"/>
            <a:ext cx="8229600" cy="917471"/>
          </a:xfrm>
          <a:prstGeom prst="rect">
            <a:avLst/>
          </a:prstGeom>
          <a:noFill/>
        </p:spPr>
        <p:txBody>
          <a:bodyPr wrap="square"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ct val="85000"/>
              </a:lnSpc>
            </a:pP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La structure de l’ouvrage</a:t>
            </a:r>
            <a:endPar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spTree>
    <p:extLst>
      <p:ext uri="{BB962C8B-B14F-4D97-AF65-F5344CB8AC3E}">
        <p14:creationId xmlns:p14="http://schemas.microsoft.com/office/powerpoint/2010/main" val="40526834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00989" y="-57674"/>
            <a:ext cx="9345978" cy="6919560"/>
          </a:xfrm>
          <a:prstGeom prst="rect">
            <a:avLst/>
          </a:prstGeom>
        </p:spPr>
      </p:pic>
      <p:sp>
        <p:nvSpPr>
          <p:cNvPr id="3" name="Titre 1"/>
          <p:cNvSpPr txBox="1">
            <a:spLocks/>
          </p:cNvSpPr>
          <p:nvPr/>
        </p:nvSpPr>
        <p:spPr>
          <a:xfrm>
            <a:off x="457200" y="368300"/>
            <a:ext cx="8229600" cy="917471"/>
          </a:xfrm>
          <a:prstGeom prst="rect">
            <a:avLst/>
          </a:prstGeom>
          <a:noFill/>
        </p:spPr>
        <p:txBody>
          <a:bodyPr wrap="square"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ct val="85000"/>
              </a:lnSpc>
            </a:pP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La structure de l’ouvrage</a:t>
            </a:r>
            <a:endPar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sp>
        <p:nvSpPr>
          <p:cNvPr id="14" name="Rectangle 13"/>
          <p:cNvSpPr/>
          <p:nvPr/>
        </p:nvSpPr>
        <p:spPr>
          <a:xfrm>
            <a:off x="2555164" y="2182095"/>
            <a:ext cx="2526654" cy="830997"/>
          </a:xfrm>
          <a:prstGeom prst="rect">
            <a:avLst/>
          </a:prstGeom>
        </p:spPr>
        <p:txBody>
          <a:bodyPr wrap="none">
            <a:spAutoFit/>
          </a:bodyPr>
          <a:lstStyle/>
          <a:p>
            <a:pPr algn="ctr"/>
            <a:r>
              <a:rPr lang="fr-FR" sz="1600" b="1" spc="50" dirty="0">
                <a:solidFill>
                  <a:srgbClr val="FFC58B"/>
                </a:solidFill>
                <a:effectLst>
                  <a:outerShdw blurRad="76200" dist="38100" dir="2700000" algn="tl">
                    <a:srgbClr val="000000">
                      <a:alpha val="26000"/>
                    </a:srgbClr>
                  </a:outerShdw>
                </a:effectLst>
                <a:latin typeface="HelveticaNeueLT Std Thin" panose="020B0403020202020204" pitchFamily="34" charset="0"/>
              </a:rPr>
              <a:t>Les sens, </a:t>
            </a: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
            </a:r>
            <a:b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b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l’essence </a:t>
            </a:r>
            <a:r>
              <a:rPr lang="fr-FR" sz="1600" b="1" spc="50" dirty="0">
                <a:solidFill>
                  <a:srgbClr val="FFC58B"/>
                </a:solidFill>
                <a:effectLst>
                  <a:outerShdw blurRad="76200" dist="38100" dir="2700000" algn="tl">
                    <a:srgbClr val="000000">
                      <a:alpha val="26000"/>
                    </a:srgbClr>
                  </a:outerShdw>
                </a:effectLst>
                <a:latin typeface="HelveticaNeueLT Std Thin" panose="020B0403020202020204" pitchFamily="34" charset="0"/>
              </a:rPr>
              <a:t>et les raisons </a:t>
            </a: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
            </a:r>
            <a:b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b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d’être </a:t>
            </a:r>
            <a:r>
              <a:rPr lang="fr-FR" sz="1600" b="1" spc="50" dirty="0">
                <a:solidFill>
                  <a:srgbClr val="FFC58B"/>
                </a:solidFill>
                <a:effectLst>
                  <a:outerShdw blurRad="76200" dist="38100" dir="2700000" algn="tl">
                    <a:srgbClr val="000000">
                      <a:alpha val="26000"/>
                    </a:srgbClr>
                  </a:outerShdw>
                </a:effectLst>
                <a:latin typeface="HelveticaNeueLT Std Thin" panose="020B0403020202020204" pitchFamily="34" charset="0"/>
              </a:rPr>
              <a:t>des projets</a:t>
            </a:r>
            <a:endParaRPr lang="fr-FR" sz="1600" dirty="0">
              <a:effectLst>
                <a:outerShdw blurRad="76200" dist="38100" dir="2700000" algn="tl">
                  <a:srgbClr val="000000">
                    <a:alpha val="26000"/>
                  </a:srgbClr>
                </a:outerShdw>
              </a:effectLst>
            </a:endParaRPr>
          </a:p>
        </p:txBody>
      </p:sp>
      <p:sp>
        <p:nvSpPr>
          <p:cNvPr id="18" name="Rectangle 17"/>
          <p:cNvSpPr/>
          <p:nvPr/>
        </p:nvSpPr>
        <p:spPr>
          <a:xfrm>
            <a:off x="7805335" y="1908767"/>
            <a:ext cx="752129" cy="246221"/>
          </a:xfrm>
          <a:prstGeom prst="rect">
            <a:avLst/>
          </a:prstGeom>
        </p:spPr>
        <p:txBody>
          <a:bodyPr wrap="none">
            <a:spAutoFit/>
          </a:bodyPr>
          <a:lstStyle/>
          <a:p>
            <a:r>
              <a:rPr lang="fr-FR" sz="1000" spc="50" smtClean="0">
                <a:solidFill>
                  <a:prstClr val="white"/>
                </a:solidFill>
                <a:latin typeface="HelveticaNeueLT Std Thin" panose="020B0403020202020204" pitchFamily="34" charset="0"/>
              </a:rPr>
              <a:t>Chapitres</a:t>
            </a:r>
            <a:endParaRPr lang="fr-FR" sz="1050" dirty="0"/>
          </a:p>
        </p:txBody>
      </p:sp>
      <p:sp>
        <p:nvSpPr>
          <p:cNvPr id="17" name="Sous-titre 2"/>
          <p:cNvSpPr txBox="1">
            <a:spLocks/>
          </p:cNvSpPr>
          <p:nvPr/>
        </p:nvSpPr>
        <p:spPr>
          <a:xfrm>
            <a:off x="1234340" y="3679498"/>
            <a:ext cx="6897186" cy="1950977"/>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nSpc>
                <a:spcPct val="85000"/>
              </a:lnSpc>
              <a:buNone/>
            </a:pPr>
            <a:r>
              <a:rPr lang="fr-FR" sz="1600" spc="50" dirty="0" smtClean="0">
                <a:solidFill>
                  <a:schemeClr val="bg1"/>
                </a:solidFill>
                <a:latin typeface="HelveticaNeueLT Std Thin" panose="020B0403020202020204" pitchFamily="34" charset="0"/>
              </a:rPr>
              <a:t>Qu’est-ce </a:t>
            </a:r>
            <a:r>
              <a:rPr lang="fr-FR" sz="1600" spc="50" dirty="0">
                <a:solidFill>
                  <a:schemeClr val="bg1"/>
                </a:solidFill>
                <a:latin typeface="HelveticaNeueLT Std Thin" panose="020B0403020202020204" pitchFamily="34" charset="0"/>
              </a:rPr>
              <a:t>qu’un projet ? Quelles sont les raisons d’être d’un projet ? Certaines organisations savent-elles qu’on établit des projets pour économiser de l’argent ou, encore mieux, pour faire de l’argent </a:t>
            </a:r>
            <a:r>
              <a:rPr lang="fr-FR" sz="1600" spc="50" dirty="0" smtClean="0">
                <a:solidFill>
                  <a:schemeClr val="bg1"/>
                </a:solidFill>
                <a:latin typeface="HelveticaNeueLT Std Thin" panose="020B0403020202020204" pitchFamily="34" charset="0"/>
              </a:rPr>
              <a:t>et </a:t>
            </a:r>
            <a:r>
              <a:rPr lang="fr-FR" sz="1600" spc="50" dirty="0">
                <a:solidFill>
                  <a:schemeClr val="bg1"/>
                </a:solidFill>
                <a:latin typeface="HelveticaNeueLT Std Thin" panose="020B0403020202020204" pitchFamily="34" charset="0"/>
              </a:rPr>
              <a:t>qu’en aucun cas il ne s’agit d’en perdre ou d’en gaspiller sur des projets peu rentables pour l’organisation ? Pourquoi se donne-t-on la peine d’établir un projet ? </a:t>
            </a:r>
            <a:r>
              <a:rPr lang="fr-FR" sz="1600" b="1" spc="50" dirty="0">
                <a:solidFill>
                  <a:srgbClr val="FFC58B"/>
                </a:solidFill>
                <a:latin typeface="HelveticaNeueLT Std Thin" panose="020B0403020202020204" pitchFamily="34" charset="0"/>
              </a:rPr>
              <a:t>La définition réelle d’un projet et ses caractéristiques.</a:t>
            </a:r>
            <a:r>
              <a:rPr lang="fr-FR" sz="1600" spc="50" dirty="0">
                <a:solidFill>
                  <a:schemeClr val="bg1"/>
                </a:solidFill>
                <a:latin typeface="HelveticaNeueLT Std Thin" panose="020B0403020202020204" pitchFamily="34" charset="0"/>
              </a:rPr>
              <a: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Le </a:t>
            </a:r>
            <a:r>
              <a:rPr lang="fr-FR" sz="1600" spc="50" dirty="0">
                <a:solidFill>
                  <a:schemeClr val="bg1"/>
                </a:solidFill>
                <a:latin typeface="HelveticaNeueLT Std Thin" panose="020B0403020202020204" pitchFamily="34" charset="0"/>
              </a:rPr>
              <a:t>mode de sélection ou la genèse des projets.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Comment </a:t>
            </a:r>
            <a:r>
              <a:rPr lang="fr-FR" sz="1600" spc="50" dirty="0">
                <a:solidFill>
                  <a:schemeClr val="bg1"/>
                </a:solidFill>
                <a:latin typeface="HelveticaNeueLT Std Thin" panose="020B0403020202020204" pitchFamily="34" charset="0"/>
              </a:rPr>
              <a:t>un projet </a:t>
            </a:r>
            <a:r>
              <a:rPr lang="fr-FR" sz="1600" spc="50" dirty="0" smtClean="0">
                <a:solidFill>
                  <a:schemeClr val="bg1"/>
                </a:solidFill>
                <a:latin typeface="HelveticaNeueLT Std Thin" panose="020B0403020202020204" pitchFamily="34" charset="0"/>
              </a:rPr>
              <a:t>peut-il </a:t>
            </a:r>
            <a:r>
              <a:rPr lang="fr-FR" sz="1600" spc="50" dirty="0">
                <a:solidFill>
                  <a:schemeClr val="bg1"/>
                </a:solidFill>
                <a:latin typeface="HelveticaNeueLT Std Thin" panose="020B0403020202020204" pitchFamily="34" charset="0"/>
              </a:rPr>
              <a:t>être le levier pour atteindre les objectifs stratégiques d’une organisation ?</a:t>
            </a:r>
          </a:p>
        </p:txBody>
      </p:sp>
    </p:spTree>
    <p:extLst>
      <p:ext uri="{BB962C8B-B14F-4D97-AF65-F5344CB8AC3E}">
        <p14:creationId xmlns:p14="http://schemas.microsoft.com/office/powerpoint/2010/main" val="38872620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00989" y="-57674"/>
            <a:ext cx="9345978" cy="6919560"/>
          </a:xfrm>
          <a:prstGeom prst="rect">
            <a:avLst/>
          </a:prstGeom>
        </p:spPr>
      </p:pic>
      <p:sp>
        <p:nvSpPr>
          <p:cNvPr id="3" name="Titre 1"/>
          <p:cNvSpPr txBox="1">
            <a:spLocks/>
          </p:cNvSpPr>
          <p:nvPr/>
        </p:nvSpPr>
        <p:spPr>
          <a:xfrm>
            <a:off x="457200" y="368300"/>
            <a:ext cx="8229600" cy="917471"/>
          </a:xfrm>
          <a:prstGeom prst="rect">
            <a:avLst/>
          </a:prstGeom>
          <a:noFill/>
        </p:spPr>
        <p:txBody>
          <a:bodyPr wrap="square"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ct val="85000"/>
              </a:lnSpc>
            </a:pP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La structure de l’ouvrage</a:t>
            </a:r>
            <a:endPar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sp>
        <p:nvSpPr>
          <p:cNvPr id="14" name="Rectangle 13"/>
          <p:cNvSpPr/>
          <p:nvPr/>
        </p:nvSpPr>
        <p:spPr>
          <a:xfrm>
            <a:off x="4088141" y="2182095"/>
            <a:ext cx="1802096" cy="584775"/>
          </a:xfrm>
          <a:prstGeom prst="rect">
            <a:avLst/>
          </a:prstGeom>
        </p:spPr>
        <p:txBody>
          <a:bodyPr wrap="none">
            <a:spAutoFit/>
          </a:bodyPr>
          <a:lstStyle/>
          <a:p>
            <a:pPr algn="ctr"/>
            <a:r>
              <a:rPr lang="fr-FR" sz="1600" b="1" spc="50" dirty="0">
                <a:solidFill>
                  <a:srgbClr val="FFC58B"/>
                </a:solidFill>
                <a:effectLst>
                  <a:outerShdw blurRad="76200" dist="38100" dir="2700000" algn="tl">
                    <a:srgbClr val="000000">
                      <a:alpha val="26000"/>
                    </a:srgbClr>
                  </a:outerShdw>
                </a:effectLst>
                <a:latin typeface="HelveticaNeueLT Std Thin" panose="020B0403020202020204" pitchFamily="34" charset="0"/>
              </a:rPr>
              <a:t>Le besoin </a:t>
            </a: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
            </a:r>
            <a:b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b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de </a:t>
            </a:r>
            <a:r>
              <a:rPr lang="fr-FR" sz="1600" b="1" spc="50" dirty="0">
                <a:solidFill>
                  <a:srgbClr val="FFC58B"/>
                </a:solidFill>
                <a:effectLst>
                  <a:outerShdw blurRad="76200" dist="38100" dir="2700000" algn="tl">
                    <a:srgbClr val="000000">
                      <a:alpha val="26000"/>
                    </a:srgbClr>
                  </a:outerShdw>
                </a:effectLst>
                <a:latin typeface="HelveticaNeueLT Std Thin" panose="020B0403020202020204" pitchFamily="34" charset="0"/>
              </a:rPr>
              <a:t>méthodologie</a:t>
            </a:r>
            <a:endParaRPr lang="fr-FR" sz="1600" dirty="0">
              <a:effectLst>
                <a:outerShdw blurRad="76200" dist="38100" dir="2700000" algn="tl">
                  <a:srgbClr val="000000">
                    <a:alpha val="26000"/>
                  </a:srgbClr>
                </a:outerShdw>
              </a:effectLst>
            </a:endParaRPr>
          </a:p>
        </p:txBody>
      </p:sp>
      <p:sp>
        <p:nvSpPr>
          <p:cNvPr id="18" name="Rectangle 17"/>
          <p:cNvSpPr/>
          <p:nvPr/>
        </p:nvSpPr>
        <p:spPr>
          <a:xfrm>
            <a:off x="7805335" y="1908767"/>
            <a:ext cx="752129" cy="246221"/>
          </a:xfrm>
          <a:prstGeom prst="rect">
            <a:avLst/>
          </a:prstGeom>
        </p:spPr>
        <p:txBody>
          <a:bodyPr wrap="none">
            <a:spAutoFit/>
          </a:bodyPr>
          <a:lstStyle/>
          <a:p>
            <a:r>
              <a:rPr lang="fr-FR" sz="1000" spc="50" smtClean="0">
                <a:solidFill>
                  <a:prstClr val="white"/>
                </a:solidFill>
                <a:latin typeface="HelveticaNeueLT Std Thin" panose="020B0403020202020204" pitchFamily="34" charset="0"/>
              </a:rPr>
              <a:t>Chapitres</a:t>
            </a:r>
            <a:endParaRPr lang="fr-FR" sz="1050" dirty="0"/>
          </a:p>
        </p:txBody>
      </p:sp>
      <p:sp>
        <p:nvSpPr>
          <p:cNvPr id="17" name="Sous-titre 2"/>
          <p:cNvSpPr txBox="1">
            <a:spLocks/>
          </p:cNvSpPr>
          <p:nvPr/>
        </p:nvSpPr>
        <p:spPr>
          <a:xfrm>
            <a:off x="1208520" y="3689226"/>
            <a:ext cx="6897186" cy="2173624"/>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nSpc>
                <a:spcPct val="85000"/>
              </a:lnSpc>
              <a:buNone/>
            </a:pPr>
            <a:r>
              <a:rPr lang="fr-FR" sz="1600" spc="50" dirty="0">
                <a:solidFill>
                  <a:schemeClr val="bg1"/>
                </a:solidFill>
                <a:latin typeface="HelveticaNeueLT Std Thin" panose="020B0403020202020204" pitchFamily="34" charset="0"/>
              </a:rPr>
              <a:t>La puissance est la méthode, disait Nietzsche. Pourquoi est-ce d’autant plus vrai pour le management de projet, quelle que soit la taille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du </a:t>
            </a:r>
            <a:r>
              <a:rPr lang="fr-FR" sz="1600" spc="50" dirty="0">
                <a:solidFill>
                  <a:schemeClr val="bg1"/>
                </a:solidFill>
                <a:latin typeface="HelveticaNeueLT Std Thin" panose="020B0403020202020204" pitchFamily="34" charset="0"/>
              </a:rPr>
              <a:t>projet ? Pourquoi l’utilité d’une culture de management de projet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est-elle </a:t>
            </a:r>
            <a:r>
              <a:rPr lang="fr-FR" sz="1600" spc="50" dirty="0">
                <a:solidFill>
                  <a:schemeClr val="bg1"/>
                </a:solidFill>
                <a:latin typeface="HelveticaNeueLT Std Thin" panose="020B0403020202020204" pitchFamily="34" charset="0"/>
              </a:rPr>
              <a:t>si difficile à comprendre dans certaines organisations ?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On </a:t>
            </a:r>
            <a:r>
              <a:rPr lang="fr-FR" sz="1600" spc="50" dirty="0">
                <a:solidFill>
                  <a:schemeClr val="bg1"/>
                </a:solidFill>
                <a:latin typeface="HelveticaNeueLT Std Thin" panose="020B0403020202020204" pitchFamily="34" charset="0"/>
              </a:rPr>
              <a:t>s’attardera sur le rôle des Offices de Management de Projet (</a:t>
            </a:r>
            <a:r>
              <a:rPr lang="fr-FR" sz="1600" b="1" spc="50" dirty="0">
                <a:solidFill>
                  <a:srgbClr val="FFC58B"/>
                </a:solidFill>
                <a:latin typeface="HelveticaNeueLT Std Thin" panose="020B0403020202020204" pitchFamily="34" charset="0"/>
              </a:rPr>
              <a:t>PMO</a:t>
            </a:r>
            <a:r>
              <a:rPr lang="fr-FR" sz="1600" spc="50" dirty="0">
                <a:solidFill>
                  <a:schemeClr val="bg1"/>
                </a:solidFill>
                <a:latin typeface="HelveticaNeueLT Std Thin" panose="020B0403020202020204" pitchFamily="34" charset="0"/>
              </a:rPr>
              <a:t>) qui sont aux managers de projet ce que les tours de contrôle sont aux pilotes d’avion. En clair, les PMO, dépositaires de la méthodologie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l’organisation, évitent les collisions entre projets, autorisent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le </a:t>
            </a:r>
            <a:r>
              <a:rPr lang="fr-FR" sz="1600" spc="50" dirty="0">
                <a:solidFill>
                  <a:schemeClr val="bg1"/>
                </a:solidFill>
                <a:latin typeface="HelveticaNeueLT Std Thin" panose="020B0403020202020204" pitchFamily="34" charset="0"/>
              </a:rPr>
              <a:t>lancement d’un autre, guident le projet de sa phase initiale à sa phase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clôture, donnent la priorité à un projet par rapport à un autre. </a:t>
            </a:r>
          </a:p>
        </p:txBody>
      </p:sp>
    </p:spTree>
    <p:extLst>
      <p:ext uri="{BB962C8B-B14F-4D97-AF65-F5344CB8AC3E}">
        <p14:creationId xmlns:p14="http://schemas.microsoft.com/office/powerpoint/2010/main" val="38949763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00989" y="-57674"/>
            <a:ext cx="9345978" cy="6919560"/>
          </a:xfrm>
          <a:prstGeom prst="rect">
            <a:avLst/>
          </a:prstGeom>
        </p:spPr>
      </p:pic>
      <p:sp>
        <p:nvSpPr>
          <p:cNvPr id="3" name="Titre 1"/>
          <p:cNvSpPr txBox="1">
            <a:spLocks/>
          </p:cNvSpPr>
          <p:nvPr/>
        </p:nvSpPr>
        <p:spPr>
          <a:xfrm>
            <a:off x="457200" y="368300"/>
            <a:ext cx="8229600" cy="917471"/>
          </a:xfrm>
          <a:prstGeom prst="rect">
            <a:avLst/>
          </a:prstGeom>
          <a:noFill/>
        </p:spPr>
        <p:txBody>
          <a:bodyPr wrap="square"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ct val="85000"/>
              </a:lnSpc>
            </a:pP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La structure de l’ouvrage</a:t>
            </a:r>
            <a:endPar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sp>
        <p:nvSpPr>
          <p:cNvPr id="14" name="Rectangle 13"/>
          <p:cNvSpPr/>
          <p:nvPr/>
        </p:nvSpPr>
        <p:spPr>
          <a:xfrm>
            <a:off x="4920605" y="2182095"/>
            <a:ext cx="2478563" cy="830997"/>
          </a:xfrm>
          <a:prstGeom prst="rect">
            <a:avLst/>
          </a:prstGeom>
        </p:spPr>
        <p:txBody>
          <a:bodyPr wrap="none">
            <a:spAutoFit/>
          </a:bodyPr>
          <a:lstStyle/>
          <a:p>
            <a:pPr algn="ctr"/>
            <a:r>
              <a:rPr lang="fr-FR" sz="1600" b="1" spc="50" dirty="0">
                <a:solidFill>
                  <a:srgbClr val="FFC58B"/>
                </a:solidFill>
                <a:effectLst>
                  <a:outerShdw blurRad="76200" dist="38100" dir="2700000" algn="tl">
                    <a:srgbClr val="000000">
                      <a:alpha val="26000"/>
                    </a:srgbClr>
                  </a:outerShdw>
                </a:effectLst>
                <a:latin typeface="HelveticaNeueLT Std Thin" panose="020B0403020202020204" pitchFamily="34" charset="0"/>
              </a:rPr>
              <a:t>La science </a:t>
            </a: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
            </a:r>
            <a:b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b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et </a:t>
            </a:r>
            <a:r>
              <a:rPr lang="fr-FR" sz="1600" b="1" spc="50" dirty="0">
                <a:solidFill>
                  <a:srgbClr val="FFC58B"/>
                </a:solidFill>
                <a:effectLst>
                  <a:outerShdw blurRad="76200" dist="38100" dir="2700000" algn="tl">
                    <a:srgbClr val="000000">
                      <a:alpha val="26000"/>
                    </a:srgbClr>
                  </a:outerShdw>
                </a:effectLst>
                <a:latin typeface="HelveticaNeueLT Std Thin" panose="020B0403020202020204" pitchFamily="34" charset="0"/>
              </a:rPr>
              <a:t>l’art du management </a:t>
            </a: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
            </a:r>
            <a:b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b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de </a:t>
            </a:r>
            <a:r>
              <a:rPr lang="fr-FR" sz="1600" b="1" spc="50" dirty="0">
                <a:solidFill>
                  <a:srgbClr val="FFC58B"/>
                </a:solidFill>
                <a:effectLst>
                  <a:outerShdw blurRad="76200" dist="38100" dir="2700000" algn="tl">
                    <a:srgbClr val="000000">
                      <a:alpha val="26000"/>
                    </a:srgbClr>
                  </a:outerShdw>
                </a:effectLst>
                <a:latin typeface="HelveticaNeueLT Std Thin" panose="020B0403020202020204" pitchFamily="34" charset="0"/>
              </a:rPr>
              <a:t>projet</a:t>
            </a:r>
            <a:endParaRPr lang="fr-FR" sz="1600" dirty="0">
              <a:effectLst>
                <a:outerShdw blurRad="76200" dist="38100" dir="2700000" algn="tl">
                  <a:srgbClr val="000000">
                    <a:alpha val="26000"/>
                  </a:srgbClr>
                </a:outerShdw>
              </a:effectLst>
            </a:endParaRPr>
          </a:p>
        </p:txBody>
      </p:sp>
      <p:sp>
        <p:nvSpPr>
          <p:cNvPr id="18" name="Rectangle 17"/>
          <p:cNvSpPr/>
          <p:nvPr/>
        </p:nvSpPr>
        <p:spPr>
          <a:xfrm>
            <a:off x="7805335" y="1908767"/>
            <a:ext cx="752129" cy="246221"/>
          </a:xfrm>
          <a:prstGeom prst="rect">
            <a:avLst/>
          </a:prstGeom>
        </p:spPr>
        <p:txBody>
          <a:bodyPr wrap="none">
            <a:spAutoFit/>
          </a:bodyPr>
          <a:lstStyle/>
          <a:p>
            <a:r>
              <a:rPr lang="fr-FR" sz="1000" spc="50" smtClean="0">
                <a:solidFill>
                  <a:prstClr val="white"/>
                </a:solidFill>
                <a:latin typeface="HelveticaNeueLT Std Thin" panose="020B0403020202020204" pitchFamily="34" charset="0"/>
              </a:rPr>
              <a:t>Chapitres</a:t>
            </a:r>
            <a:endParaRPr lang="fr-FR" sz="1050" dirty="0"/>
          </a:p>
        </p:txBody>
      </p:sp>
      <p:sp>
        <p:nvSpPr>
          <p:cNvPr id="17" name="Sous-titre 2"/>
          <p:cNvSpPr txBox="1">
            <a:spLocks/>
          </p:cNvSpPr>
          <p:nvPr/>
        </p:nvSpPr>
        <p:spPr>
          <a:xfrm>
            <a:off x="1119209" y="3660196"/>
            <a:ext cx="7062190" cy="2348717"/>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nSpc>
                <a:spcPct val="85000"/>
              </a:lnSpc>
              <a:buNone/>
            </a:pPr>
            <a:r>
              <a:rPr lang="fr-FR" sz="1600" spc="50" dirty="0">
                <a:solidFill>
                  <a:schemeClr val="bg1"/>
                </a:solidFill>
                <a:latin typeface="HelveticaNeueLT Std Thin" panose="020B0403020202020204" pitchFamily="34" charset="0"/>
              </a:rPr>
              <a:t>Cette section illustrera l’utilisation dans le cas pratique de la science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du </a:t>
            </a:r>
            <a:r>
              <a:rPr lang="fr-FR" sz="1600" spc="50" dirty="0">
                <a:solidFill>
                  <a:schemeClr val="bg1"/>
                </a:solidFill>
                <a:latin typeface="HelveticaNeueLT Std Thin" panose="020B0403020202020204" pitchFamily="34" charset="0"/>
              </a:rPr>
              <a:t>management de projet. L’ensemble des composantes de cette science sera discuté et illustré par des exemples concrets </a:t>
            </a:r>
            <a:r>
              <a:rPr lang="fr-FR" sz="1600" spc="50" dirty="0" smtClean="0">
                <a:solidFill>
                  <a:schemeClr val="bg1"/>
                </a:solidFill>
                <a:latin typeface="HelveticaNeueLT Std Thin" panose="020B0403020202020204" pitchFamily="34" charset="0"/>
              </a:rPr>
              <a:t>: </a:t>
            </a:r>
            <a:r>
              <a:rPr lang="fr-FR" sz="1600" b="1" spc="50" dirty="0">
                <a:solidFill>
                  <a:srgbClr val="FFC58B"/>
                </a:solidFill>
                <a:latin typeface="HelveticaNeueLT Std Thin" panose="020B0403020202020204" pitchFamily="34" charset="0"/>
              </a:rPr>
              <a:t>les neuf domaines </a:t>
            </a:r>
            <a:r>
              <a:rPr lang="fr-FR" sz="1600" b="1" spc="50" dirty="0" smtClean="0">
                <a:solidFill>
                  <a:srgbClr val="FFC58B"/>
                </a:solidFill>
                <a:latin typeface="HelveticaNeueLT Std Thin" panose="020B0403020202020204" pitchFamily="34" charset="0"/>
              </a:rPr>
              <a:t/>
            </a:r>
            <a:br>
              <a:rPr lang="fr-FR" sz="1600" b="1" spc="50" dirty="0" smtClean="0">
                <a:solidFill>
                  <a:srgbClr val="FFC58B"/>
                </a:solidFill>
                <a:latin typeface="HelveticaNeueLT Std Thin" panose="020B0403020202020204" pitchFamily="34" charset="0"/>
              </a:rPr>
            </a:br>
            <a:r>
              <a:rPr lang="fr-FR" sz="1600" b="1" spc="50" dirty="0" smtClean="0">
                <a:solidFill>
                  <a:srgbClr val="FFC58B"/>
                </a:solidFill>
                <a:latin typeface="HelveticaNeueLT Std Thin" panose="020B0403020202020204" pitchFamily="34" charset="0"/>
              </a:rPr>
              <a:t>de </a:t>
            </a:r>
            <a:r>
              <a:rPr lang="fr-FR" sz="1600" b="1" spc="50" dirty="0">
                <a:solidFill>
                  <a:srgbClr val="FFC58B"/>
                </a:solidFill>
                <a:latin typeface="HelveticaNeueLT Std Thin" panose="020B0403020202020204" pitchFamily="34" charset="0"/>
              </a:rPr>
              <a:t>connaissances</a:t>
            </a:r>
            <a:r>
              <a:rPr lang="fr-FR" sz="1600" spc="50" dirty="0">
                <a:solidFill>
                  <a:schemeClr val="bg1"/>
                </a:solidFill>
                <a:latin typeface="HelveticaNeueLT Std Thin" panose="020B0403020202020204" pitchFamily="34" charset="0"/>
              </a:rPr>
              <a:t> </a:t>
            </a:r>
            <a:r>
              <a:rPr lang="fr-FR" sz="1600" spc="50" dirty="0" smtClean="0">
                <a:solidFill>
                  <a:schemeClr val="bg1"/>
                </a:solidFill>
                <a:latin typeface="HelveticaNeueLT Std Thin" panose="020B0403020202020204" pitchFamily="34" charset="0"/>
              </a:rPr>
              <a:t>(</a:t>
            </a:r>
            <a:r>
              <a:rPr lang="fr-FR" sz="1600" spc="50" dirty="0">
                <a:solidFill>
                  <a:schemeClr val="bg1"/>
                </a:solidFill>
                <a:latin typeface="HelveticaNeueLT Std Thin" panose="020B0403020202020204" pitchFamily="34" charset="0"/>
              </a:rPr>
              <a:t>1- Intégration du projet, 2- Scope,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3- </a:t>
            </a:r>
            <a:r>
              <a:rPr lang="fr-FR" sz="1600" spc="50" dirty="0">
                <a:solidFill>
                  <a:schemeClr val="bg1"/>
                </a:solidFill>
                <a:latin typeface="HelveticaNeueLT Std Thin" panose="020B0403020202020204" pitchFamily="34" charset="0"/>
              </a:rPr>
              <a:t>Délai, 4- Coût, 5- Qualité, 6- Ressources Humaines, 7- Communication, 8- Risques, 9- Approvisionnement), </a:t>
            </a:r>
            <a:r>
              <a:rPr lang="fr-FR" sz="1600" b="1" spc="50" dirty="0">
                <a:solidFill>
                  <a:srgbClr val="FFC58B"/>
                </a:solidFill>
                <a:latin typeface="HelveticaNeueLT Std Thin" panose="020B0403020202020204" pitchFamily="34" charset="0"/>
              </a:rPr>
              <a:t>les 5 groupes processus </a:t>
            </a:r>
            <a:r>
              <a:rPr lang="fr-FR" sz="1600" b="1" spc="50" dirty="0" smtClean="0">
                <a:solidFill>
                  <a:srgbClr val="FFC58B"/>
                </a:solidFill>
                <a:latin typeface="HelveticaNeueLT Std Thin" panose="020B0403020202020204" pitchFamily="34" charset="0"/>
              </a:rPr>
              <a:t/>
            </a:r>
            <a:br>
              <a:rPr lang="fr-FR" sz="1600" b="1" spc="50" dirty="0" smtClean="0">
                <a:solidFill>
                  <a:srgbClr val="FFC58B"/>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a:t>
            </a:r>
            <a:r>
              <a:rPr lang="fr-FR" sz="1600" spc="50" dirty="0">
                <a:solidFill>
                  <a:schemeClr val="bg1"/>
                </a:solidFill>
                <a:latin typeface="HelveticaNeueLT Std Thin" panose="020B0403020202020204" pitchFamily="34" charset="0"/>
              </a:rPr>
              <a:t>1- Initiation, 2- Planification, 3- Exécution, 4- Contrôle et Suivi,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5- </a:t>
            </a:r>
            <a:r>
              <a:rPr lang="fr-FR" sz="1600" spc="50" dirty="0">
                <a:solidFill>
                  <a:schemeClr val="bg1"/>
                </a:solidFill>
                <a:latin typeface="HelveticaNeueLT Std Thin" panose="020B0403020202020204" pitchFamily="34" charset="0"/>
              </a:rPr>
              <a:t>Clôture) ou encore </a:t>
            </a:r>
            <a:r>
              <a:rPr lang="fr-FR" sz="1600" b="1" spc="50" dirty="0">
                <a:solidFill>
                  <a:srgbClr val="FFC58B"/>
                </a:solidFill>
                <a:latin typeface="HelveticaNeueLT Std Thin" panose="020B0403020202020204" pitchFamily="34" charset="0"/>
              </a:rPr>
              <a:t>les outils et les techniques qui la composent</a:t>
            </a:r>
            <a:r>
              <a:rPr lang="fr-FR" sz="1600" spc="50" dirty="0">
                <a:solidFill>
                  <a:schemeClr val="bg1"/>
                </a:solidFill>
                <a:latin typeface="HelveticaNeueLT Std Thin" panose="020B0403020202020204" pitchFamily="34" charset="0"/>
              </a:rPr>
              <a: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Le </a:t>
            </a:r>
            <a:r>
              <a:rPr lang="fr-FR" sz="1600" spc="50" dirty="0">
                <a:solidFill>
                  <a:schemeClr val="bg1"/>
                </a:solidFill>
                <a:latin typeface="HelveticaNeueLT Std Thin" panose="020B0403020202020204" pitchFamily="34" charset="0"/>
              </a:rPr>
              <a:t>management de projet est l’art de déléguer et cela nécessite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des </a:t>
            </a:r>
            <a:r>
              <a:rPr lang="fr-FR" sz="1600" spc="50" dirty="0">
                <a:solidFill>
                  <a:schemeClr val="bg1"/>
                </a:solidFill>
                <a:latin typeface="HelveticaNeueLT Std Thin" panose="020B0403020202020204" pitchFamily="34" charset="0"/>
              </a:rPr>
              <a:t>compétences (soft skills).Cette section traite également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des </a:t>
            </a:r>
            <a:r>
              <a:rPr lang="fr-FR" sz="1600" spc="50" dirty="0">
                <a:solidFill>
                  <a:schemeClr val="bg1"/>
                </a:solidFill>
                <a:latin typeface="HelveticaNeueLT Std Thin" panose="020B0403020202020204" pitchFamily="34" charset="0"/>
              </a:rPr>
              <a:t>compétences requises pour manager un projet ou un programme.</a:t>
            </a:r>
          </a:p>
        </p:txBody>
      </p:sp>
    </p:spTree>
    <p:extLst>
      <p:ext uri="{BB962C8B-B14F-4D97-AF65-F5344CB8AC3E}">
        <p14:creationId xmlns:p14="http://schemas.microsoft.com/office/powerpoint/2010/main" val="39588746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00989" y="-57674"/>
            <a:ext cx="9345978" cy="6919560"/>
          </a:xfrm>
          <a:prstGeom prst="rect">
            <a:avLst/>
          </a:prstGeom>
        </p:spPr>
      </p:pic>
      <p:sp>
        <p:nvSpPr>
          <p:cNvPr id="3" name="Titre 1"/>
          <p:cNvSpPr txBox="1">
            <a:spLocks/>
          </p:cNvSpPr>
          <p:nvPr/>
        </p:nvSpPr>
        <p:spPr>
          <a:xfrm>
            <a:off x="457200" y="368300"/>
            <a:ext cx="8229600" cy="917471"/>
          </a:xfrm>
          <a:prstGeom prst="rect">
            <a:avLst/>
          </a:prstGeom>
          <a:noFill/>
        </p:spPr>
        <p:txBody>
          <a:bodyPr wrap="square"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ct val="85000"/>
              </a:lnSpc>
            </a:pP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La structure de l’ouvrage</a:t>
            </a:r>
            <a:endPar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sp>
        <p:nvSpPr>
          <p:cNvPr id="14" name="Rectangle 13"/>
          <p:cNvSpPr/>
          <p:nvPr/>
        </p:nvSpPr>
        <p:spPr>
          <a:xfrm>
            <a:off x="6861547" y="2182095"/>
            <a:ext cx="938078" cy="338554"/>
          </a:xfrm>
          <a:prstGeom prst="rect">
            <a:avLst/>
          </a:prstGeom>
        </p:spPr>
        <p:txBody>
          <a:bodyPr wrap="none">
            <a:spAutoFit/>
          </a:bodyPr>
          <a:lstStyle/>
          <a:p>
            <a:pPr algn="ct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Le bilan</a:t>
            </a:r>
            <a:endParaRPr lang="fr-FR" sz="1600" dirty="0">
              <a:effectLst>
                <a:outerShdw blurRad="76200" dist="38100" dir="2700000" algn="tl">
                  <a:srgbClr val="000000">
                    <a:alpha val="26000"/>
                  </a:srgbClr>
                </a:outerShdw>
              </a:effectLst>
            </a:endParaRPr>
          </a:p>
        </p:txBody>
      </p:sp>
      <p:sp>
        <p:nvSpPr>
          <p:cNvPr id="18" name="Rectangle 17"/>
          <p:cNvSpPr/>
          <p:nvPr/>
        </p:nvSpPr>
        <p:spPr>
          <a:xfrm>
            <a:off x="7805335" y="1908767"/>
            <a:ext cx="752129" cy="246221"/>
          </a:xfrm>
          <a:prstGeom prst="rect">
            <a:avLst/>
          </a:prstGeom>
        </p:spPr>
        <p:txBody>
          <a:bodyPr wrap="none">
            <a:spAutoFit/>
          </a:bodyPr>
          <a:lstStyle/>
          <a:p>
            <a:r>
              <a:rPr lang="fr-FR" sz="1000" spc="50" smtClean="0">
                <a:solidFill>
                  <a:prstClr val="white"/>
                </a:solidFill>
                <a:latin typeface="HelveticaNeueLT Std Thin" panose="020B0403020202020204" pitchFamily="34" charset="0"/>
              </a:rPr>
              <a:t>Chapitres</a:t>
            </a:r>
            <a:endParaRPr lang="fr-FR" sz="1050" dirty="0"/>
          </a:p>
        </p:txBody>
      </p:sp>
      <p:sp>
        <p:nvSpPr>
          <p:cNvPr id="17" name="Sous-titre 2"/>
          <p:cNvSpPr txBox="1">
            <a:spLocks/>
          </p:cNvSpPr>
          <p:nvPr/>
        </p:nvSpPr>
        <p:spPr>
          <a:xfrm>
            <a:off x="1208519" y="3719992"/>
            <a:ext cx="6846909" cy="2348717"/>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nSpc>
                <a:spcPct val="85000"/>
              </a:lnSpc>
              <a:buNone/>
            </a:pPr>
            <a:r>
              <a:rPr lang="fr-FR" sz="1600" spc="50" dirty="0">
                <a:solidFill>
                  <a:schemeClr val="bg1"/>
                </a:solidFill>
                <a:latin typeface="HelveticaNeueLT Std Thin" panose="020B0403020202020204" pitchFamily="34" charset="0"/>
              </a:rPr>
              <a:t>Nous aurons fait le tour de la question sur le management de projet, alors, de quoi traiter ensuite? Vous avez réussi un projet et vous désirez poursuivre, vous avez manqué un projet et vous désirez ouvrir un bar, vous voulez devenir Manager de Projet… Ce dernier chapitre traite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des </a:t>
            </a:r>
            <a:r>
              <a:rPr lang="fr-FR" sz="1600" b="1" spc="50" dirty="0">
                <a:solidFill>
                  <a:srgbClr val="FFC58B"/>
                </a:solidFill>
                <a:latin typeface="HelveticaNeueLT Std Thin" panose="020B0403020202020204" pitchFamily="34" charset="0"/>
              </a:rPr>
              <a:t>perspectives de développement de carrière </a:t>
            </a:r>
            <a:r>
              <a:rPr lang="fr-FR" sz="1600" spc="50" dirty="0">
                <a:solidFill>
                  <a:schemeClr val="bg1"/>
                </a:solidFill>
                <a:latin typeface="HelveticaNeueLT Std Thin" panose="020B0403020202020204" pitchFamily="34" charset="0"/>
              </a:rPr>
              <a:t>dans le management </a:t>
            </a: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projets ou de programmes. Il évoque aussi la question du crédit accordé à celui qui désirerait postuler au poste de Vice-Président (VP) après </a:t>
            </a:r>
            <a:r>
              <a:rPr lang="fr-FR" sz="1600" spc="50" dirty="0" smtClean="0">
                <a:solidFill>
                  <a:schemeClr val="bg1"/>
                </a:solidFill>
                <a:latin typeface="HelveticaNeueLT Std Thin" panose="020B0403020202020204" pitchFamily="34" charset="0"/>
              </a:rPr>
              <a:t>le </a:t>
            </a:r>
            <a:r>
              <a:rPr lang="fr-FR" sz="1600" spc="50" dirty="0">
                <a:solidFill>
                  <a:schemeClr val="bg1"/>
                </a:solidFill>
                <a:latin typeface="HelveticaNeueLT Std Thin" panose="020B0403020202020204" pitchFamily="34" charset="0"/>
              </a:rPr>
              <a:t>management de projet. J’ai connu des entreprises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où </a:t>
            </a:r>
            <a:r>
              <a:rPr lang="fr-FR" sz="1600" spc="50" dirty="0">
                <a:solidFill>
                  <a:schemeClr val="bg1"/>
                </a:solidFill>
                <a:latin typeface="HelveticaNeueLT Std Thin" panose="020B0403020202020204" pitchFamily="34" charset="0"/>
              </a:rPr>
              <a:t>le Manager </a:t>
            </a: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Projet s’est fait un nom après avoir raté un projet,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et </a:t>
            </a:r>
            <a:r>
              <a:rPr lang="fr-FR" sz="1600" spc="50" dirty="0">
                <a:solidFill>
                  <a:schemeClr val="bg1"/>
                </a:solidFill>
                <a:latin typeface="HelveticaNeueLT Std Thin" panose="020B0403020202020204" pitchFamily="34" charset="0"/>
              </a:rPr>
              <a:t>a même obtenu une promotion : Vice-Président (VP). </a:t>
            </a:r>
          </a:p>
        </p:txBody>
      </p:sp>
    </p:spTree>
    <p:extLst>
      <p:ext uri="{BB962C8B-B14F-4D97-AF65-F5344CB8AC3E}">
        <p14:creationId xmlns:p14="http://schemas.microsoft.com/office/powerpoint/2010/main" val="14176219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100989" y="-57674"/>
            <a:ext cx="9345978" cy="6919560"/>
          </a:xfrm>
          <a:prstGeom prst="rect">
            <a:avLst/>
          </a:prstGeom>
        </p:spPr>
      </p:pic>
      <p:sp>
        <p:nvSpPr>
          <p:cNvPr id="2" name="Titre 1"/>
          <p:cNvSpPr>
            <a:spLocks noGrp="1"/>
          </p:cNvSpPr>
          <p:nvPr>
            <p:ph type="title" idx="4294967295"/>
          </p:nvPr>
        </p:nvSpPr>
        <p:spPr>
          <a:xfrm>
            <a:off x="457200" y="368300"/>
            <a:ext cx="8229600" cy="949065"/>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Caractéristique de l’ouvrage</a:t>
            </a:r>
          </a:p>
        </p:txBody>
      </p:sp>
      <p:sp>
        <p:nvSpPr>
          <p:cNvPr id="3" name="Sous-titre 2"/>
          <p:cNvSpPr>
            <a:spLocks noGrp="1"/>
          </p:cNvSpPr>
          <p:nvPr>
            <p:ph idx="4294967295"/>
          </p:nvPr>
        </p:nvSpPr>
        <p:spPr>
          <a:xfrm>
            <a:off x="991190" y="1325833"/>
            <a:ext cx="7161620" cy="693869"/>
          </a:xfrm>
          <a:prstGeom prst="rect">
            <a:avLst/>
          </a:prstGeom>
        </p:spPr>
        <p:txBody>
          <a:bodyPr>
            <a:noAutofit/>
          </a:bodyPr>
          <a:lstStyle/>
          <a:p>
            <a:pPr marL="18900" indent="0">
              <a:lnSpc>
                <a:spcPct val="85000"/>
              </a:lnSpc>
              <a:spcBef>
                <a:spcPts val="200"/>
              </a:spcBef>
              <a:buNone/>
            </a:pPr>
            <a:r>
              <a:rPr lang="fr-FR" sz="1400" spc="50" dirty="0">
                <a:solidFill>
                  <a:schemeClr val="bg1"/>
                </a:solidFill>
                <a:latin typeface="HelveticaNeueLT Std Thin" panose="020B0403020202020204" pitchFamily="34" charset="0"/>
              </a:rPr>
              <a:t>L’ouvrage a pour objectif de fournir des informations pratiques </a:t>
            </a:r>
            <a:r>
              <a:rPr lang="fr-FR" sz="1400" spc="50" dirty="0" smtClean="0">
                <a:solidFill>
                  <a:schemeClr val="bg1"/>
                </a:solidFill>
                <a:latin typeface="HelveticaNeueLT Std Thin" panose="020B0403020202020204" pitchFamily="34" charset="0"/>
              </a:rPr>
              <a:t>sur </a:t>
            </a:r>
            <a:r>
              <a:rPr lang="fr-FR" sz="1400" spc="50" dirty="0">
                <a:solidFill>
                  <a:schemeClr val="bg1"/>
                </a:solidFill>
                <a:latin typeface="HelveticaNeueLT Std Thin" panose="020B0403020202020204" pitchFamily="34" charset="0"/>
              </a:rPr>
              <a:t>le management de projet. Pour ce faire, des signes ont été conçus afin que le lecteur puisse repérer plus rapidement les sujets qui l’intéressent. </a:t>
            </a:r>
          </a:p>
        </p:txBody>
      </p:sp>
      <p:grpSp>
        <p:nvGrpSpPr>
          <p:cNvPr id="4" name="Groupe 3"/>
          <p:cNvGrpSpPr/>
          <p:nvPr/>
        </p:nvGrpSpPr>
        <p:grpSpPr>
          <a:xfrm>
            <a:off x="663209" y="2228157"/>
            <a:ext cx="7951699" cy="3957490"/>
            <a:chOff x="735101" y="2228157"/>
            <a:chExt cx="7951699" cy="3957490"/>
          </a:xfrm>
        </p:grpSpPr>
        <p:pic>
          <p:nvPicPr>
            <p:cNvPr id="26" name="Image 25" descr="définition.jpg"/>
            <p:cNvPicPr/>
            <p:nvPr/>
          </p:nvPicPr>
          <p:blipFill rotWithShape="1">
            <a:blip r:embed="rId3" cstate="print">
              <a:extLst>
                <a:ext uri="{BEBA8EAE-BF5A-486C-A8C5-ECC9F3942E4B}">
                  <a14:imgProps xmlns:a14="http://schemas.microsoft.com/office/drawing/2010/main">
                    <a14:imgLayer r:embed="rId4">
                      <a14:imgEffect>
                        <a14:backgroundRemoval t="11495" b="84382" l="17259" r="70405"/>
                      </a14:imgEffect>
                      <a14:imgEffect>
                        <a14:brightnessContrast contrast="40000"/>
                      </a14:imgEffect>
                    </a14:imgLayer>
                  </a14:imgProps>
                </a:ext>
              </a:extLst>
            </a:blip>
            <a:srcRect l="10616" t="2384" r="22952" b="6507"/>
            <a:stretch/>
          </p:blipFill>
          <p:spPr bwMode="auto">
            <a:xfrm>
              <a:off x="735101" y="2250403"/>
              <a:ext cx="1418638" cy="659832"/>
            </a:xfrm>
            <a:prstGeom prst="rect">
              <a:avLst/>
            </a:prstGeom>
            <a:noFill/>
            <a:ln>
              <a:noFill/>
            </a:ln>
            <a:effectLst>
              <a:outerShdw blurRad="177800" dist="38100" dir="2700000" algn="tl" rotWithShape="0">
                <a:prstClr val="black">
                  <a:alpha val="30000"/>
                </a:prstClr>
              </a:outerShdw>
            </a:effectLst>
          </p:spPr>
        </p:pic>
        <p:sp>
          <p:nvSpPr>
            <p:cNvPr id="28" name="Titre 1"/>
            <p:cNvSpPr txBox="1">
              <a:spLocks/>
            </p:cNvSpPr>
            <p:nvPr/>
          </p:nvSpPr>
          <p:spPr>
            <a:xfrm>
              <a:off x="760228" y="2868481"/>
              <a:ext cx="2593282" cy="1084126"/>
            </a:xfrm>
            <a:prstGeom prst="rect">
              <a:avLst/>
            </a:prstGeom>
            <a:noFill/>
          </p:spPr>
          <p:txBody>
            <a:bodyPr wrap="square"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ct val="85000"/>
                </a:lnSpc>
              </a:pP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Ce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signe se réfère à la définition d’un mot, qui est souvent celle référencée dans le PMBoK® (Project Management Book of </a:t>
              </a:r>
              <a:r>
                <a:rPr lang="fr-FR" sz="1400" dirty="0" err="1">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Knowledge</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de PMI.</a:t>
              </a:r>
            </a:p>
          </p:txBody>
        </p:sp>
        <p:pic>
          <p:nvPicPr>
            <p:cNvPr id="30" name="Image 29" descr="exemple.jpg"/>
            <p:cNvPicPr/>
            <p:nvPr/>
          </p:nvPicPr>
          <p:blipFill rotWithShape="1">
            <a:blip r:embed="rId5" cstate="print">
              <a:extLst>
                <a:ext uri="{BEBA8EAE-BF5A-486C-A8C5-ECC9F3942E4B}">
                  <a14:imgProps xmlns:a14="http://schemas.microsoft.com/office/drawing/2010/main">
                    <a14:imgLayer r:embed="rId6">
                      <a14:imgEffect>
                        <a14:brightnessContrast contrast="40000"/>
                      </a14:imgEffect>
                    </a14:imgLayer>
                  </a14:imgProps>
                </a:ext>
              </a:extLst>
            </a:blip>
            <a:srcRect l="6966" t="489" r="9117" b="26880"/>
            <a:stretch/>
          </p:blipFill>
          <p:spPr bwMode="auto">
            <a:xfrm>
              <a:off x="3785196" y="2228157"/>
              <a:ext cx="1000202" cy="576682"/>
            </a:xfrm>
            <a:prstGeom prst="rect">
              <a:avLst/>
            </a:prstGeom>
            <a:noFill/>
            <a:ln>
              <a:noFill/>
            </a:ln>
            <a:effectLst>
              <a:outerShdw blurRad="177800" dist="38100" dir="2700000" algn="tl" rotWithShape="0">
                <a:prstClr val="black">
                  <a:alpha val="30000"/>
                </a:prstClr>
              </a:outerShdw>
            </a:effectLst>
          </p:spPr>
        </p:pic>
        <p:pic>
          <p:nvPicPr>
            <p:cNvPr id="46" name="Image 45" descr="LOI.jpg"/>
            <p:cNvPicPr/>
            <p:nvPr/>
          </p:nvPicPr>
          <p:blipFill rotWithShape="1">
            <a:blip r:embed="rId7" cstate="print">
              <a:extLst>
                <a:ext uri="{BEBA8EAE-BF5A-486C-A8C5-ECC9F3942E4B}">
                  <a14:imgProps xmlns:a14="http://schemas.microsoft.com/office/drawing/2010/main">
                    <a14:imgLayer r:embed="rId8">
                      <a14:imgEffect>
                        <a14:brightnessContrast contrast="40000"/>
                      </a14:imgEffect>
                    </a14:imgLayer>
                  </a14:imgProps>
                </a:ext>
              </a:extLst>
            </a:blip>
            <a:srcRect l="4264" t="4161" r="6205" b="12946"/>
            <a:stretch/>
          </p:blipFill>
          <p:spPr bwMode="auto">
            <a:xfrm>
              <a:off x="6631921" y="2263031"/>
              <a:ext cx="853318" cy="647204"/>
            </a:xfrm>
            <a:prstGeom prst="rect">
              <a:avLst/>
            </a:prstGeom>
            <a:noFill/>
            <a:ln>
              <a:noFill/>
            </a:ln>
            <a:effectLst>
              <a:outerShdw blurRad="177800" dist="38100" dir="2700000" algn="tl" rotWithShape="0">
                <a:prstClr val="black">
                  <a:alpha val="30000"/>
                </a:prstClr>
              </a:outerShdw>
            </a:effectLst>
          </p:spPr>
        </p:pic>
        <p:pic>
          <p:nvPicPr>
            <p:cNvPr id="47" name="Image 46" descr="technique.jpg"/>
            <p:cNvPicPr/>
            <p:nvPr/>
          </p:nvPicPr>
          <p:blipFill rotWithShape="1">
            <a:blip r:embed="rId9" cstate="print">
              <a:extLst>
                <a:ext uri="{BEBA8EAE-BF5A-486C-A8C5-ECC9F3942E4B}">
                  <a14:imgProps xmlns:a14="http://schemas.microsoft.com/office/drawing/2010/main">
                    <a14:imgLayer r:embed="rId10">
                      <a14:imgEffect>
                        <a14:brightnessContrast contrast="40000"/>
                      </a14:imgEffect>
                    </a14:imgLayer>
                  </a14:imgProps>
                </a:ext>
              </a:extLst>
            </a:blip>
            <a:srcRect l="7387" t="5329" r="13181" b="11731"/>
            <a:stretch/>
          </p:blipFill>
          <p:spPr bwMode="auto">
            <a:xfrm>
              <a:off x="991190" y="4280052"/>
              <a:ext cx="914400" cy="630706"/>
            </a:xfrm>
            <a:prstGeom prst="rect">
              <a:avLst/>
            </a:prstGeom>
            <a:noFill/>
            <a:ln>
              <a:noFill/>
            </a:ln>
            <a:effectLst>
              <a:outerShdw blurRad="177800" dist="38100" dir="2700000" algn="tl" rotWithShape="0">
                <a:prstClr val="black">
                  <a:alpha val="30000"/>
                </a:prstClr>
              </a:outerShdw>
            </a:effectLst>
          </p:spPr>
        </p:pic>
        <p:pic>
          <p:nvPicPr>
            <p:cNvPr id="48" name="Image 47" descr="outild.jpg"/>
            <p:cNvPicPr/>
            <p:nvPr/>
          </p:nvPicPr>
          <p:blipFill rotWithShape="1">
            <a:blip r:embed="rId11" cstate="print">
              <a:extLst>
                <a:ext uri="{BEBA8EAE-BF5A-486C-A8C5-ECC9F3942E4B}">
                  <a14:imgProps xmlns:a14="http://schemas.microsoft.com/office/drawing/2010/main">
                    <a14:imgLayer r:embed="rId12">
                      <a14:imgEffect>
                        <a14:backgroundRemoval t="4138" b="100000" l="17273" r="98182">
                          <a14:foregroundMark x1="42273" y1="52414" x2="48636" y2="73103"/>
                        </a14:backgroundRemoval>
                      </a14:imgEffect>
                      <a14:imgEffect>
                        <a14:brightnessContrast contrast="40000"/>
                      </a14:imgEffect>
                    </a14:imgLayer>
                  </a14:imgProps>
                </a:ext>
              </a:extLst>
            </a:blip>
            <a:srcRect l="15407" t="6335" r="8089" b="5934"/>
            <a:stretch/>
          </p:blipFill>
          <p:spPr bwMode="auto">
            <a:xfrm>
              <a:off x="3855888" y="4209747"/>
              <a:ext cx="929510" cy="713786"/>
            </a:xfrm>
            <a:prstGeom prst="rect">
              <a:avLst/>
            </a:prstGeom>
            <a:noFill/>
            <a:ln>
              <a:noFill/>
            </a:ln>
            <a:effectLst>
              <a:outerShdw blurRad="177800" dist="38100" dir="2700000" algn="tl" rotWithShape="0">
                <a:prstClr val="black">
                  <a:alpha val="30000"/>
                </a:prstClr>
              </a:outerShdw>
            </a:effectLst>
          </p:spPr>
        </p:pic>
        <p:pic>
          <p:nvPicPr>
            <p:cNvPr id="49" name="Image 48" descr="processus4.jpg"/>
            <p:cNvPicPr/>
            <p:nvPr/>
          </p:nvPicPr>
          <p:blipFill rotWithShape="1">
            <a:blip r:embed="rId13" cstate="print">
              <a:extLst>
                <a:ext uri="{BEBA8EAE-BF5A-486C-A8C5-ECC9F3942E4B}">
                  <a14:imgProps xmlns:a14="http://schemas.microsoft.com/office/drawing/2010/main">
                    <a14:imgLayer r:embed="rId14">
                      <a14:imgEffect>
                        <a14:backgroundRemoval t="0" b="95842" l="0" r="98028">
                          <a14:foregroundMark x1="40631" y1="21007" x2="29191" y2="36980"/>
                          <a14:foregroundMark x1="24655" y1="49015" x2="24655" y2="59081"/>
                          <a14:foregroundMark x1="26627" y1="68709" x2="49704" y2="76149"/>
                          <a14:foregroundMark x1="48521" y1="84902" x2="73176" y2="67396"/>
                          <a14:foregroundMark x1="74162" y1="58206" x2="71992" y2="37418"/>
                          <a14:foregroundMark x1="74951" y1="34354" x2="50099" y2="16849"/>
                          <a14:foregroundMark x1="23866" y1="37418" x2="25049" y2="61488"/>
                          <a14:foregroundMark x1="56016" y1="42013" x2="43195" y2="53173"/>
                          <a14:foregroundMark x1="45168" y1="57330" x2="58777" y2="51204"/>
                        </a14:backgroundRemoval>
                      </a14:imgEffect>
                      <a14:imgEffect>
                        <a14:brightnessContrast contrast="40000"/>
                      </a14:imgEffect>
                    </a14:imgLayer>
                  </a14:imgProps>
                </a:ext>
              </a:extLst>
            </a:blip>
            <a:srcRect l="5885" t="467" r="7627" b="6695"/>
            <a:stretch/>
          </p:blipFill>
          <p:spPr bwMode="auto">
            <a:xfrm>
              <a:off x="6315660" y="4209747"/>
              <a:ext cx="742920" cy="713786"/>
            </a:xfrm>
            <a:prstGeom prst="rect">
              <a:avLst/>
            </a:prstGeom>
            <a:noFill/>
            <a:ln>
              <a:noFill/>
            </a:ln>
            <a:effectLst>
              <a:outerShdw blurRad="177800" dist="38100" dir="2700000" algn="tl" rotWithShape="0">
                <a:prstClr val="black">
                  <a:alpha val="30000"/>
                </a:prstClr>
              </a:outerShdw>
            </a:effectLst>
          </p:spPr>
        </p:pic>
        <p:sp>
          <p:nvSpPr>
            <p:cNvPr id="50" name="Titre 1"/>
            <p:cNvSpPr txBox="1">
              <a:spLocks/>
            </p:cNvSpPr>
            <p:nvPr/>
          </p:nvSpPr>
          <p:spPr>
            <a:xfrm>
              <a:off x="3426873" y="2868481"/>
              <a:ext cx="2593282" cy="1277624"/>
            </a:xfrm>
            <a:prstGeom prst="rect">
              <a:avLst/>
            </a:prstGeom>
            <a:noFill/>
          </p:spPr>
          <p:txBody>
            <a:bodyPr wrap="square"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ct val="85000"/>
                </a:lnSpc>
              </a:pP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Ce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signe se réfère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à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des exemples qui sont issus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de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cas concrets pratiques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ou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à des </a:t>
              </a:r>
              <a:r>
                <a:rPr lang="fr-FR" sz="1400" dirty="0" err="1">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templates</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prêts à être utilisés dans le quotidien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du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Manager de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Projet.</a:t>
              </a:r>
              <a:endPar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sp>
          <p:nvSpPr>
            <p:cNvPr id="51" name="Titre 1"/>
            <p:cNvSpPr txBox="1">
              <a:spLocks/>
            </p:cNvSpPr>
            <p:nvPr/>
          </p:nvSpPr>
          <p:spPr>
            <a:xfrm>
              <a:off x="6093518" y="2868481"/>
              <a:ext cx="2593282" cy="1084126"/>
            </a:xfrm>
            <a:prstGeom prst="rect">
              <a:avLst/>
            </a:prstGeom>
            <a:noFill/>
          </p:spPr>
          <p:txBody>
            <a:bodyPr wrap="square"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ct val="85000"/>
                </a:lnSpc>
              </a:pP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Ce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signe se réfère à des lois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qui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portent souvent le nom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de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ceux qui les ont créées.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Le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management de projet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obéit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à quelques lois.</a:t>
              </a:r>
            </a:p>
          </p:txBody>
        </p:sp>
        <p:sp>
          <p:nvSpPr>
            <p:cNvPr id="52" name="Rectangle 51"/>
            <p:cNvSpPr/>
            <p:nvPr/>
          </p:nvSpPr>
          <p:spPr>
            <a:xfrm>
              <a:off x="2044865" y="2401331"/>
              <a:ext cx="1077539" cy="338554"/>
            </a:xfrm>
            <a:prstGeom prst="rect">
              <a:avLst/>
            </a:prstGeom>
          </p:spPr>
          <p:txBody>
            <a:bodyPr wrap="none">
              <a:spAutoFit/>
            </a:bodyPr>
            <a:lstStyle/>
            <a:p>
              <a:pPr algn="ct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Définition</a:t>
              </a:r>
              <a:endParaRPr lang="fr-FR" sz="1600" dirty="0">
                <a:effectLst>
                  <a:outerShdw blurRad="76200" dist="38100" dir="2700000" algn="tl">
                    <a:srgbClr val="000000">
                      <a:alpha val="26000"/>
                    </a:srgbClr>
                  </a:outerShdw>
                </a:effectLst>
              </a:endParaRPr>
            </a:p>
          </p:txBody>
        </p:sp>
        <p:sp>
          <p:nvSpPr>
            <p:cNvPr id="53" name="Rectangle 52"/>
            <p:cNvSpPr/>
            <p:nvPr/>
          </p:nvSpPr>
          <p:spPr>
            <a:xfrm>
              <a:off x="4741379" y="2403804"/>
              <a:ext cx="998991" cy="338554"/>
            </a:xfrm>
            <a:prstGeom prst="rect">
              <a:avLst/>
            </a:prstGeom>
          </p:spPr>
          <p:txBody>
            <a:bodyPr wrap="none">
              <a:spAutoFit/>
            </a:bodyPr>
            <a:lstStyle/>
            <a:p>
              <a:pPr algn="ct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Exemple</a:t>
              </a:r>
              <a:endParaRPr lang="fr-FR" sz="1600" dirty="0">
                <a:effectLst>
                  <a:outerShdw blurRad="76200" dist="38100" dir="2700000" algn="tl">
                    <a:srgbClr val="000000">
                      <a:alpha val="26000"/>
                    </a:srgbClr>
                  </a:outerShdw>
                </a:effectLst>
              </a:endParaRPr>
            </a:p>
          </p:txBody>
        </p:sp>
        <p:sp>
          <p:nvSpPr>
            <p:cNvPr id="54" name="Rectangle 53"/>
            <p:cNvSpPr/>
            <p:nvPr/>
          </p:nvSpPr>
          <p:spPr>
            <a:xfrm>
              <a:off x="7586893" y="2417053"/>
              <a:ext cx="466795" cy="338554"/>
            </a:xfrm>
            <a:prstGeom prst="rect">
              <a:avLst/>
            </a:prstGeom>
          </p:spPr>
          <p:txBody>
            <a:bodyPr wrap="none">
              <a:spAutoFit/>
            </a:bodyPr>
            <a:lstStyle/>
            <a:p>
              <a:pPr algn="ct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Loi</a:t>
              </a:r>
              <a:endParaRPr lang="fr-FR" sz="1600" dirty="0">
                <a:effectLst>
                  <a:outerShdw blurRad="76200" dist="38100" dir="2700000" algn="tl">
                    <a:srgbClr val="000000">
                      <a:alpha val="26000"/>
                    </a:srgbClr>
                  </a:outerShdw>
                </a:effectLst>
              </a:endParaRPr>
            </a:p>
          </p:txBody>
        </p:sp>
        <p:sp>
          <p:nvSpPr>
            <p:cNvPr id="55" name="Titre 1"/>
            <p:cNvSpPr txBox="1">
              <a:spLocks/>
            </p:cNvSpPr>
            <p:nvPr/>
          </p:nvSpPr>
          <p:spPr>
            <a:xfrm>
              <a:off x="760228" y="4946645"/>
              <a:ext cx="2593282" cy="1084126"/>
            </a:xfrm>
            <a:prstGeom prst="rect">
              <a:avLst/>
            </a:prstGeom>
            <a:noFill/>
          </p:spPr>
          <p:txBody>
            <a:bodyPr wrap="square"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ct val="85000"/>
                </a:lnSpc>
              </a:pP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Ce signe se réfère à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une technique</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souvent issue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du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PMBOK®. Je rappelle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que </a:t>
              </a:r>
              <a:b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le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management de projet est l’application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de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ces techniques.</a:t>
              </a:r>
            </a:p>
          </p:txBody>
        </p:sp>
        <p:sp>
          <p:nvSpPr>
            <p:cNvPr id="56" name="Rectangle 55"/>
            <p:cNvSpPr/>
            <p:nvPr/>
          </p:nvSpPr>
          <p:spPr>
            <a:xfrm>
              <a:off x="1907929" y="4572204"/>
              <a:ext cx="1169295" cy="338554"/>
            </a:xfrm>
            <a:prstGeom prst="rect">
              <a:avLst/>
            </a:prstGeom>
          </p:spPr>
          <p:txBody>
            <a:bodyPr wrap="none">
              <a:spAutoFit/>
            </a:bodyPr>
            <a:lstStyle/>
            <a:p>
              <a:pPr algn="ct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Technique</a:t>
              </a:r>
              <a:endParaRPr lang="fr-FR" sz="1600" dirty="0">
                <a:effectLst>
                  <a:outerShdw blurRad="76200" dist="38100" dir="2700000" algn="tl">
                    <a:srgbClr val="000000">
                      <a:alpha val="26000"/>
                    </a:srgbClr>
                  </a:outerShdw>
                </a:effectLst>
              </a:endParaRPr>
            </a:p>
          </p:txBody>
        </p:sp>
        <p:sp>
          <p:nvSpPr>
            <p:cNvPr id="57" name="Titre 1"/>
            <p:cNvSpPr txBox="1">
              <a:spLocks/>
            </p:cNvSpPr>
            <p:nvPr/>
          </p:nvSpPr>
          <p:spPr>
            <a:xfrm>
              <a:off x="3426873" y="4946645"/>
              <a:ext cx="2593282" cy="1084126"/>
            </a:xfrm>
            <a:prstGeom prst="rect">
              <a:avLst/>
            </a:prstGeom>
            <a:noFill/>
          </p:spPr>
          <p:txBody>
            <a:bodyPr wrap="square"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ct val="85000"/>
                </a:lnSpc>
              </a:pP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Ce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signe se réfère à un outil, souvent issu du PMBOK®.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Je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rappelle que le management de projet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est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l’application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de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ces outils. </a:t>
              </a:r>
            </a:p>
          </p:txBody>
        </p:sp>
        <p:sp>
          <p:nvSpPr>
            <p:cNvPr id="58" name="Rectangle 57"/>
            <p:cNvSpPr/>
            <p:nvPr/>
          </p:nvSpPr>
          <p:spPr>
            <a:xfrm>
              <a:off x="4849284" y="4566425"/>
              <a:ext cx="625492" cy="338554"/>
            </a:xfrm>
            <a:prstGeom prst="rect">
              <a:avLst/>
            </a:prstGeom>
          </p:spPr>
          <p:txBody>
            <a:bodyPr wrap="none">
              <a:spAutoFit/>
            </a:bodyPr>
            <a:lstStyle/>
            <a:p>
              <a:pPr algn="ct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Outil</a:t>
              </a:r>
              <a:endParaRPr lang="fr-FR" sz="1600" dirty="0">
                <a:effectLst>
                  <a:outerShdw blurRad="76200" dist="38100" dir="2700000" algn="tl">
                    <a:srgbClr val="000000">
                      <a:alpha val="26000"/>
                    </a:srgbClr>
                  </a:outerShdw>
                </a:effectLst>
              </a:endParaRPr>
            </a:p>
          </p:txBody>
        </p:sp>
        <p:sp>
          <p:nvSpPr>
            <p:cNvPr id="59" name="Titre 1"/>
            <p:cNvSpPr txBox="1">
              <a:spLocks/>
            </p:cNvSpPr>
            <p:nvPr/>
          </p:nvSpPr>
          <p:spPr>
            <a:xfrm>
              <a:off x="6093518" y="4946644"/>
              <a:ext cx="2593282" cy="1239003"/>
            </a:xfrm>
            <a:prstGeom prst="rect">
              <a:avLst/>
            </a:prstGeom>
            <a:noFill/>
          </p:spPr>
          <p:txBody>
            <a:bodyPr wrap="square"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ct val="85000"/>
                </a:lnSpc>
              </a:pP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Ce signe se réfère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à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un processus, souvent issu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du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PMBOK®.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Le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management de projet nécessite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le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management efficace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de </a:t>
              </a:r>
              <a:r>
                <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processus </a:t>
              </a:r>
              <a:r>
                <a:rPr lang="fr-FR" sz="14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appropriés.</a:t>
              </a:r>
              <a:endParaRPr lang="fr-FR" sz="14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sp>
          <p:nvSpPr>
            <p:cNvPr id="60" name="Rectangle 59"/>
            <p:cNvSpPr/>
            <p:nvPr/>
          </p:nvSpPr>
          <p:spPr>
            <a:xfrm>
              <a:off x="7058580" y="4514586"/>
              <a:ext cx="1196161" cy="338554"/>
            </a:xfrm>
            <a:prstGeom prst="rect">
              <a:avLst/>
            </a:prstGeom>
          </p:spPr>
          <p:txBody>
            <a:bodyPr wrap="none">
              <a:spAutoFit/>
            </a:bodyPr>
            <a:lstStyle/>
            <a:p>
              <a:pPr algn="ctr"/>
              <a:r>
                <a:rPr lang="fr-FR" sz="1600" b="1" spc="50" dirty="0" smtClean="0">
                  <a:solidFill>
                    <a:srgbClr val="FFC58B"/>
                  </a:solidFill>
                  <a:effectLst>
                    <a:outerShdw blurRad="76200" dist="38100" dir="2700000" algn="tl">
                      <a:srgbClr val="000000">
                        <a:alpha val="26000"/>
                      </a:srgbClr>
                    </a:outerShdw>
                  </a:effectLst>
                  <a:latin typeface="HelveticaNeueLT Std Thin" panose="020B0403020202020204" pitchFamily="34" charset="0"/>
                </a:rPr>
                <a:t>Processus</a:t>
              </a:r>
              <a:endParaRPr lang="fr-FR" sz="1600" dirty="0">
                <a:effectLst>
                  <a:outerShdw blurRad="76200" dist="38100" dir="2700000" algn="tl">
                    <a:srgbClr val="000000">
                      <a:alpha val="26000"/>
                    </a:srgbClr>
                  </a:outerShdw>
                </a:effectLst>
              </a:endParaRPr>
            </a:p>
          </p:txBody>
        </p:sp>
      </p:grpSp>
    </p:spTree>
    <p:extLst>
      <p:ext uri="{BB962C8B-B14F-4D97-AF65-F5344CB8AC3E}">
        <p14:creationId xmlns:p14="http://schemas.microsoft.com/office/powerpoint/2010/main" val="9701127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0"/>
            <a:ext cx="82296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Quelques promesses de l’auteur</a:t>
            </a:r>
          </a:p>
        </p:txBody>
      </p:sp>
      <p:sp>
        <p:nvSpPr>
          <p:cNvPr id="3" name="Sous-titre 2"/>
          <p:cNvSpPr>
            <a:spLocks noGrp="1"/>
          </p:cNvSpPr>
          <p:nvPr>
            <p:ph idx="4294967295"/>
          </p:nvPr>
        </p:nvSpPr>
        <p:spPr>
          <a:xfrm>
            <a:off x="2875429" y="2106526"/>
            <a:ext cx="5453436" cy="3483540"/>
          </a:xfrm>
          <a:prstGeom prst="rect">
            <a:avLst/>
          </a:prstGeom>
        </p:spPr>
        <p:txBody>
          <a:bodyPr>
            <a:noAutofit/>
          </a:bodyPr>
          <a:lstStyle/>
          <a:p>
            <a:pPr indent="-324000">
              <a:lnSpc>
                <a:spcPct val="85000"/>
              </a:lnSpc>
              <a:spcBef>
                <a:spcPts val="200"/>
              </a:spcBef>
              <a:buBlip>
                <a:blip r:embed="rId2"/>
              </a:buBlip>
            </a:pPr>
            <a:r>
              <a:rPr lang="fr-FR" sz="1600" b="1" spc="50" dirty="0">
                <a:solidFill>
                  <a:srgbClr val="FFC58B"/>
                </a:solidFill>
                <a:latin typeface="HelveticaNeueLT Std Thin" panose="020B0403020202020204" pitchFamily="34" charset="0"/>
              </a:rPr>
              <a:t>Cet ouvrage n’est pas un énième cours théorique</a:t>
            </a:r>
            <a:r>
              <a:rPr lang="fr-FR" sz="1600" spc="50" dirty="0">
                <a:solidFill>
                  <a:schemeClr val="bg1"/>
                </a:solidFill>
                <a:latin typeface="HelveticaNeueLT Std Thin" panose="020B0403020202020204" pitchFamily="34" charset="0"/>
              </a:rPr>
              <a:t>, qui peut plonger le lecteur dans un coma profond, mais davantage un livre pour éveiller son côté acteur. </a:t>
            </a:r>
          </a:p>
          <a:p>
            <a:pPr indent="-324000">
              <a:lnSpc>
                <a:spcPct val="85000"/>
              </a:lnSpc>
              <a:spcBef>
                <a:spcPts val="200"/>
              </a:spcBef>
              <a:buBlip>
                <a:blip r:embed="rId2"/>
              </a:buBlip>
            </a:pPr>
            <a:endParaRPr lang="fr-FR" sz="1600" spc="50" dirty="0">
              <a:solidFill>
                <a:schemeClr val="bg1"/>
              </a:solidFill>
              <a:latin typeface="HelveticaNeueLT Std Thin" panose="020B0403020202020204" pitchFamily="34" charset="0"/>
            </a:endParaRPr>
          </a:p>
          <a:p>
            <a:pPr indent="-324000">
              <a:lnSpc>
                <a:spcPct val="85000"/>
              </a:lnSpc>
              <a:spcBef>
                <a:spcPts val="200"/>
              </a:spcBef>
              <a:buBlip>
                <a:blip r:embed="rId2"/>
              </a:buBlip>
            </a:pPr>
            <a:r>
              <a:rPr lang="fr-FR" sz="1600" b="1" spc="50" dirty="0">
                <a:solidFill>
                  <a:srgbClr val="FFC58B"/>
                </a:solidFill>
                <a:latin typeface="HelveticaNeueLT Std Thin" panose="020B0403020202020204" pitchFamily="34" charset="0"/>
              </a:rPr>
              <a:t>C’est un ouvrage d’action</a:t>
            </a:r>
            <a:r>
              <a:rPr lang="fr-FR" sz="1600" spc="50" dirty="0">
                <a:solidFill>
                  <a:schemeClr val="bg1"/>
                </a:solidFill>
                <a:latin typeface="HelveticaNeueLT Std Thin" panose="020B0403020202020204" pitchFamily="34" charset="0"/>
              </a:rPr>
              <a:t>, livrant de nombreuses études de cas pratiques. L’homme est un être de relation qui n’accède à lui-même que s’il est interpellé par l’autre. </a:t>
            </a:r>
          </a:p>
          <a:p>
            <a:pPr marL="18900" indent="0">
              <a:lnSpc>
                <a:spcPct val="85000"/>
              </a:lnSpc>
              <a:spcBef>
                <a:spcPts val="200"/>
              </a:spcBef>
              <a:buNone/>
            </a:pPr>
            <a:endParaRPr lang="fr-FR" sz="1600" spc="50" dirty="0">
              <a:solidFill>
                <a:schemeClr val="bg1"/>
              </a:solidFill>
              <a:latin typeface="HelveticaNeueLT Std Thin" panose="020B0403020202020204" pitchFamily="34" charset="0"/>
            </a:endParaRPr>
          </a:p>
          <a:p>
            <a:pPr indent="-324000">
              <a:lnSpc>
                <a:spcPct val="85000"/>
              </a:lnSpc>
              <a:spcBef>
                <a:spcPts val="200"/>
              </a:spcBef>
              <a:buBlip>
                <a:blip r:embed="rId2"/>
              </a:buBlip>
            </a:pPr>
            <a:r>
              <a:rPr lang="fr-FR" sz="1600" b="1" spc="50" dirty="0">
                <a:solidFill>
                  <a:srgbClr val="FFC58B"/>
                </a:solidFill>
                <a:latin typeface="HelveticaNeueLT Std Thin" panose="020B0403020202020204" pitchFamily="34" charset="0"/>
              </a:rPr>
              <a:t>L’ouvrage n’est pas un bréviaire ni une « leçon »</a:t>
            </a:r>
            <a:r>
              <a:rPr lang="fr-FR" sz="1600" spc="50" dirty="0" smtClean="0">
                <a:solidFill>
                  <a:schemeClr val="bg1"/>
                </a:solidFill>
                <a:latin typeface="HelveticaNeueLT Std Thin" panose="020B0403020202020204" pitchFamily="34" charset="0"/>
              </a:rPr>
              <a:t>;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je </a:t>
            </a:r>
            <a:r>
              <a:rPr lang="fr-FR" sz="1600" spc="50" dirty="0">
                <a:solidFill>
                  <a:schemeClr val="bg1"/>
                </a:solidFill>
                <a:latin typeface="HelveticaNeueLT Std Thin" panose="020B0403020202020204" pitchFamily="34" charset="0"/>
              </a:rPr>
              <a:t>n’aime pas ce mot car il peut évoquer, sur un ton condescendant, que c’est là le seul chemin, comme si j’étais détenteur de la vérité sur le management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projet. </a:t>
            </a:r>
          </a:p>
        </p:txBody>
      </p:sp>
      <p:pic>
        <p:nvPicPr>
          <p:cNvPr id="5" name="Image 4"/>
          <p:cNvPicPr>
            <a:picLocks noChangeAspect="1"/>
          </p:cNvPicPr>
          <p:nvPr/>
        </p:nvPicPr>
        <p:blipFill>
          <a:blip r:embed="rId3"/>
          <a:stretch>
            <a:fillRect/>
          </a:stretch>
        </p:blipFill>
        <p:spPr>
          <a:xfrm>
            <a:off x="-100989" y="-57674"/>
            <a:ext cx="9345978" cy="6919560"/>
          </a:xfrm>
          <a:prstGeom prst="rect">
            <a:avLst/>
          </a:prstGeom>
        </p:spPr>
      </p:pic>
    </p:spTree>
    <p:extLst>
      <p:ext uri="{BB962C8B-B14F-4D97-AF65-F5344CB8AC3E}">
        <p14:creationId xmlns:p14="http://schemas.microsoft.com/office/powerpoint/2010/main" val="20267774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1"/>
            <a:ext cx="8229600" cy="849664"/>
          </a:xfrm>
          <a:prstGeom prst="rect">
            <a:avLst/>
          </a:prstGeom>
          <a:noFill/>
        </p:spPr>
        <p:txBody>
          <a:bodyPr wrap="square" anchor="ctr">
            <a:noAutofit/>
          </a:bodyPr>
          <a:lstStyle/>
          <a:p>
            <a:pPr>
              <a:lnSpc>
                <a:spcPct val="85000"/>
              </a:lnSpc>
            </a:pP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Qu’est-ce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qu’un projet?</a:t>
            </a:r>
          </a:p>
        </p:txBody>
      </p:sp>
      <p:sp>
        <p:nvSpPr>
          <p:cNvPr id="3" name="Sous-titre 2"/>
          <p:cNvSpPr>
            <a:spLocks noGrp="1"/>
          </p:cNvSpPr>
          <p:nvPr>
            <p:ph idx="4294967295"/>
          </p:nvPr>
        </p:nvSpPr>
        <p:spPr>
          <a:xfrm>
            <a:off x="4893505" y="1217965"/>
            <a:ext cx="3960812" cy="5219983"/>
          </a:xfrm>
          <a:prstGeom prst="rect">
            <a:avLst/>
          </a:prstGeom>
        </p:spPr>
        <p:txBody>
          <a:bodyPr>
            <a:noAutofit/>
          </a:bodyPr>
          <a:lstStyle/>
          <a:p>
            <a:pPr marL="18900" indent="0">
              <a:lnSpc>
                <a:spcPct val="85000"/>
              </a:lnSpc>
              <a:spcBef>
                <a:spcPts val="200"/>
              </a:spcBef>
              <a:buNone/>
            </a:pPr>
            <a:r>
              <a:rPr lang="fr-FR" sz="1400" spc="50" dirty="0" smtClean="0">
                <a:solidFill>
                  <a:schemeClr val="bg1"/>
                </a:solidFill>
                <a:latin typeface="HelveticaNeueLT Std Thin" panose="020B0403020202020204" pitchFamily="34" charset="0"/>
              </a:rPr>
              <a:t>On </a:t>
            </a:r>
            <a:r>
              <a:rPr lang="fr-FR" sz="1400" spc="50" dirty="0">
                <a:solidFill>
                  <a:schemeClr val="bg1"/>
                </a:solidFill>
                <a:latin typeface="HelveticaNeueLT Std Thin" panose="020B0403020202020204" pitchFamily="34" charset="0"/>
              </a:rPr>
              <a:t>peut comparer les projets à  des courses de voitures, possédant un début et une fin déterminés, et passant par des jalons (</a:t>
            </a:r>
            <a:r>
              <a:rPr lang="fr-FR" sz="1400" b="1" spc="50" dirty="0">
                <a:solidFill>
                  <a:srgbClr val="FFC58B"/>
                </a:solidFill>
                <a:latin typeface="HelveticaNeueLT Std Thin" panose="020B0403020202020204" pitchFamily="34" charset="0"/>
              </a:rPr>
              <a:t>milestones</a:t>
            </a:r>
            <a:r>
              <a:rPr lang="fr-FR" sz="1400" spc="50" dirty="0">
                <a:solidFill>
                  <a:schemeClr val="bg1"/>
                </a:solidFill>
                <a:latin typeface="HelveticaNeueLT Std Thin" panose="020B0403020202020204" pitchFamily="34" charset="0"/>
              </a:rPr>
              <a:t>) comme  lors d’arrêts au stand. </a:t>
            </a:r>
            <a:r>
              <a:rPr lang="fr-FR" sz="1400" spc="50" dirty="0" smtClean="0">
                <a:solidFill>
                  <a:schemeClr val="bg1"/>
                </a:solidFill>
                <a:latin typeface="HelveticaNeueLT Std Thin" panose="020B0403020202020204" pitchFamily="34" charset="0"/>
              </a:rPr>
              <a:t/>
            </a:r>
            <a:br>
              <a:rPr lang="fr-FR" sz="1400" spc="50" dirty="0" smtClean="0">
                <a:solidFill>
                  <a:schemeClr val="bg1"/>
                </a:solidFill>
                <a:latin typeface="HelveticaNeueLT Std Thin" panose="020B0403020202020204" pitchFamily="34" charset="0"/>
              </a:rPr>
            </a:br>
            <a:endParaRPr lang="fr-FR" sz="1400" spc="50" dirty="0" smtClean="0">
              <a:solidFill>
                <a:schemeClr val="bg1"/>
              </a:solidFill>
              <a:latin typeface="HelveticaNeueLT Std Thin" panose="020B0403020202020204" pitchFamily="34" charset="0"/>
            </a:endParaRPr>
          </a:p>
          <a:p>
            <a:pPr marL="18900" indent="0">
              <a:lnSpc>
                <a:spcPct val="85000"/>
              </a:lnSpc>
              <a:spcBef>
                <a:spcPts val="200"/>
              </a:spcBef>
              <a:buNone/>
            </a:pPr>
            <a:r>
              <a:rPr lang="fr-FR" sz="1400" spc="50" dirty="0" smtClean="0">
                <a:solidFill>
                  <a:schemeClr val="bg1"/>
                </a:solidFill>
                <a:latin typeface="HelveticaNeueLT Std Thin" panose="020B0403020202020204" pitchFamily="34" charset="0"/>
              </a:rPr>
              <a:t>Le </a:t>
            </a:r>
            <a:r>
              <a:rPr lang="fr-FR" sz="1400" b="1" spc="50" dirty="0">
                <a:solidFill>
                  <a:srgbClr val="FFC58B"/>
                </a:solidFill>
                <a:latin typeface="HelveticaNeueLT Std Thin" panose="020B0403020202020204" pitchFamily="34" charset="0"/>
              </a:rPr>
              <a:t>Manager de Projet </a:t>
            </a:r>
            <a:r>
              <a:rPr lang="fr-FR" sz="1400" spc="50" dirty="0">
                <a:solidFill>
                  <a:schemeClr val="bg1"/>
                </a:solidFill>
                <a:latin typeface="HelveticaNeueLT Std Thin" panose="020B0403020202020204" pitchFamily="34" charset="0"/>
              </a:rPr>
              <a:t>n’est alors autre que </a:t>
            </a:r>
            <a:r>
              <a:rPr lang="fr-FR" sz="1400" spc="50" dirty="0" smtClean="0">
                <a:solidFill>
                  <a:schemeClr val="bg1"/>
                </a:solidFill>
                <a:latin typeface="HelveticaNeueLT Std Thin" panose="020B0403020202020204" pitchFamily="34" charset="0"/>
              </a:rPr>
              <a:t/>
            </a:r>
            <a:br>
              <a:rPr lang="fr-FR" sz="1400" spc="50" dirty="0" smtClean="0">
                <a:solidFill>
                  <a:schemeClr val="bg1"/>
                </a:solidFill>
                <a:latin typeface="HelveticaNeueLT Std Thin" panose="020B0403020202020204" pitchFamily="34" charset="0"/>
              </a:rPr>
            </a:br>
            <a:r>
              <a:rPr lang="fr-FR" sz="1400" spc="50" dirty="0" smtClean="0">
                <a:solidFill>
                  <a:schemeClr val="bg1"/>
                </a:solidFill>
                <a:latin typeface="HelveticaNeueLT Std Thin" panose="020B0403020202020204" pitchFamily="34" charset="0"/>
              </a:rPr>
              <a:t>le </a:t>
            </a:r>
            <a:r>
              <a:rPr lang="fr-FR" sz="1400" spc="50" dirty="0">
                <a:solidFill>
                  <a:schemeClr val="bg1"/>
                </a:solidFill>
                <a:latin typeface="HelveticaNeueLT Std Thin" panose="020B0403020202020204" pitchFamily="34" charset="0"/>
              </a:rPr>
              <a:t>directeur d’écurie chargé de diriger </a:t>
            </a:r>
            <a:r>
              <a:rPr lang="fr-FR" sz="1400" spc="50" dirty="0" smtClean="0">
                <a:solidFill>
                  <a:schemeClr val="bg1"/>
                </a:solidFill>
                <a:latin typeface="HelveticaNeueLT Std Thin" panose="020B0403020202020204" pitchFamily="34" charset="0"/>
              </a:rPr>
              <a:t/>
            </a:r>
            <a:br>
              <a:rPr lang="fr-FR" sz="1400" spc="50" dirty="0" smtClean="0">
                <a:solidFill>
                  <a:schemeClr val="bg1"/>
                </a:solidFill>
                <a:latin typeface="HelveticaNeueLT Std Thin" panose="020B0403020202020204" pitchFamily="34" charset="0"/>
              </a:rPr>
            </a:br>
            <a:r>
              <a:rPr lang="fr-FR" sz="1400" spc="50" dirty="0" smtClean="0">
                <a:solidFill>
                  <a:schemeClr val="bg1"/>
                </a:solidFill>
                <a:latin typeface="HelveticaNeueLT Std Thin" panose="020B0403020202020204" pitchFamily="34" charset="0"/>
              </a:rPr>
              <a:t>la </a:t>
            </a:r>
            <a:r>
              <a:rPr lang="fr-FR" sz="1400" spc="50" dirty="0">
                <a:solidFill>
                  <a:schemeClr val="bg1"/>
                </a:solidFill>
                <a:latin typeface="HelveticaNeueLT Std Thin" panose="020B0403020202020204" pitchFamily="34" charset="0"/>
              </a:rPr>
              <a:t>compétition (comprenez le projet) et décisionnaire de la stratégie (du management) dès le début de la course. Tout au long de la compétition, le directeur d’écurie contrôle et anticipe les problèmes, et à chaque arrêt, stand ou milestone, on fait le point : </a:t>
            </a:r>
            <a:r>
              <a:rPr lang="fr-FR" sz="1400" spc="50" dirty="0" smtClean="0">
                <a:solidFill>
                  <a:schemeClr val="bg1"/>
                </a:solidFill>
                <a:latin typeface="HelveticaNeueLT Std Thin" panose="020B0403020202020204" pitchFamily="34" charset="0"/>
              </a:rPr>
              <a:t/>
            </a:r>
            <a:br>
              <a:rPr lang="fr-FR" sz="1400" spc="50" dirty="0" smtClean="0">
                <a:solidFill>
                  <a:schemeClr val="bg1"/>
                </a:solidFill>
                <a:latin typeface="HelveticaNeueLT Std Thin" panose="020B0403020202020204" pitchFamily="34" charset="0"/>
              </a:rPr>
            </a:br>
            <a:r>
              <a:rPr lang="fr-FR" sz="1400" spc="50" dirty="0" smtClean="0">
                <a:solidFill>
                  <a:schemeClr val="bg1"/>
                </a:solidFill>
                <a:latin typeface="HelveticaNeueLT Std Thin" panose="020B0403020202020204" pitchFamily="34" charset="0"/>
              </a:rPr>
              <a:t>a-t-on </a:t>
            </a:r>
            <a:r>
              <a:rPr lang="fr-FR" sz="1400" spc="50" dirty="0">
                <a:solidFill>
                  <a:schemeClr val="bg1"/>
                </a:solidFill>
                <a:latin typeface="HelveticaNeueLT Std Thin" panose="020B0403020202020204" pitchFamily="34" charset="0"/>
              </a:rPr>
              <a:t>suffisamment d’essence ou de budget pour continuer et atteindre les objectifs ? </a:t>
            </a:r>
            <a:r>
              <a:rPr lang="fr-FR" sz="1400" spc="50" dirty="0" smtClean="0">
                <a:solidFill>
                  <a:schemeClr val="bg1"/>
                </a:solidFill>
                <a:latin typeface="HelveticaNeueLT Std Thin" panose="020B0403020202020204" pitchFamily="34" charset="0"/>
              </a:rPr>
              <a:t/>
            </a:r>
            <a:br>
              <a:rPr lang="fr-FR" sz="1400" spc="50" dirty="0" smtClean="0">
                <a:solidFill>
                  <a:schemeClr val="bg1"/>
                </a:solidFill>
                <a:latin typeface="HelveticaNeueLT Std Thin" panose="020B0403020202020204" pitchFamily="34" charset="0"/>
              </a:rPr>
            </a:br>
            <a:r>
              <a:rPr lang="fr-FR" sz="1400" spc="50" dirty="0" smtClean="0">
                <a:solidFill>
                  <a:schemeClr val="bg1"/>
                </a:solidFill>
                <a:latin typeface="HelveticaNeueLT Std Thin" panose="020B0403020202020204" pitchFamily="34" charset="0"/>
              </a:rPr>
              <a:t>Est-il </a:t>
            </a:r>
            <a:r>
              <a:rPr lang="fr-FR" sz="1400" spc="50" dirty="0">
                <a:solidFill>
                  <a:schemeClr val="bg1"/>
                </a:solidFill>
                <a:latin typeface="HelveticaNeueLT Std Thin" panose="020B0403020202020204" pitchFamily="34" charset="0"/>
              </a:rPr>
              <a:t>nécessaire de changer les pneumatiques ou autres ressources pour terminer la course ? En somme, on procède au management </a:t>
            </a:r>
            <a:r>
              <a:rPr lang="fr-FR" sz="1400" spc="50" dirty="0" smtClean="0">
                <a:solidFill>
                  <a:schemeClr val="bg1"/>
                </a:solidFill>
                <a:latin typeface="HelveticaNeueLT Std Thin" panose="020B0403020202020204" pitchFamily="34" charset="0"/>
              </a:rPr>
              <a:t/>
            </a:r>
            <a:br>
              <a:rPr lang="fr-FR" sz="1400" spc="50" dirty="0" smtClean="0">
                <a:solidFill>
                  <a:schemeClr val="bg1"/>
                </a:solidFill>
                <a:latin typeface="HelveticaNeueLT Std Thin" panose="020B0403020202020204" pitchFamily="34" charset="0"/>
              </a:rPr>
            </a:br>
            <a:r>
              <a:rPr lang="fr-FR" sz="1400" spc="50" dirty="0" smtClean="0">
                <a:solidFill>
                  <a:schemeClr val="bg1"/>
                </a:solidFill>
                <a:latin typeface="HelveticaNeueLT Std Thin" panose="020B0403020202020204" pitchFamily="34" charset="0"/>
              </a:rPr>
              <a:t>du </a:t>
            </a:r>
            <a:r>
              <a:rPr lang="fr-FR" sz="1400" spc="50" dirty="0">
                <a:solidFill>
                  <a:schemeClr val="bg1"/>
                </a:solidFill>
                <a:latin typeface="HelveticaNeueLT Std Thin" panose="020B0403020202020204" pitchFamily="34" charset="0"/>
              </a:rPr>
              <a:t>projet (la course) à chaque étape </a:t>
            </a:r>
            <a:r>
              <a:rPr lang="fr-FR" sz="1400" spc="50" dirty="0" smtClean="0">
                <a:solidFill>
                  <a:schemeClr val="bg1"/>
                </a:solidFill>
                <a:latin typeface="HelveticaNeueLT Std Thin" panose="020B0403020202020204" pitchFamily="34" charset="0"/>
              </a:rPr>
              <a:t/>
            </a:r>
            <a:br>
              <a:rPr lang="fr-FR" sz="1400" spc="50" dirty="0" smtClean="0">
                <a:solidFill>
                  <a:schemeClr val="bg1"/>
                </a:solidFill>
                <a:latin typeface="HelveticaNeueLT Std Thin" panose="020B0403020202020204" pitchFamily="34" charset="0"/>
              </a:rPr>
            </a:br>
            <a:r>
              <a:rPr lang="fr-FR" sz="1400" spc="50" dirty="0" smtClean="0">
                <a:solidFill>
                  <a:schemeClr val="bg1"/>
                </a:solidFill>
                <a:latin typeface="HelveticaNeueLT Std Thin" panose="020B0403020202020204" pitchFamily="34" charset="0"/>
              </a:rPr>
              <a:t>ou </a:t>
            </a:r>
            <a:r>
              <a:rPr lang="fr-FR" sz="1400" spc="50" dirty="0">
                <a:solidFill>
                  <a:schemeClr val="bg1"/>
                </a:solidFill>
                <a:latin typeface="HelveticaNeueLT Std Thin" panose="020B0403020202020204" pitchFamily="34" charset="0"/>
              </a:rPr>
              <a:t>milestones.</a:t>
            </a:r>
          </a:p>
          <a:p>
            <a:pPr marL="18900" indent="0">
              <a:lnSpc>
                <a:spcPct val="85000"/>
              </a:lnSpc>
              <a:spcBef>
                <a:spcPts val="200"/>
              </a:spcBef>
              <a:buNone/>
            </a:pPr>
            <a:r>
              <a:rPr lang="fr-FR" sz="1400" spc="50" dirty="0" smtClean="0">
                <a:solidFill>
                  <a:schemeClr val="bg1"/>
                </a:solidFill>
                <a:latin typeface="HelveticaNeueLT Std Thin" panose="020B0403020202020204" pitchFamily="34" charset="0"/>
              </a:rPr>
              <a:t>Qui </a:t>
            </a:r>
            <a:r>
              <a:rPr lang="fr-FR" sz="1400" spc="50" dirty="0">
                <a:solidFill>
                  <a:schemeClr val="bg1"/>
                </a:solidFill>
                <a:latin typeface="HelveticaNeueLT Std Thin" panose="020B0403020202020204" pitchFamily="34" charset="0"/>
              </a:rPr>
              <a:t>est à blâmer quand Jean Alési lors des Grands Prix d’Autriche en 1999 et d’Australie en 1997 est tombé en panne </a:t>
            </a:r>
            <a:r>
              <a:rPr lang="fr-FR" sz="1400" spc="50" dirty="0" smtClean="0">
                <a:solidFill>
                  <a:schemeClr val="bg1"/>
                </a:solidFill>
                <a:latin typeface="HelveticaNeueLT Std Thin" panose="020B0403020202020204" pitchFamily="34" charset="0"/>
              </a:rPr>
              <a:t>d’essence?</a:t>
            </a:r>
          </a:p>
          <a:p>
            <a:pPr marL="18900" indent="0">
              <a:lnSpc>
                <a:spcPct val="85000"/>
              </a:lnSpc>
              <a:spcBef>
                <a:spcPts val="200"/>
              </a:spcBef>
              <a:buNone/>
            </a:pPr>
            <a:endParaRPr lang="fr-FR" sz="1400" b="1" spc="50" dirty="0">
              <a:solidFill>
                <a:schemeClr val="bg1"/>
              </a:solidFill>
              <a:latin typeface="HelveticaNeueLT Std Thin" panose="020B0403020202020204" pitchFamily="34" charset="0"/>
            </a:endParaRPr>
          </a:p>
          <a:p>
            <a:pPr marL="18900" indent="0">
              <a:lnSpc>
                <a:spcPct val="85000"/>
              </a:lnSpc>
              <a:spcBef>
                <a:spcPts val="200"/>
              </a:spcBef>
              <a:buNone/>
            </a:pPr>
            <a:r>
              <a:rPr lang="fr-FR" sz="1400" b="1" spc="50" dirty="0" smtClean="0">
                <a:solidFill>
                  <a:srgbClr val="FFC58B"/>
                </a:solidFill>
                <a:latin typeface="HelveticaNeueLT Std Thin" panose="020B0403020202020204" pitchFamily="34" charset="0"/>
              </a:rPr>
              <a:t>L’ouvrage </a:t>
            </a:r>
            <a:r>
              <a:rPr lang="fr-FR" sz="1400" b="1" spc="50" dirty="0">
                <a:solidFill>
                  <a:srgbClr val="FFC58B"/>
                </a:solidFill>
                <a:latin typeface="HelveticaNeueLT Std Thin" panose="020B0403020202020204" pitchFamily="34" charset="0"/>
              </a:rPr>
              <a:t>donne la définition d’un projet et  développe les sens, l’essence et les raisons d’être des </a:t>
            </a:r>
            <a:r>
              <a:rPr lang="fr-FR" sz="1400" b="1" spc="50" dirty="0" smtClean="0">
                <a:solidFill>
                  <a:srgbClr val="FFC58B"/>
                </a:solidFill>
                <a:latin typeface="HelveticaNeueLT Std Thin" panose="020B0403020202020204" pitchFamily="34" charset="0"/>
              </a:rPr>
              <a:t>projets. </a:t>
            </a:r>
            <a:endParaRPr lang="fr-FR" sz="1400" b="1" spc="50" dirty="0">
              <a:solidFill>
                <a:srgbClr val="FFC58B"/>
              </a:solidFill>
              <a:latin typeface="HelveticaNeueLT Std Thin" panose="020B0403020202020204" pitchFamily="34" charset="0"/>
            </a:endParaRPr>
          </a:p>
        </p:txBody>
      </p:sp>
      <p:pic>
        <p:nvPicPr>
          <p:cNvPr id="6" name="Image 5"/>
          <p:cNvPicPr>
            <a:picLocks noChangeAspect="1"/>
          </p:cNvPicPr>
          <p:nvPr/>
        </p:nvPicPr>
        <p:blipFill>
          <a:blip r:embed="rId2"/>
          <a:stretch>
            <a:fillRect/>
          </a:stretch>
        </p:blipFill>
        <p:spPr>
          <a:xfrm>
            <a:off x="-91464" y="-57674"/>
            <a:ext cx="9345978" cy="6919560"/>
          </a:xfrm>
          <a:prstGeom prst="rect">
            <a:avLst/>
          </a:prstGeom>
        </p:spPr>
      </p:pic>
    </p:spTree>
    <p:extLst>
      <p:ext uri="{BB962C8B-B14F-4D97-AF65-F5344CB8AC3E}">
        <p14:creationId xmlns:p14="http://schemas.microsoft.com/office/powerpoint/2010/main" val="40948426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a:stretch>
            <a:fillRect/>
          </a:stretch>
        </p:blipFill>
        <p:spPr>
          <a:xfrm>
            <a:off x="-91464" y="-57674"/>
            <a:ext cx="9345978" cy="6919560"/>
          </a:xfrm>
          <a:prstGeom prst="rect">
            <a:avLst/>
          </a:prstGeom>
        </p:spPr>
      </p:pic>
      <p:sp>
        <p:nvSpPr>
          <p:cNvPr id="2" name="Titre 1"/>
          <p:cNvSpPr>
            <a:spLocks noGrp="1"/>
          </p:cNvSpPr>
          <p:nvPr>
            <p:ph type="title" idx="4294967295"/>
          </p:nvPr>
        </p:nvSpPr>
        <p:spPr>
          <a:xfrm>
            <a:off x="457200" y="368301"/>
            <a:ext cx="8229600" cy="849664"/>
          </a:xfrm>
          <a:prstGeom prst="rect">
            <a:avLst/>
          </a:prstGeom>
          <a:noFill/>
        </p:spPr>
        <p:txBody>
          <a:bodyPr wrap="square" anchor="ctr">
            <a:noAutofit/>
          </a:bodyPr>
          <a:lstStyle/>
          <a:p>
            <a:pPr>
              <a:lnSpc>
                <a:spcPct val="85000"/>
              </a:lnSpc>
            </a:pP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Qu’est-ce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qu’un projet?</a:t>
            </a:r>
          </a:p>
        </p:txBody>
      </p:sp>
      <p:sp>
        <p:nvSpPr>
          <p:cNvPr id="11" name="Sous-titre 2"/>
          <p:cNvSpPr txBox="1">
            <a:spLocks/>
          </p:cNvSpPr>
          <p:nvPr/>
        </p:nvSpPr>
        <p:spPr>
          <a:xfrm>
            <a:off x="2596534" y="3072721"/>
            <a:ext cx="4566266" cy="1408015"/>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nSpc>
                <a:spcPct val="85000"/>
              </a:lnSpc>
              <a:buNone/>
            </a:pPr>
            <a:r>
              <a:rPr lang="fr-FR" sz="2400" b="1" spc="50" dirty="0" smtClean="0">
                <a:solidFill>
                  <a:srgbClr val="FFC58B"/>
                </a:solidFill>
                <a:effectLst>
                  <a:outerShdw blurRad="76200" dist="38100" dir="2700000" algn="tl">
                    <a:srgbClr val="000000">
                      <a:alpha val="26000"/>
                    </a:srgbClr>
                  </a:outerShdw>
                </a:effectLst>
                <a:latin typeface="HelveticaNeueLT Std Cn" panose="020B0706030502030204" pitchFamily="34" charset="0"/>
              </a:rPr>
              <a:t>PROJET :</a:t>
            </a:r>
            <a:br>
              <a:rPr lang="fr-FR" sz="2400" b="1" spc="50" dirty="0" smtClean="0">
                <a:solidFill>
                  <a:srgbClr val="FFC58B"/>
                </a:solidFill>
                <a:effectLst>
                  <a:outerShdw blurRad="76200" dist="38100" dir="2700000" algn="tl">
                    <a:srgbClr val="000000">
                      <a:alpha val="26000"/>
                    </a:srgbClr>
                  </a:outerShdw>
                </a:effectLst>
                <a:latin typeface="HelveticaNeueLT Std Cn" panose="020B0706030502030204" pitchFamily="34" charset="0"/>
              </a:rPr>
            </a:br>
            <a:r>
              <a:rPr lang="fr-FR" sz="1800" spc="50" dirty="0" smtClean="0">
                <a:solidFill>
                  <a:schemeClr val="bg1"/>
                </a:solidFill>
                <a:latin typeface="HelveticaNeueLT Std Thin" panose="020B0403020202020204" pitchFamily="34" charset="0"/>
              </a:rPr>
              <a:t>« Un </a:t>
            </a:r>
            <a:r>
              <a:rPr lang="fr-FR" sz="1800" spc="50" dirty="0">
                <a:solidFill>
                  <a:schemeClr val="bg1"/>
                </a:solidFill>
                <a:latin typeface="HelveticaNeueLT Std Thin" panose="020B0403020202020204" pitchFamily="34" charset="0"/>
              </a:rPr>
              <a:t>effort temporaire exercé dans le but de créer un produit, un service ou </a:t>
            </a:r>
            <a:r>
              <a:rPr lang="fr-FR" sz="1800" spc="50" dirty="0" smtClean="0">
                <a:solidFill>
                  <a:schemeClr val="bg1"/>
                </a:solidFill>
                <a:latin typeface="HelveticaNeueLT Std Thin" panose="020B0403020202020204" pitchFamily="34" charset="0"/>
              </a:rPr>
              <a:t/>
            </a:r>
            <a:br>
              <a:rPr lang="fr-FR" sz="1800" spc="50" dirty="0" smtClean="0">
                <a:solidFill>
                  <a:schemeClr val="bg1"/>
                </a:solidFill>
                <a:latin typeface="HelveticaNeueLT Std Thin" panose="020B0403020202020204" pitchFamily="34" charset="0"/>
              </a:rPr>
            </a:br>
            <a:r>
              <a:rPr lang="fr-FR" sz="1800" spc="50" dirty="0" smtClean="0">
                <a:solidFill>
                  <a:schemeClr val="bg1"/>
                </a:solidFill>
                <a:latin typeface="HelveticaNeueLT Std Thin" panose="020B0403020202020204" pitchFamily="34" charset="0"/>
              </a:rPr>
              <a:t>un </a:t>
            </a:r>
            <a:r>
              <a:rPr lang="fr-FR" sz="1800" spc="50" dirty="0">
                <a:solidFill>
                  <a:schemeClr val="bg1"/>
                </a:solidFill>
                <a:latin typeface="HelveticaNeueLT Std Thin" panose="020B0403020202020204" pitchFamily="34" charset="0"/>
              </a:rPr>
              <a:t>résultat unique. </a:t>
            </a:r>
            <a:r>
              <a:rPr lang="fr-FR" sz="1800" spc="50" dirty="0" smtClean="0">
                <a:solidFill>
                  <a:schemeClr val="bg1"/>
                </a:solidFill>
                <a:latin typeface="HelveticaNeueLT Std Thin" panose="020B0403020202020204" pitchFamily="34" charset="0"/>
              </a:rPr>
              <a:t>Un </a:t>
            </a:r>
            <a:r>
              <a:rPr lang="fr-FR" sz="1800" spc="50" dirty="0">
                <a:solidFill>
                  <a:schemeClr val="bg1"/>
                </a:solidFill>
                <a:latin typeface="HelveticaNeueLT Std Thin" panose="020B0403020202020204" pitchFamily="34" charset="0"/>
              </a:rPr>
              <a:t>projet a un début </a:t>
            </a:r>
            <a:r>
              <a:rPr lang="fr-FR" sz="1800" spc="50" dirty="0" smtClean="0">
                <a:solidFill>
                  <a:schemeClr val="bg1"/>
                </a:solidFill>
                <a:latin typeface="HelveticaNeueLT Std Thin" panose="020B0403020202020204" pitchFamily="34" charset="0"/>
              </a:rPr>
              <a:t/>
            </a:r>
            <a:br>
              <a:rPr lang="fr-FR" sz="1800" spc="50" dirty="0" smtClean="0">
                <a:solidFill>
                  <a:schemeClr val="bg1"/>
                </a:solidFill>
                <a:latin typeface="HelveticaNeueLT Std Thin" panose="020B0403020202020204" pitchFamily="34" charset="0"/>
              </a:rPr>
            </a:br>
            <a:r>
              <a:rPr lang="fr-FR" sz="1800" spc="50" dirty="0" smtClean="0">
                <a:solidFill>
                  <a:schemeClr val="bg1"/>
                </a:solidFill>
                <a:latin typeface="HelveticaNeueLT Std Thin" panose="020B0403020202020204" pitchFamily="34" charset="0"/>
              </a:rPr>
              <a:t>et </a:t>
            </a:r>
            <a:r>
              <a:rPr lang="fr-FR" sz="1800" spc="50" dirty="0">
                <a:solidFill>
                  <a:schemeClr val="bg1"/>
                </a:solidFill>
                <a:latin typeface="HelveticaNeueLT Std Thin" panose="020B0403020202020204" pitchFamily="34" charset="0"/>
              </a:rPr>
              <a:t>une fin déterminés</a:t>
            </a:r>
            <a:r>
              <a:rPr lang="fr-FR" sz="1800" spc="50" dirty="0" smtClean="0">
                <a:solidFill>
                  <a:schemeClr val="bg1"/>
                </a:solidFill>
                <a:latin typeface="HelveticaNeueLT Std Thin" panose="020B0403020202020204" pitchFamily="34" charset="0"/>
              </a:rPr>
              <a:t>. » (source PMBoK®) </a:t>
            </a:r>
            <a:endParaRPr lang="fr-FR" sz="1800" spc="50" dirty="0">
              <a:solidFill>
                <a:schemeClr val="bg1"/>
              </a:solidFill>
              <a:latin typeface="HelveticaNeueLT Std Thin" panose="020B0403020202020204" pitchFamily="34" charset="0"/>
            </a:endParaRPr>
          </a:p>
        </p:txBody>
      </p:sp>
    </p:spTree>
    <p:extLst>
      <p:ext uri="{BB962C8B-B14F-4D97-AF65-F5344CB8AC3E}">
        <p14:creationId xmlns:p14="http://schemas.microsoft.com/office/powerpoint/2010/main" val="33761493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611188" y="368302"/>
            <a:ext cx="7921624" cy="689304"/>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Les hauts et les bas sur un projet</a:t>
            </a:r>
          </a:p>
        </p:txBody>
      </p:sp>
      <p:sp>
        <p:nvSpPr>
          <p:cNvPr id="52" name="Rectangle 51"/>
          <p:cNvSpPr/>
          <p:nvPr/>
        </p:nvSpPr>
        <p:spPr>
          <a:xfrm>
            <a:off x="617618" y="5700598"/>
            <a:ext cx="7927292" cy="641714"/>
          </a:xfrm>
          <a:prstGeom prst="rect">
            <a:avLst/>
          </a:prstGeom>
        </p:spPr>
        <p:txBody>
          <a:bodyPr wrap="square">
            <a:spAutoFit/>
          </a:bodyPr>
          <a:lstStyle/>
          <a:p>
            <a:pPr marL="18900" lvl="0">
              <a:lnSpc>
                <a:spcPct val="85000"/>
              </a:lnSpc>
              <a:spcBef>
                <a:spcPts val="200"/>
              </a:spcBef>
            </a:pPr>
            <a:r>
              <a:rPr lang="fr-FR" sz="1400" spc="50" dirty="0">
                <a:solidFill>
                  <a:prstClr val="white"/>
                </a:solidFill>
                <a:latin typeface="HelveticaNeueLT Std Thin" panose="020B0403020202020204" pitchFamily="34" charset="0"/>
              </a:rPr>
              <a:t>L’ouvrage développe les moments ou les projets traversent </a:t>
            </a:r>
            <a:r>
              <a:rPr lang="fr-FR" sz="1400" b="1" spc="50" dirty="0">
                <a:solidFill>
                  <a:srgbClr val="FFC58B"/>
                </a:solidFill>
                <a:latin typeface="HelveticaNeueLT Std Thin" panose="020B0403020202020204" pitchFamily="34" charset="0"/>
              </a:rPr>
              <a:t>des hauts </a:t>
            </a:r>
            <a:r>
              <a:rPr lang="fr-FR" sz="1400" spc="50" dirty="0">
                <a:solidFill>
                  <a:prstClr val="white"/>
                </a:solidFill>
                <a:latin typeface="HelveticaNeueLT Std Thin" panose="020B0403020202020204" pitchFamily="34" charset="0"/>
              </a:rPr>
              <a:t>où tout paraît beau </a:t>
            </a:r>
            <a:r>
              <a:rPr lang="fr-FR" sz="1400" spc="50" dirty="0" smtClean="0">
                <a:solidFill>
                  <a:prstClr val="white"/>
                </a:solidFill>
                <a:latin typeface="HelveticaNeueLT Std Thin" panose="020B0403020202020204" pitchFamily="34" charset="0"/>
              </a:rPr>
              <a:t/>
            </a:r>
            <a:br>
              <a:rPr lang="fr-FR" sz="1400" spc="50" dirty="0" smtClean="0">
                <a:solidFill>
                  <a:prstClr val="white"/>
                </a:solidFill>
                <a:latin typeface="HelveticaNeueLT Std Thin" panose="020B0403020202020204" pitchFamily="34" charset="0"/>
              </a:rPr>
            </a:br>
            <a:r>
              <a:rPr lang="fr-FR" sz="1400" spc="50" dirty="0" smtClean="0">
                <a:solidFill>
                  <a:prstClr val="white"/>
                </a:solidFill>
                <a:latin typeface="HelveticaNeueLT Std Thin" panose="020B0403020202020204" pitchFamily="34" charset="0"/>
              </a:rPr>
              <a:t>et </a:t>
            </a:r>
            <a:r>
              <a:rPr lang="fr-FR" sz="1400" b="1" spc="50" dirty="0">
                <a:solidFill>
                  <a:srgbClr val="FFC58B"/>
                </a:solidFill>
                <a:latin typeface="HelveticaNeueLT Std Thin" panose="020B0403020202020204" pitchFamily="34" charset="0"/>
              </a:rPr>
              <a:t>des bas </a:t>
            </a:r>
            <a:r>
              <a:rPr lang="fr-FR" sz="1400" spc="50" dirty="0">
                <a:solidFill>
                  <a:prstClr val="white"/>
                </a:solidFill>
                <a:latin typeface="HelveticaNeueLT Std Thin" panose="020B0403020202020204" pitchFamily="34" charset="0"/>
              </a:rPr>
              <a:t>où plus rien ne va, comme l’illustre le graphique imaginé </a:t>
            </a:r>
            <a:r>
              <a:rPr lang="fr-FR" sz="1400" spc="50" dirty="0" smtClean="0">
                <a:solidFill>
                  <a:prstClr val="white"/>
                </a:solidFill>
                <a:latin typeface="HelveticaNeueLT Std Thin" panose="020B0403020202020204" pitchFamily="34" charset="0"/>
              </a:rPr>
              <a:t>par </a:t>
            </a:r>
            <a:r>
              <a:rPr lang="fr-FR" sz="1400" spc="50" dirty="0">
                <a:solidFill>
                  <a:prstClr val="white"/>
                </a:solidFill>
                <a:latin typeface="HelveticaNeueLT Std Thin" panose="020B0403020202020204" pitchFamily="34" charset="0"/>
              </a:rPr>
              <a:t>Els van </a:t>
            </a:r>
            <a:r>
              <a:rPr lang="fr-FR" sz="1400" spc="50" dirty="0" err="1">
                <a:solidFill>
                  <a:prstClr val="white"/>
                </a:solidFill>
                <a:latin typeface="HelveticaNeueLT Std Thin" panose="020B0403020202020204" pitchFamily="34" charset="0"/>
              </a:rPr>
              <a:t>Mourik</a:t>
            </a:r>
            <a:r>
              <a:rPr lang="fr-FR" sz="1400" spc="50" dirty="0">
                <a:solidFill>
                  <a:prstClr val="white"/>
                </a:solidFill>
                <a:latin typeface="HelveticaNeueLT Std Thin" panose="020B0403020202020204" pitchFamily="34" charset="0"/>
              </a:rPr>
              <a:t> et Danny </a:t>
            </a:r>
            <a:r>
              <a:rPr lang="fr-FR" sz="1400" spc="50" dirty="0" err="1">
                <a:solidFill>
                  <a:prstClr val="white"/>
                </a:solidFill>
                <a:latin typeface="HelveticaNeueLT Std Thin" panose="020B0403020202020204" pitchFamily="34" charset="0"/>
              </a:rPr>
              <a:t>Hearty</a:t>
            </a:r>
            <a:r>
              <a:rPr lang="fr-FR" sz="1400" spc="50" dirty="0">
                <a:solidFill>
                  <a:prstClr val="white"/>
                </a:solidFill>
                <a:latin typeface="HelveticaNeueLT Std Thin" panose="020B0403020202020204" pitchFamily="34" charset="0"/>
              </a:rPr>
              <a:t> dans « </a:t>
            </a:r>
            <a:r>
              <a:rPr lang="fr-FR" sz="1400" spc="50" dirty="0" err="1">
                <a:solidFill>
                  <a:prstClr val="white"/>
                </a:solidFill>
                <a:latin typeface="HelveticaNeueLT Std Thin" panose="020B0403020202020204" pitchFamily="34" charset="0"/>
              </a:rPr>
              <a:t>Knowing</a:t>
            </a:r>
            <a:r>
              <a:rPr lang="fr-FR" sz="1400" spc="50" dirty="0">
                <a:solidFill>
                  <a:prstClr val="white"/>
                </a:solidFill>
                <a:latin typeface="HelveticaNeueLT Std Thin" panose="020B0403020202020204" pitchFamily="34" charset="0"/>
              </a:rPr>
              <a:t> me </a:t>
            </a:r>
            <a:r>
              <a:rPr lang="fr-FR" sz="1400" spc="50" dirty="0" err="1">
                <a:solidFill>
                  <a:prstClr val="white"/>
                </a:solidFill>
                <a:latin typeface="HelveticaNeueLT Std Thin" panose="020B0403020202020204" pitchFamily="34" charset="0"/>
              </a:rPr>
              <a:t>Knowing</a:t>
            </a:r>
            <a:r>
              <a:rPr lang="fr-FR" sz="1400" spc="50" dirty="0">
                <a:solidFill>
                  <a:prstClr val="white"/>
                </a:solidFill>
                <a:latin typeface="HelveticaNeueLT Std Thin" panose="020B0403020202020204" pitchFamily="34" charset="0"/>
              </a:rPr>
              <a:t> </a:t>
            </a:r>
            <a:r>
              <a:rPr lang="fr-FR" sz="1400" spc="50" dirty="0" err="1">
                <a:solidFill>
                  <a:prstClr val="white"/>
                </a:solidFill>
                <a:latin typeface="HelveticaNeueLT Std Thin" panose="020B0403020202020204" pitchFamily="34" charset="0"/>
              </a:rPr>
              <a:t>you</a:t>
            </a:r>
            <a:r>
              <a:rPr lang="fr-FR" sz="1400" spc="50" dirty="0">
                <a:solidFill>
                  <a:prstClr val="white"/>
                </a:solidFill>
                <a:latin typeface="HelveticaNeueLT Std Thin" panose="020B0403020202020204" pitchFamily="34" charset="0"/>
              </a:rPr>
              <a:t>: an </a:t>
            </a:r>
            <a:r>
              <a:rPr lang="fr-FR" sz="1400" spc="50" dirty="0" err="1">
                <a:solidFill>
                  <a:prstClr val="white"/>
                </a:solidFill>
                <a:latin typeface="HelveticaNeueLT Std Thin" panose="020B0403020202020204" pitchFamily="34" charset="0"/>
              </a:rPr>
              <a:t>intellectual</a:t>
            </a:r>
            <a:r>
              <a:rPr lang="fr-FR" sz="1400" spc="50" dirty="0">
                <a:solidFill>
                  <a:prstClr val="white"/>
                </a:solidFill>
                <a:latin typeface="HelveticaNeueLT Std Thin" panose="020B0403020202020204" pitchFamily="34" charset="0"/>
              </a:rPr>
              <a:t> training </a:t>
            </a:r>
            <a:r>
              <a:rPr lang="fr-FR" sz="1400" spc="50" dirty="0" err="1">
                <a:solidFill>
                  <a:prstClr val="white"/>
                </a:solidFill>
                <a:latin typeface="HelveticaNeueLT Std Thin" panose="020B0403020202020204" pitchFamily="34" charset="0"/>
              </a:rPr>
              <a:t>resource</a:t>
            </a:r>
            <a:r>
              <a:rPr lang="fr-FR" sz="1400" spc="50" dirty="0">
                <a:solidFill>
                  <a:prstClr val="white"/>
                </a:solidFill>
                <a:latin typeface="HelveticaNeueLT Std Thin" panose="020B0403020202020204" pitchFamily="34" charset="0"/>
              </a:rPr>
              <a:t> pack, </a:t>
            </a:r>
            <a:r>
              <a:rPr lang="fr-FR" sz="1400" spc="50" dirty="0" err="1">
                <a:solidFill>
                  <a:prstClr val="white"/>
                </a:solidFill>
                <a:latin typeface="HelveticaNeueLT Std Thin" panose="020B0403020202020204" pitchFamily="34" charset="0"/>
              </a:rPr>
              <a:t>Léargas</a:t>
            </a:r>
            <a:r>
              <a:rPr lang="fr-FR" sz="1400" spc="50" dirty="0">
                <a:solidFill>
                  <a:prstClr val="white"/>
                </a:solidFill>
                <a:latin typeface="HelveticaNeueLT Std Thin" panose="020B0403020202020204" pitchFamily="34" charset="0"/>
              </a:rPr>
              <a:t> ». </a:t>
            </a:r>
          </a:p>
        </p:txBody>
      </p:sp>
      <p:pic>
        <p:nvPicPr>
          <p:cNvPr id="3" name="Image 2"/>
          <p:cNvPicPr>
            <a:picLocks noChangeAspect="1"/>
          </p:cNvPicPr>
          <p:nvPr/>
        </p:nvPicPr>
        <p:blipFill>
          <a:blip r:embed="rId2"/>
          <a:stretch>
            <a:fillRect/>
          </a:stretch>
        </p:blipFill>
        <p:spPr>
          <a:xfrm>
            <a:off x="-100989" y="-57674"/>
            <a:ext cx="9345978" cy="6919560"/>
          </a:xfrm>
          <a:prstGeom prst="rect">
            <a:avLst/>
          </a:prstGeom>
        </p:spPr>
      </p:pic>
    </p:spTree>
    <p:extLst>
      <p:ext uri="{BB962C8B-B14F-4D97-AF65-F5344CB8AC3E}">
        <p14:creationId xmlns:p14="http://schemas.microsoft.com/office/powerpoint/2010/main" val="26441341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0" y="368300"/>
            <a:ext cx="91440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Le projet et la triple, voire la quadruple contrainte</a:t>
            </a:r>
          </a:p>
        </p:txBody>
      </p:sp>
      <p:sp>
        <p:nvSpPr>
          <p:cNvPr id="3" name="Sous-titre 2"/>
          <p:cNvSpPr>
            <a:spLocks noGrp="1"/>
          </p:cNvSpPr>
          <p:nvPr>
            <p:ph idx="4294967295"/>
          </p:nvPr>
        </p:nvSpPr>
        <p:spPr>
          <a:xfrm>
            <a:off x="4450229" y="3883988"/>
            <a:ext cx="4082584" cy="2267403"/>
          </a:xfrm>
          <a:prstGeom prst="rect">
            <a:avLst/>
          </a:prstGeom>
        </p:spPr>
        <p:txBody>
          <a:bodyPr>
            <a:noAutofit/>
          </a:bodyPr>
          <a:lstStyle/>
          <a:p>
            <a:pPr indent="-324000">
              <a:lnSpc>
                <a:spcPct val="85000"/>
              </a:lnSpc>
              <a:spcBef>
                <a:spcPts val="200"/>
              </a:spcBef>
              <a:buBlip>
                <a:blip r:embed="rId2"/>
              </a:buBlip>
            </a:pPr>
            <a:r>
              <a:rPr lang="fr-FR" sz="1600" b="1" spc="50" dirty="0">
                <a:solidFill>
                  <a:srgbClr val="FFC58B"/>
                </a:solidFill>
                <a:latin typeface="HelveticaNeueLT Std Thin" panose="020B0403020202020204" pitchFamily="34" charset="0"/>
              </a:rPr>
              <a:t>Coûts</a:t>
            </a:r>
            <a:r>
              <a:rPr lang="fr-FR" sz="1600" spc="50" dirty="0">
                <a:solidFill>
                  <a:schemeClr val="bg1"/>
                </a:solidFill>
                <a:latin typeface="HelveticaNeueLT Std Thin" panose="020B0403020202020204" pitchFamily="34" charset="0"/>
              </a:rPr>
              <a:t> : Le projet a-t-il respecté les coûts initiaux ?</a:t>
            </a:r>
          </a:p>
          <a:p>
            <a:pPr indent="-324000">
              <a:lnSpc>
                <a:spcPct val="85000"/>
              </a:lnSpc>
              <a:spcBef>
                <a:spcPts val="200"/>
              </a:spcBef>
              <a:buBlip>
                <a:blip r:embed="rId2"/>
              </a:buBlip>
            </a:pPr>
            <a:r>
              <a:rPr lang="fr-FR" sz="1600" b="1" spc="50" dirty="0">
                <a:solidFill>
                  <a:srgbClr val="FFC58B"/>
                </a:solidFill>
                <a:latin typeface="HelveticaNeueLT Std Thin" panose="020B0403020202020204" pitchFamily="34" charset="0"/>
              </a:rPr>
              <a:t>Temps</a:t>
            </a:r>
            <a:r>
              <a:rPr lang="fr-FR" sz="1600" spc="50" dirty="0">
                <a:solidFill>
                  <a:schemeClr val="bg1"/>
                </a:solidFill>
                <a:latin typeface="HelveticaNeueLT Std Thin" panose="020B0403020202020204" pitchFamily="34" charset="0"/>
              </a:rPr>
              <a:t> : Le projet a-t-il respecté le temps imparti à sa réalisation ? </a:t>
            </a:r>
          </a:p>
          <a:p>
            <a:pPr indent="-324000">
              <a:lnSpc>
                <a:spcPct val="85000"/>
              </a:lnSpc>
              <a:spcBef>
                <a:spcPts val="200"/>
              </a:spcBef>
              <a:buBlip>
                <a:blip r:embed="rId2"/>
              </a:buBlip>
            </a:pPr>
            <a:r>
              <a:rPr lang="fr-FR" sz="1600" b="1" spc="50" dirty="0">
                <a:solidFill>
                  <a:srgbClr val="FFC58B"/>
                </a:solidFill>
                <a:latin typeface="HelveticaNeueLT Std Thin" panose="020B0403020202020204" pitchFamily="34" charset="0"/>
              </a:rPr>
              <a:t>Fonctionnalité</a:t>
            </a:r>
            <a:r>
              <a:rPr lang="fr-FR" sz="1600" spc="50" dirty="0">
                <a:solidFill>
                  <a:schemeClr val="bg1"/>
                </a:solidFill>
                <a:latin typeface="HelveticaNeueLT Std Thin" panose="020B0403020202020204" pitchFamily="34" charset="0"/>
              </a:rPr>
              <a:t> : Le projet a-t-il livré toutes les fonctionnalités attendues ?</a:t>
            </a:r>
          </a:p>
          <a:p>
            <a:pPr indent="-324000">
              <a:lnSpc>
                <a:spcPct val="85000"/>
              </a:lnSpc>
              <a:spcBef>
                <a:spcPts val="200"/>
              </a:spcBef>
              <a:buBlip>
                <a:blip r:embed="rId2"/>
              </a:buBlip>
            </a:pPr>
            <a:r>
              <a:rPr lang="fr-FR" sz="1600" b="1" spc="50" dirty="0">
                <a:solidFill>
                  <a:srgbClr val="FFC58B"/>
                </a:solidFill>
                <a:latin typeface="HelveticaNeueLT Std Thin" panose="020B0403020202020204" pitchFamily="34" charset="0"/>
              </a:rPr>
              <a:t>Qualité</a:t>
            </a:r>
            <a:r>
              <a:rPr lang="fr-FR" sz="1600" spc="50" dirty="0">
                <a:solidFill>
                  <a:schemeClr val="bg1"/>
                </a:solidFill>
                <a:latin typeface="HelveticaNeueLT Std Thin" panose="020B0403020202020204" pitchFamily="34" charset="0"/>
              </a:rPr>
              <a:t> : Le projet ne souffre-t-il pas de défauts ou de défaillances particulières </a:t>
            </a:r>
            <a:r>
              <a:rPr lang="fr-FR" sz="1600" spc="50" dirty="0" smtClean="0">
                <a:solidFill>
                  <a:schemeClr val="bg1"/>
                </a:solidFill>
                <a:latin typeface="HelveticaNeueLT Std Thin" panose="020B0403020202020204" pitchFamily="34" charset="0"/>
              </a:rPr>
              <a:t>?</a:t>
            </a:r>
            <a:endParaRPr lang="fr-FR" sz="1600" spc="50" dirty="0">
              <a:solidFill>
                <a:schemeClr val="bg1"/>
              </a:solidFill>
              <a:latin typeface="HelveticaNeueLT Std Thin" panose="020B0403020202020204" pitchFamily="34" charset="0"/>
            </a:endParaRPr>
          </a:p>
        </p:txBody>
      </p:sp>
      <p:sp>
        <p:nvSpPr>
          <p:cNvPr id="5" name="Rectangle 4"/>
          <p:cNvSpPr/>
          <p:nvPr/>
        </p:nvSpPr>
        <p:spPr>
          <a:xfrm>
            <a:off x="4450229" y="1870207"/>
            <a:ext cx="4082584" cy="1817934"/>
          </a:xfrm>
          <a:prstGeom prst="rect">
            <a:avLst/>
          </a:prstGeom>
        </p:spPr>
        <p:txBody>
          <a:bodyPr wrap="square">
            <a:spAutoFit/>
          </a:bodyPr>
          <a:lstStyle/>
          <a:p>
            <a:pPr marL="18900" lvl="0">
              <a:lnSpc>
                <a:spcPct val="85000"/>
              </a:lnSpc>
              <a:spcBef>
                <a:spcPts val="200"/>
              </a:spcBef>
            </a:pPr>
            <a:r>
              <a:rPr lang="fr-FR" sz="1600" spc="50" dirty="0">
                <a:solidFill>
                  <a:prstClr val="white"/>
                </a:solidFill>
                <a:latin typeface="HelveticaNeueLT Std Thin" panose="020B0403020202020204" pitchFamily="34" charset="0"/>
              </a:rPr>
              <a:t>L’ouvrage développe l’idée de Gary R. Heerkens, auteur de plusieurs livres sur le management de projet, selon lequel la dimension  de la </a:t>
            </a:r>
            <a:r>
              <a:rPr lang="fr-FR" sz="1600" b="1" spc="50" dirty="0">
                <a:solidFill>
                  <a:srgbClr val="FFC58B"/>
                </a:solidFill>
                <a:latin typeface="HelveticaNeueLT Std Thin" panose="020B0403020202020204" pitchFamily="34" charset="0"/>
              </a:rPr>
              <a:t>triple contrainte </a:t>
            </a:r>
            <a:r>
              <a:rPr lang="fr-FR" sz="1600" spc="50" dirty="0">
                <a:solidFill>
                  <a:prstClr val="white"/>
                </a:solidFill>
                <a:latin typeface="HelveticaNeueLT Std Thin" panose="020B0403020202020204" pitchFamily="34" charset="0"/>
              </a:rPr>
              <a:t>n’est pas suffisante et il convient d’en ajouter une quatrième</a:t>
            </a:r>
            <a:r>
              <a:rPr lang="fr-FR" sz="1600" spc="50" dirty="0" smtClean="0">
                <a:solidFill>
                  <a:prstClr val="white"/>
                </a:solidFill>
                <a:latin typeface="HelveticaNeueLT Std Thin" panose="020B0403020202020204" pitchFamily="34" charset="0"/>
              </a:rPr>
              <a:t>.</a:t>
            </a:r>
          </a:p>
          <a:p>
            <a:pPr marL="18900" lvl="0">
              <a:lnSpc>
                <a:spcPct val="85000"/>
              </a:lnSpc>
              <a:spcBef>
                <a:spcPts val="200"/>
              </a:spcBef>
            </a:pPr>
            <a:r>
              <a:rPr lang="fr-FR" sz="1600" spc="50" dirty="0" smtClean="0">
                <a:solidFill>
                  <a:prstClr val="white"/>
                </a:solidFill>
                <a:latin typeface="HelveticaNeueLT Std Thin" panose="020B0403020202020204" pitchFamily="34" charset="0"/>
              </a:rPr>
              <a:t> </a:t>
            </a:r>
            <a:endParaRPr lang="fr-FR" sz="1600" spc="50" dirty="0">
              <a:solidFill>
                <a:prstClr val="white"/>
              </a:solidFill>
              <a:latin typeface="HelveticaNeueLT Std Thin" panose="020B0403020202020204" pitchFamily="34" charset="0"/>
            </a:endParaRPr>
          </a:p>
          <a:p>
            <a:pPr marL="18900" lvl="0">
              <a:lnSpc>
                <a:spcPct val="85000"/>
              </a:lnSpc>
              <a:spcBef>
                <a:spcPts val="200"/>
              </a:spcBef>
            </a:pPr>
            <a:r>
              <a:rPr lang="fr-FR" sz="1600" spc="50" dirty="0">
                <a:solidFill>
                  <a:prstClr val="white"/>
                </a:solidFill>
                <a:latin typeface="HelveticaNeueLT Std Thin" panose="020B0403020202020204" pitchFamily="34" charset="0"/>
              </a:rPr>
              <a:t>Ainsi, on aurait :</a:t>
            </a:r>
          </a:p>
        </p:txBody>
      </p:sp>
      <p:pic>
        <p:nvPicPr>
          <p:cNvPr id="4" name="Image 3"/>
          <p:cNvPicPr>
            <a:picLocks noChangeAspect="1"/>
          </p:cNvPicPr>
          <p:nvPr/>
        </p:nvPicPr>
        <p:blipFill>
          <a:blip r:embed="rId3"/>
          <a:stretch>
            <a:fillRect/>
          </a:stretch>
        </p:blipFill>
        <p:spPr>
          <a:xfrm>
            <a:off x="-100989" y="-57674"/>
            <a:ext cx="9345978" cy="6919560"/>
          </a:xfrm>
          <a:prstGeom prst="rect">
            <a:avLst/>
          </a:prstGeom>
        </p:spPr>
      </p:pic>
    </p:spTree>
    <p:extLst>
      <p:ext uri="{BB962C8B-B14F-4D97-AF65-F5344CB8AC3E}">
        <p14:creationId xmlns:p14="http://schemas.microsoft.com/office/powerpoint/2010/main" val="15595971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1"/>
            <a:ext cx="8229600" cy="849664"/>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Les 5 Péchés capitaux du Manager de Projet </a:t>
            </a:r>
          </a:p>
        </p:txBody>
      </p:sp>
      <p:pic>
        <p:nvPicPr>
          <p:cNvPr id="3" name="Image 2"/>
          <p:cNvPicPr>
            <a:picLocks noChangeAspect="1"/>
          </p:cNvPicPr>
          <p:nvPr/>
        </p:nvPicPr>
        <p:blipFill>
          <a:blip r:embed="rId2"/>
          <a:stretch>
            <a:fillRect/>
          </a:stretch>
        </p:blipFill>
        <p:spPr>
          <a:xfrm>
            <a:off x="-1491538" y="-53788"/>
            <a:ext cx="12180864" cy="9589839"/>
          </a:xfrm>
          <a:prstGeom prst="rect">
            <a:avLst/>
          </a:prstGeom>
        </p:spPr>
      </p:pic>
    </p:spTree>
    <p:extLst>
      <p:ext uri="{BB962C8B-B14F-4D97-AF65-F5344CB8AC3E}">
        <p14:creationId xmlns:p14="http://schemas.microsoft.com/office/powerpoint/2010/main" val="24853453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1"/>
            <a:ext cx="8229600" cy="849664"/>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Lois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Effets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Syndromes </a:t>
            </a:r>
          </a:p>
        </p:txBody>
      </p:sp>
      <p:sp>
        <p:nvSpPr>
          <p:cNvPr id="17" name="Sous-titre 2"/>
          <p:cNvSpPr txBox="1">
            <a:spLocks/>
          </p:cNvSpPr>
          <p:nvPr/>
        </p:nvSpPr>
        <p:spPr>
          <a:xfrm>
            <a:off x="1142999" y="1469953"/>
            <a:ext cx="6858002" cy="447146"/>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nSpc>
                <a:spcPct val="85000"/>
              </a:lnSpc>
              <a:spcBef>
                <a:spcPts val="200"/>
              </a:spcBef>
              <a:buNone/>
            </a:pPr>
            <a:r>
              <a:rPr lang="fr-FR" sz="1600" b="1" spc="50" dirty="0">
                <a:solidFill>
                  <a:srgbClr val="FFC58B"/>
                </a:solidFill>
                <a:latin typeface="HelveticaNeueLT Std Thin" panose="020B0403020202020204" pitchFamily="34" charset="0"/>
              </a:rPr>
              <a:t>L’ouvrage explique et illustre </a:t>
            </a:r>
            <a:r>
              <a:rPr lang="fr-FR" sz="1400" spc="50" dirty="0">
                <a:solidFill>
                  <a:schemeClr val="bg1"/>
                </a:solidFill>
                <a:latin typeface="HelveticaNeueLT Std Thin" panose="020B0403020202020204" pitchFamily="34" charset="0"/>
              </a:rPr>
              <a:t>par des cas concrets la manifestation de ces lois, effets et </a:t>
            </a:r>
            <a:r>
              <a:rPr lang="fr-FR" sz="1400" spc="50" dirty="0" smtClean="0">
                <a:solidFill>
                  <a:schemeClr val="bg1"/>
                </a:solidFill>
                <a:latin typeface="HelveticaNeueLT Std Thin" panose="020B0403020202020204" pitchFamily="34" charset="0"/>
              </a:rPr>
              <a:t>syndromes :</a:t>
            </a:r>
            <a:endParaRPr lang="fr-FR" sz="1400" spc="50" dirty="0">
              <a:solidFill>
                <a:schemeClr val="bg1"/>
              </a:solidFill>
              <a:latin typeface="HelveticaNeueLT Std Thin" panose="020B0403020202020204" pitchFamily="34" charset="0"/>
            </a:endParaRPr>
          </a:p>
        </p:txBody>
      </p:sp>
      <p:pic>
        <p:nvPicPr>
          <p:cNvPr id="4" name="Image 3"/>
          <p:cNvPicPr>
            <a:picLocks noChangeAspect="1"/>
          </p:cNvPicPr>
          <p:nvPr/>
        </p:nvPicPr>
        <p:blipFill>
          <a:blip r:embed="rId2"/>
          <a:stretch>
            <a:fillRect/>
          </a:stretch>
        </p:blipFill>
        <p:spPr>
          <a:xfrm>
            <a:off x="-623496" y="-62711"/>
            <a:ext cx="10364098" cy="7279255"/>
          </a:xfrm>
          <a:prstGeom prst="rect">
            <a:avLst/>
          </a:prstGeom>
        </p:spPr>
      </p:pic>
    </p:spTree>
    <p:extLst>
      <p:ext uri="{BB962C8B-B14F-4D97-AF65-F5344CB8AC3E}">
        <p14:creationId xmlns:p14="http://schemas.microsoft.com/office/powerpoint/2010/main" val="29827160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1"/>
            <a:ext cx="8229600" cy="849664"/>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Lois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Effets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Syndromes </a:t>
            </a:r>
          </a:p>
        </p:txBody>
      </p:sp>
      <p:pic>
        <p:nvPicPr>
          <p:cNvPr id="3" name="Image 2"/>
          <p:cNvPicPr>
            <a:picLocks noChangeAspect="1"/>
          </p:cNvPicPr>
          <p:nvPr/>
        </p:nvPicPr>
        <p:blipFill>
          <a:blip r:embed="rId2"/>
          <a:stretch>
            <a:fillRect/>
          </a:stretch>
        </p:blipFill>
        <p:spPr>
          <a:xfrm>
            <a:off x="-623496" y="-62711"/>
            <a:ext cx="10364098" cy="7279255"/>
          </a:xfrm>
          <a:prstGeom prst="rect">
            <a:avLst/>
          </a:prstGeom>
        </p:spPr>
      </p:pic>
    </p:spTree>
    <p:extLst>
      <p:ext uri="{BB962C8B-B14F-4D97-AF65-F5344CB8AC3E}">
        <p14:creationId xmlns:p14="http://schemas.microsoft.com/office/powerpoint/2010/main" val="63270961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1"/>
            <a:ext cx="8229600" cy="849664"/>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Lois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Effets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Syndromes </a:t>
            </a:r>
          </a:p>
        </p:txBody>
      </p:sp>
      <p:pic>
        <p:nvPicPr>
          <p:cNvPr id="3" name="Image 2"/>
          <p:cNvPicPr>
            <a:picLocks noChangeAspect="1"/>
          </p:cNvPicPr>
          <p:nvPr/>
        </p:nvPicPr>
        <p:blipFill>
          <a:blip r:embed="rId2"/>
          <a:stretch>
            <a:fillRect/>
          </a:stretch>
        </p:blipFill>
        <p:spPr>
          <a:xfrm>
            <a:off x="-623496" y="-62711"/>
            <a:ext cx="10364098" cy="7279255"/>
          </a:xfrm>
          <a:prstGeom prst="rect">
            <a:avLst/>
          </a:prstGeom>
        </p:spPr>
      </p:pic>
    </p:spTree>
    <p:extLst>
      <p:ext uri="{BB962C8B-B14F-4D97-AF65-F5344CB8AC3E}">
        <p14:creationId xmlns:p14="http://schemas.microsoft.com/office/powerpoint/2010/main" val="350985952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0" y="368300"/>
            <a:ext cx="91440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Périmètres et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facteurs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environnementaux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sur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un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projet</a:t>
            </a:r>
            <a:endPar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pic>
        <p:nvPicPr>
          <p:cNvPr id="3" name="Image 2"/>
          <p:cNvPicPr>
            <a:picLocks noChangeAspect="1"/>
          </p:cNvPicPr>
          <p:nvPr/>
        </p:nvPicPr>
        <p:blipFill>
          <a:blip r:embed="rId2"/>
          <a:stretch>
            <a:fillRect/>
          </a:stretch>
        </p:blipFill>
        <p:spPr>
          <a:xfrm>
            <a:off x="-1044503" y="-71121"/>
            <a:ext cx="10937172" cy="6919560"/>
          </a:xfrm>
          <a:prstGeom prst="rect">
            <a:avLst/>
          </a:prstGeom>
        </p:spPr>
      </p:pic>
    </p:spTree>
    <p:extLst>
      <p:ext uri="{BB962C8B-B14F-4D97-AF65-F5344CB8AC3E}">
        <p14:creationId xmlns:p14="http://schemas.microsoft.com/office/powerpoint/2010/main" val="32697783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0" y="368300"/>
            <a:ext cx="91440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Le management de projet est l’application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des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connaissances (PMBoK®) </a:t>
            </a:r>
          </a:p>
        </p:txBody>
      </p:sp>
      <p:pic>
        <p:nvPicPr>
          <p:cNvPr id="3" name="Image 2"/>
          <p:cNvPicPr>
            <a:picLocks noChangeAspect="1"/>
          </p:cNvPicPr>
          <p:nvPr/>
        </p:nvPicPr>
        <p:blipFill>
          <a:blip r:embed="rId2"/>
          <a:stretch>
            <a:fillRect/>
          </a:stretch>
        </p:blipFill>
        <p:spPr>
          <a:xfrm>
            <a:off x="-277421" y="-71121"/>
            <a:ext cx="9510584" cy="6919560"/>
          </a:xfrm>
          <a:prstGeom prst="rect">
            <a:avLst/>
          </a:prstGeom>
        </p:spPr>
      </p:pic>
    </p:spTree>
    <p:extLst>
      <p:ext uri="{BB962C8B-B14F-4D97-AF65-F5344CB8AC3E}">
        <p14:creationId xmlns:p14="http://schemas.microsoft.com/office/powerpoint/2010/main" val="25815661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0" y="368300"/>
            <a:ext cx="91440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Réflexe de bon manager de projet</a:t>
            </a:r>
          </a:p>
        </p:txBody>
      </p:sp>
      <p:pic>
        <p:nvPicPr>
          <p:cNvPr id="3" name="Image 2"/>
          <p:cNvPicPr>
            <a:picLocks noChangeAspect="1"/>
          </p:cNvPicPr>
          <p:nvPr/>
        </p:nvPicPr>
        <p:blipFill>
          <a:blip r:embed="rId2"/>
          <a:stretch>
            <a:fillRect/>
          </a:stretch>
        </p:blipFill>
        <p:spPr>
          <a:xfrm>
            <a:off x="-454934" y="-71121"/>
            <a:ext cx="9784928" cy="6919560"/>
          </a:xfrm>
          <a:prstGeom prst="rect">
            <a:avLst/>
          </a:prstGeom>
        </p:spPr>
      </p:pic>
    </p:spTree>
    <p:extLst>
      <p:ext uri="{BB962C8B-B14F-4D97-AF65-F5344CB8AC3E}">
        <p14:creationId xmlns:p14="http://schemas.microsoft.com/office/powerpoint/2010/main" val="129687415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0"/>
            <a:ext cx="82296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Un temps pour célébrer</a:t>
            </a:r>
          </a:p>
        </p:txBody>
      </p:sp>
      <p:sp>
        <p:nvSpPr>
          <p:cNvPr id="3" name="Sous-titre 2"/>
          <p:cNvSpPr>
            <a:spLocks noGrp="1"/>
          </p:cNvSpPr>
          <p:nvPr>
            <p:ph idx="4294967295"/>
          </p:nvPr>
        </p:nvSpPr>
        <p:spPr>
          <a:xfrm>
            <a:off x="4571999" y="1559107"/>
            <a:ext cx="4114801" cy="4689013"/>
          </a:xfrm>
          <a:prstGeom prst="rect">
            <a:avLst/>
          </a:prstGeom>
        </p:spPr>
        <p:txBody>
          <a:bodyPr>
            <a:noAutofit/>
          </a:bodyPr>
          <a:lstStyle/>
          <a:p>
            <a:pPr indent="-324000">
              <a:lnSpc>
                <a:spcPct val="85000"/>
              </a:lnSpc>
              <a:buBlip>
                <a:blip r:embed="rId2"/>
              </a:buBlip>
            </a:pPr>
            <a:r>
              <a:rPr lang="fr-FR" sz="1600" spc="50" dirty="0">
                <a:solidFill>
                  <a:schemeClr val="bg1"/>
                </a:solidFill>
                <a:latin typeface="HelveticaNeueLT Std Thin" panose="020B0403020202020204" pitchFamily="34" charset="0"/>
              </a:rPr>
              <a:t>Il y a un temps pour toute chose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sur </a:t>
            </a:r>
            <a:r>
              <a:rPr lang="fr-FR" sz="1600" spc="50" dirty="0">
                <a:solidFill>
                  <a:schemeClr val="bg1"/>
                </a:solidFill>
                <a:latin typeface="HelveticaNeueLT Std Thin" panose="020B0403020202020204" pitchFamily="34" charset="0"/>
              </a:rPr>
              <a:t>un projet. Il y a un temps </a:t>
            </a:r>
            <a:r>
              <a:rPr lang="fr-FR" sz="1600" spc="50" dirty="0" smtClean="0">
                <a:solidFill>
                  <a:schemeClr val="bg1"/>
                </a:solidFill>
                <a:latin typeface="HelveticaNeueLT Std Thin" panose="020B0403020202020204" pitchFamily="34" charset="0"/>
              </a:rPr>
              <a:t>où </a:t>
            </a:r>
            <a:r>
              <a:rPr lang="fr-FR" sz="1600" spc="50" dirty="0">
                <a:solidFill>
                  <a:schemeClr val="bg1"/>
                </a:solidFill>
                <a:latin typeface="HelveticaNeueLT Std Thin" panose="020B0403020202020204" pitchFamily="34" charset="0"/>
              </a:rPr>
              <a:t>l’on rame à </a:t>
            </a:r>
            <a:r>
              <a:rPr lang="fr-FR" sz="1600" spc="50" dirty="0" smtClean="0">
                <a:solidFill>
                  <a:schemeClr val="bg1"/>
                </a:solidFill>
                <a:latin typeface="HelveticaNeueLT Std Thin" panose="020B0403020202020204" pitchFamily="34" charset="0"/>
              </a:rPr>
              <a:t>contre-courant, </a:t>
            </a:r>
            <a:r>
              <a:rPr lang="fr-FR" sz="1600" spc="50" dirty="0">
                <a:solidFill>
                  <a:schemeClr val="bg1"/>
                </a:solidFill>
                <a:latin typeface="HelveticaNeueLT Std Thin" panose="020B0403020202020204" pitchFamily="34" charset="0"/>
              </a:rPr>
              <a:t>et il y a aussi un temps  pour célébrer, qui ne survient pas forcement à la fin du projet, mais par exemple à chaque terme de milestone ou de livraison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livrables importants. Les équipes tendent à oublier de fêter les victoires. </a:t>
            </a:r>
          </a:p>
          <a:p>
            <a:pPr indent="-324000">
              <a:lnSpc>
                <a:spcPct val="85000"/>
              </a:lnSpc>
              <a:buBlip>
                <a:blip r:embed="rId2"/>
              </a:buBlip>
            </a:pPr>
            <a:endParaRPr lang="fr-FR" sz="1600" spc="50" dirty="0" smtClean="0">
              <a:solidFill>
                <a:schemeClr val="bg1"/>
              </a:solidFill>
              <a:latin typeface="HelveticaNeueLT Std Thin" panose="020B0403020202020204" pitchFamily="34" charset="0"/>
            </a:endParaRPr>
          </a:p>
          <a:p>
            <a:pPr indent="-324000">
              <a:lnSpc>
                <a:spcPct val="85000"/>
              </a:lnSpc>
              <a:buBlip>
                <a:blip r:embed="rId2"/>
              </a:buBlip>
            </a:pPr>
            <a:r>
              <a:rPr lang="fr-FR" sz="1600" b="1" spc="50" dirty="0">
                <a:solidFill>
                  <a:srgbClr val="FFC58B"/>
                </a:solidFill>
                <a:latin typeface="HelveticaNeueLT Std Thin" panose="020B0403020202020204" pitchFamily="34" charset="0"/>
              </a:rPr>
              <a:t>A </a:t>
            </a:r>
            <a:r>
              <a:rPr lang="fr-FR" sz="1600" b="1" spc="50" dirty="0" smtClean="0">
                <a:solidFill>
                  <a:srgbClr val="FFC58B"/>
                </a:solidFill>
                <a:latin typeface="HelveticaNeueLT Std Thin" panose="020B0403020202020204" pitchFamily="34" charset="0"/>
              </a:rPr>
              <a:t>Eviter : </a:t>
            </a:r>
            <a:r>
              <a:rPr lang="fr-FR" sz="1600" spc="50" dirty="0" smtClean="0">
                <a:solidFill>
                  <a:schemeClr val="bg1"/>
                </a:solidFill>
                <a:latin typeface="HelveticaNeueLT Std Thin" panose="020B0403020202020204" pitchFamily="34" charset="0"/>
              </a:rPr>
              <a:t>Certaines </a:t>
            </a:r>
            <a:r>
              <a:rPr lang="fr-FR" sz="1600" spc="50" dirty="0">
                <a:solidFill>
                  <a:schemeClr val="bg1"/>
                </a:solidFill>
                <a:latin typeface="HelveticaNeueLT Std Thin" panose="020B0403020202020204" pitchFamily="34" charset="0"/>
              </a:rPr>
              <a:t>personnes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ont </a:t>
            </a:r>
            <a:r>
              <a:rPr lang="fr-FR" sz="1600" spc="50" dirty="0">
                <a:solidFill>
                  <a:schemeClr val="bg1"/>
                </a:solidFill>
                <a:latin typeface="HelveticaNeueLT Std Thin" panose="020B0403020202020204" pitchFamily="34" charset="0"/>
              </a:rPr>
              <a:t>du mal à oublier le projet,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victimes </a:t>
            </a:r>
            <a:r>
              <a:rPr lang="fr-FR" sz="1600" spc="50" dirty="0">
                <a:solidFill>
                  <a:schemeClr val="bg1"/>
                </a:solidFill>
                <a:latin typeface="HelveticaNeueLT Std Thin" panose="020B0403020202020204" pitchFamily="34" charset="0"/>
              </a:rPr>
              <a:t>des retombées d’adrénaline qui laissent un vide immense, celui qu’occupait le projet. </a:t>
            </a:r>
          </a:p>
          <a:p>
            <a:pPr indent="-324000">
              <a:lnSpc>
                <a:spcPct val="85000"/>
              </a:lnSpc>
              <a:buBlip>
                <a:blip r:embed="rId2"/>
              </a:buBlip>
            </a:pPr>
            <a:endParaRPr lang="fr-FR" sz="1600" spc="50" dirty="0" smtClean="0">
              <a:solidFill>
                <a:schemeClr val="bg1"/>
              </a:solidFill>
              <a:latin typeface="HelveticaNeueLT Std Thin" panose="020B0403020202020204" pitchFamily="34" charset="0"/>
            </a:endParaRPr>
          </a:p>
          <a:p>
            <a:pPr indent="-324000">
              <a:lnSpc>
                <a:spcPct val="85000"/>
              </a:lnSpc>
              <a:buBlip>
                <a:blip r:embed="rId2"/>
              </a:buBlip>
            </a:pPr>
            <a:r>
              <a:rPr lang="fr-FR" sz="1600" spc="50" dirty="0">
                <a:solidFill>
                  <a:schemeClr val="bg1"/>
                </a:solidFill>
                <a:latin typeface="HelveticaNeueLT Std Thin" panose="020B0403020202020204" pitchFamily="34" charset="0"/>
              </a:rPr>
              <a:t>Chaque Manager de Projet devrait apprendre à faire le deuil de son projet et également à apprécier ce moment de répit entre deux projets. </a:t>
            </a:r>
          </a:p>
        </p:txBody>
      </p:sp>
      <p:pic>
        <p:nvPicPr>
          <p:cNvPr id="18" name="Image 17"/>
          <p:cNvPicPr>
            <a:picLocks noChangeAspect="1"/>
          </p:cNvPicPr>
          <p:nvPr/>
        </p:nvPicPr>
        <p:blipFill>
          <a:blip r:embed="rId3"/>
          <a:stretch>
            <a:fillRect/>
          </a:stretch>
        </p:blipFill>
        <p:spPr>
          <a:xfrm>
            <a:off x="-146173" y="-71121"/>
            <a:ext cx="9382557" cy="6919560"/>
          </a:xfrm>
          <a:prstGeom prst="rect">
            <a:avLst/>
          </a:prstGeom>
        </p:spPr>
      </p:pic>
    </p:spTree>
    <p:extLst>
      <p:ext uri="{BB962C8B-B14F-4D97-AF65-F5344CB8AC3E}">
        <p14:creationId xmlns:p14="http://schemas.microsoft.com/office/powerpoint/2010/main" val="279565753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stretch>
            <a:fillRect/>
          </a:stretch>
        </p:blipFill>
        <p:spPr>
          <a:xfrm>
            <a:off x="-114436" y="-71121"/>
            <a:ext cx="9345978" cy="6919560"/>
          </a:xfrm>
          <a:prstGeom prst="rect">
            <a:avLst/>
          </a:prstGeom>
        </p:spPr>
      </p:pic>
      <p:sp>
        <p:nvSpPr>
          <p:cNvPr id="2" name="Titre 1"/>
          <p:cNvSpPr>
            <a:spLocks noGrp="1"/>
          </p:cNvSpPr>
          <p:nvPr>
            <p:ph type="title" idx="4294967295"/>
          </p:nvPr>
        </p:nvSpPr>
        <p:spPr>
          <a:xfrm>
            <a:off x="457200" y="368300"/>
            <a:ext cx="82296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Le management de projet est l’application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
            </a:r>
            <a:b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b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de </a:t>
            </a: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compétences (PMBoK®)</a:t>
            </a:r>
          </a:p>
        </p:txBody>
      </p:sp>
      <p:sp>
        <p:nvSpPr>
          <p:cNvPr id="3" name="Sous-titre 2"/>
          <p:cNvSpPr>
            <a:spLocks noGrp="1"/>
          </p:cNvSpPr>
          <p:nvPr>
            <p:ph idx="4294967295"/>
          </p:nvPr>
        </p:nvSpPr>
        <p:spPr>
          <a:xfrm>
            <a:off x="4377689" y="1755954"/>
            <a:ext cx="3711960" cy="4251431"/>
          </a:xfrm>
          <a:prstGeom prst="rect">
            <a:avLst/>
          </a:prstGeom>
        </p:spPr>
        <p:txBody>
          <a:bodyPr>
            <a:noAutofit/>
          </a:bodyPr>
          <a:lstStyle/>
          <a:p>
            <a:pPr marL="355600">
              <a:lnSpc>
                <a:spcPct val="85000"/>
              </a:lnSpc>
              <a:spcBef>
                <a:spcPts val="50"/>
              </a:spcBef>
              <a:buClr>
                <a:srgbClr val="FFBE7D"/>
              </a:buClr>
              <a:buFont typeface="+mj-lt"/>
              <a:buAutoNum type="arabicPeriod"/>
            </a:pPr>
            <a:r>
              <a:rPr lang="fr-FR" sz="1400" spc="50" dirty="0" smtClean="0">
                <a:solidFill>
                  <a:schemeClr val="bg1"/>
                </a:solidFill>
                <a:latin typeface="HelveticaNeueLT Std Thin" panose="020B0403020202020204" pitchFamily="34" charset="0"/>
              </a:rPr>
              <a:t>Connaissances </a:t>
            </a:r>
            <a:r>
              <a:rPr lang="fr-FR" sz="1400" spc="50" dirty="0">
                <a:solidFill>
                  <a:schemeClr val="bg1"/>
                </a:solidFill>
                <a:latin typeface="HelveticaNeueLT Std Thin" panose="020B0403020202020204" pitchFamily="34" charset="0"/>
              </a:rPr>
              <a:t>et performance </a:t>
            </a:r>
            <a:r>
              <a:rPr lang="fr-FR" sz="1400" spc="50" dirty="0" smtClean="0">
                <a:solidFill>
                  <a:schemeClr val="bg1"/>
                </a:solidFill>
                <a:latin typeface="HelveticaNeueLT Std Thin" panose="020B0403020202020204" pitchFamily="34" charset="0"/>
              </a:rPr>
              <a:t/>
            </a:r>
            <a:br>
              <a:rPr lang="fr-FR" sz="1400" spc="50" dirty="0" smtClean="0">
                <a:solidFill>
                  <a:schemeClr val="bg1"/>
                </a:solidFill>
                <a:latin typeface="HelveticaNeueLT Std Thin" panose="020B0403020202020204" pitchFamily="34" charset="0"/>
              </a:rPr>
            </a:br>
            <a:r>
              <a:rPr lang="fr-FR" sz="1400" spc="50" dirty="0" smtClean="0">
                <a:solidFill>
                  <a:schemeClr val="bg1"/>
                </a:solidFill>
                <a:latin typeface="HelveticaNeueLT Std Thin" panose="020B0403020202020204" pitchFamily="34" charset="0"/>
              </a:rPr>
              <a:t>en </a:t>
            </a:r>
            <a:r>
              <a:rPr lang="fr-FR" sz="1400" spc="50" dirty="0">
                <a:solidFill>
                  <a:schemeClr val="bg1"/>
                </a:solidFill>
                <a:latin typeface="HelveticaNeueLT Std Thin" panose="020B0403020202020204" pitchFamily="34" charset="0"/>
              </a:rPr>
              <a:t>management de </a:t>
            </a:r>
            <a:r>
              <a:rPr lang="fr-FR" sz="1400" spc="50" dirty="0" smtClean="0">
                <a:solidFill>
                  <a:schemeClr val="bg1"/>
                </a:solidFill>
                <a:latin typeface="HelveticaNeueLT Std Thin" panose="020B0403020202020204" pitchFamily="34" charset="0"/>
              </a:rPr>
              <a:t>projet</a:t>
            </a:r>
          </a:p>
          <a:p>
            <a:pPr marL="355600">
              <a:lnSpc>
                <a:spcPct val="85000"/>
              </a:lnSpc>
              <a:spcBef>
                <a:spcPts val="50"/>
              </a:spcBef>
              <a:buClr>
                <a:srgbClr val="FFBE7D"/>
              </a:buClr>
              <a:buFont typeface="+mj-lt"/>
              <a:buAutoNum type="arabicPeriod"/>
            </a:pPr>
            <a:endParaRPr lang="fr-FR" sz="1400" spc="50" dirty="0">
              <a:solidFill>
                <a:schemeClr val="bg1"/>
              </a:solidFill>
              <a:latin typeface="HelveticaNeueLT Std Thin" panose="020B0403020202020204" pitchFamily="34" charset="0"/>
            </a:endParaRPr>
          </a:p>
          <a:p>
            <a:pPr marL="355600">
              <a:lnSpc>
                <a:spcPct val="85000"/>
              </a:lnSpc>
              <a:spcBef>
                <a:spcPts val="50"/>
              </a:spcBef>
              <a:buClr>
                <a:srgbClr val="FFBE7D"/>
              </a:buClr>
              <a:buFont typeface="+mj-lt"/>
              <a:buAutoNum type="arabicPeriod"/>
            </a:pPr>
            <a:r>
              <a:rPr lang="fr-FR" sz="1400" spc="50" dirty="0" smtClean="0">
                <a:solidFill>
                  <a:schemeClr val="bg1"/>
                </a:solidFill>
                <a:latin typeface="HelveticaNeueLT Std Thin" panose="020B0403020202020204" pitchFamily="34" charset="0"/>
              </a:rPr>
              <a:t>Fort </a:t>
            </a:r>
            <a:r>
              <a:rPr lang="fr-FR" sz="1400" spc="50" dirty="0">
                <a:solidFill>
                  <a:schemeClr val="bg1"/>
                </a:solidFill>
                <a:latin typeface="HelveticaNeueLT Std Thin" panose="020B0403020202020204" pitchFamily="34" charset="0"/>
              </a:rPr>
              <a:t>leadership </a:t>
            </a:r>
            <a:endParaRPr lang="fr-FR" sz="1400" spc="50" dirty="0" smtClean="0">
              <a:solidFill>
                <a:schemeClr val="bg1"/>
              </a:solidFill>
              <a:latin typeface="HelveticaNeueLT Std Thin" panose="020B0403020202020204" pitchFamily="34" charset="0"/>
            </a:endParaRPr>
          </a:p>
          <a:p>
            <a:pPr marL="355600">
              <a:lnSpc>
                <a:spcPct val="85000"/>
              </a:lnSpc>
              <a:spcBef>
                <a:spcPts val="50"/>
              </a:spcBef>
              <a:buClr>
                <a:srgbClr val="FFBE7D"/>
              </a:buClr>
              <a:buFont typeface="+mj-lt"/>
              <a:buAutoNum type="arabicPeriod"/>
            </a:pPr>
            <a:endParaRPr lang="fr-FR" sz="1400" spc="50" dirty="0">
              <a:solidFill>
                <a:schemeClr val="bg1"/>
              </a:solidFill>
              <a:latin typeface="HelveticaNeueLT Std Thin" panose="020B0403020202020204" pitchFamily="34" charset="0"/>
            </a:endParaRPr>
          </a:p>
          <a:p>
            <a:pPr marL="355600">
              <a:lnSpc>
                <a:spcPct val="85000"/>
              </a:lnSpc>
              <a:spcBef>
                <a:spcPts val="50"/>
              </a:spcBef>
              <a:buClr>
                <a:srgbClr val="FFBE7D"/>
              </a:buClr>
              <a:buFont typeface="+mj-lt"/>
              <a:buAutoNum type="arabicPeriod"/>
            </a:pPr>
            <a:r>
              <a:rPr lang="fr-FR" sz="1400" spc="50" dirty="0" smtClean="0">
                <a:solidFill>
                  <a:schemeClr val="bg1"/>
                </a:solidFill>
                <a:latin typeface="HelveticaNeueLT Std Thin" panose="020B0403020202020204" pitchFamily="34" charset="0"/>
              </a:rPr>
              <a:t>Bonne </a:t>
            </a:r>
            <a:r>
              <a:rPr lang="fr-FR" sz="1400" spc="50" dirty="0">
                <a:solidFill>
                  <a:schemeClr val="bg1"/>
                </a:solidFill>
                <a:latin typeface="HelveticaNeueLT Std Thin" panose="020B0403020202020204" pitchFamily="34" charset="0"/>
              </a:rPr>
              <a:t>communication et sens aigu </a:t>
            </a:r>
            <a:r>
              <a:rPr lang="fr-FR" sz="1400" spc="50" dirty="0" smtClean="0">
                <a:solidFill>
                  <a:schemeClr val="bg1"/>
                </a:solidFill>
                <a:latin typeface="HelveticaNeueLT Std Thin" panose="020B0403020202020204" pitchFamily="34" charset="0"/>
              </a:rPr>
              <a:t/>
            </a:r>
            <a:br>
              <a:rPr lang="fr-FR" sz="1400" spc="50" dirty="0" smtClean="0">
                <a:solidFill>
                  <a:schemeClr val="bg1"/>
                </a:solidFill>
                <a:latin typeface="HelveticaNeueLT Std Thin" panose="020B0403020202020204" pitchFamily="34" charset="0"/>
              </a:rPr>
            </a:br>
            <a:r>
              <a:rPr lang="fr-FR" sz="1400" spc="50" dirty="0" smtClean="0">
                <a:solidFill>
                  <a:schemeClr val="bg1"/>
                </a:solidFill>
                <a:latin typeface="HelveticaNeueLT Std Thin" panose="020B0403020202020204" pitchFamily="34" charset="0"/>
              </a:rPr>
              <a:t>de </a:t>
            </a:r>
            <a:r>
              <a:rPr lang="fr-FR" sz="1400" spc="50" dirty="0">
                <a:solidFill>
                  <a:schemeClr val="bg1"/>
                </a:solidFill>
                <a:latin typeface="HelveticaNeueLT Std Thin" panose="020B0403020202020204" pitchFamily="34" charset="0"/>
              </a:rPr>
              <a:t>la relation </a:t>
            </a:r>
            <a:r>
              <a:rPr lang="fr-FR" sz="1400" spc="50" dirty="0" smtClean="0">
                <a:solidFill>
                  <a:schemeClr val="bg1"/>
                </a:solidFill>
                <a:latin typeface="HelveticaNeueLT Std Thin" panose="020B0403020202020204" pitchFamily="34" charset="0"/>
              </a:rPr>
              <a:t>humaine</a:t>
            </a:r>
          </a:p>
          <a:p>
            <a:pPr marL="355600">
              <a:lnSpc>
                <a:spcPct val="85000"/>
              </a:lnSpc>
              <a:spcBef>
                <a:spcPts val="50"/>
              </a:spcBef>
              <a:buClr>
                <a:srgbClr val="FFBE7D"/>
              </a:buClr>
              <a:buFont typeface="+mj-lt"/>
              <a:buAutoNum type="arabicPeriod"/>
            </a:pPr>
            <a:endParaRPr lang="fr-FR" sz="1400" spc="50" dirty="0">
              <a:solidFill>
                <a:schemeClr val="bg1"/>
              </a:solidFill>
              <a:latin typeface="HelveticaNeueLT Std Thin" panose="020B0403020202020204" pitchFamily="34" charset="0"/>
            </a:endParaRPr>
          </a:p>
          <a:p>
            <a:pPr marL="355600">
              <a:lnSpc>
                <a:spcPct val="85000"/>
              </a:lnSpc>
              <a:spcBef>
                <a:spcPts val="50"/>
              </a:spcBef>
              <a:buClr>
                <a:srgbClr val="FFBE7D"/>
              </a:buClr>
              <a:buFont typeface="+mj-lt"/>
              <a:buAutoNum type="arabicPeriod"/>
            </a:pPr>
            <a:r>
              <a:rPr lang="fr-FR" sz="1400" spc="50" dirty="0" smtClean="0">
                <a:solidFill>
                  <a:schemeClr val="bg1"/>
                </a:solidFill>
                <a:latin typeface="HelveticaNeueLT Std Thin" panose="020B0403020202020204" pitchFamily="34" charset="0"/>
              </a:rPr>
              <a:t>Passion </a:t>
            </a:r>
            <a:r>
              <a:rPr lang="fr-FR" sz="1400" spc="50" dirty="0">
                <a:solidFill>
                  <a:schemeClr val="bg1"/>
                </a:solidFill>
                <a:latin typeface="HelveticaNeueLT Std Thin" panose="020B0403020202020204" pitchFamily="34" charset="0"/>
              </a:rPr>
              <a:t>et </a:t>
            </a:r>
            <a:r>
              <a:rPr lang="fr-FR" sz="1400" spc="50" dirty="0" smtClean="0">
                <a:solidFill>
                  <a:schemeClr val="bg1"/>
                </a:solidFill>
                <a:latin typeface="HelveticaNeueLT Std Thin" panose="020B0403020202020204" pitchFamily="34" charset="0"/>
              </a:rPr>
              <a:t>croyance</a:t>
            </a:r>
          </a:p>
          <a:p>
            <a:pPr marL="355600">
              <a:lnSpc>
                <a:spcPct val="85000"/>
              </a:lnSpc>
              <a:spcBef>
                <a:spcPts val="50"/>
              </a:spcBef>
              <a:buClr>
                <a:srgbClr val="FFBE7D"/>
              </a:buClr>
              <a:buFont typeface="+mj-lt"/>
              <a:buAutoNum type="arabicPeriod"/>
            </a:pPr>
            <a:endParaRPr lang="fr-FR" sz="1400" spc="50" dirty="0">
              <a:solidFill>
                <a:schemeClr val="bg1"/>
              </a:solidFill>
              <a:latin typeface="HelveticaNeueLT Std Thin" panose="020B0403020202020204" pitchFamily="34" charset="0"/>
            </a:endParaRPr>
          </a:p>
          <a:p>
            <a:pPr marL="355600">
              <a:lnSpc>
                <a:spcPct val="85000"/>
              </a:lnSpc>
              <a:spcBef>
                <a:spcPts val="50"/>
              </a:spcBef>
              <a:buClr>
                <a:srgbClr val="FFBE7D"/>
              </a:buClr>
              <a:buFont typeface="+mj-lt"/>
              <a:buAutoNum type="arabicPeriod"/>
            </a:pPr>
            <a:r>
              <a:rPr lang="fr-FR" sz="1400" spc="50" dirty="0" smtClean="0">
                <a:solidFill>
                  <a:schemeClr val="bg1"/>
                </a:solidFill>
                <a:latin typeface="HelveticaNeueLT Std Thin" panose="020B0403020202020204" pitchFamily="34" charset="0"/>
              </a:rPr>
              <a:t>Enthousiasme communicatif</a:t>
            </a:r>
          </a:p>
          <a:p>
            <a:pPr marL="355600">
              <a:lnSpc>
                <a:spcPct val="85000"/>
              </a:lnSpc>
              <a:spcBef>
                <a:spcPts val="50"/>
              </a:spcBef>
              <a:buClr>
                <a:srgbClr val="FFBE7D"/>
              </a:buClr>
              <a:buFont typeface="+mj-lt"/>
              <a:buAutoNum type="arabicPeriod"/>
            </a:pPr>
            <a:endParaRPr lang="fr-FR" sz="1400" spc="50" dirty="0">
              <a:solidFill>
                <a:schemeClr val="bg1"/>
              </a:solidFill>
              <a:latin typeface="HelveticaNeueLT Std Thin" panose="020B0403020202020204" pitchFamily="34" charset="0"/>
            </a:endParaRPr>
          </a:p>
          <a:p>
            <a:pPr marL="355600">
              <a:lnSpc>
                <a:spcPct val="85000"/>
              </a:lnSpc>
              <a:spcBef>
                <a:spcPts val="50"/>
              </a:spcBef>
              <a:buClr>
                <a:srgbClr val="FFBE7D"/>
              </a:buClr>
              <a:buFont typeface="+mj-lt"/>
              <a:buAutoNum type="arabicPeriod"/>
            </a:pPr>
            <a:r>
              <a:rPr lang="fr-FR" sz="1400" spc="50" dirty="0" smtClean="0">
                <a:solidFill>
                  <a:schemeClr val="bg1"/>
                </a:solidFill>
                <a:latin typeface="HelveticaNeueLT Std Thin" panose="020B0403020202020204" pitchFamily="34" charset="0"/>
              </a:rPr>
              <a:t>Capacité </a:t>
            </a:r>
            <a:r>
              <a:rPr lang="fr-FR" sz="1400" spc="50" dirty="0">
                <a:solidFill>
                  <a:schemeClr val="bg1"/>
                </a:solidFill>
                <a:latin typeface="HelveticaNeueLT Std Thin" panose="020B0403020202020204" pitchFamily="34" charset="0"/>
              </a:rPr>
              <a:t>à prendre des décisions </a:t>
            </a:r>
            <a:endParaRPr lang="fr-FR" sz="1400" spc="50" dirty="0" smtClean="0">
              <a:solidFill>
                <a:schemeClr val="bg1"/>
              </a:solidFill>
              <a:latin typeface="HelveticaNeueLT Std Thin" panose="020B0403020202020204" pitchFamily="34" charset="0"/>
            </a:endParaRPr>
          </a:p>
          <a:p>
            <a:pPr marL="355600">
              <a:lnSpc>
                <a:spcPct val="85000"/>
              </a:lnSpc>
              <a:spcBef>
                <a:spcPts val="50"/>
              </a:spcBef>
              <a:buClr>
                <a:srgbClr val="FFBE7D"/>
              </a:buClr>
              <a:buFont typeface="+mj-lt"/>
              <a:buAutoNum type="arabicPeriod"/>
            </a:pPr>
            <a:endParaRPr lang="fr-FR" sz="1400" spc="50" dirty="0">
              <a:solidFill>
                <a:schemeClr val="bg1"/>
              </a:solidFill>
              <a:latin typeface="HelveticaNeueLT Std Thin" panose="020B0403020202020204" pitchFamily="34" charset="0"/>
            </a:endParaRPr>
          </a:p>
          <a:p>
            <a:pPr marL="355600">
              <a:lnSpc>
                <a:spcPct val="85000"/>
              </a:lnSpc>
              <a:spcBef>
                <a:spcPts val="50"/>
              </a:spcBef>
              <a:buClr>
                <a:srgbClr val="FFBE7D"/>
              </a:buClr>
              <a:buFont typeface="+mj-lt"/>
              <a:buAutoNum type="arabicPeriod"/>
            </a:pPr>
            <a:r>
              <a:rPr lang="fr-FR" sz="1400" spc="50" dirty="0" smtClean="0">
                <a:solidFill>
                  <a:schemeClr val="bg1"/>
                </a:solidFill>
                <a:latin typeface="HelveticaNeueLT Std Thin" panose="020B0403020202020204" pitchFamily="34" charset="0"/>
              </a:rPr>
              <a:t>Sens </a:t>
            </a:r>
            <a:r>
              <a:rPr lang="fr-FR" sz="1400" spc="50" dirty="0">
                <a:solidFill>
                  <a:schemeClr val="bg1"/>
                </a:solidFill>
                <a:latin typeface="HelveticaNeueLT Std Thin" panose="020B0403020202020204" pitchFamily="34" charset="0"/>
              </a:rPr>
              <a:t>aigu du </a:t>
            </a:r>
            <a:r>
              <a:rPr lang="fr-FR" sz="1400" spc="50" dirty="0" smtClean="0">
                <a:solidFill>
                  <a:schemeClr val="bg1"/>
                </a:solidFill>
                <a:latin typeface="HelveticaNeueLT Std Thin" panose="020B0403020202020204" pitchFamily="34" charset="0"/>
              </a:rPr>
              <a:t>détail</a:t>
            </a:r>
          </a:p>
          <a:p>
            <a:pPr marL="355600">
              <a:lnSpc>
                <a:spcPct val="85000"/>
              </a:lnSpc>
              <a:spcBef>
                <a:spcPts val="50"/>
              </a:spcBef>
              <a:buClr>
                <a:srgbClr val="FFBE7D"/>
              </a:buClr>
              <a:buFont typeface="+mj-lt"/>
              <a:buAutoNum type="arabicPeriod"/>
            </a:pPr>
            <a:endParaRPr lang="fr-FR" sz="1400" spc="50" dirty="0">
              <a:solidFill>
                <a:schemeClr val="bg1"/>
              </a:solidFill>
              <a:latin typeface="HelveticaNeueLT Std Thin" panose="020B0403020202020204" pitchFamily="34" charset="0"/>
            </a:endParaRPr>
          </a:p>
          <a:p>
            <a:pPr marL="355600">
              <a:lnSpc>
                <a:spcPct val="85000"/>
              </a:lnSpc>
              <a:spcBef>
                <a:spcPts val="50"/>
              </a:spcBef>
              <a:buClr>
                <a:srgbClr val="FFBE7D"/>
              </a:buClr>
              <a:buFont typeface="+mj-lt"/>
              <a:buAutoNum type="arabicPeriod"/>
            </a:pPr>
            <a:r>
              <a:rPr lang="fr-FR" sz="1400" spc="50" dirty="0" smtClean="0">
                <a:solidFill>
                  <a:schemeClr val="bg1"/>
                </a:solidFill>
                <a:latin typeface="HelveticaNeueLT Std Thin" panose="020B0403020202020204" pitchFamily="34" charset="0"/>
              </a:rPr>
              <a:t>Maturité émotionnelle</a:t>
            </a:r>
          </a:p>
          <a:p>
            <a:pPr marL="355600">
              <a:lnSpc>
                <a:spcPct val="85000"/>
              </a:lnSpc>
              <a:spcBef>
                <a:spcPts val="50"/>
              </a:spcBef>
              <a:buClr>
                <a:srgbClr val="FFBE7D"/>
              </a:buClr>
              <a:buFont typeface="+mj-lt"/>
              <a:buAutoNum type="arabicPeriod"/>
            </a:pPr>
            <a:endParaRPr lang="fr-FR" sz="1400" spc="50" dirty="0">
              <a:solidFill>
                <a:schemeClr val="bg1"/>
              </a:solidFill>
              <a:latin typeface="HelveticaNeueLT Std Thin" panose="020B0403020202020204" pitchFamily="34" charset="0"/>
            </a:endParaRPr>
          </a:p>
          <a:p>
            <a:pPr marL="355600">
              <a:lnSpc>
                <a:spcPct val="85000"/>
              </a:lnSpc>
              <a:spcBef>
                <a:spcPts val="50"/>
              </a:spcBef>
              <a:buClr>
                <a:srgbClr val="FFBE7D"/>
              </a:buClr>
              <a:buFont typeface="+mj-lt"/>
              <a:buAutoNum type="arabicPeriod"/>
            </a:pPr>
            <a:r>
              <a:rPr lang="fr-FR" sz="1400" spc="50" dirty="0" smtClean="0">
                <a:solidFill>
                  <a:schemeClr val="bg1"/>
                </a:solidFill>
                <a:latin typeface="HelveticaNeueLT Std Thin" panose="020B0403020202020204" pitchFamily="34" charset="0"/>
              </a:rPr>
              <a:t>Compétences managériales</a:t>
            </a:r>
          </a:p>
          <a:p>
            <a:pPr marL="355600">
              <a:lnSpc>
                <a:spcPct val="85000"/>
              </a:lnSpc>
              <a:spcBef>
                <a:spcPts val="50"/>
              </a:spcBef>
              <a:buClr>
                <a:srgbClr val="FFBE7D"/>
              </a:buClr>
              <a:buFont typeface="+mj-lt"/>
              <a:buAutoNum type="arabicPeriod"/>
            </a:pPr>
            <a:endParaRPr lang="fr-FR" sz="1400" spc="50" dirty="0">
              <a:solidFill>
                <a:schemeClr val="bg1"/>
              </a:solidFill>
              <a:latin typeface="HelveticaNeueLT Std Thin" panose="020B0403020202020204" pitchFamily="34" charset="0"/>
            </a:endParaRPr>
          </a:p>
          <a:p>
            <a:pPr marL="355600">
              <a:lnSpc>
                <a:spcPct val="85000"/>
              </a:lnSpc>
              <a:spcBef>
                <a:spcPts val="50"/>
              </a:spcBef>
              <a:buClr>
                <a:srgbClr val="FFBE7D"/>
              </a:buClr>
              <a:buFont typeface="+mj-lt"/>
              <a:buAutoNum type="arabicPeriod"/>
            </a:pPr>
            <a:r>
              <a:rPr lang="fr-FR" sz="1400" spc="50" dirty="0">
                <a:solidFill>
                  <a:schemeClr val="bg1"/>
                </a:solidFill>
                <a:latin typeface="HelveticaNeueLT Std Thin" panose="020B0403020202020204" pitchFamily="34" charset="0"/>
              </a:rPr>
              <a:t>Responsabilité, </a:t>
            </a:r>
            <a:r>
              <a:rPr lang="fr-FR" sz="1400" spc="50" dirty="0" smtClean="0">
                <a:solidFill>
                  <a:schemeClr val="bg1"/>
                </a:solidFill>
                <a:latin typeface="HelveticaNeueLT Std Thin" panose="020B0403020202020204" pitchFamily="34" charset="0"/>
              </a:rPr>
              <a:t>intégrité et honnêteté’</a:t>
            </a:r>
            <a:endParaRPr lang="fr-FR" sz="1400" spc="50" dirty="0">
              <a:solidFill>
                <a:schemeClr val="bg1"/>
              </a:solidFill>
              <a:latin typeface="HelveticaNeueLT Std Thin" panose="020B0403020202020204" pitchFamily="34" charset="0"/>
            </a:endParaRPr>
          </a:p>
        </p:txBody>
      </p:sp>
      <p:sp>
        <p:nvSpPr>
          <p:cNvPr id="9" name="Rectangle 8"/>
          <p:cNvSpPr/>
          <p:nvPr/>
        </p:nvSpPr>
        <p:spPr>
          <a:xfrm>
            <a:off x="1942053" y="1755954"/>
            <a:ext cx="2435636" cy="1007968"/>
          </a:xfrm>
          <a:prstGeom prst="rect">
            <a:avLst/>
          </a:prstGeom>
        </p:spPr>
        <p:txBody>
          <a:bodyPr wrap="square">
            <a:spAutoFit/>
          </a:bodyPr>
          <a:lstStyle/>
          <a:p>
            <a:pPr marL="18900" indent="0">
              <a:lnSpc>
                <a:spcPct val="85000"/>
              </a:lnSpc>
              <a:buNone/>
            </a:pPr>
            <a:r>
              <a:rPr lang="fr-FR" sz="1400" spc="50" dirty="0">
                <a:solidFill>
                  <a:schemeClr val="bg1"/>
                </a:solidFill>
                <a:latin typeface="HelveticaNeueLT Std Thin" panose="020B0403020202020204" pitchFamily="34" charset="0"/>
              </a:rPr>
              <a:t>L’ouvrage développe </a:t>
            </a:r>
            <a:r>
              <a:rPr lang="fr-FR" sz="1400" spc="50" dirty="0" smtClean="0">
                <a:solidFill>
                  <a:schemeClr val="bg1"/>
                </a:solidFill>
                <a:latin typeface="HelveticaNeueLT Std Thin" panose="020B0403020202020204" pitchFamily="34" charset="0"/>
              </a:rPr>
              <a:t/>
            </a:r>
            <a:br>
              <a:rPr lang="fr-FR" sz="1400" spc="50" dirty="0" smtClean="0">
                <a:solidFill>
                  <a:schemeClr val="bg1"/>
                </a:solidFill>
                <a:latin typeface="HelveticaNeueLT Std Thin" panose="020B0403020202020204" pitchFamily="34" charset="0"/>
              </a:rPr>
            </a:br>
            <a:r>
              <a:rPr lang="fr-FR" sz="1400" b="1" spc="50" dirty="0">
                <a:solidFill>
                  <a:srgbClr val="FFC58B"/>
                </a:solidFill>
                <a:latin typeface="HelveticaNeueLT Std Thin" panose="020B0403020202020204" pitchFamily="34" charset="0"/>
              </a:rPr>
              <a:t>le top 10 de l’auteur </a:t>
            </a:r>
            <a:r>
              <a:rPr lang="fr-FR" sz="1400" b="1" spc="50" dirty="0" smtClean="0">
                <a:solidFill>
                  <a:srgbClr val="FFC58B"/>
                </a:solidFill>
                <a:latin typeface="HelveticaNeueLT Std Thin" panose="020B0403020202020204" pitchFamily="34" charset="0"/>
              </a:rPr>
              <a:t/>
            </a:r>
            <a:br>
              <a:rPr lang="fr-FR" sz="1400" b="1" spc="50" dirty="0" smtClean="0">
                <a:solidFill>
                  <a:srgbClr val="FFC58B"/>
                </a:solidFill>
                <a:latin typeface="HelveticaNeueLT Std Thin" panose="020B0403020202020204" pitchFamily="34" charset="0"/>
              </a:rPr>
            </a:br>
            <a:r>
              <a:rPr lang="fr-FR" sz="1400" b="1" spc="50" dirty="0" smtClean="0">
                <a:solidFill>
                  <a:srgbClr val="FFC58B"/>
                </a:solidFill>
                <a:latin typeface="HelveticaNeueLT Std Thin" panose="020B0403020202020204" pitchFamily="34" charset="0"/>
              </a:rPr>
              <a:t>sur </a:t>
            </a:r>
            <a:r>
              <a:rPr lang="fr-FR" sz="1400" b="1" spc="50" dirty="0">
                <a:solidFill>
                  <a:srgbClr val="FFC58B"/>
                </a:solidFill>
                <a:latin typeface="HelveticaNeueLT Std Thin" panose="020B0403020202020204" pitchFamily="34" charset="0"/>
              </a:rPr>
              <a:t>les compétences </a:t>
            </a:r>
            <a:br>
              <a:rPr lang="fr-FR" sz="1400" b="1" spc="50" dirty="0">
                <a:solidFill>
                  <a:srgbClr val="FFC58B"/>
                </a:solidFill>
                <a:latin typeface="HelveticaNeueLT Std Thin" panose="020B0403020202020204" pitchFamily="34" charset="0"/>
              </a:rPr>
            </a:br>
            <a:r>
              <a:rPr lang="fr-FR" sz="1400" b="1" spc="50" dirty="0">
                <a:solidFill>
                  <a:srgbClr val="FFC58B"/>
                </a:solidFill>
                <a:latin typeface="HelveticaNeueLT Std Thin" panose="020B0403020202020204" pitchFamily="34" charset="0"/>
              </a:rPr>
              <a:t>à posséder </a:t>
            </a:r>
            <a:r>
              <a:rPr lang="fr-FR" sz="1400" spc="50" dirty="0" smtClean="0">
                <a:solidFill>
                  <a:schemeClr val="bg1"/>
                </a:solidFill>
                <a:latin typeface="HelveticaNeueLT Std Thin" panose="020B0403020202020204" pitchFamily="34" charset="0"/>
              </a:rPr>
              <a:t>en tant </a:t>
            </a:r>
            <a:br>
              <a:rPr lang="fr-FR" sz="1400" spc="50" dirty="0" smtClean="0">
                <a:solidFill>
                  <a:schemeClr val="bg1"/>
                </a:solidFill>
                <a:latin typeface="HelveticaNeueLT Std Thin" panose="020B0403020202020204" pitchFamily="34" charset="0"/>
              </a:rPr>
            </a:br>
            <a:r>
              <a:rPr lang="fr-FR" sz="1400" spc="50" dirty="0" smtClean="0">
                <a:solidFill>
                  <a:schemeClr val="bg1"/>
                </a:solidFill>
                <a:latin typeface="HelveticaNeueLT Std Thin" panose="020B0403020202020204" pitchFamily="34" charset="0"/>
              </a:rPr>
              <a:t>que Manager </a:t>
            </a:r>
            <a:r>
              <a:rPr lang="fr-FR" sz="1400" spc="50" dirty="0">
                <a:solidFill>
                  <a:schemeClr val="bg1"/>
                </a:solidFill>
                <a:latin typeface="HelveticaNeueLT Std Thin" panose="020B0403020202020204" pitchFamily="34" charset="0"/>
              </a:rPr>
              <a:t>de </a:t>
            </a:r>
            <a:r>
              <a:rPr lang="fr-FR" sz="1400" spc="50" dirty="0" smtClean="0">
                <a:solidFill>
                  <a:schemeClr val="bg1"/>
                </a:solidFill>
                <a:latin typeface="HelveticaNeueLT Std Thin" panose="020B0403020202020204" pitchFamily="34" charset="0"/>
              </a:rPr>
              <a:t>Projet :</a:t>
            </a:r>
            <a:endParaRPr lang="fr-FR" sz="1400" spc="50" dirty="0">
              <a:solidFill>
                <a:schemeClr val="bg1"/>
              </a:solidFill>
              <a:latin typeface="HelveticaNeueLT Std Thin" panose="020B0403020202020204" pitchFamily="34" charset="0"/>
            </a:endParaRPr>
          </a:p>
        </p:txBody>
      </p:sp>
    </p:spTree>
    <p:extLst>
      <p:ext uri="{BB962C8B-B14F-4D97-AF65-F5344CB8AC3E}">
        <p14:creationId xmlns:p14="http://schemas.microsoft.com/office/powerpoint/2010/main" val="175349522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stretch>
            <a:fillRect/>
          </a:stretch>
        </p:blipFill>
        <p:spPr>
          <a:xfrm>
            <a:off x="-114436" y="-71121"/>
            <a:ext cx="9345978" cy="6919560"/>
          </a:xfrm>
          <a:prstGeom prst="rect">
            <a:avLst/>
          </a:prstGeom>
        </p:spPr>
      </p:pic>
      <p:sp>
        <p:nvSpPr>
          <p:cNvPr id="2" name="Titre 1"/>
          <p:cNvSpPr>
            <a:spLocks noGrp="1"/>
          </p:cNvSpPr>
          <p:nvPr>
            <p:ph type="title" idx="4294967295"/>
          </p:nvPr>
        </p:nvSpPr>
        <p:spPr>
          <a:xfrm>
            <a:off x="457200" y="368300"/>
            <a:ext cx="82296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rPr>
              <a:t>Le management de projet est l’application </a:t>
            </a:r>
            <a:b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rPr>
            </a:b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rPr>
              <a:t>de compétences (PMBoK®)</a:t>
            </a:r>
            <a:endPar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sp>
        <p:nvSpPr>
          <p:cNvPr id="3" name="Sous-titre 2"/>
          <p:cNvSpPr>
            <a:spLocks noGrp="1"/>
          </p:cNvSpPr>
          <p:nvPr>
            <p:ph idx="4294967295"/>
          </p:nvPr>
        </p:nvSpPr>
        <p:spPr>
          <a:xfrm>
            <a:off x="1271588" y="2889432"/>
            <a:ext cx="7185025" cy="3327400"/>
          </a:xfrm>
          <a:prstGeom prst="rect">
            <a:avLst/>
          </a:prstGeom>
        </p:spPr>
        <p:txBody>
          <a:bodyPr>
            <a:noAutofit/>
          </a:bodyPr>
          <a:lstStyle/>
          <a:p>
            <a:pPr indent="-324000">
              <a:spcBef>
                <a:spcPts val="200"/>
              </a:spcBef>
              <a:buBlip>
                <a:blip r:embed="rId3"/>
              </a:buBlip>
            </a:pPr>
            <a:r>
              <a:rPr lang="fr-FR" sz="1400" spc="50" dirty="0">
                <a:solidFill>
                  <a:schemeClr val="bg1"/>
                </a:solidFill>
                <a:latin typeface="HelveticaNeueLT Std Thin" panose="020B0403020202020204" pitchFamily="34" charset="0"/>
              </a:rPr>
              <a:t>Jugement d’Expert </a:t>
            </a:r>
          </a:p>
          <a:p>
            <a:pPr indent="-324000">
              <a:spcBef>
                <a:spcPts val="200"/>
              </a:spcBef>
              <a:buBlip>
                <a:blip r:embed="rId3"/>
              </a:buBlip>
            </a:pPr>
            <a:r>
              <a:rPr lang="fr-FR" sz="1400" spc="50" dirty="0">
                <a:solidFill>
                  <a:schemeClr val="bg1"/>
                </a:solidFill>
                <a:latin typeface="HelveticaNeueLT Std Thin" panose="020B0403020202020204" pitchFamily="34" charset="0"/>
              </a:rPr>
              <a:t>Brainstorming </a:t>
            </a:r>
          </a:p>
          <a:p>
            <a:pPr indent="-324000">
              <a:spcBef>
                <a:spcPts val="200"/>
              </a:spcBef>
              <a:buBlip>
                <a:blip r:embed="rId3"/>
              </a:buBlip>
            </a:pPr>
            <a:r>
              <a:rPr lang="fr-FR" sz="1400" spc="50" dirty="0">
                <a:solidFill>
                  <a:schemeClr val="bg1"/>
                </a:solidFill>
                <a:latin typeface="HelveticaNeueLT Std Thin" panose="020B0403020202020204" pitchFamily="34" charset="0"/>
              </a:rPr>
              <a:t>Technique Delphi </a:t>
            </a:r>
          </a:p>
          <a:p>
            <a:pPr indent="-324000">
              <a:spcBef>
                <a:spcPts val="200"/>
              </a:spcBef>
              <a:buBlip>
                <a:blip r:embed="rId3"/>
              </a:buBlip>
            </a:pPr>
            <a:r>
              <a:rPr lang="fr-FR" sz="1400" spc="50" dirty="0">
                <a:solidFill>
                  <a:schemeClr val="bg1"/>
                </a:solidFill>
                <a:latin typeface="HelveticaNeueLT Std Thin" panose="020B0403020202020204" pitchFamily="34" charset="0"/>
              </a:rPr>
              <a:t>Technique des 3 Points</a:t>
            </a:r>
          </a:p>
          <a:p>
            <a:pPr indent="-324000">
              <a:spcBef>
                <a:spcPts val="200"/>
              </a:spcBef>
              <a:buBlip>
                <a:blip r:embed="rId3"/>
              </a:buBlip>
            </a:pPr>
            <a:r>
              <a:rPr lang="fr-FR" sz="1400" spc="50" dirty="0">
                <a:solidFill>
                  <a:schemeClr val="bg1"/>
                </a:solidFill>
                <a:latin typeface="HelveticaNeueLT Std Thin" panose="020B0403020202020204" pitchFamily="34" charset="0"/>
              </a:rPr>
              <a:t>PDM (Precedence Diagramming Method) ou méthode des antécédents</a:t>
            </a:r>
          </a:p>
          <a:p>
            <a:pPr indent="-324000">
              <a:spcBef>
                <a:spcPts val="200"/>
              </a:spcBef>
              <a:buBlip>
                <a:blip r:embed="rId3"/>
              </a:buBlip>
            </a:pPr>
            <a:r>
              <a:rPr lang="fr-FR" sz="1400" spc="50" dirty="0">
                <a:solidFill>
                  <a:schemeClr val="bg1"/>
                </a:solidFill>
                <a:latin typeface="HelveticaNeueLT Std Thin" panose="020B0403020202020204" pitchFamily="34" charset="0"/>
              </a:rPr>
              <a:t>Chemin critique </a:t>
            </a:r>
          </a:p>
          <a:p>
            <a:pPr indent="-324000">
              <a:spcBef>
                <a:spcPts val="200"/>
              </a:spcBef>
              <a:buBlip>
                <a:blip r:embed="rId3"/>
              </a:buBlip>
            </a:pPr>
            <a:r>
              <a:rPr lang="fr-FR" sz="1400" spc="50" dirty="0">
                <a:solidFill>
                  <a:schemeClr val="bg1"/>
                </a:solidFill>
                <a:latin typeface="HelveticaNeueLT Std Thin" panose="020B0403020202020204" pitchFamily="34" charset="0"/>
              </a:rPr>
              <a:t>Planification par vague (Rolling Waves)</a:t>
            </a:r>
          </a:p>
          <a:p>
            <a:pPr indent="-324000">
              <a:spcBef>
                <a:spcPts val="200"/>
              </a:spcBef>
              <a:buBlip>
                <a:blip r:embed="rId3"/>
              </a:buBlip>
            </a:pPr>
            <a:r>
              <a:rPr lang="fr-FR" sz="1400" spc="50" dirty="0">
                <a:solidFill>
                  <a:schemeClr val="bg1"/>
                </a:solidFill>
                <a:latin typeface="HelveticaNeueLT Std Thin" panose="020B0403020202020204" pitchFamily="34" charset="0"/>
              </a:rPr>
              <a:t>Crashing – Compression des délais</a:t>
            </a:r>
          </a:p>
          <a:p>
            <a:pPr indent="-324000">
              <a:spcBef>
                <a:spcPts val="200"/>
              </a:spcBef>
              <a:buBlip>
                <a:blip r:embed="rId3"/>
              </a:buBlip>
            </a:pPr>
            <a:r>
              <a:rPr lang="fr-FR" sz="1400" spc="50" dirty="0">
                <a:solidFill>
                  <a:schemeClr val="bg1"/>
                </a:solidFill>
                <a:latin typeface="HelveticaNeueLT Std Thin" panose="020B0403020202020204" pitchFamily="34" charset="0"/>
              </a:rPr>
              <a:t>Fast Tracking - Exécution accélérée par chevauchement</a:t>
            </a:r>
          </a:p>
          <a:p>
            <a:pPr indent="-324000">
              <a:spcBef>
                <a:spcPts val="200"/>
              </a:spcBef>
              <a:buBlip>
                <a:blip r:embed="rId3"/>
              </a:buBlip>
            </a:pPr>
            <a:r>
              <a:rPr lang="fr-FR" sz="1400" spc="50" dirty="0">
                <a:solidFill>
                  <a:schemeClr val="bg1"/>
                </a:solidFill>
                <a:latin typeface="HelveticaNeueLT Std Thin" panose="020B0403020202020204" pitchFamily="34" charset="0"/>
              </a:rPr>
              <a:t>La méthode de la chaîne critique </a:t>
            </a:r>
          </a:p>
          <a:p>
            <a:pPr indent="-324000">
              <a:spcBef>
                <a:spcPts val="200"/>
              </a:spcBef>
              <a:buBlip>
                <a:blip r:embed="rId3"/>
              </a:buBlip>
            </a:pPr>
            <a:r>
              <a:rPr lang="fr-FR" sz="1400" spc="50" dirty="0">
                <a:solidFill>
                  <a:schemeClr val="bg1"/>
                </a:solidFill>
                <a:latin typeface="HelveticaNeueLT Std Thin" panose="020B0403020202020204" pitchFamily="34" charset="0"/>
              </a:rPr>
              <a:t>Technique de Mesure de Performance et de Prévision</a:t>
            </a:r>
          </a:p>
          <a:p>
            <a:pPr indent="-324000">
              <a:spcBef>
                <a:spcPts val="200"/>
              </a:spcBef>
              <a:buBlip>
                <a:blip r:embed="rId3"/>
              </a:buBlip>
            </a:pPr>
            <a:r>
              <a:rPr lang="fr-FR" sz="1400" spc="50" dirty="0">
                <a:solidFill>
                  <a:schemeClr val="bg1"/>
                </a:solidFill>
                <a:latin typeface="HelveticaNeueLT Std Thin" panose="020B0403020202020204" pitchFamily="34" charset="0"/>
              </a:rPr>
              <a:t>Technique de la Valeur Acquise  ou Earned Value (EV) </a:t>
            </a:r>
          </a:p>
          <a:p>
            <a:pPr indent="-324000">
              <a:spcBef>
                <a:spcPts val="200"/>
              </a:spcBef>
              <a:buBlip>
                <a:blip r:embed="rId3"/>
              </a:buBlip>
            </a:pPr>
            <a:r>
              <a:rPr lang="fr-FR" sz="1400" spc="50" dirty="0">
                <a:solidFill>
                  <a:schemeClr val="bg1"/>
                </a:solidFill>
                <a:latin typeface="HelveticaNeueLT Std Thin" panose="020B0403020202020204" pitchFamily="34" charset="0"/>
              </a:rPr>
              <a:t>Performance du projet en termes de coûts et de planning : Schedule Variance (SV) </a:t>
            </a:r>
          </a:p>
        </p:txBody>
      </p:sp>
      <p:sp>
        <p:nvSpPr>
          <p:cNvPr id="26" name="Sous-titre 2"/>
          <p:cNvSpPr txBox="1">
            <a:spLocks/>
          </p:cNvSpPr>
          <p:nvPr/>
        </p:nvSpPr>
        <p:spPr>
          <a:xfrm>
            <a:off x="883444" y="1578157"/>
            <a:ext cx="7377112" cy="1190807"/>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nSpc>
                <a:spcPct val="85000"/>
              </a:lnSpc>
              <a:spcBef>
                <a:spcPts val="200"/>
              </a:spcBef>
              <a:buNone/>
            </a:pPr>
            <a:r>
              <a:rPr lang="fr-FR" sz="1600" spc="50" dirty="0">
                <a:solidFill>
                  <a:schemeClr val="bg1"/>
                </a:solidFill>
                <a:latin typeface="HelveticaNeueLT Std Thin" panose="020B0403020202020204" pitchFamily="34" charset="0"/>
              </a:rPr>
              <a:t>N’oublions pas que l’efficacité d’un outil ou d’une technique dépend d’abord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du </a:t>
            </a:r>
            <a:r>
              <a:rPr lang="fr-FR" sz="1600" spc="50" dirty="0">
                <a:solidFill>
                  <a:schemeClr val="bg1"/>
                </a:solidFill>
                <a:latin typeface="HelveticaNeueLT Std Thin" panose="020B0403020202020204" pitchFamily="34" charset="0"/>
              </a:rPr>
              <a:t>potentiel de celui ou de celle qui l’utilise. Un imbécile avec un outil reste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toujours </a:t>
            </a:r>
            <a:r>
              <a:rPr lang="fr-FR" sz="1600" spc="50" dirty="0">
                <a:solidFill>
                  <a:schemeClr val="bg1"/>
                </a:solidFill>
                <a:latin typeface="HelveticaNeueLT Std Thin" panose="020B0403020202020204" pitchFamily="34" charset="0"/>
              </a:rPr>
              <a:t>un imbécile. </a:t>
            </a:r>
            <a:endParaRPr lang="fr-FR" sz="1600" spc="50" dirty="0" smtClean="0">
              <a:solidFill>
                <a:schemeClr val="bg1"/>
              </a:solidFill>
              <a:latin typeface="HelveticaNeueLT Std Thin" panose="020B0403020202020204" pitchFamily="34" charset="0"/>
            </a:endParaRPr>
          </a:p>
          <a:p>
            <a:pPr marL="18900" indent="0">
              <a:lnSpc>
                <a:spcPct val="85000"/>
              </a:lnSpc>
              <a:spcBef>
                <a:spcPts val="200"/>
              </a:spcBef>
              <a:buNone/>
            </a:pPr>
            <a:endParaRPr lang="fr-FR" sz="1600" spc="50" dirty="0">
              <a:solidFill>
                <a:schemeClr val="bg1"/>
              </a:solidFill>
              <a:latin typeface="HelveticaNeueLT Std Thin" panose="020B0403020202020204" pitchFamily="34" charset="0"/>
            </a:endParaRPr>
          </a:p>
          <a:p>
            <a:pPr marL="18900" indent="0">
              <a:lnSpc>
                <a:spcPct val="85000"/>
              </a:lnSpc>
              <a:spcBef>
                <a:spcPts val="200"/>
              </a:spcBef>
              <a:buNone/>
            </a:pPr>
            <a:r>
              <a:rPr lang="fr-FR" sz="1600" spc="50" dirty="0" smtClean="0">
                <a:solidFill>
                  <a:schemeClr val="bg1"/>
                </a:solidFill>
                <a:latin typeface="HelveticaNeueLT Std Thin" panose="020B0403020202020204" pitchFamily="34" charset="0"/>
              </a:rPr>
              <a:t>Quelques techniques développées et illustrées par des exemples : </a:t>
            </a:r>
            <a:endParaRPr lang="fr-FR" sz="1600" b="1" spc="50" dirty="0">
              <a:solidFill>
                <a:srgbClr val="FFC58B"/>
              </a:solidFill>
              <a:latin typeface="HelveticaNeueLT Std Thin" panose="020B0403020202020204" pitchFamily="34" charset="0"/>
            </a:endParaRPr>
          </a:p>
        </p:txBody>
      </p:sp>
    </p:spTree>
    <p:extLst>
      <p:ext uri="{BB962C8B-B14F-4D97-AF65-F5344CB8AC3E}">
        <p14:creationId xmlns:p14="http://schemas.microsoft.com/office/powerpoint/2010/main" val="33948821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stretch>
            <a:fillRect/>
          </a:stretch>
        </p:blipFill>
        <p:spPr>
          <a:xfrm>
            <a:off x="-91464" y="-59355"/>
            <a:ext cx="9345978" cy="6919560"/>
          </a:xfrm>
          <a:prstGeom prst="rect">
            <a:avLst/>
          </a:prstGeom>
        </p:spPr>
      </p:pic>
      <p:sp>
        <p:nvSpPr>
          <p:cNvPr id="2" name="Titre 1"/>
          <p:cNvSpPr>
            <a:spLocks noGrp="1"/>
          </p:cNvSpPr>
          <p:nvPr>
            <p:ph type="title" idx="4294967295"/>
          </p:nvPr>
        </p:nvSpPr>
        <p:spPr>
          <a:xfrm>
            <a:off x="457200" y="368300"/>
            <a:ext cx="82296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rPr>
              <a:t>Le management de projet est l’application </a:t>
            </a:r>
            <a:b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rPr>
            </a:b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rPr>
              <a:t>de compétences (PMBoK®)</a:t>
            </a:r>
            <a:endPar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sp>
        <p:nvSpPr>
          <p:cNvPr id="8" name="Sous-titre 2"/>
          <p:cNvSpPr txBox="1">
            <a:spLocks/>
          </p:cNvSpPr>
          <p:nvPr/>
        </p:nvSpPr>
        <p:spPr>
          <a:xfrm>
            <a:off x="2596535" y="3072721"/>
            <a:ext cx="4121766" cy="1408015"/>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nSpc>
                <a:spcPct val="85000"/>
              </a:lnSpc>
              <a:buNone/>
            </a:pPr>
            <a:r>
              <a:rPr lang="fr-FR" sz="2400" b="1" spc="50" dirty="0" smtClean="0">
                <a:solidFill>
                  <a:srgbClr val="FFC58B"/>
                </a:solidFill>
                <a:effectLst>
                  <a:outerShdw blurRad="76200" dist="38100" dir="2700000" algn="tl">
                    <a:srgbClr val="000000">
                      <a:alpha val="26000"/>
                    </a:srgbClr>
                  </a:outerShdw>
                </a:effectLst>
                <a:latin typeface="HelveticaNeueLT Std Cn" panose="020B0706030502030204" pitchFamily="34" charset="0"/>
              </a:rPr>
              <a:t>OUTIL(S) :</a:t>
            </a:r>
            <a:br>
              <a:rPr lang="fr-FR" sz="2400" b="1" spc="50" dirty="0" smtClean="0">
                <a:solidFill>
                  <a:srgbClr val="FFC58B"/>
                </a:solidFill>
                <a:effectLst>
                  <a:outerShdw blurRad="76200" dist="38100" dir="2700000" algn="tl">
                    <a:srgbClr val="000000">
                      <a:alpha val="26000"/>
                    </a:srgbClr>
                  </a:outerShdw>
                </a:effectLst>
                <a:latin typeface="HelveticaNeueLT Std Cn" panose="020B0706030502030204" pitchFamily="34" charset="0"/>
              </a:rPr>
            </a:br>
            <a:r>
              <a:rPr lang="fr-FR" sz="1800" spc="50" dirty="0" smtClean="0">
                <a:solidFill>
                  <a:schemeClr val="bg1"/>
                </a:solidFill>
                <a:latin typeface="HelveticaNeueLT Std Thin" panose="020B0403020202020204" pitchFamily="34" charset="0"/>
              </a:rPr>
              <a:t>« Élément tangible</a:t>
            </a:r>
            <a:r>
              <a:rPr lang="fr-FR" sz="1800" spc="50" dirty="0">
                <a:solidFill>
                  <a:schemeClr val="bg1"/>
                </a:solidFill>
                <a:latin typeface="HelveticaNeueLT Std Thin" panose="020B0403020202020204" pitchFamily="34" charset="0"/>
              </a:rPr>
              <a:t>, tel qu’un modèle ou un logiciel utilisé lors de l’exécution d’une activité pour générer un produit ou un </a:t>
            </a:r>
            <a:r>
              <a:rPr lang="fr-FR" sz="1800" spc="50" dirty="0" smtClean="0">
                <a:solidFill>
                  <a:schemeClr val="bg1"/>
                </a:solidFill>
                <a:latin typeface="HelveticaNeueLT Std Thin" panose="020B0403020202020204" pitchFamily="34" charset="0"/>
              </a:rPr>
              <a:t>résultat. »</a:t>
            </a:r>
            <a:r>
              <a:rPr lang="fr-FR" sz="1800" spc="50" dirty="0">
                <a:solidFill>
                  <a:schemeClr val="bg1"/>
                </a:solidFill>
                <a:latin typeface="HelveticaNeueLT Std Thin" panose="020B0403020202020204" pitchFamily="34" charset="0"/>
              </a:rPr>
              <a:t>  (source PMBoK</a:t>
            </a:r>
            <a:r>
              <a:rPr lang="fr-FR" sz="1800" spc="50" dirty="0" smtClean="0">
                <a:solidFill>
                  <a:schemeClr val="bg1"/>
                </a:solidFill>
                <a:latin typeface="HelveticaNeueLT Std Thin" panose="020B0403020202020204" pitchFamily="34" charset="0"/>
              </a:rPr>
              <a:t>®)</a:t>
            </a:r>
            <a:endParaRPr lang="fr-FR" sz="1800" spc="50" dirty="0">
              <a:solidFill>
                <a:schemeClr val="bg1"/>
              </a:solidFill>
              <a:latin typeface="HelveticaNeueLT Std Thin" panose="020B0403020202020204" pitchFamily="34" charset="0"/>
            </a:endParaRPr>
          </a:p>
        </p:txBody>
      </p:sp>
    </p:spTree>
    <p:extLst>
      <p:ext uri="{BB962C8B-B14F-4D97-AF65-F5344CB8AC3E}">
        <p14:creationId xmlns:p14="http://schemas.microsoft.com/office/powerpoint/2010/main" val="73539861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stretch>
            <a:fillRect/>
          </a:stretch>
        </p:blipFill>
        <p:spPr>
          <a:xfrm>
            <a:off x="-110514" y="-59355"/>
            <a:ext cx="9345978" cy="6919560"/>
          </a:xfrm>
          <a:prstGeom prst="rect">
            <a:avLst/>
          </a:prstGeom>
        </p:spPr>
      </p:pic>
      <p:sp>
        <p:nvSpPr>
          <p:cNvPr id="2" name="Titre 1"/>
          <p:cNvSpPr>
            <a:spLocks noGrp="1"/>
          </p:cNvSpPr>
          <p:nvPr>
            <p:ph type="title" idx="4294967295"/>
          </p:nvPr>
        </p:nvSpPr>
        <p:spPr>
          <a:xfrm>
            <a:off x="457200" y="368300"/>
            <a:ext cx="82296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Technique de l’Earned Value</a:t>
            </a:r>
          </a:p>
        </p:txBody>
      </p:sp>
      <p:sp>
        <p:nvSpPr>
          <p:cNvPr id="3" name="Sous-titre 2"/>
          <p:cNvSpPr>
            <a:spLocks noGrp="1"/>
          </p:cNvSpPr>
          <p:nvPr>
            <p:ph idx="4294967295"/>
          </p:nvPr>
        </p:nvSpPr>
        <p:spPr>
          <a:xfrm>
            <a:off x="1831271" y="1497065"/>
            <a:ext cx="6657296" cy="834279"/>
          </a:xfrm>
          <a:prstGeom prst="rect">
            <a:avLst/>
          </a:prstGeom>
        </p:spPr>
        <p:txBody>
          <a:bodyPr>
            <a:noAutofit/>
          </a:bodyPr>
          <a:lstStyle/>
          <a:p>
            <a:pPr marL="18900" indent="0">
              <a:lnSpc>
                <a:spcPct val="85000"/>
              </a:lnSpc>
              <a:buNone/>
            </a:pPr>
            <a:r>
              <a:rPr lang="fr-FR" sz="1600" spc="50" dirty="0">
                <a:solidFill>
                  <a:schemeClr val="bg1"/>
                </a:solidFill>
                <a:latin typeface="HelveticaNeueLT Std Thin" panose="020B0403020202020204" pitchFamily="34" charset="0"/>
              </a:rPr>
              <a:t>L’ouvrage offre plusieurs exemples sur l’utilisation de la </a:t>
            </a:r>
            <a:r>
              <a:rPr lang="fr-FR" sz="1600" spc="50" dirty="0" smtClean="0">
                <a:solidFill>
                  <a:schemeClr val="bg1"/>
                </a:solidFill>
                <a:latin typeface="HelveticaNeueLT Std Thin" panose="020B0403020202020204" pitchFamily="34" charset="0"/>
              </a:rPr>
              <a:t>technique </a:t>
            </a:r>
            <a:r>
              <a:rPr lang="fr-FR" sz="1600" spc="50" dirty="0">
                <a:solidFill>
                  <a:schemeClr val="bg1"/>
                </a:solidFill>
                <a:latin typeface="HelveticaNeueLT Std Thin" panose="020B0403020202020204" pitchFamily="34" charset="0"/>
              </a:rPr>
              <a:t>de l’EV </a:t>
            </a:r>
            <a:r>
              <a:rPr lang="fr-FR" sz="1600" spc="50" dirty="0" smtClean="0">
                <a:solidFill>
                  <a:schemeClr val="bg1"/>
                </a:solidFill>
                <a:latin typeface="HelveticaNeueLT Std Thin" panose="020B0403020202020204" pitchFamily="34" charset="0"/>
              </a:rPr>
              <a:t>pour </a:t>
            </a:r>
            <a:r>
              <a:rPr lang="fr-FR" sz="1600" spc="50" dirty="0">
                <a:solidFill>
                  <a:schemeClr val="bg1"/>
                </a:solidFill>
                <a:latin typeface="HelveticaNeueLT Std Thin" panose="020B0403020202020204" pitchFamily="34" charset="0"/>
              </a:rPr>
              <a:t>mesurer la </a:t>
            </a:r>
            <a:r>
              <a:rPr lang="fr-FR" sz="1600" b="1" spc="50" dirty="0">
                <a:solidFill>
                  <a:srgbClr val="FFC58B"/>
                </a:solidFill>
                <a:latin typeface="HelveticaNeueLT Std Thin" panose="020B0403020202020204" pitchFamily="34" charset="0"/>
              </a:rPr>
              <a:t>p</a:t>
            </a:r>
            <a:r>
              <a:rPr lang="fr-FR" sz="1600" b="1" spc="50" dirty="0" smtClean="0">
                <a:solidFill>
                  <a:srgbClr val="FFC58B"/>
                </a:solidFill>
                <a:latin typeface="HelveticaNeueLT Std Thin" panose="020B0403020202020204" pitchFamily="34" charset="0"/>
              </a:rPr>
              <a:t>erformance </a:t>
            </a:r>
            <a:r>
              <a:rPr lang="fr-FR" sz="1600" b="1" spc="50" dirty="0">
                <a:solidFill>
                  <a:srgbClr val="FFC58B"/>
                </a:solidFill>
                <a:latin typeface="HelveticaNeueLT Std Thin" panose="020B0403020202020204" pitchFamily="34" charset="0"/>
              </a:rPr>
              <a:t>du projet en termes </a:t>
            </a:r>
            <a:r>
              <a:rPr lang="fr-FR" sz="1600" b="1" spc="50" dirty="0" smtClean="0">
                <a:solidFill>
                  <a:srgbClr val="FFC58B"/>
                </a:solidFill>
                <a:latin typeface="HelveticaNeueLT Std Thin" panose="020B0403020202020204" pitchFamily="34" charset="0"/>
              </a:rPr>
              <a:t>de </a:t>
            </a:r>
            <a:r>
              <a:rPr lang="fr-FR" sz="1600" b="1" spc="50" dirty="0">
                <a:solidFill>
                  <a:srgbClr val="FFC58B"/>
                </a:solidFill>
                <a:latin typeface="HelveticaNeueLT Std Thin" panose="020B0403020202020204" pitchFamily="34" charset="0"/>
              </a:rPr>
              <a:t>planning : </a:t>
            </a:r>
            <a:r>
              <a:rPr lang="fr-FR" sz="1600" spc="50" dirty="0" smtClean="0">
                <a:solidFill>
                  <a:schemeClr val="bg1"/>
                </a:solidFill>
                <a:latin typeface="HelveticaNeueLT Std Thin" panose="020B0403020202020204" pitchFamily="34" charset="0"/>
              </a:rPr>
              <a:t>Sommes-nous </a:t>
            </a:r>
            <a:r>
              <a:rPr lang="fr-FR" sz="1600" spc="50" dirty="0">
                <a:solidFill>
                  <a:schemeClr val="bg1"/>
                </a:solidFill>
                <a:latin typeface="HelveticaNeueLT Std Thin" panose="020B0403020202020204" pitchFamily="34" charset="0"/>
              </a:rPr>
              <a:t>en retard ou en avance sur le </a:t>
            </a:r>
            <a:r>
              <a:rPr lang="fr-FR" sz="1600" spc="50" dirty="0" smtClean="0">
                <a:solidFill>
                  <a:schemeClr val="bg1"/>
                </a:solidFill>
                <a:latin typeface="HelveticaNeueLT Std Thin" panose="020B0403020202020204" pitchFamily="34" charset="0"/>
              </a:rPr>
              <a:t>planning ?</a:t>
            </a:r>
            <a:endParaRPr lang="fr-FR" sz="1600" spc="50" dirty="0">
              <a:solidFill>
                <a:schemeClr val="bg1"/>
              </a:solidFill>
              <a:latin typeface="HelveticaNeueLT Std Thin" panose="020B0403020202020204" pitchFamily="34" charset="0"/>
            </a:endParaRPr>
          </a:p>
        </p:txBody>
      </p:sp>
      <p:sp>
        <p:nvSpPr>
          <p:cNvPr id="5" name="Sous-titre 2"/>
          <p:cNvSpPr txBox="1">
            <a:spLocks/>
          </p:cNvSpPr>
          <p:nvPr/>
        </p:nvSpPr>
        <p:spPr>
          <a:xfrm>
            <a:off x="1486044" y="2456638"/>
            <a:ext cx="2514599" cy="342910"/>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gn="ctr">
              <a:lnSpc>
                <a:spcPct val="85000"/>
              </a:lnSpc>
              <a:buNone/>
            </a:pPr>
            <a:r>
              <a:rPr lang="fr-FR" sz="1600" b="1" spc="50" dirty="0">
                <a:solidFill>
                  <a:schemeClr val="bg1"/>
                </a:solidFill>
                <a:latin typeface="HelveticaNeueLT Std Thin" panose="020B0403020202020204" pitchFamily="34" charset="0"/>
              </a:rPr>
              <a:t>Schedule Variance (SV) </a:t>
            </a:r>
            <a:endParaRPr lang="fr-FR" sz="1600" b="1" spc="50" dirty="0">
              <a:solidFill>
                <a:srgbClr val="FFC58B"/>
              </a:solidFill>
              <a:latin typeface="HelveticaNeueLT Std Thin" panose="020B0403020202020204" pitchFamily="34" charset="0"/>
            </a:endParaRPr>
          </a:p>
        </p:txBody>
      </p:sp>
      <p:sp>
        <p:nvSpPr>
          <p:cNvPr id="6" name="Sous-titre 2"/>
          <p:cNvSpPr txBox="1">
            <a:spLocks/>
          </p:cNvSpPr>
          <p:nvPr/>
        </p:nvSpPr>
        <p:spPr>
          <a:xfrm>
            <a:off x="4622753" y="2456638"/>
            <a:ext cx="3605400" cy="342910"/>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gn="ctr">
              <a:lnSpc>
                <a:spcPct val="85000"/>
              </a:lnSpc>
              <a:buNone/>
            </a:pPr>
            <a:r>
              <a:rPr lang="fr-FR" sz="1600" b="1" spc="50" dirty="0">
                <a:solidFill>
                  <a:schemeClr val="bg1"/>
                </a:solidFill>
                <a:latin typeface="HelveticaNeueLT Std Thin" panose="020B0403020202020204" pitchFamily="34" charset="0"/>
              </a:rPr>
              <a:t>Schedule Performance Index (SPI)</a:t>
            </a:r>
            <a:endParaRPr lang="fr-FR" sz="1600" b="1" spc="50" dirty="0">
              <a:solidFill>
                <a:srgbClr val="FFC58B"/>
              </a:solidFill>
              <a:latin typeface="HelveticaNeueLT Std Thin" panose="020B0403020202020204" pitchFamily="34" charset="0"/>
            </a:endParaRPr>
          </a:p>
        </p:txBody>
      </p:sp>
      <p:sp>
        <p:nvSpPr>
          <p:cNvPr id="8" name="Sous-titre 2"/>
          <p:cNvSpPr txBox="1">
            <a:spLocks/>
          </p:cNvSpPr>
          <p:nvPr/>
        </p:nvSpPr>
        <p:spPr>
          <a:xfrm>
            <a:off x="1149867" y="3597983"/>
            <a:ext cx="3092824" cy="1658470"/>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gn="ctr">
              <a:lnSpc>
                <a:spcPct val="85000"/>
              </a:lnSpc>
              <a:buNone/>
            </a:pPr>
            <a:r>
              <a:rPr lang="fr-FR" sz="1600" spc="50" dirty="0" smtClean="0">
                <a:solidFill>
                  <a:schemeClr val="bg1"/>
                </a:solidFill>
                <a:latin typeface="HelveticaNeueLT Std Thin" panose="020B0403020202020204" pitchFamily="34" charset="0"/>
              </a:rPr>
              <a:t>La </a:t>
            </a:r>
            <a:r>
              <a:rPr lang="fr-FR" sz="1600" spc="50" dirty="0">
                <a:solidFill>
                  <a:schemeClr val="bg1"/>
                </a:solidFill>
                <a:latin typeface="HelveticaNeueLT Std Thin" panose="020B0403020202020204" pitchFamily="34" charset="0"/>
              </a:rPr>
              <a:t>variance entre le coût budgété du travail effectué (EV) et le coût budgété du travail prévu (PV). Le SV représente l’écart des délais qui mesure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la </a:t>
            </a:r>
            <a:r>
              <a:rPr lang="fr-FR" sz="1600" spc="50" dirty="0">
                <a:solidFill>
                  <a:schemeClr val="bg1"/>
                </a:solidFill>
                <a:latin typeface="HelveticaNeueLT Std Thin" panose="020B0403020202020204" pitchFamily="34" charset="0"/>
              </a:rPr>
              <a:t>performance en termes d’avancement du planning.</a:t>
            </a:r>
          </a:p>
        </p:txBody>
      </p:sp>
      <p:sp>
        <p:nvSpPr>
          <p:cNvPr id="9" name="Sous-titre 2"/>
          <p:cNvSpPr txBox="1">
            <a:spLocks/>
          </p:cNvSpPr>
          <p:nvPr/>
        </p:nvSpPr>
        <p:spPr>
          <a:xfrm>
            <a:off x="4879040" y="3597983"/>
            <a:ext cx="3092824" cy="1658470"/>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gn="ctr">
              <a:lnSpc>
                <a:spcPct val="85000"/>
              </a:lnSpc>
              <a:buNone/>
            </a:pPr>
            <a:r>
              <a:rPr lang="fr-FR" sz="1600" spc="50" dirty="0" smtClean="0">
                <a:solidFill>
                  <a:schemeClr val="bg1"/>
                </a:solidFill>
                <a:latin typeface="HelveticaNeueLT Std Thin" panose="020B0403020202020204" pitchFamily="34" charset="0"/>
              </a:rPr>
              <a:t>La </a:t>
            </a:r>
            <a:r>
              <a:rPr lang="fr-FR" sz="1600" spc="50" dirty="0">
                <a:solidFill>
                  <a:schemeClr val="bg1"/>
                </a:solidFill>
                <a:latin typeface="HelveticaNeueLT Std Thin" panose="020B0403020202020204" pitchFamily="34" charset="0"/>
              </a:rPr>
              <a:t>performance du projet en termes de planning. En effet,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le </a:t>
            </a:r>
            <a:r>
              <a:rPr lang="fr-FR" sz="1600" spc="50" dirty="0">
                <a:solidFill>
                  <a:schemeClr val="bg1"/>
                </a:solidFill>
                <a:latin typeface="HelveticaNeueLT Std Thin" panose="020B0403020202020204" pitchFamily="34" charset="0"/>
              </a:rPr>
              <a:t>SPI représente l’Indice de performance des délais qui mesure les magnitudes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variations en termes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planning.</a:t>
            </a:r>
          </a:p>
        </p:txBody>
      </p:sp>
      <p:sp>
        <p:nvSpPr>
          <p:cNvPr id="4" name="Rectangle 3"/>
          <p:cNvSpPr/>
          <p:nvPr/>
        </p:nvSpPr>
        <p:spPr>
          <a:xfrm>
            <a:off x="1941360" y="3039513"/>
            <a:ext cx="1862498" cy="369332"/>
          </a:xfrm>
          <a:prstGeom prst="rect">
            <a:avLst/>
          </a:prstGeom>
        </p:spPr>
        <p:txBody>
          <a:bodyPr wrap="none">
            <a:spAutoFit/>
          </a:bodyPr>
          <a:lstStyle/>
          <a:p>
            <a:pPr algn="ctr"/>
            <a:r>
              <a:rPr lang="fr-FR" b="1" spc="300" dirty="0">
                <a:solidFill>
                  <a:srgbClr val="FFC58B"/>
                </a:solidFill>
                <a:latin typeface="HelveticaNeueLT Std Thin" panose="020B0403020202020204" pitchFamily="34" charset="0"/>
              </a:rPr>
              <a:t>[SV=EV-PV] </a:t>
            </a:r>
            <a:endParaRPr lang="fr-FR" spc="300" dirty="0"/>
          </a:p>
        </p:txBody>
      </p:sp>
      <p:grpSp>
        <p:nvGrpSpPr>
          <p:cNvPr id="15" name="Groupe 14"/>
          <p:cNvGrpSpPr/>
          <p:nvPr/>
        </p:nvGrpSpPr>
        <p:grpSpPr>
          <a:xfrm>
            <a:off x="5499123" y="2868466"/>
            <a:ext cx="1787669" cy="745704"/>
            <a:chOff x="5648489" y="2800888"/>
            <a:chExt cx="1787669" cy="745704"/>
          </a:xfrm>
        </p:grpSpPr>
        <p:sp>
          <p:nvSpPr>
            <p:cNvPr id="10" name="Rectangle 9"/>
            <p:cNvSpPr/>
            <p:nvPr/>
          </p:nvSpPr>
          <p:spPr>
            <a:xfrm>
              <a:off x="5648489" y="2969367"/>
              <a:ext cx="1787669" cy="369332"/>
            </a:xfrm>
            <a:prstGeom prst="rect">
              <a:avLst/>
            </a:prstGeom>
          </p:spPr>
          <p:txBody>
            <a:bodyPr wrap="none">
              <a:spAutoFit/>
            </a:bodyPr>
            <a:lstStyle/>
            <a:p>
              <a:pPr algn="ctr"/>
              <a:r>
                <a:rPr lang="fr-FR" b="1" spc="300" dirty="0" smtClean="0">
                  <a:solidFill>
                    <a:srgbClr val="FFC58B"/>
                  </a:solidFill>
                  <a:latin typeface="HelveticaNeueLT Std Thin" panose="020B0403020202020204" pitchFamily="34" charset="0"/>
                </a:rPr>
                <a:t>[SPI= </a:t>
              </a:r>
              <a:r>
                <a:rPr lang="fr-FR" b="1" strike="sngStrike" spc="300" dirty="0" smtClean="0">
                  <a:solidFill>
                    <a:srgbClr val="FFC58B"/>
                  </a:solidFill>
                  <a:latin typeface="HelveticaNeueLT Std Thin" panose="020B0403020202020204" pitchFamily="34" charset="0"/>
                </a:rPr>
                <a:t>    </a:t>
              </a:r>
              <a:r>
                <a:rPr lang="fr-FR" b="1" spc="300" dirty="0" smtClean="0">
                  <a:solidFill>
                    <a:srgbClr val="FFC58B"/>
                  </a:solidFill>
                  <a:latin typeface="HelveticaNeueLT Std Thin" panose="020B0403020202020204" pitchFamily="34" charset="0"/>
                </a:rPr>
                <a:t> ] </a:t>
              </a:r>
              <a:endParaRPr lang="fr-FR" spc="300" dirty="0"/>
            </a:p>
          </p:txBody>
        </p:sp>
        <p:sp>
          <p:nvSpPr>
            <p:cNvPr id="11" name="Rectangle 10"/>
            <p:cNvSpPr/>
            <p:nvPr/>
          </p:nvSpPr>
          <p:spPr>
            <a:xfrm>
              <a:off x="6542323" y="2800888"/>
              <a:ext cx="532518" cy="369332"/>
            </a:xfrm>
            <a:prstGeom prst="rect">
              <a:avLst/>
            </a:prstGeom>
          </p:spPr>
          <p:txBody>
            <a:bodyPr wrap="none">
              <a:spAutoFit/>
            </a:bodyPr>
            <a:lstStyle/>
            <a:p>
              <a:pPr algn="ctr"/>
              <a:r>
                <a:rPr lang="fr-FR" b="1" spc="300" dirty="0" smtClean="0">
                  <a:solidFill>
                    <a:srgbClr val="FFC58B"/>
                  </a:solidFill>
                  <a:latin typeface="HelveticaNeueLT Std Thin" panose="020B0403020202020204" pitchFamily="34" charset="0"/>
                </a:rPr>
                <a:t>EV</a:t>
              </a:r>
              <a:endParaRPr lang="fr-FR" spc="300" dirty="0"/>
            </a:p>
          </p:txBody>
        </p:sp>
        <p:sp>
          <p:nvSpPr>
            <p:cNvPr id="12" name="Rectangle 11"/>
            <p:cNvSpPr/>
            <p:nvPr/>
          </p:nvSpPr>
          <p:spPr>
            <a:xfrm>
              <a:off x="6542323" y="3177260"/>
              <a:ext cx="538930" cy="369332"/>
            </a:xfrm>
            <a:prstGeom prst="rect">
              <a:avLst/>
            </a:prstGeom>
          </p:spPr>
          <p:txBody>
            <a:bodyPr wrap="none">
              <a:spAutoFit/>
            </a:bodyPr>
            <a:lstStyle/>
            <a:p>
              <a:pPr algn="ctr"/>
              <a:r>
                <a:rPr lang="fr-FR" b="1" spc="300" dirty="0" smtClean="0">
                  <a:solidFill>
                    <a:srgbClr val="FFC58B"/>
                  </a:solidFill>
                  <a:latin typeface="HelveticaNeueLT Std Thin" panose="020B0403020202020204" pitchFamily="34" charset="0"/>
                </a:rPr>
                <a:t>PV</a:t>
              </a:r>
              <a:endParaRPr lang="fr-FR" spc="300" dirty="0"/>
            </a:p>
          </p:txBody>
        </p:sp>
      </p:grpSp>
      <p:sp>
        <p:nvSpPr>
          <p:cNvPr id="17" name="Sous-titre 2"/>
          <p:cNvSpPr txBox="1">
            <a:spLocks/>
          </p:cNvSpPr>
          <p:nvPr/>
        </p:nvSpPr>
        <p:spPr>
          <a:xfrm>
            <a:off x="2397258" y="5575111"/>
            <a:ext cx="5481417" cy="807291"/>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indent="-324000">
              <a:lnSpc>
                <a:spcPct val="85000"/>
              </a:lnSpc>
              <a:spcBef>
                <a:spcPts val="200"/>
              </a:spcBef>
              <a:buBlip>
                <a:blip r:embed="rId3"/>
              </a:buBlip>
            </a:pPr>
            <a:r>
              <a:rPr lang="fr-FR" sz="1400" spc="50" dirty="0">
                <a:solidFill>
                  <a:schemeClr val="bg1"/>
                </a:solidFill>
                <a:latin typeface="HelveticaNeueLT Std Thin" panose="020B0403020202020204" pitchFamily="34" charset="0"/>
              </a:rPr>
              <a:t>Si </a:t>
            </a:r>
            <a:r>
              <a:rPr lang="fr-FR" sz="1400" b="1" spc="50" dirty="0">
                <a:solidFill>
                  <a:srgbClr val="FFC58B"/>
                </a:solidFill>
                <a:latin typeface="HelveticaNeueLT Std Thin" panose="020B0403020202020204" pitchFamily="34" charset="0"/>
              </a:rPr>
              <a:t>SPI = 1</a:t>
            </a:r>
            <a:r>
              <a:rPr lang="fr-FR" sz="1400" spc="50" dirty="0">
                <a:solidFill>
                  <a:schemeClr val="bg1"/>
                </a:solidFill>
                <a:latin typeface="HelveticaNeueLT Std Thin" panose="020B0403020202020204" pitchFamily="34" charset="0"/>
              </a:rPr>
              <a:t>, alors le projet est exactement dans le délai imparti </a:t>
            </a:r>
            <a:endParaRPr lang="fr-FR" sz="1400" spc="50" dirty="0" smtClean="0">
              <a:solidFill>
                <a:schemeClr val="bg1"/>
              </a:solidFill>
              <a:latin typeface="HelveticaNeueLT Std Thin" panose="020B0403020202020204" pitchFamily="34" charset="0"/>
            </a:endParaRPr>
          </a:p>
          <a:p>
            <a:pPr indent="-324000">
              <a:lnSpc>
                <a:spcPct val="85000"/>
              </a:lnSpc>
              <a:spcBef>
                <a:spcPts val="200"/>
              </a:spcBef>
              <a:buBlip>
                <a:blip r:embed="rId3"/>
              </a:buBlip>
            </a:pPr>
            <a:r>
              <a:rPr lang="fr-FR" sz="1400" spc="50" dirty="0">
                <a:solidFill>
                  <a:schemeClr val="bg1"/>
                </a:solidFill>
                <a:latin typeface="HelveticaNeueLT Std Thin" panose="020B0403020202020204" pitchFamily="34" charset="0"/>
              </a:rPr>
              <a:t>Si </a:t>
            </a:r>
            <a:r>
              <a:rPr lang="fr-FR" sz="1400" b="1" spc="50" dirty="0">
                <a:solidFill>
                  <a:srgbClr val="FFC58B"/>
                </a:solidFill>
                <a:latin typeface="HelveticaNeueLT Std Thin" panose="020B0403020202020204" pitchFamily="34" charset="0"/>
              </a:rPr>
              <a:t>SPI &lt; 1</a:t>
            </a:r>
            <a:r>
              <a:rPr lang="fr-FR" sz="1400" spc="50" dirty="0">
                <a:solidFill>
                  <a:schemeClr val="bg1"/>
                </a:solidFill>
                <a:latin typeface="HelveticaNeueLT Std Thin" panose="020B0403020202020204" pitchFamily="34" charset="0"/>
              </a:rPr>
              <a:t>, alors le projet commence à prendre du retard </a:t>
            </a:r>
          </a:p>
          <a:p>
            <a:pPr indent="-324000">
              <a:lnSpc>
                <a:spcPct val="85000"/>
              </a:lnSpc>
              <a:spcBef>
                <a:spcPts val="200"/>
              </a:spcBef>
              <a:buBlip>
                <a:blip r:embed="rId3"/>
              </a:buBlip>
            </a:pPr>
            <a:r>
              <a:rPr lang="fr-FR" sz="1400" spc="50" dirty="0">
                <a:solidFill>
                  <a:schemeClr val="bg1"/>
                </a:solidFill>
                <a:latin typeface="HelveticaNeueLT Std Thin" panose="020B0403020202020204" pitchFamily="34" charset="0"/>
              </a:rPr>
              <a:t>Si </a:t>
            </a:r>
            <a:r>
              <a:rPr lang="fr-FR" sz="1400" b="1" spc="50" dirty="0">
                <a:solidFill>
                  <a:srgbClr val="FFC58B"/>
                </a:solidFill>
                <a:latin typeface="HelveticaNeueLT Std Thin" panose="020B0403020202020204" pitchFamily="34" charset="0"/>
              </a:rPr>
              <a:t>SPI &gt; 1</a:t>
            </a:r>
            <a:r>
              <a:rPr lang="fr-FR" sz="1400" spc="50" dirty="0">
                <a:solidFill>
                  <a:schemeClr val="bg1"/>
                </a:solidFill>
                <a:latin typeface="HelveticaNeueLT Std Thin" panose="020B0403020202020204" pitchFamily="34" charset="0"/>
              </a:rPr>
              <a:t>, alors le projet est en avance sur le délai imparti</a:t>
            </a:r>
          </a:p>
        </p:txBody>
      </p:sp>
      <p:sp>
        <p:nvSpPr>
          <p:cNvPr id="18" name="Rectangle 17"/>
          <p:cNvSpPr/>
          <p:nvPr/>
        </p:nvSpPr>
        <p:spPr>
          <a:xfrm>
            <a:off x="1136420" y="5798473"/>
            <a:ext cx="1088949" cy="275460"/>
          </a:xfrm>
          <a:prstGeom prst="rect">
            <a:avLst/>
          </a:prstGeom>
        </p:spPr>
        <p:txBody>
          <a:bodyPr wrap="square">
            <a:spAutoFit/>
          </a:bodyPr>
          <a:lstStyle/>
          <a:p>
            <a:pPr marL="18900" lvl="0">
              <a:lnSpc>
                <a:spcPct val="85000"/>
              </a:lnSpc>
              <a:spcBef>
                <a:spcPts val="200"/>
              </a:spcBef>
            </a:pPr>
            <a:r>
              <a:rPr lang="fr-FR" sz="1400" spc="50" dirty="0" smtClean="0">
                <a:solidFill>
                  <a:prstClr val="white"/>
                </a:solidFill>
                <a:latin typeface="HelveticaNeueLT Std Thin" panose="020B0403020202020204" pitchFamily="34" charset="0"/>
              </a:rPr>
              <a:t>Exemples</a:t>
            </a:r>
            <a:r>
              <a:rPr lang="fr-FR" sz="1400" spc="50" dirty="0">
                <a:solidFill>
                  <a:prstClr val="white"/>
                </a:solidFill>
                <a:latin typeface="HelveticaNeueLT Std Thin" panose="020B0403020202020204" pitchFamily="34" charset="0"/>
              </a:rPr>
              <a:t> :</a:t>
            </a:r>
          </a:p>
        </p:txBody>
      </p:sp>
    </p:spTree>
    <p:extLst>
      <p:ext uri="{BB962C8B-B14F-4D97-AF65-F5344CB8AC3E}">
        <p14:creationId xmlns:p14="http://schemas.microsoft.com/office/powerpoint/2010/main" val="310824506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0"/>
            <a:ext cx="82296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Technique de l’Earned Value</a:t>
            </a:r>
          </a:p>
        </p:txBody>
      </p:sp>
      <p:sp>
        <p:nvSpPr>
          <p:cNvPr id="3" name="Sous-titre 2"/>
          <p:cNvSpPr>
            <a:spLocks noGrp="1"/>
          </p:cNvSpPr>
          <p:nvPr>
            <p:ph idx="4294967295"/>
          </p:nvPr>
        </p:nvSpPr>
        <p:spPr>
          <a:xfrm>
            <a:off x="2029503" y="1497065"/>
            <a:ext cx="6503309" cy="834279"/>
          </a:xfrm>
          <a:prstGeom prst="rect">
            <a:avLst/>
          </a:prstGeom>
        </p:spPr>
        <p:txBody>
          <a:bodyPr>
            <a:noAutofit/>
          </a:bodyPr>
          <a:lstStyle/>
          <a:p>
            <a:pPr marL="18900" indent="0">
              <a:lnSpc>
                <a:spcPct val="85000"/>
              </a:lnSpc>
              <a:buNone/>
            </a:pPr>
            <a:r>
              <a:rPr lang="fr-FR" sz="1600" spc="50" dirty="0">
                <a:solidFill>
                  <a:schemeClr val="bg1"/>
                </a:solidFill>
                <a:latin typeface="HelveticaNeueLT Std Thin" panose="020B0403020202020204" pitchFamily="34" charset="0"/>
              </a:rPr>
              <a:t>L’ouvrage offre </a:t>
            </a:r>
            <a:r>
              <a:rPr lang="fr-FR" sz="1600" spc="50" dirty="0" smtClean="0">
                <a:solidFill>
                  <a:schemeClr val="bg1"/>
                </a:solidFill>
                <a:latin typeface="HelveticaNeueLT Std Thin" panose="020B0403020202020204" pitchFamily="34" charset="0"/>
              </a:rPr>
              <a:t>aussi plusieurs </a:t>
            </a:r>
            <a:r>
              <a:rPr lang="fr-FR" sz="1600" spc="50" dirty="0">
                <a:solidFill>
                  <a:schemeClr val="bg1"/>
                </a:solidFill>
                <a:latin typeface="HelveticaNeueLT Std Thin" panose="020B0403020202020204" pitchFamily="34" charset="0"/>
              </a:rPr>
              <a:t>exemples sur l’utilisation de la </a:t>
            </a:r>
            <a:r>
              <a:rPr lang="fr-FR" sz="1600" spc="50" dirty="0" smtClean="0">
                <a:solidFill>
                  <a:schemeClr val="bg1"/>
                </a:solidFill>
                <a:latin typeface="HelveticaNeueLT Std Thin" panose="020B0403020202020204" pitchFamily="34" charset="0"/>
              </a:rPr>
              <a:t>technique </a:t>
            </a:r>
            <a:r>
              <a:rPr lang="fr-FR" sz="1600" spc="50" dirty="0">
                <a:solidFill>
                  <a:schemeClr val="bg1"/>
                </a:solidFill>
                <a:latin typeface="HelveticaNeueLT Std Thin" panose="020B0403020202020204" pitchFamily="34" charset="0"/>
              </a:rPr>
              <a:t>de l’EV </a:t>
            </a:r>
            <a:r>
              <a:rPr lang="fr-FR" sz="1600" spc="50" dirty="0" smtClean="0">
                <a:solidFill>
                  <a:schemeClr val="bg1"/>
                </a:solidFill>
                <a:latin typeface="HelveticaNeueLT Std Thin" panose="020B0403020202020204" pitchFamily="34" charset="0"/>
              </a:rPr>
              <a:t>pour </a:t>
            </a:r>
            <a:r>
              <a:rPr lang="fr-FR" sz="1600" spc="50" dirty="0">
                <a:solidFill>
                  <a:schemeClr val="bg1"/>
                </a:solidFill>
                <a:latin typeface="HelveticaNeueLT Std Thin" panose="020B0403020202020204" pitchFamily="34" charset="0"/>
              </a:rPr>
              <a:t>mesurer la </a:t>
            </a:r>
            <a:r>
              <a:rPr lang="fr-FR" sz="1600" b="1" spc="50" dirty="0">
                <a:solidFill>
                  <a:srgbClr val="FFC58B"/>
                </a:solidFill>
                <a:latin typeface="HelveticaNeueLT Std Thin" panose="020B0403020202020204" pitchFamily="34" charset="0"/>
              </a:rPr>
              <a:t>p</a:t>
            </a:r>
            <a:r>
              <a:rPr lang="fr-FR" sz="1600" b="1" spc="50" dirty="0" smtClean="0">
                <a:solidFill>
                  <a:srgbClr val="FFC58B"/>
                </a:solidFill>
                <a:latin typeface="HelveticaNeueLT Std Thin" panose="020B0403020202020204" pitchFamily="34" charset="0"/>
              </a:rPr>
              <a:t>erformance </a:t>
            </a:r>
            <a:r>
              <a:rPr lang="fr-FR" sz="1600" b="1" spc="50" dirty="0">
                <a:solidFill>
                  <a:srgbClr val="FFC58B"/>
                </a:solidFill>
                <a:latin typeface="HelveticaNeueLT Std Thin" panose="020B0403020202020204" pitchFamily="34" charset="0"/>
              </a:rPr>
              <a:t>du projet en </a:t>
            </a:r>
            <a:r>
              <a:rPr lang="fr-FR" sz="1600" b="1" spc="50" dirty="0" smtClean="0">
                <a:solidFill>
                  <a:srgbClr val="FFC58B"/>
                </a:solidFill>
                <a:latin typeface="HelveticaNeueLT Std Thin" panose="020B0403020202020204" pitchFamily="34" charset="0"/>
              </a:rPr>
              <a:t/>
            </a:r>
            <a:br>
              <a:rPr lang="fr-FR" sz="1600" b="1" spc="50" dirty="0" smtClean="0">
                <a:solidFill>
                  <a:srgbClr val="FFC58B"/>
                </a:solidFill>
                <a:latin typeface="HelveticaNeueLT Std Thin" panose="020B0403020202020204" pitchFamily="34" charset="0"/>
              </a:rPr>
            </a:br>
            <a:r>
              <a:rPr lang="fr-FR" sz="1600" b="1" spc="50" dirty="0" smtClean="0">
                <a:solidFill>
                  <a:srgbClr val="FFC58B"/>
                </a:solidFill>
                <a:latin typeface="HelveticaNeueLT Std Thin" panose="020B0403020202020204" pitchFamily="34" charset="0"/>
              </a:rPr>
              <a:t>termes de coûts </a:t>
            </a:r>
            <a:r>
              <a:rPr lang="fr-FR" sz="1600" b="1" spc="50" dirty="0">
                <a:solidFill>
                  <a:srgbClr val="FFC58B"/>
                </a:solidFill>
                <a:latin typeface="HelveticaNeueLT Std Thin" panose="020B0403020202020204" pitchFamily="34" charset="0"/>
              </a:rPr>
              <a:t>: </a:t>
            </a:r>
            <a:r>
              <a:rPr lang="fr-FR" sz="1600" spc="50" dirty="0" smtClean="0">
                <a:solidFill>
                  <a:schemeClr val="bg1"/>
                </a:solidFill>
                <a:latin typeface="HelveticaNeueLT Std Thin" panose="020B0403020202020204" pitchFamily="34" charset="0"/>
              </a:rPr>
              <a:t>Sommes-nous en surcoût ?</a:t>
            </a:r>
            <a:endParaRPr lang="fr-FR" sz="1600" spc="50" dirty="0">
              <a:solidFill>
                <a:schemeClr val="bg1"/>
              </a:solidFill>
              <a:latin typeface="HelveticaNeueLT Std Thin" panose="020B0403020202020204" pitchFamily="34" charset="0"/>
            </a:endParaRPr>
          </a:p>
        </p:txBody>
      </p:sp>
      <p:sp>
        <p:nvSpPr>
          <p:cNvPr id="5" name="Sous-titre 2"/>
          <p:cNvSpPr txBox="1">
            <a:spLocks/>
          </p:cNvSpPr>
          <p:nvPr/>
        </p:nvSpPr>
        <p:spPr>
          <a:xfrm>
            <a:off x="1486044" y="2544271"/>
            <a:ext cx="2514599" cy="342910"/>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gn="ctr">
              <a:lnSpc>
                <a:spcPct val="85000"/>
              </a:lnSpc>
              <a:buNone/>
            </a:pPr>
            <a:r>
              <a:rPr lang="fr-FR" sz="1600" b="1" spc="50" dirty="0">
                <a:solidFill>
                  <a:schemeClr val="bg1"/>
                </a:solidFill>
                <a:latin typeface="HelveticaNeueLT Std Thin" panose="020B0403020202020204" pitchFamily="34" charset="0"/>
              </a:rPr>
              <a:t>Cost Variance (CV) </a:t>
            </a:r>
            <a:endParaRPr lang="fr-FR" sz="1600" b="1" spc="50" dirty="0">
              <a:solidFill>
                <a:srgbClr val="FFC58B"/>
              </a:solidFill>
              <a:latin typeface="HelveticaNeueLT Std Thin" panose="020B0403020202020204" pitchFamily="34" charset="0"/>
            </a:endParaRPr>
          </a:p>
        </p:txBody>
      </p:sp>
      <p:sp>
        <p:nvSpPr>
          <p:cNvPr id="6" name="Sous-titre 2"/>
          <p:cNvSpPr txBox="1">
            <a:spLocks/>
          </p:cNvSpPr>
          <p:nvPr/>
        </p:nvSpPr>
        <p:spPr>
          <a:xfrm>
            <a:off x="4622753" y="2544271"/>
            <a:ext cx="3605400" cy="342910"/>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gn="ctr">
              <a:lnSpc>
                <a:spcPct val="85000"/>
              </a:lnSpc>
              <a:buNone/>
            </a:pPr>
            <a:r>
              <a:rPr lang="fr-FR" sz="1600" b="1" spc="50" dirty="0">
                <a:solidFill>
                  <a:schemeClr val="bg1"/>
                </a:solidFill>
                <a:latin typeface="HelveticaNeueLT Std Thin" panose="020B0403020202020204" pitchFamily="34" charset="0"/>
              </a:rPr>
              <a:t>Cost Performance Index (CPI) </a:t>
            </a:r>
            <a:endParaRPr lang="fr-FR" sz="1600" b="1" spc="50" dirty="0">
              <a:solidFill>
                <a:srgbClr val="FFC58B"/>
              </a:solidFill>
              <a:latin typeface="HelveticaNeueLT Std Thin" panose="020B0403020202020204" pitchFamily="34" charset="0"/>
            </a:endParaRPr>
          </a:p>
        </p:txBody>
      </p:sp>
      <p:sp>
        <p:nvSpPr>
          <p:cNvPr id="8" name="Sous-titre 2"/>
          <p:cNvSpPr txBox="1">
            <a:spLocks/>
          </p:cNvSpPr>
          <p:nvPr/>
        </p:nvSpPr>
        <p:spPr>
          <a:xfrm>
            <a:off x="1149867" y="3685616"/>
            <a:ext cx="3092824" cy="1203474"/>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gn="ctr">
              <a:lnSpc>
                <a:spcPct val="85000"/>
              </a:lnSpc>
              <a:buNone/>
            </a:pPr>
            <a:r>
              <a:rPr lang="fr-FR" sz="1600" spc="50" dirty="0" smtClean="0">
                <a:solidFill>
                  <a:schemeClr val="bg1"/>
                </a:solidFill>
                <a:latin typeface="HelveticaNeueLT Std Thin" panose="020B0403020202020204" pitchFamily="34" charset="0"/>
              </a:rPr>
              <a:t>La </a:t>
            </a:r>
            <a:r>
              <a:rPr lang="fr-FR" sz="1600" spc="50" dirty="0">
                <a:solidFill>
                  <a:schemeClr val="bg1"/>
                </a:solidFill>
                <a:latin typeface="HelveticaNeueLT Std Thin" panose="020B0403020202020204" pitchFamily="34" charset="0"/>
              </a:rPr>
              <a:t>variance entre coût budgété du travail effectué (EV)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et </a:t>
            </a:r>
            <a:r>
              <a:rPr lang="fr-FR" sz="1600" spc="50" dirty="0">
                <a:solidFill>
                  <a:schemeClr val="bg1"/>
                </a:solidFill>
                <a:latin typeface="HelveticaNeueLT Std Thin" panose="020B0403020202020204" pitchFamily="34" charset="0"/>
              </a:rPr>
              <a:t>le coût réellement dépensé (AC) sur le projet à un moment donné dans le </a:t>
            </a:r>
            <a:r>
              <a:rPr lang="fr-FR" sz="1600" spc="50" dirty="0" smtClean="0">
                <a:solidFill>
                  <a:schemeClr val="bg1"/>
                </a:solidFill>
                <a:latin typeface="HelveticaNeueLT Std Thin" panose="020B0403020202020204" pitchFamily="34" charset="0"/>
              </a:rPr>
              <a:t>temps.</a:t>
            </a:r>
            <a:endParaRPr lang="fr-FR" sz="1600" spc="50" dirty="0">
              <a:solidFill>
                <a:schemeClr val="bg1"/>
              </a:solidFill>
              <a:latin typeface="HelveticaNeueLT Std Thin" panose="020B0403020202020204" pitchFamily="34" charset="0"/>
            </a:endParaRPr>
          </a:p>
        </p:txBody>
      </p:sp>
      <p:sp>
        <p:nvSpPr>
          <p:cNvPr id="9" name="Sous-titre 2"/>
          <p:cNvSpPr txBox="1">
            <a:spLocks/>
          </p:cNvSpPr>
          <p:nvPr/>
        </p:nvSpPr>
        <p:spPr>
          <a:xfrm>
            <a:off x="4879040" y="3906619"/>
            <a:ext cx="3092824" cy="736687"/>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8900" indent="0" algn="ctr">
              <a:lnSpc>
                <a:spcPct val="85000"/>
              </a:lnSpc>
              <a:buNone/>
            </a:pPr>
            <a:r>
              <a:rPr lang="fr-FR" sz="1600" spc="50" dirty="0" smtClean="0">
                <a:solidFill>
                  <a:schemeClr val="bg1"/>
                </a:solidFill>
                <a:latin typeface="HelveticaNeueLT Std Thin" panose="020B0403020202020204" pitchFamily="34" charset="0"/>
              </a:rPr>
              <a:t>La </a:t>
            </a:r>
            <a:r>
              <a:rPr lang="fr-FR" sz="1600" spc="50" dirty="0">
                <a:solidFill>
                  <a:schemeClr val="bg1"/>
                </a:solidFill>
                <a:latin typeface="HelveticaNeueLT Std Thin" panose="020B0403020202020204" pitchFamily="34" charset="0"/>
              </a:rPr>
              <a:t>performance ou encore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le </a:t>
            </a:r>
            <a:r>
              <a:rPr lang="fr-FR" sz="1600" spc="50" dirty="0">
                <a:solidFill>
                  <a:schemeClr val="bg1"/>
                </a:solidFill>
                <a:latin typeface="HelveticaNeueLT Std Thin" panose="020B0403020202020204" pitchFamily="34" charset="0"/>
              </a:rPr>
              <a:t>rendement du projet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en </a:t>
            </a:r>
            <a:r>
              <a:rPr lang="fr-FR" sz="1600" spc="50" dirty="0">
                <a:solidFill>
                  <a:schemeClr val="bg1"/>
                </a:solidFill>
                <a:latin typeface="HelveticaNeueLT Std Thin" panose="020B0403020202020204" pitchFamily="34" charset="0"/>
              </a:rPr>
              <a:t>termes de coût. </a:t>
            </a:r>
          </a:p>
        </p:txBody>
      </p:sp>
      <p:sp>
        <p:nvSpPr>
          <p:cNvPr id="4" name="Rectangle 3"/>
          <p:cNvSpPr/>
          <p:nvPr/>
        </p:nvSpPr>
        <p:spPr>
          <a:xfrm>
            <a:off x="1916514" y="3127146"/>
            <a:ext cx="1912190" cy="369332"/>
          </a:xfrm>
          <a:prstGeom prst="rect">
            <a:avLst/>
          </a:prstGeom>
        </p:spPr>
        <p:txBody>
          <a:bodyPr wrap="none">
            <a:spAutoFit/>
          </a:bodyPr>
          <a:lstStyle/>
          <a:p>
            <a:pPr algn="ctr"/>
            <a:r>
              <a:rPr lang="fr-FR" b="1" spc="300" dirty="0">
                <a:solidFill>
                  <a:srgbClr val="FFC58B"/>
                </a:solidFill>
                <a:latin typeface="HelveticaNeueLT Std Thin" panose="020B0403020202020204" pitchFamily="34" charset="0"/>
              </a:rPr>
              <a:t>[CV=EV-AC] </a:t>
            </a:r>
            <a:endParaRPr lang="fr-FR" spc="300" dirty="0"/>
          </a:p>
        </p:txBody>
      </p:sp>
      <p:grpSp>
        <p:nvGrpSpPr>
          <p:cNvPr id="15" name="Groupe 14"/>
          <p:cNvGrpSpPr/>
          <p:nvPr/>
        </p:nvGrpSpPr>
        <p:grpSpPr>
          <a:xfrm>
            <a:off x="5491108" y="2956099"/>
            <a:ext cx="1803699" cy="745704"/>
            <a:chOff x="5640474" y="2800888"/>
            <a:chExt cx="1803699" cy="745704"/>
          </a:xfrm>
        </p:grpSpPr>
        <p:sp>
          <p:nvSpPr>
            <p:cNvPr id="10" name="Rectangle 9"/>
            <p:cNvSpPr/>
            <p:nvPr/>
          </p:nvSpPr>
          <p:spPr>
            <a:xfrm>
              <a:off x="5640474" y="2969367"/>
              <a:ext cx="1803699" cy="369332"/>
            </a:xfrm>
            <a:prstGeom prst="rect">
              <a:avLst/>
            </a:prstGeom>
          </p:spPr>
          <p:txBody>
            <a:bodyPr wrap="none">
              <a:spAutoFit/>
            </a:bodyPr>
            <a:lstStyle/>
            <a:p>
              <a:pPr algn="ctr"/>
              <a:r>
                <a:rPr lang="fr-FR" b="1" spc="300" dirty="0" smtClean="0">
                  <a:solidFill>
                    <a:srgbClr val="FFC58B"/>
                  </a:solidFill>
                  <a:latin typeface="HelveticaNeueLT Std Thin" panose="020B0403020202020204" pitchFamily="34" charset="0"/>
                </a:rPr>
                <a:t>[CPI= </a:t>
              </a:r>
              <a:r>
                <a:rPr lang="fr-FR" b="1" strike="sngStrike" spc="300" dirty="0" smtClean="0">
                  <a:solidFill>
                    <a:srgbClr val="FFC58B"/>
                  </a:solidFill>
                  <a:latin typeface="HelveticaNeueLT Std Thin" panose="020B0403020202020204" pitchFamily="34" charset="0"/>
                </a:rPr>
                <a:t>    </a:t>
              </a:r>
              <a:r>
                <a:rPr lang="fr-FR" b="1" spc="300" dirty="0" smtClean="0">
                  <a:solidFill>
                    <a:srgbClr val="FFC58B"/>
                  </a:solidFill>
                  <a:latin typeface="HelveticaNeueLT Std Thin" panose="020B0403020202020204" pitchFamily="34" charset="0"/>
                </a:rPr>
                <a:t> ] </a:t>
              </a:r>
              <a:endParaRPr lang="fr-FR" spc="300" dirty="0"/>
            </a:p>
          </p:txBody>
        </p:sp>
        <p:sp>
          <p:nvSpPr>
            <p:cNvPr id="11" name="Rectangle 10"/>
            <p:cNvSpPr/>
            <p:nvPr/>
          </p:nvSpPr>
          <p:spPr>
            <a:xfrm>
              <a:off x="6542323" y="2800888"/>
              <a:ext cx="532518" cy="369332"/>
            </a:xfrm>
            <a:prstGeom prst="rect">
              <a:avLst/>
            </a:prstGeom>
          </p:spPr>
          <p:txBody>
            <a:bodyPr wrap="none">
              <a:spAutoFit/>
            </a:bodyPr>
            <a:lstStyle/>
            <a:p>
              <a:pPr algn="ctr"/>
              <a:r>
                <a:rPr lang="fr-FR" b="1" spc="300" dirty="0" smtClean="0">
                  <a:solidFill>
                    <a:srgbClr val="FFC58B"/>
                  </a:solidFill>
                  <a:latin typeface="HelveticaNeueLT Std Thin" panose="020B0403020202020204" pitchFamily="34" charset="0"/>
                </a:rPr>
                <a:t>EV</a:t>
              </a:r>
              <a:endParaRPr lang="fr-FR" spc="300" dirty="0"/>
            </a:p>
          </p:txBody>
        </p:sp>
        <p:sp>
          <p:nvSpPr>
            <p:cNvPr id="12" name="Rectangle 11"/>
            <p:cNvSpPr/>
            <p:nvPr/>
          </p:nvSpPr>
          <p:spPr>
            <a:xfrm>
              <a:off x="6525491" y="3177260"/>
              <a:ext cx="572594" cy="369332"/>
            </a:xfrm>
            <a:prstGeom prst="rect">
              <a:avLst/>
            </a:prstGeom>
          </p:spPr>
          <p:txBody>
            <a:bodyPr wrap="none">
              <a:spAutoFit/>
            </a:bodyPr>
            <a:lstStyle/>
            <a:p>
              <a:pPr algn="ctr"/>
              <a:r>
                <a:rPr lang="fr-FR" b="1" spc="300" dirty="0" smtClean="0">
                  <a:solidFill>
                    <a:srgbClr val="FFC58B"/>
                  </a:solidFill>
                  <a:latin typeface="HelveticaNeueLT Std Thin" panose="020B0403020202020204" pitchFamily="34" charset="0"/>
                </a:rPr>
                <a:t>AC</a:t>
              </a:r>
              <a:endParaRPr lang="fr-FR" spc="300" dirty="0"/>
            </a:p>
          </p:txBody>
        </p:sp>
      </p:grpSp>
      <p:sp>
        <p:nvSpPr>
          <p:cNvPr id="17" name="Sous-titre 2"/>
          <p:cNvSpPr txBox="1">
            <a:spLocks/>
          </p:cNvSpPr>
          <p:nvPr/>
        </p:nvSpPr>
        <p:spPr>
          <a:xfrm>
            <a:off x="2370363" y="5575111"/>
            <a:ext cx="6135555" cy="807291"/>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indent="-324000">
              <a:lnSpc>
                <a:spcPct val="85000"/>
              </a:lnSpc>
              <a:spcBef>
                <a:spcPts val="200"/>
              </a:spcBef>
              <a:buBlip>
                <a:blip r:embed="rId2"/>
              </a:buBlip>
            </a:pPr>
            <a:r>
              <a:rPr lang="fr-FR" sz="1400" spc="50" dirty="0">
                <a:solidFill>
                  <a:schemeClr val="bg1"/>
                </a:solidFill>
                <a:latin typeface="HelveticaNeueLT Std Thin" panose="020B0403020202020204" pitchFamily="34" charset="0"/>
              </a:rPr>
              <a:t>Si </a:t>
            </a:r>
            <a:r>
              <a:rPr lang="fr-FR" sz="1400" b="1" spc="50" dirty="0">
                <a:solidFill>
                  <a:srgbClr val="FFC58B"/>
                </a:solidFill>
                <a:latin typeface="HelveticaNeueLT Std Thin" panose="020B0403020202020204" pitchFamily="34" charset="0"/>
              </a:rPr>
              <a:t>CPI = 1</a:t>
            </a:r>
            <a:r>
              <a:rPr lang="fr-FR" sz="1400" spc="50" dirty="0">
                <a:solidFill>
                  <a:schemeClr val="bg1"/>
                </a:solidFill>
                <a:latin typeface="HelveticaNeueLT Std Thin" panose="020B0403020202020204" pitchFamily="34" charset="0"/>
              </a:rPr>
              <a:t>, alors le projet est exactement dans le budget imparti</a:t>
            </a:r>
          </a:p>
          <a:p>
            <a:pPr indent="-324000">
              <a:lnSpc>
                <a:spcPct val="85000"/>
              </a:lnSpc>
              <a:spcBef>
                <a:spcPts val="200"/>
              </a:spcBef>
              <a:buBlip>
                <a:blip r:embed="rId2"/>
              </a:buBlip>
            </a:pPr>
            <a:r>
              <a:rPr lang="fr-FR" sz="1400" spc="50" dirty="0">
                <a:solidFill>
                  <a:schemeClr val="bg1"/>
                </a:solidFill>
                <a:latin typeface="HelveticaNeueLT Std Thin" panose="020B0403020202020204" pitchFamily="34" charset="0"/>
              </a:rPr>
              <a:t>Si </a:t>
            </a:r>
            <a:r>
              <a:rPr lang="fr-FR" sz="1400" b="1" spc="50" dirty="0">
                <a:solidFill>
                  <a:srgbClr val="FFC58B"/>
                </a:solidFill>
                <a:latin typeface="HelveticaNeueLT Std Thin" panose="020B0403020202020204" pitchFamily="34" charset="0"/>
              </a:rPr>
              <a:t>CPI &lt; 1</a:t>
            </a:r>
            <a:r>
              <a:rPr lang="fr-FR" sz="1400" spc="50" dirty="0">
                <a:solidFill>
                  <a:schemeClr val="bg1"/>
                </a:solidFill>
                <a:latin typeface="HelveticaNeueLT Std Thin" panose="020B0403020202020204" pitchFamily="34" charset="0"/>
              </a:rPr>
              <a:t>, alors le projet commence à prendre du surcoût </a:t>
            </a:r>
          </a:p>
          <a:p>
            <a:pPr indent="-324000">
              <a:lnSpc>
                <a:spcPct val="85000"/>
              </a:lnSpc>
              <a:spcBef>
                <a:spcPts val="200"/>
              </a:spcBef>
              <a:buBlip>
                <a:blip r:embed="rId2"/>
              </a:buBlip>
            </a:pPr>
            <a:r>
              <a:rPr lang="fr-FR" sz="1400" spc="50" dirty="0">
                <a:solidFill>
                  <a:schemeClr val="bg1"/>
                </a:solidFill>
                <a:latin typeface="HelveticaNeueLT Std Thin" panose="020B0403020202020204" pitchFamily="34" charset="0"/>
              </a:rPr>
              <a:t>Si </a:t>
            </a:r>
            <a:r>
              <a:rPr lang="fr-FR" sz="1400" b="1" spc="50" dirty="0">
                <a:solidFill>
                  <a:srgbClr val="FFC58B"/>
                </a:solidFill>
                <a:latin typeface="HelveticaNeueLT Std Thin" panose="020B0403020202020204" pitchFamily="34" charset="0"/>
              </a:rPr>
              <a:t>CPI &gt; 1</a:t>
            </a:r>
            <a:r>
              <a:rPr lang="fr-FR" sz="1400" spc="50" dirty="0">
                <a:solidFill>
                  <a:schemeClr val="bg1"/>
                </a:solidFill>
                <a:latin typeface="HelveticaNeueLT Std Thin" panose="020B0403020202020204" pitchFamily="34" charset="0"/>
              </a:rPr>
              <a:t>, alors le projet a dépensé moins que le budget </a:t>
            </a:r>
            <a:r>
              <a:rPr lang="fr-FR" sz="1400" spc="50" dirty="0" smtClean="0">
                <a:solidFill>
                  <a:schemeClr val="bg1"/>
                </a:solidFill>
                <a:latin typeface="HelveticaNeueLT Std Thin" panose="020B0403020202020204" pitchFamily="34" charset="0"/>
              </a:rPr>
              <a:t>prévu </a:t>
            </a:r>
            <a:endParaRPr lang="fr-FR" sz="1400" spc="50" dirty="0">
              <a:solidFill>
                <a:schemeClr val="bg1"/>
              </a:solidFill>
              <a:latin typeface="HelveticaNeueLT Std Thin" panose="020B0403020202020204" pitchFamily="34" charset="0"/>
            </a:endParaRPr>
          </a:p>
        </p:txBody>
      </p:sp>
      <p:sp>
        <p:nvSpPr>
          <p:cNvPr id="18" name="Rectangle 17"/>
          <p:cNvSpPr/>
          <p:nvPr/>
        </p:nvSpPr>
        <p:spPr>
          <a:xfrm>
            <a:off x="1109525" y="5798473"/>
            <a:ext cx="1088949" cy="275460"/>
          </a:xfrm>
          <a:prstGeom prst="rect">
            <a:avLst/>
          </a:prstGeom>
        </p:spPr>
        <p:txBody>
          <a:bodyPr wrap="square">
            <a:spAutoFit/>
          </a:bodyPr>
          <a:lstStyle/>
          <a:p>
            <a:pPr marL="18900" lvl="0">
              <a:lnSpc>
                <a:spcPct val="85000"/>
              </a:lnSpc>
              <a:spcBef>
                <a:spcPts val="200"/>
              </a:spcBef>
            </a:pPr>
            <a:r>
              <a:rPr lang="fr-FR" sz="1400" spc="50" dirty="0" smtClean="0">
                <a:solidFill>
                  <a:prstClr val="white"/>
                </a:solidFill>
                <a:latin typeface="HelveticaNeueLT Std Thin" panose="020B0403020202020204" pitchFamily="34" charset="0"/>
              </a:rPr>
              <a:t>Exemples</a:t>
            </a:r>
            <a:r>
              <a:rPr lang="fr-FR" sz="1400" spc="50" dirty="0">
                <a:solidFill>
                  <a:prstClr val="white"/>
                </a:solidFill>
                <a:latin typeface="HelveticaNeueLT Std Thin" panose="020B0403020202020204" pitchFamily="34" charset="0"/>
              </a:rPr>
              <a:t> :</a:t>
            </a:r>
          </a:p>
        </p:txBody>
      </p:sp>
      <p:pic>
        <p:nvPicPr>
          <p:cNvPr id="7" name="Image 6"/>
          <p:cNvPicPr>
            <a:picLocks noChangeAspect="1"/>
          </p:cNvPicPr>
          <p:nvPr/>
        </p:nvPicPr>
        <p:blipFill>
          <a:blip r:embed="rId3"/>
          <a:stretch>
            <a:fillRect/>
          </a:stretch>
        </p:blipFill>
        <p:spPr>
          <a:xfrm>
            <a:off x="-110514" y="-59355"/>
            <a:ext cx="9345978" cy="6919560"/>
          </a:xfrm>
          <a:prstGeom prst="rect">
            <a:avLst/>
          </a:prstGeom>
        </p:spPr>
      </p:pic>
    </p:spTree>
    <p:extLst>
      <p:ext uri="{BB962C8B-B14F-4D97-AF65-F5344CB8AC3E}">
        <p14:creationId xmlns:p14="http://schemas.microsoft.com/office/powerpoint/2010/main" val="377458619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1"/>
            <a:ext cx="8229600" cy="849664"/>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Table des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matières</a:t>
            </a:r>
            <a:endPar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pic>
        <p:nvPicPr>
          <p:cNvPr id="5" name="Image 4"/>
          <p:cNvPicPr>
            <a:picLocks noChangeAspect="1"/>
          </p:cNvPicPr>
          <p:nvPr/>
        </p:nvPicPr>
        <p:blipFill>
          <a:blip r:embed="rId2"/>
          <a:stretch>
            <a:fillRect/>
          </a:stretch>
        </p:blipFill>
        <p:spPr>
          <a:xfrm>
            <a:off x="-1527957" y="-59015"/>
            <a:ext cx="12180864" cy="7852329"/>
          </a:xfrm>
          <a:prstGeom prst="rect">
            <a:avLst/>
          </a:prstGeom>
        </p:spPr>
      </p:pic>
    </p:spTree>
    <p:extLst>
      <p:ext uri="{BB962C8B-B14F-4D97-AF65-F5344CB8AC3E}">
        <p14:creationId xmlns:p14="http://schemas.microsoft.com/office/powerpoint/2010/main" val="30887572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1"/>
            <a:ext cx="8229600" cy="849664"/>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Table des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matières</a:t>
            </a:r>
            <a:endPar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pic>
        <p:nvPicPr>
          <p:cNvPr id="4" name="Image 3"/>
          <p:cNvPicPr>
            <a:picLocks noChangeAspect="1"/>
          </p:cNvPicPr>
          <p:nvPr/>
        </p:nvPicPr>
        <p:blipFill>
          <a:blip r:embed="rId2"/>
          <a:stretch>
            <a:fillRect/>
          </a:stretch>
        </p:blipFill>
        <p:spPr>
          <a:xfrm>
            <a:off x="-1527957" y="-59015"/>
            <a:ext cx="12180864" cy="7852329"/>
          </a:xfrm>
          <a:prstGeom prst="rect">
            <a:avLst/>
          </a:prstGeom>
        </p:spPr>
      </p:pic>
    </p:spTree>
    <p:extLst>
      <p:ext uri="{BB962C8B-B14F-4D97-AF65-F5344CB8AC3E}">
        <p14:creationId xmlns:p14="http://schemas.microsoft.com/office/powerpoint/2010/main" val="111247514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1"/>
            <a:ext cx="8229600" cy="849664"/>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Table des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matières</a:t>
            </a:r>
            <a:endPar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pic>
        <p:nvPicPr>
          <p:cNvPr id="4" name="Image 3"/>
          <p:cNvPicPr>
            <a:picLocks noChangeAspect="1"/>
          </p:cNvPicPr>
          <p:nvPr/>
        </p:nvPicPr>
        <p:blipFill>
          <a:blip r:embed="rId2"/>
          <a:stretch>
            <a:fillRect/>
          </a:stretch>
        </p:blipFill>
        <p:spPr>
          <a:xfrm>
            <a:off x="-1527957" y="-57150"/>
            <a:ext cx="12180864" cy="7852329"/>
          </a:xfrm>
          <a:prstGeom prst="rect">
            <a:avLst/>
          </a:prstGeom>
        </p:spPr>
      </p:pic>
    </p:spTree>
    <p:extLst>
      <p:ext uri="{BB962C8B-B14F-4D97-AF65-F5344CB8AC3E}">
        <p14:creationId xmlns:p14="http://schemas.microsoft.com/office/powerpoint/2010/main" val="54079434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1"/>
            <a:ext cx="8229600" cy="849664"/>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Table des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matières</a:t>
            </a:r>
            <a:endPar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pic>
        <p:nvPicPr>
          <p:cNvPr id="4" name="Image 3"/>
          <p:cNvPicPr>
            <a:picLocks noChangeAspect="1"/>
          </p:cNvPicPr>
          <p:nvPr/>
        </p:nvPicPr>
        <p:blipFill>
          <a:blip r:embed="rId2"/>
          <a:stretch>
            <a:fillRect/>
          </a:stretch>
        </p:blipFill>
        <p:spPr>
          <a:xfrm>
            <a:off x="-1527957" y="-59015"/>
            <a:ext cx="12180864" cy="7852329"/>
          </a:xfrm>
          <a:prstGeom prst="rect">
            <a:avLst/>
          </a:prstGeom>
        </p:spPr>
      </p:pic>
    </p:spTree>
    <p:extLst>
      <p:ext uri="{BB962C8B-B14F-4D97-AF65-F5344CB8AC3E}">
        <p14:creationId xmlns:p14="http://schemas.microsoft.com/office/powerpoint/2010/main" val="356633352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1"/>
            <a:ext cx="8229600" cy="849664"/>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Table des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exemples</a:t>
            </a:r>
            <a:endPar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pic>
        <p:nvPicPr>
          <p:cNvPr id="4" name="Image 3"/>
          <p:cNvPicPr>
            <a:picLocks noChangeAspect="1"/>
          </p:cNvPicPr>
          <p:nvPr/>
        </p:nvPicPr>
        <p:blipFill>
          <a:blip r:embed="rId2"/>
          <a:stretch>
            <a:fillRect/>
          </a:stretch>
        </p:blipFill>
        <p:spPr>
          <a:xfrm>
            <a:off x="-1527957" y="-60325"/>
            <a:ext cx="12180864" cy="7852329"/>
          </a:xfrm>
          <a:prstGeom prst="rect">
            <a:avLst/>
          </a:prstGeom>
        </p:spPr>
      </p:pic>
    </p:spTree>
    <p:extLst>
      <p:ext uri="{BB962C8B-B14F-4D97-AF65-F5344CB8AC3E}">
        <p14:creationId xmlns:p14="http://schemas.microsoft.com/office/powerpoint/2010/main" val="99068413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1"/>
            <a:ext cx="8229600" cy="849664"/>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Table des </a:t>
            </a:r>
            <a:r>
              <a:rPr lang="fr-FR" sz="3200" dirty="0" smtClean="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exemples, des lois, et des définitions</a:t>
            </a:r>
            <a:endPar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endParaRPr>
          </a:p>
        </p:txBody>
      </p:sp>
      <p:pic>
        <p:nvPicPr>
          <p:cNvPr id="4" name="Image 3"/>
          <p:cNvPicPr>
            <a:picLocks noChangeAspect="1"/>
          </p:cNvPicPr>
          <p:nvPr/>
        </p:nvPicPr>
        <p:blipFill>
          <a:blip r:embed="rId2"/>
          <a:stretch>
            <a:fillRect/>
          </a:stretch>
        </p:blipFill>
        <p:spPr>
          <a:xfrm>
            <a:off x="-1527957" y="-57150"/>
            <a:ext cx="12180864" cy="7852329"/>
          </a:xfrm>
          <a:prstGeom prst="rect">
            <a:avLst/>
          </a:prstGeom>
        </p:spPr>
      </p:pic>
    </p:spTree>
    <p:extLst>
      <p:ext uri="{BB962C8B-B14F-4D97-AF65-F5344CB8AC3E}">
        <p14:creationId xmlns:p14="http://schemas.microsoft.com/office/powerpoint/2010/main" val="208555709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0"/>
            <a:ext cx="82296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Encore des choses à connaître</a:t>
            </a:r>
          </a:p>
        </p:txBody>
      </p:sp>
      <p:sp>
        <p:nvSpPr>
          <p:cNvPr id="3" name="Sous-titre 2"/>
          <p:cNvSpPr>
            <a:spLocks noGrp="1"/>
          </p:cNvSpPr>
          <p:nvPr>
            <p:ph idx="4294967295"/>
          </p:nvPr>
        </p:nvSpPr>
        <p:spPr>
          <a:xfrm>
            <a:off x="1365504" y="2190233"/>
            <a:ext cx="6949439" cy="4015495"/>
          </a:xfrm>
          <a:prstGeom prst="rect">
            <a:avLst/>
          </a:prstGeom>
        </p:spPr>
        <p:txBody>
          <a:bodyPr>
            <a:noAutofit/>
          </a:bodyPr>
          <a:lstStyle/>
          <a:p>
            <a:pPr indent="-324000">
              <a:lnSpc>
                <a:spcPct val="85000"/>
              </a:lnSpc>
              <a:buBlip>
                <a:blip r:embed="rId2"/>
              </a:buBlip>
            </a:pPr>
            <a:r>
              <a:rPr lang="fr-FR" sz="1600" b="1" spc="50" dirty="0" smtClean="0">
                <a:solidFill>
                  <a:srgbClr val="FFC58B"/>
                </a:solidFill>
                <a:latin typeface="HelveticaNeueLT Std Thin" panose="020B0403020202020204" pitchFamily="34" charset="0"/>
              </a:rPr>
              <a:t>l’échec </a:t>
            </a:r>
            <a:r>
              <a:rPr lang="fr-FR" sz="1600" b="1" spc="50" dirty="0">
                <a:solidFill>
                  <a:srgbClr val="FFC58B"/>
                </a:solidFill>
                <a:latin typeface="HelveticaNeueLT Std Thin" panose="020B0403020202020204" pitchFamily="34" charset="0"/>
              </a:rPr>
              <a:t>ou la vie après la mort d’un </a:t>
            </a:r>
            <a:r>
              <a:rPr lang="fr-FR" sz="1600" b="1" spc="50" dirty="0" smtClean="0">
                <a:solidFill>
                  <a:srgbClr val="FFC58B"/>
                </a:solidFill>
                <a:latin typeface="HelveticaNeueLT Std Thin" panose="020B0403020202020204" pitchFamily="34" charset="0"/>
              </a:rPr>
              <a:t>projet </a:t>
            </a:r>
            <a:br>
              <a:rPr lang="fr-FR" sz="1600" b="1" spc="50" dirty="0" smtClean="0">
                <a:solidFill>
                  <a:srgbClr val="FFC58B"/>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Même </a:t>
            </a:r>
            <a:r>
              <a:rPr lang="fr-FR" sz="1600" spc="50" dirty="0">
                <a:solidFill>
                  <a:schemeClr val="bg1"/>
                </a:solidFill>
                <a:latin typeface="HelveticaNeueLT Std Thin" panose="020B0403020202020204" pitchFamily="34" charset="0"/>
              </a:rPr>
              <a:t>si la vie continue après la mort d’un projet, cette dernière signe aussi la mort du Manager de Projet, du moins pour un temps.</a:t>
            </a:r>
          </a:p>
          <a:p>
            <a:pPr indent="-324000">
              <a:lnSpc>
                <a:spcPct val="85000"/>
              </a:lnSpc>
              <a:buBlip>
                <a:blip r:embed="rId2"/>
              </a:buBlip>
            </a:pPr>
            <a:endParaRPr lang="fr-FR" sz="1600" spc="50" dirty="0">
              <a:solidFill>
                <a:schemeClr val="bg1"/>
              </a:solidFill>
              <a:latin typeface="HelveticaNeueLT Std Thin" panose="020B0403020202020204" pitchFamily="34" charset="0"/>
            </a:endParaRPr>
          </a:p>
          <a:p>
            <a:pPr indent="-324000">
              <a:lnSpc>
                <a:spcPct val="85000"/>
              </a:lnSpc>
              <a:buBlip>
                <a:blip r:embed="rId2"/>
              </a:buBlip>
            </a:pPr>
            <a:r>
              <a:rPr lang="fr-FR" sz="1600" spc="50" dirty="0" smtClean="0">
                <a:solidFill>
                  <a:schemeClr val="bg1"/>
                </a:solidFill>
                <a:latin typeface="HelveticaNeueLT Std Thin" panose="020B0403020202020204" pitchFamily="34" charset="0"/>
              </a:rPr>
              <a:t>la </a:t>
            </a:r>
            <a:r>
              <a:rPr lang="fr-FR" sz="1600" b="1" spc="50" dirty="0">
                <a:solidFill>
                  <a:srgbClr val="FFC58B"/>
                </a:solidFill>
                <a:latin typeface="HelveticaNeueLT Std Thin" panose="020B0403020202020204" pitchFamily="34" charset="0"/>
              </a:rPr>
              <a:t>guerre perdue </a:t>
            </a:r>
            <a:r>
              <a:rPr lang="fr-FR" sz="1600" spc="50" dirty="0">
                <a:solidFill>
                  <a:schemeClr val="bg1"/>
                </a:solidFill>
                <a:latin typeface="HelveticaNeueLT Std Thin" panose="020B0403020202020204" pitchFamily="34" charset="0"/>
              </a:rPr>
              <a:t>menée dans les tranchées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du </a:t>
            </a:r>
            <a:r>
              <a:rPr lang="fr-FR" sz="1600" spc="50" dirty="0">
                <a:solidFill>
                  <a:schemeClr val="bg1"/>
                </a:solidFill>
                <a:latin typeface="HelveticaNeueLT Std Thin" panose="020B0403020202020204" pitchFamily="34" charset="0"/>
              </a:rPr>
              <a:t>management de projet </a:t>
            </a:r>
            <a:r>
              <a:rPr lang="fr-FR" sz="1600" spc="50" dirty="0" smtClean="0">
                <a:solidFill>
                  <a:schemeClr val="bg1"/>
                </a:solidFill>
                <a:latin typeface="HelveticaNeueLT Std Thin" panose="020B0403020202020204" pitchFamily="34" charset="0"/>
              </a:rPr>
              <a:t>qui peut </a:t>
            </a:r>
            <a:r>
              <a:rPr lang="fr-FR" sz="1600" spc="50" dirty="0">
                <a:solidFill>
                  <a:schemeClr val="bg1"/>
                </a:solidFill>
                <a:latin typeface="HelveticaNeueLT Std Thin" panose="020B0403020202020204" pitchFamily="34" charset="0"/>
              </a:rPr>
              <a:t>être fatale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aux </a:t>
            </a:r>
            <a:r>
              <a:rPr lang="fr-FR" sz="1600" spc="50" dirty="0">
                <a:solidFill>
                  <a:schemeClr val="bg1"/>
                </a:solidFill>
                <a:latin typeface="HelveticaNeueLT Std Thin" panose="020B0403020202020204" pitchFamily="34" charset="0"/>
              </a:rPr>
              <a:t>développements de carrière </a:t>
            </a:r>
            <a:r>
              <a:rPr lang="fr-FR" sz="1600" spc="50" dirty="0" smtClean="0">
                <a:solidFill>
                  <a:schemeClr val="bg1"/>
                </a:solidFill>
                <a:latin typeface="HelveticaNeueLT Std Thin" panose="020B0403020202020204" pitchFamily="34" charset="0"/>
              </a:rPr>
              <a:t>d’un </a:t>
            </a:r>
            <a:r>
              <a:rPr lang="fr-FR" sz="1600" spc="50" dirty="0">
                <a:solidFill>
                  <a:schemeClr val="bg1"/>
                </a:solidFill>
                <a:latin typeface="HelveticaNeueLT Std Thin" panose="020B0403020202020204" pitchFamily="34" charset="0"/>
              </a:rPr>
              <a:t>Manager de </a:t>
            </a:r>
            <a:r>
              <a:rPr lang="fr-FR" sz="1600" spc="50" dirty="0" smtClean="0">
                <a:solidFill>
                  <a:schemeClr val="bg1"/>
                </a:solidFill>
                <a:latin typeface="HelveticaNeueLT Std Thin" panose="020B0403020202020204" pitchFamily="34" charset="0"/>
              </a:rPr>
              <a:t>Projet</a:t>
            </a:r>
            <a:endParaRPr lang="fr-FR" sz="1600" spc="50" dirty="0">
              <a:solidFill>
                <a:schemeClr val="bg1"/>
              </a:solidFill>
              <a:latin typeface="HelveticaNeueLT Std Thin" panose="020B0403020202020204" pitchFamily="34" charset="0"/>
            </a:endParaRPr>
          </a:p>
          <a:p>
            <a:pPr indent="-324000">
              <a:lnSpc>
                <a:spcPct val="85000"/>
              </a:lnSpc>
              <a:buBlip>
                <a:blip r:embed="rId2"/>
              </a:buBlip>
            </a:pPr>
            <a:endParaRPr lang="fr-FR" sz="1600" spc="50" dirty="0">
              <a:solidFill>
                <a:schemeClr val="bg1"/>
              </a:solidFill>
              <a:latin typeface="HelveticaNeueLT Std Thin" panose="020B0403020202020204" pitchFamily="34" charset="0"/>
            </a:endParaRPr>
          </a:p>
          <a:p>
            <a:pPr indent="-324000">
              <a:lnSpc>
                <a:spcPct val="85000"/>
              </a:lnSpc>
              <a:buBlip>
                <a:blip r:embed="rId2"/>
              </a:buBlip>
            </a:pPr>
            <a:r>
              <a:rPr lang="fr-FR" sz="1600" spc="50" dirty="0">
                <a:solidFill>
                  <a:schemeClr val="bg1"/>
                </a:solidFill>
                <a:latin typeface="HelveticaNeueLT Std Thin" panose="020B0403020202020204" pitchFamily="34" charset="0"/>
              </a:rPr>
              <a:t>l</a:t>
            </a:r>
            <a:r>
              <a:rPr lang="fr-FR" sz="1600" spc="50" dirty="0" smtClean="0">
                <a:solidFill>
                  <a:schemeClr val="bg1"/>
                </a:solidFill>
                <a:latin typeface="HelveticaNeueLT Std Thin" panose="020B0403020202020204" pitchFamily="34" charset="0"/>
              </a:rPr>
              <a:t>es </a:t>
            </a:r>
            <a:r>
              <a:rPr lang="fr-FR" sz="1600" b="1" spc="50" dirty="0" smtClean="0">
                <a:solidFill>
                  <a:srgbClr val="FFC58B"/>
                </a:solidFill>
                <a:latin typeface="HelveticaNeueLT Std Thin" panose="020B0403020202020204" pitchFamily="34" charset="0"/>
              </a:rPr>
              <a:t>différentes </a:t>
            </a:r>
            <a:r>
              <a:rPr lang="fr-FR" sz="1600" b="1" spc="50" dirty="0">
                <a:solidFill>
                  <a:srgbClr val="FFC58B"/>
                </a:solidFill>
                <a:latin typeface="HelveticaNeueLT Std Thin" panose="020B0403020202020204" pitchFamily="34" charset="0"/>
              </a:rPr>
              <a:t>facettes </a:t>
            </a:r>
            <a:r>
              <a:rPr lang="fr-FR" sz="1600" spc="50" dirty="0">
                <a:solidFill>
                  <a:schemeClr val="bg1"/>
                </a:solidFill>
                <a:latin typeface="HelveticaNeueLT Std Thin" panose="020B0403020202020204" pitchFamily="34" charset="0"/>
              </a:rPr>
              <a:t>de la vie d’un Manager de </a:t>
            </a:r>
            <a:r>
              <a:rPr lang="fr-FR" sz="1600" spc="50" dirty="0" smtClean="0">
                <a:solidFill>
                  <a:schemeClr val="bg1"/>
                </a:solidFill>
                <a:latin typeface="HelveticaNeueLT Std Thin" panose="020B0403020202020204" pitchFamily="34" charset="0"/>
              </a:rPr>
              <a:t>Projet </a:t>
            </a:r>
            <a:endParaRPr lang="fr-FR" sz="1600" spc="50" dirty="0">
              <a:solidFill>
                <a:schemeClr val="bg1"/>
              </a:solidFill>
              <a:latin typeface="HelveticaNeueLT Std Thin" panose="020B0403020202020204" pitchFamily="34" charset="0"/>
            </a:endParaRPr>
          </a:p>
          <a:p>
            <a:pPr indent="-324000">
              <a:lnSpc>
                <a:spcPct val="85000"/>
              </a:lnSpc>
              <a:buBlip>
                <a:blip r:embed="rId2"/>
              </a:buBlip>
            </a:pPr>
            <a:endParaRPr lang="fr-FR" sz="1600" spc="50" dirty="0">
              <a:solidFill>
                <a:schemeClr val="bg1"/>
              </a:solidFill>
              <a:latin typeface="HelveticaNeueLT Std Thin" panose="020B0403020202020204" pitchFamily="34" charset="0"/>
            </a:endParaRPr>
          </a:p>
          <a:p>
            <a:pPr indent="-324000">
              <a:lnSpc>
                <a:spcPct val="85000"/>
              </a:lnSpc>
              <a:buBlip>
                <a:blip r:embed="rId2"/>
              </a:buBlip>
            </a:pPr>
            <a:r>
              <a:rPr lang="fr-FR" sz="1600" spc="50" dirty="0" smtClean="0">
                <a:solidFill>
                  <a:schemeClr val="bg1"/>
                </a:solidFill>
                <a:latin typeface="HelveticaNeueLT Std Thin" panose="020B0403020202020204" pitchFamily="34" charset="0"/>
              </a:rPr>
              <a:t>le </a:t>
            </a:r>
            <a:r>
              <a:rPr lang="fr-FR" sz="1600" b="1" spc="50" dirty="0">
                <a:solidFill>
                  <a:srgbClr val="FFC58B"/>
                </a:solidFill>
                <a:latin typeface="HelveticaNeueLT Std Thin" panose="020B0403020202020204" pitchFamily="34" charset="0"/>
              </a:rPr>
              <a:t>développement personnel du manager de </a:t>
            </a:r>
            <a:r>
              <a:rPr lang="fr-FR" sz="1600" b="1" spc="50" dirty="0" smtClean="0">
                <a:solidFill>
                  <a:srgbClr val="FFC58B"/>
                </a:solidFill>
                <a:latin typeface="HelveticaNeueLT Std Thin" panose="020B0403020202020204" pitchFamily="34" charset="0"/>
              </a:rPr>
              <a:t>projet</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Même </a:t>
            </a:r>
            <a:r>
              <a:rPr lang="fr-FR" sz="1600" spc="50" dirty="0">
                <a:solidFill>
                  <a:schemeClr val="bg1"/>
                </a:solidFill>
                <a:latin typeface="HelveticaNeueLT Std Thin" panose="020B0403020202020204" pitchFamily="34" charset="0"/>
              </a:rPr>
              <a:t>si certains jours défilent très vite et qu’on est en apnée pendant un moment sur le projet, on a toujours le temps, en se rasant le matin, en se démaquillant le soir, de s’interroger sur l’intérêt qui nous pousse à faire ce que l’on fait, sur les plaisirs qu’on en tire et surtout,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sur </a:t>
            </a:r>
            <a:r>
              <a:rPr lang="fr-FR" sz="1600" spc="50" dirty="0">
                <a:solidFill>
                  <a:schemeClr val="bg1"/>
                </a:solidFill>
                <a:latin typeface="HelveticaNeueLT Std Thin" panose="020B0403020202020204" pitchFamily="34" charset="0"/>
              </a:rPr>
              <a:t>l’envie de poursuivre dans ce domaine ou pas. L’ouvrage développe  la trajectoire de carrière d’un Manager de </a:t>
            </a:r>
            <a:r>
              <a:rPr lang="fr-FR" sz="1600" spc="50" dirty="0" smtClean="0">
                <a:solidFill>
                  <a:schemeClr val="bg1"/>
                </a:solidFill>
                <a:latin typeface="HelveticaNeueLT Std Thin" panose="020B0403020202020204" pitchFamily="34" charset="0"/>
              </a:rPr>
              <a:t>Projet.</a:t>
            </a:r>
            <a:endParaRPr lang="fr-FR" sz="1600" spc="50" dirty="0">
              <a:solidFill>
                <a:schemeClr val="bg1"/>
              </a:solidFill>
              <a:latin typeface="HelveticaNeueLT Std Thin" panose="020B0403020202020204" pitchFamily="34" charset="0"/>
            </a:endParaRPr>
          </a:p>
        </p:txBody>
      </p:sp>
      <p:sp>
        <p:nvSpPr>
          <p:cNvPr id="4" name="Rectangle 3"/>
          <p:cNvSpPr/>
          <p:nvPr/>
        </p:nvSpPr>
        <p:spPr>
          <a:xfrm>
            <a:off x="1039204" y="1711489"/>
            <a:ext cx="4544642" cy="338554"/>
          </a:xfrm>
          <a:prstGeom prst="rect">
            <a:avLst/>
          </a:prstGeom>
        </p:spPr>
        <p:txBody>
          <a:bodyPr wrap="none">
            <a:spAutoFit/>
          </a:bodyPr>
          <a:lstStyle/>
          <a:p>
            <a:r>
              <a:rPr lang="fr-FR" sz="1600" spc="50" dirty="0">
                <a:solidFill>
                  <a:schemeClr val="bg1"/>
                </a:solidFill>
                <a:latin typeface="HelveticaNeueLT Std Thin" panose="020B0403020202020204" pitchFamily="34" charset="0"/>
              </a:rPr>
              <a:t>L’ouvrage consacre beaucoup de sections </a:t>
            </a:r>
            <a:r>
              <a:rPr lang="fr-FR" sz="1600" spc="50" dirty="0" smtClean="0">
                <a:solidFill>
                  <a:schemeClr val="bg1"/>
                </a:solidFill>
                <a:latin typeface="HelveticaNeueLT Std Thin" panose="020B0403020202020204" pitchFamily="34" charset="0"/>
              </a:rPr>
              <a:t>sur :</a:t>
            </a:r>
            <a:endParaRPr lang="fr-FR" sz="1600" spc="50" dirty="0">
              <a:solidFill>
                <a:schemeClr val="bg1"/>
              </a:solidFill>
              <a:latin typeface="HelveticaNeueLT Std Thin" panose="020B0403020202020204" pitchFamily="34" charset="0"/>
            </a:endParaRPr>
          </a:p>
        </p:txBody>
      </p:sp>
      <p:pic>
        <p:nvPicPr>
          <p:cNvPr id="17" name="Image 16"/>
          <p:cNvPicPr>
            <a:picLocks noChangeAspect="1"/>
          </p:cNvPicPr>
          <p:nvPr/>
        </p:nvPicPr>
        <p:blipFill>
          <a:blip r:embed="rId3"/>
          <a:stretch>
            <a:fillRect/>
          </a:stretch>
        </p:blipFill>
        <p:spPr>
          <a:xfrm>
            <a:off x="-110514" y="-59355"/>
            <a:ext cx="9345978" cy="6919560"/>
          </a:xfrm>
          <a:prstGeom prst="rect">
            <a:avLst/>
          </a:prstGeom>
        </p:spPr>
      </p:pic>
    </p:spTree>
    <p:extLst>
      <p:ext uri="{BB962C8B-B14F-4D97-AF65-F5344CB8AC3E}">
        <p14:creationId xmlns:p14="http://schemas.microsoft.com/office/powerpoint/2010/main" val="310159542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idx="4294967295"/>
          </p:nvPr>
        </p:nvSpPr>
        <p:spPr>
          <a:xfrm>
            <a:off x="457200" y="368300"/>
            <a:ext cx="8229600" cy="1190807"/>
          </a:xfrm>
          <a:prstGeom prst="rect">
            <a:avLst/>
          </a:prstGeom>
          <a:noFill/>
        </p:spPr>
        <p:txBody>
          <a:bodyPr wrap="square" anchor="ctr">
            <a:noAutofit/>
          </a:bodyPr>
          <a:lstStyle/>
          <a:p>
            <a:pPr>
              <a:lnSpc>
                <a:spcPct val="85000"/>
              </a:lnSpc>
            </a:pPr>
            <a:r>
              <a:rPr lang="fr-FR" sz="3200" dirty="0">
                <a:solidFill>
                  <a:schemeClr val="bg1"/>
                </a:solidFill>
                <a:effectLst>
                  <a:outerShdw blurRad="38100" dist="38100" dir="2700000" algn="tl">
                    <a:srgbClr val="000000">
                      <a:alpha val="9000"/>
                    </a:srgbClr>
                  </a:outerShdw>
                </a:effectLst>
                <a:latin typeface="HelveticaNeueLT Std Thin" panose="020B0403020202020204" pitchFamily="34" charset="0"/>
                <a:ea typeface="+mn-ea"/>
                <a:cs typeface="+mn-cs"/>
              </a:rPr>
              <a:t>L’euphorie naturelle</a:t>
            </a:r>
          </a:p>
        </p:txBody>
      </p:sp>
      <p:sp>
        <p:nvSpPr>
          <p:cNvPr id="3" name="Sous-titre 2"/>
          <p:cNvSpPr>
            <a:spLocks noGrp="1"/>
          </p:cNvSpPr>
          <p:nvPr>
            <p:ph idx="4294967295"/>
          </p:nvPr>
        </p:nvSpPr>
        <p:spPr>
          <a:xfrm>
            <a:off x="1241957" y="1736725"/>
            <a:ext cx="6660088" cy="4207445"/>
          </a:xfrm>
          <a:prstGeom prst="rect">
            <a:avLst/>
          </a:prstGeom>
        </p:spPr>
        <p:txBody>
          <a:bodyPr>
            <a:noAutofit/>
          </a:bodyPr>
          <a:lstStyle/>
          <a:p>
            <a:pPr indent="-324000">
              <a:lnSpc>
                <a:spcPct val="85000"/>
              </a:lnSpc>
              <a:spcBef>
                <a:spcPts val="200"/>
              </a:spcBef>
              <a:buBlip>
                <a:blip r:embed="rId2"/>
              </a:buBlip>
            </a:pPr>
            <a:r>
              <a:rPr lang="fr-FR" sz="1600" spc="50" dirty="0">
                <a:solidFill>
                  <a:schemeClr val="bg1"/>
                </a:solidFill>
                <a:latin typeface="HelveticaNeueLT Std Thin" panose="020B0403020202020204" pitchFamily="34" charset="0"/>
              </a:rPr>
              <a:t>Quand on vient de livrer un projet, lorsque l’adrénaline commence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à </a:t>
            </a:r>
            <a:r>
              <a:rPr lang="fr-FR" sz="1600" spc="50" dirty="0">
                <a:solidFill>
                  <a:schemeClr val="bg1"/>
                </a:solidFill>
                <a:latin typeface="HelveticaNeueLT Std Thin" panose="020B0403020202020204" pitchFamily="34" charset="0"/>
              </a:rPr>
              <a:t>redescendre juste après l’accélération finale, à cet instant même, </a:t>
            </a:r>
            <a:r>
              <a:rPr lang="fr-FR" sz="1600" b="1" spc="50" dirty="0">
                <a:solidFill>
                  <a:srgbClr val="FFC58B"/>
                </a:solidFill>
                <a:latin typeface="HelveticaNeueLT Std Thin" panose="020B0403020202020204" pitchFamily="34" charset="0"/>
              </a:rPr>
              <a:t>on peut ressentir une euphorie naturelle</a:t>
            </a:r>
            <a:r>
              <a:rPr lang="fr-FR" sz="1600" spc="50" dirty="0">
                <a:solidFill>
                  <a:schemeClr val="bg1"/>
                </a:solidFill>
                <a:latin typeface="HelveticaNeueLT Std Thin" panose="020B0403020202020204" pitchFamily="34" charset="0"/>
              </a:rPr>
              <a:t>, un état qui nous rend léger et qui correspond tout simplement à de la joie de vivre,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b="1" spc="50" dirty="0" smtClean="0">
                <a:solidFill>
                  <a:srgbClr val="FFC58B"/>
                </a:solidFill>
                <a:latin typeface="HelveticaNeueLT Std Thin" panose="020B0403020202020204" pitchFamily="34" charset="0"/>
              </a:rPr>
              <a:t>la </a:t>
            </a:r>
            <a:r>
              <a:rPr lang="fr-FR" sz="1600" b="1" spc="50" dirty="0">
                <a:solidFill>
                  <a:srgbClr val="FFC58B"/>
                </a:solidFill>
                <a:latin typeface="HelveticaNeueLT Std Thin" panose="020B0403020202020204" pitchFamily="34" charset="0"/>
              </a:rPr>
              <a:t>sensation sublime d’avoir accompli sa mission</a:t>
            </a:r>
            <a:r>
              <a:rPr lang="fr-FR" sz="1600" spc="50" dirty="0">
                <a:solidFill>
                  <a:schemeClr val="bg1"/>
                </a:solidFill>
                <a:latin typeface="HelveticaNeueLT Std Thin" panose="020B0403020202020204" pitchFamily="34" charset="0"/>
              </a:rPr>
              <a:t>. </a:t>
            </a:r>
            <a:r>
              <a:rPr lang="fr-FR" sz="1600" spc="50" dirty="0" smtClean="0">
                <a:solidFill>
                  <a:schemeClr val="bg1"/>
                </a:solidFill>
                <a:latin typeface="HelveticaNeueLT Std Thin" panose="020B0403020202020204" pitchFamily="34" charset="0"/>
              </a:rPr>
              <a:t>Je </a:t>
            </a:r>
            <a:r>
              <a:rPr lang="fr-FR" sz="1600" spc="50" dirty="0">
                <a:solidFill>
                  <a:schemeClr val="bg1"/>
                </a:solidFill>
                <a:latin typeface="HelveticaNeueLT Std Thin" panose="020B0403020202020204" pitchFamily="34" charset="0"/>
              </a:rPr>
              <a:t>souhaite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à </a:t>
            </a:r>
            <a:r>
              <a:rPr lang="fr-FR" sz="1600" spc="50" dirty="0">
                <a:solidFill>
                  <a:schemeClr val="bg1"/>
                </a:solidFill>
                <a:latin typeface="HelveticaNeueLT Std Thin" panose="020B0403020202020204" pitchFamily="34" charset="0"/>
              </a:rPr>
              <a:t>tout Manager de Projet de vivre et d’éprouver la même chose</a:t>
            </a:r>
            <a:r>
              <a:rPr lang="fr-FR" sz="1600" spc="50" dirty="0" smtClean="0">
                <a:solidFill>
                  <a:schemeClr val="bg1"/>
                </a:solidFill>
                <a:latin typeface="HelveticaNeueLT Std Thin" panose="020B0403020202020204" pitchFamily="34" charset="0"/>
              </a:rPr>
              <a:t>.</a:t>
            </a:r>
          </a:p>
          <a:p>
            <a:pPr indent="-324000">
              <a:lnSpc>
                <a:spcPct val="85000"/>
              </a:lnSpc>
              <a:spcBef>
                <a:spcPts val="200"/>
              </a:spcBef>
              <a:buBlip>
                <a:blip r:embed="rId2"/>
              </a:buBlip>
            </a:pPr>
            <a:endParaRPr lang="fr-FR" sz="1600" spc="50" dirty="0">
              <a:solidFill>
                <a:schemeClr val="bg1"/>
              </a:solidFill>
              <a:latin typeface="HelveticaNeueLT Std Thin" panose="020B0403020202020204" pitchFamily="34" charset="0"/>
            </a:endParaRPr>
          </a:p>
          <a:p>
            <a:pPr indent="-324000">
              <a:lnSpc>
                <a:spcPct val="85000"/>
              </a:lnSpc>
              <a:spcBef>
                <a:spcPts val="200"/>
              </a:spcBef>
              <a:buBlip>
                <a:blip r:embed="rId2"/>
              </a:buBlip>
            </a:pPr>
            <a:r>
              <a:rPr lang="fr-FR" sz="1600" b="1" spc="50" dirty="0">
                <a:solidFill>
                  <a:srgbClr val="FFC58B"/>
                </a:solidFill>
                <a:latin typeface="HelveticaNeueLT Std Thin" panose="020B0403020202020204" pitchFamily="34" charset="0"/>
              </a:rPr>
              <a:t>Une vie réussie </a:t>
            </a:r>
            <a:r>
              <a:rPr lang="fr-FR" sz="1600" spc="50" dirty="0">
                <a:solidFill>
                  <a:schemeClr val="bg1"/>
                </a:solidFill>
                <a:latin typeface="HelveticaNeueLT Std Thin" panose="020B0403020202020204" pitchFamily="34" charset="0"/>
              </a:rPr>
              <a:t>n’est autre qu’une vie menée selon nos souhaits, en agissant toujours conformément à nos valeurs, en donnant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le </a:t>
            </a:r>
            <a:r>
              <a:rPr lang="fr-FR" sz="1600" spc="50" dirty="0">
                <a:solidFill>
                  <a:schemeClr val="bg1"/>
                </a:solidFill>
                <a:latin typeface="HelveticaNeueLT Std Thin" panose="020B0403020202020204" pitchFamily="34" charset="0"/>
              </a:rPr>
              <a:t>meilleur de soi dans ce que l’on entreprend, en demeurant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en </a:t>
            </a:r>
            <a:r>
              <a:rPr lang="fr-FR" sz="1600" spc="50" dirty="0">
                <a:solidFill>
                  <a:schemeClr val="bg1"/>
                </a:solidFill>
                <a:latin typeface="HelveticaNeueLT Std Thin" panose="020B0403020202020204" pitchFamily="34" charset="0"/>
              </a:rPr>
              <a:t>harmonie avec qui l’on est  et, si possible, une vie qui nous permet de nous dépasser, et c’est ce qu’offre exactement le métier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de </a:t>
            </a:r>
            <a:r>
              <a:rPr lang="fr-FR" sz="1600" spc="50" dirty="0">
                <a:solidFill>
                  <a:schemeClr val="bg1"/>
                </a:solidFill>
                <a:latin typeface="HelveticaNeueLT Std Thin" panose="020B0403020202020204" pitchFamily="34" charset="0"/>
              </a:rPr>
              <a:t>manager de Projet</a:t>
            </a:r>
            <a:r>
              <a:rPr lang="fr-FR" sz="1600" spc="50" dirty="0" smtClean="0">
                <a:solidFill>
                  <a:schemeClr val="bg1"/>
                </a:solidFill>
                <a:latin typeface="HelveticaNeueLT Std Thin" panose="020B0403020202020204" pitchFamily="34" charset="0"/>
              </a:rPr>
              <a:t>.</a:t>
            </a:r>
          </a:p>
          <a:p>
            <a:pPr indent="-324000">
              <a:lnSpc>
                <a:spcPct val="85000"/>
              </a:lnSpc>
              <a:spcBef>
                <a:spcPts val="200"/>
              </a:spcBef>
              <a:buBlip>
                <a:blip r:embed="rId2"/>
              </a:buBlip>
            </a:pPr>
            <a:endParaRPr lang="fr-FR" sz="1600" spc="50" dirty="0">
              <a:solidFill>
                <a:schemeClr val="bg1"/>
              </a:solidFill>
              <a:latin typeface="HelveticaNeueLT Std Thin" panose="020B0403020202020204" pitchFamily="34" charset="0"/>
            </a:endParaRPr>
          </a:p>
          <a:p>
            <a:pPr indent="-324000">
              <a:lnSpc>
                <a:spcPct val="85000"/>
              </a:lnSpc>
              <a:spcBef>
                <a:spcPts val="200"/>
              </a:spcBef>
              <a:buBlip>
                <a:blip r:embed="rId2"/>
              </a:buBlip>
            </a:pPr>
            <a:r>
              <a:rPr lang="fr-FR" sz="1600" spc="50" dirty="0">
                <a:solidFill>
                  <a:schemeClr val="bg1"/>
                </a:solidFill>
                <a:latin typeface="HelveticaNeueLT Std Thin" panose="020B0403020202020204" pitchFamily="34" charset="0"/>
              </a:rPr>
              <a:t>Le management de projet est plus que le meilleur métier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du </a:t>
            </a:r>
            <a:r>
              <a:rPr lang="fr-FR" sz="1600" spc="50" dirty="0">
                <a:solidFill>
                  <a:schemeClr val="bg1"/>
                </a:solidFill>
                <a:latin typeface="HelveticaNeueLT Std Thin" panose="020B0403020202020204" pitchFamily="34" charset="0"/>
              </a:rPr>
              <a:t>monde, </a:t>
            </a:r>
            <a:r>
              <a:rPr lang="fr-FR" sz="1600" b="1" spc="50" dirty="0">
                <a:solidFill>
                  <a:srgbClr val="FFC58B"/>
                </a:solidFill>
                <a:latin typeface="HelveticaNeueLT Std Thin" panose="020B0403020202020204" pitchFamily="34" charset="0"/>
              </a:rPr>
              <a:t>c’est une façon de vivre</a:t>
            </a:r>
            <a:r>
              <a:rPr lang="fr-FR" sz="1600" spc="50" dirty="0">
                <a:solidFill>
                  <a:schemeClr val="bg1"/>
                </a:solidFill>
                <a:latin typeface="HelveticaNeueLT Std Thin" panose="020B0403020202020204" pitchFamily="34" charset="0"/>
              </a:rPr>
              <a:t>. C’est une profession dévoreuse de temps, qui ne s’arrête jamais, mais pour ceux </a:t>
            </a:r>
            <a:r>
              <a:rPr lang="fr-FR" sz="1600" spc="50" dirty="0" smtClean="0">
                <a:solidFill>
                  <a:schemeClr val="bg1"/>
                </a:solidFill>
                <a:latin typeface="HelveticaNeueLT Std Thin" panose="020B0403020202020204" pitchFamily="34" charset="0"/>
              </a:rPr>
              <a:t/>
            </a:r>
            <a:br>
              <a:rPr lang="fr-FR" sz="1600" spc="50" dirty="0" smtClean="0">
                <a:solidFill>
                  <a:schemeClr val="bg1"/>
                </a:solidFill>
                <a:latin typeface="HelveticaNeueLT Std Thin" panose="020B0403020202020204" pitchFamily="34" charset="0"/>
              </a:rPr>
            </a:br>
            <a:r>
              <a:rPr lang="fr-FR" sz="1600" spc="50" dirty="0" smtClean="0">
                <a:solidFill>
                  <a:schemeClr val="bg1"/>
                </a:solidFill>
                <a:latin typeface="HelveticaNeueLT Std Thin" panose="020B0403020202020204" pitchFamily="34" charset="0"/>
              </a:rPr>
              <a:t>qui </a:t>
            </a:r>
            <a:r>
              <a:rPr lang="fr-FR" sz="1600" spc="50" dirty="0">
                <a:solidFill>
                  <a:schemeClr val="bg1"/>
                </a:solidFill>
                <a:latin typeface="HelveticaNeueLT Std Thin" panose="020B0403020202020204" pitchFamily="34" charset="0"/>
              </a:rPr>
              <a:t>sont passionnés, elle procure plaisir et épanouissement.</a:t>
            </a:r>
          </a:p>
        </p:txBody>
      </p:sp>
      <p:pic>
        <p:nvPicPr>
          <p:cNvPr id="12" name="Image 11"/>
          <p:cNvPicPr>
            <a:picLocks noChangeAspect="1"/>
          </p:cNvPicPr>
          <p:nvPr/>
        </p:nvPicPr>
        <p:blipFill>
          <a:blip r:embed="rId3"/>
          <a:stretch>
            <a:fillRect/>
          </a:stretch>
        </p:blipFill>
        <p:spPr>
          <a:xfrm>
            <a:off x="-110514" y="-59355"/>
            <a:ext cx="9345978" cy="6919560"/>
          </a:xfrm>
          <a:prstGeom prst="rect">
            <a:avLst/>
          </a:prstGeom>
        </p:spPr>
      </p:pic>
    </p:spTree>
    <p:extLst>
      <p:ext uri="{BB962C8B-B14F-4D97-AF65-F5344CB8AC3E}">
        <p14:creationId xmlns:p14="http://schemas.microsoft.com/office/powerpoint/2010/main" val="22518109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88796" y="1746441"/>
            <a:ext cx="9321592" cy="5121084"/>
          </a:xfrm>
          <a:prstGeom prst="rect">
            <a:avLst/>
          </a:prstGeom>
        </p:spPr>
      </p:pic>
    </p:spTree>
    <p:extLst>
      <p:ext uri="{BB962C8B-B14F-4D97-AF65-F5344CB8AC3E}">
        <p14:creationId xmlns:p14="http://schemas.microsoft.com/office/powerpoint/2010/main" val="3809746632"/>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15637</TotalTime>
  <Words>1052</Words>
  <Application>Microsoft Office PowerPoint</Application>
  <PresentationFormat>Affichage à l'écran (4:3)</PresentationFormat>
  <Paragraphs>214</Paragraphs>
  <Slides>41</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41</vt:i4>
      </vt:variant>
    </vt:vector>
  </HeadingPairs>
  <TitlesOfParts>
    <vt:vector size="47" baseType="lpstr">
      <vt:lpstr>Calibri</vt:lpstr>
      <vt:lpstr>HelveticaNeueLT Std Blk Cn</vt:lpstr>
      <vt:lpstr>HelveticaNeueLT Std Cn</vt:lpstr>
      <vt:lpstr>HelveticaNeueLT Std Thin</vt:lpstr>
      <vt:lpstr>Arial</vt:lpstr>
      <vt:lpstr>Thème Office</vt:lpstr>
      <vt:lpstr>Présentation PowerPoint</vt:lpstr>
      <vt:lpstr>Présentation PowerPoint</vt:lpstr>
      <vt:lpstr>Un ouvrage avec un style simple</vt:lpstr>
      <vt:lpstr>L’intérêt de se former  au Management de Projet International </vt:lpstr>
      <vt:lpstr>Management de Projet International  avec un vocabulaire commun </vt:lpstr>
      <vt:lpstr>Quelques facteurs d’échecs des projets </vt:lpstr>
      <vt:lpstr>Le composant  Culturel - Environnement international </vt:lpstr>
      <vt:lpstr>De la méthodologie à la pratique</vt:lpstr>
      <vt:lpstr>Présentation PowerPoint</vt:lpstr>
      <vt:lpstr>Présentation PowerPoint</vt:lpstr>
      <vt:lpstr>Présentation PowerPoint</vt:lpstr>
      <vt:lpstr>Présentation PowerPoint</vt:lpstr>
      <vt:lpstr>Présentation PowerPoint</vt:lpstr>
      <vt:lpstr>Caractéristique de l’ouvrage</vt:lpstr>
      <vt:lpstr>Quelques promesses de l’auteur</vt:lpstr>
      <vt:lpstr>Qu’est-ce qu’un projet?</vt:lpstr>
      <vt:lpstr>Qu’est-ce qu’un projet?</vt:lpstr>
      <vt:lpstr>Les hauts et les bas sur un projet</vt:lpstr>
      <vt:lpstr>Le projet et la triple, voire la quadruple contrainte</vt:lpstr>
      <vt:lpstr>Les 5 Péchés capitaux du Manager de Projet </vt:lpstr>
      <vt:lpstr>Lois – Effets – Syndromes </vt:lpstr>
      <vt:lpstr>Lois – Effets – Syndromes </vt:lpstr>
      <vt:lpstr>Lois – Effets – Syndromes </vt:lpstr>
      <vt:lpstr>Périmètres et facteurs environnementaux  sur un projet</vt:lpstr>
      <vt:lpstr>Le management de projet est l’application  des connaissances (PMBoK®) </vt:lpstr>
      <vt:lpstr>Réflexe de bon manager de projet</vt:lpstr>
      <vt:lpstr>Un temps pour célébrer</vt:lpstr>
      <vt:lpstr>Le management de projet est l’application  de compétences (PMBoK®)</vt:lpstr>
      <vt:lpstr>Le management de projet est l’application  de compétences (PMBoK®)</vt:lpstr>
      <vt:lpstr>Le management de projet est l’application  de compétences (PMBoK®)</vt:lpstr>
      <vt:lpstr>Technique de l’Earned Value</vt:lpstr>
      <vt:lpstr>Technique de l’Earned Value</vt:lpstr>
      <vt:lpstr>Table des matières</vt:lpstr>
      <vt:lpstr>Table des matières</vt:lpstr>
      <vt:lpstr>Table des matières</vt:lpstr>
      <vt:lpstr>Table des matières</vt:lpstr>
      <vt:lpstr>Table des exemples</vt:lpstr>
      <vt:lpstr>Table des exemples, des lois, et des définitions</vt:lpstr>
      <vt:lpstr>Encore des choses à connaître</vt:lpstr>
      <vt:lpstr>L’euphorie naturelle</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Management de Projet International</dc:title>
  <dc:creator>Riana Andrieux;Jefferson Razafiniaina</dc:creator>
  <cp:keywords>PPTX;management;projet;international;Jefferson</cp:keywords>
  <cp:lastModifiedBy>Jefferson</cp:lastModifiedBy>
  <cp:revision>232</cp:revision>
  <dcterms:created xsi:type="dcterms:W3CDTF">2013-12-07T15:36:20Z</dcterms:created>
  <dcterms:modified xsi:type="dcterms:W3CDTF">2014-03-02T21:21:23Z</dcterms:modified>
</cp:coreProperties>
</file>