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61" r:id="rId4"/>
    <p:sldId id="271" r:id="rId5"/>
    <p:sldId id="262" r:id="rId6"/>
    <p:sldId id="273"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7F7F7F"/>
    <a:srgbClr val="EBE8E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8" autoAdjust="0"/>
    <p:restoredTop sz="94660"/>
  </p:normalViewPr>
  <p:slideViewPr>
    <p:cSldViewPr>
      <p:cViewPr varScale="1">
        <p:scale>
          <a:sx n="104" d="100"/>
          <a:sy n="104" d="100"/>
        </p:scale>
        <p:origin x="-1224" y="-27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0934B3-5ABA-4E97-88ED-D3DEAEDB4F17}" type="datetimeFigureOut">
              <a:rPr lang="fr-FR" smtClean="0"/>
              <a:pPr/>
              <a:t>23/02/2014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8D6EAF-8EA2-4FF9-AFBF-08860A187DD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144154-BB44-461E-9073-440106B64238}" type="slidenum">
              <a:rPr lang="fr-FR" smtClean="0"/>
              <a:pPr fontAlgn="base">
                <a:spcBef>
                  <a:spcPct val="0"/>
                </a:spcBef>
                <a:spcAft>
                  <a:spcPct val="0"/>
                </a:spcAft>
                <a:defRPr/>
              </a:pPr>
              <a:t>1</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144154-BB44-461E-9073-440106B64238}" type="slidenum">
              <a:rPr lang="fr-FR" smtClean="0"/>
              <a:pPr fontAlgn="base">
                <a:spcBef>
                  <a:spcPct val="0"/>
                </a:spcBef>
                <a:spcAft>
                  <a:spcPct val="0"/>
                </a:spcAft>
                <a:defRPr/>
              </a:pPr>
              <a:t>2</a:t>
            </a:fld>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144154-BB44-461E-9073-440106B64238}" type="slidenum">
              <a:rPr lang="fr-FR" smtClean="0"/>
              <a:pPr fontAlgn="base">
                <a:spcBef>
                  <a:spcPct val="0"/>
                </a:spcBef>
                <a:spcAft>
                  <a:spcPct val="0"/>
                </a:spcAft>
                <a:defRPr/>
              </a:pPr>
              <a:t>3</a:t>
            </a:fld>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843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8436"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170783C-6680-402A-BEAA-BCF29A25E4C9}" type="slidenum">
              <a:rPr lang="fr-FR" smtClean="0"/>
              <a:pPr fontAlgn="base">
                <a:spcBef>
                  <a:spcPct val="0"/>
                </a:spcBef>
                <a:spcAft>
                  <a:spcPct val="0"/>
                </a:spcAft>
                <a:defRPr/>
              </a:pPr>
              <a:t>4</a:t>
            </a:fld>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144154-BB44-461E-9073-440106B64238}" type="slidenum">
              <a:rPr lang="fr-FR" smtClean="0"/>
              <a:pPr fontAlgn="base">
                <a:spcBef>
                  <a:spcPct val="0"/>
                </a:spcBef>
                <a:spcAft>
                  <a:spcPct val="0"/>
                </a:spcAft>
                <a:defRPr/>
              </a:pPr>
              <a:t>5</a:t>
            </a:fld>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048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048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88E96FC-D3D9-4C03-9818-8F21A675965C}" type="slidenum">
              <a:rPr lang="fr-FR" smtClean="0"/>
              <a:pPr fontAlgn="base">
                <a:spcBef>
                  <a:spcPct val="0"/>
                </a:spcBef>
                <a:spcAft>
                  <a:spcPct val="0"/>
                </a:spcAft>
                <a:defRPr/>
              </a:pPr>
              <a:t>6</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2CC6F67-DB88-438D-9DD1-4FAB97FB037B}" type="datetimeFigureOut">
              <a:rPr lang="fr-FR" smtClean="0"/>
              <a:pPr/>
              <a:t>23/02/2014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C343F9-9972-47BE-8DE2-A5EFDAF73E4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CC6F67-DB88-438D-9DD1-4FAB97FB037B}" type="datetimeFigureOut">
              <a:rPr lang="fr-FR" smtClean="0"/>
              <a:pPr/>
              <a:t>23/02/2014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343F9-9972-47BE-8DE2-A5EFDAF73E4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image" Target="../media/image1.jpeg"/><Relationship Id="rId7"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2.xml"/><Relationship Id="rId4" Type="http://schemas.openxmlformats.org/officeDocument/2006/relationships/image" Target="../media/image2.jpeg"/><Relationship Id="rId9"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slide" Target="slide2.xml"/><Relationship Id="rId7"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slide" Target="slide2.xml"/><Relationship Id="rId7"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slide" Target="slide2.xml"/><Relationship Id="rId7"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slide" Target="slide2.xml"/><Relationship Id="rId7" Type="http://schemas.openxmlformats.org/officeDocument/2006/relationships/slide" Target="slide5.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3.xml"/></Relationships>
</file>

<file path=ppt/slides/_rels/slide6.xml.rels><?xml version="1.0" encoding="UTF-8" standalone="yes"?>
<Relationships xmlns="http://schemas.openxmlformats.org/package/2006/relationships"><Relationship Id="rId8" Type="http://schemas.openxmlformats.org/officeDocument/2006/relationships/slide" Target="slide1.xml"/><Relationship Id="rId3" Type="http://schemas.openxmlformats.org/officeDocument/2006/relationships/slide" Target="slide2.xml"/><Relationship Id="rId7"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Image 26" descr="bigstockphoto_Communication_124978.jpg"/>
          <p:cNvPicPr>
            <a:picLocks noChangeAspect="1"/>
          </p:cNvPicPr>
          <p:nvPr/>
        </p:nvPicPr>
        <p:blipFill>
          <a:blip r:embed="rId3" cstate="print">
            <a:duotone>
              <a:prstClr val="black"/>
              <a:srgbClr val="D9C3A5">
                <a:tint val="50000"/>
                <a:satMod val="180000"/>
              </a:srgbClr>
            </a:duotone>
            <a:lum bright="20000"/>
          </a:blip>
          <a:srcRect l="47656" t="22414"/>
          <a:stretch>
            <a:fillRect/>
          </a:stretch>
        </p:blipFill>
        <p:spPr>
          <a:xfrm>
            <a:off x="4357686" y="1285859"/>
            <a:ext cx="4786314" cy="5023050"/>
          </a:xfrm>
          <a:prstGeom prst="rect">
            <a:avLst/>
          </a:prstGeom>
        </p:spPr>
      </p:pic>
      <p:pic>
        <p:nvPicPr>
          <p:cNvPr id="24" name="Image 23" descr="bigstockphoto_Business_Environment_Full_Of_P_198730.jpg"/>
          <p:cNvPicPr>
            <a:picLocks noChangeAspect="1"/>
          </p:cNvPicPr>
          <p:nvPr/>
        </p:nvPicPr>
        <p:blipFill>
          <a:blip r:embed="rId4" cstate="print">
            <a:duotone>
              <a:prstClr val="black"/>
              <a:srgbClr val="D9C3A5">
                <a:tint val="50000"/>
                <a:satMod val="180000"/>
              </a:srgbClr>
            </a:duotone>
          </a:blip>
          <a:srcRect r="57183"/>
          <a:stretch>
            <a:fillRect/>
          </a:stretch>
        </p:blipFill>
        <p:spPr>
          <a:xfrm>
            <a:off x="0" y="1500174"/>
            <a:ext cx="2643174" cy="3938208"/>
          </a:xfrm>
          <a:prstGeom prst="rect">
            <a:avLst/>
          </a:prstGeom>
        </p:spPr>
      </p:pic>
      <p:sp>
        <p:nvSpPr>
          <p:cNvPr id="19" name="Rectangle 18"/>
          <p:cNvSpPr/>
          <p:nvPr/>
        </p:nvSpPr>
        <p:spPr>
          <a:xfrm>
            <a:off x="2643174" y="-285750"/>
            <a:ext cx="2857520" cy="7143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3077" name="ZoneTexte 14"/>
          <p:cNvSpPr txBox="1">
            <a:spLocks noChangeArrowheads="1"/>
          </p:cNvSpPr>
          <p:nvPr/>
        </p:nvSpPr>
        <p:spPr bwMode="auto">
          <a:xfrm>
            <a:off x="-4071938" y="2928938"/>
            <a:ext cx="184150" cy="369887"/>
          </a:xfrm>
          <a:prstGeom prst="rect">
            <a:avLst/>
          </a:prstGeom>
          <a:noFill/>
          <a:ln w="9525">
            <a:noFill/>
            <a:miter lim="800000"/>
            <a:headEnd/>
            <a:tailEnd/>
          </a:ln>
        </p:spPr>
        <p:txBody>
          <a:bodyPr wrap="none">
            <a:spAutoFit/>
          </a:bodyPr>
          <a:lstStyle/>
          <a:p>
            <a:endParaRPr lang="fr-FR">
              <a:latin typeface="Calibri" pitchFamily="34" charset="0"/>
            </a:endParaRPr>
          </a:p>
        </p:txBody>
      </p:sp>
      <p:sp>
        <p:nvSpPr>
          <p:cNvPr id="11" name="Organigramme : Document 10"/>
          <p:cNvSpPr/>
          <p:nvPr/>
        </p:nvSpPr>
        <p:spPr>
          <a:xfrm flipH="1" flipV="1">
            <a:off x="0" y="5000614"/>
            <a:ext cx="9144000" cy="1857386"/>
          </a:xfrm>
          <a:prstGeom prst="flowChartDocument">
            <a:avLst/>
          </a:prstGeom>
          <a:solidFill>
            <a:schemeClr val="tx1">
              <a:lumMod val="50000"/>
              <a:lumOff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3" name="Organigramme : Document 22"/>
          <p:cNvSpPr/>
          <p:nvPr/>
        </p:nvSpPr>
        <p:spPr>
          <a:xfrm rot="10800000" flipH="1" flipV="1">
            <a:off x="0" y="500043"/>
            <a:ext cx="9144000" cy="1998521"/>
          </a:xfrm>
          <a:prstGeom prst="flowChartDocument">
            <a:avLst/>
          </a:prstGeom>
          <a:solidFill>
            <a:schemeClr val="tx1">
              <a:lumMod val="50000"/>
              <a:lumOff val="50000"/>
            </a:schemeClr>
          </a:solidFill>
          <a:ln>
            <a:noFill/>
          </a:ln>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fr-FR"/>
          </a:p>
        </p:txBody>
      </p:sp>
      <p:sp>
        <p:nvSpPr>
          <p:cNvPr id="18" name="Organigramme : Document 17"/>
          <p:cNvSpPr/>
          <p:nvPr/>
        </p:nvSpPr>
        <p:spPr>
          <a:xfrm>
            <a:off x="0" y="-428652"/>
            <a:ext cx="9144000" cy="2643206"/>
          </a:xfrm>
          <a:prstGeom prst="flowChartDocument">
            <a:avLst/>
          </a:prstGeom>
          <a:gradFill flip="none" rotWithShape="1">
            <a:gsLst>
              <a:gs pos="0">
                <a:schemeClr val="tx1">
                  <a:lumMod val="65000"/>
                  <a:lumOff val="35000"/>
                </a:schemeClr>
              </a:gs>
              <a:gs pos="50000">
                <a:schemeClr val="bg1">
                  <a:lumMod val="65000"/>
                </a:schemeClr>
              </a:gs>
              <a:gs pos="100000">
                <a:schemeClr val="bg1">
                  <a:lumMod val="85000"/>
                </a:schemeClr>
              </a:gs>
            </a:gsLst>
            <a:path path="circle">
              <a:fillToRect t="100000" r="100000"/>
            </a:path>
            <a:tileRect l="-100000" b="-10000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4" name="ZoneTexte 43"/>
          <p:cNvSpPr txBox="1">
            <a:spLocks noChangeArrowheads="1"/>
          </p:cNvSpPr>
          <p:nvPr/>
        </p:nvSpPr>
        <p:spPr bwMode="auto">
          <a:xfrm>
            <a:off x="3071802" y="3429000"/>
            <a:ext cx="2357454" cy="830997"/>
          </a:xfrm>
          <a:prstGeom prst="rect">
            <a:avLst/>
          </a:prstGeom>
          <a:noFill/>
          <a:ln w="9525">
            <a:noFill/>
            <a:miter lim="800000"/>
            <a:headEnd/>
            <a:tailEnd/>
          </a:ln>
        </p:spPr>
        <p:txBody>
          <a:bodyPr wrap="square">
            <a:spAutoFit/>
          </a:bodyPr>
          <a:lstStyle/>
          <a:p>
            <a:pPr fontAlgn="auto">
              <a:spcBef>
                <a:spcPts val="0"/>
              </a:spcBef>
              <a:spcAft>
                <a:spcPts val="0"/>
              </a:spcAft>
              <a:defRPr/>
            </a:pPr>
            <a:r>
              <a:rPr lang="fr-FR" sz="2400" dirty="0" smtClean="0">
                <a:solidFill>
                  <a:schemeClr val="bg2"/>
                </a:solidFill>
                <a:latin typeface="Verdana" pitchFamily="34" charset="0"/>
                <a:ea typeface="Verdana" pitchFamily="34" charset="0"/>
                <a:cs typeface="Verdana" pitchFamily="34" charset="0"/>
              </a:rPr>
              <a:t>Ma photo</a:t>
            </a:r>
          </a:p>
          <a:p>
            <a:pPr fontAlgn="auto">
              <a:spcBef>
                <a:spcPts val="0"/>
              </a:spcBef>
              <a:spcAft>
                <a:spcPts val="0"/>
              </a:spcAft>
              <a:defRPr/>
            </a:pPr>
            <a:endParaRPr lang="fr-FR" sz="2400" dirty="0">
              <a:solidFill>
                <a:schemeClr val="bg2"/>
              </a:solidFill>
              <a:latin typeface="Verdana" pitchFamily="34" charset="0"/>
              <a:ea typeface="Verdana" pitchFamily="34" charset="0"/>
              <a:cs typeface="Verdana" pitchFamily="34" charset="0"/>
            </a:endParaRPr>
          </a:p>
        </p:txBody>
      </p:sp>
      <p:sp>
        <p:nvSpPr>
          <p:cNvPr id="21" name="ZoneTexte 20"/>
          <p:cNvSpPr txBox="1"/>
          <p:nvPr/>
        </p:nvSpPr>
        <p:spPr>
          <a:xfrm>
            <a:off x="6572264" y="2786058"/>
            <a:ext cx="1117614" cy="1107996"/>
          </a:xfrm>
          <a:prstGeom prst="rect">
            <a:avLst/>
          </a:prstGeom>
          <a:noFill/>
          <a:ln>
            <a:noFill/>
          </a:ln>
          <a:effectLst>
            <a:innerShdw blurRad="114300">
              <a:prstClr val="black"/>
            </a:innerShdw>
            <a:reflection blurRad="6350" stA="52000" endA="300" endPos="35000" dir="5400000" sy="-100000" algn="bl" rotWithShape="0"/>
          </a:effectLst>
          <a:scene3d>
            <a:camera prst="orthographicFront">
              <a:rot lat="0" lon="0" rev="0"/>
            </a:camera>
            <a:lightRig rig="contrasting" dir="t">
              <a:rot lat="0" lon="0" rev="7800000"/>
            </a:lightRig>
          </a:scene3d>
          <a:sp3d>
            <a:bevelT w="139700" h="139700"/>
          </a:sp3d>
        </p:spPr>
        <p:txBody>
          <a:bodyPr wrap="none" rtlCol="0">
            <a:spAutoFit/>
          </a:bodyPr>
          <a:lstStyle/>
          <a:p>
            <a:r>
              <a:rPr lang="fr-FR" sz="6600" dirty="0" smtClean="0">
                <a:solidFill>
                  <a:schemeClr val="bg2">
                    <a:lumMod val="90000"/>
                  </a:schemeClr>
                </a:solidFill>
              </a:rPr>
              <a:t>CV</a:t>
            </a:r>
            <a:endParaRPr lang="fr-FR" sz="6600" dirty="0">
              <a:solidFill>
                <a:schemeClr val="bg2">
                  <a:lumMod val="90000"/>
                </a:schemeClr>
              </a:solidFill>
            </a:endParaRPr>
          </a:p>
        </p:txBody>
      </p:sp>
      <p:sp>
        <p:nvSpPr>
          <p:cNvPr id="32" name="ZoneTexte 43"/>
          <p:cNvSpPr txBox="1">
            <a:spLocks noChangeArrowheads="1"/>
          </p:cNvSpPr>
          <p:nvPr/>
        </p:nvSpPr>
        <p:spPr bwMode="auto">
          <a:xfrm>
            <a:off x="5292080" y="0"/>
            <a:ext cx="3280448" cy="1569660"/>
          </a:xfrm>
          <a:prstGeom prst="rect">
            <a:avLst/>
          </a:prstGeom>
          <a:noFill/>
          <a:ln w="9525">
            <a:noFill/>
            <a:miter lim="800000"/>
            <a:headEnd/>
            <a:tailEnd/>
          </a:ln>
        </p:spPr>
        <p:txBody>
          <a:bodyPr wrap="square">
            <a:spAutoFit/>
          </a:bodyPr>
          <a:lstStyle/>
          <a:p>
            <a:pPr fontAlgn="auto">
              <a:spcBef>
                <a:spcPts val="0"/>
              </a:spcBef>
              <a:spcAft>
                <a:spcPts val="0"/>
              </a:spcAft>
              <a:defRPr/>
            </a:pPr>
            <a:r>
              <a:rPr lang="fr-FR" sz="1600" dirty="0" smtClean="0">
                <a:solidFill>
                  <a:schemeClr val="bg2"/>
                </a:solidFill>
                <a:latin typeface="Verdana" pitchFamily="34" charset="0"/>
                <a:ea typeface="Verdana" pitchFamily="34" charset="0"/>
                <a:cs typeface="Verdana" pitchFamily="34" charset="0"/>
              </a:rPr>
              <a:t>Elève gardien de la paix</a:t>
            </a:r>
          </a:p>
          <a:p>
            <a:pPr fontAlgn="auto">
              <a:spcBef>
                <a:spcPts val="0"/>
              </a:spcBef>
              <a:spcAft>
                <a:spcPts val="0"/>
              </a:spcAft>
              <a:defRPr/>
            </a:pPr>
            <a:endParaRPr lang="fr-FR" sz="1600" dirty="0" smtClean="0">
              <a:solidFill>
                <a:schemeClr val="bg2"/>
              </a:solidFill>
              <a:latin typeface="Verdana" pitchFamily="34" charset="0"/>
              <a:ea typeface="Verdana" pitchFamily="34" charset="0"/>
              <a:cs typeface="Verdana" pitchFamily="34" charset="0"/>
            </a:endParaRPr>
          </a:p>
          <a:p>
            <a:pPr fontAlgn="auto">
              <a:spcBef>
                <a:spcPts val="0"/>
              </a:spcBef>
              <a:spcAft>
                <a:spcPts val="0"/>
              </a:spcAft>
              <a:defRPr/>
            </a:pPr>
            <a:r>
              <a:rPr lang="fr-FR" sz="1600" dirty="0" smtClean="0">
                <a:solidFill>
                  <a:schemeClr val="bg2"/>
                </a:solidFill>
                <a:latin typeface="Verdana" pitchFamily="34" charset="0"/>
                <a:ea typeface="Verdana" pitchFamily="34" charset="0"/>
                <a:cs typeface="Verdana" pitchFamily="34" charset="0"/>
              </a:rPr>
              <a:t>BINDINI Thierry</a:t>
            </a:r>
          </a:p>
          <a:p>
            <a:pPr fontAlgn="auto">
              <a:spcBef>
                <a:spcPts val="0"/>
              </a:spcBef>
              <a:spcAft>
                <a:spcPts val="0"/>
              </a:spcAft>
              <a:defRPr/>
            </a:pPr>
            <a:endParaRPr lang="fr-FR" sz="1600" dirty="0" smtClean="0">
              <a:solidFill>
                <a:schemeClr val="bg2"/>
              </a:solidFill>
              <a:latin typeface="Verdana" pitchFamily="34" charset="0"/>
              <a:ea typeface="Verdana" pitchFamily="34" charset="0"/>
              <a:cs typeface="Verdana" pitchFamily="34" charset="0"/>
            </a:endParaRPr>
          </a:p>
          <a:p>
            <a:pPr fontAlgn="auto">
              <a:spcBef>
                <a:spcPts val="0"/>
              </a:spcBef>
              <a:spcAft>
                <a:spcPts val="0"/>
              </a:spcAft>
              <a:defRPr/>
            </a:pPr>
            <a:r>
              <a:rPr lang="fr-FR" sz="1600" dirty="0" smtClean="0">
                <a:solidFill>
                  <a:schemeClr val="bg2"/>
                </a:solidFill>
                <a:latin typeface="Verdana" pitchFamily="34" charset="0"/>
                <a:ea typeface="Verdana" pitchFamily="34" charset="0"/>
                <a:cs typeface="Verdana" pitchFamily="34" charset="0"/>
              </a:rPr>
              <a:t>Matricule : 174765</a:t>
            </a:r>
            <a:endParaRPr lang="fr-FR" sz="1600" dirty="0" smtClean="0">
              <a:solidFill>
                <a:schemeClr val="bg2"/>
              </a:solidFill>
              <a:latin typeface="Verdana" pitchFamily="34" charset="0"/>
              <a:ea typeface="Verdana" pitchFamily="34" charset="0"/>
              <a:cs typeface="Verdana" pitchFamily="34" charset="0"/>
            </a:endParaRPr>
          </a:p>
          <a:p>
            <a:pPr fontAlgn="auto">
              <a:spcBef>
                <a:spcPts val="0"/>
              </a:spcBef>
              <a:spcAft>
                <a:spcPts val="0"/>
              </a:spcAft>
              <a:defRPr/>
            </a:pPr>
            <a:endParaRPr lang="fr-FR" sz="1600" dirty="0">
              <a:solidFill>
                <a:schemeClr val="bg2"/>
              </a:solidFill>
              <a:latin typeface="Verdana" pitchFamily="34" charset="0"/>
              <a:ea typeface="Verdana" pitchFamily="34" charset="0"/>
              <a:cs typeface="Verdana" pitchFamily="34" charset="0"/>
            </a:endParaRPr>
          </a:p>
        </p:txBody>
      </p:sp>
      <p:sp>
        <p:nvSpPr>
          <p:cNvPr id="33" name="Rectangle à coins arrondis 32"/>
          <p:cNvSpPr/>
          <p:nvPr/>
        </p:nvSpPr>
        <p:spPr>
          <a:xfrm>
            <a:off x="5143504" y="-142900"/>
            <a:ext cx="3714776" cy="1571636"/>
          </a:xfrm>
          <a:prstGeom prst="roundRect">
            <a:avLst>
              <a:gd name="adj" fmla="val 9921"/>
            </a:avLst>
          </a:prstGeom>
          <a:noFill/>
          <a:ln w="9525">
            <a:solidFill>
              <a:srgbClr val="D9D9D9"/>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Ellipse 35"/>
          <p:cNvSpPr/>
          <p:nvPr/>
        </p:nvSpPr>
        <p:spPr>
          <a:xfrm>
            <a:off x="6572264" y="2786058"/>
            <a:ext cx="1143008" cy="1071570"/>
          </a:xfrm>
          <a:prstGeom prst="ellipse">
            <a:avLst/>
          </a:prstGeom>
          <a:noFill/>
          <a:ln w="38100">
            <a:solidFill>
              <a:srgbClr val="BCB4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à coins arrondis 24"/>
          <p:cNvSpPr/>
          <p:nvPr/>
        </p:nvSpPr>
        <p:spPr>
          <a:xfrm>
            <a:off x="789236" y="5929313"/>
            <a:ext cx="7095132" cy="571500"/>
          </a:xfrm>
          <a:prstGeom prst="roundRect">
            <a:avLst>
              <a:gd name="adj" fmla="val 25942"/>
            </a:avLst>
          </a:prstGeom>
          <a:solidFill>
            <a:srgbClr val="7F7F7F">
              <a:alpha val="52941"/>
            </a:srgbClr>
          </a:solidFill>
          <a:ln w="9525">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solidFill>
                <a:srgbClr val="EBE8E1"/>
              </a:solidFill>
            </a:endParaRPr>
          </a:p>
        </p:txBody>
      </p:sp>
      <p:sp>
        <p:nvSpPr>
          <p:cNvPr id="26" name="Rectangle 25">
            <a:hlinkClick r:id="rId5" action="ppaction://hlinksldjump"/>
          </p:cNvPr>
          <p:cNvSpPr/>
          <p:nvPr/>
        </p:nvSpPr>
        <p:spPr>
          <a:xfrm>
            <a:off x="978446" y="6072188"/>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95000"/>
                  </a:schemeClr>
                </a:solidFill>
              </a:rPr>
              <a:t>Etat civil</a:t>
            </a:r>
          </a:p>
        </p:txBody>
      </p:sp>
      <p:sp>
        <p:nvSpPr>
          <p:cNvPr id="28" name="Rectangle 27">
            <a:hlinkClick r:id="rId6" action="ppaction://hlinksldjump"/>
          </p:cNvPr>
          <p:cNvSpPr/>
          <p:nvPr/>
        </p:nvSpPr>
        <p:spPr>
          <a:xfrm>
            <a:off x="1997397" y="6072188"/>
            <a:ext cx="2214563"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95000"/>
                  </a:schemeClr>
                </a:solidFill>
              </a:rPr>
              <a:t>Expérience professionnelle</a:t>
            </a:r>
          </a:p>
        </p:txBody>
      </p:sp>
      <p:sp>
        <p:nvSpPr>
          <p:cNvPr id="29" name="Rectangle 28">
            <a:hlinkClick r:id="rId7" action="ppaction://hlinksldjump"/>
          </p:cNvPr>
          <p:cNvSpPr/>
          <p:nvPr/>
        </p:nvSpPr>
        <p:spPr>
          <a:xfrm>
            <a:off x="4150792" y="6072188"/>
            <a:ext cx="135731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95000"/>
                  </a:schemeClr>
                </a:solidFill>
              </a:rPr>
              <a:t>Formations</a:t>
            </a:r>
          </a:p>
        </p:txBody>
      </p:sp>
      <p:sp>
        <p:nvSpPr>
          <p:cNvPr id="40" name="Rectangle 39">
            <a:hlinkClick r:id="rId8" action="ppaction://hlinksldjump"/>
          </p:cNvPr>
          <p:cNvSpPr/>
          <p:nvPr/>
        </p:nvSpPr>
        <p:spPr>
          <a:xfrm>
            <a:off x="6804248" y="6072188"/>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95000"/>
                  </a:schemeClr>
                </a:solidFill>
              </a:rPr>
              <a:t>Divers</a:t>
            </a:r>
          </a:p>
        </p:txBody>
      </p:sp>
      <p:sp>
        <p:nvSpPr>
          <p:cNvPr id="41" name="Rectangle 40">
            <a:hlinkClick r:id="rId9" action="ppaction://hlinksldjump"/>
          </p:cNvPr>
          <p:cNvSpPr/>
          <p:nvPr/>
        </p:nvSpPr>
        <p:spPr>
          <a:xfrm>
            <a:off x="5292080" y="6072188"/>
            <a:ext cx="164306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95000"/>
                  </a:schemeClr>
                </a:solidFill>
              </a:rPr>
              <a:t>Motivations</a:t>
            </a:r>
            <a:endParaRPr lang="fr-FR" sz="1400" b="1" dirty="0">
              <a:solidFill>
                <a:schemeClr val="bg1">
                  <a:lumMod val="95000"/>
                </a:schemeClr>
              </a:solidFill>
            </a:endParaRPr>
          </a:p>
        </p:txBody>
      </p:sp>
      <p:cxnSp>
        <p:nvCxnSpPr>
          <p:cNvPr id="43" name="Connecteur droit 42"/>
          <p:cNvCxnSpPr/>
          <p:nvPr/>
        </p:nvCxnSpPr>
        <p:spPr>
          <a:xfrm rot="5400000">
            <a:off x="6732811" y="6215063"/>
            <a:ext cx="142875"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rot="5400000">
            <a:off x="5292650" y="6215063"/>
            <a:ext cx="142875"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9" name="Connecteur droit 48"/>
          <p:cNvCxnSpPr/>
          <p:nvPr/>
        </p:nvCxnSpPr>
        <p:spPr>
          <a:xfrm rot="5400000">
            <a:off x="1764258" y="6215063"/>
            <a:ext cx="142875"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rot="5400000">
            <a:off x="4212530" y="6215063"/>
            <a:ext cx="142875"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85776"/>
            <a:ext cx="9144000" cy="7143776"/>
          </a:xfrm>
          <a:prstGeom prst="rect">
            <a:avLst/>
          </a:prstGeom>
          <a:solidFill>
            <a:srgbClr val="7F7F7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8" name="Rectangle à coins arrondis 57"/>
          <p:cNvSpPr/>
          <p:nvPr/>
        </p:nvSpPr>
        <p:spPr>
          <a:xfrm>
            <a:off x="179512" y="-171400"/>
            <a:ext cx="8715436" cy="6786610"/>
          </a:xfrm>
          <a:prstGeom prst="roundRect">
            <a:avLst>
              <a:gd name="adj" fmla="val 4094"/>
            </a:avLst>
          </a:prstGeom>
          <a:solidFill>
            <a:schemeClr val="bg1">
              <a:lumMod val="9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3077" name="ZoneTexte 14"/>
          <p:cNvSpPr txBox="1">
            <a:spLocks noChangeArrowheads="1"/>
          </p:cNvSpPr>
          <p:nvPr/>
        </p:nvSpPr>
        <p:spPr bwMode="auto">
          <a:xfrm>
            <a:off x="-4071938" y="2928938"/>
            <a:ext cx="184150" cy="369887"/>
          </a:xfrm>
          <a:prstGeom prst="rect">
            <a:avLst/>
          </a:prstGeom>
          <a:noFill/>
          <a:ln w="9525">
            <a:noFill/>
            <a:miter lim="800000"/>
            <a:headEnd/>
            <a:tailEnd/>
          </a:ln>
        </p:spPr>
        <p:txBody>
          <a:bodyPr wrap="none">
            <a:spAutoFit/>
          </a:bodyPr>
          <a:lstStyle/>
          <a:p>
            <a:endParaRPr lang="fr-FR">
              <a:latin typeface="Calibri" pitchFamily="34" charset="0"/>
            </a:endParaRPr>
          </a:p>
        </p:txBody>
      </p:sp>
      <p:grpSp>
        <p:nvGrpSpPr>
          <p:cNvPr id="2" name="Groupe 61"/>
          <p:cNvGrpSpPr/>
          <p:nvPr/>
        </p:nvGrpSpPr>
        <p:grpSpPr>
          <a:xfrm>
            <a:off x="5643570" y="3500438"/>
            <a:ext cx="2714644" cy="2571768"/>
            <a:chOff x="6000760" y="3929066"/>
            <a:chExt cx="1143008" cy="1071570"/>
          </a:xfrm>
        </p:grpSpPr>
        <p:sp>
          <p:nvSpPr>
            <p:cNvPr id="60" name="Ellipse 59"/>
            <p:cNvSpPr/>
            <p:nvPr/>
          </p:nvSpPr>
          <p:spPr>
            <a:xfrm>
              <a:off x="6000760" y="3929066"/>
              <a:ext cx="1143008" cy="1071570"/>
            </a:xfrm>
            <a:prstGeom prst="ellipse">
              <a:avLst/>
            </a:prstGeom>
            <a:no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Forme libre 60"/>
            <p:cNvSpPr/>
            <p:nvPr/>
          </p:nvSpPr>
          <p:spPr>
            <a:xfrm rot="5400000">
              <a:off x="6322231" y="4179099"/>
              <a:ext cx="642942" cy="571504"/>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rgbClr val="EBE8E1"/>
            </a:solid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9" name="Rectangle 58"/>
          <p:cNvSpPr/>
          <p:nvPr/>
        </p:nvSpPr>
        <p:spPr>
          <a:xfrm>
            <a:off x="1928794" y="1571612"/>
            <a:ext cx="4572000" cy="2831544"/>
          </a:xfrm>
          <a:prstGeom prst="rect">
            <a:avLst/>
          </a:prstGeom>
        </p:spPr>
        <p:txBody>
          <a:bodyPr>
            <a:spAutoFit/>
          </a:bodyPr>
          <a:lstStyle/>
          <a:p>
            <a:r>
              <a:rPr lang="fr-FR" sz="1400" dirty="0" smtClean="0">
                <a:solidFill>
                  <a:schemeClr val="tx1">
                    <a:lumMod val="65000"/>
                    <a:lumOff val="35000"/>
                  </a:schemeClr>
                </a:solidFill>
                <a:ea typeface="Verdana" pitchFamily="34" charset="0"/>
                <a:cs typeface="Verdana" pitchFamily="34" charset="0"/>
              </a:rPr>
              <a:t>BINDINI Thierry</a:t>
            </a:r>
          </a:p>
          <a:p>
            <a:r>
              <a:rPr lang="fr-FR" sz="1400" dirty="0" smtClean="0">
                <a:solidFill>
                  <a:schemeClr val="tx1">
                    <a:lumMod val="65000"/>
                    <a:lumOff val="35000"/>
                  </a:schemeClr>
                </a:solidFill>
                <a:ea typeface="Verdana" pitchFamily="34" charset="0"/>
                <a:cs typeface="Verdana" pitchFamily="34" charset="0"/>
              </a:rPr>
              <a:t>Né le 03/06/1992    à    ISTRES</a:t>
            </a:r>
            <a:endParaRPr lang="fr-FR" sz="1400" dirty="0" smtClean="0">
              <a:solidFill>
                <a:schemeClr val="tx1">
                  <a:lumMod val="65000"/>
                  <a:lumOff val="35000"/>
                </a:schemeClr>
              </a:solidFill>
              <a:ea typeface="Verdana" pitchFamily="34" charset="0"/>
              <a:cs typeface="Verdana" pitchFamily="34" charset="0"/>
            </a:endParaRPr>
          </a:p>
          <a:p>
            <a:r>
              <a:rPr lang="fr-FR" sz="1400" dirty="0" smtClean="0">
                <a:solidFill>
                  <a:schemeClr val="tx1">
                    <a:lumMod val="65000"/>
                    <a:lumOff val="35000"/>
                  </a:schemeClr>
                </a:solidFill>
                <a:ea typeface="Verdana" pitchFamily="34" charset="0"/>
                <a:cs typeface="Verdana" pitchFamily="34" charset="0"/>
              </a:rPr>
              <a:t>Situation familiale : Célibataire </a:t>
            </a:r>
            <a:r>
              <a:rPr lang="fr-FR" sz="1400" dirty="0" smtClean="0">
                <a:solidFill>
                  <a:schemeClr val="tx1">
                    <a:lumMod val="65000"/>
                    <a:lumOff val="35000"/>
                  </a:schemeClr>
                </a:solidFill>
                <a:ea typeface="Verdana" pitchFamily="34" charset="0"/>
                <a:cs typeface="Verdana" pitchFamily="34" charset="0"/>
              </a:rPr>
              <a:t/>
            </a:r>
            <a:br>
              <a:rPr lang="fr-FR" sz="1400" dirty="0" smtClean="0">
                <a:solidFill>
                  <a:schemeClr val="tx1">
                    <a:lumMod val="65000"/>
                    <a:lumOff val="35000"/>
                  </a:schemeClr>
                </a:solidFill>
                <a:ea typeface="Verdana" pitchFamily="34" charset="0"/>
                <a:cs typeface="Verdana" pitchFamily="34" charset="0"/>
              </a:rPr>
            </a:br>
            <a:r>
              <a:rPr lang="fr-FR" sz="1400" dirty="0" smtClean="0">
                <a:solidFill>
                  <a:schemeClr val="tx1">
                    <a:lumMod val="65000"/>
                    <a:lumOff val="35000"/>
                  </a:schemeClr>
                </a:solidFill>
                <a:ea typeface="Verdana" pitchFamily="34" charset="0"/>
                <a:cs typeface="Verdana" pitchFamily="34" charset="0"/>
              </a:rPr>
              <a:t>Domicile : 11M Rue des </a:t>
            </a:r>
            <a:r>
              <a:rPr lang="fr-FR" sz="1400" dirty="0" err="1" smtClean="0">
                <a:solidFill>
                  <a:schemeClr val="tx1">
                    <a:lumMod val="65000"/>
                    <a:lumOff val="35000"/>
                  </a:schemeClr>
                </a:solidFill>
                <a:ea typeface="Verdana" pitchFamily="34" charset="0"/>
                <a:cs typeface="Verdana" pitchFamily="34" charset="0"/>
              </a:rPr>
              <a:t>pivettes</a:t>
            </a:r>
            <a:r>
              <a:rPr lang="fr-FR" sz="1400" dirty="0" smtClean="0">
                <a:solidFill>
                  <a:schemeClr val="tx1">
                    <a:lumMod val="65000"/>
                    <a:lumOff val="35000"/>
                  </a:schemeClr>
                </a:solidFill>
                <a:ea typeface="Verdana" pitchFamily="34" charset="0"/>
                <a:cs typeface="Verdana" pitchFamily="34" charset="0"/>
              </a:rPr>
              <a:t>. La </a:t>
            </a:r>
            <a:r>
              <a:rPr lang="fr-FR" sz="1400" dirty="0" err="1" smtClean="0">
                <a:solidFill>
                  <a:schemeClr val="tx1">
                    <a:lumMod val="65000"/>
                    <a:lumOff val="35000"/>
                  </a:schemeClr>
                </a:solidFill>
                <a:ea typeface="Verdana" pitchFamily="34" charset="0"/>
                <a:cs typeface="Verdana" pitchFamily="34" charset="0"/>
              </a:rPr>
              <a:t>P</a:t>
            </a:r>
            <a:r>
              <a:rPr lang="fr-FR" sz="1400" dirty="0" err="1" smtClean="0">
                <a:solidFill>
                  <a:schemeClr val="tx1">
                    <a:lumMod val="65000"/>
                    <a:lumOff val="35000"/>
                  </a:schemeClr>
                </a:solidFill>
                <a:ea typeface="Verdana" pitchFamily="34" charset="0"/>
                <a:cs typeface="Verdana" pitchFamily="34" charset="0"/>
              </a:rPr>
              <a:t>redina</a:t>
            </a:r>
            <a:endParaRPr lang="fr-FR" sz="1400" dirty="0" smtClean="0">
              <a:solidFill>
                <a:schemeClr val="tx1">
                  <a:lumMod val="65000"/>
                  <a:lumOff val="35000"/>
                </a:schemeClr>
              </a:solidFill>
              <a:ea typeface="Verdana" pitchFamily="34" charset="0"/>
              <a:cs typeface="Verdana" pitchFamily="34" charset="0"/>
            </a:endParaRPr>
          </a:p>
          <a:p>
            <a:r>
              <a:rPr lang="fr-FR" sz="1400" dirty="0" smtClean="0">
                <a:solidFill>
                  <a:schemeClr val="tx1">
                    <a:lumMod val="65000"/>
                    <a:lumOff val="35000"/>
                  </a:schemeClr>
                </a:solidFill>
                <a:ea typeface="Verdana" pitchFamily="34" charset="0"/>
                <a:cs typeface="Verdana" pitchFamily="34" charset="0"/>
              </a:rPr>
              <a:t>                   13800 Istres</a:t>
            </a:r>
            <a:r>
              <a:rPr lang="fr-FR" sz="1400" dirty="0" smtClean="0">
                <a:solidFill>
                  <a:schemeClr val="tx1">
                    <a:lumMod val="65000"/>
                    <a:lumOff val="35000"/>
                  </a:schemeClr>
                </a:solidFill>
                <a:ea typeface="Verdana" pitchFamily="34" charset="0"/>
                <a:cs typeface="Verdana" pitchFamily="34" charset="0"/>
              </a:rPr>
              <a:t/>
            </a:r>
            <a:br>
              <a:rPr lang="fr-FR" sz="1400" dirty="0" smtClean="0">
                <a:solidFill>
                  <a:schemeClr val="tx1">
                    <a:lumMod val="65000"/>
                    <a:lumOff val="35000"/>
                  </a:schemeClr>
                </a:solidFill>
                <a:ea typeface="Verdana" pitchFamily="34" charset="0"/>
                <a:cs typeface="Verdana" pitchFamily="34" charset="0"/>
              </a:rPr>
            </a:br>
            <a:r>
              <a:rPr lang="fr-FR" sz="1400" dirty="0" smtClean="0">
                <a:solidFill>
                  <a:schemeClr val="tx1">
                    <a:lumMod val="65000"/>
                    <a:lumOff val="35000"/>
                  </a:schemeClr>
                </a:solidFill>
                <a:ea typeface="Verdana" pitchFamily="34" charset="0"/>
                <a:cs typeface="Verdana" pitchFamily="34" charset="0"/>
              </a:rPr>
              <a:t>téléphone : 06.34.66.49.39</a:t>
            </a:r>
            <a:r>
              <a:rPr lang="fr-FR" sz="1400" dirty="0" smtClean="0">
                <a:solidFill>
                  <a:schemeClr val="tx1">
                    <a:lumMod val="65000"/>
                    <a:lumOff val="35000"/>
                  </a:schemeClr>
                </a:solidFill>
                <a:ea typeface="Verdana" pitchFamily="34" charset="0"/>
                <a:cs typeface="Verdana" pitchFamily="34" charset="0"/>
              </a:rPr>
              <a:t/>
            </a:r>
            <a:br>
              <a:rPr lang="fr-FR" sz="1400" dirty="0" smtClean="0">
                <a:solidFill>
                  <a:schemeClr val="tx1">
                    <a:lumMod val="65000"/>
                    <a:lumOff val="35000"/>
                  </a:schemeClr>
                </a:solidFill>
                <a:ea typeface="Verdana" pitchFamily="34" charset="0"/>
                <a:cs typeface="Verdana" pitchFamily="34" charset="0"/>
              </a:rPr>
            </a:br>
            <a:r>
              <a:rPr lang="fr-FR" sz="1400" dirty="0" err="1" smtClean="0">
                <a:solidFill>
                  <a:schemeClr val="tx1">
                    <a:lumMod val="65000"/>
                    <a:lumOff val="35000"/>
                  </a:schemeClr>
                </a:solidFill>
                <a:ea typeface="Verdana" pitchFamily="34" charset="0"/>
                <a:cs typeface="Verdana" pitchFamily="34" charset="0"/>
              </a:rPr>
              <a:t>E-Mail</a:t>
            </a:r>
            <a:r>
              <a:rPr lang="fr-FR" sz="1400" dirty="0" smtClean="0">
                <a:solidFill>
                  <a:schemeClr val="tx1">
                    <a:lumMod val="65000"/>
                    <a:lumOff val="35000"/>
                  </a:schemeClr>
                </a:solidFill>
                <a:ea typeface="Verdana" pitchFamily="34" charset="0"/>
                <a:cs typeface="Verdana" pitchFamily="34" charset="0"/>
              </a:rPr>
              <a:t> : </a:t>
            </a:r>
            <a:r>
              <a:rPr lang="fr-FR" sz="1400" dirty="0" smtClean="0">
                <a:solidFill>
                  <a:schemeClr val="tx1">
                    <a:lumMod val="65000"/>
                    <a:lumOff val="35000"/>
                  </a:schemeClr>
                </a:solidFill>
                <a:ea typeface="Verdana" pitchFamily="34" charset="0"/>
                <a:cs typeface="Verdana" pitchFamily="34" charset="0"/>
              </a:rPr>
              <a:t>Thierry.bindini@hotmail.fr</a:t>
            </a:r>
            <a:r>
              <a:rPr lang="fr-FR" sz="1600" dirty="0" smtClean="0">
                <a:ea typeface="Verdana" pitchFamily="34" charset="0"/>
                <a:cs typeface="Verdana" pitchFamily="34" charset="0"/>
              </a:rPr>
              <a:t/>
            </a:r>
            <a:br>
              <a:rPr lang="fr-FR" sz="1600" dirty="0" smtClean="0">
                <a:ea typeface="Verdana" pitchFamily="34" charset="0"/>
                <a:cs typeface="Verdana" pitchFamily="34" charset="0"/>
              </a:rPr>
            </a:br>
            <a:endParaRPr lang="fr-FR" sz="1600" dirty="0" smtClean="0">
              <a:ea typeface="Verdana" pitchFamily="34" charset="0"/>
              <a:cs typeface="Verdana" pitchFamily="34" charset="0"/>
            </a:endParaRPr>
          </a:p>
          <a:p>
            <a:r>
              <a:rPr lang="fr-FR" sz="1600" dirty="0" smtClean="0">
                <a:ea typeface="Verdana" pitchFamily="34" charset="0"/>
                <a:cs typeface="Verdana" pitchFamily="34" charset="0"/>
              </a:rPr>
              <a:t> </a:t>
            </a:r>
          </a:p>
          <a:p>
            <a:endParaRPr lang="fr-FR" sz="1600" dirty="0" smtClean="0">
              <a:ea typeface="Verdana" pitchFamily="34" charset="0"/>
              <a:cs typeface="Verdana" pitchFamily="34" charset="0"/>
            </a:endParaRPr>
          </a:p>
          <a:p>
            <a:r>
              <a:rPr lang="fr-FR" sz="1600" dirty="0" smtClean="0">
                <a:ea typeface="Verdana" pitchFamily="34" charset="0"/>
                <a:cs typeface="Verdana" pitchFamily="34" charset="0"/>
              </a:rPr>
              <a:t> </a:t>
            </a:r>
          </a:p>
          <a:p>
            <a:r>
              <a:rPr lang="fr-FR" sz="1600" dirty="0" smtClean="0">
                <a:ea typeface="Verdana" pitchFamily="34" charset="0"/>
                <a:cs typeface="Verdana" pitchFamily="34" charset="0"/>
              </a:rPr>
              <a:t> </a:t>
            </a:r>
            <a:endParaRPr lang="fr-FR" sz="1600" dirty="0">
              <a:ea typeface="Verdana" pitchFamily="34" charset="0"/>
              <a:cs typeface="Verdana" pitchFamily="34" charset="0"/>
            </a:endParaRPr>
          </a:p>
        </p:txBody>
      </p:sp>
      <p:cxnSp>
        <p:nvCxnSpPr>
          <p:cNvPr id="63" name="Connecteur droit 62"/>
          <p:cNvCxnSpPr/>
          <p:nvPr/>
        </p:nvCxnSpPr>
        <p:spPr>
          <a:xfrm rot="5400000">
            <a:off x="535753" y="2893215"/>
            <a:ext cx="2500330" cy="0"/>
          </a:xfrm>
          <a:prstGeom prst="line">
            <a:avLst/>
          </a:prstGeom>
          <a:ln>
            <a:solidFill>
              <a:srgbClr val="DFDACF"/>
            </a:solidFill>
          </a:ln>
        </p:spPr>
        <p:style>
          <a:lnRef idx="1">
            <a:schemeClr val="accent1"/>
          </a:lnRef>
          <a:fillRef idx="0">
            <a:schemeClr val="accent1"/>
          </a:fillRef>
          <a:effectRef idx="0">
            <a:schemeClr val="accent1"/>
          </a:effectRef>
          <a:fontRef idx="minor">
            <a:schemeClr val="tx1"/>
          </a:fontRef>
        </p:style>
      </p:cxnSp>
      <p:sp>
        <p:nvSpPr>
          <p:cNvPr id="21" name="Rectangle à coins arrondis 20"/>
          <p:cNvSpPr/>
          <p:nvPr/>
        </p:nvSpPr>
        <p:spPr>
          <a:xfrm>
            <a:off x="611560" y="1340768"/>
            <a:ext cx="7715304" cy="3143272"/>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95000"/>
                </a:schemeClr>
              </a:solidFill>
            </a:endParaRPr>
          </a:p>
        </p:txBody>
      </p:sp>
      <p:sp>
        <p:nvSpPr>
          <p:cNvPr id="22" name="Rectangle 21"/>
          <p:cNvSpPr/>
          <p:nvPr/>
        </p:nvSpPr>
        <p:spPr>
          <a:xfrm>
            <a:off x="928662" y="1714488"/>
            <a:ext cx="642942" cy="785818"/>
          </a:xfrm>
          <a:prstGeom prst="rect">
            <a:avLst/>
          </a:prstGeom>
          <a:solidFill>
            <a:schemeClr val="bg1">
              <a:lumMod val="95000"/>
            </a:schemeClr>
          </a:solidFill>
          <a:ln>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Votre photo</a:t>
            </a:r>
            <a:endParaRPr lang="fr-FR" sz="1400" dirty="0"/>
          </a:p>
        </p:txBody>
      </p:sp>
      <p:sp>
        <p:nvSpPr>
          <p:cNvPr id="24" name="Rectangle à coins arrondis 23"/>
          <p:cNvSpPr/>
          <p:nvPr/>
        </p:nvSpPr>
        <p:spPr>
          <a:xfrm>
            <a:off x="899592" y="0"/>
            <a:ext cx="7056784" cy="571500"/>
          </a:xfrm>
          <a:prstGeom prst="roundRect">
            <a:avLst>
              <a:gd name="adj" fmla="val 25942"/>
            </a:avLst>
          </a:prstGeom>
          <a:solidFill>
            <a:srgbClr val="7F7F7F"/>
          </a:solidFill>
          <a:ln w="9525">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solidFill>
                <a:srgbClr val="EBE8E1"/>
              </a:solidFill>
            </a:endParaRPr>
          </a:p>
        </p:txBody>
      </p:sp>
      <p:sp>
        <p:nvSpPr>
          <p:cNvPr id="25" name="Rectangle 24">
            <a:hlinkClick r:id="rId3" action="ppaction://hlinksldjump"/>
          </p:cNvPr>
          <p:cNvSpPr/>
          <p:nvPr/>
        </p:nvSpPr>
        <p:spPr>
          <a:xfrm>
            <a:off x="1043608"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95000"/>
                  </a:schemeClr>
                </a:solidFill>
              </a:rPr>
              <a:t>Etat civil</a:t>
            </a:r>
          </a:p>
        </p:txBody>
      </p:sp>
      <p:sp>
        <p:nvSpPr>
          <p:cNvPr id="26" name="Rectangle 25">
            <a:hlinkClick r:id="rId4" action="ppaction://hlinksldjump"/>
          </p:cNvPr>
          <p:cNvSpPr/>
          <p:nvPr/>
        </p:nvSpPr>
        <p:spPr>
          <a:xfrm>
            <a:off x="1979712" y="142875"/>
            <a:ext cx="2214563"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Expérience professionnelle</a:t>
            </a:r>
          </a:p>
        </p:txBody>
      </p:sp>
      <p:sp>
        <p:nvSpPr>
          <p:cNvPr id="27" name="Rectangle 26">
            <a:hlinkClick r:id="rId5" action="ppaction://hlinksldjump"/>
          </p:cNvPr>
          <p:cNvSpPr/>
          <p:nvPr/>
        </p:nvSpPr>
        <p:spPr>
          <a:xfrm>
            <a:off x="4211960" y="142875"/>
            <a:ext cx="135731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Formations</a:t>
            </a:r>
            <a:endParaRPr lang="fr-FR" sz="1400" b="1" dirty="0">
              <a:solidFill>
                <a:schemeClr val="bg1">
                  <a:lumMod val="65000"/>
                </a:schemeClr>
              </a:solidFill>
            </a:endParaRPr>
          </a:p>
        </p:txBody>
      </p:sp>
      <p:sp>
        <p:nvSpPr>
          <p:cNvPr id="39" name="Rectangle 38">
            <a:hlinkClick r:id="rId6" action="ppaction://hlinksldjump"/>
          </p:cNvPr>
          <p:cNvSpPr/>
          <p:nvPr/>
        </p:nvSpPr>
        <p:spPr>
          <a:xfrm>
            <a:off x="7020272"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Divers</a:t>
            </a:r>
          </a:p>
        </p:txBody>
      </p:sp>
      <p:sp>
        <p:nvSpPr>
          <p:cNvPr id="40" name="Rectangle 39">
            <a:hlinkClick r:id="rId7" action="ppaction://hlinksldjump"/>
          </p:cNvPr>
          <p:cNvSpPr/>
          <p:nvPr/>
        </p:nvSpPr>
        <p:spPr>
          <a:xfrm>
            <a:off x="5436096" y="142875"/>
            <a:ext cx="164306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Motivations</a:t>
            </a:r>
            <a:endParaRPr lang="fr-FR" sz="1400" b="1" dirty="0">
              <a:solidFill>
                <a:schemeClr val="bg1">
                  <a:lumMod val="65000"/>
                </a:schemeClr>
              </a:solidFill>
            </a:endParaRPr>
          </a:p>
        </p:txBody>
      </p:sp>
      <p:cxnSp>
        <p:nvCxnSpPr>
          <p:cNvPr id="41" name="Connecteur droit 40"/>
          <p:cNvCxnSpPr/>
          <p:nvPr/>
        </p:nvCxnSpPr>
        <p:spPr>
          <a:xfrm rot="5400000">
            <a:off x="6876827"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rot="5400000">
            <a:off x="5436667"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Connecteur droit 45"/>
          <p:cNvCxnSpPr/>
          <p:nvPr/>
        </p:nvCxnSpPr>
        <p:spPr>
          <a:xfrm rot="5400000">
            <a:off x="1836267"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rot="5400000">
            <a:off x="4068515"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8" name="Rectangle 47">
            <a:hlinkClick r:id="rId8" action="ppaction://hlinksldjump"/>
          </p:cNvPr>
          <p:cNvSpPr/>
          <p:nvPr/>
        </p:nvSpPr>
        <p:spPr>
          <a:xfrm>
            <a:off x="7572375" y="714375"/>
            <a:ext cx="1071563" cy="214313"/>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smtClean="0">
                <a:solidFill>
                  <a:schemeClr val="bg1">
                    <a:lumMod val="75000"/>
                  </a:schemeClr>
                </a:solidFill>
              </a:rPr>
              <a:t> Page d’accueil</a:t>
            </a:r>
            <a:endParaRPr lang="fr-FR" sz="1100" b="1"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85776"/>
            <a:ext cx="9144000" cy="7143776"/>
          </a:xfrm>
          <a:prstGeom prst="rect">
            <a:avLst/>
          </a:prstGeom>
          <a:solidFill>
            <a:srgbClr val="7F7F7F"/>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8" name="Rectangle à coins arrondis 57"/>
          <p:cNvSpPr/>
          <p:nvPr/>
        </p:nvSpPr>
        <p:spPr>
          <a:xfrm>
            <a:off x="214282" y="-71462"/>
            <a:ext cx="8715436" cy="6715172"/>
          </a:xfrm>
          <a:prstGeom prst="roundRect">
            <a:avLst>
              <a:gd name="adj" fmla="val 4094"/>
            </a:avLst>
          </a:prstGeom>
          <a:solidFill>
            <a:schemeClr val="bg1">
              <a:lumMod val="9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3077" name="ZoneTexte 14"/>
          <p:cNvSpPr txBox="1">
            <a:spLocks noChangeArrowheads="1"/>
          </p:cNvSpPr>
          <p:nvPr/>
        </p:nvSpPr>
        <p:spPr bwMode="auto">
          <a:xfrm>
            <a:off x="-4071938" y="2928938"/>
            <a:ext cx="184150" cy="369887"/>
          </a:xfrm>
          <a:prstGeom prst="rect">
            <a:avLst/>
          </a:prstGeom>
          <a:noFill/>
          <a:ln w="9525">
            <a:noFill/>
            <a:miter lim="800000"/>
            <a:headEnd/>
            <a:tailEnd/>
          </a:ln>
        </p:spPr>
        <p:txBody>
          <a:bodyPr wrap="none">
            <a:spAutoFit/>
          </a:bodyPr>
          <a:lstStyle/>
          <a:p>
            <a:endParaRPr lang="fr-FR">
              <a:latin typeface="Calibri" pitchFamily="34" charset="0"/>
            </a:endParaRPr>
          </a:p>
        </p:txBody>
      </p:sp>
      <p:grpSp>
        <p:nvGrpSpPr>
          <p:cNvPr id="2" name="Groupe 61"/>
          <p:cNvGrpSpPr/>
          <p:nvPr/>
        </p:nvGrpSpPr>
        <p:grpSpPr>
          <a:xfrm>
            <a:off x="5643570" y="3929066"/>
            <a:ext cx="2714644" cy="2571768"/>
            <a:chOff x="6000760" y="3929066"/>
            <a:chExt cx="1143008" cy="1071570"/>
          </a:xfrm>
        </p:grpSpPr>
        <p:sp>
          <p:nvSpPr>
            <p:cNvPr id="60" name="Ellipse 59"/>
            <p:cNvSpPr/>
            <p:nvPr/>
          </p:nvSpPr>
          <p:spPr>
            <a:xfrm>
              <a:off x="6000760" y="3929066"/>
              <a:ext cx="1143008" cy="1071570"/>
            </a:xfrm>
            <a:prstGeom prst="ellipse">
              <a:avLst/>
            </a:prstGeom>
            <a:no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Forme libre 60"/>
            <p:cNvSpPr/>
            <p:nvPr/>
          </p:nvSpPr>
          <p:spPr>
            <a:xfrm rot="5400000">
              <a:off x="6322231" y="4179099"/>
              <a:ext cx="642942" cy="571504"/>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rgbClr val="EBE8E1"/>
            </a:solid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1" name="Rectangle à coins arrondis 20"/>
          <p:cNvSpPr/>
          <p:nvPr/>
        </p:nvSpPr>
        <p:spPr>
          <a:xfrm>
            <a:off x="642910" y="1285860"/>
            <a:ext cx="7715304" cy="1357322"/>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95000"/>
                </a:schemeClr>
              </a:solidFill>
            </a:endParaRPr>
          </a:p>
        </p:txBody>
      </p:sp>
      <p:sp>
        <p:nvSpPr>
          <p:cNvPr id="44" name="Rectangle à coins arrondis 43"/>
          <p:cNvSpPr/>
          <p:nvPr/>
        </p:nvSpPr>
        <p:spPr>
          <a:xfrm rot="10800000">
            <a:off x="642910" y="1285858"/>
            <a:ext cx="7715304" cy="142878"/>
          </a:xfrm>
          <a:prstGeom prst="round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2" name="Rectangle à coins arrondis 41"/>
          <p:cNvSpPr/>
          <p:nvPr/>
        </p:nvSpPr>
        <p:spPr>
          <a:xfrm rot="10800000">
            <a:off x="3419872" y="1285858"/>
            <a:ext cx="2952328" cy="126918"/>
          </a:xfrm>
          <a:prstGeom prst="roundRect">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3" name="ZoneTexte 42"/>
          <p:cNvSpPr txBox="1"/>
          <p:nvPr/>
        </p:nvSpPr>
        <p:spPr>
          <a:xfrm>
            <a:off x="3440962" y="1214422"/>
            <a:ext cx="3291278" cy="276999"/>
          </a:xfrm>
          <a:prstGeom prst="rect">
            <a:avLst/>
          </a:prstGeom>
          <a:noFill/>
          <a:scene3d>
            <a:camera prst="orthographicFront"/>
            <a:lightRig rig="threePt" dir="t"/>
          </a:scene3d>
          <a:sp3d>
            <a:bevelT prst="relaxedInset"/>
          </a:sp3d>
        </p:spPr>
        <p:txBody>
          <a:bodyPr wrap="square" rtlCol="0">
            <a:spAutoFit/>
          </a:bodyPr>
          <a:lstStyle/>
          <a:p>
            <a:r>
              <a:rPr lang="fr-FR" sz="1200" dirty="0" smtClean="0">
                <a:solidFill>
                  <a:schemeClr val="tx1">
                    <a:lumMod val="65000"/>
                    <a:lumOff val="35000"/>
                  </a:schemeClr>
                </a:solidFill>
              </a:rPr>
              <a:t>Fonction : Adjoint de Sécurité</a:t>
            </a:r>
            <a:endParaRPr lang="fr-FR" sz="1200" dirty="0">
              <a:solidFill>
                <a:schemeClr val="tx1">
                  <a:lumMod val="65000"/>
                  <a:lumOff val="35000"/>
                </a:schemeClr>
              </a:solidFill>
            </a:endParaRPr>
          </a:p>
        </p:txBody>
      </p:sp>
      <p:sp>
        <p:nvSpPr>
          <p:cNvPr id="54" name="ZoneTexte 53"/>
          <p:cNvSpPr txBox="1"/>
          <p:nvPr/>
        </p:nvSpPr>
        <p:spPr>
          <a:xfrm>
            <a:off x="642910" y="1214422"/>
            <a:ext cx="2776962" cy="276999"/>
          </a:xfrm>
          <a:prstGeom prst="rect">
            <a:avLst/>
          </a:prstGeom>
          <a:noFill/>
        </p:spPr>
        <p:txBody>
          <a:bodyPr wrap="square" rtlCol="0">
            <a:spAutoFit/>
          </a:bodyPr>
          <a:lstStyle/>
          <a:p>
            <a:r>
              <a:rPr lang="fr-FR" sz="1200" dirty="0" smtClean="0">
                <a:solidFill>
                  <a:schemeClr val="bg1">
                    <a:lumMod val="85000"/>
                  </a:schemeClr>
                </a:solidFill>
              </a:rPr>
              <a:t>Date : 16/05/2011 au  04 /01/2014</a:t>
            </a:r>
            <a:endParaRPr lang="fr-FR" sz="1200" dirty="0">
              <a:solidFill>
                <a:schemeClr val="bg1">
                  <a:lumMod val="85000"/>
                </a:schemeClr>
              </a:solidFill>
            </a:endParaRPr>
          </a:p>
        </p:txBody>
      </p:sp>
      <p:sp>
        <p:nvSpPr>
          <p:cNvPr id="33" name="ZoneTexte 32"/>
          <p:cNvSpPr txBox="1"/>
          <p:nvPr/>
        </p:nvSpPr>
        <p:spPr>
          <a:xfrm>
            <a:off x="6286512" y="1214422"/>
            <a:ext cx="1714512" cy="276999"/>
          </a:xfrm>
          <a:prstGeom prst="rect">
            <a:avLst/>
          </a:prstGeom>
          <a:noFill/>
        </p:spPr>
        <p:txBody>
          <a:bodyPr wrap="square" rtlCol="0">
            <a:spAutoFit/>
          </a:bodyPr>
          <a:lstStyle/>
          <a:p>
            <a:r>
              <a:rPr lang="fr-FR" sz="1200" dirty="0" smtClean="0">
                <a:solidFill>
                  <a:schemeClr val="bg1">
                    <a:lumMod val="85000"/>
                  </a:schemeClr>
                </a:solidFill>
              </a:rPr>
              <a:t> </a:t>
            </a:r>
            <a:r>
              <a:rPr lang="fr-FR" sz="1200" dirty="0" smtClean="0">
                <a:solidFill>
                  <a:schemeClr val="bg1">
                    <a:lumMod val="85000"/>
                  </a:schemeClr>
                </a:solidFill>
              </a:rPr>
              <a:t>Service : CSP ISTRES</a:t>
            </a:r>
            <a:endParaRPr lang="fr-FR" sz="1200" dirty="0">
              <a:solidFill>
                <a:schemeClr val="bg1">
                  <a:lumMod val="85000"/>
                </a:schemeClr>
              </a:solidFill>
            </a:endParaRPr>
          </a:p>
        </p:txBody>
      </p:sp>
      <p:grpSp>
        <p:nvGrpSpPr>
          <p:cNvPr id="63" name="Groupe 61"/>
          <p:cNvGrpSpPr/>
          <p:nvPr/>
        </p:nvGrpSpPr>
        <p:grpSpPr>
          <a:xfrm>
            <a:off x="357158" y="1285860"/>
            <a:ext cx="142876" cy="142876"/>
            <a:chOff x="6000760" y="3929066"/>
            <a:chExt cx="1143008" cy="1071570"/>
          </a:xfrm>
        </p:grpSpPr>
        <p:sp>
          <p:nvSpPr>
            <p:cNvPr id="64" name="Ellipse 63"/>
            <p:cNvSpPr/>
            <p:nvPr/>
          </p:nvSpPr>
          <p:spPr>
            <a:xfrm>
              <a:off x="6000760" y="3929066"/>
              <a:ext cx="1143008" cy="1071570"/>
            </a:xfrm>
            <a:prstGeom prst="ellips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85000"/>
                  </a:schemeClr>
                </a:solidFill>
              </a:endParaRPr>
            </a:p>
          </p:txBody>
        </p:sp>
        <p:sp>
          <p:nvSpPr>
            <p:cNvPr id="65" name="Forme libre 64"/>
            <p:cNvSpPr/>
            <p:nvPr/>
          </p:nvSpPr>
          <p:spPr>
            <a:xfrm rot="5400000">
              <a:off x="6322231" y="4179099"/>
              <a:ext cx="642942" cy="571504"/>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6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85000"/>
                  </a:schemeClr>
                </a:solidFill>
              </a:endParaRPr>
            </a:p>
          </p:txBody>
        </p:sp>
      </p:grpSp>
      <p:sp>
        <p:nvSpPr>
          <p:cNvPr id="45" name="ZoneTexte 44"/>
          <p:cNvSpPr txBox="1"/>
          <p:nvPr/>
        </p:nvSpPr>
        <p:spPr>
          <a:xfrm>
            <a:off x="642910" y="1428737"/>
            <a:ext cx="7572428" cy="1408078"/>
          </a:xfrm>
          <a:prstGeom prst="rect">
            <a:avLst/>
          </a:prstGeom>
          <a:noFill/>
        </p:spPr>
        <p:txBody>
          <a:bodyPr wrap="square" rtlCol="0">
            <a:spAutoFit/>
          </a:bodyPr>
          <a:lstStyle/>
          <a:p>
            <a:r>
              <a:rPr lang="fr-FR" sz="900" dirty="0" smtClean="0">
                <a:solidFill>
                  <a:schemeClr val="bg1">
                    <a:lumMod val="50000"/>
                  </a:schemeClr>
                </a:solidFill>
              </a:rPr>
              <a:t>Descriptif du poste :</a:t>
            </a:r>
          </a:p>
          <a:p>
            <a:r>
              <a:rPr lang="fr-FR" sz="1100" dirty="0" smtClean="0"/>
              <a:t>            </a:t>
            </a:r>
            <a:r>
              <a:rPr lang="fr-FR" sz="1100" dirty="0" smtClean="0"/>
              <a:t> . </a:t>
            </a:r>
            <a:r>
              <a:rPr lang="fr-FR" sz="1100" dirty="0" smtClean="0">
                <a:solidFill>
                  <a:schemeClr val="tx1">
                    <a:lumMod val="65000"/>
                    <a:lumOff val="35000"/>
                  </a:schemeClr>
                </a:solidFill>
              </a:rPr>
              <a:t>Scolarité Ecole Nationale de Police de FOS SUR MER</a:t>
            </a:r>
            <a:endParaRPr lang="fr-FR" sz="1100" dirty="0" smtClean="0"/>
          </a:p>
          <a:p>
            <a:r>
              <a:rPr lang="fr-FR" sz="1100" dirty="0" smtClean="0"/>
              <a:t> </a:t>
            </a:r>
            <a:r>
              <a:rPr lang="fr-FR" sz="1100" dirty="0" smtClean="0"/>
              <a:t>           </a:t>
            </a:r>
            <a:r>
              <a:rPr lang="fr-FR" sz="1100" dirty="0" smtClean="0"/>
              <a:t> . </a:t>
            </a:r>
            <a:r>
              <a:rPr lang="fr-FR" sz="1100" dirty="0" smtClean="0">
                <a:solidFill>
                  <a:schemeClr val="tx1">
                    <a:lumMod val="65000"/>
                    <a:lumOff val="35000"/>
                  </a:schemeClr>
                </a:solidFill>
              </a:rPr>
              <a:t>Affectation CSP ISTRES en tant qu’îlotier sur la commune de Miramas puis en brigade de nuit au commissariat d’ISTRES</a:t>
            </a:r>
            <a:endParaRPr lang="fr-FR" sz="1100" dirty="0" smtClean="0">
              <a:solidFill>
                <a:schemeClr val="tx1">
                  <a:lumMod val="65000"/>
                  <a:lumOff val="35000"/>
                </a:schemeClr>
              </a:solidFill>
            </a:endParaRPr>
          </a:p>
          <a:p>
            <a:r>
              <a:rPr lang="fr-FR" sz="1100" dirty="0"/>
              <a:t> </a:t>
            </a:r>
            <a:r>
              <a:rPr lang="fr-FR" sz="1100" dirty="0" smtClean="0"/>
              <a:t>            </a:t>
            </a:r>
            <a:endParaRPr lang="fr-FR" sz="1100" dirty="0" smtClean="0">
              <a:solidFill>
                <a:schemeClr val="tx1">
                  <a:lumMod val="65000"/>
                  <a:lumOff val="35000"/>
                </a:schemeClr>
              </a:solidFill>
            </a:endParaRPr>
          </a:p>
          <a:p>
            <a:r>
              <a:rPr lang="fr-FR" sz="1100" dirty="0"/>
              <a:t> </a:t>
            </a:r>
            <a:r>
              <a:rPr lang="fr-FR" sz="1100" dirty="0" smtClean="0"/>
              <a:t>            </a:t>
            </a:r>
          </a:p>
          <a:p>
            <a:r>
              <a:rPr lang="fr-FR" sz="1100" dirty="0"/>
              <a:t> </a:t>
            </a:r>
            <a:r>
              <a:rPr lang="fr-FR" sz="1100" dirty="0" smtClean="0"/>
              <a:t>            </a:t>
            </a:r>
            <a:r>
              <a:rPr lang="fr-FR" sz="1100" dirty="0" smtClean="0"/>
              <a:t> </a:t>
            </a:r>
            <a:endParaRPr lang="fr-FR" sz="1100" dirty="0" smtClean="0"/>
          </a:p>
          <a:p>
            <a:r>
              <a:rPr lang="fr-FR" sz="1100" dirty="0"/>
              <a:t> </a:t>
            </a:r>
            <a:r>
              <a:rPr lang="fr-FR" sz="1100" dirty="0" smtClean="0"/>
              <a:t>            </a:t>
            </a:r>
          </a:p>
          <a:p>
            <a:endParaRPr lang="fr-FR" sz="1050" dirty="0"/>
          </a:p>
        </p:txBody>
      </p:sp>
      <p:sp>
        <p:nvSpPr>
          <p:cNvPr id="89" name="Rectangle à coins arrondis 88"/>
          <p:cNvSpPr/>
          <p:nvPr/>
        </p:nvSpPr>
        <p:spPr>
          <a:xfrm>
            <a:off x="642910" y="2928933"/>
            <a:ext cx="7715304" cy="1357322"/>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95000"/>
                </a:schemeClr>
              </a:solidFill>
            </a:endParaRPr>
          </a:p>
        </p:txBody>
      </p:sp>
      <p:sp>
        <p:nvSpPr>
          <p:cNvPr id="90" name="Rectangle à coins arrondis 89"/>
          <p:cNvSpPr/>
          <p:nvPr/>
        </p:nvSpPr>
        <p:spPr>
          <a:xfrm rot="10800000">
            <a:off x="642910" y="2928931"/>
            <a:ext cx="7715304" cy="142878"/>
          </a:xfrm>
          <a:prstGeom prst="round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1" name="Rectangle à coins arrondis 90"/>
          <p:cNvSpPr/>
          <p:nvPr/>
        </p:nvSpPr>
        <p:spPr>
          <a:xfrm rot="10800000">
            <a:off x="2051720" y="2928931"/>
            <a:ext cx="4357718" cy="142878"/>
          </a:xfrm>
          <a:prstGeom prst="roundRect">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2" name="ZoneTexte 91"/>
          <p:cNvSpPr txBox="1"/>
          <p:nvPr/>
        </p:nvSpPr>
        <p:spPr>
          <a:xfrm>
            <a:off x="2065400" y="2857495"/>
            <a:ext cx="2650616" cy="276999"/>
          </a:xfrm>
          <a:prstGeom prst="rect">
            <a:avLst/>
          </a:prstGeom>
          <a:noFill/>
          <a:scene3d>
            <a:camera prst="orthographicFront"/>
            <a:lightRig rig="threePt" dir="t"/>
          </a:scene3d>
          <a:sp3d>
            <a:bevelT prst="relaxedInset"/>
          </a:sp3d>
        </p:spPr>
        <p:txBody>
          <a:bodyPr wrap="square" rtlCol="0">
            <a:spAutoFit/>
          </a:bodyPr>
          <a:lstStyle/>
          <a:p>
            <a:r>
              <a:rPr lang="fr-FR" sz="1200" dirty="0" smtClean="0">
                <a:solidFill>
                  <a:schemeClr val="tx1">
                    <a:lumMod val="65000"/>
                    <a:lumOff val="35000"/>
                  </a:schemeClr>
                </a:solidFill>
              </a:rPr>
              <a:t>Fonction : Elève gardien de la paix</a:t>
            </a:r>
            <a:endParaRPr lang="fr-FR" sz="1200" dirty="0">
              <a:solidFill>
                <a:schemeClr val="tx1">
                  <a:lumMod val="65000"/>
                  <a:lumOff val="35000"/>
                </a:schemeClr>
              </a:solidFill>
            </a:endParaRPr>
          </a:p>
        </p:txBody>
      </p:sp>
      <p:sp>
        <p:nvSpPr>
          <p:cNvPr id="93" name="ZoneTexte 92"/>
          <p:cNvSpPr txBox="1"/>
          <p:nvPr/>
        </p:nvSpPr>
        <p:spPr>
          <a:xfrm>
            <a:off x="642910" y="2857495"/>
            <a:ext cx="1714512" cy="276999"/>
          </a:xfrm>
          <a:prstGeom prst="rect">
            <a:avLst/>
          </a:prstGeom>
          <a:noFill/>
        </p:spPr>
        <p:txBody>
          <a:bodyPr wrap="square" rtlCol="0">
            <a:spAutoFit/>
          </a:bodyPr>
          <a:lstStyle/>
          <a:p>
            <a:r>
              <a:rPr lang="fr-FR" sz="1200" dirty="0" smtClean="0">
                <a:solidFill>
                  <a:schemeClr val="bg1">
                    <a:lumMod val="85000"/>
                  </a:schemeClr>
                </a:solidFill>
              </a:rPr>
              <a:t>Date : 06/01/2014</a:t>
            </a:r>
            <a:endParaRPr lang="fr-FR" sz="1200" dirty="0">
              <a:solidFill>
                <a:schemeClr val="bg1">
                  <a:lumMod val="85000"/>
                </a:schemeClr>
              </a:solidFill>
            </a:endParaRPr>
          </a:p>
        </p:txBody>
      </p:sp>
      <p:sp>
        <p:nvSpPr>
          <p:cNvPr id="94" name="ZoneTexte 93"/>
          <p:cNvSpPr txBox="1"/>
          <p:nvPr/>
        </p:nvSpPr>
        <p:spPr>
          <a:xfrm>
            <a:off x="6372200" y="2857495"/>
            <a:ext cx="1714512" cy="276999"/>
          </a:xfrm>
          <a:prstGeom prst="rect">
            <a:avLst/>
          </a:prstGeom>
          <a:noFill/>
        </p:spPr>
        <p:txBody>
          <a:bodyPr wrap="square" rtlCol="0">
            <a:spAutoFit/>
          </a:bodyPr>
          <a:lstStyle/>
          <a:p>
            <a:r>
              <a:rPr lang="fr-FR" sz="1200" dirty="0" smtClean="0">
                <a:solidFill>
                  <a:schemeClr val="bg1">
                    <a:lumMod val="85000"/>
                  </a:schemeClr>
                </a:solidFill>
              </a:rPr>
              <a:t>Service : ENP NÎMES</a:t>
            </a:r>
            <a:endParaRPr lang="fr-FR" sz="1200" dirty="0">
              <a:solidFill>
                <a:schemeClr val="bg1">
                  <a:lumMod val="85000"/>
                </a:schemeClr>
              </a:solidFill>
            </a:endParaRPr>
          </a:p>
        </p:txBody>
      </p:sp>
      <p:grpSp>
        <p:nvGrpSpPr>
          <p:cNvPr id="95" name="Groupe 61"/>
          <p:cNvGrpSpPr/>
          <p:nvPr/>
        </p:nvGrpSpPr>
        <p:grpSpPr>
          <a:xfrm>
            <a:off x="357158" y="2928933"/>
            <a:ext cx="142876" cy="142876"/>
            <a:chOff x="6000760" y="3929066"/>
            <a:chExt cx="1143008" cy="1071570"/>
          </a:xfrm>
        </p:grpSpPr>
        <p:sp>
          <p:nvSpPr>
            <p:cNvPr id="96" name="Ellipse 95"/>
            <p:cNvSpPr/>
            <p:nvPr/>
          </p:nvSpPr>
          <p:spPr>
            <a:xfrm>
              <a:off x="6000760" y="3929066"/>
              <a:ext cx="1143008" cy="1071570"/>
            </a:xfrm>
            <a:prstGeom prst="ellips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85000"/>
                  </a:schemeClr>
                </a:solidFill>
              </a:endParaRPr>
            </a:p>
          </p:txBody>
        </p:sp>
        <p:sp>
          <p:nvSpPr>
            <p:cNvPr id="97" name="Forme libre 96"/>
            <p:cNvSpPr/>
            <p:nvPr/>
          </p:nvSpPr>
          <p:spPr>
            <a:xfrm rot="5400000">
              <a:off x="6322231" y="4179099"/>
              <a:ext cx="642942" cy="571504"/>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6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85000"/>
                  </a:schemeClr>
                </a:solidFill>
              </a:endParaRPr>
            </a:p>
          </p:txBody>
        </p:sp>
      </p:grpSp>
      <p:sp>
        <p:nvSpPr>
          <p:cNvPr id="98" name="ZoneTexte 97"/>
          <p:cNvSpPr txBox="1"/>
          <p:nvPr/>
        </p:nvSpPr>
        <p:spPr>
          <a:xfrm>
            <a:off x="642910" y="3071810"/>
            <a:ext cx="7572428" cy="1238801"/>
          </a:xfrm>
          <a:prstGeom prst="rect">
            <a:avLst/>
          </a:prstGeom>
          <a:noFill/>
        </p:spPr>
        <p:txBody>
          <a:bodyPr wrap="square" rtlCol="0">
            <a:spAutoFit/>
          </a:bodyPr>
          <a:lstStyle/>
          <a:p>
            <a:r>
              <a:rPr lang="fr-FR" sz="900" dirty="0" smtClean="0">
                <a:solidFill>
                  <a:schemeClr val="bg1">
                    <a:lumMod val="50000"/>
                  </a:schemeClr>
                </a:solidFill>
              </a:rPr>
              <a:t>Descriptif </a:t>
            </a:r>
            <a:r>
              <a:rPr lang="fr-FR" sz="900" dirty="0" smtClean="0">
                <a:solidFill>
                  <a:schemeClr val="bg1">
                    <a:lumMod val="50000"/>
                  </a:schemeClr>
                </a:solidFill>
              </a:rPr>
              <a:t>du poste :</a:t>
            </a:r>
          </a:p>
          <a:p>
            <a:r>
              <a:rPr lang="fr-FR" sz="1100" dirty="0" smtClean="0"/>
              <a:t>             </a:t>
            </a:r>
            <a:r>
              <a:rPr lang="fr-FR" sz="1100" dirty="0" smtClean="0"/>
              <a:t>. </a:t>
            </a:r>
            <a:r>
              <a:rPr lang="fr-FR" sz="1100" dirty="0" smtClean="0">
                <a:solidFill>
                  <a:schemeClr val="tx1">
                    <a:lumMod val="65000"/>
                    <a:lumOff val="35000"/>
                  </a:schemeClr>
                </a:solidFill>
              </a:rPr>
              <a:t>Incorporation 229</a:t>
            </a:r>
            <a:r>
              <a:rPr lang="fr-FR" sz="1100" baseline="30000" dirty="0" smtClean="0">
                <a:solidFill>
                  <a:schemeClr val="tx1">
                    <a:lumMod val="65000"/>
                    <a:lumOff val="35000"/>
                  </a:schemeClr>
                </a:solidFill>
              </a:rPr>
              <a:t>ème</a:t>
            </a:r>
            <a:r>
              <a:rPr lang="fr-FR" sz="1100" dirty="0" smtClean="0">
                <a:solidFill>
                  <a:schemeClr val="tx1">
                    <a:lumMod val="65000"/>
                    <a:lumOff val="35000"/>
                  </a:schemeClr>
                </a:solidFill>
              </a:rPr>
              <a:t> promotion d’Elève gardien de la paix à l’Ecole Nationale de Police de NÎMES</a:t>
            </a:r>
            <a:endParaRPr lang="fr-FR" sz="1100" dirty="0" smtClean="0">
              <a:solidFill>
                <a:schemeClr val="tx1">
                  <a:lumMod val="65000"/>
                  <a:lumOff val="35000"/>
                </a:schemeClr>
              </a:solidFill>
            </a:endParaRPr>
          </a:p>
          <a:p>
            <a:r>
              <a:rPr lang="fr-FR" sz="1100" dirty="0"/>
              <a:t> </a:t>
            </a:r>
            <a:r>
              <a:rPr lang="fr-FR" sz="1100" dirty="0" smtClean="0"/>
              <a:t>            </a:t>
            </a:r>
          </a:p>
          <a:p>
            <a:r>
              <a:rPr lang="fr-FR" sz="1100" dirty="0"/>
              <a:t> </a:t>
            </a:r>
            <a:r>
              <a:rPr lang="fr-FR" sz="1100" dirty="0" smtClean="0"/>
              <a:t>            </a:t>
            </a:r>
          </a:p>
          <a:p>
            <a:r>
              <a:rPr lang="fr-FR" sz="1100" dirty="0"/>
              <a:t> </a:t>
            </a:r>
            <a:r>
              <a:rPr lang="fr-FR" sz="1100" dirty="0" smtClean="0"/>
              <a:t>            </a:t>
            </a:r>
          </a:p>
          <a:p>
            <a:r>
              <a:rPr lang="fr-FR" sz="1100" dirty="0"/>
              <a:t> </a:t>
            </a:r>
            <a:r>
              <a:rPr lang="fr-FR" sz="1100" dirty="0" smtClean="0"/>
              <a:t>           </a:t>
            </a:r>
          </a:p>
          <a:p>
            <a:endParaRPr lang="fr-FR" sz="1050" dirty="0"/>
          </a:p>
        </p:txBody>
      </p:sp>
      <p:sp>
        <p:nvSpPr>
          <p:cNvPr id="104" name="ZoneTexte 103"/>
          <p:cNvSpPr txBox="1"/>
          <p:nvPr/>
        </p:nvSpPr>
        <p:spPr>
          <a:xfrm>
            <a:off x="6286512" y="4547652"/>
            <a:ext cx="1714512" cy="276999"/>
          </a:xfrm>
          <a:prstGeom prst="rect">
            <a:avLst/>
          </a:prstGeom>
          <a:noFill/>
        </p:spPr>
        <p:txBody>
          <a:bodyPr wrap="square" rtlCol="0">
            <a:spAutoFit/>
          </a:bodyPr>
          <a:lstStyle/>
          <a:p>
            <a:r>
              <a:rPr lang="fr-FR" sz="1200" dirty="0" smtClean="0">
                <a:solidFill>
                  <a:schemeClr val="bg1">
                    <a:lumMod val="85000"/>
                  </a:schemeClr>
                </a:solidFill>
              </a:rPr>
              <a:t>Entreprise</a:t>
            </a:r>
            <a:endParaRPr lang="fr-FR" sz="1200" dirty="0">
              <a:solidFill>
                <a:schemeClr val="bg1">
                  <a:lumMod val="85000"/>
                </a:schemeClr>
              </a:solidFill>
            </a:endParaRPr>
          </a:p>
        </p:txBody>
      </p:sp>
      <p:sp>
        <p:nvSpPr>
          <p:cNvPr id="70" name="Rectangle à coins arrondis 69"/>
          <p:cNvSpPr/>
          <p:nvPr/>
        </p:nvSpPr>
        <p:spPr>
          <a:xfrm>
            <a:off x="789236" y="0"/>
            <a:ext cx="7527180" cy="571500"/>
          </a:xfrm>
          <a:prstGeom prst="roundRect">
            <a:avLst>
              <a:gd name="adj" fmla="val 25942"/>
            </a:avLst>
          </a:prstGeom>
          <a:solidFill>
            <a:srgbClr val="7F7F7F"/>
          </a:solidFill>
          <a:ln w="9525">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solidFill>
                <a:srgbClr val="EBE8E1"/>
              </a:solidFill>
            </a:endParaRPr>
          </a:p>
        </p:txBody>
      </p:sp>
      <p:sp>
        <p:nvSpPr>
          <p:cNvPr id="71" name="Rectangle 70">
            <a:hlinkClick r:id="rId3" action="ppaction://hlinksldjump"/>
          </p:cNvPr>
          <p:cNvSpPr/>
          <p:nvPr/>
        </p:nvSpPr>
        <p:spPr>
          <a:xfrm>
            <a:off x="1122462"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Etat civil</a:t>
            </a:r>
          </a:p>
        </p:txBody>
      </p:sp>
      <p:sp>
        <p:nvSpPr>
          <p:cNvPr id="72" name="Rectangle 71">
            <a:hlinkClick r:id="rId4" action="ppaction://hlinksldjump"/>
          </p:cNvPr>
          <p:cNvSpPr/>
          <p:nvPr/>
        </p:nvSpPr>
        <p:spPr>
          <a:xfrm>
            <a:off x="1997397" y="142875"/>
            <a:ext cx="2214563"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95000"/>
                  </a:schemeClr>
                </a:solidFill>
              </a:rPr>
              <a:t>Expérience professionnelle</a:t>
            </a:r>
          </a:p>
        </p:txBody>
      </p:sp>
      <p:sp>
        <p:nvSpPr>
          <p:cNvPr id="73" name="Rectangle 72">
            <a:hlinkClick r:id="rId5" action="ppaction://hlinksldjump"/>
          </p:cNvPr>
          <p:cNvSpPr/>
          <p:nvPr/>
        </p:nvSpPr>
        <p:spPr>
          <a:xfrm>
            <a:off x="4222800" y="142875"/>
            <a:ext cx="135731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Formation</a:t>
            </a:r>
            <a:endParaRPr lang="fr-FR" sz="1400" b="1" dirty="0">
              <a:solidFill>
                <a:schemeClr val="bg1">
                  <a:lumMod val="65000"/>
                </a:schemeClr>
              </a:solidFill>
            </a:endParaRPr>
          </a:p>
        </p:txBody>
      </p:sp>
      <p:sp>
        <p:nvSpPr>
          <p:cNvPr id="75" name="Rectangle 74">
            <a:hlinkClick r:id="rId6" action="ppaction://hlinksldjump"/>
          </p:cNvPr>
          <p:cNvSpPr/>
          <p:nvPr/>
        </p:nvSpPr>
        <p:spPr>
          <a:xfrm>
            <a:off x="7099126"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Divers</a:t>
            </a:r>
          </a:p>
        </p:txBody>
      </p:sp>
      <p:sp>
        <p:nvSpPr>
          <p:cNvPr id="76" name="Rectangle 75">
            <a:hlinkClick r:id="rId7" action="ppaction://hlinksldjump"/>
          </p:cNvPr>
          <p:cNvSpPr/>
          <p:nvPr/>
        </p:nvSpPr>
        <p:spPr>
          <a:xfrm>
            <a:off x="5449218" y="142875"/>
            <a:ext cx="164306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Motivations</a:t>
            </a:r>
            <a:endParaRPr lang="fr-FR" sz="1400" b="1" dirty="0">
              <a:solidFill>
                <a:schemeClr val="bg1">
                  <a:lumMod val="65000"/>
                </a:schemeClr>
              </a:solidFill>
            </a:endParaRPr>
          </a:p>
        </p:txBody>
      </p:sp>
      <p:cxnSp>
        <p:nvCxnSpPr>
          <p:cNvPr id="77" name="Connecteur droit 76"/>
          <p:cNvCxnSpPr/>
          <p:nvPr/>
        </p:nvCxnSpPr>
        <p:spPr>
          <a:xfrm rot="5400000">
            <a:off x="694883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8" name="Connecteur droit 77"/>
          <p:cNvCxnSpPr/>
          <p:nvPr/>
        </p:nvCxnSpPr>
        <p:spPr>
          <a:xfrm rot="5400000">
            <a:off x="55086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0" name="Connecteur droit 79"/>
          <p:cNvCxnSpPr/>
          <p:nvPr/>
        </p:nvCxnSpPr>
        <p:spPr>
          <a:xfrm rot="5400000">
            <a:off x="19082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81" name="Connecteur droit 80"/>
          <p:cNvCxnSpPr/>
          <p:nvPr/>
        </p:nvCxnSpPr>
        <p:spPr>
          <a:xfrm rot="5400000">
            <a:off x="4140522"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2" name="Rectangle 81">
            <a:hlinkClick r:id="rId8" action="ppaction://hlinksldjump"/>
          </p:cNvPr>
          <p:cNvSpPr/>
          <p:nvPr/>
        </p:nvSpPr>
        <p:spPr>
          <a:xfrm>
            <a:off x="7572375" y="714375"/>
            <a:ext cx="1071563" cy="214313"/>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smtClean="0">
                <a:solidFill>
                  <a:schemeClr val="bg1">
                    <a:lumMod val="75000"/>
                  </a:schemeClr>
                </a:solidFill>
              </a:rPr>
              <a:t>Page d’accueil</a:t>
            </a:r>
            <a:endParaRPr lang="fr-FR" sz="1100" b="1"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54"/>
          <p:cNvSpPr/>
          <p:nvPr/>
        </p:nvSpPr>
        <p:spPr>
          <a:xfrm>
            <a:off x="0" y="-285776"/>
            <a:ext cx="9144000" cy="7143776"/>
          </a:xfrm>
          <a:prstGeom prst="rect">
            <a:avLst/>
          </a:prstGeom>
          <a:solidFill>
            <a:srgbClr val="7F7F7F"/>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8" name="Rectangle à coins arrondis 57"/>
          <p:cNvSpPr/>
          <p:nvPr/>
        </p:nvSpPr>
        <p:spPr>
          <a:xfrm>
            <a:off x="214282" y="-71462"/>
            <a:ext cx="8715436" cy="6643734"/>
          </a:xfrm>
          <a:prstGeom prst="roundRect">
            <a:avLst>
              <a:gd name="adj" fmla="val 4094"/>
            </a:avLst>
          </a:prstGeom>
          <a:solidFill>
            <a:schemeClr val="bg1">
              <a:lumMod val="9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8194" name="ZoneTexte 14"/>
          <p:cNvSpPr txBox="1">
            <a:spLocks noChangeArrowheads="1"/>
          </p:cNvSpPr>
          <p:nvPr/>
        </p:nvSpPr>
        <p:spPr bwMode="auto">
          <a:xfrm>
            <a:off x="-4071938" y="2928938"/>
            <a:ext cx="184150" cy="369887"/>
          </a:xfrm>
          <a:prstGeom prst="rect">
            <a:avLst/>
          </a:prstGeom>
          <a:noFill/>
          <a:ln w="9525">
            <a:noFill/>
            <a:miter lim="800000"/>
            <a:headEnd/>
            <a:tailEnd/>
          </a:ln>
        </p:spPr>
        <p:txBody>
          <a:bodyPr wrap="none">
            <a:spAutoFit/>
          </a:bodyPr>
          <a:lstStyle/>
          <a:p>
            <a:endParaRPr lang="fr-FR">
              <a:latin typeface="Calibri" pitchFamily="34" charset="0"/>
            </a:endParaRPr>
          </a:p>
        </p:txBody>
      </p:sp>
      <p:grpSp>
        <p:nvGrpSpPr>
          <p:cNvPr id="2" name="Groupe 61"/>
          <p:cNvGrpSpPr>
            <a:grpSpLocks/>
          </p:cNvGrpSpPr>
          <p:nvPr/>
        </p:nvGrpSpPr>
        <p:grpSpPr bwMode="auto">
          <a:xfrm>
            <a:off x="5643563" y="3929063"/>
            <a:ext cx="2714625" cy="2571750"/>
            <a:chOff x="6000760" y="3929066"/>
            <a:chExt cx="1143008" cy="1071570"/>
          </a:xfrm>
        </p:grpSpPr>
        <p:sp>
          <p:nvSpPr>
            <p:cNvPr id="60" name="Ellipse 59"/>
            <p:cNvSpPr/>
            <p:nvPr/>
          </p:nvSpPr>
          <p:spPr>
            <a:xfrm>
              <a:off x="6000760" y="3929066"/>
              <a:ext cx="1143008" cy="1071570"/>
            </a:xfrm>
            <a:prstGeom prst="ellipse">
              <a:avLst/>
            </a:prstGeom>
            <a:no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1" name="Forme libre 60"/>
            <p:cNvSpPr/>
            <p:nvPr/>
          </p:nvSpPr>
          <p:spPr>
            <a:xfrm rot="5400000">
              <a:off x="6321980" y="4179099"/>
              <a:ext cx="642942" cy="571504"/>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rgbClr val="EBE8E1"/>
            </a:solid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grpSp>
      <p:sp>
        <p:nvSpPr>
          <p:cNvPr id="21" name="Rectangle à coins arrondis 20"/>
          <p:cNvSpPr/>
          <p:nvPr/>
        </p:nvSpPr>
        <p:spPr>
          <a:xfrm>
            <a:off x="539552" y="1340768"/>
            <a:ext cx="7715250" cy="1357313"/>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fr-FR" sz="900" dirty="0" smtClean="0">
                <a:solidFill>
                  <a:schemeClr val="bg1">
                    <a:lumMod val="50000"/>
                  </a:schemeClr>
                </a:solidFill>
              </a:rPr>
              <a:t>Descriptif de la formation :</a:t>
            </a:r>
          </a:p>
          <a:p>
            <a:pPr fontAlgn="auto">
              <a:spcBef>
                <a:spcPts val="0"/>
              </a:spcBef>
              <a:spcAft>
                <a:spcPts val="0"/>
              </a:spcAft>
              <a:defRPr/>
            </a:pPr>
            <a:r>
              <a:rPr lang="fr-FR" sz="1100" dirty="0" smtClean="0"/>
              <a:t>             </a:t>
            </a:r>
            <a:r>
              <a:rPr lang="fr-FR" sz="1100" dirty="0" smtClean="0">
                <a:solidFill>
                  <a:schemeClr val="tx1"/>
                </a:solidFill>
              </a:rPr>
              <a:t>.</a:t>
            </a:r>
            <a:r>
              <a:rPr lang="fr-FR" sz="1100" dirty="0" smtClean="0">
                <a:solidFill>
                  <a:schemeClr val="tx1">
                    <a:lumMod val="65000"/>
                    <a:lumOff val="35000"/>
                  </a:schemeClr>
                </a:solidFill>
              </a:rPr>
              <a:t> Cursus scolaire traditionnel, obtention du Baccalauréat scientifique avec mention.</a:t>
            </a:r>
            <a:endParaRPr lang="fr-FR" sz="1100" dirty="0" smtClean="0"/>
          </a:p>
          <a:p>
            <a:pPr fontAlgn="auto">
              <a:spcBef>
                <a:spcPts val="0"/>
              </a:spcBef>
              <a:spcAft>
                <a:spcPts val="0"/>
              </a:spcAft>
              <a:defRPr/>
            </a:pPr>
            <a:r>
              <a:rPr lang="fr-FR" sz="1100" dirty="0" smtClean="0"/>
              <a:t>             </a:t>
            </a:r>
          </a:p>
          <a:p>
            <a:pPr fontAlgn="auto">
              <a:spcBef>
                <a:spcPts val="0"/>
              </a:spcBef>
              <a:spcAft>
                <a:spcPts val="0"/>
              </a:spcAft>
              <a:defRPr/>
            </a:pPr>
            <a:r>
              <a:rPr lang="fr-FR" sz="1100" dirty="0" smtClean="0"/>
              <a:t>             </a:t>
            </a:r>
          </a:p>
          <a:p>
            <a:pPr fontAlgn="auto">
              <a:spcBef>
                <a:spcPts val="0"/>
              </a:spcBef>
              <a:spcAft>
                <a:spcPts val="0"/>
              </a:spcAft>
              <a:defRPr/>
            </a:pPr>
            <a:r>
              <a:rPr lang="fr-FR" sz="1100" dirty="0" smtClean="0"/>
              <a:t>             </a:t>
            </a:r>
          </a:p>
          <a:p>
            <a:pPr fontAlgn="auto">
              <a:spcBef>
                <a:spcPts val="0"/>
              </a:spcBef>
              <a:spcAft>
                <a:spcPts val="0"/>
              </a:spcAft>
              <a:defRPr/>
            </a:pPr>
            <a:r>
              <a:rPr lang="fr-FR" sz="1100" dirty="0" smtClean="0"/>
              <a:t>            </a:t>
            </a:r>
            <a:r>
              <a:rPr lang="fr-FR" sz="1100" dirty="0" smtClean="0"/>
              <a:t> </a:t>
            </a:r>
            <a:endParaRPr lang="fr-FR" sz="1100" dirty="0" smtClean="0"/>
          </a:p>
          <a:p>
            <a:pPr fontAlgn="auto">
              <a:spcBef>
                <a:spcPts val="0"/>
              </a:spcBef>
              <a:spcAft>
                <a:spcPts val="0"/>
              </a:spcAft>
              <a:defRPr/>
            </a:pPr>
            <a:endParaRPr lang="fr-FR" sz="1100" dirty="0">
              <a:solidFill>
                <a:schemeClr val="bg1">
                  <a:lumMod val="95000"/>
                </a:schemeClr>
              </a:solidFill>
            </a:endParaRPr>
          </a:p>
        </p:txBody>
      </p:sp>
      <p:sp>
        <p:nvSpPr>
          <p:cNvPr id="44" name="Rectangle à coins arrondis 43"/>
          <p:cNvSpPr/>
          <p:nvPr/>
        </p:nvSpPr>
        <p:spPr>
          <a:xfrm rot="10800000">
            <a:off x="642938" y="1285875"/>
            <a:ext cx="7715250" cy="142875"/>
          </a:xfrm>
          <a:prstGeom prst="round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a:p>
        </p:txBody>
      </p:sp>
      <p:sp>
        <p:nvSpPr>
          <p:cNvPr id="42" name="Rectangle à coins arrondis 41"/>
          <p:cNvSpPr/>
          <p:nvPr/>
        </p:nvSpPr>
        <p:spPr>
          <a:xfrm rot="10800000">
            <a:off x="2014512" y="1285875"/>
            <a:ext cx="4357688" cy="142875"/>
          </a:xfrm>
          <a:prstGeom prst="roundRect">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a:p>
        </p:txBody>
      </p:sp>
      <p:sp>
        <p:nvSpPr>
          <p:cNvPr id="43" name="ZoneTexte 42"/>
          <p:cNvSpPr txBox="1"/>
          <p:nvPr/>
        </p:nvSpPr>
        <p:spPr>
          <a:xfrm>
            <a:off x="1993392" y="1214422"/>
            <a:ext cx="3010656" cy="276999"/>
          </a:xfrm>
          <a:prstGeom prst="rect">
            <a:avLst/>
          </a:prstGeom>
          <a:noFill/>
          <a:scene3d>
            <a:camera prst="orthographicFront"/>
            <a:lightRig rig="threePt" dir="t"/>
          </a:scene3d>
          <a:sp3d>
            <a:bevelT prst="relaxedInset"/>
          </a:sp3d>
        </p:spPr>
        <p:txBody>
          <a:bodyPr wrap="square">
            <a:spAutoFit/>
          </a:bodyPr>
          <a:lstStyle/>
          <a:p>
            <a:pPr fontAlgn="auto">
              <a:spcBef>
                <a:spcPts val="0"/>
              </a:spcBef>
              <a:spcAft>
                <a:spcPts val="0"/>
              </a:spcAft>
              <a:defRPr/>
            </a:pPr>
            <a:r>
              <a:rPr lang="fr-FR" sz="1200" dirty="0" smtClean="0">
                <a:solidFill>
                  <a:schemeClr val="tx1">
                    <a:lumMod val="65000"/>
                    <a:lumOff val="35000"/>
                  </a:schemeClr>
                </a:solidFill>
                <a:latin typeface="+mn-lt"/>
                <a:cs typeface="+mn-cs"/>
              </a:rPr>
              <a:t>Diplôme : Baccalauréat Scientifique</a:t>
            </a:r>
            <a:endParaRPr lang="fr-FR" sz="1200" dirty="0">
              <a:solidFill>
                <a:schemeClr val="tx1">
                  <a:lumMod val="65000"/>
                  <a:lumOff val="35000"/>
                </a:schemeClr>
              </a:solidFill>
              <a:latin typeface="+mn-lt"/>
              <a:cs typeface="+mn-cs"/>
            </a:endParaRPr>
          </a:p>
        </p:txBody>
      </p:sp>
      <p:sp>
        <p:nvSpPr>
          <p:cNvPr id="54" name="ZoneTexte 53"/>
          <p:cNvSpPr txBox="1"/>
          <p:nvPr/>
        </p:nvSpPr>
        <p:spPr>
          <a:xfrm>
            <a:off x="642938" y="1214438"/>
            <a:ext cx="1714500" cy="276225"/>
          </a:xfrm>
          <a:prstGeom prst="rect">
            <a:avLst/>
          </a:prstGeom>
          <a:noFill/>
        </p:spPr>
        <p:txBody>
          <a:bodyPr>
            <a:spAutoFit/>
          </a:bodyPr>
          <a:lstStyle/>
          <a:p>
            <a:pPr fontAlgn="auto">
              <a:spcBef>
                <a:spcPts val="0"/>
              </a:spcBef>
              <a:spcAft>
                <a:spcPts val="0"/>
              </a:spcAft>
              <a:defRPr/>
            </a:pPr>
            <a:r>
              <a:rPr lang="fr-FR" sz="1200" dirty="0" smtClean="0">
                <a:solidFill>
                  <a:schemeClr val="bg1">
                    <a:lumMod val="85000"/>
                  </a:schemeClr>
                </a:solidFill>
              </a:rPr>
              <a:t>Années  2008/2010</a:t>
            </a:r>
            <a:endParaRPr lang="fr-FR" sz="1200" dirty="0">
              <a:solidFill>
                <a:schemeClr val="bg1">
                  <a:lumMod val="85000"/>
                </a:schemeClr>
              </a:solidFill>
              <a:latin typeface="+mn-lt"/>
              <a:cs typeface="+mn-cs"/>
            </a:endParaRPr>
          </a:p>
        </p:txBody>
      </p:sp>
      <p:sp>
        <p:nvSpPr>
          <p:cNvPr id="33" name="ZoneTexte 32"/>
          <p:cNvSpPr txBox="1"/>
          <p:nvPr/>
        </p:nvSpPr>
        <p:spPr>
          <a:xfrm>
            <a:off x="6286500" y="1214438"/>
            <a:ext cx="2389956" cy="276999"/>
          </a:xfrm>
          <a:prstGeom prst="rect">
            <a:avLst/>
          </a:prstGeom>
          <a:noFill/>
        </p:spPr>
        <p:txBody>
          <a:bodyPr wrap="square">
            <a:spAutoFit/>
          </a:bodyPr>
          <a:lstStyle/>
          <a:p>
            <a:pPr fontAlgn="auto">
              <a:spcBef>
                <a:spcPts val="0"/>
              </a:spcBef>
              <a:spcAft>
                <a:spcPts val="0"/>
              </a:spcAft>
              <a:defRPr/>
            </a:pPr>
            <a:r>
              <a:rPr lang="fr-FR" sz="1200" dirty="0" smtClean="0">
                <a:solidFill>
                  <a:schemeClr val="bg1">
                    <a:lumMod val="85000"/>
                  </a:schemeClr>
                </a:solidFill>
              </a:rPr>
              <a:t> </a:t>
            </a:r>
            <a:r>
              <a:rPr lang="fr-FR" sz="1200" dirty="0" smtClean="0">
                <a:solidFill>
                  <a:schemeClr val="bg1">
                    <a:lumMod val="85000"/>
                  </a:schemeClr>
                </a:solidFill>
              </a:rPr>
              <a:t>Lycée Militaire Aix en Provence</a:t>
            </a:r>
            <a:endParaRPr lang="fr-FR" sz="1200" dirty="0">
              <a:solidFill>
                <a:schemeClr val="bg1">
                  <a:lumMod val="85000"/>
                </a:schemeClr>
              </a:solidFill>
              <a:latin typeface="+mn-lt"/>
              <a:cs typeface="+mn-cs"/>
            </a:endParaRPr>
          </a:p>
        </p:txBody>
      </p:sp>
      <p:grpSp>
        <p:nvGrpSpPr>
          <p:cNvPr id="3" name="Groupe 61"/>
          <p:cNvGrpSpPr>
            <a:grpSpLocks/>
          </p:cNvGrpSpPr>
          <p:nvPr/>
        </p:nvGrpSpPr>
        <p:grpSpPr bwMode="auto">
          <a:xfrm>
            <a:off x="357188" y="1285875"/>
            <a:ext cx="142875" cy="142875"/>
            <a:chOff x="6000760" y="3929066"/>
            <a:chExt cx="1143008" cy="1071570"/>
          </a:xfrm>
        </p:grpSpPr>
        <p:sp>
          <p:nvSpPr>
            <p:cNvPr id="64" name="Ellipse 63"/>
            <p:cNvSpPr/>
            <p:nvPr/>
          </p:nvSpPr>
          <p:spPr>
            <a:xfrm>
              <a:off x="6000760" y="3929066"/>
              <a:ext cx="1143008" cy="1071570"/>
            </a:xfrm>
            <a:prstGeom prst="ellips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sp>
          <p:nvSpPr>
            <p:cNvPr id="65" name="Forme libre 64"/>
            <p:cNvSpPr/>
            <p:nvPr/>
          </p:nvSpPr>
          <p:spPr>
            <a:xfrm rot="5400000">
              <a:off x="6320641" y="4179101"/>
              <a:ext cx="642942" cy="57150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6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grpSp>
      <p:sp>
        <p:nvSpPr>
          <p:cNvPr id="45" name="ZoneTexte 44"/>
          <p:cNvSpPr txBox="1"/>
          <p:nvPr/>
        </p:nvSpPr>
        <p:spPr>
          <a:xfrm>
            <a:off x="642938" y="1428750"/>
            <a:ext cx="7572375" cy="1408078"/>
          </a:xfrm>
          <a:prstGeom prst="rect">
            <a:avLst/>
          </a:prstGeom>
          <a:noFill/>
        </p:spPr>
        <p:txBody>
          <a:bodyPr>
            <a:spAutoFit/>
          </a:bodyPr>
          <a:lstStyle/>
          <a:p>
            <a:pPr fontAlgn="auto">
              <a:spcBef>
                <a:spcPts val="0"/>
              </a:spcBef>
              <a:spcAft>
                <a:spcPts val="0"/>
              </a:spcAft>
              <a:defRPr/>
            </a:pPr>
            <a:endParaRPr lang="fr-FR" sz="900" dirty="0">
              <a:solidFill>
                <a:schemeClr val="bg1">
                  <a:lumMod val="50000"/>
                </a:schemeClr>
              </a:solidFill>
              <a:latin typeface="+mn-lt"/>
              <a:cs typeface="+mn-cs"/>
            </a:endParaRPr>
          </a:p>
          <a:p>
            <a:pPr fontAlgn="auto">
              <a:spcBef>
                <a:spcPts val="0"/>
              </a:spcBef>
              <a:spcAft>
                <a:spcPts val="0"/>
              </a:spcAft>
              <a:defRPr/>
            </a:pPr>
            <a:r>
              <a:rPr lang="fr-FR" sz="1100" dirty="0">
                <a:latin typeface="+mn-lt"/>
                <a:cs typeface="+mn-cs"/>
              </a:rPr>
              <a:t>            </a:t>
            </a:r>
            <a:endParaRPr lang="fr-FR" sz="1100" dirty="0" smtClean="0">
              <a:latin typeface="+mn-lt"/>
              <a:cs typeface="+mn-cs"/>
            </a:endParaRPr>
          </a:p>
          <a:p>
            <a:pPr fontAlgn="auto">
              <a:spcBef>
                <a:spcPts val="0"/>
              </a:spcBef>
              <a:spcAft>
                <a:spcPts val="0"/>
              </a:spcAft>
              <a:defRPr/>
            </a:pPr>
            <a:r>
              <a:rPr lang="fr-FR" sz="1100" dirty="0" smtClean="0"/>
              <a:t> </a:t>
            </a:r>
            <a:r>
              <a:rPr lang="fr-FR" sz="1100" dirty="0" smtClean="0"/>
              <a:t>          </a:t>
            </a:r>
            <a:r>
              <a:rPr lang="fr-FR" sz="1100" dirty="0" smtClean="0">
                <a:latin typeface="+mn-lt"/>
                <a:cs typeface="+mn-cs"/>
              </a:rPr>
              <a:t>  </a:t>
            </a:r>
            <a:endParaRPr lang="fr-FR" sz="1100" dirty="0">
              <a:latin typeface="+mn-lt"/>
              <a:cs typeface="+mn-cs"/>
            </a:endParaRPr>
          </a:p>
          <a:p>
            <a:pPr fontAlgn="auto">
              <a:spcBef>
                <a:spcPts val="0"/>
              </a:spcBef>
              <a:spcAft>
                <a:spcPts val="0"/>
              </a:spcAft>
              <a:defRPr/>
            </a:pPr>
            <a:r>
              <a:rPr lang="fr-FR" sz="1100" dirty="0">
                <a:latin typeface="+mn-lt"/>
                <a:cs typeface="+mn-cs"/>
              </a:rPr>
              <a:t>             </a:t>
            </a:r>
          </a:p>
          <a:p>
            <a:pPr fontAlgn="auto">
              <a:spcBef>
                <a:spcPts val="0"/>
              </a:spcBef>
              <a:spcAft>
                <a:spcPts val="0"/>
              </a:spcAft>
              <a:defRPr/>
            </a:pPr>
            <a:r>
              <a:rPr lang="fr-FR" sz="1100" dirty="0">
                <a:latin typeface="+mn-lt"/>
                <a:cs typeface="+mn-cs"/>
              </a:rPr>
              <a:t>           </a:t>
            </a:r>
          </a:p>
          <a:p>
            <a:pPr fontAlgn="auto">
              <a:spcBef>
                <a:spcPts val="0"/>
              </a:spcBef>
              <a:spcAft>
                <a:spcPts val="0"/>
              </a:spcAft>
              <a:defRPr/>
            </a:pPr>
            <a:r>
              <a:rPr lang="fr-FR" sz="1100" dirty="0">
                <a:latin typeface="+mn-lt"/>
                <a:cs typeface="+mn-cs"/>
              </a:rPr>
              <a:t>             </a:t>
            </a:r>
            <a:r>
              <a:rPr lang="fr-FR" sz="1100" dirty="0" smtClean="0">
                <a:latin typeface="+mn-lt"/>
                <a:cs typeface="+mn-cs"/>
              </a:rPr>
              <a:t> </a:t>
            </a:r>
            <a:endParaRPr lang="fr-FR" sz="1100" dirty="0">
              <a:latin typeface="+mn-lt"/>
              <a:cs typeface="+mn-cs"/>
            </a:endParaRPr>
          </a:p>
          <a:p>
            <a:pPr fontAlgn="auto">
              <a:spcBef>
                <a:spcPts val="0"/>
              </a:spcBef>
              <a:spcAft>
                <a:spcPts val="0"/>
              </a:spcAft>
              <a:defRPr/>
            </a:pPr>
            <a:r>
              <a:rPr lang="fr-FR" sz="1100" dirty="0">
                <a:latin typeface="+mn-lt"/>
                <a:cs typeface="+mn-cs"/>
              </a:rPr>
              <a:t>             </a:t>
            </a:r>
          </a:p>
          <a:p>
            <a:pPr fontAlgn="auto">
              <a:spcBef>
                <a:spcPts val="0"/>
              </a:spcBef>
              <a:spcAft>
                <a:spcPts val="0"/>
              </a:spcAft>
              <a:defRPr/>
            </a:pPr>
            <a:endParaRPr lang="fr-FR" sz="1050" dirty="0">
              <a:latin typeface="+mn-lt"/>
              <a:cs typeface="+mn-cs"/>
            </a:endParaRPr>
          </a:p>
        </p:txBody>
      </p:sp>
      <p:sp>
        <p:nvSpPr>
          <p:cNvPr id="48" name="Rectangle à coins arrondis 47"/>
          <p:cNvSpPr/>
          <p:nvPr/>
        </p:nvSpPr>
        <p:spPr>
          <a:xfrm>
            <a:off x="642938" y="2928938"/>
            <a:ext cx="7715250" cy="1357312"/>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95000"/>
                </a:schemeClr>
              </a:solidFill>
            </a:endParaRPr>
          </a:p>
        </p:txBody>
      </p:sp>
      <p:sp>
        <p:nvSpPr>
          <p:cNvPr id="49" name="Rectangle à coins arrondis 48"/>
          <p:cNvSpPr/>
          <p:nvPr/>
        </p:nvSpPr>
        <p:spPr>
          <a:xfrm rot="10800000">
            <a:off x="642938" y="2928938"/>
            <a:ext cx="7715250" cy="142875"/>
          </a:xfrm>
          <a:prstGeom prst="round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0" name="Rectangle à coins arrondis 49"/>
          <p:cNvSpPr/>
          <p:nvPr/>
        </p:nvSpPr>
        <p:spPr>
          <a:xfrm rot="10800000">
            <a:off x="1979712" y="2928938"/>
            <a:ext cx="4357688" cy="142875"/>
          </a:xfrm>
          <a:prstGeom prst="roundRect">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1" name="ZoneTexte 50"/>
          <p:cNvSpPr txBox="1"/>
          <p:nvPr/>
        </p:nvSpPr>
        <p:spPr>
          <a:xfrm>
            <a:off x="1928794" y="2857495"/>
            <a:ext cx="1714512" cy="276999"/>
          </a:xfrm>
          <a:prstGeom prst="rect">
            <a:avLst/>
          </a:prstGeom>
          <a:noFill/>
          <a:scene3d>
            <a:camera prst="orthographicFront"/>
            <a:lightRig rig="threePt" dir="t"/>
          </a:scene3d>
          <a:sp3d>
            <a:bevelT prst="relaxedInset"/>
          </a:sp3d>
        </p:spPr>
        <p:txBody>
          <a:bodyPr>
            <a:spAutoFit/>
          </a:bodyPr>
          <a:lstStyle/>
          <a:p>
            <a:pPr fontAlgn="auto">
              <a:spcBef>
                <a:spcPts val="0"/>
              </a:spcBef>
              <a:spcAft>
                <a:spcPts val="0"/>
              </a:spcAft>
              <a:defRPr/>
            </a:pPr>
            <a:r>
              <a:rPr lang="fr-FR" sz="1200" dirty="0" smtClean="0">
                <a:solidFill>
                  <a:schemeClr val="tx1">
                    <a:lumMod val="65000"/>
                    <a:lumOff val="35000"/>
                  </a:schemeClr>
                </a:solidFill>
              </a:rPr>
              <a:t>Niveau : Bac +1</a:t>
            </a:r>
            <a:endParaRPr lang="fr-FR" sz="1200" dirty="0">
              <a:solidFill>
                <a:schemeClr val="tx1">
                  <a:lumMod val="65000"/>
                  <a:lumOff val="35000"/>
                </a:schemeClr>
              </a:solidFill>
              <a:latin typeface="+mn-lt"/>
              <a:cs typeface="+mn-cs"/>
            </a:endParaRPr>
          </a:p>
        </p:txBody>
      </p:sp>
      <p:sp>
        <p:nvSpPr>
          <p:cNvPr id="52" name="ZoneTexte 51"/>
          <p:cNvSpPr txBox="1"/>
          <p:nvPr/>
        </p:nvSpPr>
        <p:spPr>
          <a:xfrm>
            <a:off x="642938" y="2857500"/>
            <a:ext cx="1714500" cy="276225"/>
          </a:xfrm>
          <a:prstGeom prst="rect">
            <a:avLst/>
          </a:prstGeom>
          <a:noFill/>
        </p:spPr>
        <p:txBody>
          <a:bodyPr>
            <a:spAutoFit/>
          </a:bodyPr>
          <a:lstStyle/>
          <a:p>
            <a:pPr fontAlgn="auto">
              <a:spcBef>
                <a:spcPts val="0"/>
              </a:spcBef>
              <a:spcAft>
                <a:spcPts val="0"/>
              </a:spcAft>
              <a:defRPr/>
            </a:pPr>
            <a:r>
              <a:rPr lang="fr-FR" sz="1200" dirty="0" smtClean="0">
                <a:solidFill>
                  <a:schemeClr val="bg1">
                    <a:lumMod val="85000"/>
                  </a:schemeClr>
                </a:solidFill>
              </a:rPr>
              <a:t>Année 2010/2011</a:t>
            </a:r>
            <a:endParaRPr lang="fr-FR" sz="1200" dirty="0">
              <a:solidFill>
                <a:schemeClr val="bg1">
                  <a:lumMod val="85000"/>
                </a:schemeClr>
              </a:solidFill>
              <a:latin typeface="+mn-lt"/>
              <a:cs typeface="+mn-cs"/>
            </a:endParaRPr>
          </a:p>
        </p:txBody>
      </p:sp>
      <p:sp>
        <p:nvSpPr>
          <p:cNvPr id="53" name="ZoneTexte 52"/>
          <p:cNvSpPr txBox="1"/>
          <p:nvPr/>
        </p:nvSpPr>
        <p:spPr>
          <a:xfrm>
            <a:off x="6286500" y="2857500"/>
            <a:ext cx="2101924" cy="276999"/>
          </a:xfrm>
          <a:prstGeom prst="rect">
            <a:avLst/>
          </a:prstGeom>
          <a:noFill/>
        </p:spPr>
        <p:txBody>
          <a:bodyPr wrap="square">
            <a:spAutoFit/>
          </a:bodyPr>
          <a:lstStyle/>
          <a:p>
            <a:pPr fontAlgn="auto">
              <a:spcBef>
                <a:spcPts val="0"/>
              </a:spcBef>
              <a:spcAft>
                <a:spcPts val="0"/>
              </a:spcAft>
              <a:defRPr/>
            </a:pPr>
            <a:r>
              <a:rPr lang="fr-FR" sz="1200" dirty="0" smtClean="0">
                <a:solidFill>
                  <a:schemeClr val="bg1">
                    <a:lumMod val="85000"/>
                  </a:schemeClr>
                </a:solidFill>
                <a:latin typeface="+mn-lt"/>
                <a:cs typeface="+mn-cs"/>
              </a:rPr>
              <a:t>Université Paul Cézanne Aix</a:t>
            </a:r>
            <a:endParaRPr lang="fr-FR" sz="1200" dirty="0">
              <a:solidFill>
                <a:schemeClr val="bg1">
                  <a:lumMod val="85000"/>
                </a:schemeClr>
              </a:solidFill>
              <a:latin typeface="+mn-lt"/>
              <a:cs typeface="+mn-cs"/>
            </a:endParaRPr>
          </a:p>
        </p:txBody>
      </p:sp>
      <p:grpSp>
        <p:nvGrpSpPr>
          <p:cNvPr id="4" name="Groupe 61"/>
          <p:cNvGrpSpPr>
            <a:grpSpLocks/>
          </p:cNvGrpSpPr>
          <p:nvPr/>
        </p:nvGrpSpPr>
        <p:grpSpPr bwMode="auto">
          <a:xfrm>
            <a:off x="357188" y="2928938"/>
            <a:ext cx="142875" cy="142875"/>
            <a:chOff x="6000760" y="3929066"/>
            <a:chExt cx="1143008" cy="1071570"/>
          </a:xfrm>
        </p:grpSpPr>
        <p:sp>
          <p:nvSpPr>
            <p:cNvPr id="56" name="Ellipse 55"/>
            <p:cNvSpPr/>
            <p:nvPr/>
          </p:nvSpPr>
          <p:spPr>
            <a:xfrm>
              <a:off x="6000760" y="3929066"/>
              <a:ext cx="1143008" cy="1071570"/>
            </a:xfrm>
            <a:prstGeom prst="ellips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sp>
          <p:nvSpPr>
            <p:cNvPr id="57" name="Forme libre 56"/>
            <p:cNvSpPr/>
            <p:nvPr/>
          </p:nvSpPr>
          <p:spPr>
            <a:xfrm rot="5400000">
              <a:off x="6320641" y="4179101"/>
              <a:ext cx="642942" cy="57150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6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grpSp>
      <p:sp>
        <p:nvSpPr>
          <p:cNvPr id="59" name="ZoneTexte 58"/>
          <p:cNvSpPr txBox="1"/>
          <p:nvPr/>
        </p:nvSpPr>
        <p:spPr>
          <a:xfrm>
            <a:off x="642938" y="3071813"/>
            <a:ext cx="7572375" cy="1238250"/>
          </a:xfrm>
          <a:prstGeom prst="rect">
            <a:avLst/>
          </a:prstGeom>
          <a:noFill/>
        </p:spPr>
        <p:txBody>
          <a:bodyPr>
            <a:spAutoFit/>
          </a:bodyPr>
          <a:lstStyle/>
          <a:p>
            <a:pPr fontAlgn="auto">
              <a:spcBef>
                <a:spcPts val="0"/>
              </a:spcBef>
              <a:spcAft>
                <a:spcPts val="0"/>
              </a:spcAft>
              <a:defRPr/>
            </a:pPr>
            <a:r>
              <a:rPr lang="fr-FR" sz="900" dirty="0">
                <a:solidFill>
                  <a:schemeClr val="bg1">
                    <a:lumMod val="50000"/>
                  </a:schemeClr>
                </a:solidFill>
                <a:latin typeface="+mn-lt"/>
                <a:cs typeface="+mn-cs"/>
              </a:rPr>
              <a:t>Descriptif de la formation :</a:t>
            </a:r>
          </a:p>
          <a:p>
            <a:pPr fontAlgn="auto">
              <a:spcBef>
                <a:spcPts val="0"/>
              </a:spcBef>
              <a:spcAft>
                <a:spcPts val="0"/>
              </a:spcAft>
              <a:defRPr/>
            </a:pPr>
            <a:r>
              <a:rPr lang="fr-FR" sz="1100" dirty="0">
                <a:latin typeface="+mn-lt"/>
                <a:cs typeface="+mn-cs"/>
              </a:rPr>
              <a:t>             </a:t>
            </a:r>
            <a:r>
              <a:rPr lang="fr-FR" sz="1100" dirty="0" smtClean="0">
                <a:latin typeface="+mn-lt"/>
                <a:cs typeface="+mn-cs"/>
              </a:rPr>
              <a:t>. </a:t>
            </a:r>
            <a:r>
              <a:rPr lang="fr-FR" sz="1100" dirty="0" smtClean="0">
                <a:solidFill>
                  <a:schemeClr val="tx1">
                    <a:lumMod val="65000"/>
                    <a:lumOff val="35000"/>
                  </a:schemeClr>
                </a:solidFill>
                <a:latin typeface="+mn-lt"/>
                <a:cs typeface="+mn-cs"/>
              </a:rPr>
              <a:t>Année non achevée suite à l’incorporation à l’école nationale de police de Fos sur mer. </a:t>
            </a:r>
            <a:endParaRPr lang="fr-FR" sz="1100" dirty="0">
              <a:latin typeface="+mn-lt"/>
              <a:cs typeface="+mn-cs"/>
            </a:endParaRPr>
          </a:p>
          <a:p>
            <a:pPr fontAlgn="auto">
              <a:spcBef>
                <a:spcPts val="0"/>
              </a:spcBef>
              <a:spcAft>
                <a:spcPts val="0"/>
              </a:spcAft>
              <a:defRPr/>
            </a:pPr>
            <a:r>
              <a:rPr lang="fr-FR" sz="1100" dirty="0">
                <a:latin typeface="+mn-lt"/>
                <a:cs typeface="+mn-cs"/>
              </a:rPr>
              <a:t>             </a:t>
            </a:r>
          </a:p>
          <a:p>
            <a:pPr fontAlgn="auto">
              <a:spcBef>
                <a:spcPts val="0"/>
              </a:spcBef>
              <a:spcAft>
                <a:spcPts val="0"/>
              </a:spcAft>
              <a:defRPr/>
            </a:pPr>
            <a:r>
              <a:rPr lang="fr-FR" sz="1100" dirty="0">
                <a:latin typeface="+mn-lt"/>
                <a:cs typeface="+mn-cs"/>
              </a:rPr>
              <a:t>             </a:t>
            </a:r>
          </a:p>
          <a:p>
            <a:pPr fontAlgn="auto">
              <a:spcBef>
                <a:spcPts val="0"/>
              </a:spcBef>
              <a:spcAft>
                <a:spcPts val="0"/>
              </a:spcAft>
              <a:defRPr/>
            </a:pPr>
            <a:r>
              <a:rPr lang="fr-FR" sz="1100" dirty="0">
                <a:latin typeface="+mn-lt"/>
                <a:cs typeface="+mn-cs"/>
              </a:rPr>
              <a:t>             </a:t>
            </a:r>
          </a:p>
          <a:p>
            <a:pPr fontAlgn="auto">
              <a:spcBef>
                <a:spcPts val="0"/>
              </a:spcBef>
              <a:spcAft>
                <a:spcPts val="0"/>
              </a:spcAft>
              <a:defRPr/>
            </a:pPr>
            <a:r>
              <a:rPr lang="fr-FR" sz="1100" dirty="0">
                <a:latin typeface="+mn-lt"/>
                <a:cs typeface="+mn-cs"/>
              </a:rPr>
              <a:t>             </a:t>
            </a:r>
          </a:p>
          <a:p>
            <a:pPr fontAlgn="auto">
              <a:spcBef>
                <a:spcPts val="0"/>
              </a:spcBef>
              <a:spcAft>
                <a:spcPts val="0"/>
              </a:spcAft>
              <a:defRPr/>
            </a:pPr>
            <a:endParaRPr lang="fr-FR" sz="1050" dirty="0">
              <a:latin typeface="+mn-lt"/>
              <a:cs typeface="+mn-cs"/>
            </a:endParaRPr>
          </a:p>
        </p:txBody>
      </p:sp>
      <p:sp>
        <p:nvSpPr>
          <p:cNvPr id="62" name="Rectangle à coins arrondis 61"/>
          <p:cNvSpPr/>
          <p:nvPr/>
        </p:nvSpPr>
        <p:spPr>
          <a:xfrm>
            <a:off x="642938" y="4572000"/>
            <a:ext cx="7715250" cy="1357313"/>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95000"/>
                </a:schemeClr>
              </a:solidFill>
            </a:endParaRPr>
          </a:p>
        </p:txBody>
      </p:sp>
      <p:sp>
        <p:nvSpPr>
          <p:cNvPr id="63" name="Rectangle à coins arrondis 62"/>
          <p:cNvSpPr/>
          <p:nvPr/>
        </p:nvSpPr>
        <p:spPr>
          <a:xfrm rot="10800000">
            <a:off x="642938" y="4572000"/>
            <a:ext cx="7715250" cy="142875"/>
          </a:xfrm>
          <a:prstGeom prst="round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8" name="ZoneTexte 67"/>
          <p:cNvSpPr txBox="1"/>
          <p:nvPr/>
        </p:nvSpPr>
        <p:spPr>
          <a:xfrm>
            <a:off x="642938" y="4500563"/>
            <a:ext cx="1714500" cy="276225"/>
          </a:xfrm>
          <a:prstGeom prst="rect">
            <a:avLst/>
          </a:prstGeom>
          <a:noFill/>
        </p:spPr>
        <p:txBody>
          <a:bodyPr>
            <a:spAutoFit/>
          </a:bodyPr>
          <a:lstStyle/>
          <a:p>
            <a:pPr fontAlgn="auto">
              <a:spcBef>
                <a:spcPts val="0"/>
              </a:spcBef>
              <a:spcAft>
                <a:spcPts val="0"/>
              </a:spcAft>
              <a:defRPr/>
            </a:pPr>
            <a:r>
              <a:rPr lang="fr-FR" sz="1200" dirty="0" smtClean="0">
                <a:solidFill>
                  <a:schemeClr val="bg1">
                    <a:lumMod val="85000"/>
                  </a:schemeClr>
                </a:solidFill>
              </a:rPr>
              <a:t>Autres formations</a:t>
            </a:r>
            <a:endParaRPr lang="fr-FR" sz="1200" dirty="0">
              <a:solidFill>
                <a:schemeClr val="bg1">
                  <a:lumMod val="85000"/>
                </a:schemeClr>
              </a:solidFill>
              <a:latin typeface="+mn-lt"/>
              <a:cs typeface="+mn-cs"/>
            </a:endParaRPr>
          </a:p>
        </p:txBody>
      </p:sp>
      <p:grpSp>
        <p:nvGrpSpPr>
          <p:cNvPr id="5" name="Groupe 61"/>
          <p:cNvGrpSpPr>
            <a:grpSpLocks/>
          </p:cNvGrpSpPr>
          <p:nvPr/>
        </p:nvGrpSpPr>
        <p:grpSpPr bwMode="auto">
          <a:xfrm>
            <a:off x="357188" y="4572000"/>
            <a:ext cx="142875" cy="142875"/>
            <a:chOff x="6000760" y="3929066"/>
            <a:chExt cx="1143008" cy="1071570"/>
          </a:xfrm>
        </p:grpSpPr>
        <p:sp>
          <p:nvSpPr>
            <p:cNvPr id="71" name="Ellipse 70"/>
            <p:cNvSpPr/>
            <p:nvPr/>
          </p:nvSpPr>
          <p:spPr>
            <a:xfrm>
              <a:off x="6000760" y="3929066"/>
              <a:ext cx="1143008" cy="1071570"/>
            </a:xfrm>
            <a:prstGeom prst="ellips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sp>
          <p:nvSpPr>
            <p:cNvPr id="72" name="Forme libre 71"/>
            <p:cNvSpPr/>
            <p:nvPr/>
          </p:nvSpPr>
          <p:spPr>
            <a:xfrm rot="5400000">
              <a:off x="6320641" y="4179101"/>
              <a:ext cx="642942" cy="57150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6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grpSp>
      <p:sp>
        <p:nvSpPr>
          <p:cNvPr id="73" name="ZoneTexte 72"/>
          <p:cNvSpPr txBox="1"/>
          <p:nvPr/>
        </p:nvSpPr>
        <p:spPr>
          <a:xfrm>
            <a:off x="642938" y="4714875"/>
            <a:ext cx="7572375" cy="1238250"/>
          </a:xfrm>
          <a:prstGeom prst="rect">
            <a:avLst/>
          </a:prstGeom>
          <a:noFill/>
        </p:spPr>
        <p:txBody>
          <a:bodyPr>
            <a:spAutoFit/>
          </a:bodyPr>
          <a:lstStyle/>
          <a:p>
            <a:pPr fontAlgn="auto">
              <a:spcBef>
                <a:spcPts val="0"/>
              </a:spcBef>
              <a:spcAft>
                <a:spcPts val="0"/>
              </a:spcAft>
              <a:defRPr/>
            </a:pPr>
            <a:r>
              <a:rPr lang="fr-FR" sz="900" dirty="0">
                <a:solidFill>
                  <a:schemeClr val="bg1">
                    <a:lumMod val="50000"/>
                  </a:schemeClr>
                </a:solidFill>
                <a:latin typeface="+mn-lt"/>
                <a:cs typeface="+mn-cs"/>
              </a:rPr>
              <a:t>Descriptif </a:t>
            </a:r>
            <a:r>
              <a:rPr lang="fr-FR" sz="900" dirty="0" smtClean="0">
                <a:solidFill>
                  <a:schemeClr val="bg1">
                    <a:lumMod val="50000"/>
                  </a:schemeClr>
                </a:solidFill>
                <a:latin typeface="+mn-lt"/>
                <a:cs typeface="+mn-cs"/>
              </a:rPr>
              <a:t>des formations </a:t>
            </a:r>
            <a:r>
              <a:rPr lang="fr-FR" sz="900" dirty="0">
                <a:solidFill>
                  <a:schemeClr val="bg1">
                    <a:lumMod val="50000"/>
                  </a:schemeClr>
                </a:solidFill>
                <a:latin typeface="+mn-lt"/>
                <a:cs typeface="+mn-cs"/>
              </a:rPr>
              <a:t>:</a:t>
            </a:r>
          </a:p>
          <a:p>
            <a:pPr fontAlgn="auto">
              <a:spcBef>
                <a:spcPts val="0"/>
              </a:spcBef>
              <a:spcAft>
                <a:spcPts val="0"/>
              </a:spcAft>
              <a:defRPr/>
            </a:pPr>
            <a:r>
              <a:rPr lang="fr-FR" sz="1100" dirty="0">
                <a:latin typeface="+mn-lt"/>
                <a:cs typeface="+mn-cs"/>
              </a:rPr>
              <a:t>             </a:t>
            </a:r>
            <a:r>
              <a:rPr lang="fr-FR" sz="1100" dirty="0" smtClean="0">
                <a:latin typeface="+mn-lt"/>
                <a:cs typeface="+mn-cs"/>
              </a:rPr>
              <a:t>.</a:t>
            </a:r>
            <a:r>
              <a:rPr lang="fr-FR" sz="1100" dirty="0" smtClean="0">
                <a:solidFill>
                  <a:schemeClr val="tx1">
                    <a:lumMod val="65000"/>
                    <a:lumOff val="35000"/>
                  </a:schemeClr>
                </a:solidFill>
                <a:latin typeface="+mn-lt"/>
                <a:cs typeface="+mn-cs"/>
              </a:rPr>
              <a:t> Autoformation sur les logiciels Microsoft Office PowerPoint et Open Office.</a:t>
            </a:r>
            <a:endParaRPr lang="fr-FR" sz="1100" dirty="0">
              <a:latin typeface="+mn-lt"/>
              <a:cs typeface="+mn-cs"/>
            </a:endParaRPr>
          </a:p>
          <a:p>
            <a:pPr fontAlgn="auto">
              <a:spcBef>
                <a:spcPts val="0"/>
              </a:spcBef>
              <a:spcAft>
                <a:spcPts val="0"/>
              </a:spcAft>
              <a:defRPr/>
            </a:pPr>
            <a:r>
              <a:rPr lang="fr-FR" sz="1100" dirty="0">
                <a:latin typeface="+mn-lt"/>
                <a:cs typeface="+mn-cs"/>
              </a:rPr>
              <a:t>             </a:t>
            </a:r>
            <a:r>
              <a:rPr lang="fr-FR" sz="1100" dirty="0" smtClean="0">
                <a:latin typeface="+mn-lt"/>
                <a:cs typeface="+mn-cs"/>
              </a:rPr>
              <a:t>. </a:t>
            </a:r>
            <a:r>
              <a:rPr lang="fr-FR" sz="1100" dirty="0" smtClean="0">
                <a:solidFill>
                  <a:schemeClr val="tx1">
                    <a:lumMod val="65000"/>
                    <a:lumOff val="35000"/>
                  </a:schemeClr>
                </a:solidFill>
                <a:latin typeface="+mn-lt"/>
                <a:cs typeface="+mn-cs"/>
              </a:rPr>
              <a:t>Cours particuliers de Chinois ( Mandarin )</a:t>
            </a:r>
            <a:endParaRPr lang="fr-FR" sz="1100" dirty="0">
              <a:latin typeface="+mn-lt"/>
              <a:cs typeface="+mn-cs"/>
            </a:endParaRPr>
          </a:p>
          <a:p>
            <a:pPr fontAlgn="auto">
              <a:spcBef>
                <a:spcPts val="0"/>
              </a:spcBef>
              <a:spcAft>
                <a:spcPts val="0"/>
              </a:spcAft>
              <a:defRPr/>
            </a:pPr>
            <a:r>
              <a:rPr lang="fr-FR" sz="1100" dirty="0">
                <a:latin typeface="+mn-lt"/>
                <a:cs typeface="+mn-cs"/>
              </a:rPr>
              <a:t>             </a:t>
            </a:r>
          </a:p>
          <a:p>
            <a:pPr fontAlgn="auto">
              <a:spcBef>
                <a:spcPts val="0"/>
              </a:spcBef>
              <a:spcAft>
                <a:spcPts val="0"/>
              </a:spcAft>
              <a:defRPr/>
            </a:pPr>
            <a:r>
              <a:rPr lang="fr-FR" sz="1100" dirty="0">
                <a:latin typeface="+mn-lt"/>
                <a:cs typeface="+mn-cs"/>
              </a:rPr>
              <a:t>             </a:t>
            </a:r>
          </a:p>
          <a:p>
            <a:pPr fontAlgn="auto">
              <a:spcBef>
                <a:spcPts val="0"/>
              </a:spcBef>
              <a:spcAft>
                <a:spcPts val="0"/>
              </a:spcAft>
              <a:defRPr/>
            </a:pPr>
            <a:r>
              <a:rPr lang="fr-FR" sz="1100" dirty="0">
                <a:latin typeface="+mn-lt"/>
                <a:cs typeface="+mn-cs"/>
              </a:rPr>
              <a:t>             </a:t>
            </a:r>
            <a:r>
              <a:rPr lang="fr-FR" sz="1100" dirty="0" smtClean="0">
                <a:latin typeface="+mn-lt"/>
                <a:cs typeface="+mn-cs"/>
              </a:rPr>
              <a:t> </a:t>
            </a:r>
            <a:endParaRPr lang="fr-FR" sz="1100" dirty="0">
              <a:latin typeface="+mn-lt"/>
              <a:cs typeface="+mn-cs"/>
            </a:endParaRPr>
          </a:p>
          <a:p>
            <a:pPr fontAlgn="auto">
              <a:spcBef>
                <a:spcPts val="0"/>
              </a:spcBef>
              <a:spcAft>
                <a:spcPts val="0"/>
              </a:spcAft>
              <a:defRPr/>
            </a:pPr>
            <a:endParaRPr lang="fr-FR" sz="1050" dirty="0">
              <a:latin typeface="+mn-lt"/>
              <a:cs typeface="+mn-cs"/>
            </a:endParaRPr>
          </a:p>
        </p:txBody>
      </p:sp>
      <p:sp>
        <p:nvSpPr>
          <p:cNvPr id="84" name="Rectangle à coins arrondis 83"/>
          <p:cNvSpPr/>
          <p:nvPr/>
        </p:nvSpPr>
        <p:spPr>
          <a:xfrm>
            <a:off x="789236" y="0"/>
            <a:ext cx="7383164" cy="571500"/>
          </a:xfrm>
          <a:prstGeom prst="roundRect">
            <a:avLst>
              <a:gd name="adj" fmla="val 25942"/>
            </a:avLst>
          </a:prstGeom>
          <a:solidFill>
            <a:srgbClr val="7F7F7F"/>
          </a:solidFill>
          <a:ln w="9525">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solidFill>
                <a:srgbClr val="EBE8E1"/>
              </a:solidFill>
            </a:endParaRPr>
          </a:p>
        </p:txBody>
      </p:sp>
      <p:sp>
        <p:nvSpPr>
          <p:cNvPr id="85" name="Rectangle 84">
            <a:hlinkClick r:id="rId3" action="ppaction://hlinksldjump"/>
          </p:cNvPr>
          <p:cNvSpPr/>
          <p:nvPr/>
        </p:nvSpPr>
        <p:spPr>
          <a:xfrm>
            <a:off x="1122462"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Etat civil</a:t>
            </a:r>
          </a:p>
        </p:txBody>
      </p:sp>
      <p:sp>
        <p:nvSpPr>
          <p:cNvPr id="86" name="Rectangle 85">
            <a:hlinkClick r:id="rId4" action="ppaction://hlinksldjump"/>
          </p:cNvPr>
          <p:cNvSpPr/>
          <p:nvPr/>
        </p:nvSpPr>
        <p:spPr>
          <a:xfrm>
            <a:off x="1997397" y="142875"/>
            <a:ext cx="2214563"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Expérience professionnelle</a:t>
            </a:r>
          </a:p>
        </p:txBody>
      </p:sp>
      <p:sp>
        <p:nvSpPr>
          <p:cNvPr id="87" name="Rectangle 86">
            <a:hlinkClick r:id="rId5" action="ppaction://hlinksldjump"/>
          </p:cNvPr>
          <p:cNvSpPr/>
          <p:nvPr/>
        </p:nvSpPr>
        <p:spPr>
          <a:xfrm>
            <a:off x="4222800" y="142875"/>
            <a:ext cx="135731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95000"/>
                  </a:schemeClr>
                </a:solidFill>
              </a:rPr>
              <a:t>Formation</a:t>
            </a:r>
            <a:endParaRPr lang="fr-FR" sz="1400" b="1" dirty="0">
              <a:solidFill>
                <a:schemeClr val="bg1">
                  <a:lumMod val="95000"/>
                </a:schemeClr>
              </a:solidFill>
            </a:endParaRPr>
          </a:p>
        </p:txBody>
      </p:sp>
      <p:sp>
        <p:nvSpPr>
          <p:cNvPr id="89" name="Rectangle 88">
            <a:hlinkClick r:id="rId6" action="ppaction://hlinksldjump"/>
          </p:cNvPr>
          <p:cNvSpPr/>
          <p:nvPr/>
        </p:nvSpPr>
        <p:spPr>
          <a:xfrm>
            <a:off x="7099126"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Divers</a:t>
            </a:r>
          </a:p>
        </p:txBody>
      </p:sp>
      <p:sp>
        <p:nvSpPr>
          <p:cNvPr id="90" name="Rectangle 89">
            <a:hlinkClick r:id="rId7" action="ppaction://hlinksldjump"/>
          </p:cNvPr>
          <p:cNvSpPr/>
          <p:nvPr/>
        </p:nvSpPr>
        <p:spPr>
          <a:xfrm>
            <a:off x="5449218" y="142875"/>
            <a:ext cx="164306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Motivations</a:t>
            </a:r>
            <a:endParaRPr lang="fr-FR" sz="1400" b="1" dirty="0">
              <a:solidFill>
                <a:schemeClr val="bg1">
                  <a:lumMod val="65000"/>
                </a:schemeClr>
              </a:solidFill>
            </a:endParaRPr>
          </a:p>
        </p:txBody>
      </p:sp>
      <p:cxnSp>
        <p:nvCxnSpPr>
          <p:cNvPr id="91" name="Connecteur droit 90"/>
          <p:cNvCxnSpPr/>
          <p:nvPr/>
        </p:nvCxnSpPr>
        <p:spPr>
          <a:xfrm rot="5400000">
            <a:off x="694883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rot="5400000">
            <a:off x="55086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Connecteur droit 93"/>
          <p:cNvCxnSpPr/>
          <p:nvPr/>
        </p:nvCxnSpPr>
        <p:spPr>
          <a:xfrm rot="5400000">
            <a:off x="19082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Connecteur droit 94"/>
          <p:cNvCxnSpPr/>
          <p:nvPr/>
        </p:nvCxnSpPr>
        <p:spPr>
          <a:xfrm rot="5400000">
            <a:off x="4140522"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Rectangle 95">
            <a:hlinkClick r:id="rId8" action="ppaction://hlinksldjump"/>
          </p:cNvPr>
          <p:cNvSpPr/>
          <p:nvPr/>
        </p:nvSpPr>
        <p:spPr>
          <a:xfrm>
            <a:off x="7572375" y="714375"/>
            <a:ext cx="1071563" cy="214313"/>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smtClean="0">
                <a:solidFill>
                  <a:schemeClr val="bg1">
                    <a:lumMod val="75000"/>
                  </a:schemeClr>
                </a:solidFill>
              </a:rPr>
              <a:t>Page d’accueil</a:t>
            </a:r>
            <a:endParaRPr lang="fr-FR" sz="1100" b="1"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85776"/>
            <a:ext cx="9144000" cy="7143776"/>
          </a:xfrm>
          <a:prstGeom prst="rect">
            <a:avLst/>
          </a:prstGeom>
          <a:solidFill>
            <a:srgbClr val="7F7F7F"/>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8" name="Rectangle à coins arrondis 57"/>
          <p:cNvSpPr/>
          <p:nvPr/>
        </p:nvSpPr>
        <p:spPr>
          <a:xfrm>
            <a:off x="214282" y="-71462"/>
            <a:ext cx="8715436" cy="6643734"/>
          </a:xfrm>
          <a:prstGeom prst="roundRect">
            <a:avLst>
              <a:gd name="adj" fmla="val 4094"/>
            </a:avLst>
          </a:prstGeom>
          <a:solidFill>
            <a:schemeClr val="bg1">
              <a:lumMod val="9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3077" name="ZoneTexte 14"/>
          <p:cNvSpPr txBox="1">
            <a:spLocks noChangeArrowheads="1"/>
          </p:cNvSpPr>
          <p:nvPr/>
        </p:nvSpPr>
        <p:spPr bwMode="auto">
          <a:xfrm>
            <a:off x="-4071938" y="2928938"/>
            <a:ext cx="184150" cy="369887"/>
          </a:xfrm>
          <a:prstGeom prst="rect">
            <a:avLst/>
          </a:prstGeom>
          <a:noFill/>
          <a:ln w="9525">
            <a:noFill/>
            <a:miter lim="800000"/>
            <a:headEnd/>
            <a:tailEnd/>
          </a:ln>
        </p:spPr>
        <p:txBody>
          <a:bodyPr wrap="none">
            <a:spAutoFit/>
          </a:bodyPr>
          <a:lstStyle/>
          <a:p>
            <a:endParaRPr lang="fr-FR">
              <a:latin typeface="Calibri" pitchFamily="34" charset="0"/>
            </a:endParaRPr>
          </a:p>
        </p:txBody>
      </p:sp>
      <p:sp>
        <p:nvSpPr>
          <p:cNvPr id="21" name="Rectangle à coins arrondis 20"/>
          <p:cNvSpPr/>
          <p:nvPr/>
        </p:nvSpPr>
        <p:spPr>
          <a:xfrm>
            <a:off x="642910" y="1285860"/>
            <a:ext cx="7715304" cy="4591412"/>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95000"/>
                </a:schemeClr>
              </a:solidFill>
            </a:endParaRPr>
          </a:p>
        </p:txBody>
      </p:sp>
      <p:sp>
        <p:nvSpPr>
          <p:cNvPr id="86" name="Rectangle à coins arrondis 85"/>
          <p:cNvSpPr/>
          <p:nvPr/>
        </p:nvSpPr>
        <p:spPr>
          <a:xfrm rot="10800000">
            <a:off x="642910" y="1285858"/>
            <a:ext cx="7715304" cy="142878"/>
          </a:xfrm>
          <a:prstGeom prst="round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nvGrpSpPr>
          <p:cNvPr id="88" name="Groupe 61"/>
          <p:cNvGrpSpPr/>
          <p:nvPr/>
        </p:nvGrpSpPr>
        <p:grpSpPr>
          <a:xfrm>
            <a:off x="357158" y="1285860"/>
            <a:ext cx="142876" cy="142876"/>
            <a:chOff x="6000760" y="3929066"/>
            <a:chExt cx="1143008" cy="1071570"/>
          </a:xfrm>
        </p:grpSpPr>
        <p:sp>
          <p:nvSpPr>
            <p:cNvPr id="95" name="Ellipse 94"/>
            <p:cNvSpPr/>
            <p:nvPr/>
          </p:nvSpPr>
          <p:spPr>
            <a:xfrm>
              <a:off x="6000760" y="3929066"/>
              <a:ext cx="1143008" cy="1071570"/>
            </a:xfrm>
            <a:prstGeom prst="ellips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85000"/>
                  </a:schemeClr>
                </a:solidFill>
              </a:endParaRPr>
            </a:p>
          </p:txBody>
        </p:sp>
        <p:sp>
          <p:nvSpPr>
            <p:cNvPr id="105" name="Forme libre 104"/>
            <p:cNvSpPr/>
            <p:nvPr/>
          </p:nvSpPr>
          <p:spPr>
            <a:xfrm rot="5400000">
              <a:off x="6322231" y="4179099"/>
              <a:ext cx="642942" cy="571504"/>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6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lumMod val="85000"/>
                  </a:schemeClr>
                </a:solidFill>
              </a:endParaRPr>
            </a:p>
          </p:txBody>
        </p:sp>
      </p:grpSp>
      <p:sp>
        <p:nvSpPr>
          <p:cNvPr id="111" name="ZoneTexte 110"/>
          <p:cNvSpPr txBox="1"/>
          <p:nvPr/>
        </p:nvSpPr>
        <p:spPr>
          <a:xfrm>
            <a:off x="642910" y="1214422"/>
            <a:ext cx="1714512" cy="276999"/>
          </a:xfrm>
          <a:prstGeom prst="rect">
            <a:avLst/>
          </a:prstGeom>
          <a:noFill/>
        </p:spPr>
        <p:txBody>
          <a:bodyPr wrap="square" rtlCol="0">
            <a:spAutoFit/>
          </a:bodyPr>
          <a:lstStyle/>
          <a:p>
            <a:r>
              <a:rPr lang="fr-FR" sz="1200" dirty="0" smtClean="0">
                <a:solidFill>
                  <a:schemeClr val="bg1">
                    <a:lumMod val="85000"/>
                  </a:schemeClr>
                </a:solidFill>
              </a:rPr>
              <a:t>Motivations</a:t>
            </a:r>
            <a:endParaRPr lang="fr-FR" sz="1200" dirty="0">
              <a:solidFill>
                <a:schemeClr val="bg1">
                  <a:lumMod val="85000"/>
                </a:schemeClr>
              </a:solidFill>
            </a:endParaRPr>
          </a:p>
        </p:txBody>
      </p:sp>
      <p:sp>
        <p:nvSpPr>
          <p:cNvPr id="63" name="Rectangle à coins arrondis 62"/>
          <p:cNvSpPr/>
          <p:nvPr/>
        </p:nvSpPr>
        <p:spPr>
          <a:xfrm>
            <a:off x="789236" y="0"/>
            <a:ext cx="7383164" cy="571500"/>
          </a:xfrm>
          <a:prstGeom prst="roundRect">
            <a:avLst>
              <a:gd name="adj" fmla="val 25942"/>
            </a:avLst>
          </a:prstGeom>
          <a:solidFill>
            <a:srgbClr val="7F7F7F"/>
          </a:solidFill>
          <a:ln w="9525">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solidFill>
                <a:srgbClr val="EBE8E1"/>
              </a:solidFill>
            </a:endParaRPr>
          </a:p>
        </p:txBody>
      </p:sp>
      <p:sp>
        <p:nvSpPr>
          <p:cNvPr id="64" name="Rectangle 63">
            <a:hlinkClick r:id="rId3" action="ppaction://hlinksldjump"/>
          </p:cNvPr>
          <p:cNvSpPr/>
          <p:nvPr/>
        </p:nvSpPr>
        <p:spPr>
          <a:xfrm>
            <a:off x="1122462"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Etat civil</a:t>
            </a:r>
          </a:p>
        </p:txBody>
      </p:sp>
      <p:sp>
        <p:nvSpPr>
          <p:cNvPr id="65" name="Rectangle 64">
            <a:hlinkClick r:id="rId4" action="ppaction://hlinksldjump"/>
          </p:cNvPr>
          <p:cNvSpPr/>
          <p:nvPr/>
        </p:nvSpPr>
        <p:spPr>
          <a:xfrm>
            <a:off x="1997397" y="142875"/>
            <a:ext cx="2214563"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Expérience professionnelle</a:t>
            </a:r>
          </a:p>
        </p:txBody>
      </p:sp>
      <p:sp>
        <p:nvSpPr>
          <p:cNvPr id="66" name="Rectangle 65">
            <a:hlinkClick r:id="rId5" action="ppaction://hlinksldjump"/>
          </p:cNvPr>
          <p:cNvSpPr/>
          <p:nvPr/>
        </p:nvSpPr>
        <p:spPr>
          <a:xfrm>
            <a:off x="4222800" y="142875"/>
            <a:ext cx="135731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Formation</a:t>
            </a:r>
            <a:endParaRPr lang="fr-FR" sz="1400" b="1" dirty="0">
              <a:solidFill>
                <a:schemeClr val="bg1">
                  <a:lumMod val="65000"/>
                </a:schemeClr>
              </a:solidFill>
            </a:endParaRPr>
          </a:p>
        </p:txBody>
      </p:sp>
      <p:sp>
        <p:nvSpPr>
          <p:cNvPr id="68" name="Rectangle 67">
            <a:hlinkClick r:id="rId6" action="ppaction://hlinksldjump"/>
          </p:cNvPr>
          <p:cNvSpPr/>
          <p:nvPr/>
        </p:nvSpPr>
        <p:spPr>
          <a:xfrm>
            <a:off x="7099126"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Divers</a:t>
            </a:r>
          </a:p>
        </p:txBody>
      </p:sp>
      <p:sp>
        <p:nvSpPr>
          <p:cNvPr id="69" name="Rectangle 68">
            <a:hlinkClick r:id="rId7" action="ppaction://hlinksldjump"/>
          </p:cNvPr>
          <p:cNvSpPr/>
          <p:nvPr/>
        </p:nvSpPr>
        <p:spPr>
          <a:xfrm>
            <a:off x="5449218" y="142875"/>
            <a:ext cx="164306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95000"/>
                  </a:schemeClr>
                </a:solidFill>
              </a:rPr>
              <a:t>Motivations</a:t>
            </a:r>
            <a:endParaRPr lang="fr-FR" sz="1400" b="1" dirty="0">
              <a:solidFill>
                <a:schemeClr val="bg1">
                  <a:lumMod val="95000"/>
                </a:schemeClr>
              </a:solidFill>
            </a:endParaRPr>
          </a:p>
        </p:txBody>
      </p:sp>
      <p:cxnSp>
        <p:nvCxnSpPr>
          <p:cNvPr id="70" name="Connecteur droit 69"/>
          <p:cNvCxnSpPr/>
          <p:nvPr/>
        </p:nvCxnSpPr>
        <p:spPr>
          <a:xfrm rot="5400000">
            <a:off x="694883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1" name="Connecteur droit 70"/>
          <p:cNvCxnSpPr/>
          <p:nvPr/>
        </p:nvCxnSpPr>
        <p:spPr>
          <a:xfrm rot="5400000">
            <a:off x="55086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3" name="Connecteur droit 72"/>
          <p:cNvCxnSpPr/>
          <p:nvPr/>
        </p:nvCxnSpPr>
        <p:spPr>
          <a:xfrm rot="5400000">
            <a:off x="19082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74" name="Connecteur droit 73"/>
          <p:cNvCxnSpPr/>
          <p:nvPr/>
        </p:nvCxnSpPr>
        <p:spPr>
          <a:xfrm rot="5400000">
            <a:off x="4140522"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6" name="Rectangle 75">
            <a:hlinkClick r:id="rId8" action="ppaction://hlinksldjump"/>
          </p:cNvPr>
          <p:cNvSpPr/>
          <p:nvPr/>
        </p:nvSpPr>
        <p:spPr>
          <a:xfrm>
            <a:off x="7572375" y="714375"/>
            <a:ext cx="1071563" cy="214313"/>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smtClean="0">
                <a:solidFill>
                  <a:schemeClr val="bg1">
                    <a:lumMod val="75000"/>
                  </a:schemeClr>
                </a:solidFill>
              </a:rPr>
              <a:t>Page d’accueil</a:t>
            </a:r>
            <a:endParaRPr lang="fr-FR" sz="1100" b="1" dirty="0">
              <a:solidFill>
                <a:schemeClr val="bg1">
                  <a:lumMod val="75000"/>
                </a:schemeClr>
              </a:solidFill>
            </a:endParaRPr>
          </a:p>
        </p:txBody>
      </p:sp>
      <p:sp>
        <p:nvSpPr>
          <p:cNvPr id="51" name="ZoneTexte 50"/>
          <p:cNvSpPr txBox="1"/>
          <p:nvPr/>
        </p:nvSpPr>
        <p:spPr>
          <a:xfrm>
            <a:off x="899592" y="1628800"/>
            <a:ext cx="4248472" cy="261610"/>
          </a:xfrm>
          <a:prstGeom prst="rect">
            <a:avLst/>
          </a:prstGeom>
          <a:noFill/>
        </p:spPr>
        <p:txBody>
          <a:bodyPr wrap="square" rtlCol="0">
            <a:spAutoFit/>
          </a:bodyPr>
          <a:lstStyle/>
          <a:p>
            <a:r>
              <a:rPr lang="fr-FR" sz="1100" dirty="0" smtClean="0">
                <a:solidFill>
                  <a:schemeClr val="tx1">
                    <a:lumMod val="65000"/>
                    <a:lumOff val="35000"/>
                  </a:schemeClr>
                </a:solidFill>
              </a:rPr>
              <a:t>…</a:t>
            </a:r>
            <a:endParaRPr lang="fr-FR" sz="1100"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285776"/>
            <a:ext cx="9144000" cy="7143776"/>
          </a:xfrm>
          <a:prstGeom prst="rect">
            <a:avLst/>
          </a:prstGeom>
          <a:solidFill>
            <a:srgbClr val="7F7F7F"/>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34" name="Rectangle à coins arrondis 33"/>
          <p:cNvSpPr/>
          <p:nvPr/>
        </p:nvSpPr>
        <p:spPr>
          <a:xfrm>
            <a:off x="323528" y="0"/>
            <a:ext cx="8715436" cy="6643734"/>
          </a:xfrm>
          <a:prstGeom prst="roundRect">
            <a:avLst>
              <a:gd name="adj" fmla="val 4094"/>
            </a:avLst>
          </a:prstGeom>
          <a:solidFill>
            <a:schemeClr val="bg1">
              <a:lumMod val="9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242" name="ZoneTexte 14"/>
          <p:cNvSpPr txBox="1">
            <a:spLocks noChangeArrowheads="1"/>
          </p:cNvSpPr>
          <p:nvPr/>
        </p:nvSpPr>
        <p:spPr bwMode="auto">
          <a:xfrm>
            <a:off x="-4071938" y="2928938"/>
            <a:ext cx="184150" cy="369887"/>
          </a:xfrm>
          <a:prstGeom prst="rect">
            <a:avLst/>
          </a:prstGeom>
          <a:noFill/>
          <a:ln w="9525">
            <a:noFill/>
            <a:miter lim="800000"/>
            <a:headEnd/>
            <a:tailEnd/>
          </a:ln>
        </p:spPr>
        <p:txBody>
          <a:bodyPr wrap="none">
            <a:spAutoFit/>
          </a:bodyPr>
          <a:lstStyle/>
          <a:p>
            <a:endParaRPr lang="fr-FR">
              <a:latin typeface="Calibri" pitchFamily="34" charset="0"/>
            </a:endParaRPr>
          </a:p>
        </p:txBody>
      </p:sp>
      <p:grpSp>
        <p:nvGrpSpPr>
          <p:cNvPr id="2" name="Groupe 61"/>
          <p:cNvGrpSpPr>
            <a:grpSpLocks/>
          </p:cNvGrpSpPr>
          <p:nvPr/>
        </p:nvGrpSpPr>
        <p:grpSpPr bwMode="auto">
          <a:xfrm>
            <a:off x="5643563" y="3929063"/>
            <a:ext cx="2714625" cy="2571750"/>
            <a:chOff x="6000760" y="3929066"/>
            <a:chExt cx="1143008" cy="1071570"/>
          </a:xfrm>
        </p:grpSpPr>
        <p:sp>
          <p:nvSpPr>
            <p:cNvPr id="60" name="Ellipse 59"/>
            <p:cNvSpPr/>
            <p:nvPr/>
          </p:nvSpPr>
          <p:spPr>
            <a:xfrm>
              <a:off x="6000760" y="3929066"/>
              <a:ext cx="1143008" cy="1071570"/>
            </a:xfrm>
            <a:prstGeom prst="ellipse">
              <a:avLst/>
            </a:prstGeom>
            <a:no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1" name="Forme libre 60"/>
            <p:cNvSpPr/>
            <p:nvPr/>
          </p:nvSpPr>
          <p:spPr>
            <a:xfrm rot="5400000">
              <a:off x="6321980" y="4179099"/>
              <a:ext cx="642942" cy="571504"/>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rgbClr val="EBE8E1"/>
            </a:solidFill>
            <a:ln w="28575">
              <a:solidFill>
                <a:srgbClr val="EBE8E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grpSp>
      <p:sp>
        <p:nvSpPr>
          <p:cNvPr id="21" name="Rectangle à coins arrondis 20"/>
          <p:cNvSpPr/>
          <p:nvPr/>
        </p:nvSpPr>
        <p:spPr>
          <a:xfrm>
            <a:off x="539552" y="2204864"/>
            <a:ext cx="7715250" cy="2000250"/>
          </a:xfrm>
          <a:prstGeom prst="roundRect">
            <a:avLst>
              <a:gd name="adj" fmla="val 8279"/>
            </a:avLst>
          </a:prstGeom>
          <a:solidFill>
            <a:srgbClr val="7F7F7F">
              <a:alpha val="12157"/>
            </a:srgbClr>
          </a:solidFill>
          <a:ln w="952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95000"/>
                </a:schemeClr>
              </a:solidFill>
            </a:endParaRPr>
          </a:p>
        </p:txBody>
      </p:sp>
      <p:sp>
        <p:nvSpPr>
          <p:cNvPr id="22" name="Rectangle à coins arrondis 21"/>
          <p:cNvSpPr/>
          <p:nvPr/>
        </p:nvSpPr>
        <p:spPr>
          <a:xfrm rot="10800000">
            <a:off x="571500" y="2071688"/>
            <a:ext cx="7715250" cy="142875"/>
          </a:xfrm>
          <a:prstGeom prst="round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5" name="ZoneTexte 24"/>
          <p:cNvSpPr txBox="1"/>
          <p:nvPr/>
        </p:nvSpPr>
        <p:spPr>
          <a:xfrm>
            <a:off x="571500" y="2000250"/>
            <a:ext cx="3143250" cy="276225"/>
          </a:xfrm>
          <a:prstGeom prst="rect">
            <a:avLst/>
          </a:prstGeom>
          <a:noFill/>
        </p:spPr>
        <p:txBody>
          <a:bodyPr>
            <a:spAutoFit/>
          </a:bodyPr>
          <a:lstStyle/>
          <a:p>
            <a:pPr fontAlgn="auto">
              <a:spcBef>
                <a:spcPts val="0"/>
              </a:spcBef>
              <a:spcAft>
                <a:spcPts val="0"/>
              </a:spcAft>
              <a:defRPr/>
            </a:pPr>
            <a:r>
              <a:rPr lang="fr-FR" sz="1200" dirty="0" smtClean="0">
                <a:solidFill>
                  <a:schemeClr val="bg1">
                    <a:lumMod val="85000"/>
                  </a:schemeClr>
                </a:solidFill>
              </a:rPr>
              <a:t>Sports et loisirs</a:t>
            </a:r>
            <a:endParaRPr lang="fr-FR" sz="1200" dirty="0">
              <a:solidFill>
                <a:schemeClr val="bg1">
                  <a:lumMod val="85000"/>
                </a:schemeClr>
              </a:solidFill>
              <a:latin typeface="+mn-lt"/>
              <a:cs typeface="+mn-cs"/>
            </a:endParaRPr>
          </a:p>
        </p:txBody>
      </p:sp>
      <p:grpSp>
        <p:nvGrpSpPr>
          <p:cNvPr id="3" name="Groupe 61"/>
          <p:cNvGrpSpPr>
            <a:grpSpLocks/>
          </p:cNvGrpSpPr>
          <p:nvPr/>
        </p:nvGrpSpPr>
        <p:grpSpPr bwMode="auto">
          <a:xfrm>
            <a:off x="1214415" y="2500307"/>
            <a:ext cx="142875" cy="142875"/>
            <a:chOff x="6000760" y="3929066"/>
            <a:chExt cx="1143008" cy="1071570"/>
          </a:xfrm>
          <a:solidFill>
            <a:schemeClr val="bg1">
              <a:lumMod val="50000"/>
            </a:schemeClr>
          </a:solidFill>
        </p:grpSpPr>
        <p:sp>
          <p:nvSpPr>
            <p:cNvPr id="28" name="Ellipse 27"/>
            <p:cNvSpPr/>
            <p:nvPr/>
          </p:nvSpPr>
          <p:spPr>
            <a:xfrm>
              <a:off x="6000760" y="3929066"/>
              <a:ext cx="1143008" cy="1071570"/>
            </a:xfrm>
            <a:prstGeom prst="ellipse">
              <a:avLst/>
            </a:prstGeom>
            <a:grp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sp>
          <p:nvSpPr>
            <p:cNvPr id="29" name="Forme libre 28"/>
            <p:cNvSpPr/>
            <p:nvPr/>
          </p:nvSpPr>
          <p:spPr>
            <a:xfrm rot="5400000">
              <a:off x="6320641" y="4179101"/>
              <a:ext cx="642942" cy="57150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7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grpSp>
      <p:grpSp>
        <p:nvGrpSpPr>
          <p:cNvPr id="4" name="Groupe 61"/>
          <p:cNvGrpSpPr>
            <a:grpSpLocks/>
          </p:cNvGrpSpPr>
          <p:nvPr/>
        </p:nvGrpSpPr>
        <p:grpSpPr bwMode="auto">
          <a:xfrm>
            <a:off x="1214414" y="3071810"/>
            <a:ext cx="142875" cy="142875"/>
            <a:chOff x="6000760" y="3929066"/>
            <a:chExt cx="1143008" cy="1071570"/>
          </a:xfrm>
          <a:solidFill>
            <a:schemeClr val="bg1">
              <a:lumMod val="50000"/>
            </a:schemeClr>
          </a:solidFill>
        </p:grpSpPr>
        <p:sp>
          <p:nvSpPr>
            <p:cNvPr id="32" name="Ellipse 31"/>
            <p:cNvSpPr/>
            <p:nvPr/>
          </p:nvSpPr>
          <p:spPr>
            <a:xfrm>
              <a:off x="6000760" y="3929066"/>
              <a:ext cx="1143008" cy="1071570"/>
            </a:xfrm>
            <a:prstGeom prst="ellipse">
              <a:avLst/>
            </a:prstGeom>
            <a:grp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sp>
          <p:nvSpPr>
            <p:cNvPr id="33" name="Forme libre 32"/>
            <p:cNvSpPr/>
            <p:nvPr/>
          </p:nvSpPr>
          <p:spPr>
            <a:xfrm rot="5400000">
              <a:off x="6320641" y="4179101"/>
              <a:ext cx="642942" cy="57150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7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grpSp>
      <p:grpSp>
        <p:nvGrpSpPr>
          <p:cNvPr id="5" name="Groupe 61"/>
          <p:cNvGrpSpPr>
            <a:grpSpLocks/>
          </p:cNvGrpSpPr>
          <p:nvPr/>
        </p:nvGrpSpPr>
        <p:grpSpPr bwMode="auto">
          <a:xfrm>
            <a:off x="1214414" y="3714752"/>
            <a:ext cx="142875" cy="142875"/>
            <a:chOff x="6000760" y="3929066"/>
            <a:chExt cx="1143008" cy="1071570"/>
          </a:xfrm>
          <a:solidFill>
            <a:schemeClr val="bg1">
              <a:lumMod val="50000"/>
            </a:schemeClr>
          </a:solidFill>
        </p:grpSpPr>
        <p:sp>
          <p:nvSpPr>
            <p:cNvPr id="35" name="Ellipse 34"/>
            <p:cNvSpPr/>
            <p:nvPr/>
          </p:nvSpPr>
          <p:spPr>
            <a:xfrm>
              <a:off x="6000760" y="3929066"/>
              <a:ext cx="1143008" cy="1071570"/>
            </a:xfrm>
            <a:prstGeom prst="ellipse">
              <a:avLst/>
            </a:prstGeom>
            <a:grp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sp>
          <p:nvSpPr>
            <p:cNvPr id="36" name="Forme libre 35"/>
            <p:cNvSpPr/>
            <p:nvPr/>
          </p:nvSpPr>
          <p:spPr>
            <a:xfrm rot="5400000">
              <a:off x="6320641" y="4179101"/>
              <a:ext cx="642942" cy="57150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00 h 10000"/>
                <a:gd name="connsiteX1" fmla="*/ 5000 w 10000"/>
                <a:gd name="connsiteY1" fmla="*/ 0 h 10000"/>
                <a:gd name="connsiteX2" fmla="*/ 10000 w 10000"/>
                <a:gd name="connsiteY2" fmla="*/ 10000 h 10000"/>
                <a:gd name="connsiteX3" fmla="*/ 4444 w 10000"/>
                <a:gd name="connsiteY3" fmla="*/ 6250 h 10000"/>
                <a:gd name="connsiteX4" fmla="*/ 0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0" y="10000"/>
                  </a:moveTo>
                  <a:lnTo>
                    <a:pt x="5000" y="0"/>
                  </a:lnTo>
                  <a:lnTo>
                    <a:pt x="10000" y="10000"/>
                  </a:lnTo>
                  <a:lnTo>
                    <a:pt x="4444" y="6250"/>
                  </a:lnTo>
                  <a:lnTo>
                    <a:pt x="0" y="10000"/>
                  </a:lnTo>
                  <a:close/>
                </a:path>
              </a:pathLst>
            </a:custGeom>
            <a:solidFill>
              <a:schemeClr val="bg1">
                <a:lumMod val="75000"/>
              </a:schemeClr>
            </a:solid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bg1">
                    <a:lumMod val="85000"/>
                  </a:schemeClr>
                </a:solidFill>
              </a:endParaRPr>
            </a:p>
          </p:txBody>
        </p:sp>
      </p:grpSp>
      <p:sp>
        <p:nvSpPr>
          <p:cNvPr id="49" name="Rectangle à coins arrondis 48"/>
          <p:cNvSpPr/>
          <p:nvPr/>
        </p:nvSpPr>
        <p:spPr>
          <a:xfrm>
            <a:off x="789236" y="0"/>
            <a:ext cx="7311156" cy="571500"/>
          </a:xfrm>
          <a:prstGeom prst="roundRect">
            <a:avLst>
              <a:gd name="adj" fmla="val 25942"/>
            </a:avLst>
          </a:prstGeom>
          <a:solidFill>
            <a:srgbClr val="7F7F7F"/>
          </a:solidFill>
          <a:ln w="9525">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b="1">
              <a:solidFill>
                <a:srgbClr val="EBE8E1"/>
              </a:solidFill>
            </a:endParaRPr>
          </a:p>
        </p:txBody>
      </p:sp>
      <p:sp>
        <p:nvSpPr>
          <p:cNvPr id="50" name="Rectangle 49">
            <a:hlinkClick r:id="rId3" action="ppaction://hlinksldjump"/>
          </p:cNvPr>
          <p:cNvSpPr/>
          <p:nvPr/>
        </p:nvSpPr>
        <p:spPr>
          <a:xfrm>
            <a:off x="1122462"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Etat civil</a:t>
            </a:r>
          </a:p>
        </p:txBody>
      </p:sp>
      <p:sp>
        <p:nvSpPr>
          <p:cNvPr id="51" name="Rectangle 50">
            <a:hlinkClick r:id="rId4" action="ppaction://hlinksldjump"/>
          </p:cNvPr>
          <p:cNvSpPr/>
          <p:nvPr/>
        </p:nvSpPr>
        <p:spPr>
          <a:xfrm>
            <a:off x="1997397" y="142875"/>
            <a:ext cx="2214563"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65000"/>
                  </a:schemeClr>
                </a:solidFill>
              </a:rPr>
              <a:t>Expérience professionnelle</a:t>
            </a:r>
          </a:p>
        </p:txBody>
      </p:sp>
      <p:sp>
        <p:nvSpPr>
          <p:cNvPr id="52" name="Rectangle 51">
            <a:hlinkClick r:id="rId5" action="ppaction://hlinksldjump"/>
          </p:cNvPr>
          <p:cNvSpPr/>
          <p:nvPr/>
        </p:nvSpPr>
        <p:spPr>
          <a:xfrm>
            <a:off x="4222800" y="142875"/>
            <a:ext cx="135731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Formation</a:t>
            </a:r>
            <a:endParaRPr lang="fr-FR" sz="1400" b="1" dirty="0">
              <a:solidFill>
                <a:schemeClr val="bg1">
                  <a:lumMod val="65000"/>
                </a:schemeClr>
              </a:solidFill>
            </a:endParaRPr>
          </a:p>
        </p:txBody>
      </p:sp>
      <p:sp>
        <p:nvSpPr>
          <p:cNvPr id="54" name="Rectangle 53">
            <a:hlinkClick r:id="rId6" action="ppaction://hlinksldjump"/>
          </p:cNvPr>
          <p:cNvSpPr/>
          <p:nvPr/>
        </p:nvSpPr>
        <p:spPr>
          <a:xfrm>
            <a:off x="7099126" y="142875"/>
            <a:ext cx="857250"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a:solidFill>
                  <a:schemeClr val="bg1">
                    <a:lumMod val="95000"/>
                  </a:schemeClr>
                </a:solidFill>
              </a:rPr>
              <a:t>Divers</a:t>
            </a:r>
          </a:p>
        </p:txBody>
      </p:sp>
      <p:sp>
        <p:nvSpPr>
          <p:cNvPr id="56" name="Rectangle 55">
            <a:hlinkClick r:id="rId7" action="ppaction://hlinksldjump"/>
          </p:cNvPr>
          <p:cNvSpPr/>
          <p:nvPr/>
        </p:nvSpPr>
        <p:spPr>
          <a:xfrm>
            <a:off x="5449218" y="142875"/>
            <a:ext cx="1643062" cy="285750"/>
          </a:xfrm>
          <a:prstGeom prst="rect">
            <a:avLst/>
          </a:prstGeom>
          <a:solidFill>
            <a:schemeClr val="bg1">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400" b="1" dirty="0" smtClean="0">
                <a:solidFill>
                  <a:schemeClr val="bg1">
                    <a:lumMod val="65000"/>
                  </a:schemeClr>
                </a:solidFill>
              </a:rPr>
              <a:t>Motivations</a:t>
            </a:r>
            <a:endParaRPr lang="fr-FR" sz="1400" b="1" dirty="0">
              <a:solidFill>
                <a:schemeClr val="bg1">
                  <a:lumMod val="65000"/>
                </a:schemeClr>
              </a:solidFill>
            </a:endParaRPr>
          </a:p>
        </p:txBody>
      </p:sp>
      <p:cxnSp>
        <p:nvCxnSpPr>
          <p:cNvPr id="57" name="Connecteur droit 56"/>
          <p:cNvCxnSpPr/>
          <p:nvPr/>
        </p:nvCxnSpPr>
        <p:spPr>
          <a:xfrm rot="5400000">
            <a:off x="694883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rot="5400000">
            <a:off x="55086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3" name="Connecteur droit 62"/>
          <p:cNvCxnSpPr/>
          <p:nvPr/>
        </p:nvCxnSpPr>
        <p:spPr>
          <a:xfrm rot="5400000">
            <a:off x="1908274"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rot="5400000">
            <a:off x="4140522" y="285751"/>
            <a:ext cx="14287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6" name="Rectangle 65">
            <a:hlinkClick r:id="rId8" action="ppaction://hlinksldjump"/>
          </p:cNvPr>
          <p:cNvSpPr/>
          <p:nvPr/>
        </p:nvSpPr>
        <p:spPr>
          <a:xfrm>
            <a:off x="7572375" y="714375"/>
            <a:ext cx="1071563" cy="214313"/>
          </a:xfrm>
          <a:prstGeom prst="rect">
            <a:avLst/>
          </a:prstGeom>
          <a:solidFill>
            <a:srgbClr val="EEEEEE"/>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100" b="1" dirty="0" smtClean="0">
                <a:solidFill>
                  <a:schemeClr val="bg1">
                    <a:lumMod val="75000"/>
                  </a:schemeClr>
                </a:solidFill>
              </a:rPr>
              <a:t>Page d’accueil</a:t>
            </a:r>
            <a:endParaRPr lang="fr-FR" sz="1100" b="1" dirty="0">
              <a:solidFill>
                <a:schemeClr val="bg1">
                  <a:lumMod val="75000"/>
                </a:schemeClr>
              </a:solidFill>
            </a:endParaRPr>
          </a:p>
        </p:txBody>
      </p:sp>
      <p:sp>
        <p:nvSpPr>
          <p:cNvPr id="38" name="ZoneTexte 37"/>
          <p:cNvSpPr txBox="1"/>
          <p:nvPr/>
        </p:nvSpPr>
        <p:spPr>
          <a:xfrm>
            <a:off x="1403648" y="2348880"/>
            <a:ext cx="6624736" cy="600164"/>
          </a:xfrm>
          <a:prstGeom prst="rect">
            <a:avLst/>
          </a:prstGeom>
          <a:noFill/>
        </p:spPr>
        <p:txBody>
          <a:bodyPr wrap="square" rtlCol="0">
            <a:spAutoFit/>
          </a:bodyPr>
          <a:lstStyle/>
          <a:p>
            <a:r>
              <a:rPr lang="fr-FR" sz="1100" b="1" i="1" u="sng" dirty="0" smtClean="0">
                <a:solidFill>
                  <a:schemeClr val="tx1">
                    <a:lumMod val="65000"/>
                    <a:lumOff val="35000"/>
                  </a:schemeClr>
                </a:solidFill>
              </a:rPr>
              <a:t>Sport</a:t>
            </a:r>
            <a:r>
              <a:rPr lang="fr-FR" sz="1100" dirty="0" smtClean="0">
                <a:solidFill>
                  <a:schemeClr val="tx1">
                    <a:lumMod val="65000"/>
                    <a:lumOff val="35000"/>
                  </a:schemeClr>
                </a:solidFill>
              </a:rPr>
              <a:t> : J’ai pratiqué le karaté pendant 5 ans et j’ai obtenu la ceinture marron. J’ai du interrompre cette discipline lorsque j’ai incorporé le Lycée militaire d’Aix en Provence, j’ai alors pratiqué des sports comme le basketball ou la course à pied.</a:t>
            </a:r>
            <a:endParaRPr lang="fr-FR" sz="1100" dirty="0">
              <a:solidFill>
                <a:schemeClr val="tx1">
                  <a:lumMod val="65000"/>
                  <a:lumOff val="35000"/>
                </a:schemeClr>
              </a:solidFill>
            </a:endParaRPr>
          </a:p>
        </p:txBody>
      </p:sp>
      <p:sp>
        <p:nvSpPr>
          <p:cNvPr id="39" name="ZoneTexte 38"/>
          <p:cNvSpPr txBox="1"/>
          <p:nvPr/>
        </p:nvSpPr>
        <p:spPr>
          <a:xfrm>
            <a:off x="1403648" y="2996952"/>
            <a:ext cx="6480720" cy="261610"/>
          </a:xfrm>
          <a:prstGeom prst="rect">
            <a:avLst/>
          </a:prstGeom>
          <a:noFill/>
        </p:spPr>
        <p:txBody>
          <a:bodyPr wrap="square" rtlCol="0">
            <a:spAutoFit/>
          </a:bodyPr>
          <a:lstStyle/>
          <a:p>
            <a:r>
              <a:rPr lang="fr-FR" sz="1100" b="1" i="1" u="sng" dirty="0" smtClean="0">
                <a:solidFill>
                  <a:schemeClr val="tx1">
                    <a:lumMod val="65000"/>
                    <a:lumOff val="35000"/>
                  </a:schemeClr>
                </a:solidFill>
              </a:rPr>
              <a:t>Loisirs</a:t>
            </a:r>
            <a:r>
              <a:rPr lang="fr-FR" sz="1100" dirty="0" smtClean="0">
                <a:solidFill>
                  <a:schemeClr val="tx1">
                    <a:lumMod val="65000"/>
                    <a:lumOff val="35000"/>
                  </a:schemeClr>
                </a:solidFill>
              </a:rPr>
              <a:t> : jeux d’échecs.</a:t>
            </a:r>
            <a:endParaRPr lang="fr-FR" sz="1100" dirty="0">
              <a:solidFill>
                <a:schemeClr val="tx1">
                  <a:lumMod val="65000"/>
                  <a:lumOff val="35000"/>
                </a:schemeClr>
              </a:solidFill>
            </a:endParaRPr>
          </a:p>
        </p:txBody>
      </p:sp>
      <p:sp>
        <p:nvSpPr>
          <p:cNvPr id="40" name="ZoneTexte 39"/>
          <p:cNvSpPr txBox="1"/>
          <p:nvPr/>
        </p:nvSpPr>
        <p:spPr>
          <a:xfrm>
            <a:off x="1403648" y="3573016"/>
            <a:ext cx="6408712" cy="600164"/>
          </a:xfrm>
          <a:prstGeom prst="rect">
            <a:avLst/>
          </a:prstGeom>
          <a:noFill/>
        </p:spPr>
        <p:txBody>
          <a:bodyPr wrap="square" rtlCol="0">
            <a:spAutoFit/>
          </a:bodyPr>
          <a:lstStyle/>
          <a:p>
            <a:r>
              <a:rPr lang="fr-FR" sz="1100" b="1" i="1" u="sng" dirty="0" smtClean="0">
                <a:solidFill>
                  <a:schemeClr val="tx1">
                    <a:lumMod val="65000"/>
                    <a:lumOff val="35000"/>
                  </a:schemeClr>
                </a:solidFill>
              </a:rPr>
              <a:t>Loisirs</a:t>
            </a:r>
            <a:r>
              <a:rPr lang="fr-FR" sz="1100" dirty="0" smtClean="0">
                <a:solidFill>
                  <a:schemeClr val="tx1">
                    <a:lumMod val="65000"/>
                    <a:lumOff val="35000"/>
                  </a:schemeClr>
                </a:solidFill>
              </a:rPr>
              <a:t> : Je suis également très attiré par les voyages, notamment dans les pays asiatiques. J’ai déjà eu l’occasion de voyager en Chine pour améliorer mes compétences linguistiques et enrichir mes connaissances culturelles.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7F7F7F"/>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604</TotalTime>
  <Words>382</Words>
  <Application>Microsoft Office PowerPoint</Application>
  <PresentationFormat>Affichage à l'écran (4:3)</PresentationFormat>
  <Paragraphs>115</Paragraphs>
  <Slides>6</Slides>
  <Notes>6</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Diapositive 1</vt:lpstr>
      <vt:lpstr>Diapositive 2</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Utilisateur Windows</dc:creator>
  <cp:lastModifiedBy>moi</cp:lastModifiedBy>
  <cp:revision>16</cp:revision>
  <dcterms:created xsi:type="dcterms:W3CDTF">2010-03-17T14:39:09Z</dcterms:created>
  <dcterms:modified xsi:type="dcterms:W3CDTF">2014-02-23T16:08:06Z</dcterms:modified>
</cp:coreProperties>
</file>