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0" r:id="rId4"/>
    <p:sldId id="264" r:id="rId5"/>
    <p:sldId id="265" r:id="rId6"/>
    <p:sldId id="261" r:id="rId7"/>
    <p:sldId id="268" r:id="rId8"/>
    <p:sldId id="269" r:id="rId9"/>
    <p:sldId id="271" r:id="rId10"/>
    <p:sldId id="262" r:id="rId11"/>
    <p:sldId id="267" r:id="rId12"/>
    <p:sldId id="270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7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97555-B644-494C-8A27-ABA26294C2DE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EE2C7-6937-49F9-9F29-43CB95C82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57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28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6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003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69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0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0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7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21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9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64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6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5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E2C7-6937-49F9-9F29-43CB95C821A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38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9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3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18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12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23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57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4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71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21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86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5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978D-2A2E-4F27-A0FA-0515372C09E2}" type="datetimeFigureOut">
              <a:rPr lang="fr-FR" smtClean="0"/>
              <a:t>22/02/2014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2F97-B66C-4049-A0E2-3CA6C09B2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7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41415" y="424530"/>
            <a:ext cx="53511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800" smtClean="0">
                <a:latin typeface="Haettenschweiler" panose="020B0706040902060204" pitchFamily="34" charset="0"/>
              </a:rPr>
              <a:t>TRIGONOMETRY</a:t>
            </a:r>
            <a:endParaRPr lang="fr-FR" sz="880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cxgNO99LLes/UaJ6tg_lYFI/AAAAAAAAAxE/SJd8fPO4jZE/s1600/fond20ciel20bleu201024x7685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0"/>
          <a:stretch/>
        </p:blipFill>
        <p:spPr bwMode="auto">
          <a:xfrm>
            <a:off x="0" y="-875763"/>
            <a:ext cx="12192000" cy="46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pierreetvacances.com/wp-content/uploads/2010/05/mer_antilles_fo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" t="18905" r="2697" b="664"/>
          <a:stretch/>
        </p:blipFill>
        <p:spPr bwMode="auto">
          <a:xfrm>
            <a:off x="-340660" y="3576914"/>
            <a:ext cx="12532659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 flipV="1">
            <a:off x="5916706" y="2252870"/>
            <a:ext cx="3253798" cy="131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 rot="839989">
            <a:off x="7434471" y="2955235"/>
            <a:ext cx="336721" cy="609600"/>
          </a:xfrm>
          <a:custGeom>
            <a:avLst/>
            <a:gdLst>
              <a:gd name="connsiteX0" fmla="*/ 0 w 336721"/>
              <a:gd name="connsiteY0" fmla="*/ 0 h 662609"/>
              <a:gd name="connsiteX1" fmla="*/ 291548 w 336721"/>
              <a:gd name="connsiteY1" fmla="*/ 238539 h 662609"/>
              <a:gd name="connsiteX2" fmla="*/ 331304 w 336721"/>
              <a:gd name="connsiteY2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721" h="662609">
                <a:moveTo>
                  <a:pt x="0" y="0"/>
                </a:moveTo>
                <a:cubicBezTo>
                  <a:pt x="118165" y="64052"/>
                  <a:pt x="236331" y="128104"/>
                  <a:pt x="291548" y="238539"/>
                </a:cubicBezTo>
                <a:cubicBezTo>
                  <a:pt x="346765" y="348974"/>
                  <a:pt x="339034" y="505791"/>
                  <a:pt x="331304" y="66260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71792" y="29817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Angle A</a:t>
            </a:r>
            <a:endParaRPr lang="fr-FR"/>
          </a:p>
        </p:txBody>
      </p:sp>
      <p:sp>
        <p:nvSpPr>
          <p:cNvPr id="10" name="Bulle ronde 9"/>
          <p:cNvSpPr/>
          <p:nvPr/>
        </p:nvSpPr>
        <p:spPr>
          <a:xfrm>
            <a:off x="9459008" y="245089"/>
            <a:ext cx="2585081" cy="1351721"/>
          </a:xfrm>
          <a:prstGeom prst="wedgeEllipseCallout">
            <a:avLst>
              <a:gd name="adj1" fmla="val -36212"/>
              <a:gd name="adj2" fmla="val 52696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 ici, le SOLEIL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7" name="Connecteur droit 16"/>
            <p:cNvCxnSpPr/>
            <p:nvPr/>
          </p:nvCxnSpPr>
          <p:spPr>
            <a:xfrm flipH="1">
              <a:off x="5919537" y="0"/>
              <a:ext cx="32085" cy="685800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0" y="3567946"/>
              <a:ext cx="12192000" cy="35859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438400" y="215153"/>
              <a:ext cx="6974541" cy="6436658"/>
            </a:xfrm>
            <a:prstGeom prst="ellipse">
              <a:avLst/>
            </a:prstGeom>
            <a:noFill/>
            <a:ln w="1905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8488607" y="1601294"/>
            <a:ext cx="1582771" cy="1335008"/>
            <a:chOff x="8488607" y="1601294"/>
            <a:chExt cx="1582771" cy="1335008"/>
          </a:xfrm>
        </p:grpSpPr>
        <p:pic>
          <p:nvPicPr>
            <p:cNvPr id="2" name="Picture 2" descr="http://www.babelio.com/users/QUIZ_Au-soleil-soleil_2983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607" y="1601294"/>
              <a:ext cx="1582771" cy="133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lipse 3"/>
            <p:cNvSpPr/>
            <p:nvPr/>
          </p:nvSpPr>
          <p:spPr>
            <a:xfrm>
              <a:off x="9142667" y="2034699"/>
              <a:ext cx="132948" cy="11656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cxgNO99LLes/UaJ6tg_lYFI/AAAAAAAAAxE/SJd8fPO4jZE/s1600/fond20ciel20bleu201024x7685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0"/>
          <a:stretch/>
        </p:blipFill>
        <p:spPr bwMode="auto">
          <a:xfrm>
            <a:off x="0" y="-875763"/>
            <a:ext cx="12192000" cy="46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pierreetvacances.com/wp-content/uploads/2010/05/mer_antilles_fo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" t="18905" r="2697" b="664"/>
          <a:stretch/>
        </p:blipFill>
        <p:spPr bwMode="auto">
          <a:xfrm>
            <a:off x="-340660" y="3576914"/>
            <a:ext cx="12532659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 flipV="1">
            <a:off x="5916706" y="2252870"/>
            <a:ext cx="3253798" cy="131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 rot="839989">
            <a:off x="7434471" y="2955235"/>
            <a:ext cx="336721" cy="609600"/>
          </a:xfrm>
          <a:custGeom>
            <a:avLst/>
            <a:gdLst>
              <a:gd name="connsiteX0" fmla="*/ 0 w 336721"/>
              <a:gd name="connsiteY0" fmla="*/ 0 h 662609"/>
              <a:gd name="connsiteX1" fmla="*/ 291548 w 336721"/>
              <a:gd name="connsiteY1" fmla="*/ 238539 h 662609"/>
              <a:gd name="connsiteX2" fmla="*/ 331304 w 336721"/>
              <a:gd name="connsiteY2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721" h="662609">
                <a:moveTo>
                  <a:pt x="0" y="0"/>
                </a:moveTo>
                <a:cubicBezTo>
                  <a:pt x="118165" y="64052"/>
                  <a:pt x="236331" y="128104"/>
                  <a:pt x="291548" y="238539"/>
                </a:cubicBezTo>
                <a:cubicBezTo>
                  <a:pt x="346765" y="348974"/>
                  <a:pt x="339034" y="505791"/>
                  <a:pt x="331304" y="66260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71792" y="29817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Angle A</a:t>
            </a:r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20" name="Connecteur droit 19"/>
            <p:cNvCxnSpPr/>
            <p:nvPr/>
          </p:nvCxnSpPr>
          <p:spPr>
            <a:xfrm flipH="1">
              <a:off x="5919537" y="0"/>
              <a:ext cx="32085" cy="685800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0" y="3567946"/>
              <a:ext cx="12192000" cy="35859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2438400" y="215153"/>
              <a:ext cx="6974541" cy="6436658"/>
            </a:xfrm>
            <a:prstGeom prst="ellipse">
              <a:avLst/>
            </a:prstGeom>
            <a:noFill/>
            <a:ln w="1905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488607" y="1601294"/>
            <a:ext cx="1582771" cy="1975620"/>
            <a:chOff x="8488607" y="1601294"/>
            <a:chExt cx="1582771" cy="1975620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9157252" y="2358500"/>
              <a:ext cx="13252" cy="1218414"/>
            </a:xfrm>
            <a:prstGeom prst="line">
              <a:avLst/>
            </a:prstGeom>
            <a:ln w="139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e 15"/>
            <p:cNvGrpSpPr/>
            <p:nvPr/>
          </p:nvGrpSpPr>
          <p:grpSpPr>
            <a:xfrm>
              <a:off x="8488607" y="1601294"/>
              <a:ext cx="1582771" cy="1335008"/>
              <a:chOff x="8488607" y="1601294"/>
              <a:chExt cx="1582771" cy="1335008"/>
            </a:xfrm>
          </p:grpSpPr>
          <p:pic>
            <p:nvPicPr>
              <p:cNvPr id="17" name="Picture 2" descr="http://www.babelio.com/users/QUIZ_Au-soleil-soleil_2983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8607" y="1601294"/>
                <a:ext cx="1582771" cy="1335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Ellipse 17"/>
              <p:cNvSpPr/>
              <p:nvPr/>
            </p:nvSpPr>
            <p:spPr>
              <a:xfrm>
                <a:off x="9142667" y="2034699"/>
                <a:ext cx="132948" cy="11656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" name="Bulle ronde 9"/>
          <p:cNvSpPr/>
          <p:nvPr/>
        </p:nvSpPr>
        <p:spPr>
          <a:xfrm>
            <a:off x="7665825" y="4203032"/>
            <a:ext cx="4281005" cy="1780673"/>
          </a:xfrm>
          <a:prstGeom prst="wedgeEllipseCallout">
            <a:avLst>
              <a:gd name="adj1" fmla="val -15282"/>
              <a:gd name="adj2" fmla="val -9415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hauteur du soleil dans le CIEL c'est SIN(A)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72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cxgNO99LLes/UaJ6tg_lYFI/AAAAAAAAAxE/SJd8fPO4jZE/s1600/fond20ciel20bleu201024x7685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0"/>
          <a:stretch/>
        </p:blipFill>
        <p:spPr bwMode="auto">
          <a:xfrm>
            <a:off x="0" y="-875763"/>
            <a:ext cx="12192000" cy="46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pierreetvacances.com/wp-content/uploads/2010/05/mer_antilles_fo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" t="18905" r="2697" b="664"/>
          <a:stretch/>
        </p:blipFill>
        <p:spPr bwMode="auto">
          <a:xfrm>
            <a:off x="-340660" y="3576914"/>
            <a:ext cx="12532659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 flipV="1">
            <a:off x="5916706" y="2252870"/>
            <a:ext cx="3253798" cy="131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 rot="839989">
            <a:off x="7434471" y="2955235"/>
            <a:ext cx="336721" cy="609600"/>
          </a:xfrm>
          <a:custGeom>
            <a:avLst/>
            <a:gdLst>
              <a:gd name="connsiteX0" fmla="*/ 0 w 336721"/>
              <a:gd name="connsiteY0" fmla="*/ 0 h 662609"/>
              <a:gd name="connsiteX1" fmla="*/ 291548 w 336721"/>
              <a:gd name="connsiteY1" fmla="*/ 238539 h 662609"/>
              <a:gd name="connsiteX2" fmla="*/ 331304 w 336721"/>
              <a:gd name="connsiteY2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721" h="662609">
                <a:moveTo>
                  <a:pt x="0" y="0"/>
                </a:moveTo>
                <a:cubicBezTo>
                  <a:pt x="118165" y="64052"/>
                  <a:pt x="236331" y="128104"/>
                  <a:pt x="291548" y="238539"/>
                </a:cubicBezTo>
                <a:cubicBezTo>
                  <a:pt x="346765" y="348974"/>
                  <a:pt x="339034" y="505791"/>
                  <a:pt x="331304" y="66260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71792" y="29817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Angle A</a:t>
            </a:r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20" name="Connecteur droit 19"/>
            <p:cNvCxnSpPr/>
            <p:nvPr/>
          </p:nvCxnSpPr>
          <p:spPr>
            <a:xfrm flipH="1">
              <a:off x="5919537" y="0"/>
              <a:ext cx="32085" cy="685800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0" y="3567946"/>
              <a:ext cx="12192000" cy="35859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2438400" y="215153"/>
              <a:ext cx="6974541" cy="6436658"/>
            </a:xfrm>
            <a:prstGeom prst="ellipse">
              <a:avLst/>
            </a:prstGeom>
            <a:noFill/>
            <a:ln w="1905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Bulle ronde 9"/>
          <p:cNvSpPr/>
          <p:nvPr/>
        </p:nvSpPr>
        <p:spPr>
          <a:xfrm>
            <a:off x="0" y="215152"/>
            <a:ext cx="5534526" cy="1676397"/>
          </a:xfrm>
          <a:prstGeom prst="wedgeEllipseCallout">
            <a:avLst>
              <a:gd name="adj1" fmla="val 69791"/>
              <a:gd name="adj2" fmla="val 58865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 la distance du SOLEIL au DRAPEAU, c'est COS(A)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5922245" y="2210554"/>
            <a:ext cx="3231582" cy="19597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8488607" y="1601294"/>
            <a:ext cx="1582771" cy="1975620"/>
            <a:chOff x="8488607" y="1601294"/>
            <a:chExt cx="1582771" cy="1975620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9157252" y="2358500"/>
              <a:ext cx="13252" cy="1218414"/>
            </a:xfrm>
            <a:prstGeom prst="line">
              <a:avLst/>
            </a:prstGeom>
            <a:ln w="139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e 15"/>
            <p:cNvGrpSpPr/>
            <p:nvPr/>
          </p:nvGrpSpPr>
          <p:grpSpPr>
            <a:xfrm>
              <a:off x="8488607" y="1601294"/>
              <a:ext cx="1582771" cy="1335008"/>
              <a:chOff x="8488607" y="1601294"/>
              <a:chExt cx="1582771" cy="1335008"/>
            </a:xfrm>
          </p:grpSpPr>
          <p:pic>
            <p:nvPicPr>
              <p:cNvPr id="17" name="Picture 2" descr="http://www.babelio.com/users/QUIZ_Au-soleil-soleil_2983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8607" y="1601294"/>
                <a:ext cx="1582771" cy="1335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Ellipse 17"/>
              <p:cNvSpPr/>
              <p:nvPr/>
            </p:nvSpPr>
            <p:spPr>
              <a:xfrm>
                <a:off x="9142667" y="2034699"/>
                <a:ext cx="132948" cy="11656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16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pierreetvacances.com/wp-content/uploads/2010/05/mer_antilles_fo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" t="18905" r="2697" b="664"/>
          <a:stretch/>
        </p:blipFill>
        <p:spPr bwMode="auto">
          <a:xfrm>
            <a:off x="-340660" y="3576914"/>
            <a:ext cx="12532659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-cxgNO99LLes/UaJ6tg_lYFI/AAAAAAAAAxE/SJd8fPO4jZE/s1600/fond20ciel20bleu201024x7685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0"/>
          <a:stretch/>
        </p:blipFill>
        <p:spPr bwMode="auto">
          <a:xfrm>
            <a:off x="0" y="-875763"/>
            <a:ext cx="12192000" cy="46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27" name="Connecteur droit 26"/>
            <p:cNvCxnSpPr/>
            <p:nvPr/>
          </p:nvCxnSpPr>
          <p:spPr>
            <a:xfrm flipH="1">
              <a:off x="5919537" y="0"/>
              <a:ext cx="32085" cy="685800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0" y="3567946"/>
              <a:ext cx="12192000" cy="35859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2438400" y="215153"/>
              <a:ext cx="6974541" cy="6436658"/>
            </a:xfrm>
            <a:prstGeom prst="ellipse">
              <a:avLst/>
            </a:prstGeom>
            <a:noFill/>
            <a:ln w="1905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" name="Connecteur droit 2"/>
          <p:cNvCxnSpPr/>
          <p:nvPr/>
        </p:nvCxnSpPr>
        <p:spPr>
          <a:xfrm flipV="1">
            <a:off x="5916706" y="2252870"/>
            <a:ext cx="3253798" cy="131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 rot="839989">
            <a:off x="7434471" y="2955235"/>
            <a:ext cx="336721" cy="609600"/>
          </a:xfrm>
          <a:custGeom>
            <a:avLst/>
            <a:gdLst>
              <a:gd name="connsiteX0" fmla="*/ 0 w 336721"/>
              <a:gd name="connsiteY0" fmla="*/ 0 h 662609"/>
              <a:gd name="connsiteX1" fmla="*/ 291548 w 336721"/>
              <a:gd name="connsiteY1" fmla="*/ 238539 h 662609"/>
              <a:gd name="connsiteX2" fmla="*/ 331304 w 336721"/>
              <a:gd name="connsiteY2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721" h="662609">
                <a:moveTo>
                  <a:pt x="0" y="0"/>
                </a:moveTo>
                <a:cubicBezTo>
                  <a:pt x="118165" y="64052"/>
                  <a:pt x="236331" y="128104"/>
                  <a:pt x="291548" y="238539"/>
                </a:cubicBezTo>
                <a:cubicBezTo>
                  <a:pt x="346765" y="348974"/>
                  <a:pt x="339034" y="505791"/>
                  <a:pt x="331304" y="66260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71792" y="29817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Angle A</a:t>
            </a: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4770201" y="463724"/>
            <a:ext cx="1155468" cy="3080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0288063">
            <a:off x="5800846" y="2881567"/>
            <a:ext cx="724875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ulle ronde 16"/>
          <p:cNvSpPr/>
          <p:nvPr/>
        </p:nvSpPr>
        <p:spPr>
          <a:xfrm>
            <a:off x="319327" y="1288244"/>
            <a:ext cx="2585081" cy="1592827"/>
          </a:xfrm>
          <a:prstGeom prst="wedgeEllipseCallout">
            <a:avLst>
              <a:gd name="adj1" fmla="val 100533"/>
              <a:gd name="adj2" fmla="val -89795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soleil veut aller LA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662801" y="2017401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Angle </a:t>
            </a:r>
            <a:r>
              <a:rPr lang="fr-FR" smtClean="0"/>
              <a:t>A + PI/2</a:t>
            </a:r>
            <a:endParaRPr lang="fr-FR"/>
          </a:p>
        </p:txBody>
      </p:sp>
      <p:sp>
        <p:nvSpPr>
          <p:cNvPr id="23" name="Forme libre 22"/>
          <p:cNvSpPr/>
          <p:nvPr/>
        </p:nvSpPr>
        <p:spPr>
          <a:xfrm rot="839989">
            <a:off x="5406540" y="2619014"/>
            <a:ext cx="1682998" cy="798524"/>
          </a:xfrm>
          <a:custGeom>
            <a:avLst/>
            <a:gdLst>
              <a:gd name="connsiteX0" fmla="*/ 0 w 336721"/>
              <a:gd name="connsiteY0" fmla="*/ 0 h 662609"/>
              <a:gd name="connsiteX1" fmla="*/ 291548 w 336721"/>
              <a:gd name="connsiteY1" fmla="*/ 238539 h 662609"/>
              <a:gd name="connsiteX2" fmla="*/ 331304 w 336721"/>
              <a:gd name="connsiteY2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721" h="662609">
                <a:moveTo>
                  <a:pt x="0" y="0"/>
                </a:moveTo>
                <a:cubicBezTo>
                  <a:pt x="118165" y="64052"/>
                  <a:pt x="236331" y="128104"/>
                  <a:pt x="291548" y="238539"/>
                </a:cubicBezTo>
                <a:cubicBezTo>
                  <a:pt x="346765" y="348974"/>
                  <a:pt x="339034" y="505791"/>
                  <a:pt x="331304" y="662609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417982" y="77509"/>
            <a:ext cx="587154" cy="5238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8488607" y="1601294"/>
            <a:ext cx="1582771" cy="1975620"/>
            <a:chOff x="8488607" y="1601294"/>
            <a:chExt cx="1582771" cy="197562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9157252" y="2358500"/>
              <a:ext cx="13252" cy="1218414"/>
            </a:xfrm>
            <a:prstGeom prst="line">
              <a:avLst/>
            </a:prstGeom>
            <a:ln w="139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e 7"/>
            <p:cNvGrpSpPr/>
            <p:nvPr/>
          </p:nvGrpSpPr>
          <p:grpSpPr>
            <a:xfrm>
              <a:off x="8488607" y="1601294"/>
              <a:ext cx="1582771" cy="1335008"/>
              <a:chOff x="8488607" y="1601294"/>
              <a:chExt cx="1582771" cy="1335008"/>
            </a:xfrm>
          </p:grpSpPr>
          <p:pic>
            <p:nvPicPr>
              <p:cNvPr id="2" name="Picture 2" descr="http://www.babelio.com/users/QUIZ_Au-soleil-soleil_2983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8607" y="1601294"/>
                <a:ext cx="1582771" cy="1335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Ellipse 3"/>
              <p:cNvSpPr/>
              <p:nvPr/>
            </p:nvSpPr>
            <p:spPr>
              <a:xfrm>
                <a:off x="9142667" y="2034699"/>
                <a:ext cx="132948" cy="11656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5" name="Bulle ronde 24"/>
          <p:cNvSpPr/>
          <p:nvPr/>
        </p:nvSpPr>
        <p:spPr>
          <a:xfrm>
            <a:off x="1636234" y="3544685"/>
            <a:ext cx="2585081" cy="1946450"/>
          </a:xfrm>
          <a:prstGeom prst="wedgeEllipseCallout">
            <a:avLst>
              <a:gd name="adj1" fmla="val 104519"/>
              <a:gd name="adj2" fmla="val -58035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veut faire un QUART DE TOUR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Bulle ronde 29"/>
          <p:cNvSpPr/>
          <p:nvPr/>
        </p:nvSpPr>
        <p:spPr>
          <a:xfrm>
            <a:off x="6794640" y="679560"/>
            <a:ext cx="5076519" cy="1946450"/>
          </a:xfrm>
          <a:prstGeom prst="wedgeEllipseCallout">
            <a:avLst>
              <a:gd name="adj1" fmla="val -67129"/>
              <a:gd name="adj2" fmla="val -56387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SIN(A) = -COS (A+PI/2)</a:t>
            </a:r>
            <a:endParaRPr lang="fr-FR" sz="24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4 L -0.03321 -0.09792 L -0.04245 -0.12269 L -0.05573 -0.14769 L -0.07227 -0.18843 L -0.09974 -0.24051 L -0.11511 -0.25625 L -0.13386 -0.27454 L -0.15938 -0.30186 L -0.18516 -0.31528 L -0.22617 -0.34005 L -0.25 -0.3419 L -0.28972 -0.34005 L -0.31146 -0.33102 L -0.33308 -0.3176 L -0.34909 -0.30857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1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2" grpId="0"/>
      <p:bldP spid="23" grpId="0" animBg="1"/>
      <p:bldP spid="25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humbs.dreamstime.com/z/arbre-de-chtaigne-d-isolement-sur-un-fond-blanc-321558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2"/>
          <a:stretch/>
        </p:blipFill>
        <p:spPr bwMode="auto">
          <a:xfrm>
            <a:off x="5202600" y="-258299"/>
            <a:ext cx="5549766" cy="62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927" y="424530"/>
            <a:ext cx="5479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smtClean="0">
                <a:latin typeface="Haettenschweiler" panose="020B0706040902060204" pitchFamily="34" charset="0"/>
              </a:rPr>
              <a:t>Comment mesurer la hauteur</a:t>
            </a:r>
          </a:p>
          <a:p>
            <a:pPr algn="ctr"/>
            <a:r>
              <a:rPr lang="fr-FR" sz="7200">
                <a:latin typeface="Haettenschweiler" panose="020B0706040902060204" pitchFamily="34" charset="0"/>
              </a:rPr>
              <a:t>d</a:t>
            </a:r>
            <a:r>
              <a:rPr lang="fr-FR" sz="7200" smtClean="0">
                <a:latin typeface="Haettenschweiler" panose="020B0706040902060204" pitchFamily="34" charset="0"/>
              </a:rPr>
              <a:t>e l'arbre ?</a:t>
            </a:r>
            <a:endParaRPr lang="fr-FR" sz="720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humbs.dreamstime.com/z/arbre-de-chtaigne-d-isolement-sur-un-fond-blanc-321558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2"/>
          <a:stretch/>
        </p:blipFill>
        <p:spPr bwMode="auto">
          <a:xfrm>
            <a:off x="5202600" y="-258299"/>
            <a:ext cx="5549766" cy="62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 flipH="1">
            <a:off x="1107584" y="5499277"/>
            <a:ext cx="6954590" cy="141670"/>
          </a:xfrm>
          <a:prstGeom prst="line">
            <a:avLst/>
          </a:prstGeom>
          <a:ln w="127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624047" y="232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61753" y="424530"/>
            <a:ext cx="619272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800" smtClean="0">
                <a:latin typeface="Haettenschweiler" panose="020B0706040902060204" pitchFamily="34" charset="0"/>
              </a:rPr>
              <a:t>On peut mesurer </a:t>
            </a:r>
          </a:p>
          <a:p>
            <a:pPr algn="ctr"/>
            <a:r>
              <a:rPr lang="fr-FR" sz="8800" smtClean="0">
                <a:latin typeface="Haettenschweiler" panose="020B0706040902060204" pitchFamily="34" charset="0"/>
              </a:rPr>
              <a:t>la distance D</a:t>
            </a:r>
            <a:endParaRPr lang="fr-FR" sz="8800">
              <a:latin typeface="Haettenschweiler" panose="020B070604090206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3751" y="3867190"/>
            <a:ext cx="4042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smtClean="0">
                <a:latin typeface="Haettenschweiler" panose="020B0706040902060204" pitchFamily="34" charset="0"/>
              </a:rPr>
              <a:t> </a:t>
            </a:r>
            <a:endParaRPr lang="fr-FR" sz="9600"/>
          </a:p>
        </p:txBody>
      </p:sp>
      <p:sp>
        <p:nvSpPr>
          <p:cNvPr id="4" name="Rectangle 3"/>
          <p:cNvSpPr/>
          <p:nvPr/>
        </p:nvSpPr>
        <p:spPr>
          <a:xfrm>
            <a:off x="3621697" y="4824493"/>
            <a:ext cx="420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>
                <a:latin typeface="Haettenschweiler" panose="020B0706040902060204" pitchFamily="34" charset="0"/>
              </a:rPr>
              <a:t>D</a:t>
            </a:r>
            <a:endParaRPr lang="fr-FR" sz="4800"/>
          </a:p>
        </p:txBody>
      </p:sp>
    </p:spTree>
    <p:extLst>
      <p:ext uri="{BB962C8B-B14F-4D97-AF65-F5344CB8AC3E}">
        <p14:creationId xmlns:p14="http://schemas.microsoft.com/office/powerpoint/2010/main" val="23124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humbs.dreamstime.com/z/arbre-de-chtaigne-d-isolement-sur-un-fond-blanc-321558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2"/>
          <a:stretch/>
        </p:blipFill>
        <p:spPr bwMode="auto">
          <a:xfrm>
            <a:off x="5202600" y="-258299"/>
            <a:ext cx="5549766" cy="62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>
            <a:off x="2115671" y="4374776"/>
            <a:ext cx="1265986" cy="2483224"/>
          </a:xfrm>
          <a:prstGeom prst="arc">
            <a:avLst/>
          </a:prstGeom>
          <a:ln w="190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107583" y="141668"/>
            <a:ext cx="7057623" cy="5499278"/>
          </a:xfrm>
          <a:prstGeom prst="line">
            <a:avLst/>
          </a:pr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107584" y="5499277"/>
            <a:ext cx="6954590" cy="141670"/>
          </a:xfrm>
          <a:prstGeom prst="line">
            <a:avLst/>
          </a:prstGeom>
          <a:ln w="127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496241" y="3496228"/>
            <a:ext cx="12731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smtClean="0">
                <a:latin typeface="Haettenschweiler" panose="020B0706040902060204" pitchFamily="34" charset="0"/>
              </a:rPr>
              <a:t>40°</a:t>
            </a:r>
            <a:endParaRPr lang="fr-FR" sz="8000">
              <a:latin typeface="Haettenschweiler" panose="020B070604090206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624047" y="232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72218" y="13712"/>
            <a:ext cx="3288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smtClean="0">
                <a:latin typeface="Haettenschweiler" panose="020B0706040902060204" pitchFamily="34" charset="0"/>
              </a:rPr>
              <a:t>On peut mesurer </a:t>
            </a:r>
          </a:p>
          <a:p>
            <a:pPr algn="ctr"/>
            <a:r>
              <a:rPr lang="fr-FR" sz="5400" smtClean="0">
                <a:latin typeface="Haettenschweiler" panose="020B0706040902060204" pitchFamily="34" charset="0"/>
              </a:rPr>
              <a:t>L'angle avec le sommet</a:t>
            </a:r>
            <a:endParaRPr lang="fr-FR" sz="540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humbs.dreamstime.com/z/arbre-de-chtaigne-d-isolement-sur-un-fond-blanc-321558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2"/>
          <a:stretch/>
        </p:blipFill>
        <p:spPr bwMode="auto">
          <a:xfrm>
            <a:off x="5202600" y="-258299"/>
            <a:ext cx="5549766" cy="62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>
            <a:off x="2115671" y="4374776"/>
            <a:ext cx="1265986" cy="2483224"/>
          </a:xfrm>
          <a:prstGeom prst="arc">
            <a:avLst/>
          </a:prstGeom>
          <a:ln w="190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107583" y="141668"/>
            <a:ext cx="7057623" cy="5499278"/>
          </a:xfrm>
          <a:prstGeom prst="line">
            <a:avLst/>
          </a:pr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062174" y="152399"/>
            <a:ext cx="152400" cy="5346878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107584" y="5499277"/>
            <a:ext cx="6954590" cy="141670"/>
          </a:xfrm>
          <a:prstGeom prst="line">
            <a:avLst/>
          </a:prstGeom>
          <a:ln w="127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496241" y="3496228"/>
            <a:ext cx="12731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smtClean="0">
                <a:latin typeface="Haettenschweiler" panose="020B0706040902060204" pitchFamily="34" charset="0"/>
              </a:rPr>
              <a:t>40°</a:t>
            </a:r>
            <a:endParaRPr lang="fr-FR" sz="8000">
              <a:latin typeface="Haettenschweiler" panose="020B070604090206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624047" y="232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33521" y="141667"/>
            <a:ext cx="42659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smtClean="0">
                <a:latin typeface="Haettenschweiler" panose="020B0706040902060204" pitchFamily="34" charset="0"/>
              </a:rPr>
              <a:t>La hauteur est :</a:t>
            </a:r>
          </a:p>
          <a:p>
            <a:pPr algn="ctr"/>
            <a:r>
              <a:rPr lang="fr-FR" sz="6600" smtClean="0">
                <a:latin typeface="Haettenschweiler" panose="020B0706040902060204" pitchFamily="34" charset="0"/>
              </a:rPr>
              <a:t>D x tan (40°)</a:t>
            </a:r>
            <a:endParaRPr lang="fr-FR" sz="6600">
              <a:latin typeface="Haettenschweiler" panose="020B070604090206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4134" y="4794417"/>
            <a:ext cx="420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>
                <a:latin typeface="Haettenschweiler" panose="020B0706040902060204" pitchFamily="34" charset="0"/>
              </a:rPr>
              <a:t>D</a:t>
            </a:r>
            <a:endParaRPr lang="fr-FR" sz="4800"/>
          </a:p>
        </p:txBody>
      </p:sp>
    </p:spTree>
    <p:extLst>
      <p:ext uri="{BB962C8B-B14F-4D97-AF65-F5344CB8AC3E}">
        <p14:creationId xmlns:p14="http://schemas.microsoft.com/office/powerpoint/2010/main" val="10673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Connecteur droit 6"/>
            <p:cNvCxnSpPr/>
            <p:nvPr/>
          </p:nvCxnSpPr>
          <p:spPr>
            <a:xfrm flipH="1">
              <a:off x="5919537" y="0"/>
              <a:ext cx="32085" cy="685800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0" y="3567946"/>
              <a:ext cx="12192000" cy="35859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lipse 4"/>
            <p:cNvSpPr/>
            <p:nvPr/>
          </p:nvSpPr>
          <p:spPr>
            <a:xfrm>
              <a:off x="2438400" y="215153"/>
              <a:ext cx="6974541" cy="6436658"/>
            </a:xfrm>
            <a:prstGeom prst="ellipse">
              <a:avLst/>
            </a:prstGeom>
            <a:noFill/>
            <a:ln w="1905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Bulle ronde 5"/>
          <p:cNvSpPr/>
          <p:nvPr/>
        </p:nvSpPr>
        <p:spPr>
          <a:xfrm>
            <a:off x="3678346" y="674114"/>
            <a:ext cx="4461104" cy="2759368"/>
          </a:xfrm>
          <a:prstGeom prst="wedgeEllipseCallout">
            <a:avLst>
              <a:gd name="adj1" fmla="val -67542"/>
              <a:gd name="adj2" fmla="val 6776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Voici le cercle trigonométrique de rayon =1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7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blog.pierreetvacances.com/wp-content/uploads/2010/05/mer_antilles_fo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" t="18906" r="2697" b="20546"/>
          <a:stretch/>
        </p:blipFill>
        <p:spPr bwMode="auto">
          <a:xfrm>
            <a:off x="-340660" y="3576914"/>
            <a:ext cx="12532659" cy="327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3" name="Connecteur droit 12"/>
            <p:cNvCxnSpPr/>
            <p:nvPr/>
          </p:nvCxnSpPr>
          <p:spPr>
            <a:xfrm flipH="1">
              <a:off x="5919537" y="0"/>
              <a:ext cx="32085" cy="685800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0" y="3567946"/>
              <a:ext cx="12192000" cy="35859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2438400" y="215153"/>
              <a:ext cx="6974541" cy="6436658"/>
            </a:xfrm>
            <a:prstGeom prst="ellipse">
              <a:avLst/>
            </a:prstGeom>
            <a:noFill/>
            <a:ln w="1905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Bulle ronde 5"/>
          <p:cNvSpPr/>
          <p:nvPr/>
        </p:nvSpPr>
        <p:spPr>
          <a:xfrm>
            <a:off x="3341462" y="1585641"/>
            <a:ext cx="4461104" cy="1411499"/>
          </a:xfrm>
          <a:prstGeom prst="wedgeEllipseCallout">
            <a:avLst>
              <a:gd name="adj1" fmla="val 19066"/>
              <a:gd name="adj2" fmla="val 73519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dessous, il y a LA PLAGE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36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cxgNO99LLes/UaJ6tg_lYFI/AAAAAAAAAxE/SJd8fPO4jZE/s1600/fond20ciel20bleu201024x7685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0"/>
          <a:stretch/>
        </p:blipFill>
        <p:spPr bwMode="auto">
          <a:xfrm>
            <a:off x="0" y="-875763"/>
            <a:ext cx="12192000" cy="46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log.pierreetvacances.com/wp-content/uploads/2010/05/mer_antilles_fo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" t="18905" r="2697" b="664"/>
          <a:stretch/>
        </p:blipFill>
        <p:spPr bwMode="auto">
          <a:xfrm>
            <a:off x="-340660" y="3576914"/>
            <a:ext cx="12532659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Connecteur droit 11"/>
            <p:cNvCxnSpPr/>
            <p:nvPr/>
          </p:nvCxnSpPr>
          <p:spPr>
            <a:xfrm flipH="1">
              <a:off x="5919537" y="0"/>
              <a:ext cx="32085" cy="685800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0" y="3567946"/>
              <a:ext cx="12192000" cy="35859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2438400" y="215153"/>
              <a:ext cx="6974541" cy="6436658"/>
            </a:xfrm>
            <a:prstGeom prst="ellipse">
              <a:avLst/>
            </a:prstGeom>
            <a:noFill/>
            <a:ln w="1905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Bulle ronde 5"/>
          <p:cNvSpPr/>
          <p:nvPr/>
        </p:nvSpPr>
        <p:spPr>
          <a:xfrm>
            <a:off x="3678346" y="2021982"/>
            <a:ext cx="4461104" cy="1411499"/>
          </a:xfrm>
          <a:prstGeom prst="wedgeEllipseCallout">
            <a:avLst>
              <a:gd name="adj1" fmla="val 23974"/>
              <a:gd name="adj2" fmla="val -108054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 au dessus,</a:t>
            </a:r>
          </a:p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CIEL BLEU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71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cxgNO99LLes/UaJ6tg_lYFI/AAAAAAAAAxE/SJd8fPO4jZE/s1600/fond20ciel20bleu201024x7685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0"/>
          <a:stretch/>
        </p:blipFill>
        <p:spPr bwMode="auto">
          <a:xfrm>
            <a:off x="0" y="-875763"/>
            <a:ext cx="12192000" cy="46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pierreetvacances.com/wp-content/uploads/2010/05/mer_antilles_fo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7" t="18905" r="2697" b="664"/>
          <a:stretch/>
        </p:blipFill>
        <p:spPr bwMode="auto">
          <a:xfrm>
            <a:off x="-340660" y="3576914"/>
            <a:ext cx="12532659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7" name="Connecteur droit 16"/>
            <p:cNvCxnSpPr/>
            <p:nvPr/>
          </p:nvCxnSpPr>
          <p:spPr>
            <a:xfrm flipH="1">
              <a:off x="5919537" y="0"/>
              <a:ext cx="32085" cy="685800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0" y="3567946"/>
              <a:ext cx="12192000" cy="35859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438400" y="215153"/>
              <a:ext cx="6974541" cy="6436658"/>
            </a:xfrm>
            <a:prstGeom prst="ellipse">
              <a:avLst/>
            </a:prstGeom>
            <a:noFill/>
            <a:ln w="1905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Bulle ronde 9"/>
          <p:cNvSpPr/>
          <p:nvPr/>
        </p:nvSpPr>
        <p:spPr>
          <a:xfrm>
            <a:off x="545433" y="48138"/>
            <a:ext cx="3633536" cy="2204732"/>
          </a:xfrm>
          <a:prstGeom prst="wedgeEllipseCallout">
            <a:avLst>
              <a:gd name="adj1" fmla="val 91448"/>
              <a:gd name="adj2" fmla="val 27964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 c'est le DRAPEAU de BAIGNADE</a:t>
            </a:r>
            <a:endParaRPr lang="fr-FR" sz="280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84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138</Words>
  <Application>Microsoft Office PowerPoint</Application>
  <PresentationFormat>Grand écran</PresentationFormat>
  <Paragraphs>43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Haettenschweiler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Jeremie Wainstain</dc:creator>
  <cp:lastModifiedBy>Jeremie Wainstain</cp:lastModifiedBy>
  <cp:revision>18</cp:revision>
  <dcterms:created xsi:type="dcterms:W3CDTF">2014-02-20T19:41:20Z</dcterms:created>
  <dcterms:modified xsi:type="dcterms:W3CDTF">2014-02-22T12:14:40Z</dcterms:modified>
</cp:coreProperties>
</file>