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sldIdLst>
    <p:sldId id="263" r:id="rId2"/>
    <p:sldId id="271" r:id="rId3"/>
    <p:sldId id="265" r:id="rId4"/>
    <p:sldId id="266" r:id="rId5"/>
    <p:sldId id="267" r:id="rId6"/>
    <p:sldId id="268" r:id="rId7"/>
    <p:sldId id="269" r:id="rId8"/>
    <p:sldId id="270" r:id="rId9"/>
    <p:sldId id="277" r:id="rId10"/>
    <p:sldId id="276" r:id="rId11"/>
    <p:sldId id="275" r:id="rId12"/>
    <p:sldId id="274" r:id="rId13"/>
    <p:sldId id="273" r:id="rId14"/>
    <p:sldId id="283" r:id="rId1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EAEA"/>
    <a:srgbClr val="A50021"/>
    <a:srgbClr val="E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2DFF42-5767-41DF-9B4F-B44FA706B45A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71458A2-2A06-4213-A225-9B672A57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679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2DFF42-5767-41DF-9B4F-B44FA706B45A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71458A2-2A06-4213-A225-9B672A57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7582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2DFF42-5767-41DF-9B4F-B44FA706B45A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71458A2-2A06-4213-A225-9B672A57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069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2DFF42-5767-41DF-9B4F-B44FA706B45A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71458A2-2A06-4213-A225-9B672A57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567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2DFF42-5767-41DF-9B4F-B44FA706B45A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71458A2-2A06-4213-A225-9B672A57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963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2DFF42-5767-41DF-9B4F-B44FA706B45A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71458A2-2A06-4213-A225-9B672A57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785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2DFF42-5767-41DF-9B4F-B44FA706B45A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71458A2-2A06-4213-A225-9B672A57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4448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2DFF42-5767-41DF-9B4F-B44FA706B45A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71458A2-2A06-4213-A225-9B672A57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37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2DFF42-5767-41DF-9B4F-B44FA706B45A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71458A2-2A06-4213-A225-9B672A57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714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2DFF42-5767-41DF-9B4F-B44FA706B45A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71458A2-2A06-4213-A225-9B672A57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0676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2DFF42-5767-41DF-9B4F-B44FA706B45A}" type="datetimeFigureOut">
              <a:rPr lang="fr-FR" smtClean="0"/>
              <a:t>20/02/2014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71458A2-2A06-4213-A225-9B672A5703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610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4283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slide" Target="slide7.xml"/><Relationship Id="rId18" Type="http://schemas.openxmlformats.org/officeDocument/2006/relationships/image" Target="../media/image10.png"/><Relationship Id="rId3" Type="http://schemas.openxmlformats.org/officeDocument/2006/relationships/image" Target="../media/image2.emf"/><Relationship Id="rId7" Type="http://schemas.openxmlformats.org/officeDocument/2006/relationships/slide" Target="slide3.xml"/><Relationship Id="rId12" Type="http://schemas.openxmlformats.org/officeDocument/2006/relationships/image" Target="../media/image7.jpeg"/><Relationship Id="rId17" Type="http://schemas.openxmlformats.org/officeDocument/2006/relationships/slide" Target="slide2.xml"/><Relationship Id="rId2" Type="http://schemas.openxmlformats.org/officeDocument/2006/relationships/image" Target="../media/image1.png"/><Relationship Id="rId16" Type="http://schemas.openxmlformats.org/officeDocument/2006/relationships/image" Target="../media/image9.jpeg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slide" Target="slide5.xml"/><Relationship Id="rId5" Type="http://schemas.openxmlformats.org/officeDocument/2006/relationships/slide" Target="slide4.xml"/><Relationship Id="rId15" Type="http://schemas.openxmlformats.org/officeDocument/2006/relationships/slide" Target="slide6.xml"/><Relationship Id="rId10" Type="http://schemas.openxmlformats.org/officeDocument/2006/relationships/image" Target="../media/image6.jpeg"/><Relationship Id="rId19" Type="http://schemas.openxmlformats.org/officeDocument/2006/relationships/slide" Target="slide1.xml"/><Relationship Id="rId4" Type="http://schemas.openxmlformats.org/officeDocument/2006/relationships/image" Target="../media/image3.emf"/><Relationship Id="rId9" Type="http://schemas.openxmlformats.org/officeDocument/2006/relationships/slide" Target="slide8.xml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2.jpeg"/><Relationship Id="rId18" Type="http://schemas.openxmlformats.org/officeDocument/2006/relationships/slide" Target="slide9.xml"/><Relationship Id="rId3" Type="http://schemas.openxmlformats.org/officeDocument/2006/relationships/image" Target="../media/image2.emf"/><Relationship Id="rId7" Type="http://schemas.openxmlformats.org/officeDocument/2006/relationships/slide" Target="slide3.xml"/><Relationship Id="rId12" Type="http://schemas.openxmlformats.org/officeDocument/2006/relationships/image" Target="../media/image7.jpeg"/><Relationship Id="rId17" Type="http://schemas.openxmlformats.org/officeDocument/2006/relationships/image" Target="../media/image9.jpeg"/><Relationship Id="rId2" Type="http://schemas.openxmlformats.org/officeDocument/2006/relationships/image" Target="../media/image1.png"/><Relationship Id="rId16" Type="http://schemas.openxmlformats.org/officeDocument/2006/relationships/slide" Target="slide6.xml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slide" Target="slide5.xml"/><Relationship Id="rId5" Type="http://schemas.openxmlformats.org/officeDocument/2006/relationships/slide" Target="slide4.xml"/><Relationship Id="rId15" Type="http://schemas.openxmlformats.org/officeDocument/2006/relationships/image" Target="../media/image8.jpeg"/><Relationship Id="rId10" Type="http://schemas.openxmlformats.org/officeDocument/2006/relationships/image" Target="../media/image6.jpeg"/><Relationship Id="rId19" Type="http://schemas.openxmlformats.org/officeDocument/2006/relationships/slide" Target="slide1.xml"/><Relationship Id="rId4" Type="http://schemas.openxmlformats.org/officeDocument/2006/relationships/image" Target="../media/image3.emf"/><Relationship Id="rId9" Type="http://schemas.openxmlformats.org/officeDocument/2006/relationships/slide" Target="slide8.xml"/><Relationship Id="rId14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image" Target="../media/image8.jpeg"/><Relationship Id="rId18" Type="http://schemas.openxmlformats.org/officeDocument/2006/relationships/image" Target="../media/image10.png"/><Relationship Id="rId3" Type="http://schemas.openxmlformats.org/officeDocument/2006/relationships/image" Target="../media/image2.emf"/><Relationship Id="rId7" Type="http://schemas.openxmlformats.org/officeDocument/2006/relationships/image" Target="../media/image5.jpeg"/><Relationship Id="rId12" Type="http://schemas.openxmlformats.org/officeDocument/2006/relationships/slide" Target="slide7.xml"/><Relationship Id="rId17" Type="http://schemas.openxmlformats.org/officeDocument/2006/relationships/slide" Target="slide2.xml"/><Relationship Id="rId2" Type="http://schemas.openxmlformats.org/officeDocument/2006/relationships/image" Target="../media/image1.png"/><Relationship Id="rId16" Type="http://schemas.openxmlformats.org/officeDocument/2006/relationships/slide" Target="slide14.xml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7.jpeg"/><Relationship Id="rId5" Type="http://schemas.openxmlformats.org/officeDocument/2006/relationships/slide" Target="slide4.xml"/><Relationship Id="rId15" Type="http://schemas.openxmlformats.org/officeDocument/2006/relationships/image" Target="../media/image9.jpeg"/><Relationship Id="rId10" Type="http://schemas.openxmlformats.org/officeDocument/2006/relationships/slide" Target="slide5.xml"/><Relationship Id="rId19" Type="http://schemas.openxmlformats.org/officeDocument/2006/relationships/slide" Target="slide1.xml"/><Relationship Id="rId4" Type="http://schemas.openxmlformats.org/officeDocument/2006/relationships/image" Target="../media/image3.emf"/><Relationship Id="rId9" Type="http://schemas.openxmlformats.org/officeDocument/2006/relationships/image" Target="../media/image6.jpeg"/><Relationship Id="rId14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image" Target="../media/image8.jpeg"/><Relationship Id="rId18" Type="http://schemas.openxmlformats.org/officeDocument/2006/relationships/image" Target="../media/image10.png"/><Relationship Id="rId3" Type="http://schemas.openxmlformats.org/officeDocument/2006/relationships/image" Target="../media/image2.emf"/><Relationship Id="rId7" Type="http://schemas.openxmlformats.org/officeDocument/2006/relationships/image" Target="../media/image5.jpeg"/><Relationship Id="rId12" Type="http://schemas.openxmlformats.org/officeDocument/2006/relationships/slide" Target="slide7.xml"/><Relationship Id="rId17" Type="http://schemas.openxmlformats.org/officeDocument/2006/relationships/slide" Target="slide2.xml"/><Relationship Id="rId2" Type="http://schemas.openxmlformats.org/officeDocument/2006/relationships/image" Target="../media/image1.png"/><Relationship Id="rId16" Type="http://schemas.openxmlformats.org/officeDocument/2006/relationships/slide" Target="slide11.xml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11" Type="http://schemas.openxmlformats.org/officeDocument/2006/relationships/image" Target="../media/image7.jpeg"/><Relationship Id="rId5" Type="http://schemas.openxmlformats.org/officeDocument/2006/relationships/image" Target="../media/image4.jpeg"/><Relationship Id="rId15" Type="http://schemas.openxmlformats.org/officeDocument/2006/relationships/image" Target="../media/image9.jpeg"/><Relationship Id="rId10" Type="http://schemas.openxmlformats.org/officeDocument/2006/relationships/slide" Target="slide5.xml"/><Relationship Id="rId19" Type="http://schemas.openxmlformats.org/officeDocument/2006/relationships/slide" Target="slide1.xml"/><Relationship Id="rId4" Type="http://schemas.openxmlformats.org/officeDocument/2006/relationships/image" Target="../media/image3.emf"/><Relationship Id="rId9" Type="http://schemas.openxmlformats.org/officeDocument/2006/relationships/image" Target="../media/image6.jpeg"/><Relationship Id="rId14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8.jpeg"/><Relationship Id="rId18" Type="http://schemas.openxmlformats.org/officeDocument/2006/relationships/image" Target="../media/image10.png"/><Relationship Id="rId3" Type="http://schemas.openxmlformats.org/officeDocument/2006/relationships/image" Target="../media/image2.emf"/><Relationship Id="rId7" Type="http://schemas.openxmlformats.org/officeDocument/2006/relationships/slide" Target="slide3.xml"/><Relationship Id="rId12" Type="http://schemas.openxmlformats.org/officeDocument/2006/relationships/slide" Target="slide7.xml"/><Relationship Id="rId17" Type="http://schemas.openxmlformats.org/officeDocument/2006/relationships/slide" Target="slide2.xml"/><Relationship Id="rId2" Type="http://schemas.openxmlformats.org/officeDocument/2006/relationships/image" Target="../media/image1.png"/><Relationship Id="rId16" Type="http://schemas.openxmlformats.org/officeDocument/2006/relationships/slide" Target="slide13.xml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7.jpeg"/><Relationship Id="rId5" Type="http://schemas.openxmlformats.org/officeDocument/2006/relationships/slide" Target="slide4.xml"/><Relationship Id="rId15" Type="http://schemas.openxmlformats.org/officeDocument/2006/relationships/image" Target="../media/image9.jpeg"/><Relationship Id="rId10" Type="http://schemas.openxmlformats.org/officeDocument/2006/relationships/image" Target="../media/image6.jpeg"/><Relationship Id="rId19" Type="http://schemas.openxmlformats.org/officeDocument/2006/relationships/slide" Target="slide1.xml"/><Relationship Id="rId4" Type="http://schemas.openxmlformats.org/officeDocument/2006/relationships/image" Target="../media/image3.emf"/><Relationship Id="rId9" Type="http://schemas.openxmlformats.org/officeDocument/2006/relationships/slide" Target="slide8.xml"/><Relationship Id="rId1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slide" Target="slide7.xml"/><Relationship Id="rId18" Type="http://schemas.openxmlformats.org/officeDocument/2006/relationships/image" Target="../media/image10.png"/><Relationship Id="rId3" Type="http://schemas.openxmlformats.org/officeDocument/2006/relationships/image" Target="../media/image2.emf"/><Relationship Id="rId7" Type="http://schemas.openxmlformats.org/officeDocument/2006/relationships/slide" Target="slide3.xml"/><Relationship Id="rId12" Type="http://schemas.openxmlformats.org/officeDocument/2006/relationships/image" Target="../media/image7.jpeg"/><Relationship Id="rId17" Type="http://schemas.openxmlformats.org/officeDocument/2006/relationships/slide" Target="slide2.xml"/><Relationship Id="rId2" Type="http://schemas.openxmlformats.org/officeDocument/2006/relationships/image" Target="../media/image1.png"/><Relationship Id="rId16" Type="http://schemas.openxmlformats.org/officeDocument/2006/relationships/slide" Target="slide9.xml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slide" Target="slide5.xml"/><Relationship Id="rId5" Type="http://schemas.openxmlformats.org/officeDocument/2006/relationships/slide" Target="slide4.xml"/><Relationship Id="rId15" Type="http://schemas.openxmlformats.org/officeDocument/2006/relationships/image" Target="../media/image9.jpeg"/><Relationship Id="rId10" Type="http://schemas.openxmlformats.org/officeDocument/2006/relationships/image" Target="../media/image6.jpeg"/><Relationship Id="rId19" Type="http://schemas.openxmlformats.org/officeDocument/2006/relationships/slide" Target="slide1.xml"/><Relationship Id="rId4" Type="http://schemas.openxmlformats.org/officeDocument/2006/relationships/image" Target="../media/image3.emf"/><Relationship Id="rId9" Type="http://schemas.openxmlformats.org/officeDocument/2006/relationships/slide" Target="slide8.xml"/><Relationship Id="rId1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8.jpeg"/><Relationship Id="rId18" Type="http://schemas.openxmlformats.org/officeDocument/2006/relationships/image" Target="../media/image10.png"/><Relationship Id="rId3" Type="http://schemas.openxmlformats.org/officeDocument/2006/relationships/image" Target="../media/image2.emf"/><Relationship Id="rId7" Type="http://schemas.openxmlformats.org/officeDocument/2006/relationships/slide" Target="slide3.xml"/><Relationship Id="rId12" Type="http://schemas.openxmlformats.org/officeDocument/2006/relationships/image" Target="../media/image7.jpeg"/><Relationship Id="rId17" Type="http://schemas.openxmlformats.org/officeDocument/2006/relationships/slide" Target="slide2.xml"/><Relationship Id="rId2" Type="http://schemas.openxmlformats.org/officeDocument/2006/relationships/image" Target="../media/image1.png"/><Relationship Id="rId16" Type="http://schemas.openxmlformats.org/officeDocument/2006/relationships/slide" Target="slide12.xml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slide" Target="slide5.xml"/><Relationship Id="rId5" Type="http://schemas.openxmlformats.org/officeDocument/2006/relationships/slide" Target="slide4.xml"/><Relationship Id="rId15" Type="http://schemas.openxmlformats.org/officeDocument/2006/relationships/image" Target="../media/image9.jpeg"/><Relationship Id="rId10" Type="http://schemas.openxmlformats.org/officeDocument/2006/relationships/image" Target="../media/image6.jpeg"/><Relationship Id="rId19" Type="http://schemas.openxmlformats.org/officeDocument/2006/relationships/slide" Target="slide1.xml"/><Relationship Id="rId4" Type="http://schemas.openxmlformats.org/officeDocument/2006/relationships/image" Target="../media/image3.emf"/><Relationship Id="rId9" Type="http://schemas.openxmlformats.org/officeDocument/2006/relationships/slide" Target="slide8.xml"/><Relationship Id="rId14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8.jpeg"/><Relationship Id="rId18" Type="http://schemas.openxmlformats.org/officeDocument/2006/relationships/image" Target="../media/image10.png"/><Relationship Id="rId3" Type="http://schemas.openxmlformats.org/officeDocument/2006/relationships/image" Target="../media/image2.emf"/><Relationship Id="rId7" Type="http://schemas.openxmlformats.org/officeDocument/2006/relationships/slide" Target="slide3.xml"/><Relationship Id="rId12" Type="http://schemas.openxmlformats.org/officeDocument/2006/relationships/slide" Target="slide7.xml"/><Relationship Id="rId17" Type="http://schemas.openxmlformats.org/officeDocument/2006/relationships/slide" Target="slide2.xml"/><Relationship Id="rId2" Type="http://schemas.openxmlformats.org/officeDocument/2006/relationships/image" Target="../media/image1.png"/><Relationship Id="rId16" Type="http://schemas.openxmlformats.org/officeDocument/2006/relationships/slide" Target="slide10.xml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7.jpeg"/><Relationship Id="rId5" Type="http://schemas.openxmlformats.org/officeDocument/2006/relationships/slide" Target="slide4.xml"/><Relationship Id="rId15" Type="http://schemas.openxmlformats.org/officeDocument/2006/relationships/image" Target="../media/image9.jpeg"/><Relationship Id="rId10" Type="http://schemas.openxmlformats.org/officeDocument/2006/relationships/slide" Target="slide5.xml"/><Relationship Id="rId19" Type="http://schemas.openxmlformats.org/officeDocument/2006/relationships/slide" Target="slide1.xml"/><Relationship Id="rId4" Type="http://schemas.openxmlformats.org/officeDocument/2006/relationships/image" Target="../media/image3.emf"/><Relationship Id="rId9" Type="http://schemas.openxmlformats.org/officeDocument/2006/relationships/image" Target="../media/image6.jpeg"/><Relationship Id="rId14" Type="http://schemas.openxmlformats.org/officeDocument/2006/relationships/slide" Target="slide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4.xml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12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11" Type="http://schemas.openxmlformats.org/officeDocument/2006/relationships/slide" Target="slide13.xml"/><Relationship Id="rId5" Type="http://schemas.openxmlformats.org/officeDocument/2006/relationships/image" Target="../media/image3.emf"/><Relationship Id="rId10" Type="http://schemas.openxmlformats.org/officeDocument/2006/relationships/slide" Target="slide12.xml"/><Relationship Id="rId4" Type="http://schemas.openxmlformats.org/officeDocument/2006/relationships/image" Target="../media/image2.emf"/><Relationship Id="rId9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12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11" Type="http://schemas.openxmlformats.org/officeDocument/2006/relationships/slide" Target="slide13.xml"/><Relationship Id="rId5" Type="http://schemas.openxmlformats.org/officeDocument/2006/relationships/image" Target="../media/image3.emf"/><Relationship Id="rId10" Type="http://schemas.openxmlformats.org/officeDocument/2006/relationships/slide" Target="slide12.xml"/><Relationship Id="rId4" Type="http://schemas.openxmlformats.org/officeDocument/2006/relationships/image" Target="../media/image2.emf"/><Relationship Id="rId9" Type="http://schemas.openxmlformats.org/officeDocument/2006/relationships/slide" Target="slide11.xml"/><Relationship Id="rId14" Type="http://schemas.openxmlformats.org/officeDocument/2006/relationships/slide" Target="slide1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4.xml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12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11" Type="http://schemas.openxmlformats.org/officeDocument/2006/relationships/slide" Target="slide13.xml"/><Relationship Id="rId5" Type="http://schemas.openxmlformats.org/officeDocument/2006/relationships/image" Target="../media/image3.emf"/><Relationship Id="rId10" Type="http://schemas.openxmlformats.org/officeDocument/2006/relationships/slide" Target="slide12.xml"/><Relationship Id="rId4" Type="http://schemas.openxmlformats.org/officeDocument/2006/relationships/image" Target="../media/image2.emf"/><Relationship Id="rId9" Type="http://schemas.openxmlformats.org/officeDocument/2006/relationships/slide" Target="slide1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4.xml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12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11" Type="http://schemas.openxmlformats.org/officeDocument/2006/relationships/slide" Target="slide13.xml"/><Relationship Id="rId5" Type="http://schemas.openxmlformats.org/officeDocument/2006/relationships/image" Target="../media/image3.emf"/><Relationship Id="rId10" Type="http://schemas.openxmlformats.org/officeDocument/2006/relationships/slide" Target="slide12.xml"/><Relationship Id="rId4" Type="http://schemas.openxmlformats.org/officeDocument/2006/relationships/image" Target="../media/image2.emf"/><Relationship Id="rId9" Type="http://schemas.openxmlformats.org/officeDocument/2006/relationships/slide" Target="slide1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4.xml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12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11" Type="http://schemas.openxmlformats.org/officeDocument/2006/relationships/slide" Target="slide13.xml"/><Relationship Id="rId5" Type="http://schemas.openxmlformats.org/officeDocument/2006/relationships/image" Target="../media/image3.emf"/><Relationship Id="rId10" Type="http://schemas.openxmlformats.org/officeDocument/2006/relationships/slide" Target="slide12.xml"/><Relationship Id="rId4" Type="http://schemas.openxmlformats.org/officeDocument/2006/relationships/image" Target="../media/image2.emf"/><Relationship Id="rId9" Type="http://schemas.openxmlformats.org/officeDocument/2006/relationships/slide" Target="slide1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image" Target="../media/image19.png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12" Type="http://schemas.openxmlformats.org/officeDocument/2006/relationships/slide" Target="slide14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11" Type="http://schemas.openxmlformats.org/officeDocument/2006/relationships/slide" Target="slide13.xml"/><Relationship Id="rId5" Type="http://schemas.openxmlformats.org/officeDocument/2006/relationships/image" Target="../media/image3.emf"/><Relationship Id="rId10" Type="http://schemas.openxmlformats.org/officeDocument/2006/relationships/slide" Target="slide12.xml"/><Relationship Id="rId4" Type="http://schemas.openxmlformats.org/officeDocument/2006/relationships/image" Target="../media/image2.emf"/><Relationship Id="rId9" Type="http://schemas.openxmlformats.org/officeDocument/2006/relationships/slide" Target="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5723"/>
            <a:ext cx="1471718" cy="117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2" descr="curseur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-171400"/>
            <a:ext cx="838200" cy="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0"/>
            <a:ext cx="9140062" cy="3600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1097949"/>
            <a:ext cx="2286000" cy="360000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521" y="46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8" name="Image 6" descr="logo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1053"/>
            <a:ext cx="1728192" cy="483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2286000" y="1097949"/>
            <a:ext cx="4572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286521" y="2897949"/>
            <a:ext cx="2286000" cy="36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6858000" y="10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572000" y="28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858000" y="28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572521" y="4697949"/>
            <a:ext cx="4572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grpSp>
        <p:nvGrpSpPr>
          <p:cNvPr id="6" name="Groupe 5"/>
          <p:cNvGrpSpPr/>
          <p:nvPr/>
        </p:nvGrpSpPr>
        <p:grpSpPr>
          <a:xfrm>
            <a:off x="6583920" y="260648"/>
            <a:ext cx="148320" cy="167638"/>
            <a:chOff x="790457" y="1669413"/>
            <a:chExt cx="418096" cy="472552"/>
          </a:xfrm>
        </p:grpSpPr>
        <p:sp>
          <p:nvSpPr>
            <p:cNvPr id="2" name="Rectangle 1"/>
            <p:cNvSpPr/>
            <p:nvPr/>
          </p:nvSpPr>
          <p:spPr>
            <a:xfrm>
              <a:off x="855489" y="1853933"/>
              <a:ext cx="288032" cy="2880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iangle isocèle 2"/>
            <p:cNvSpPr/>
            <p:nvPr/>
          </p:nvSpPr>
          <p:spPr>
            <a:xfrm>
              <a:off x="790457" y="1669413"/>
              <a:ext cx="418096" cy="236276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2050" name="Picture 2" descr="http://www.local.fr/img/annuaire_presentation/montbeliard.jpg">
            <a:hlinkHover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899" r="33280" b="899"/>
          <a:stretch/>
        </p:blipFill>
        <p:spPr bwMode="auto">
          <a:xfrm>
            <a:off x="2286000" y="2897950"/>
            <a:ext cx="2284031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diag-et-conseils.fr/img/valentigney.jpg">
            <a:hlinkClick r:id="rId7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34" t="304" r="-230" b="18416"/>
          <a:stretch/>
        </p:blipFill>
        <p:spPr bwMode="auto">
          <a:xfrm>
            <a:off x="6857999" y="1097949"/>
            <a:ext cx="2286522" cy="180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communes.com/images/orig/franche-comte/doubs/audincourt_25400/Audincourt_43626_Eglise-Lutherienne.jpg">
            <a:hlinkHover r:id="rId9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8" t="31128" r="2678" b="20328"/>
          <a:stretch/>
        </p:blipFill>
        <p:spPr bwMode="auto">
          <a:xfrm>
            <a:off x="4570031" y="4697950"/>
            <a:ext cx="4573969" cy="17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upload.wikimedia.org/wikipedia/commons/9/96/Grand-Charmont,_H%C3%B4tel_de_ville.jpg">
            <a:hlinkHover r:id="rId11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3" t="11694" r="15894" b="7670"/>
          <a:stretch/>
        </p:blipFill>
        <p:spPr bwMode="auto">
          <a:xfrm>
            <a:off x="4570032" y="2897950"/>
            <a:ext cx="2286984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http://www.racinescomtoises.net/IMG/jpg/Bethoncourt201.jpg">
            <a:hlinkClick r:id="" action="ppaction://hlinkshowjump?jump=nextslide"/>
            <a:hlinkHover r:id="rId13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3" t="7621" r="9407" b="7621"/>
          <a:stretch/>
        </p:blipFill>
        <p:spPr bwMode="auto">
          <a:xfrm>
            <a:off x="-1" y="4697948"/>
            <a:ext cx="2286522" cy="180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http://mw2.google.com/mw-panoramio/photos/medium/11978439.jpg">
            <a:hlinkHover r:id="rId1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9" r="8995" b="7705"/>
          <a:stretch/>
        </p:blipFill>
        <p:spPr bwMode="auto">
          <a:xfrm>
            <a:off x="6846178" y="2897950"/>
            <a:ext cx="2298343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" name="Rectangle 2047"/>
          <p:cNvSpPr/>
          <p:nvPr/>
        </p:nvSpPr>
        <p:spPr>
          <a:xfrm>
            <a:off x="520" y="1916832"/>
            <a:ext cx="2285479" cy="14682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Découvrez </a:t>
            </a:r>
            <a:br>
              <a:rPr lang="fr-FR" sz="1400" dirty="0" smtClean="0"/>
            </a:br>
            <a:r>
              <a:rPr lang="fr-FR" sz="1400" b="1" dirty="0" smtClean="0"/>
              <a:t>le tracé des lignes </a:t>
            </a:r>
            <a:br>
              <a:rPr lang="fr-FR" sz="1400" b="1" dirty="0" smtClean="0"/>
            </a:br>
            <a:r>
              <a:rPr lang="fr-FR" sz="1400" b="1" dirty="0" smtClean="0"/>
              <a:t>à haut niveau de service </a:t>
            </a:r>
            <a:br>
              <a:rPr lang="fr-FR" sz="1400" b="1" dirty="0" smtClean="0"/>
            </a:br>
            <a:r>
              <a:rPr lang="fr-FR" sz="1400" dirty="0" smtClean="0"/>
              <a:t>ainsi que </a:t>
            </a:r>
            <a:br>
              <a:rPr lang="fr-FR" sz="1400" dirty="0" smtClean="0"/>
            </a:br>
            <a:r>
              <a:rPr lang="fr-FR" sz="1400" b="1" dirty="0" smtClean="0"/>
              <a:t>les futurs aménagements </a:t>
            </a:r>
            <a:br>
              <a:rPr lang="fr-FR" sz="1400" b="1" dirty="0" smtClean="0"/>
            </a:br>
            <a:r>
              <a:rPr lang="fr-FR" sz="1400" dirty="0" smtClean="0"/>
              <a:t>en vidéo </a:t>
            </a:r>
            <a:br>
              <a:rPr lang="fr-FR" sz="1400" dirty="0" smtClean="0"/>
            </a:br>
            <a:r>
              <a:rPr lang="fr-FR" sz="1400" dirty="0" smtClean="0"/>
              <a:t>ou en plans détaillés</a:t>
            </a:r>
            <a:br>
              <a:rPr lang="fr-FR" sz="1400" dirty="0" smtClean="0"/>
            </a:br>
            <a:r>
              <a:rPr lang="fr-FR" sz="1400" dirty="0" smtClean="0"/>
              <a:t>ville par ville</a:t>
            </a:r>
            <a:endParaRPr lang="fr-FR" sz="1400" dirty="0"/>
          </a:p>
        </p:txBody>
      </p:sp>
      <p:sp>
        <p:nvSpPr>
          <p:cNvPr id="43" name="Triangle isocèle 42"/>
          <p:cNvSpPr/>
          <p:nvPr/>
        </p:nvSpPr>
        <p:spPr>
          <a:xfrm rot="5400000">
            <a:off x="1008065" y="3817915"/>
            <a:ext cx="364774" cy="32484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063" name="Picture 15">
            <a:hlinkHover r:id="rId17" action="ppaction://hlinksldjump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1107250"/>
            <a:ext cx="4562475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16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028" y="207044"/>
            <a:ext cx="777600" cy="2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879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5723"/>
            <a:ext cx="1471718" cy="117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2" descr="curseur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-171400"/>
            <a:ext cx="838200" cy="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0"/>
            <a:ext cx="9140062" cy="3600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1097949"/>
            <a:ext cx="2286000" cy="360000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521" y="46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8" name="Image 6" descr="logo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1053"/>
            <a:ext cx="1728192" cy="483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2286000" y="1097949"/>
            <a:ext cx="4572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286521" y="2897949"/>
            <a:ext cx="2286000" cy="36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6858000" y="10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572000" y="28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858000" y="28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572521" y="4697949"/>
            <a:ext cx="4572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grpSp>
        <p:nvGrpSpPr>
          <p:cNvPr id="6" name="Groupe 5"/>
          <p:cNvGrpSpPr/>
          <p:nvPr/>
        </p:nvGrpSpPr>
        <p:grpSpPr>
          <a:xfrm>
            <a:off x="6583920" y="260648"/>
            <a:ext cx="148320" cy="167638"/>
            <a:chOff x="790457" y="1669413"/>
            <a:chExt cx="418096" cy="472552"/>
          </a:xfrm>
        </p:grpSpPr>
        <p:sp>
          <p:nvSpPr>
            <p:cNvPr id="2" name="Rectangle 1"/>
            <p:cNvSpPr/>
            <p:nvPr/>
          </p:nvSpPr>
          <p:spPr>
            <a:xfrm>
              <a:off x="855489" y="1853933"/>
              <a:ext cx="288032" cy="2880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iangle isocèle 2"/>
            <p:cNvSpPr/>
            <p:nvPr/>
          </p:nvSpPr>
          <p:spPr>
            <a:xfrm>
              <a:off x="790457" y="1669413"/>
              <a:ext cx="418096" cy="236276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2050" name="Picture 2" descr="http://www.local.fr/img/annuaire_presentation/montbeliard.jpg">
            <a:hlinkHover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899" r="33280" b="899"/>
          <a:stretch/>
        </p:blipFill>
        <p:spPr bwMode="auto">
          <a:xfrm>
            <a:off x="2286000" y="2897950"/>
            <a:ext cx="2284031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diag-et-conseils.fr/img/valentigney.jpg">
            <a:hlinkHover r:id="rId7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34" t="304" r="-230" b="18416"/>
          <a:stretch/>
        </p:blipFill>
        <p:spPr bwMode="auto">
          <a:xfrm>
            <a:off x="6857999" y="1097949"/>
            <a:ext cx="2286522" cy="180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communes.com/images/orig/franche-comte/doubs/audincourt_25400/Audincourt_43626_Eglise-Lutherienne.jpg">
            <a:hlinkHover r:id="rId9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8" t="31128" r="2678" b="20328"/>
          <a:stretch/>
        </p:blipFill>
        <p:spPr bwMode="auto">
          <a:xfrm>
            <a:off x="4570031" y="4697950"/>
            <a:ext cx="4573969" cy="17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upload.wikimedia.org/wikipedia/commons/9/96/Grand-Charmont,_H%C3%B4tel_de_ville.jpg">
            <a:hlinkHover r:id="rId11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3" t="11694" r="15894" b="7670"/>
          <a:stretch/>
        </p:blipFill>
        <p:spPr bwMode="auto">
          <a:xfrm>
            <a:off x="4570032" y="2897950"/>
            <a:ext cx="2286984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e 8"/>
          <p:cNvGrpSpPr/>
          <p:nvPr/>
        </p:nvGrpSpPr>
        <p:grpSpPr>
          <a:xfrm>
            <a:off x="2274178" y="1096807"/>
            <a:ext cx="4572000" cy="1800001"/>
            <a:chOff x="2274178" y="1096807"/>
            <a:chExt cx="4572000" cy="1800001"/>
          </a:xfrm>
        </p:grpSpPr>
        <p:pic>
          <p:nvPicPr>
            <p:cNvPr id="2057" name="Picture 9"/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3" t="14259" r="1627" b="18983"/>
            <a:stretch/>
          </p:blipFill>
          <p:spPr bwMode="auto">
            <a:xfrm>
              <a:off x="2274178" y="1096807"/>
              <a:ext cx="4572000" cy="1800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" name="Groupe 10"/>
            <p:cNvGrpSpPr/>
            <p:nvPr/>
          </p:nvGrpSpPr>
          <p:grpSpPr>
            <a:xfrm>
              <a:off x="4140239" y="1528755"/>
              <a:ext cx="936104" cy="936104"/>
              <a:chOff x="4104469" y="1524182"/>
              <a:chExt cx="936104" cy="936104"/>
            </a:xfrm>
          </p:grpSpPr>
          <p:sp>
            <p:nvSpPr>
              <p:cNvPr id="30" name="Ellipse 29"/>
              <p:cNvSpPr/>
              <p:nvPr/>
            </p:nvSpPr>
            <p:spPr>
              <a:xfrm>
                <a:off x="4104469" y="1524182"/>
                <a:ext cx="936104" cy="936104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0" name="Triangle isocèle 9"/>
              <p:cNvSpPr/>
              <p:nvPr/>
            </p:nvSpPr>
            <p:spPr>
              <a:xfrm rot="5400000">
                <a:off x="4408019" y="1835528"/>
                <a:ext cx="364774" cy="324843"/>
              </a:xfrm>
              <a:prstGeom prst="triangle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pic>
        <p:nvPicPr>
          <p:cNvPr id="2059" name="Picture 11" descr="http://www.racinescomtoises.net/IMG/jpg/Bethoncourt201.jpg">
            <a:hlinkHover r:id="rId14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3" t="7621" r="9407" b="7621"/>
          <a:stretch/>
        </p:blipFill>
        <p:spPr bwMode="auto">
          <a:xfrm>
            <a:off x="-1" y="4697948"/>
            <a:ext cx="2286522" cy="180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http://mw2.google.com/mw-panoramio/photos/medium/11978439.jpg">
            <a:hlinkHover r:id="rId16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9" r="8995" b="7705"/>
          <a:stretch/>
        </p:blipFill>
        <p:spPr bwMode="auto">
          <a:xfrm>
            <a:off x="6846178" y="2897950"/>
            <a:ext cx="2298343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riangle isocèle 42"/>
          <p:cNvSpPr/>
          <p:nvPr/>
        </p:nvSpPr>
        <p:spPr>
          <a:xfrm rot="5400000">
            <a:off x="1008065" y="3817915"/>
            <a:ext cx="364774" cy="32484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rId18" action="ppaction://hlinksldjump"/>
          </p:cNvPr>
          <p:cNvSpPr/>
          <p:nvPr/>
        </p:nvSpPr>
        <p:spPr>
          <a:xfrm>
            <a:off x="2274178" y="1102521"/>
            <a:ext cx="4572000" cy="1794287"/>
          </a:xfrm>
          <a:prstGeom prst="rect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>
                <a:latin typeface="Arial Black" panose="020B0A04020102020204" pitchFamily="34" charset="0"/>
              </a:rPr>
              <a:t>EN VIDEO</a:t>
            </a:r>
            <a:br>
              <a:rPr lang="fr-FR" sz="1600" b="1" dirty="0" smtClean="0">
                <a:latin typeface="Arial Black" panose="020B0A04020102020204" pitchFamily="34" charset="0"/>
              </a:rPr>
            </a:br>
            <a:r>
              <a:rPr lang="fr-F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Découvrez le tracé</a:t>
            </a: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Picture 16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028" y="207044"/>
            <a:ext cx="777600" cy="2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 33"/>
          <p:cNvSpPr/>
          <p:nvPr/>
        </p:nvSpPr>
        <p:spPr>
          <a:xfrm>
            <a:off x="520" y="1916832"/>
            <a:ext cx="2285479" cy="14682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Découvrez </a:t>
            </a:r>
            <a:br>
              <a:rPr lang="fr-FR" sz="1400" dirty="0" smtClean="0"/>
            </a:br>
            <a:r>
              <a:rPr lang="fr-FR" sz="1400" b="1" dirty="0" smtClean="0"/>
              <a:t>le tracé des lignes </a:t>
            </a:r>
            <a:br>
              <a:rPr lang="fr-FR" sz="1400" b="1" dirty="0" smtClean="0"/>
            </a:br>
            <a:r>
              <a:rPr lang="fr-FR" sz="1400" b="1" dirty="0" smtClean="0"/>
              <a:t>à haut niveau de service </a:t>
            </a:r>
            <a:br>
              <a:rPr lang="fr-FR" sz="1400" b="1" dirty="0" smtClean="0"/>
            </a:br>
            <a:r>
              <a:rPr lang="fr-FR" sz="1400" dirty="0" smtClean="0"/>
              <a:t>ainsi que </a:t>
            </a:r>
            <a:br>
              <a:rPr lang="fr-FR" sz="1400" dirty="0" smtClean="0"/>
            </a:br>
            <a:r>
              <a:rPr lang="fr-FR" sz="1400" b="1" dirty="0" smtClean="0"/>
              <a:t>les futurs aménagements </a:t>
            </a:r>
            <a:br>
              <a:rPr lang="fr-FR" sz="1400" b="1" dirty="0" smtClean="0"/>
            </a:br>
            <a:r>
              <a:rPr lang="fr-FR" sz="1400" dirty="0" smtClean="0"/>
              <a:t>en vidéo </a:t>
            </a:r>
            <a:br>
              <a:rPr lang="fr-FR" sz="1400" dirty="0" smtClean="0"/>
            </a:br>
            <a:r>
              <a:rPr lang="fr-FR" sz="1400" dirty="0" smtClean="0"/>
              <a:t>ou en plans détaillés</a:t>
            </a:r>
            <a:br>
              <a:rPr lang="fr-FR" sz="1400" dirty="0" smtClean="0"/>
            </a:br>
            <a:r>
              <a:rPr lang="fr-FR" sz="1400" dirty="0" smtClean="0"/>
              <a:t>ville par ville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2118653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5723"/>
            <a:ext cx="1471718" cy="117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2" descr="curseur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-171400"/>
            <a:ext cx="838200" cy="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0"/>
            <a:ext cx="9140062" cy="3600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1097949"/>
            <a:ext cx="2286000" cy="360000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521" y="46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8" name="Image 6" descr="logo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1053"/>
            <a:ext cx="1728192" cy="483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2286000" y="1097949"/>
            <a:ext cx="4572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286521" y="2897949"/>
            <a:ext cx="2286000" cy="36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6858000" y="10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572000" y="28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858000" y="28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572521" y="4697949"/>
            <a:ext cx="4572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www.local.fr/img/annuaire_presentation/montbeliard.jpg">
            <a:hlinkHover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899" r="33280" b="899"/>
          <a:stretch/>
        </p:blipFill>
        <p:spPr bwMode="auto">
          <a:xfrm>
            <a:off x="2286000" y="2897950"/>
            <a:ext cx="2284031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diag-et-conseils.fr/img/valentigney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34" t="304" r="-230" b="18416"/>
          <a:stretch/>
        </p:blipFill>
        <p:spPr bwMode="auto">
          <a:xfrm>
            <a:off x="6857999" y="1097949"/>
            <a:ext cx="2286522" cy="180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communes.com/images/orig/franche-comte/doubs/audincourt_25400/Audincourt_43626_Eglise-Lutherienne.jpg">
            <a:hlinkClick r:id="rId8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8" t="31128" r="2678" b="20328"/>
          <a:stretch/>
        </p:blipFill>
        <p:spPr bwMode="auto">
          <a:xfrm>
            <a:off x="4570031" y="4697950"/>
            <a:ext cx="4573969" cy="17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upload.wikimedia.org/wikipedia/commons/9/96/Grand-Charmont,_H%C3%B4tel_de_ville.jpg">
            <a:hlinkClick r:id="rId10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3" t="11694" r="15894" b="7670"/>
          <a:stretch/>
        </p:blipFill>
        <p:spPr bwMode="auto">
          <a:xfrm>
            <a:off x="4570032" y="2897950"/>
            <a:ext cx="2286984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http://www.racinescomtoises.net/IMG/jpg/Bethoncourt201.jpg">
            <a:hlinkHover r:id="rId1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3" t="7621" r="9407" b="7621"/>
          <a:stretch/>
        </p:blipFill>
        <p:spPr bwMode="auto">
          <a:xfrm>
            <a:off x="-1" y="4697948"/>
            <a:ext cx="2286522" cy="180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http://mw2.google.com/mw-panoramio/photos/medium/11978439.jpg">
            <a:hlinkHover r:id="rId14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9" r="8995" b="7705"/>
          <a:stretch/>
        </p:blipFill>
        <p:spPr bwMode="auto">
          <a:xfrm>
            <a:off x="6846178" y="2897950"/>
            <a:ext cx="2298343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riangle isocèle 42"/>
          <p:cNvSpPr/>
          <p:nvPr/>
        </p:nvSpPr>
        <p:spPr>
          <a:xfrm rot="5400000">
            <a:off x="1008065" y="3817915"/>
            <a:ext cx="364774" cy="32484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>
            <a:hlinkClick r:id="rId16" action="ppaction://hlinksldjump"/>
          </p:cNvPr>
          <p:cNvSpPr/>
          <p:nvPr/>
        </p:nvSpPr>
        <p:spPr>
          <a:xfrm>
            <a:off x="6858521" y="1096807"/>
            <a:ext cx="2285479" cy="1800001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>
                <a:latin typeface="Arial Black" panose="020B0A04020102020204" pitchFamily="34" charset="0"/>
              </a:rPr>
              <a:t>VALENTIGNEY</a:t>
            </a:r>
            <a:br>
              <a:rPr lang="fr-FR" sz="1600" b="1" dirty="0" smtClean="0">
                <a:latin typeface="Arial Black" panose="020B0A04020102020204" pitchFamily="34" charset="0"/>
              </a:rPr>
            </a:br>
            <a:r>
              <a:rPr lang="fr-F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Voir les cartes </a:t>
            </a:r>
            <a:br>
              <a:rPr lang="fr-F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par secteur</a:t>
            </a: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5" name="Picture 15">
            <a:hlinkHover r:id="rId17" action="ppaction://hlinksldjump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1107250"/>
            <a:ext cx="4562475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16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028" y="207044"/>
            <a:ext cx="777600" cy="2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520" y="1916832"/>
            <a:ext cx="2285479" cy="14682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Découvrez </a:t>
            </a:r>
            <a:br>
              <a:rPr lang="fr-FR" sz="1400" dirty="0" smtClean="0"/>
            </a:br>
            <a:r>
              <a:rPr lang="fr-FR" sz="1400" b="1" dirty="0" smtClean="0"/>
              <a:t>le tracé des lignes </a:t>
            </a:r>
            <a:br>
              <a:rPr lang="fr-FR" sz="1400" b="1" dirty="0" smtClean="0"/>
            </a:br>
            <a:r>
              <a:rPr lang="fr-FR" sz="1400" b="1" dirty="0" smtClean="0"/>
              <a:t>à haut niveau de service </a:t>
            </a:r>
            <a:br>
              <a:rPr lang="fr-FR" sz="1400" b="1" dirty="0" smtClean="0"/>
            </a:br>
            <a:r>
              <a:rPr lang="fr-FR" sz="1400" dirty="0" smtClean="0"/>
              <a:t>ainsi que </a:t>
            </a:r>
            <a:br>
              <a:rPr lang="fr-FR" sz="1400" dirty="0" smtClean="0"/>
            </a:br>
            <a:r>
              <a:rPr lang="fr-FR" sz="1400" b="1" dirty="0" smtClean="0"/>
              <a:t>les futurs aménagements </a:t>
            </a:r>
            <a:br>
              <a:rPr lang="fr-FR" sz="1400" b="1" dirty="0" smtClean="0"/>
            </a:br>
            <a:r>
              <a:rPr lang="fr-FR" sz="1400" dirty="0" smtClean="0"/>
              <a:t>en vidéo </a:t>
            </a:r>
            <a:br>
              <a:rPr lang="fr-FR" sz="1400" dirty="0" smtClean="0"/>
            </a:br>
            <a:r>
              <a:rPr lang="fr-FR" sz="1400" dirty="0" smtClean="0"/>
              <a:t>ou en plans détaillés</a:t>
            </a:r>
            <a:br>
              <a:rPr lang="fr-FR" sz="1400" dirty="0" smtClean="0"/>
            </a:br>
            <a:r>
              <a:rPr lang="fr-FR" sz="1400" dirty="0" smtClean="0"/>
              <a:t>ville par ville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319793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5723"/>
            <a:ext cx="1471718" cy="117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2" descr="curseur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-171400"/>
            <a:ext cx="838200" cy="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0"/>
            <a:ext cx="9140062" cy="3600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1097949"/>
            <a:ext cx="2286000" cy="360000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521" y="46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8" name="Image 6" descr="logo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1053"/>
            <a:ext cx="1728192" cy="483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2286000" y="1097949"/>
            <a:ext cx="4572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286521" y="2897949"/>
            <a:ext cx="2286000" cy="36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6858000" y="10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572000" y="28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858000" y="28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572521" y="4697949"/>
            <a:ext cx="4572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www.local.fr/img/annuaire_presentation/montbeliard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899" r="33280" b="899"/>
          <a:stretch/>
        </p:blipFill>
        <p:spPr bwMode="auto">
          <a:xfrm>
            <a:off x="2286000" y="2897950"/>
            <a:ext cx="2284031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diag-et-conseils.fr/img/valentigney.jpg">
            <a:hlinkClick r:id="" action="ppaction://hlinkshowjump?jump=nextslide"/>
            <a:hlinkHover r:id="rId6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34" t="304" r="-230" b="18416"/>
          <a:stretch/>
        </p:blipFill>
        <p:spPr bwMode="auto">
          <a:xfrm>
            <a:off x="6857999" y="1097949"/>
            <a:ext cx="2286522" cy="180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communes.com/images/orig/franche-comte/doubs/audincourt_25400/Audincourt_43626_Eglise-Lutherienne.jpg">
            <a:hlinkHover r:id="rId8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8" t="31128" r="2678" b="20328"/>
          <a:stretch/>
        </p:blipFill>
        <p:spPr bwMode="auto">
          <a:xfrm>
            <a:off x="4570031" y="4697950"/>
            <a:ext cx="4573969" cy="17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upload.wikimedia.org/wikipedia/commons/9/96/Grand-Charmont,_H%C3%B4tel_de_ville.jpg">
            <a:hlinkHover r:id="rId10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3" t="11694" r="15894" b="7670"/>
          <a:stretch/>
        </p:blipFill>
        <p:spPr bwMode="auto">
          <a:xfrm>
            <a:off x="4570032" y="2897950"/>
            <a:ext cx="2286984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http://www.racinescomtoises.net/IMG/jpg/Bethoncourt201.jpg">
            <a:hlinkHover r:id="rId1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3" t="7621" r="9407" b="7621"/>
          <a:stretch/>
        </p:blipFill>
        <p:spPr bwMode="auto">
          <a:xfrm>
            <a:off x="-1" y="4697948"/>
            <a:ext cx="2286522" cy="180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http://mw2.google.com/mw-panoramio/photos/medium/11978439.jpg">
            <a:hlinkHover r:id="rId14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9" r="8995" b="7705"/>
          <a:stretch/>
        </p:blipFill>
        <p:spPr bwMode="auto">
          <a:xfrm>
            <a:off x="6846178" y="2897950"/>
            <a:ext cx="2298343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riangle isocèle 42"/>
          <p:cNvSpPr/>
          <p:nvPr/>
        </p:nvSpPr>
        <p:spPr>
          <a:xfrm rot="5400000">
            <a:off x="1008065" y="3817915"/>
            <a:ext cx="364774" cy="32484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rId16" action="ppaction://hlinksldjump"/>
          </p:cNvPr>
          <p:cNvSpPr/>
          <p:nvPr/>
        </p:nvSpPr>
        <p:spPr>
          <a:xfrm>
            <a:off x="2274178" y="2897950"/>
            <a:ext cx="2285479" cy="3600000"/>
          </a:xfrm>
          <a:prstGeom prst="rect">
            <a:avLst/>
          </a:prstGeom>
          <a:solidFill>
            <a:srgbClr val="00B0F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>
                <a:latin typeface="Arial Black" panose="020B0A04020102020204" pitchFamily="34" charset="0"/>
              </a:rPr>
              <a:t>MONTBELIARD</a:t>
            </a:r>
            <a:br>
              <a:rPr lang="fr-FR" sz="1600" b="1" dirty="0" smtClean="0">
                <a:latin typeface="Arial Black" panose="020B0A04020102020204" pitchFamily="34" charset="0"/>
              </a:rPr>
            </a:br>
            <a:r>
              <a:rPr lang="fr-F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Voir les cartes </a:t>
            </a:r>
            <a:br>
              <a:rPr lang="fr-F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par secteur</a:t>
            </a: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Picture 15">
            <a:hlinkHover r:id="rId17" action="ppaction://hlinksldjump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1107250"/>
            <a:ext cx="4562475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16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028" y="207044"/>
            <a:ext cx="777600" cy="2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520" y="1916832"/>
            <a:ext cx="2285479" cy="14682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Découvrez </a:t>
            </a:r>
            <a:br>
              <a:rPr lang="fr-FR" sz="1400" dirty="0" smtClean="0"/>
            </a:br>
            <a:r>
              <a:rPr lang="fr-FR" sz="1400" b="1" dirty="0" smtClean="0"/>
              <a:t>le tracé des lignes </a:t>
            </a:r>
            <a:br>
              <a:rPr lang="fr-FR" sz="1400" b="1" dirty="0" smtClean="0"/>
            </a:br>
            <a:r>
              <a:rPr lang="fr-FR" sz="1400" b="1" dirty="0" smtClean="0"/>
              <a:t>à haut niveau de service </a:t>
            </a:r>
            <a:br>
              <a:rPr lang="fr-FR" sz="1400" b="1" dirty="0" smtClean="0"/>
            </a:br>
            <a:r>
              <a:rPr lang="fr-FR" sz="1400" dirty="0" smtClean="0"/>
              <a:t>ainsi que </a:t>
            </a:r>
            <a:br>
              <a:rPr lang="fr-FR" sz="1400" dirty="0" smtClean="0"/>
            </a:br>
            <a:r>
              <a:rPr lang="fr-FR" sz="1400" b="1" dirty="0" smtClean="0"/>
              <a:t>les futurs aménagements </a:t>
            </a:r>
            <a:br>
              <a:rPr lang="fr-FR" sz="1400" b="1" dirty="0" smtClean="0"/>
            </a:br>
            <a:r>
              <a:rPr lang="fr-FR" sz="1400" dirty="0" smtClean="0"/>
              <a:t>en vidéo </a:t>
            </a:r>
            <a:br>
              <a:rPr lang="fr-FR" sz="1400" dirty="0" smtClean="0"/>
            </a:br>
            <a:r>
              <a:rPr lang="fr-FR" sz="1400" dirty="0" smtClean="0"/>
              <a:t>ou en plans détaillés</a:t>
            </a:r>
            <a:br>
              <a:rPr lang="fr-FR" sz="1400" dirty="0" smtClean="0"/>
            </a:br>
            <a:r>
              <a:rPr lang="fr-FR" sz="1400" dirty="0" smtClean="0"/>
              <a:t>ville par ville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319793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5723"/>
            <a:ext cx="1471718" cy="117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2" descr="curseur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-171400"/>
            <a:ext cx="838200" cy="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0"/>
            <a:ext cx="9140062" cy="3600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1097949"/>
            <a:ext cx="2286000" cy="360000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521" y="46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8" name="Image 6" descr="logo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1053"/>
            <a:ext cx="1728192" cy="483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2286000" y="1097949"/>
            <a:ext cx="4572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286521" y="2897949"/>
            <a:ext cx="2286000" cy="36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6858000" y="10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572000" y="28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858000" y="28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572521" y="4697949"/>
            <a:ext cx="4572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www.local.fr/img/annuaire_presentation/montbeliard.jpg">
            <a:hlinkHover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899" r="33280" b="899"/>
          <a:stretch/>
        </p:blipFill>
        <p:spPr bwMode="auto">
          <a:xfrm>
            <a:off x="2286000" y="2897950"/>
            <a:ext cx="2284031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diag-et-conseils.fr/img/valentigney.jpg">
            <a:hlinkHover r:id="rId7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34" t="304" r="-230" b="18416"/>
          <a:stretch/>
        </p:blipFill>
        <p:spPr bwMode="auto">
          <a:xfrm>
            <a:off x="6857999" y="1097949"/>
            <a:ext cx="2286522" cy="180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communes.com/images/orig/franche-comte/doubs/audincourt_25400/Audincourt_43626_Eglise-Lutherienne.jpg">
            <a:hlinkHover r:id="rId9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8" t="31128" r="2678" b="20328"/>
          <a:stretch/>
        </p:blipFill>
        <p:spPr bwMode="auto">
          <a:xfrm>
            <a:off x="4570031" y="4697950"/>
            <a:ext cx="4573969" cy="17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upload.wikimedia.org/wikipedia/commons/9/96/Grand-Charmont,_H%C3%B4tel_de_ville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3" t="11694" r="15894" b="7670"/>
          <a:stretch/>
        </p:blipFill>
        <p:spPr bwMode="auto">
          <a:xfrm>
            <a:off x="4570032" y="2897950"/>
            <a:ext cx="2286984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e 10"/>
          <p:cNvGrpSpPr/>
          <p:nvPr/>
        </p:nvGrpSpPr>
        <p:grpSpPr>
          <a:xfrm>
            <a:off x="4140239" y="1528755"/>
            <a:ext cx="936104" cy="936104"/>
            <a:chOff x="4104469" y="1524182"/>
            <a:chExt cx="936104" cy="936104"/>
          </a:xfrm>
          <a:solidFill>
            <a:srgbClr val="EAEAEA"/>
          </a:solidFill>
        </p:grpSpPr>
        <p:sp>
          <p:nvSpPr>
            <p:cNvPr id="30" name="Ellipse 29"/>
            <p:cNvSpPr/>
            <p:nvPr/>
          </p:nvSpPr>
          <p:spPr>
            <a:xfrm>
              <a:off x="4104469" y="1524182"/>
              <a:ext cx="936104" cy="936104"/>
            </a:xfrm>
            <a:prstGeom prst="ellipse">
              <a:avLst/>
            </a:prstGeom>
            <a:grp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Triangle isocèle 9"/>
            <p:cNvSpPr/>
            <p:nvPr/>
          </p:nvSpPr>
          <p:spPr>
            <a:xfrm rot="5400000">
              <a:off x="4408019" y="1835528"/>
              <a:ext cx="364774" cy="324843"/>
            </a:xfrm>
            <a:prstGeom prst="triangle">
              <a:avLst/>
            </a:pr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2059" name="Picture 11" descr="http://www.racinescomtoises.net/IMG/jpg/Bethoncourt201.jpg">
            <a:hlinkHover r:id="rId1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3" t="7621" r="9407" b="7621"/>
          <a:stretch/>
        </p:blipFill>
        <p:spPr bwMode="auto">
          <a:xfrm>
            <a:off x="-1" y="4697948"/>
            <a:ext cx="2286522" cy="180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http://mw2.google.com/mw-panoramio/photos/medium/11978439.jpg">
            <a:hlinkHover r:id="rId14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9" r="8995" b="7705"/>
          <a:stretch/>
        </p:blipFill>
        <p:spPr bwMode="auto">
          <a:xfrm>
            <a:off x="6846178" y="2897950"/>
            <a:ext cx="2298343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riangle isocèle 42"/>
          <p:cNvSpPr/>
          <p:nvPr/>
        </p:nvSpPr>
        <p:spPr>
          <a:xfrm rot="5400000">
            <a:off x="1008065" y="3817915"/>
            <a:ext cx="364774" cy="32484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rId16" action="ppaction://hlinksldjump"/>
          </p:cNvPr>
          <p:cNvSpPr/>
          <p:nvPr/>
        </p:nvSpPr>
        <p:spPr>
          <a:xfrm>
            <a:off x="4573042" y="2897950"/>
            <a:ext cx="2285479" cy="1800001"/>
          </a:xfrm>
          <a:prstGeom prst="rect">
            <a:avLst/>
          </a:prstGeom>
          <a:solidFill>
            <a:srgbClr val="00B05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>
                <a:latin typeface="Arial Black" panose="020B0A04020102020204" pitchFamily="34" charset="0"/>
              </a:rPr>
              <a:t>GRAND-CHARMONT</a:t>
            </a:r>
            <a:br>
              <a:rPr lang="fr-FR" sz="1600" b="1" dirty="0" smtClean="0">
                <a:latin typeface="Arial Black" panose="020B0A04020102020204" pitchFamily="34" charset="0"/>
              </a:rPr>
            </a:br>
            <a:r>
              <a:rPr lang="fr-F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Voir les cartes </a:t>
            </a:r>
            <a:br>
              <a:rPr lang="fr-F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par secteur</a:t>
            </a: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Picture 15">
            <a:hlinkHover r:id="rId17" action="ppaction://hlinksldjump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1107250"/>
            <a:ext cx="4562475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16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028" y="207044"/>
            <a:ext cx="777600" cy="2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520" y="1916832"/>
            <a:ext cx="2285479" cy="14682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Découvrez </a:t>
            </a:r>
            <a:br>
              <a:rPr lang="fr-FR" sz="1400" dirty="0" smtClean="0"/>
            </a:br>
            <a:r>
              <a:rPr lang="fr-FR" sz="1400" b="1" dirty="0" smtClean="0"/>
              <a:t>le tracé des lignes </a:t>
            </a:r>
            <a:br>
              <a:rPr lang="fr-FR" sz="1400" b="1" dirty="0" smtClean="0"/>
            </a:br>
            <a:r>
              <a:rPr lang="fr-FR" sz="1400" b="1" dirty="0" smtClean="0"/>
              <a:t>à haut niveau de service </a:t>
            </a:r>
            <a:br>
              <a:rPr lang="fr-FR" sz="1400" b="1" dirty="0" smtClean="0"/>
            </a:br>
            <a:r>
              <a:rPr lang="fr-FR" sz="1400" dirty="0" smtClean="0"/>
              <a:t>ainsi que </a:t>
            </a:r>
            <a:br>
              <a:rPr lang="fr-FR" sz="1400" dirty="0" smtClean="0"/>
            </a:br>
            <a:r>
              <a:rPr lang="fr-FR" sz="1400" b="1" dirty="0" smtClean="0"/>
              <a:t>les futurs aménagements </a:t>
            </a:r>
            <a:br>
              <a:rPr lang="fr-FR" sz="1400" b="1" dirty="0" smtClean="0"/>
            </a:br>
            <a:r>
              <a:rPr lang="fr-FR" sz="1400" dirty="0" smtClean="0"/>
              <a:t>en vidéo </a:t>
            </a:r>
            <a:br>
              <a:rPr lang="fr-FR" sz="1400" dirty="0" smtClean="0"/>
            </a:br>
            <a:r>
              <a:rPr lang="fr-FR" sz="1400" dirty="0" smtClean="0"/>
              <a:t>ou en plans détaillés</a:t>
            </a:r>
            <a:br>
              <a:rPr lang="fr-FR" sz="1400" dirty="0" smtClean="0"/>
            </a:br>
            <a:r>
              <a:rPr lang="fr-FR" sz="1400" dirty="0" smtClean="0"/>
              <a:t>ville par ville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319793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5723"/>
            <a:ext cx="1471718" cy="117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2" descr="curseur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-171400"/>
            <a:ext cx="838200" cy="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0"/>
            <a:ext cx="9140062" cy="3600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1097949"/>
            <a:ext cx="2286000" cy="360000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521" y="46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8" name="Image 6" descr="logo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1053"/>
            <a:ext cx="1728192" cy="483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2286000" y="1097949"/>
            <a:ext cx="4572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286521" y="2897949"/>
            <a:ext cx="2286000" cy="36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6858000" y="10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572000" y="28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858000" y="28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572521" y="4697949"/>
            <a:ext cx="4572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grpSp>
        <p:nvGrpSpPr>
          <p:cNvPr id="6" name="Groupe 5"/>
          <p:cNvGrpSpPr/>
          <p:nvPr/>
        </p:nvGrpSpPr>
        <p:grpSpPr>
          <a:xfrm>
            <a:off x="6583920" y="260648"/>
            <a:ext cx="148320" cy="167638"/>
            <a:chOff x="790457" y="1669413"/>
            <a:chExt cx="418096" cy="472552"/>
          </a:xfrm>
        </p:grpSpPr>
        <p:sp>
          <p:nvSpPr>
            <p:cNvPr id="2" name="Rectangle 1"/>
            <p:cNvSpPr/>
            <p:nvPr/>
          </p:nvSpPr>
          <p:spPr>
            <a:xfrm>
              <a:off x="855489" y="1853933"/>
              <a:ext cx="288032" cy="2880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iangle isocèle 2"/>
            <p:cNvSpPr/>
            <p:nvPr/>
          </p:nvSpPr>
          <p:spPr>
            <a:xfrm>
              <a:off x="790457" y="1669413"/>
              <a:ext cx="418096" cy="236276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2050" name="Picture 2" descr="http://www.local.fr/img/annuaire_presentation/montbeliard.jpg">
            <a:hlinkHover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899" r="33280" b="899"/>
          <a:stretch/>
        </p:blipFill>
        <p:spPr bwMode="auto">
          <a:xfrm>
            <a:off x="2286000" y="2897950"/>
            <a:ext cx="2284031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diag-et-conseils.fr/img/valentigney.jpg">
            <a:hlinkHover r:id="rId7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34" t="304" r="-230" b="18416"/>
          <a:stretch/>
        </p:blipFill>
        <p:spPr bwMode="auto">
          <a:xfrm>
            <a:off x="6857999" y="1097949"/>
            <a:ext cx="2286522" cy="180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communes.com/images/orig/franche-comte/doubs/audincourt_25400/Audincourt_43626_Eglise-Lutherienne.jpg">
            <a:hlinkHover r:id="rId9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8" t="31128" r="2678" b="20328"/>
          <a:stretch/>
        </p:blipFill>
        <p:spPr bwMode="auto">
          <a:xfrm>
            <a:off x="4570031" y="4697950"/>
            <a:ext cx="4573969" cy="17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upload.wikimedia.org/wikipedia/commons/9/96/Grand-Charmont,_H%C3%B4tel_de_ville.jpg">
            <a:hlinkHover r:id="rId11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3" t="11694" r="15894" b="7670"/>
          <a:stretch/>
        </p:blipFill>
        <p:spPr bwMode="auto">
          <a:xfrm>
            <a:off x="4570032" y="2897950"/>
            <a:ext cx="2286984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http://www.racinescomtoises.net/IMG/jpg/Bethoncourt201.jpg">
            <a:hlinkHover r:id="rId13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3" t="7621" r="9407" b="7621"/>
          <a:stretch/>
        </p:blipFill>
        <p:spPr bwMode="auto">
          <a:xfrm>
            <a:off x="-1" y="4697948"/>
            <a:ext cx="2286522" cy="180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http://mw2.google.com/mw-panoramio/photos/medium/11978439.jpg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9" r="8995" b="7705"/>
          <a:stretch/>
        </p:blipFill>
        <p:spPr bwMode="auto">
          <a:xfrm>
            <a:off x="6846178" y="2897950"/>
            <a:ext cx="2298343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riangle isocèle 42"/>
          <p:cNvSpPr/>
          <p:nvPr/>
        </p:nvSpPr>
        <p:spPr>
          <a:xfrm rot="5400000">
            <a:off x="1008065" y="3817915"/>
            <a:ext cx="364774" cy="32484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rId16" action="ppaction://hlinksldjump"/>
          </p:cNvPr>
          <p:cNvSpPr/>
          <p:nvPr/>
        </p:nvSpPr>
        <p:spPr>
          <a:xfrm>
            <a:off x="6858521" y="2899382"/>
            <a:ext cx="2285479" cy="1800001"/>
          </a:xfrm>
          <a:prstGeom prst="rect">
            <a:avLst/>
          </a:prstGeom>
          <a:solidFill>
            <a:srgbClr val="7030A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>
                <a:latin typeface="Arial Black" panose="020B0A04020102020204" pitchFamily="34" charset="0"/>
              </a:rPr>
              <a:t>EXINCOURT</a:t>
            </a:r>
            <a:br>
              <a:rPr lang="fr-FR" sz="1600" b="1" dirty="0" smtClean="0">
                <a:latin typeface="Arial Black" panose="020B0A04020102020204" pitchFamily="34" charset="0"/>
              </a:rPr>
            </a:br>
            <a:r>
              <a:rPr lang="fr-F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Voir les cartes </a:t>
            </a:r>
            <a:br>
              <a:rPr lang="fr-F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par secteur</a:t>
            </a: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Picture 15">
            <a:hlinkHover r:id="rId17" action="ppaction://hlinksldjump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1107250"/>
            <a:ext cx="4562475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16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028" y="207044"/>
            <a:ext cx="777600" cy="2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520" y="1916832"/>
            <a:ext cx="2285479" cy="14682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Découvrez </a:t>
            </a:r>
            <a:br>
              <a:rPr lang="fr-FR" sz="1400" dirty="0" smtClean="0"/>
            </a:br>
            <a:r>
              <a:rPr lang="fr-FR" sz="1400" b="1" dirty="0" smtClean="0"/>
              <a:t>le tracé des lignes </a:t>
            </a:r>
            <a:br>
              <a:rPr lang="fr-FR" sz="1400" b="1" dirty="0" smtClean="0"/>
            </a:br>
            <a:r>
              <a:rPr lang="fr-FR" sz="1400" b="1" dirty="0" smtClean="0"/>
              <a:t>à haut niveau de service </a:t>
            </a:r>
            <a:br>
              <a:rPr lang="fr-FR" sz="1400" b="1" dirty="0" smtClean="0"/>
            </a:br>
            <a:r>
              <a:rPr lang="fr-FR" sz="1400" dirty="0" smtClean="0"/>
              <a:t>ainsi que </a:t>
            </a:r>
            <a:br>
              <a:rPr lang="fr-FR" sz="1400" dirty="0" smtClean="0"/>
            </a:br>
            <a:r>
              <a:rPr lang="fr-FR" sz="1400" b="1" dirty="0" smtClean="0"/>
              <a:t>les futurs aménagements </a:t>
            </a:r>
            <a:br>
              <a:rPr lang="fr-FR" sz="1400" b="1" dirty="0" smtClean="0"/>
            </a:br>
            <a:r>
              <a:rPr lang="fr-FR" sz="1400" dirty="0" smtClean="0"/>
              <a:t>en vidéo </a:t>
            </a:r>
            <a:br>
              <a:rPr lang="fr-FR" sz="1400" dirty="0" smtClean="0"/>
            </a:br>
            <a:r>
              <a:rPr lang="fr-FR" sz="1400" dirty="0" smtClean="0"/>
              <a:t>ou en plans détaillés</a:t>
            </a:r>
            <a:br>
              <a:rPr lang="fr-FR" sz="1400" dirty="0" smtClean="0"/>
            </a:br>
            <a:r>
              <a:rPr lang="fr-FR" sz="1400" dirty="0" smtClean="0"/>
              <a:t>ville par ville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319793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5723"/>
            <a:ext cx="1471718" cy="117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2" descr="curseur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-171400"/>
            <a:ext cx="838200" cy="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0"/>
            <a:ext cx="9140062" cy="3600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1097949"/>
            <a:ext cx="2286000" cy="360000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521" y="46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8" name="Image 6" descr="logo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1053"/>
            <a:ext cx="1728192" cy="483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2286000" y="1097949"/>
            <a:ext cx="4572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286521" y="2897949"/>
            <a:ext cx="2286000" cy="36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6858000" y="10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572000" y="28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858000" y="28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572521" y="4697949"/>
            <a:ext cx="4572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www.local.fr/img/annuaire_presentation/montbeliard.jpg">
            <a:hlinkHover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899" r="33280" b="899"/>
          <a:stretch/>
        </p:blipFill>
        <p:spPr bwMode="auto">
          <a:xfrm>
            <a:off x="2286000" y="2897950"/>
            <a:ext cx="2284031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diag-et-conseils.fr/img/valentigney.jpg">
            <a:hlinkHover r:id="rId7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34" t="304" r="-230" b="18416"/>
          <a:stretch/>
        </p:blipFill>
        <p:spPr bwMode="auto">
          <a:xfrm>
            <a:off x="6857999" y="1097949"/>
            <a:ext cx="2286522" cy="180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communes.com/images/orig/franche-comte/doubs/audincourt_25400/Audincourt_43626_Eglise-Lutherienne.jpg">
            <a:hlinkHover r:id="rId9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8" t="31128" r="2678" b="20328"/>
          <a:stretch/>
        </p:blipFill>
        <p:spPr bwMode="auto">
          <a:xfrm>
            <a:off x="4570031" y="4697950"/>
            <a:ext cx="4573969" cy="17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upload.wikimedia.org/wikipedia/commons/9/96/Grand-Charmont,_H%C3%B4tel_de_ville.jpg">
            <a:hlinkHover r:id="rId11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3" t="11694" r="15894" b="7670"/>
          <a:stretch/>
        </p:blipFill>
        <p:spPr bwMode="auto">
          <a:xfrm>
            <a:off x="4570032" y="2897950"/>
            <a:ext cx="2286984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http://www.racinescomtoises.net/IMG/jpg/Bethoncourt201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3" t="7621" r="9407" b="7621"/>
          <a:stretch/>
        </p:blipFill>
        <p:spPr bwMode="auto">
          <a:xfrm>
            <a:off x="-1" y="4697948"/>
            <a:ext cx="2286522" cy="180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http://mw2.google.com/mw-panoramio/photos/medium/11978439.jpg">
            <a:hlinkHover r:id="rId14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9" r="8995" b="7705"/>
          <a:stretch/>
        </p:blipFill>
        <p:spPr bwMode="auto">
          <a:xfrm>
            <a:off x="6846178" y="2897950"/>
            <a:ext cx="2298343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riangle isocèle 42"/>
          <p:cNvSpPr/>
          <p:nvPr/>
        </p:nvSpPr>
        <p:spPr>
          <a:xfrm rot="5400000">
            <a:off x="1008065" y="3817915"/>
            <a:ext cx="364774" cy="32484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rId16" action="ppaction://hlinksldjump"/>
          </p:cNvPr>
          <p:cNvSpPr/>
          <p:nvPr/>
        </p:nvSpPr>
        <p:spPr>
          <a:xfrm>
            <a:off x="1042" y="4697947"/>
            <a:ext cx="2285479" cy="1800001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>
                <a:latin typeface="Arial Black" panose="020B0A04020102020204" pitchFamily="34" charset="0"/>
              </a:rPr>
              <a:t>BETHONCOURT</a:t>
            </a:r>
            <a:br>
              <a:rPr lang="fr-FR" sz="1600" b="1" dirty="0" smtClean="0">
                <a:latin typeface="Arial Black" panose="020B0A04020102020204" pitchFamily="34" charset="0"/>
              </a:rPr>
            </a:br>
            <a:r>
              <a:rPr lang="fr-F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Voir les cartes </a:t>
            </a:r>
            <a:br>
              <a:rPr lang="fr-F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par secteur</a:t>
            </a: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Picture 15">
            <a:hlinkHover r:id="rId17" action="ppaction://hlinksldjump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1107250"/>
            <a:ext cx="4562475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16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028" y="207044"/>
            <a:ext cx="777600" cy="2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520" y="1916832"/>
            <a:ext cx="2285479" cy="14682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Découvrez </a:t>
            </a:r>
            <a:br>
              <a:rPr lang="fr-FR" sz="1400" dirty="0" smtClean="0"/>
            </a:br>
            <a:r>
              <a:rPr lang="fr-FR" sz="1400" b="1" dirty="0" smtClean="0"/>
              <a:t>le tracé des lignes </a:t>
            </a:r>
            <a:br>
              <a:rPr lang="fr-FR" sz="1400" b="1" dirty="0" smtClean="0"/>
            </a:br>
            <a:r>
              <a:rPr lang="fr-FR" sz="1400" b="1" dirty="0" smtClean="0"/>
              <a:t>à haut niveau de service </a:t>
            </a:r>
            <a:br>
              <a:rPr lang="fr-FR" sz="1400" b="1" dirty="0" smtClean="0"/>
            </a:br>
            <a:r>
              <a:rPr lang="fr-FR" sz="1400" dirty="0" smtClean="0"/>
              <a:t>ainsi que </a:t>
            </a:r>
            <a:br>
              <a:rPr lang="fr-FR" sz="1400" dirty="0" smtClean="0"/>
            </a:br>
            <a:r>
              <a:rPr lang="fr-FR" sz="1400" b="1" dirty="0" smtClean="0"/>
              <a:t>les futurs aménagements </a:t>
            </a:r>
            <a:br>
              <a:rPr lang="fr-FR" sz="1400" b="1" dirty="0" smtClean="0"/>
            </a:br>
            <a:r>
              <a:rPr lang="fr-FR" sz="1400" dirty="0" smtClean="0"/>
              <a:t>en vidéo </a:t>
            </a:r>
            <a:br>
              <a:rPr lang="fr-FR" sz="1400" dirty="0" smtClean="0"/>
            </a:br>
            <a:r>
              <a:rPr lang="fr-FR" sz="1400" dirty="0" smtClean="0"/>
              <a:t>ou en plans détaillés</a:t>
            </a:r>
            <a:br>
              <a:rPr lang="fr-FR" sz="1400" dirty="0" smtClean="0"/>
            </a:br>
            <a:r>
              <a:rPr lang="fr-FR" sz="1400" dirty="0" smtClean="0"/>
              <a:t>ville par ville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319793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5723"/>
            <a:ext cx="1471718" cy="117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2" descr="curseur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-171400"/>
            <a:ext cx="838200" cy="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0"/>
            <a:ext cx="9140062" cy="3600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1097949"/>
            <a:ext cx="2286000" cy="360000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521" y="46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8" name="Image 6" descr="logo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1053"/>
            <a:ext cx="1728192" cy="483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2286000" y="1097949"/>
            <a:ext cx="4572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286521" y="2897949"/>
            <a:ext cx="2286000" cy="36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6858000" y="10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572000" y="28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858000" y="2897949"/>
            <a:ext cx="2286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572521" y="4697949"/>
            <a:ext cx="4572000" cy="180000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www.local.fr/img/annuaire_presentation/montbeliard.jpg">
            <a:hlinkHover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899" r="33280" b="899"/>
          <a:stretch/>
        </p:blipFill>
        <p:spPr bwMode="auto">
          <a:xfrm>
            <a:off x="2286000" y="2897950"/>
            <a:ext cx="2284031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diag-et-conseils.fr/img/valentigney.jpg">
            <a:hlinkHover r:id="rId7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34" t="304" r="-230" b="18416"/>
          <a:stretch/>
        </p:blipFill>
        <p:spPr bwMode="auto">
          <a:xfrm>
            <a:off x="6857999" y="1097949"/>
            <a:ext cx="2286522" cy="180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communes.com/images/orig/franche-comte/doubs/audincourt_25400/Audincourt_43626_Eglise-Lutherienne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8" t="31128" r="2678" b="20328"/>
          <a:stretch/>
        </p:blipFill>
        <p:spPr bwMode="auto">
          <a:xfrm>
            <a:off x="4570031" y="4697950"/>
            <a:ext cx="4573969" cy="17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upload.wikimedia.org/wikipedia/commons/9/96/Grand-Charmont,_H%C3%B4tel_de_ville.jpg">
            <a:hlinkHover r:id="rId10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3" t="11694" r="15894" b="7670"/>
          <a:stretch/>
        </p:blipFill>
        <p:spPr bwMode="auto">
          <a:xfrm>
            <a:off x="4570032" y="2897950"/>
            <a:ext cx="2286984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http://www.racinescomtoises.net/IMG/jpg/Bethoncourt201.jpg">
            <a:hlinkHover r:id="rId1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3" t="7621" r="9407" b="7621"/>
          <a:stretch/>
        </p:blipFill>
        <p:spPr bwMode="auto">
          <a:xfrm>
            <a:off x="-1" y="4697948"/>
            <a:ext cx="2286522" cy="180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http://mw2.google.com/mw-panoramio/photos/medium/11978439.jpg">
            <a:hlinkHover r:id="rId14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9" r="8995" b="7705"/>
          <a:stretch/>
        </p:blipFill>
        <p:spPr bwMode="auto">
          <a:xfrm>
            <a:off x="6846178" y="2897950"/>
            <a:ext cx="2298343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riangle isocèle 42"/>
          <p:cNvSpPr/>
          <p:nvPr/>
        </p:nvSpPr>
        <p:spPr>
          <a:xfrm rot="5400000">
            <a:off x="1008065" y="3817915"/>
            <a:ext cx="364774" cy="32484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rId16" action="ppaction://hlinksldjump"/>
          </p:cNvPr>
          <p:cNvSpPr/>
          <p:nvPr/>
        </p:nvSpPr>
        <p:spPr>
          <a:xfrm>
            <a:off x="4572521" y="4697947"/>
            <a:ext cx="4567541" cy="1800001"/>
          </a:xfrm>
          <a:prstGeom prst="rect">
            <a:avLst/>
          </a:prstGeom>
          <a:solidFill>
            <a:schemeClr val="bg2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>
                <a:latin typeface="Arial Black" panose="020B0A04020102020204" pitchFamily="34" charset="0"/>
              </a:rPr>
              <a:t>AUDINCOURT</a:t>
            </a:r>
            <a:br>
              <a:rPr lang="fr-FR" sz="1600" b="1" dirty="0" smtClean="0">
                <a:latin typeface="Arial Black" panose="020B0A04020102020204" pitchFamily="34" charset="0"/>
              </a:rPr>
            </a:br>
            <a:r>
              <a:rPr lang="fr-F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Voir les cartes </a:t>
            </a:r>
            <a:br>
              <a:rPr lang="fr-F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par secteur</a:t>
            </a: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3" name="Picture 15">
            <a:hlinkHover r:id="rId17" action="ppaction://hlinksldjump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1107250"/>
            <a:ext cx="4562475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16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028" y="207044"/>
            <a:ext cx="777600" cy="2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520" y="1916832"/>
            <a:ext cx="2285479" cy="14682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Découvrez </a:t>
            </a:r>
            <a:br>
              <a:rPr lang="fr-FR" sz="1400" dirty="0" smtClean="0"/>
            </a:br>
            <a:r>
              <a:rPr lang="fr-FR" sz="1400" b="1" dirty="0" smtClean="0"/>
              <a:t>le tracé des lignes </a:t>
            </a:r>
            <a:br>
              <a:rPr lang="fr-FR" sz="1400" b="1" dirty="0" smtClean="0"/>
            </a:br>
            <a:r>
              <a:rPr lang="fr-FR" sz="1400" b="1" dirty="0" smtClean="0"/>
              <a:t>à haut niveau de service </a:t>
            </a:r>
            <a:br>
              <a:rPr lang="fr-FR" sz="1400" b="1" dirty="0" smtClean="0"/>
            </a:br>
            <a:r>
              <a:rPr lang="fr-FR" sz="1400" dirty="0" smtClean="0"/>
              <a:t>ainsi que </a:t>
            </a:r>
            <a:br>
              <a:rPr lang="fr-FR" sz="1400" dirty="0" smtClean="0"/>
            </a:br>
            <a:r>
              <a:rPr lang="fr-FR" sz="1400" b="1" dirty="0" smtClean="0"/>
              <a:t>les futurs aménagements </a:t>
            </a:r>
            <a:br>
              <a:rPr lang="fr-FR" sz="1400" b="1" dirty="0" smtClean="0"/>
            </a:br>
            <a:r>
              <a:rPr lang="fr-FR" sz="1400" dirty="0" smtClean="0"/>
              <a:t>en vidéo </a:t>
            </a:r>
            <a:br>
              <a:rPr lang="fr-FR" sz="1400" dirty="0" smtClean="0"/>
            </a:br>
            <a:r>
              <a:rPr lang="fr-FR" sz="1400" dirty="0" smtClean="0"/>
              <a:t>ou en plans détaillés</a:t>
            </a:r>
            <a:br>
              <a:rPr lang="fr-FR" sz="1400" dirty="0" smtClean="0"/>
            </a:br>
            <a:r>
              <a:rPr lang="fr-FR" sz="1400" dirty="0" smtClean="0"/>
              <a:t>ville par ville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319793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" r="3928"/>
          <a:stretch>
            <a:fillRect/>
          </a:stretch>
        </p:blipFill>
        <p:spPr bwMode="auto">
          <a:xfrm>
            <a:off x="0" y="5417950"/>
            <a:ext cx="5652120" cy="144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5723"/>
            <a:ext cx="1471718" cy="117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2" descr="curseur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-171400"/>
            <a:ext cx="838200" cy="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0"/>
            <a:ext cx="9140062" cy="3600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1097949"/>
            <a:ext cx="2286000" cy="842704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8" name="Image 6" descr="logo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1053"/>
            <a:ext cx="1728192" cy="483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" name="Rectangle 2047"/>
          <p:cNvSpPr/>
          <p:nvPr/>
        </p:nvSpPr>
        <p:spPr>
          <a:xfrm>
            <a:off x="170892" y="1182684"/>
            <a:ext cx="1944216" cy="637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latin typeface="Arial Black" panose="020B0A04020102020204" pitchFamily="34" charset="0"/>
              </a:rPr>
              <a:t>EXINCOURT</a:t>
            </a:r>
            <a:endParaRPr lang="fr-FR" sz="1400" dirty="0" smtClean="0"/>
          </a:p>
        </p:txBody>
      </p:sp>
      <p:sp>
        <p:nvSpPr>
          <p:cNvPr id="28" name="Rectangle 27"/>
          <p:cNvSpPr/>
          <p:nvPr/>
        </p:nvSpPr>
        <p:spPr>
          <a:xfrm>
            <a:off x="2286000" y="1099859"/>
            <a:ext cx="6666954" cy="513745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6" name="Picture 16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028" y="207044"/>
            <a:ext cx="777600" cy="2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>
            <a:hlinkClick r:id="rId8" action="ppaction://hlinksldjump"/>
          </p:cNvPr>
          <p:cNvSpPr/>
          <p:nvPr/>
        </p:nvSpPr>
        <p:spPr>
          <a:xfrm>
            <a:off x="0" y="1820458"/>
            <a:ext cx="2286000" cy="24039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Secteur Axone</a:t>
            </a:r>
            <a:endParaRPr lang="fr-FR" sz="1200" b="1" dirty="0"/>
          </a:p>
        </p:txBody>
      </p:sp>
      <p:sp>
        <p:nvSpPr>
          <p:cNvPr id="19" name="Rectangle 18">
            <a:hlinkClick r:id="rId9" action="ppaction://hlinksldjump"/>
          </p:cNvPr>
          <p:cNvSpPr/>
          <p:nvPr/>
        </p:nvSpPr>
        <p:spPr>
          <a:xfrm>
            <a:off x="0" y="2060848"/>
            <a:ext cx="2286000" cy="240390"/>
          </a:xfrm>
          <a:prstGeom prst="rect">
            <a:avLst/>
          </a:prstGeom>
          <a:solidFill>
            <a:srgbClr val="A5002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Voie nouvelle - Coteau</a:t>
            </a:r>
            <a:endParaRPr lang="fr-FR" sz="1200" b="1" dirty="0"/>
          </a:p>
        </p:txBody>
      </p:sp>
      <p:sp>
        <p:nvSpPr>
          <p:cNvPr id="21" name="Rectangle 20">
            <a:hlinkClick r:id="rId10" action="ppaction://hlinksldjump"/>
          </p:cNvPr>
          <p:cNvSpPr/>
          <p:nvPr/>
        </p:nvSpPr>
        <p:spPr>
          <a:xfrm>
            <a:off x="0" y="2301238"/>
            <a:ext cx="2286000" cy="24039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Rue des Carrons &gt; rue des Ecoles</a:t>
            </a:r>
            <a:endParaRPr lang="fr-FR" sz="1200" b="1" dirty="0"/>
          </a:p>
        </p:txBody>
      </p:sp>
      <p:sp>
        <p:nvSpPr>
          <p:cNvPr id="22" name="Rectangle 21">
            <a:hlinkClick r:id="rId11" action="ppaction://hlinksldjump"/>
          </p:cNvPr>
          <p:cNvSpPr/>
          <p:nvPr/>
        </p:nvSpPr>
        <p:spPr>
          <a:xfrm>
            <a:off x="0" y="2538726"/>
            <a:ext cx="2286000" cy="240390"/>
          </a:xfrm>
          <a:prstGeom prst="rect">
            <a:avLst/>
          </a:prstGeom>
          <a:solidFill>
            <a:srgbClr val="A5002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Champagne</a:t>
            </a:r>
            <a:endParaRPr lang="fr-FR" sz="12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67" r="7827"/>
          <a:stretch/>
        </p:blipFill>
        <p:spPr bwMode="auto">
          <a:xfrm>
            <a:off x="2286000" y="1097949"/>
            <a:ext cx="6666954" cy="5137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987824" y="1268760"/>
            <a:ext cx="5832648" cy="1032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fr-F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 tracé bien intégré dans le coteau</a:t>
            </a:r>
            <a:endParaRPr lang="fr-FR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Rectangle 22">
            <a:hlinkClick r:id="rId13" action="ppaction://hlinksldjump"/>
          </p:cNvPr>
          <p:cNvSpPr/>
          <p:nvPr/>
        </p:nvSpPr>
        <p:spPr>
          <a:xfrm>
            <a:off x="0" y="2779116"/>
            <a:ext cx="2286000" cy="24039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La </a:t>
            </a:r>
            <a:r>
              <a:rPr lang="fr-FR" sz="1200" b="1" dirty="0" err="1" smtClean="0"/>
              <a:t>Naille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124116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" r="3928"/>
          <a:stretch>
            <a:fillRect/>
          </a:stretch>
        </p:blipFill>
        <p:spPr bwMode="auto">
          <a:xfrm>
            <a:off x="0" y="5417950"/>
            <a:ext cx="5652120" cy="144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5723"/>
            <a:ext cx="1471718" cy="117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2" descr="curseur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-171400"/>
            <a:ext cx="838200" cy="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0"/>
            <a:ext cx="9140062" cy="3600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1097949"/>
            <a:ext cx="2286000" cy="842704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8" name="Image 6" descr="logo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1053"/>
            <a:ext cx="1728192" cy="483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" name="Rectangle 2047"/>
          <p:cNvSpPr/>
          <p:nvPr/>
        </p:nvSpPr>
        <p:spPr>
          <a:xfrm>
            <a:off x="170892" y="1182684"/>
            <a:ext cx="1944216" cy="637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latin typeface="Arial Black" panose="020B0A04020102020204" pitchFamily="34" charset="0"/>
              </a:rPr>
              <a:t>EXINCOURT</a:t>
            </a:r>
            <a:endParaRPr lang="fr-FR" sz="1400" dirty="0" smtClean="0"/>
          </a:p>
        </p:txBody>
      </p:sp>
      <p:sp>
        <p:nvSpPr>
          <p:cNvPr id="28" name="Rectangle 27"/>
          <p:cNvSpPr/>
          <p:nvPr/>
        </p:nvSpPr>
        <p:spPr>
          <a:xfrm>
            <a:off x="2286000" y="1099859"/>
            <a:ext cx="6666954" cy="513745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6" name="Picture 16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028" y="207044"/>
            <a:ext cx="777600" cy="2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>
            <a:hlinkClick r:id="rId8" action="ppaction://hlinksldjump"/>
          </p:cNvPr>
          <p:cNvSpPr/>
          <p:nvPr/>
        </p:nvSpPr>
        <p:spPr>
          <a:xfrm>
            <a:off x="0" y="1820458"/>
            <a:ext cx="2286000" cy="24039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Secteur Axone</a:t>
            </a:r>
            <a:endParaRPr lang="fr-FR" sz="1200" b="1" dirty="0"/>
          </a:p>
        </p:txBody>
      </p:sp>
      <p:sp>
        <p:nvSpPr>
          <p:cNvPr id="19" name="Rectangle 18">
            <a:hlinkClick r:id="rId9" action="ppaction://hlinksldjump"/>
          </p:cNvPr>
          <p:cNvSpPr/>
          <p:nvPr/>
        </p:nvSpPr>
        <p:spPr>
          <a:xfrm>
            <a:off x="0" y="2060848"/>
            <a:ext cx="2286000" cy="240390"/>
          </a:xfrm>
          <a:prstGeom prst="rect">
            <a:avLst/>
          </a:prstGeom>
          <a:solidFill>
            <a:srgbClr val="A5002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Voie nouvelle - Coteau</a:t>
            </a:r>
            <a:endParaRPr lang="fr-FR" sz="1200" b="1" dirty="0"/>
          </a:p>
        </p:txBody>
      </p:sp>
      <p:sp>
        <p:nvSpPr>
          <p:cNvPr id="21" name="Rectangle 20">
            <a:hlinkClick r:id="rId10" action="ppaction://hlinksldjump"/>
          </p:cNvPr>
          <p:cNvSpPr/>
          <p:nvPr/>
        </p:nvSpPr>
        <p:spPr>
          <a:xfrm>
            <a:off x="0" y="2301238"/>
            <a:ext cx="2286000" cy="24039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Rue des Carrons &gt; rue des Ecoles</a:t>
            </a:r>
            <a:endParaRPr lang="fr-FR" sz="1200" b="1" dirty="0"/>
          </a:p>
        </p:txBody>
      </p:sp>
      <p:sp>
        <p:nvSpPr>
          <p:cNvPr id="22" name="Rectangle 21">
            <a:hlinkClick r:id="rId11" action="ppaction://hlinksldjump"/>
          </p:cNvPr>
          <p:cNvSpPr/>
          <p:nvPr/>
        </p:nvSpPr>
        <p:spPr>
          <a:xfrm>
            <a:off x="0" y="2538726"/>
            <a:ext cx="2286000" cy="240390"/>
          </a:xfrm>
          <a:prstGeom prst="rect">
            <a:avLst/>
          </a:prstGeom>
          <a:solidFill>
            <a:srgbClr val="A5002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Champagne</a:t>
            </a:r>
            <a:endParaRPr lang="fr-FR" sz="1200" b="1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0" t="20642"/>
          <a:stretch/>
        </p:blipFill>
        <p:spPr bwMode="auto">
          <a:xfrm>
            <a:off x="2286000" y="1097949"/>
            <a:ext cx="6678488" cy="514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74" b="7201"/>
          <a:stretch/>
        </p:blipFill>
        <p:spPr bwMode="auto">
          <a:xfrm>
            <a:off x="2302240" y="1101145"/>
            <a:ext cx="6662248" cy="5136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255857" y="4437112"/>
            <a:ext cx="93610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/>
              <a:t>AXONE</a:t>
            </a:r>
            <a:endParaRPr lang="fr-FR" sz="1400" b="1" dirty="0"/>
          </a:p>
        </p:txBody>
      </p:sp>
      <p:sp>
        <p:nvSpPr>
          <p:cNvPr id="23" name="Rectangle 22"/>
          <p:cNvSpPr/>
          <p:nvPr/>
        </p:nvSpPr>
        <p:spPr>
          <a:xfrm>
            <a:off x="5724128" y="2759543"/>
            <a:ext cx="215591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rgbClr val="C00000"/>
                </a:solidFill>
              </a:rPr>
              <a:t>Nouveau parking de 150 places gratuites</a:t>
            </a:r>
            <a:endParaRPr lang="fr-FR" sz="1400" b="1" dirty="0">
              <a:solidFill>
                <a:srgbClr val="C00000"/>
              </a:solidFill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H="1">
            <a:off x="6324628" y="3356992"/>
            <a:ext cx="767652" cy="0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hlinkClick r:id="rId14" action="ppaction://hlinksldjump"/>
          </p:cNvPr>
          <p:cNvSpPr/>
          <p:nvPr/>
        </p:nvSpPr>
        <p:spPr>
          <a:xfrm>
            <a:off x="0" y="2779116"/>
            <a:ext cx="2286000" cy="24039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La </a:t>
            </a:r>
            <a:r>
              <a:rPr lang="fr-FR" sz="1200" b="1" dirty="0" err="1" smtClean="0"/>
              <a:t>Naille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26084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" r="3928"/>
          <a:stretch>
            <a:fillRect/>
          </a:stretch>
        </p:blipFill>
        <p:spPr bwMode="auto">
          <a:xfrm>
            <a:off x="0" y="5417950"/>
            <a:ext cx="5652120" cy="144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5723"/>
            <a:ext cx="1471718" cy="117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2" descr="curseur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-171400"/>
            <a:ext cx="838200" cy="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0"/>
            <a:ext cx="9140062" cy="3600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1097949"/>
            <a:ext cx="2286000" cy="842704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8" name="Image 6" descr="logo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1053"/>
            <a:ext cx="1728192" cy="483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" name="Rectangle 2047"/>
          <p:cNvSpPr/>
          <p:nvPr/>
        </p:nvSpPr>
        <p:spPr>
          <a:xfrm>
            <a:off x="170892" y="1182684"/>
            <a:ext cx="1944216" cy="637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latin typeface="Arial Black" panose="020B0A04020102020204" pitchFamily="34" charset="0"/>
              </a:rPr>
              <a:t>EXINCOURT</a:t>
            </a:r>
            <a:endParaRPr lang="fr-FR" sz="1400" dirty="0" smtClean="0"/>
          </a:p>
        </p:txBody>
      </p:sp>
      <p:sp>
        <p:nvSpPr>
          <p:cNvPr id="28" name="Rectangle 27"/>
          <p:cNvSpPr/>
          <p:nvPr/>
        </p:nvSpPr>
        <p:spPr>
          <a:xfrm>
            <a:off x="2286000" y="1099859"/>
            <a:ext cx="6666954" cy="513745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6" name="Picture 16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028" y="207044"/>
            <a:ext cx="777600" cy="2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>
            <a:hlinkClick r:id="rId8" action="ppaction://hlinksldjump"/>
          </p:cNvPr>
          <p:cNvSpPr/>
          <p:nvPr/>
        </p:nvSpPr>
        <p:spPr>
          <a:xfrm>
            <a:off x="0" y="1820458"/>
            <a:ext cx="2286000" cy="24039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Secteur Axone</a:t>
            </a:r>
            <a:endParaRPr lang="fr-FR" sz="1200" b="1" dirty="0"/>
          </a:p>
        </p:txBody>
      </p:sp>
      <p:sp>
        <p:nvSpPr>
          <p:cNvPr id="19" name="Rectangle 18">
            <a:hlinkClick r:id="rId9" action="ppaction://hlinksldjump"/>
          </p:cNvPr>
          <p:cNvSpPr/>
          <p:nvPr/>
        </p:nvSpPr>
        <p:spPr>
          <a:xfrm>
            <a:off x="0" y="2060848"/>
            <a:ext cx="2286000" cy="240390"/>
          </a:xfrm>
          <a:prstGeom prst="rect">
            <a:avLst/>
          </a:prstGeom>
          <a:solidFill>
            <a:srgbClr val="A5002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Voie nouvelle - Coteau</a:t>
            </a:r>
            <a:endParaRPr lang="fr-FR" sz="1200" b="1" dirty="0"/>
          </a:p>
        </p:txBody>
      </p:sp>
      <p:sp>
        <p:nvSpPr>
          <p:cNvPr id="21" name="Rectangle 20">
            <a:hlinkClick r:id="rId10" action="ppaction://hlinksldjump"/>
          </p:cNvPr>
          <p:cNvSpPr/>
          <p:nvPr/>
        </p:nvSpPr>
        <p:spPr>
          <a:xfrm>
            <a:off x="0" y="2301238"/>
            <a:ext cx="2286000" cy="24039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Rue des Carrons &gt; rue des Ecoles</a:t>
            </a:r>
            <a:endParaRPr lang="fr-FR" sz="1200" b="1" dirty="0"/>
          </a:p>
        </p:txBody>
      </p:sp>
      <p:sp>
        <p:nvSpPr>
          <p:cNvPr id="22" name="Rectangle 21">
            <a:hlinkClick r:id="rId11" action="ppaction://hlinksldjump"/>
          </p:cNvPr>
          <p:cNvSpPr/>
          <p:nvPr/>
        </p:nvSpPr>
        <p:spPr>
          <a:xfrm>
            <a:off x="0" y="2538726"/>
            <a:ext cx="2286000" cy="240390"/>
          </a:xfrm>
          <a:prstGeom prst="rect">
            <a:avLst/>
          </a:prstGeom>
          <a:solidFill>
            <a:srgbClr val="A5002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Champagne</a:t>
            </a:r>
            <a:endParaRPr lang="fr-FR" sz="1200" b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705" y="1099859"/>
            <a:ext cx="6676783" cy="365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3" name="Connecteur droit avec flèche 22"/>
          <p:cNvCxnSpPr/>
          <p:nvPr/>
        </p:nvCxnSpPr>
        <p:spPr>
          <a:xfrm flipV="1">
            <a:off x="6084168" y="4758457"/>
            <a:ext cx="0" cy="252028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avec flèche 23"/>
          <p:cNvCxnSpPr/>
          <p:nvPr/>
        </p:nvCxnSpPr>
        <p:spPr>
          <a:xfrm flipV="1">
            <a:off x="7164288" y="4784843"/>
            <a:ext cx="0" cy="516365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/>
          <p:cNvCxnSpPr/>
          <p:nvPr/>
        </p:nvCxnSpPr>
        <p:spPr>
          <a:xfrm flipV="1">
            <a:off x="8892480" y="4701473"/>
            <a:ext cx="0" cy="516365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avec flèche 25"/>
          <p:cNvCxnSpPr/>
          <p:nvPr/>
        </p:nvCxnSpPr>
        <p:spPr>
          <a:xfrm flipV="1">
            <a:off x="3059832" y="4130594"/>
            <a:ext cx="1494206" cy="1087244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1907704" y="5157192"/>
            <a:ext cx="215591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tx1"/>
                </a:solidFill>
              </a:rPr>
              <a:t>Rue des Graviers</a:t>
            </a:r>
            <a:endParaRPr lang="fr-FR" sz="1400" b="1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006210" y="4941168"/>
            <a:ext cx="215591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tx1"/>
                </a:solidFill>
              </a:rPr>
              <a:t>Rue de Weygand</a:t>
            </a:r>
            <a:endParaRPr lang="fr-FR" sz="1400" b="1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088492" y="5301208"/>
            <a:ext cx="215591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tx1"/>
                </a:solidFill>
              </a:rPr>
              <a:t>Rue de la République</a:t>
            </a:r>
            <a:endParaRPr lang="fr-FR" sz="1400" b="1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838443" y="5085184"/>
            <a:ext cx="215591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fr-FR" sz="1400" b="1" dirty="0" smtClean="0">
                <a:solidFill>
                  <a:schemeClr val="tx1"/>
                </a:solidFill>
              </a:rPr>
              <a:t>Rue du tissage</a:t>
            </a:r>
            <a:endParaRPr lang="fr-FR" sz="1400" b="1" dirty="0">
              <a:solidFill>
                <a:schemeClr val="tx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308594" y="5661248"/>
            <a:ext cx="665589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rgbClr val="C00000"/>
                </a:solidFill>
              </a:rPr>
              <a:t>600 mètres de voirie nouvelle dédiée aux bus et aux modes doux</a:t>
            </a:r>
            <a:endParaRPr lang="fr-FR" sz="1400" b="1" dirty="0">
              <a:solidFill>
                <a:srgbClr val="C00000"/>
              </a:solidFill>
            </a:endParaRPr>
          </a:p>
        </p:txBody>
      </p:sp>
      <p:sp>
        <p:nvSpPr>
          <p:cNvPr id="34" name="Rectangle 33">
            <a:hlinkClick r:id="rId13" action="ppaction://hlinksldjump"/>
          </p:cNvPr>
          <p:cNvSpPr/>
          <p:nvPr/>
        </p:nvSpPr>
        <p:spPr>
          <a:xfrm>
            <a:off x="0" y="2779116"/>
            <a:ext cx="2286000" cy="24039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La </a:t>
            </a:r>
            <a:r>
              <a:rPr lang="fr-FR" sz="1200" b="1" dirty="0" err="1" smtClean="0"/>
              <a:t>Naille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26084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" r="3928"/>
          <a:stretch>
            <a:fillRect/>
          </a:stretch>
        </p:blipFill>
        <p:spPr bwMode="auto">
          <a:xfrm>
            <a:off x="0" y="5417950"/>
            <a:ext cx="5652120" cy="144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5723"/>
            <a:ext cx="1471718" cy="117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2" descr="curseur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-171400"/>
            <a:ext cx="838200" cy="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0"/>
            <a:ext cx="9140062" cy="3600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1097949"/>
            <a:ext cx="2286000" cy="842704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8" name="Image 6" descr="logo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1053"/>
            <a:ext cx="1728192" cy="483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" name="Rectangle 2047"/>
          <p:cNvSpPr/>
          <p:nvPr/>
        </p:nvSpPr>
        <p:spPr>
          <a:xfrm>
            <a:off x="170892" y="1182684"/>
            <a:ext cx="1944216" cy="637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latin typeface="Arial Black" panose="020B0A04020102020204" pitchFamily="34" charset="0"/>
              </a:rPr>
              <a:t>EXINCOURT</a:t>
            </a:r>
            <a:endParaRPr lang="fr-FR" sz="1400" dirty="0" smtClean="0"/>
          </a:p>
        </p:txBody>
      </p:sp>
      <p:sp>
        <p:nvSpPr>
          <p:cNvPr id="28" name="Rectangle 27"/>
          <p:cNvSpPr/>
          <p:nvPr/>
        </p:nvSpPr>
        <p:spPr>
          <a:xfrm>
            <a:off x="2286000" y="1099859"/>
            <a:ext cx="6666954" cy="513745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6" name="Picture 16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028" y="207044"/>
            <a:ext cx="777600" cy="2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>
            <a:hlinkClick r:id="rId8" action="ppaction://hlinksldjump"/>
          </p:cNvPr>
          <p:cNvSpPr/>
          <p:nvPr/>
        </p:nvSpPr>
        <p:spPr>
          <a:xfrm>
            <a:off x="0" y="1820458"/>
            <a:ext cx="2286000" cy="24039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Secteur Axone</a:t>
            </a:r>
            <a:endParaRPr lang="fr-FR" sz="1200" b="1" dirty="0"/>
          </a:p>
        </p:txBody>
      </p:sp>
      <p:sp>
        <p:nvSpPr>
          <p:cNvPr id="19" name="Rectangle 18">
            <a:hlinkClick r:id="rId9" action="ppaction://hlinksldjump"/>
          </p:cNvPr>
          <p:cNvSpPr/>
          <p:nvPr/>
        </p:nvSpPr>
        <p:spPr>
          <a:xfrm>
            <a:off x="0" y="2060848"/>
            <a:ext cx="2286000" cy="240390"/>
          </a:xfrm>
          <a:prstGeom prst="rect">
            <a:avLst/>
          </a:prstGeom>
          <a:solidFill>
            <a:srgbClr val="A5002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Voie nouvelle - Coteau</a:t>
            </a:r>
            <a:endParaRPr lang="fr-FR" sz="1200" b="1" dirty="0"/>
          </a:p>
        </p:txBody>
      </p:sp>
      <p:sp>
        <p:nvSpPr>
          <p:cNvPr id="21" name="Rectangle 20">
            <a:hlinkClick r:id="rId10" action="ppaction://hlinksldjump"/>
          </p:cNvPr>
          <p:cNvSpPr/>
          <p:nvPr/>
        </p:nvSpPr>
        <p:spPr>
          <a:xfrm>
            <a:off x="0" y="2301238"/>
            <a:ext cx="2286000" cy="24039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Rue des Carrons &gt; rue des Ecoles</a:t>
            </a:r>
            <a:endParaRPr lang="fr-FR" sz="1200" b="1" dirty="0"/>
          </a:p>
        </p:txBody>
      </p:sp>
      <p:sp>
        <p:nvSpPr>
          <p:cNvPr id="22" name="Rectangle 21">
            <a:hlinkClick r:id="rId11" action="ppaction://hlinksldjump"/>
          </p:cNvPr>
          <p:cNvSpPr/>
          <p:nvPr/>
        </p:nvSpPr>
        <p:spPr>
          <a:xfrm>
            <a:off x="0" y="2538726"/>
            <a:ext cx="2286000" cy="240390"/>
          </a:xfrm>
          <a:prstGeom prst="rect">
            <a:avLst/>
          </a:prstGeom>
          <a:solidFill>
            <a:srgbClr val="A5002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Champagne</a:t>
            </a:r>
            <a:endParaRPr lang="fr-FR" sz="1200" b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46"/>
          <a:stretch/>
        </p:blipFill>
        <p:spPr bwMode="auto">
          <a:xfrm>
            <a:off x="2302946" y="1097949"/>
            <a:ext cx="6650008" cy="513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23"/>
          <p:cNvSpPr/>
          <p:nvPr/>
        </p:nvSpPr>
        <p:spPr>
          <a:xfrm>
            <a:off x="5872468" y="5013176"/>
            <a:ext cx="215591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tx1"/>
                </a:solidFill>
              </a:rPr>
              <a:t>SITE JAPY</a:t>
            </a:r>
            <a:endParaRPr lang="fr-FR" sz="1400" b="1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55576" y="3212976"/>
            <a:ext cx="665589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rgbClr val="C00000"/>
                </a:solidFill>
              </a:rPr>
              <a:t>Un nouvel arrêt </a:t>
            </a:r>
          </a:p>
          <a:p>
            <a:pPr algn="ctr"/>
            <a:r>
              <a:rPr lang="fr-FR" sz="1400" b="1" dirty="0" smtClean="0">
                <a:solidFill>
                  <a:srgbClr val="C00000"/>
                </a:solidFill>
              </a:rPr>
              <a:t>dessert le quartier</a:t>
            </a:r>
            <a:endParaRPr lang="fr-FR" sz="1400" b="1" dirty="0">
              <a:solidFill>
                <a:srgbClr val="C00000"/>
              </a:solidFill>
            </a:endParaRPr>
          </a:p>
        </p:txBody>
      </p:sp>
      <p:sp>
        <p:nvSpPr>
          <p:cNvPr id="23" name="Rectangle 22">
            <a:hlinkClick r:id="rId13" action="ppaction://hlinksldjump"/>
          </p:cNvPr>
          <p:cNvSpPr/>
          <p:nvPr/>
        </p:nvSpPr>
        <p:spPr>
          <a:xfrm>
            <a:off x="0" y="2779116"/>
            <a:ext cx="2286000" cy="24039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La </a:t>
            </a:r>
            <a:r>
              <a:rPr lang="fr-FR" sz="1200" b="1" dirty="0" err="1" smtClean="0"/>
              <a:t>Naille</a:t>
            </a:r>
            <a:endParaRPr lang="fr-FR" sz="1200" b="1" dirty="0"/>
          </a:p>
        </p:txBody>
      </p:sp>
    </p:spTree>
    <p:extLst>
      <p:ext uri="{BB962C8B-B14F-4D97-AF65-F5344CB8AC3E}">
        <p14:creationId xmlns:p14="http://schemas.microsoft.com/office/powerpoint/2010/main" val="26084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" r="3928"/>
          <a:stretch>
            <a:fillRect/>
          </a:stretch>
        </p:blipFill>
        <p:spPr bwMode="auto">
          <a:xfrm>
            <a:off x="0" y="5417950"/>
            <a:ext cx="5652120" cy="144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5723"/>
            <a:ext cx="1471718" cy="117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2" descr="curseur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-171400"/>
            <a:ext cx="838200" cy="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0"/>
            <a:ext cx="9140062" cy="3600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1097949"/>
            <a:ext cx="2286000" cy="842704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8" name="Image 6" descr="logo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1053"/>
            <a:ext cx="1728192" cy="483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" name="Rectangle 2047"/>
          <p:cNvSpPr/>
          <p:nvPr/>
        </p:nvSpPr>
        <p:spPr>
          <a:xfrm>
            <a:off x="170892" y="1182684"/>
            <a:ext cx="1944216" cy="637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latin typeface="Arial Black" panose="020B0A04020102020204" pitchFamily="34" charset="0"/>
              </a:rPr>
              <a:t>EXINCOURT</a:t>
            </a:r>
            <a:endParaRPr lang="fr-FR" sz="1400" dirty="0" smtClean="0"/>
          </a:p>
        </p:txBody>
      </p:sp>
      <p:sp>
        <p:nvSpPr>
          <p:cNvPr id="28" name="Rectangle 27"/>
          <p:cNvSpPr/>
          <p:nvPr/>
        </p:nvSpPr>
        <p:spPr>
          <a:xfrm>
            <a:off x="2286000" y="1099859"/>
            <a:ext cx="6666954" cy="513745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6" name="Picture 16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028" y="207044"/>
            <a:ext cx="777600" cy="2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>
            <a:hlinkClick r:id="rId8" action="ppaction://hlinksldjump"/>
          </p:cNvPr>
          <p:cNvSpPr/>
          <p:nvPr/>
        </p:nvSpPr>
        <p:spPr>
          <a:xfrm>
            <a:off x="0" y="1820458"/>
            <a:ext cx="2286000" cy="24039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Secteur Axone</a:t>
            </a:r>
            <a:endParaRPr lang="fr-FR" sz="1200" b="1" dirty="0"/>
          </a:p>
        </p:txBody>
      </p:sp>
      <p:sp>
        <p:nvSpPr>
          <p:cNvPr id="19" name="Rectangle 18">
            <a:hlinkClick r:id="rId9" action="ppaction://hlinksldjump"/>
          </p:cNvPr>
          <p:cNvSpPr/>
          <p:nvPr/>
        </p:nvSpPr>
        <p:spPr>
          <a:xfrm>
            <a:off x="0" y="2060848"/>
            <a:ext cx="2286000" cy="240390"/>
          </a:xfrm>
          <a:prstGeom prst="rect">
            <a:avLst/>
          </a:prstGeom>
          <a:solidFill>
            <a:srgbClr val="A5002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Voie nouvelle - Coteau</a:t>
            </a:r>
            <a:endParaRPr lang="fr-FR" sz="1200" b="1" dirty="0"/>
          </a:p>
        </p:txBody>
      </p:sp>
      <p:sp>
        <p:nvSpPr>
          <p:cNvPr id="21" name="Rectangle 20">
            <a:hlinkClick r:id="rId10" action="ppaction://hlinksldjump"/>
          </p:cNvPr>
          <p:cNvSpPr/>
          <p:nvPr/>
        </p:nvSpPr>
        <p:spPr>
          <a:xfrm>
            <a:off x="0" y="2301238"/>
            <a:ext cx="2286000" cy="24039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Rue des Carrons &gt; rue des Ecoles</a:t>
            </a:r>
            <a:endParaRPr lang="fr-FR" sz="1200" b="1" dirty="0"/>
          </a:p>
        </p:txBody>
      </p:sp>
      <p:sp>
        <p:nvSpPr>
          <p:cNvPr id="22" name="Rectangle 21">
            <a:hlinkClick r:id="rId11" action="ppaction://hlinksldjump"/>
          </p:cNvPr>
          <p:cNvSpPr/>
          <p:nvPr/>
        </p:nvSpPr>
        <p:spPr>
          <a:xfrm>
            <a:off x="0" y="2538726"/>
            <a:ext cx="2286000" cy="240390"/>
          </a:xfrm>
          <a:prstGeom prst="rect">
            <a:avLst/>
          </a:prstGeom>
          <a:solidFill>
            <a:srgbClr val="A5002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Champagne</a:t>
            </a:r>
            <a:endParaRPr lang="fr-FR" sz="1200" b="1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0" t="20642"/>
          <a:stretch/>
        </p:blipFill>
        <p:spPr bwMode="auto">
          <a:xfrm>
            <a:off x="2286000" y="1097949"/>
            <a:ext cx="6678488" cy="514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/>
          <p:cNvSpPr/>
          <p:nvPr/>
        </p:nvSpPr>
        <p:spPr>
          <a:xfrm>
            <a:off x="1948554" y="3645024"/>
            <a:ext cx="665589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rgbClr val="C00000"/>
                </a:solidFill>
              </a:rPr>
              <a:t>Réaménagement </a:t>
            </a:r>
          </a:p>
          <a:p>
            <a:pPr algn="ctr"/>
            <a:r>
              <a:rPr lang="fr-FR" sz="1400" b="1" dirty="0" smtClean="0">
                <a:solidFill>
                  <a:srgbClr val="C00000"/>
                </a:solidFill>
              </a:rPr>
              <a:t>du carrefour rue des Mines</a:t>
            </a:r>
            <a:endParaRPr lang="fr-FR" sz="1400" b="1" dirty="0">
              <a:solidFill>
                <a:srgbClr val="C00000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779912" y="2638279"/>
            <a:ext cx="215591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tx1"/>
                </a:solidFill>
              </a:rPr>
              <a:t>SITE JAPY</a:t>
            </a:r>
            <a:endParaRPr lang="fr-FR" sz="1400" b="1" dirty="0">
              <a:solidFill>
                <a:schemeClr val="tx1"/>
              </a:solidFill>
            </a:endParaRPr>
          </a:p>
        </p:txBody>
      </p:sp>
      <p:sp>
        <p:nvSpPr>
          <p:cNvPr id="25" name="Rectangle 24">
            <a:hlinkClick r:id="rId13" action="ppaction://hlinksldjump"/>
          </p:cNvPr>
          <p:cNvSpPr/>
          <p:nvPr/>
        </p:nvSpPr>
        <p:spPr>
          <a:xfrm>
            <a:off x="0" y="2779116"/>
            <a:ext cx="2286000" cy="24039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La </a:t>
            </a:r>
            <a:r>
              <a:rPr lang="fr-FR" sz="1200" b="1" dirty="0" err="1" smtClean="0"/>
              <a:t>Naille</a:t>
            </a:r>
            <a:endParaRPr lang="fr-FR" sz="1200" b="1" dirty="0"/>
          </a:p>
        </p:txBody>
      </p:sp>
      <p:cxnSp>
        <p:nvCxnSpPr>
          <p:cNvPr id="26" name="Connecteur droit avec flèche 25"/>
          <p:cNvCxnSpPr/>
          <p:nvPr/>
        </p:nvCxnSpPr>
        <p:spPr>
          <a:xfrm>
            <a:off x="5276501" y="4149080"/>
            <a:ext cx="1658726" cy="636666"/>
          </a:xfrm>
          <a:prstGeom prst="straightConnector1">
            <a:avLst/>
          </a:prstGeom>
          <a:ln w="1905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134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" r="3928"/>
          <a:stretch>
            <a:fillRect/>
          </a:stretch>
        </p:blipFill>
        <p:spPr bwMode="auto">
          <a:xfrm>
            <a:off x="0" y="5417950"/>
            <a:ext cx="5652120" cy="144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5723"/>
            <a:ext cx="1471718" cy="117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2" descr="curseur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-171400"/>
            <a:ext cx="838200" cy="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0"/>
            <a:ext cx="9140062" cy="3600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0" y="1097949"/>
            <a:ext cx="2286000" cy="842704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8" name="Image 6" descr="logo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1053"/>
            <a:ext cx="1728192" cy="483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" name="Rectangle 2047"/>
          <p:cNvSpPr/>
          <p:nvPr/>
        </p:nvSpPr>
        <p:spPr>
          <a:xfrm>
            <a:off x="170892" y="1182684"/>
            <a:ext cx="1944216" cy="6377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latin typeface="Arial Black" panose="020B0A04020102020204" pitchFamily="34" charset="0"/>
              </a:rPr>
              <a:t>EXINCOURT</a:t>
            </a:r>
            <a:endParaRPr lang="fr-FR" sz="1400" dirty="0" smtClean="0"/>
          </a:p>
        </p:txBody>
      </p:sp>
      <p:sp>
        <p:nvSpPr>
          <p:cNvPr id="28" name="Rectangle 27"/>
          <p:cNvSpPr/>
          <p:nvPr/>
        </p:nvSpPr>
        <p:spPr>
          <a:xfrm>
            <a:off x="2286000" y="1099859"/>
            <a:ext cx="6666954" cy="5137453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6" name="Picture 16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028" y="207044"/>
            <a:ext cx="777600" cy="2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>
            <a:hlinkClick r:id="rId8" action="ppaction://hlinksldjump"/>
          </p:cNvPr>
          <p:cNvSpPr/>
          <p:nvPr/>
        </p:nvSpPr>
        <p:spPr>
          <a:xfrm>
            <a:off x="0" y="1820458"/>
            <a:ext cx="2286000" cy="24039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Secteur Axone</a:t>
            </a:r>
            <a:endParaRPr lang="fr-FR" sz="1200" b="1" dirty="0"/>
          </a:p>
        </p:txBody>
      </p:sp>
      <p:sp>
        <p:nvSpPr>
          <p:cNvPr id="19" name="Rectangle 18">
            <a:hlinkClick r:id="rId9" action="ppaction://hlinksldjump"/>
          </p:cNvPr>
          <p:cNvSpPr/>
          <p:nvPr/>
        </p:nvSpPr>
        <p:spPr>
          <a:xfrm>
            <a:off x="0" y="2060848"/>
            <a:ext cx="2286000" cy="240390"/>
          </a:xfrm>
          <a:prstGeom prst="rect">
            <a:avLst/>
          </a:prstGeom>
          <a:solidFill>
            <a:srgbClr val="A5002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Voie nouvelle - Coteau</a:t>
            </a:r>
            <a:endParaRPr lang="fr-FR" sz="1200" b="1" dirty="0"/>
          </a:p>
        </p:txBody>
      </p:sp>
      <p:sp>
        <p:nvSpPr>
          <p:cNvPr id="21" name="Rectangle 20">
            <a:hlinkClick r:id="rId10" action="ppaction://hlinksldjump"/>
          </p:cNvPr>
          <p:cNvSpPr/>
          <p:nvPr/>
        </p:nvSpPr>
        <p:spPr>
          <a:xfrm>
            <a:off x="0" y="2301238"/>
            <a:ext cx="2286000" cy="24039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Rue des Carrons &gt; rue des Ecoles</a:t>
            </a:r>
            <a:endParaRPr lang="fr-FR" sz="1200" b="1" dirty="0"/>
          </a:p>
        </p:txBody>
      </p:sp>
      <p:sp>
        <p:nvSpPr>
          <p:cNvPr id="22" name="Rectangle 21">
            <a:hlinkClick r:id="rId11" action="ppaction://hlinksldjump"/>
          </p:cNvPr>
          <p:cNvSpPr/>
          <p:nvPr/>
        </p:nvSpPr>
        <p:spPr>
          <a:xfrm>
            <a:off x="0" y="2538726"/>
            <a:ext cx="2286000" cy="240390"/>
          </a:xfrm>
          <a:prstGeom prst="rect">
            <a:avLst/>
          </a:prstGeom>
          <a:solidFill>
            <a:srgbClr val="A50021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Champagne</a:t>
            </a:r>
            <a:endParaRPr lang="fr-FR" sz="1200" b="1" dirty="0"/>
          </a:p>
        </p:txBody>
      </p:sp>
      <p:sp>
        <p:nvSpPr>
          <p:cNvPr id="25" name="Rectangle 24">
            <a:hlinkClick r:id="rId12" action="ppaction://hlinksldjump"/>
          </p:cNvPr>
          <p:cNvSpPr/>
          <p:nvPr/>
        </p:nvSpPr>
        <p:spPr>
          <a:xfrm>
            <a:off x="0" y="2779116"/>
            <a:ext cx="2286000" cy="240390"/>
          </a:xfrm>
          <a:prstGeom prst="rect">
            <a:avLst/>
          </a:prstGeom>
          <a:solidFill>
            <a:srgbClr val="C00000"/>
          </a:solidFill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La </a:t>
            </a:r>
            <a:r>
              <a:rPr lang="fr-FR" sz="1200" b="1" dirty="0" err="1" smtClean="0"/>
              <a:t>Naille</a:t>
            </a:r>
            <a:endParaRPr lang="fr-FR" sz="12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7"/>
          <a:stretch/>
        </p:blipFill>
        <p:spPr bwMode="auto">
          <a:xfrm>
            <a:off x="2286000" y="1099859"/>
            <a:ext cx="6666954" cy="5137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6" name="Connecteur droit avec flèche 25"/>
          <p:cNvCxnSpPr/>
          <p:nvPr/>
        </p:nvCxnSpPr>
        <p:spPr>
          <a:xfrm flipH="1" flipV="1">
            <a:off x="6372200" y="3140968"/>
            <a:ext cx="1080121" cy="1008113"/>
          </a:xfrm>
          <a:prstGeom prst="straightConnector1">
            <a:avLst/>
          </a:prstGeom>
          <a:ln w="1905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6372200" y="4170854"/>
            <a:ext cx="2374102" cy="842321"/>
          </a:xfrm>
          <a:prstGeom prst="rect">
            <a:avLst/>
          </a:prstGeom>
          <a:solidFill>
            <a:srgbClr val="EAEAEA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rgbClr val="C00000"/>
                </a:solidFill>
              </a:rPr>
              <a:t>Nouvelle voirie </a:t>
            </a:r>
          </a:p>
          <a:p>
            <a:pPr algn="ctr"/>
            <a:r>
              <a:rPr lang="fr-FR" sz="1400" b="1" dirty="0" smtClean="0">
                <a:solidFill>
                  <a:srgbClr val="C00000"/>
                </a:solidFill>
              </a:rPr>
              <a:t>dédiée aux bus</a:t>
            </a:r>
            <a:r>
              <a:rPr lang="fr-FR" sz="1400" b="1" dirty="0">
                <a:solidFill>
                  <a:srgbClr val="C00000"/>
                </a:solidFill>
              </a:rPr>
              <a:t/>
            </a:r>
            <a:br>
              <a:rPr lang="fr-FR" sz="1400" b="1" dirty="0">
                <a:solidFill>
                  <a:srgbClr val="C00000"/>
                </a:solidFill>
              </a:rPr>
            </a:br>
            <a:r>
              <a:rPr lang="fr-FR" sz="1400" b="1" dirty="0" smtClean="0">
                <a:solidFill>
                  <a:srgbClr val="C00000"/>
                </a:solidFill>
              </a:rPr>
              <a:t>pour rejoindre le </a:t>
            </a:r>
            <a:r>
              <a:rPr lang="fr-FR" sz="1400" b="1" dirty="0" err="1" smtClean="0">
                <a:solidFill>
                  <a:srgbClr val="C00000"/>
                </a:solidFill>
              </a:rPr>
              <a:t>Mégarama</a:t>
            </a:r>
            <a:endParaRPr lang="fr-FR" sz="1400" b="1" dirty="0" smtClean="0">
              <a:solidFill>
                <a:srgbClr val="C00000"/>
              </a:solidFill>
            </a:endParaRPr>
          </a:p>
        </p:txBody>
      </p:sp>
      <p:cxnSp>
        <p:nvCxnSpPr>
          <p:cNvPr id="30" name="Connecteur droit avec flèche 29"/>
          <p:cNvCxnSpPr/>
          <p:nvPr/>
        </p:nvCxnSpPr>
        <p:spPr>
          <a:xfrm flipH="1">
            <a:off x="3346112" y="2060848"/>
            <a:ext cx="1223919" cy="1083778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4139952" y="1484871"/>
            <a:ext cx="2518118" cy="519229"/>
          </a:xfrm>
          <a:prstGeom prst="rect">
            <a:avLst/>
          </a:prstGeom>
          <a:solidFill>
            <a:srgbClr val="EAEAEA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tx1"/>
                </a:solidFill>
              </a:rPr>
              <a:t>Carrefour</a:t>
            </a:r>
          </a:p>
          <a:p>
            <a:pPr algn="ctr"/>
            <a:r>
              <a:rPr lang="fr-FR" sz="1400" b="1" dirty="0" smtClean="0">
                <a:solidFill>
                  <a:schemeClr val="tx1"/>
                </a:solidFill>
              </a:rPr>
              <a:t>Rue des Ecoles / rue des Mines </a:t>
            </a:r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32" name="Connecteur droit avec flèche 31"/>
          <p:cNvCxnSpPr/>
          <p:nvPr/>
        </p:nvCxnSpPr>
        <p:spPr>
          <a:xfrm>
            <a:off x="3491880" y="1129321"/>
            <a:ext cx="3043148" cy="5179999"/>
          </a:xfrm>
          <a:prstGeom prst="straightConnector1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6193262" y="5417950"/>
            <a:ext cx="1259059" cy="303205"/>
          </a:xfrm>
          <a:prstGeom prst="rect">
            <a:avLst/>
          </a:prstGeom>
          <a:solidFill>
            <a:srgbClr val="EAEAEA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tx1"/>
                </a:solidFill>
              </a:rPr>
              <a:t>Voies ferrées</a:t>
            </a:r>
            <a:endParaRPr lang="fr-FR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80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7567</TotalTime>
  <Words>188</Words>
  <Application>Microsoft Office PowerPoint</Application>
  <PresentationFormat>Affichage à l'écran (4:3)</PresentationFormat>
  <Paragraphs>70</Paragraphs>
  <Slides>14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5" baseType="lpstr">
      <vt:lpstr>Conception personnalisée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Windows</dc:creator>
  <cp:lastModifiedBy>Utilisateur Windows</cp:lastModifiedBy>
  <cp:revision>84</cp:revision>
  <dcterms:created xsi:type="dcterms:W3CDTF">2014-02-05T16:57:52Z</dcterms:created>
  <dcterms:modified xsi:type="dcterms:W3CDTF">2014-02-20T10:27:32Z</dcterms:modified>
</cp:coreProperties>
</file>