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6"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18" r:id="rId51"/>
    <p:sldId id="309" r:id="rId52"/>
    <p:sldId id="310" r:id="rId53"/>
    <p:sldId id="311" r:id="rId54"/>
    <p:sldId id="312" r:id="rId55"/>
    <p:sldId id="313" r:id="rId56"/>
    <p:sldId id="315" r:id="rId57"/>
    <p:sldId id="316" r:id="rId58"/>
    <p:sldId id="317" r:id="rId59"/>
    <p:sldId id="319" r:id="rId60"/>
    <p:sldId id="320" r:id="rId61"/>
    <p:sldId id="321" r:id="rId62"/>
    <p:sldId id="322" r:id="rId63"/>
    <p:sldId id="323" r:id="rId64"/>
    <p:sldId id="324" r:id="rId65"/>
    <p:sldId id="325" r:id="rId66"/>
    <p:sldId id="327"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29" autoAdjust="0"/>
  </p:normalViewPr>
  <p:slideViewPr>
    <p:cSldViewPr>
      <p:cViewPr varScale="1">
        <p:scale>
          <a:sx n="72" d="100"/>
          <a:sy n="72" d="100"/>
        </p:scale>
        <p:origin x="-151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CBD79-568F-410A-B5FC-70D2293DCCBF}" type="datetimeFigureOut">
              <a:rPr lang="fr-FR" smtClean="0"/>
              <a:t>17/02/2014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AE74C-DA22-408D-BDE4-60F0FD4C1C86}" type="slidenum">
              <a:rPr lang="fr-FR" smtClean="0"/>
              <a:t>‹N°›</a:t>
            </a:fld>
            <a:endParaRPr lang="fr-FR"/>
          </a:p>
        </p:txBody>
      </p:sp>
    </p:spTree>
    <p:extLst>
      <p:ext uri="{BB962C8B-B14F-4D97-AF65-F5344CB8AC3E}">
        <p14:creationId xmlns:p14="http://schemas.microsoft.com/office/powerpoint/2010/main" val="365822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74931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400303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105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3692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0526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11158F-EC0E-4E56-BFF2-9B0F81EF9FFC}" type="datetimeFigureOut">
              <a:rPr lang="fr-FR" smtClean="0"/>
              <a:t>17/02/2014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74704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11158F-EC0E-4E56-BFF2-9B0F81EF9FFC}" type="datetimeFigureOut">
              <a:rPr lang="fr-FR" smtClean="0"/>
              <a:t>17/02/2014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909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E11158F-EC0E-4E56-BFF2-9B0F81EF9FFC}" type="datetimeFigureOut">
              <a:rPr lang="fr-FR" smtClean="0"/>
              <a:t>17/02/2014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6525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11158F-EC0E-4E56-BFF2-9B0F81EF9FFC}" type="datetimeFigureOut">
              <a:rPr lang="fr-FR" smtClean="0"/>
              <a:t>17/02/2014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092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17/02/2014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342483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17/02/2014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6809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1158F-EC0E-4E56-BFF2-9B0F81EF9FFC}" type="datetimeFigureOut">
              <a:rPr lang="fr-FR" smtClean="0"/>
              <a:t>17/02/2014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C1D8D-878E-4BBC-BA7F-709389BCE6AB}" type="slidenum">
              <a:rPr lang="fr-FR" smtClean="0"/>
              <a:t>‹N°›</a:t>
            </a:fld>
            <a:endParaRPr lang="fr-FR"/>
          </a:p>
        </p:txBody>
      </p:sp>
    </p:spTree>
    <p:extLst>
      <p:ext uri="{BB962C8B-B14F-4D97-AF65-F5344CB8AC3E}">
        <p14:creationId xmlns:p14="http://schemas.microsoft.com/office/powerpoint/2010/main" val="1206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132856"/>
            <a:ext cx="8352928" cy="1470025"/>
          </a:xfrm>
          <a:solidFill>
            <a:srgbClr val="FFFF00"/>
          </a:solidFill>
          <a:ln w="76200">
            <a:solidFill>
              <a:srgbClr val="0070C0"/>
            </a:solidFill>
          </a:ln>
        </p:spPr>
        <p:txBody>
          <a:bodyPr>
            <a:normAutofit fontScale="90000"/>
          </a:bodyPr>
          <a:lstStyle/>
          <a:p>
            <a:r>
              <a:rPr lang="fr-FR" dirty="0" smtClean="0"/>
              <a:t>MONTAGE D’UN PIPER SUPER CUB EP HOBBY KING</a:t>
            </a:r>
            <a:endParaRPr lang="fr-FR" dirty="0"/>
          </a:p>
        </p:txBody>
      </p:sp>
      <p:pic>
        <p:nvPicPr>
          <p:cNvPr id="3" name="01 Piste 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6" name="Audio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81311999"/>
      </p:ext>
    </p:extLst>
  </p:cSld>
  <p:clrMapOvr>
    <a:masterClrMapping/>
  </p:clrMapOvr>
  <mc:AlternateContent xmlns:mc="http://schemas.openxmlformats.org/markup-compatibility/2006" xmlns:p14="http://schemas.microsoft.com/office/powerpoint/2010/main">
    <mc:Choice Requires="p14">
      <p:transition spd="slow" p14:dur="2000" advTm="3718"/>
    </mc:Choice>
    <mc:Fallback xmlns="">
      <p:transition spd="slow" advTm="3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360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3"/>
        <p14:stopEvt time="1173" objId="3"/>
        <p14:playEvt time="1173" objId="3"/>
        <p14:stopEvt time="371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461665"/>
          </a:xfrm>
          <a:prstGeom prst="rect">
            <a:avLst/>
          </a:prstGeom>
          <a:noFill/>
          <a:ln w="38100">
            <a:solidFill>
              <a:srgbClr val="FF0000"/>
            </a:solidFill>
          </a:ln>
        </p:spPr>
        <p:txBody>
          <a:bodyPr wrap="square" rtlCol="0">
            <a:spAutoFit/>
          </a:bodyPr>
          <a:lstStyle/>
          <a:p>
            <a:r>
              <a:rPr lang="fr-FR" sz="1200" dirty="0" smtClean="0"/>
              <a:t>Pendant le collage ( époxy ) du renfort arrière, j’utilise les vis de fixation BTR M3 avec les entretoises afin de plaquer le renfort convenablement sur la face arrière</a:t>
            </a:r>
            <a:endParaRPr lang="fr-FR" sz="1200" dirty="0"/>
          </a:p>
        </p:txBody>
      </p:sp>
    </p:spTree>
    <p:extLst>
      <p:ext uri="{BB962C8B-B14F-4D97-AF65-F5344CB8AC3E}">
        <p14:creationId xmlns:p14="http://schemas.microsoft.com/office/powerpoint/2010/main" val="334193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352928" cy="830997"/>
          </a:xfrm>
          <a:prstGeom prst="rect">
            <a:avLst/>
          </a:prstGeom>
          <a:noFill/>
          <a:ln w="38100">
            <a:solidFill>
              <a:srgbClr val="FF0000"/>
            </a:solidFill>
          </a:ln>
        </p:spPr>
        <p:txBody>
          <a:bodyPr wrap="square" rtlCol="0">
            <a:spAutoFit/>
          </a:bodyPr>
          <a:lstStyle/>
          <a:p>
            <a:r>
              <a:rPr lang="fr-FR" sz="1200" dirty="0" smtClean="0"/>
              <a:t>Préparation des ailes</a:t>
            </a:r>
          </a:p>
          <a:p>
            <a:r>
              <a:rPr lang="fr-FR" sz="1200" dirty="0" smtClean="0"/>
              <a:t>- Chaque aile comporte un volet d’aileron et un volet de </a:t>
            </a:r>
            <a:r>
              <a:rPr lang="fr-FR" sz="1200" dirty="0" err="1" smtClean="0"/>
              <a:t>flap</a:t>
            </a:r>
            <a:r>
              <a:rPr lang="fr-FR" sz="1200" dirty="0" smtClean="0"/>
              <a:t>, les charnières fournies avec le kit sont parfaite, néanmoins, il peut être nécessaire de passer le cutter dans les fentes afin de s’assurer que les charnières pourront êtres insérées sur la moitié de celles ci</a:t>
            </a:r>
            <a:endParaRPr lang="fr-FR" sz="1200" dirty="0"/>
          </a:p>
        </p:txBody>
      </p:sp>
    </p:spTree>
    <p:extLst>
      <p:ext uri="{BB962C8B-B14F-4D97-AF65-F5344CB8AC3E}">
        <p14:creationId xmlns:p14="http://schemas.microsoft.com/office/powerpoint/2010/main" val="109475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dirty="0" smtClean="0">
                <a:latin typeface="+mn-lt"/>
              </a:rPr>
              <a:t>Collage de 3 charnières dans le volet d’aileron – J’ai employé de la CA 20 secondes</a:t>
            </a:r>
            <a:br>
              <a:rPr lang="fr-FR" sz="1200" dirty="0" smtClean="0">
                <a:latin typeface="+mn-lt"/>
              </a:rPr>
            </a:br>
            <a:r>
              <a:rPr lang="fr-FR" sz="1200" dirty="0" smtClean="0">
                <a:latin typeface="+mn-lt"/>
              </a:rPr>
              <a:t>Faire la même opération sur le volet de </a:t>
            </a:r>
            <a:r>
              <a:rPr lang="fr-FR" sz="1200" dirty="0" err="1" smtClean="0">
                <a:latin typeface="+mn-lt"/>
              </a:rPr>
              <a:t>flap</a:t>
            </a:r>
            <a:endParaRPr lang="fr-FR" sz="1200"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5552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dirty="0" smtClean="0">
                <a:latin typeface="+mn-lt"/>
              </a:rPr>
              <a:t>Présentation des volets sur l’aile – Faire un montage à blanc – Il peut être nécessaire de retoucher les logements de charnière dans l’aile afin d’assurer l’alignement correct tant en largeur qu’en profondeur</a:t>
            </a:r>
            <a:endParaRPr lang="fr-FR" sz="1200"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0409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260648"/>
            <a:ext cx="8064896" cy="276999"/>
          </a:xfrm>
          <a:prstGeom prst="rect">
            <a:avLst/>
          </a:prstGeom>
          <a:noFill/>
          <a:ln w="38100">
            <a:solidFill>
              <a:srgbClr val="FF0000"/>
            </a:solidFill>
          </a:ln>
        </p:spPr>
        <p:txBody>
          <a:bodyPr wrap="square" rtlCol="0">
            <a:spAutoFit/>
          </a:bodyPr>
          <a:lstStyle/>
          <a:p>
            <a:r>
              <a:rPr lang="fr-FR" sz="1200" dirty="0" smtClean="0"/>
              <a:t>Montage et collage des volets d’ailerons et </a:t>
            </a:r>
            <a:r>
              <a:rPr lang="fr-FR" sz="1200" dirty="0" err="1" smtClean="0"/>
              <a:t>flaps</a:t>
            </a:r>
            <a:endParaRPr lang="fr-FR" sz="1200" dirty="0"/>
          </a:p>
        </p:txBody>
      </p:sp>
    </p:spTree>
    <p:extLst>
      <p:ext uri="{BB962C8B-B14F-4D97-AF65-F5344CB8AC3E}">
        <p14:creationId xmlns:p14="http://schemas.microsoft.com/office/powerpoint/2010/main" val="2870775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ZoneTexte 5"/>
          <p:cNvSpPr txBox="1"/>
          <p:nvPr/>
        </p:nvSpPr>
        <p:spPr>
          <a:xfrm>
            <a:off x="611560" y="332656"/>
            <a:ext cx="7920880" cy="830997"/>
          </a:xfrm>
          <a:prstGeom prst="rect">
            <a:avLst/>
          </a:prstGeom>
          <a:noFill/>
          <a:ln w="38100">
            <a:solidFill>
              <a:srgbClr val="FF0000"/>
            </a:solidFill>
          </a:ln>
        </p:spPr>
        <p:txBody>
          <a:bodyPr wrap="square" rtlCol="0">
            <a:spAutoFit/>
          </a:bodyPr>
          <a:lstStyle/>
          <a:p>
            <a:r>
              <a:rPr lang="fr-FR" sz="1200" dirty="0" smtClean="0"/>
              <a:t>Amélioration</a:t>
            </a:r>
          </a:p>
          <a:p>
            <a:r>
              <a:rPr lang="fr-FR" sz="1200" dirty="0" smtClean="0"/>
              <a:t>Par sécurité et habitude, je sécurise toujours les charnières, en perçant au diamètre 2mm de chaque côté et je place des cure dents a la CA, je coupe ensuite ceux-ci avec une pince coupante a ras électronique ( 5 € sur les sites Chinois )</a:t>
            </a:r>
            <a:endParaRPr lang="fr-FR" sz="1200" dirty="0"/>
          </a:p>
        </p:txBody>
      </p:sp>
    </p:spTree>
    <p:extLst>
      <p:ext uri="{BB962C8B-B14F-4D97-AF65-F5344CB8AC3E}">
        <p14:creationId xmlns:p14="http://schemas.microsoft.com/office/powerpoint/2010/main" val="202272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7920880" cy="461665"/>
          </a:xfrm>
          <a:prstGeom prst="rect">
            <a:avLst/>
          </a:prstGeom>
          <a:noFill/>
          <a:ln w="38100">
            <a:solidFill>
              <a:srgbClr val="FF0000"/>
            </a:solidFill>
          </a:ln>
        </p:spPr>
        <p:txBody>
          <a:bodyPr wrap="square" rtlCol="0">
            <a:spAutoFit/>
          </a:bodyPr>
          <a:lstStyle/>
          <a:p>
            <a:r>
              <a:rPr lang="fr-FR" sz="1200" dirty="0" smtClean="0"/>
              <a:t>Traçages des axes de commandes </a:t>
            </a:r>
            <a:r>
              <a:rPr lang="fr-FR" sz="1200" dirty="0" err="1" smtClean="0"/>
              <a:t>servos</a:t>
            </a:r>
            <a:r>
              <a:rPr lang="fr-FR" sz="1200" dirty="0" smtClean="0"/>
              <a:t> vers volets d’aileron et </a:t>
            </a:r>
            <a:r>
              <a:rPr lang="fr-FR" sz="1200" dirty="0" err="1" smtClean="0"/>
              <a:t>flaps</a:t>
            </a:r>
            <a:r>
              <a:rPr lang="fr-FR" sz="1200" dirty="0" smtClean="0"/>
              <a:t> – ATTENTION à la position des fente sur les plaques de fixation des </a:t>
            </a:r>
            <a:r>
              <a:rPr lang="fr-FR" sz="1200" dirty="0" err="1" smtClean="0"/>
              <a:t>servos</a:t>
            </a:r>
            <a:r>
              <a:rPr lang="fr-FR" sz="1200" dirty="0"/>
              <a:t> </a:t>
            </a:r>
            <a:r>
              <a:rPr lang="fr-FR" sz="1200" dirty="0" smtClean="0"/>
              <a:t>et tenir compte d’inverser pour l’autre demi aile</a:t>
            </a:r>
            <a:endParaRPr lang="fr-FR" sz="1200" dirty="0"/>
          </a:p>
        </p:txBody>
      </p:sp>
    </p:spTree>
    <p:extLst>
      <p:ext uri="{BB962C8B-B14F-4D97-AF65-F5344CB8AC3E}">
        <p14:creationId xmlns:p14="http://schemas.microsoft.com/office/powerpoint/2010/main" val="78038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8064896" cy="461665"/>
          </a:xfrm>
          <a:prstGeom prst="rect">
            <a:avLst/>
          </a:prstGeom>
          <a:noFill/>
          <a:ln w="38100">
            <a:solidFill>
              <a:srgbClr val="FF0000"/>
            </a:solidFill>
          </a:ln>
        </p:spPr>
        <p:txBody>
          <a:bodyPr wrap="square" rtlCol="0">
            <a:spAutoFit/>
          </a:bodyPr>
          <a:lstStyle/>
          <a:p>
            <a:r>
              <a:rPr lang="fr-FR" sz="1200" dirty="0" smtClean="0"/>
              <a:t>L’entoilage des emplacements des </a:t>
            </a:r>
            <a:r>
              <a:rPr lang="fr-FR" sz="1200" dirty="0" err="1" smtClean="0"/>
              <a:t>servos</a:t>
            </a:r>
            <a:r>
              <a:rPr lang="fr-FR" sz="1200" dirty="0" smtClean="0"/>
              <a:t> dans les demi aile sont a amélioré pur une meilleure finition, on recoupe l’excédent de </a:t>
            </a:r>
            <a:r>
              <a:rPr lang="fr-FR" sz="1200" dirty="0" err="1" smtClean="0"/>
              <a:t>solar</a:t>
            </a:r>
            <a:endParaRPr lang="fr-FR" sz="1200" dirty="0"/>
          </a:p>
        </p:txBody>
      </p:sp>
    </p:spTree>
    <p:extLst>
      <p:ext uri="{BB962C8B-B14F-4D97-AF65-F5344CB8AC3E}">
        <p14:creationId xmlns:p14="http://schemas.microsoft.com/office/powerpoint/2010/main" val="270976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260648"/>
            <a:ext cx="8064896" cy="276999"/>
          </a:xfrm>
          <a:prstGeom prst="rect">
            <a:avLst/>
          </a:prstGeom>
          <a:noFill/>
          <a:ln w="38100">
            <a:solidFill>
              <a:srgbClr val="FF0000"/>
            </a:solidFill>
          </a:ln>
        </p:spPr>
        <p:txBody>
          <a:bodyPr wrap="square" rtlCol="0">
            <a:spAutoFit/>
          </a:bodyPr>
          <a:lstStyle/>
          <a:p>
            <a:r>
              <a:rPr lang="fr-FR" sz="1200" dirty="0" smtClean="0"/>
              <a:t>Après avoir recoupé l’excédent de </a:t>
            </a:r>
            <a:r>
              <a:rPr lang="fr-FR" sz="1200" dirty="0" err="1" smtClean="0"/>
              <a:t>solar</a:t>
            </a:r>
            <a:r>
              <a:rPr lang="fr-FR" sz="1200" dirty="0" smtClean="0"/>
              <a:t>, on termine le collage au fer a entoiler</a:t>
            </a:r>
            <a:endParaRPr lang="fr-FR" sz="1200" dirty="0"/>
          </a:p>
        </p:txBody>
      </p:sp>
    </p:spTree>
    <p:extLst>
      <p:ext uri="{BB962C8B-B14F-4D97-AF65-F5344CB8AC3E}">
        <p14:creationId xmlns:p14="http://schemas.microsoft.com/office/powerpoint/2010/main" val="339059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188640"/>
            <a:ext cx="8280920" cy="830997"/>
          </a:xfrm>
          <a:prstGeom prst="rect">
            <a:avLst/>
          </a:prstGeom>
          <a:noFill/>
          <a:ln w="38100">
            <a:solidFill>
              <a:srgbClr val="FF0000"/>
            </a:solidFill>
          </a:ln>
        </p:spPr>
        <p:txBody>
          <a:bodyPr wrap="square" rtlCol="0">
            <a:spAutoFit/>
          </a:bodyPr>
          <a:lstStyle/>
          <a:p>
            <a:r>
              <a:rPr lang="fr-FR" sz="1200" dirty="0" smtClean="0"/>
              <a:t>Fixation des </a:t>
            </a:r>
            <a:r>
              <a:rPr lang="fr-FR" sz="1200" dirty="0" err="1" smtClean="0"/>
              <a:t>servos</a:t>
            </a:r>
            <a:endParaRPr lang="fr-FR" sz="1200" dirty="0" smtClean="0"/>
          </a:p>
          <a:p>
            <a:r>
              <a:rPr lang="fr-FR" sz="1200" dirty="0" smtClean="0"/>
              <a:t>Pour les </a:t>
            </a:r>
            <a:r>
              <a:rPr lang="fr-FR" sz="1200" dirty="0" err="1" smtClean="0"/>
              <a:t>servos</a:t>
            </a:r>
            <a:r>
              <a:rPr lang="fr-FR" sz="1200" dirty="0" smtClean="0"/>
              <a:t> d’ailerons et </a:t>
            </a:r>
            <a:r>
              <a:rPr lang="fr-FR" sz="1200" dirty="0" err="1" smtClean="0"/>
              <a:t>flaps</a:t>
            </a:r>
            <a:r>
              <a:rPr lang="fr-FR" sz="1200" dirty="0" smtClean="0"/>
              <a:t>, j’ai choisi d’utiliser des </a:t>
            </a:r>
            <a:r>
              <a:rPr lang="fr-FR" sz="1200" dirty="0" err="1" smtClean="0"/>
              <a:t>servos</a:t>
            </a:r>
            <a:r>
              <a:rPr lang="fr-FR" sz="1200" dirty="0" smtClean="0"/>
              <a:t> slim CORONA DS 239 MG, roulements et pignons métal, au lieu de </a:t>
            </a:r>
            <a:r>
              <a:rPr lang="fr-FR" sz="1200" dirty="0" err="1" smtClean="0"/>
              <a:t>servos</a:t>
            </a:r>
            <a:r>
              <a:rPr lang="fr-FR" sz="1200" dirty="0" smtClean="0"/>
              <a:t> STD trop épais a mon gout, cela implique de faire des petites languettes en CTP pour fixer les </a:t>
            </a:r>
            <a:r>
              <a:rPr lang="fr-FR" sz="1200" dirty="0" err="1" smtClean="0"/>
              <a:t>servos</a:t>
            </a:r>
            <a:r>
              <a:rPr lang="fr-FR" sz="1200" dirty="0" smtClean="0"/>
              <a:t>, ces languettes seront collées avec de la colle époxy – NB – Prévoir une entaille pour la sortie du câble </a:t>
            </a:r>
            <a:endParaRPr lang="fr-FR" sz="1200" dirty="0"/>
          </a:p>
        </p:txBody>
      </p:sp>
    </p:spTree>
    <p:extLst>
      <p:ext uri="{BB962C8B-B14F-4D97-AF65-F5344CB8AC3E}">
        <p14:creationId xmlns:p14="http://schemas.microsoft.com/office/powerpoint/2010/main" val="287846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rgbClr val="FFFF00"/>
          </a:solidFill>
          <a:ln w="76200">
            <a:solidFill>
              <a:srgbClr val="0070C0"/>
            </a:solidFill>
          </a:ln>
        </p:spPr>
        <p:txBody>
          <a:bodyPr>
            <a:normAutofit/>
          </a:bodyPr>
          <a:lstStyle/>
          <a:p>
            <a:r>
              <a:rPr lang="fr-FR" sz="3600" dirty="0" smtClean="0"/>
              <a:t>PPS Réalisé par AIREF Concept</a:t>
            </a:r>
            <a:endParaRPr lang="fr-FR" sz="3600" dirty="0"/>
          </a:p>
        </p:txBody>
      </p:sp>
      <p:pic>
        <p:nvPicPr>
          <p:cNvPr id="4"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59632" y="1378122"/>
            <a:ext cx="6984775" cy="5118047"/>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58315847"/>
      </p:ext>
    </p:extLst>
  </p:cSld>
  <p:clrMapOvr>
    <a:masterClrMapping/>
  </p:clrMapOvr>
  <mc:AlternateContent xmlns:mc="http://schemas.openxmlformats.org/markup-compatibility/2006" xmlns:p14="http://schemas.microsoft.com/office/powerpoint/2010/main">
    <mc:Choice Requires="p14">
      <p:transition spd="med" p14:dur="700" advTm="1234">
        <p:fade/>
      </p:transition>
    </mc:Choice>
    <mc:Fallback xmlns="">
      <p:transition spd="med" advTm="1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188640"/>
            <a:ext cx="8136904" cy="646331"/>
          </a:xfrm>
          <a:prstGeom prst="rect">
            <a:avLst/>
          </a:prstGeom>
          <a:noFill/>
          <a:ln w="38100">
            <a:solidFill>
              <a:srgbClr val="FF0000"/>
            </a:solidFill>
          </a:ln>
        </p:spPr>
        <p:txBody>
          <a:bodyPr wrap="square" rtlCol="0">
            <a:spAutoFit/>
          </a:bodyPr>
          <a:lstStyle/>
          <a:p>
            <a:r>
              <a:rPr lang="fr-FR" sz="1200" dirty="0" smtClean="0"/>
              <a:t>Les câbles des </a:t>
            </a:r>
            <a:r>
              <a:rPr lang="fr-FR" sz="1200" dirty="0" err="1" smtClean="0"/>
              <a:t>servos</a:t>
            </a:r>
            <a:r>
              <a:rPr lang="fr-FR" sz="1200" dirty="0" smtClean="0"/>
              <a:t> devront êtres allongés d’une longueur suffisante pour êtres raccordés au récepteur, on peut utiliser des allonges toutes faites, moi je coupe le câble et je rallonge celui-ci par soudure, moins facile, mais plus sécurisant, ensuite on utilise les petites ficelles qui permette de tirer le câble vers la sortie de l’aile</a:t>
            </a:r>
            <a:endParaRPr lang="fr-FR" sz="1200" dirty="0"/>
          </a:p>
        </p:txBody>
      </p:sp>
    </p:spTree>
    <p:extLst>
      <p:ext uri="{BB962C8B-B14F-4D97-AF65-F5344CB8AC3E}">
        <p14:creationId xmlns:p14="http://schemas.microsoft.com/office/powerpoint/2010/main" val="1688588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dirty="0" smtClean="0"/>
              <a:t>Passage des câbles de </a:t>
            </a:r>
            <a:r>
              <a:rPr lang="fr-FR" sz="1200" dirty="0" err="1" smtClean="0"/>
              <a:t>servo</a:t>
            </a:r>
            <a:endParaRPr lang="fr-FR" sz="1200" dirty="0"/>
          </a:p>
        </p:txBody>
      </p:sp>
    </p:spTree>
    <p:extLst>
      <p:ext uri="{BB962C8B-B14F-4D97-AF65-F5344CB8AC3E}">
        <p14:creationId xmlns:p14="http://schemas.microsoft.com/office/powerpoint/2010/main" val="3406304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332656"/>
            <a:ext cx="8136904" cy="276999"/>
          </a:xfrm>
          <a:prstGeom prst="rect">
            <a:avLst/>
          </a:prstGeom>
          <a:noFill/>
          <a:ln w="38100">
            <a:solidFill>
              <a:srgbClr val="FF0000"/>
            </a:solidFill>
          </a:ln>
        </p:spPr>
        <p:txBody>
          <a:bodyPr wrap="square" rtlCol="0">
            <a:spAutoFit/>
          </a:bodyPr>
          <a:lstStyle/>
          <a:p>
            <a:r>
              <a:rPr lang="fr-FR" sz="1200" dirty="0" smtClean="0"/>
              <a:t>Après avoir passé les câbles des 2 </a:t>
            </a:r>
            <a:r>
              <a:rPr lang="fr-FR" sz="1200" dirty="0" err="1" smtClean="0"/>
              <a:t>servos</a:t>
            </a:r>
            <a:r>
              <a:rPr lang="fr-FR" sz="1200" dirty="0" smtClean="0"/>
              <a:t>, montage de ceux-ci sur l’aile et fixation avec les vis fournies</a:t>
            </a:r>
            <a:endParaRPr lang="fr-FR" sz="1200" dirty="0"/>
          </a:p>
        </p:txBody>
      </p:sp>
    </p:spTree>
    <p:extLst>
      <p:ext uri="{BB962C8B-B14F-4D97-AF65-F5344CB8AC3E}">
        <p14:creationId xmlns:p14="http://schemas.microsoft.com/office/powerpoint/2010/main" val="1295622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73306"/>
            <a:ext cx="8064896" cy="461665"/>
          </a:xfrm>
          <a:prstGeom prst="rect">
            <a:avLst/>
          </a:prstGeom>
          <a:noFill/>
          <a:ln w="38100">
            <a:solidFill>
              <a:srgbClr val="FF0000"/>
            </a:solidFill>
          </a:ln>
        </p:spPr>
        <p:txBody>
          <a:bodyPr wrap="square" rtlCol="0">
            <a:spAutoFit/>
          </a:bodyPr>
          <a:lstStyle/>
          <a:p>
            <a:r>
              <a:rPr lang="fr-FR" sz="1200" dirty="0" smtClean="0"/>
              <a:t>Avant de procéder à la fixation des guignols sur les volets d’ailerons et </a:t>
            </a:r>
            <a:r>
              <a:rPr lang="fr-FR" sz="1200" dirty="0" err="1" smtClean="0"/>
              <a:t>flaps</a:t>
            </a:r>
            <a:r>
              <a:rPr lang="fr-FR" sz="1200" dirty="0" smtClean="0"/>
              <a:t>, faire une mise au neutre des </a:t>
            </a:r>
            <a:r>
              <a:rPr lang="fr-FR" sz="1200" dirty="0" err="1" smtClean="0"/>
              <a:t>servos</a:t>
            </a:r>
            <a:r>
              <a:rPr lang="fr-FR" sz="1200" dirty="0" smtClean="0"/>
              <a:t> avec un testeur de </a:t>
            </a:r>
            <a:r>
              <a:rPr lang="fr-FR" sz="1200" dirty="0" err="1" smtClean="0"/>
              <a:t>servos</a:t>
            </a:r>
            <a:r>
              <a:rPr lang="fr-FR" sz="1200" dirty="0" smtClean="0"/>
              <a:t>, moi j’utilise ce modèle qui me donne pleine satisfaction ( HK )</a:t>
            </a:r>
            <a:endParaRPr lang="fr-FR" sz="1200" dirty="0"/>
          </a:p>
        </p:txBody>
      </p:sp>
    </p:spTree>
    <p:extLst>
      <p:ext uri="{BB962C8B-B14F-4D97-AF65-F5344CB8AC3E}">
        <p14:creationId xmlns:p14="http://schemas.microsoft.com/office/powerpoint/2010/main" val="4199743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260648"/>
            <a:ext cx="7992888" cy="1200329"/>
          </a:xfrm>
          <a:prstGeom prst="rect">
            <a:avLst/>
          </a:prstGeom>
          <a:noFill/>
          <a:ln w="38100">
            <a:solidFill>
              <a:srgbClr val="FF0000"/>
            </a:solidFill>
          </a:ln>
        </p:spPr>
        <p:txBody>
          <a:bodyPr wrap="square" rtlCol="0">
            <a:spAutoFit/>
          </a:bodyPr>
          <a:lstStyle/>
          <a:p>
            <a:r>
              <a:rPr lang="fr-FR" sz="1200" dirty="0" smtClean="0"/>
              <a:t>Une fois les guignols posés, il faut faire les tiges de commandes, je n’ai pas utilisé celles fournies, parce que je n’aime pas les chapes plastiques et les tiges fournies sont au pas US,</a:t>
            </a:r>
          </a:p>
          <a:p>
            <a:r>
              <a:rPr lang="fr-FR" sz="1200" dirty="0" smtClean="0"/>
              <a:t>Depuis des années j’utilise des chapes métal M2 et de la tige filetée M2, ce qui permet un réglage très facile de la longueur ad hoc</a:t>
            </a:r>
          </a:p>
          <a:p>
            <a:r>
              <a:rPr lang="fr-FR" sz="1200" dirty="0" smtClean="0"/>
              <a:t>Sur la photo, je place une règle en alu sur l’intrados de l’aile, 2 petites pince pour maintenir l’ensemble aile – volet dans un parfait alignement et j’ajuste la longueur de la tringlerie avant de la </a:t>
            </a:r>
            <a:r>
              <a:rPr lang="fr-FR" sz="1200" dirty="0" err="1" smtClean="0"/>
              <a:t>clipser</a:t>
            </a:r>
            <a:endParaRPr lang="fr-FR" sz="1200" dirty="0"/>
          </a:p>
        </p:txBody>
      </p:sp>
    </p:spTree>
    <p:extLst>
      <p:ext uri="{BB962C8B-B14F-4D97-AF65-F5344CB8AC3E}">
        <p14:creationId xmlns:p14="http://schemas.microsoft.com/office/powerpoint/2010/main" val="323269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dirty="0" smtClean="0"/>
              <a:t>Je répète la même opération pour l’</a:t>
            </a:r>
            <a:r>
              <a:rPr lang="fr-FR" sz="1200" dirty="0" err="1" smtClean="0"/>
              <a:t>aileronet</a:t>
            </a:r>
            <a:r>
              <a:rPr lang="fr-FR" sz="1200" dirty="0" smtClean="0"/>
              <a:t> je maintiens avec une pince sur le bord du volet de </a:t>
            </a:r>
            <a:r>
              <a:rPr lang="fr-FR" sz="1200" dirty="0" err="1" smtClean="0"/>
              <a:t>flap</a:t>
            </a:r>
            <a:endParaRPr lang="fr-FR" sz="1200" dirty="0"/>
          </a:p>
        </p:txBody>
      </p:sp>
    </p:spTree>
    <p:extLst>
      <p:ext uri="{BB962C8B-B14F-4D97-AF65-F5344CB8AC3E}">
        <p14:creationId xmlns:p14="http://schemas.microsoft.com/office/powerpoint/2010/main" val="27779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11560" y="332656"/>
            <a:ext cx="7992888" cy="276999"/>
          </a:xfrm>
          <a:prstGeom prst="rect">
            <a:avLst/>
          </a:prstGeom>
          <a:noFill/>
          <a:ln w="38100">
            <a:solidFill>
              <a:srgbClr val="FF0000"/>
            </a:solidFill>
          </a:ln>
        </p:spPr>
        <p:txBody>
          <a:bodyPr wrap="square" rtlCol="0">
            <a:spAutoFit/>
          </a:bodyPr>
          <a:lstStyle/>
          <a:p>
            <a:r>
              <a:rPr lang="fr-FR" sz="1200" dirty="0" smtClean="0"/>
              <a:t>Montage des commande d’une demi aile terminé, on refait la même opération sur l’autre demi aile</a:t>
            </a:r>
            <a:endParaRPr lang="fr-FR" sz="1200" dirty="0"/>
          </a:p>
        </p:txBody>
      </p:sp>
    </p:spTree>
    <p:extLst>
      <p:ext uri="{BB962C8B-B14F-4D97-AF65-F5344CB8AC3E}">
        <p14:creationId xmlns:p14="http://schemas.microsoft.com/office/powerpoint/2010/main" val="4034698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332656"/>
            <a:ext cx="7488832" cy="276999"/>
          </a:xfrm>
          <a:prstGeom prst="rect">
            <a:avLst/>
          </a:prstGeom>
          <a:noFill/>
          <a:ln w="38100">
            <a:solidFill>
              <a:srgbClr val="FF0000"/>
            </a:solidFill>
          </a:ln>
        </p:spPr>
        <p:txBody>
          <a:bodyPr wrap="square" rtlCol="0">
            <a:spAutoFit/>
          </a:bodyPr>
          <a:lstStyle/>
          <a:p>
            <a:r>
              <a:rPr lang="fr-FR" sz="1200" dirty="0" smtClean="0"/>
              <a:t>Préparation au montage de la dérive et de la profondeur</a:t>
            </a:r>
            <a:endParaRPr lang="fr-FR" sz="1200" dirty="0"/>
          </a:p>
        </p:txBody>
      </p:sp>
    </p:spTree>
    <p:extLst>
      <p:ext uri="{BB962C8B-B14F-4D97-AF65-F5344CB8AC3E}">
        <p14:creationId xmlns:p14="http://schemas.microsoft.com/office/powerpoint/2010/main" val="2659508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7920880" cy="830997"/>
          </a:xfrm>
          <a:prstGeom prst="rect">
            <a:avLst/>
          </a:prstGeom>
          <a:noFill/>
          <a:ln w="38100">
            <a:solidFill>
              <a:srgbClr val="FF0000"/>
            </a:solidFill>
          </a:ln>
        </p:spPr>
        <p:txBody>
          <a:bodyPr wrap="square" rtlCol="0">
            <a:spAutoFit/>
          </a:bodyPr>
          <a:lstStyle/>
          <a:p>
            <a:r>
              <a:rPr lang="fr-FR" sz="1200" dirty="0" smtClean="0"/>
              <a:t>ATTENTION</a:t>
            </a:r>
          </a:p>
          <a:p>
            <a:r>
              <a:rPr lang="fr-FR" sz="1200" dirty="0" smtClean="0"/>
              <a:t>Pour l’assemblage de la profondeur, les 2 demi volets sont reliés par cette pièce en forme de U, il est impératif de corriger l’alignement de celle-ci, il peut arriver que celle-ci ne soit bien alignée, comme sur la photo,</a:t>
            </a:r>
          </a:p>
          <a:p>
            <a:r>
              <a:rPr lang="fr-FR" sz="1200" dirty="0" smtClean="0"/>
              <a:t>Il faut donc redresser cette pièce avant le montage sur la profondeur</a:t>
            </a:r>
            <a:endParaRPr lang="fr-FR" sz="1200" dirty="0"/>
          </a:p>
        </p:txBody>
      </p:sp>
    </p:spTree>
    <p:extLst>
      <p:ext uri="{BB962C8B-B14F-4D97-AF65-F5344CB8AC3E}">
        <p14:creationId xmlns:p14="http://schemas.microsoft.com/office/powerpoint/2010/main" val="20718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260648"/>
            <a:ext cx="8280920" cy="276999"/>
          </a:xfrm>
          <a:prstGeom prst="rect">
            <a:avLst/>
          </a:prstGeom>
          <a:noFill/>
          <a:ln w="38100">
            <a:solidFill>
              <a:srgbClr val="FF0000"/>
            </a:solidFill>
          </a:ln>
        </p:spPr>
        <p:txBody>
          <a:bodyPr wrap="square" rtlCol="0">
            <a:spAutoFit/>
          </a:bodyPr>
          <a:lstStyle/>
          <a:p>
            <a:r>
              <a:rPr lang="fr-FR" sz="1200" dirty="0" smtClean="0"/>
              <a:t>Une fois la pièce redressée, présentation et introduction dans les demi volets </a:t>
            </a:r>
            <a:endParaRPr lang="fr-FR" sz="1200" dirty="0"/>
          </a:p>
        </p:txBody>
      </p:sp>
    </p:spTree>
    <p:extLst>
      <p:ext uri="{BB962C8B-B14F-4D97-AF65-F5344CB8AC3E}">
        <p14:creationId xmlns:p14="http://schemas.microsoft.com/office/powerpoint/2010/main" val="406385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a:ln w="76200">
            <a:solidFill>
              <a:srgbClr val="0070C0"/>
            </a:solidFill>
          </a:ln>
        </p:spPr>
        <p:txBody>
          <a:bodyPr/>
          <a:lstStyle/>
          <a:p>
            <a:r>
              <a:rPr lang="fr-FR" dirty="0" smtClean="0"/>
              <a:t>LES CARACTERISTIQUES</a:t>
            </a:r>
            <a:endParaRPr lang="fr-FR" dirty="0"/>
          </a:p>
        </p:txBody>
      </p:sp>
      <p:sp>
        <p:nvSpPr>
          <p:cNvPr id="3" name="Espace réservé du contenu 2"/>
          <p:cNvSpPr>
            <a:spLocks noGrp="1"/>
          </p:cNvSpPr>
          <p:nvPr>
            <p:ph idx="1"/>
          </p:nvPr>
        </p:nvSpPr>
        <p:spPr>
          <a:ln w="38100">
            <a:solidFill>
              <a:schemeClr val="tx1"/>
            </a:solidFill>
            <a:prstDash val="solid"/>
          </a:ln>
        </p:spPr>
        <p:txBody>
          <a:bodyPr>
            <a:normAutofit lnSpcReduction="10000"/>
          </a:bodyPr>
          <a:lstStyle/>
          <a:p>
            <a:pPr marL="0" indent="0">
              <a:buNone/>
            </a:pPr>
            <a:r>
              <a:rPr lang="fr-FR" dirty="0" smtClean="0"/>
              <a:t> </a:t>
            </a:r>
            <a:r>
              <a:rPr lang="fr-FR" dirty="0" smtClean="0">
                <a:solidFill>
                  <a:srgbClr val="FF0000"/>
                </a:solidFill>
              </a:rPr>
              <a:t>Envergure: 1870mm – Longueur: 1200mm</a:t>
            </a:r>
          </a:p>
          <a:p>
            <a:pPr marL="0" indent="0">
              <a:buNone/>
            </a:pPr>
            <a:r>
              <a:rPr lang="fr-FR" dirty="0" smtClean="0"/>
              <a:t> </a:t>
            </a:r>
            <a:r>
              <a:rPr lang="fr-FR" dirty="0" smtClean="0">
                <a:solidFill>
                  <a:srgbClr val="00B050"/>
                </a:solidFill>
              </a:rPr>
              <a:t>Poids en ordre de vol : 2100 Gr</a:t>
            </a:r>
          </a:p>
          <a:p>
            <a:pPr marL="0" indent="0">
              <a:buNone/>
            </a:pPr>
            <a:r>
              <a:rPr lang="fr-FR" dirty="0"/>
              <a:t> </a:t>
            </a:r>
            <a:r>
              <a:rPr lang="fr-FR" dirty="0" smtClean="0">
                <a:solidFill>
                  <a:srgbClr val="FF0000"/>
                </a:solidFill>
              </a:rPr>
              <a:t>Radio conseillée: 6 voies minimum</a:t>
            </a:r>
          </a:p>
          <a:p>
            <a:pPr marL="0" indent="0">
              <a:buNone/>
            </a:pPr>
            <a:r>
              <a:rPr lang="fr-FR" dirty="0"/>
              <a:t> </a:t>
            </a:r>
            <a:r>
              <a:rPr lang="fr-FR" u="sng" dirty="0" smtClean="0">
                <a:solidFill>
                  <a:srgbClr val="7030A0"/>
                </a:solidFill>
              </a:rPr>
              <a:t>Equipement préconisé</a:t>
            </a:r>
          </a:p>
          <a:p>
            <a:pPr marL="0" indent="0">
              <a:buNone/>
            </a:pPr>
            <a:r>
              <a:rPr lang="fr-FR" dirty="0"/>
              <a:t> </a:t>
            </a:r>
            <a:r>
              <a:rPr lang="fr-FR" dirty="0" smtClean="0">
                <a:solidFill>
                  <a:srgbClr val="FF0000"/>
                </a:solidFill>
              </a:rPr>
              <a:t>Moteur: </a:t>
            </a:r>
            <a:r>
              <a:rPr lang="fr-FR" dirty="0" err="1" smtClean="0">
                <a:solidFill>
                  <a:srgbClr val="FF0000"/>
                </a:solidFill>
              </a:rPr>
              <a:t>Brushless</a:t>
            </a:r>
            <a:r>
              <a:rPr lang="fr-FR" dirty="0" smtClean="0">
                <a:solidFill>
                  <a:srgbClr val="FF0000"/>
                </a:solidFill>
              </a:rPr>
              <a:t> 35-48 / 890-1000 </a:t>
            </a:r>
            <a:r>
              <a:rPr lang="fr-FR" dirty="0" err="1" smtClean="0">
                <a:solidFill>
                  <a:srgbClr val="FF0000"/>
                </a:solidFill>
              </a:rPr>
              <a:t>Kv</a:t>
            </a:r>
            <a:endParaRPr lang="fr-FR" dirty="0" smtClean="0">
              <a:solidFill>
                <a:srgbClr val="FF0000"/>
              </a:solidFill>
            </a:endParaRPr>
          </a:p>
          <a:p>
            <a:pPr marL="0" indent="0">
              <a:buNone/>
            </a:pPr>
            <a:r>
              <a:rPr lang="fr-FR" dirty="0"/>
              <a:t> </a:t>
            </a:r>
            <a:r>
              <a:rPr lang="fr-FR" dirty="0" smtClean="0">
                <a:solidFill>
                  <a:srgbClr val="00B050"/>
                </a:solidFill>
              </a:rPr>
              <a:t>ESC: 40 – 60A suivant moteur &amp; hélice</a:t>
            </a:r>
          </a:p>
          <a:p>
            <a:pPr marL="0" indent="0">
              <a:buNone/>
            </a:pPr>
            <a:r>
              <a:rPr lang="fr-FR" dirty="0" smtClean="0"/>
              <a:t> </a:t>
            </a:r>
            <a:r>
              <a:rPr lang="fr-FR" dirty="0" err="1" smtClean="0">
                <a:solidFill>
                  <a:srgbClr val="FF0000"/>
                </a:solidFill>
              </a:rPr>
              <a:t>Servos</a:t>
            </a:r>
            <a:r>
              <a:rPr lang="fr-FR" dirty="0" smtClean="0">
                <a:solidFill>
                  <a:srgbClr val="FF0000"/>
                </a:solidFill>
              </a:rPr>
              <a:t>: 6 x </a:t>
            </a:r>
            <a:r>
              <a:rPr lang="fr-FR" dirty="0" err="1" smtClean="0">
                <a:solidFill>
                  <a:srgbClr val="FF0000"/>
                </a:solidFill>
              </a:rPr>
              <a:t>Standart</a:t>
            </a:r>
            <a:r>
              <a:rPr lang="fr-FR" dirty="0" smtClean="0">
                <a:solidFill>
                  <a:srgbClr val="FF0000"/>
                </a:solidFill>
              </a:rPr>
              <a:t> size</a:t>
            </a:r>
          </a:p>
          <a:p>
            <a:pPr marL="0" indent="0">
              <a:buNone/>
            </a:pPr>
            <a:r>
              <a:rPr lang="fr-FR" dirty="0" smtClean="0"/>
              <a:t> </a:t>
            </a:r>
            <a:r>
              <a:rPr lang="fr-FR" dirty="0" smtClean="0">
                <a:solidFill>
                  <a:srgbClr val="00B050"/>
                </a:solidFill>
              </a:rPr>
              <a:t>Accu: 3200 – 4000 Mah / 3S  </a:t>
            </a:r>
            <a:endParaRPr lang="fr-FR" dirty="0">
              <a:solidFill>
                <a:srgbClr val="00B050"/>
              </a:solidFill>
            </a:endParaRPr>
          </a:p>
        </p:txBody>
      </p:sp>
    </p:spTree>
    <p:extLst>
      <p:ext uri="{BB962C8B-B14F-4D97-AF65-F5344CB8AC3E}">
        <p14:creationId xmlns:p14="http://schemas.microsoft.com/office/powerpoint/2010/main" val="2196129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632848" cy="461665"/>
          </a:xfrm>
          <a:prstGeom prst="rect">
            <a:avLst/>
          </a:prstGeom>
          <a:noFill/>
          <a:ln w="38100">
            <a:solidFill>
              <a:srgbClr val="FF0000"/>
            </a:solidFill>
          </a:ln>
        </p:spPr>
        <p:txBody>
          <a:bodyPr wrap="square" rtlCol="0">
            <a:spAutoFit/>
          </a:bodyPr>
          <a:lstStyle/>
          <a:p>
            <a:r>
              <a:rPr lang="fr-FR" sz="1200" dirty="0" smtClean="0"/>
              <a:t>Après l’insertion, on contrôlera que les 2 demi volets sont dans un parfait alignement, s’il y a une différence, cela peu provenir du perçage des trous, il faudra alors corriger sur la pièce en U</a:t>
            </a:r>
            <a:endParaRPr lang="fr-FR" sz="1200" dirty="0"/>
          </a:p>
        </p:txBody>
      </p:sp>
    </p:spTree>
    <p:extLst>
      <p:ext uri="{BB962C8B-B14F-4D97-AF65-F5344CB8AC3E}">
        <p14:creationId xmlns:p14="http://schemas.microsoft.com/office/powerpoint/2010/main" val="3777867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260648"/>
            <a:ext cx="8208912" cy="646331"/>
          </a:xfrm>
          <a:prstGeom prst="rect">
            <a:avLst/>
          </a:prstGeom>
          <a:noFill/>
          <a:ln w="38100">
            <a:solidFill>
              <a:srgbClr val="FF0000"/>
            </a:solidFill>
          </a:ln>
        </p:spPr>
        <p:txBody>
          <a:bodyPr wrap="square" rtlCol="0">
            <a:spAutoFit/>
          </a:bodyPr>
          <a:lstStyle/>
          <a:p>
            <a:r>
              <a:rPr lang="fr-FR" sz="1200" dirty="0" smtClean="0"/>
              <a:t>Dans le fascicule de montage inclus dans la boite, ils disent de procéder au collage de la liaison après avoir posé le plan fixe du stabilisateur, opération un peu contraignante, j’ai choisi de coller l’ensemble avant et d’apporter une modification a voir sur les images suivantes</a:t>
            </a:r>
            <a:endParaRPr lang="fr-FR" sz="1200" dirty="0"/>
          </a:p>
        </p:txBody>
      </p:sp>
    </p:spTree>
    <p:extLst>
      <p:ext uri="{BB962C8B-B14F-4D97-AF65-F5344CB8AC3E}">
        <p14:creationId xmlns:p14="http://schemas.microsoft.com/office/powerpoint/2010/main" val="2030067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11560" y="332656"/>
            <a:ext cx="7848872" cy="276999"/>
          </a:xfrm>
          <a:prstGeom prst="rect">
            <a:avLst/>
          </a:prstGeom>
          <a:noFill/>
          <a:ln w="28575">
            <a:solidFill>
              <a:srgbClr val="FF0000"/>
            </a:solidFill>
          </a:ln>
        </p:spPr>
        <p:txBody>
          <a:bodyPr wrap="square" rtlCol="0">
            <a:spAutoFit/>
          </a:bodyPr>
          <a:lstStyle/>
          <a:p>
            <a:r>
              <a:rPr lang="fr-FR" sz="1200" dirty="0" smtClean="0"/>
              <a:t>Présentations des éléments de profondeur pour assemblage à la CA</a:t>
            </a:r>
            <a:endParaRPr lang="fr-FR" sz="1200" dirty="0"/>
          </a:p>
        </p:txBody>
      </p:sp>
    </p:spTree>
    <p:extLst>
      <p:ext uri="{BB962C8B-B14F-4D97-AF65-F5344CB8AC3E}">
        <p14:creationId xmlns:p14="http://schemas.microsoft.com/office/powerpoint/2010/main" val="54281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704856" cy="276999"/>
          </a:xfrm>
          <a:prstGeom prst="rect">
            <a:avLst/>
          </a:prstGeom>
          <a:noFill/>
          <a:ln w="28575">
            <a:solidFill>
              <a:srgbClr val="FF0000"/>
            </a:solidFill>
          </a:ln>
        </p:spPr>
        <p:txBody>
          <a:bodyPr wrap="square" rtlCol="0">
            <a:spAutoFit/>
          </a:bodyPr>
          <a:lstStyle/>
          <a:p>
            <a:r>
              <a:rPr lang="fr-FR" sz="1200" dirty="0" smtClean="0"/>
              <a:t>Traçage sur le plan fixe de la profondeur de la limite du </a:t>
            </a:r>
            <a:r>
              <a:rPr lang="fr-FR" sz="1200" dirty="0" err="1" smtClean="0"/>
              <a:t>solar</a:t>
            </a:r>
            <a:r>
              <a:rPr lang="fr-FR" sz="1200" dirty="0" smtClean="0"/>
              <a:t> à retrousser</a:t>
            </a:r>
            <a:endParaRPr lang="fr-FR" sz="1200" dirty="0"/>
          </a:p>
        </p:txBody>
      </p:sp>
    </p:spTree>
    <p:extLst>
      <p:ext uri="{BB962C8B-B14F-4D97-AF65-F5344CB8AC3E}">
        <p14:creationId xmlns:p14="http://schemas.microsoft.com/office/powerpoint/2010/main" val="2372588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11560" y="332656"/>
            <a:ext cx="7848872" cy="276999"/>
          </a:xfrm>
          <a:prstGeom prst="rect">
            <a:avLst/>
          </a:prstGeom>
          <a:noFill/>
          <a:ln w="38100">
            <a:solidFill>
              <a:srgbClr val="FF0000"/>
            </a:solidFill>
          </a:ln>
        </p:spPr>
        <p:txBody>
          <a:bodyPr wrap="square" rtlCol="0">
            <a:spAutoFit/>
          </a:bodyPr>
          <a:lstStyle/>
          <a:p>
            <a:r>
              <a:rPr lang="fr-FR" sz="1200" dirty="0" smtClean="0"/>
              <a:t>Idem de l’autre côté</a:t>
            </a:r>
            <a:endParaRPr lang="fr-FR" sz="1200" dirty="0"/>
          </a:p>
        </p:txBody>
      </p:sp>
    </p:spTree>
    <p:extLst>
      <p:ext uri="{BB962C8B-B14F-4D97-AF65-F5344CB8AC3E}">
        <p14:creationId xmlns:p14="http://schemas.microsoft.com/office/powerpoint/2010/main" val="147333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ZoneTexte 4"/>
          <p:cNvSpPr txBox="1"/>
          <p:nvPr/>
        </p:nvSpPr>
        <p:spPr>
          <a:xfrm>
            <a:off x="539552" y="188640"/>
            <a:ext cx="7848872" cy="276999"/>
          </a:xfrm>
          <a:prstGeom prst="rect">
            <a:avLst/>
          </a:prstGeom>
          <a:noFill/>
          <a:ln w="38100">
            <a:solidFill>
              <a:srgbClr val="FF0000"/>
            </a:solidFill>
          </a:ln>
        </p:spPr>
        <p:txBody>
          <a:bodyPr wrap="square" rtlCol="0">
            <a:spAutoFit/>
          </a:bodyPr>
          <a:lstStyle/>
          <a:p>
            <a:r>
              <a:rPr lang="fr-FR" sz="1200" dirty="0" smtClean="0"/>
              <a:t>On contrôlera que la distance est égale de part et d’autre </a:t>
            </a:r>
            <a:r>
              <a:rPr lang="fr-FR" sz="1200" dirty="0" err="1" smtClean="0"/>
              <a:t>del’axe</a:t>
            </a:r>
            <a:r>
              <a:rPr lang="fr-FR" sz="1200" dirty="0" smtClean="0"/>
              <a:t> du plan fixe</a:t>
            </a:r>
            <a:endParaRPr lang="fr-FR" sz="1200" dirty="0"/>
          </a:p>
        </p:txBody>
      </p:sp>
    </p:spTree>
    <p:extLst>
      <p:ext uri="{BB962C8B-B14F-4D97-AF65-F5344CB8AC3E}">
        <p14:creationId xmlns:p14="http://schemas.microsoft.com/office/powerpoint/2010/main" val="186908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1043608" y="188640"/>
            <a:ext cx="7200800" cy="276999"/>
          </a:xfrm>
          <a:prstGeom prst="rect">
            <a:avLst/>
          </a:prstGeom>
          <a:noFill/>
          <a:ln w="38100">
            <a:solidFill>
              <a:srgbClr val="FF0000"/>
            </a:solidFill>
          </a:ln>
        </p:spPr>
        <p:txBody>
          <a:bodyPr wrap="square" rtlCol="0">
            <a:spAutoFit/>
          </a:bodyPr>
          <a:lstStyle/>
          <a:p>
            <a:r>
              <a:rPr lang="fr-FR" sz="1200" dirty="0" smtClean="0"/>
              <a:t>Découpe de la partie arrière du fuselage pour pouvoir insérer la profondeur complètement assemblé</a:t>
            </a:r>
            <a:endParaRPr lang="fr-FR" sz="1200" dirty="0"/>
          </a:p>
        </p:txBody>
      </p:sp>
    </p:spTree>
    <p:extLst>
      <p:ext uri="{BB962C8B-B14F-4D97-AF65-F5344CB8AC3E}">
        <p14:creationId xmlns:p14="http://schemas.microsoft.com/office/powerpoint/2010/main" val="3341419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ZoneTexte 4"/>
          <p:cNvSpPr txBox="1"/>
          <p:nvPr/>
        </p:nvSpPr>
        <p:spPr>
          <a:xfrm>
            <a:off x="755576" y="332656"/>
            <a:ext cx="7272808" cy="646331"/>
          </a:xfrm>
          <a:prstGeom prst="rect">
            <a:avLst/>
          </a:prstGeom>
          <a:noFill/>
          <a:ln w="38100">
            <a:solidFill>
              <a:srgbClr val="FF0000"/>
            </a:solidFill>
          </a:ln>
        </p:spPr>
        <p:txBody>
          <a:bodyPr wrap="square" rtlCol="0">
            <a:spAutoFit/>
          </a:bodyPr>
          <a:lstStyle/>
          <a:p>
            <a:r>
              <a:rPr lang="fr-FR" sz="1200" u="sng" dirty="0" smtClean="0"/>
              <a:t>DERIVE</a:t>
            </a:r>
          </a:p>
          <a:p>
            <a:r>
              <a:rPr lang="fr-FR" sz="1200" dirty="0" smtClean="0"/>
              <a:t>Après avoir tracé l’emplacement de l’axe de la roulette de queue, il faut percer un trou de 2 mm pour introduire la partie supérieure dans le volet de dérive</a:t>
            </a:r>
            <a:endParaRPr lang="fr-FR" sz="1200" dirty="0"/>
          </a:p>
        </p:txBody>
      </p:sp>
    </p:spTree>
    <p:extLst>
      <p:ext uri="{BB962C8B-B14F-4D97-AF65-F5344CB8AC3E}">
        <p14:creationId xmlns:p14="http://schemas.microsoft.com/office/powerpoint/2010/main" val="2140142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548680"/>
            <a:ext cx="7344816" cy="461665"/>
          </a:xfrm>
          <a:prstGeom prst="rect">
            <a:avLst/>
          </a:prstGeom>
          <a:noFill/>
          <a:ln w="38100">
            <a:solidFill>
              <a:srgbClr val="FF0000"/>
            </a:solidFill>
          </a:ln>
        </p:spPr>
        <p:txBody>
          <a:bodyPr wrap="square" rtlCol="0">
            <a:spAutoFit/>
          </a:bodyPr>
          <a:lstStyle/>
          <a:p>
            <a:r>
              <a:rPr lang="fr-FR" sz="1200" dirty="0" smtClean="0"/>
              <a:t>Fixation de la roulette de queue avec les vis fournies – Sur la photo, je n’ai pas utilisé la roulette fournie, le diamètre est trop petit, j’ai mis une roulette de 25mm</a:t>
            </a:r>
            <a:endParaRPr lang="fr-FR" sz="1200" dirty="0"/>
          </a:p>
        </p:txBody>
      </p:sp>
    </p:spTree>
    <p:extLst>
      <p:ext uri="{BB962C8B-B14F-4D97-AF65-F5344CB8AC3E}">
        <p14:creationId xmlns:p14="http://schemas.microsoft.com/office/powerpoint/2010/main" val="3715068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344816" cy="646331"/>
          </a:xfrm>
          <a:prstGeom prst="rect">
            <a:avLst/>
          </a:prstGeom>
          <a:noFill/>
          <a:ln w="38100">
            <a:solidFill>
              <a:srgbClr val="FF0000"/>
            </a:solidFill>
          </a:ln>
        </p:spPr>
        <p:txBody>
          <a:bodyPr wrap="square" rtlCol="0">
            <a:spAutoFit/>
          </a:bodyPr>
          <a:lstStyle/>
          <a:p>
            <a:r>
              <a:rPr lang="fr-FR" sz="1200" dirty="0" smtClean="0"/>
              <a:t>Afin d’assurer un bonne fixation pour le collage de la profondeur, il est nécessaire de retrousser le </a:t>
            </a:r>
            <a:r>
              <a:rPr lang="fr-FR" sz="1200" dirty="0" err="1" smtClean="0"/>
              <a:t>solar</a:t>
            </a:r>
            <a:r>
              <a:rPr lang="fr-FR" sz="1200" dirty="0" smtClean="0"/>
              <a:t> de la valeur de la surface d’emboitement collage, on place donc la profondeur a son emplacement et on trace les 2 côtés sur les 2 faces</a:t>
            </a:r>
            <a:endParaRPr lang="fr-FR" sz="1200" dirty="0"/>
          </a:p>
        </p:txBody>
      </p:sp>
    </p:spTree>
    <p:extLst>
      <p:ext uri="{BB962C8B-B14F-4D97-AF65-F5344CB8AC3E}">
        <p14:creationId xmlns:p14="http://schemas.microsoft.com/office/powerpoint/2010/main" val="4208197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107504" y="188640"/>
            <a:ext cx="8712968" cy="830997"/>
          </a:xfrm>
          <a:prstGeom prst="rect">
            <a:avLst/>
          </a:prstGeom>
          <a:noFill/>
          <a:ln w="28575">
            <a:solidFill>
              <a:srgbClr val="FF0000"/>
            </a:solidFill>
          </a:ln>
        </p:spPr>
        <p:txBody>
          <a:bodyPr wrap="square" rtlCol="0">
            <a:spAutoFit/>
          </a:bodyPr>
          <a:lstStyle/>
          <a:p>
            <a:r>
              <a:rPr lang="fr-FR" sz="1200" dirty="0" smtClean="0"/>
              <a:t>Porte d’accès – Améliorations perso</a:t>
            </a:r>
          </a:p>
          <a:p>
            <a:r>
              <a:rPr lang="fr-FR" sz="1200" dirty="0" smtClean="0"/>
              <a:t>- Sur le bas de la porte et à l’intérieur, je colle un renfort épaisseur 3mm en contreplaqué, afin de rigidifier et renforcer celle-ci</a:t>
            </a:r>
          </a:p>
          <a:p>
            <a:r>
              <a:rPr lang="fr-FR" sz="1200" dirty="0" smtClean="0"/>
              <a:t>- En haut, suppression des 2 ergots d’emboitement et pose de 2 mini charnières en plastique, fixées par des vis</a:t>
            </a:r>
          </a:p>
          <a:p>
            <a:endParaRPr lang="fr-FR" sz="1200" dirty="0"/>
          </a:p>
        </p:txBody>
      </p:sp>
    </p:spTree>
    <p:extLst>
      <p:ext uri="{BB962C8B-B14F-4D97-AF65-F5344CB8AC3E}">
        <p14:creationId xmlns:p14="http://schemas.microsoft.com/office/powerpoint/2010/main" val="3566607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260648"/>
            <a:ext cx="7488832" cy="276999"/>
          </a:xfrm>
          <a:prstGeom prst="rect">
            <a:avLst/>
          </a:prstGeom>
          <a:noFill/>
          <a:ln w="38100">
            <a:solidFill>
              <a:srgbClr val="FF0000"/>
            </a:solidFill>
          </a:ln>
        </p:spPr>
        <p:txBody>
          <a:bodyPr wrap="square" rtlCol="0">
            <a:spAutoFit/>
          </a:bodyPr>
          <a:lstStyle/>
          <a:p>
            <a:r>
              <a:rPr lang="fr-FR" sz="1200" dirty="0" smtClean="0"/>
              <a:t>Découpe et retroussage du </a:t>
            </a:r>
            <a:r>
              <a:rPr lang="fr-FR" sz="1200" dirty="0" err="1" smtClean="0"/>
              <a:t>solar</a:t>
            </a:r>
            <a:r>
              <a:rPr lang="fr-FR" sz="1200" dirty="0" smtClean="0"/>
              <a:t>, on maintient le repli avec des petits bout de scotch</a:t>
            </a:r>
            <a:endParaRPr lang="fr-FR" sz="1200" dirty="0"/>
          </a:p>
        </p:txBody>
      </p:sp>
    </p:spTree>
    <p:extLst>
      <p:ext uri="{BB962C8B-B14F-4D97-AF65-F5344CB8AC3E}">
        <p14:creationId xmlns:p14="http://schemas.microsoft.com/office/powerpoint/2010/main" val="1498945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560840" cy="646331"/>
          </a:xfrm>
          <a:prstGeom prst="rect">
            <a:avLst/>
          </a:prstGeom>
          <a:noFill/>
          <a:ln w="38100">
            <a:solidFill>
              <a:srgbClr val="FF0000"/>
            </a:solidFill>
          </a:ln>
        </p:spPr>
        <p:txBody>
          <a:bodyPr wrap="square" rtlCol="0">
            <a:spAutoFit/>
          </a:bodyPr>
          <a:lstStyle/>
          <a:p>
            <a:r>
              <a:rPr lang="fr-FR" sz="1200" dirty="0" smtClean="0"/>
              <a:t>Pose et collage du stabilisateur, il est nécessaire afin d’assurer un bon </a:t>
            </a:r>
            <a:r>
              <a:rPr lang="fr-FR" sz="1200" dirty="0" err="1" smtClean="0"/>
              <a:t>postionnement</a:t>
            </a:r>
            <a:r>
              <a:rPr lang="fr-FR" sz="1200" dirty="0" smtClean="0"/>
              <a:t> de place le plan fixe de la dérive ( sans colle ) , celui-ci s’emboite dans une encoche du plan fixe du stabilisateur, également pendant le collage, on contrôlera la parfaite perpendicularité de celui-ci par rapport au fuselage</a:t>
            </a:r>
            <a:endParaRPr lang="fr-FR" sz="1200" dirty="0"/>
          </a:p>
        </p:txBody>
      </p:sp>
    </p:spTree>
    <p:extLst>
      <p:ext uri="{BB962C8B-B14F-4D97-AF65-F5344CB8AC3E}">
        <p14:creationId xmlns:p14="http://schemas.microsoft.com/office/powerpoint/2010/main" val="1543240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404664"/>
            <a:ext cx="7848872" cy="276999"/>
          </a:xfrm>
          <a:prstGeom prst="rect">
            <a:avLst/>
          </a:prstGeom>
          <a:noFill/>
          <a:ln w="38100">
            <a:solidFill>
              <a:srgbClr val="FF0000"/>
            </a:solidFill>
          </a:ln>
        </p:spPr>
        <p:txBody>
          <a:bodyPr wrap="square" rtlCol="0">
            <a:spAutoFit/>
          </a:bodyPr>
          <a:lstStyle/>
          <a:p>
            <a:r>
              <a:rPr lang="fr-FR" sz="1200" dirty="0" smtClean="0"/>
              <a:t>Même opération pour le plan fixe de la dérive</a:t>
            </a:r>
            <a:endParaRPr lang="fr-FR" sz="1200" dirty="0"/>
          </a:p>
        </p:txBody>
      </p:sp>
    </p:spTree>
    <p:extLst>
      <p:ext uri="{BB962C8B-B14F-4D97-AF65-F5344CB8AC3E}">
        <p14:creationId xmlns:p14="http://schemas.microsoft.com/office/powerpoint/2010/main" val="1687412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632848" cy="276999"/>
          </a:xfrm>
          <a:prstGeom prst="rect">
            <a:avLst/>
          </a:prstGeom>
          <a:noFill/>
          <a:ln w="38100">
            <a:solidFill>
              <a:srgbClr val="FF0000"/>
            </a:solidFill>
          </a:ln>
        </p:spPr>
        <p:txBody>
          <a:bodyPr wrap="square" rtlCol="0">
            <a:spAutoFit/>
          </a:bodyPr>
          <a:lstStyle/>
          <a:p>
            <a:r>
              <a:rPr lang="fr-FR" sz="1200" dirty="0" smtClean="0"/>
              <a:t>Pose et collage du plan fixe de la dérive</a:t>
            </a:r>
            <a:endParaRPr lang="fr-FR" sz="1200" dirty="0"/>
          </a:p>
        </p:txBody>
      </p:sp>
    </p:spTree>
    <p:extLst>
      <p:ext uri="{BB962C8B-B14F-4D97-AF65-F5344CB8AC3E}">
        <p14:creationId xmlns:p14="http://schemas.microsoft.com/office/powerpoint/2010/main" val="3518415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344816" cy="276999"/>
          </a:xfrm>
          <a:prstGeom prst="rect">
            <a:avLst/>
          </a:prstGeom>
          <a:noFill/>
          <a:ln w="38100">
            <a:solidFill>
              <a:srgbClr val="FF0000"/>
            </a:solidFill>
          </a:ln>
        </p:spPr>
        <p:txBody>
          <a:bodyPr wrap="square" rtlCol="0">
            <a:spAutoFit/>
          </a:bodyPr>
          <a:lstStyle/>
          <a:p>
            <a:r>
              <a:rPr lang="fr-FR" sz="1200" dirty="0" smtClean="0"/>
              <a:t>Pose et collage de la dérive</a:t>
            </a:r>
            <a:endParaRPr lang="fr-FR" sz="1200" dirty="0"/>
          </a:p>
        </p:txBody>
      </p:sp>
    </p:spTree>
    <p:extLst>
      <p:ext uri="{BB962C8B-B14F-4D97-AF65-F5344CB8AC3E}">
        <p14:creationId xmlns:p14="http://schemas.microsoft.com/office/powerpoint/2010/main" val="382457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76672"/>
            <a:ext cx="7272808" cy="461665"/>
          </a:xfrm>
          <a:prstGeom prst="rect">
            <a:avLst/>
          </a:prstGeom>
          <a:noFill/>
          <a:ln w="38100">
            <a:solidFill>
              <a:srgbClr val="FF0000"/>
            </a:solidFill>
          </a:ln>
        </p:spPr>
        <p:txBody>
          <a:bodyPr wrap="square" rtlCol="0">
            <a:spAutoFit/>
          </a:bodyPr>
          <a:lstStyle/>
          <a:p>
            <a:r>
              <a:rPr lang="fr-FR" sz="1200" dirty="0" smtClean="0"/>
              <a:t>Installation des </a:t>
            </a:r>
            <a:r>
              <a:rPr lang="fr-FR" sz="1200" dirty="0" err="1" smtClean="0"/>
              <a:t>servos</a:t>
            </a:r>
            <a:r>
              <a:rPr lang="fr-FR" sz="1200" dirty="0" smtClean="0"/>
              <a:t> de profondeur et direction – Ici aussi, pas de chapes plastique, mais guignols percés avec BTR M2 – Les </a:t>
            </a:r>
            <a:r>
              <a:rPr lang="fr-FR" sz="1200" dirty="0" err="1" smtClean="0"/>
              <a:t>servos</a:t>
            </a:r>
            <a:r>
              <a:rPr lang="fr-FR" sz="1200" dirty="0" smtClean="0"/>
              <a:t> sont de taille STD – 4kg de traction</a:t>
            </a:r>
            <a:endParaRPr lang="fr-FR" sz="1200" dirty="0"/>
          </a:p>
        </p:txBody>
      </p:sp>
    </p:spTree>
    <p:extLst>
      <p:ext uri="{BB962C8B-B14F-4D97-AF65-F5344CB8AC3E}">
        <p14:creationId xmlns:p14="http://schemas.microsoft.com/office/powerpoint/2010/main" val="2088451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971600" y="404664"/>
            <a:ext cx="7200800" cy="461665"/>
          </a:xfrm>
          <a:prstGeom prst="rect">
            <a:avLst/>
          </a:prstGeom>
          <a:noFill/>
          <a:ln w="38100">
            <a:solidFill>
              <a:srgbClr val="FF0000"/>
            </a:solidFill>
          </a:ln>
        </p:spPr>
        <p:txBody>
          <a:bodyPr wrap="square" rtlCol="0">
            <a:spAutoFit/>
          </a:bodyPr>
          <a:lstStyle/>
          <a:p>
            <a:r>
              <a:rPr lang="fr-FR" sz="1200" dirty="0" smtClean="0"/>
              <a:t>Positionnement du moteur – Je n’ai pas utilisé le moteur conseillé, j’avais celui la en stock qui est un </a:t>
            </a:r>
            <a:r>
              <a:rPr lang="fr-FR" sz="1200" dirty="0" err="1" smtClean="0"/>
              <a:t>Turnigy</a:t>
            </a:r>
            <a:r>
              <a:rPr lang="fr-FR" sz="1200" dirty="0" smtClean="0"/>
              <a:t> 3548/4 – 1100 KV – J’adapterai l’hélice en conséquence lors des essais de consommation</a:t>
            </a:r>
            <a:endParaRPr lang="fr-FR" sz="1200" dirty="0"/>
          </a:p>
        </p:txBody>
      </p:sp>
    </p:spTree>
    <p:extLst>
      <p:ext uri="{BB962C8B-B14F-4D97-AF65-F5344CB8AC3E}">
        <p14:creationId xmlns:p14="http://schemas.microsoft.com/office/powerpoint/2010/main" val="379676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116632"/>
            <a:ext cx="8136904" cy="461665"/>
          </a:xfrm>
          <a:prstGeom prst="rect">
            <a:avLst/>
          </a:prstGeom>
          <a:noFill/>
          <a:ln w="38100">
            <a:solidFill>
              <a:srgbClr val="FF0000"/>
            </a:solidFill>
          </a:ln>
        </p:spPr>
        <p:txBody>
          <a:bodyPr wrap="square" rtlCol="0">
            <a:spAutoFit/>
          </a:bodyPr>
          <a:lstStyle/>
          <a:p>
            <a:r>
              <a:rPr lang="fr-FR" sz="1200" dirty="0" smtClean="0"/>
              <a:t>AMELIORATION</a:t>
            </a:r>
          </a:p>
          <a:p>
            <a:r>
              <a:rPr lang="fr-FR" sz="1200" dirty="0" smtClean="0"/>
              <a:t>- Fabrication d’un tiroir amovible pur bien positionner l’accu</a:t>
            </a:r>
            <a:endParaRPr lang="fr-FR" sz="1200" dirty="0"/>
          </a:p>
        </p:txBody>
      </p:sp>
    </p:spTree>
    <p:extLst>
      <p:ext uri="{BB962C8B-B14F-4D97-AF65-F5344CB8AC3E}">
        <p14:creationId xmlns:p14="http://schemas.microsoft.com/office/powerpoint/2010/main" val="2631255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260648"/>
            <a:ext cx="7848872" cy="276999"/>
          </a:xfrm>
          <a:prstGeom prst="rect">
            <a:avLst/>
          </a:prstGeom>
          <a:noFill/>
          <a:ln w="38100">
            <a:solidFill>
              <a:srgbClr val="FF0000"/>
            </a:solidFill>
          </a:ln>
        </p:spPr>
        <p:txBody>
          <a:bodyPr wrap="square" rtlCol="0">
            <a:spAutoFit/>
          </a:bodyPr>
          <a:lstStyle/>
          <a:p>
            <a:r>
              <a:rPr lang="fr-FR" sz="1200" dirty="0" smtClean="0"/>
              <a:t>Positionnement du tiroir d’accu</a:t>
            </a:r>
            <a:endParaRPr lang="fr-FR" sz="12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33768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332656"/>
            <a:ext cx="7200800" cy="276999"/>
          </a:xfrm>
          <a:prstGeom prst="rect">
            <a:avLst/>
          </a:prstGeom>
          <a:noFill/>
          <a:ln w="38100">
            <a:solidFill>
              <a:srgbClr val="FF0000"/>
            </a:solidFill>
          </a:ln>
        </p:spPr>
        <p:txBody>
          <a:bodyPr wrap="square" rtlCol="0">
            <a:spAutoFit/>
          </a:bodyPr>
          <a:lstStyle/>
          <a:p>
            <a:r>
              <a:rPr lang="fr-FR" sz="1200" dirty="0" smtClean="0"/>
              <a:t>Vue du système de blocage de l’accu</a:t>
            </a:r>
            <a:endParaRPr lang="fr-FR" sz="12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974593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251520" y="188640"/>
            <a:ext cx="8568952" cy="646331"/>
          </a:xfrm>
          <a:prstGeom prst="rect">
            <a:avLst/>
          </a:prstGeom>
          <a:noFill/>
          <a:ln w="38100">
            <a:solidFill>
              <a:srgbClr val="FF0000"/>
            </a:solidFill>
          </a:ln>
        </p:spPr>
        <p:txBody>
          <a:bodyPr wrap="square" rtlCol="0">
            <a:spAutoFit/>
          </a:bodyPr>
          <a:lstStyle/>
          <a:p>
            <a:r>
              <a:rPr lang="fr-FR" sz="1200" dirty="0" smtClean="0"/>
              <a:t>Porte d’accès – Vue extérieur</a:t>
            </a:r>
          </a:p>
          <a:p>
            <a:pPr marL="171450" indent="-171450">
              <a:buFontTx/>
              <a:buChar char="-"/>
            </a:pPr>
            <a:r>
              <a:rPr lang="fr-FR" sz="1200" dirty="0" smtClean="0"/>
              <a:t>En haut, les 2 charnières</a:t>
            </a:r>
          </a:p>
          <a:p>
            <a:pPr marL="171450" indent="-171450">
              <a:buFontTx/>
              <a:buChar char="-"/>
            </a:pPr>
            <a:r>
              <a:rPr lang="fr-FR" sz="1200" dirty="0" smtClean="0"/>
              <a:t>En bas , collage de la petite pièce de préhension</a:t>
            </a:r>
            <a:endParaRPr lang="fr-FR" sz="1200" dirty="0"/>
          </a:p>
        </p:txBody>
      </p:sp>
    </p:spTree>
    <p:extLst>
      <p:ext uri="{BB962C8B-B14F-4D97-AF65-F5344CB8AC3E}">
        <p14:creationId xmlns:p14="http://schemas.microsoft.com/office/powerpoint/2010/main" val="14892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332656"/>
            <a:ext cx="7632848" cy="276999"/>
          </a:xfrm>
          <a:prstGeom prst="rect">
            <a:avLst/>
          </a:prstGeom>
          <a:noFill/>
        </p:spPr>
        <p:txBody>
          <a:bodyPr wrap="square" rtlCol="0">
            <a:spAutoFit/>
          </a:bodyPr>
          <a:lstStyle/>
          <a:p>
            <a:r>
              <a:rPr lang="fr-FR" sz="1200" dirty="0" smtClean="0"/>
              <a:t>Vue du blocage avant – Celui-ci pourra être différent suivant le type d’accu utilisé</a:t>
            </a:r>
            <a:endParaRPr lang="fr-FR" sz="12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997825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286518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52203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628022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78063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195798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97853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534863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97713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99529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461665"/>
          </a:xfrm>
          <a:prstGeom prst="rect">
            <a:avLst/>
          </a:prstGeom>
          <a:noFill/>
          <a:ln w="38100">
            <a:solidFill>
              <a:srgbClr val="FF0000"/>
            </a:solidFill>
          </a:ln>
        </p:spPr>
        <p:txBody>
          <a:bodyPr wrap="square" rtlCol="0">
            <a:spAutoFit/>
          </a:bodyPr>
          <a:lstStyle/>
          <a:p>
            <a:r>
              <a:rPr lang="fr-FR" sz="1200" dirty="0" smtClean="0"/>
              <a:t>Porte d’accès </a:t>
            </a:r>
          </a:p>
          <a:p>
            <a:r>
              <a:rPr lang="fr-FR" sz="1200" dirty="0" smtClean="0"/>
              <a:t>- Pose pour perçage des avant trou sur le fuselage</a:t>
            </a:r>
            <a:endParaRPr lang="fr-FR" sz="1200" dirty="0"/>
          </a:p>
        </p:txBody>
      </p:sp>
    </p:spTree>
    <p:extLst>
      <p:ext uri="{BB962C8B-B14F-4D97-AF65-F5344CB8AC3E}">
        <p14:creationId xmlns:p14="http://schemas.microsoft.com/office/powerpoint/2010/main" val="650401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895775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022689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917815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572235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03102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81530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8352928" cy="2862322"/>
          </a:xfrm>
          <a:prstGeom prst="rect">
            <a:avLst/>
          </a:prstGeom>
          <a:noFill/>
        </p:spPr>
        <p:txBody>
          <a:bodyPr wrap="square" rtlCol="0">
            <a:spAutoFit/>
          </a:bodyPr>
          <a:lstStyle/>
          <a:p>
            <a:pPr algn="ctr"/>
            <a:r>
              <a:rPr lang="fr-FR" dirty="0" smtClean="0"/>
              <a:t>SUPER CUB</a:t>
            </a:r>
          </a:p>
          <a:p>
            <a:r>
              <a:rPr lang="fr-FR" dirty="0" smtClean="0"/>
              <a:t>Ma  configuration perso</a:t>
            </a:r>
          </a:p>
          <a:p>
            <a:r>
              <a:rPr lang="fr-FR" dirty="0" smtClean="0"/>
              <a:t>MOTEUR: </a:t>
            </a:r>
            <a:r>
              <a:rPr lang="fr-FR" dirty="0" err="1" smtClean="0"/>
              <a:t>Turnigy</a:t>
            </a:r>
            <a:r>
              <a:rPr lang="fr-FR" dirty="0" smtClean="0"/>
              <a:t> 3548/4 – 1100 KV</a:t>
            </a:r>
          </a:p>
          <a:p>
            <a:r>
              <a:rPr lang="fr-FR" dirty="0" smtClean="0"/>
              <a:t>ESC: </a:t>
            </a:r>
            <a:r>
              <a:rPr lang="fr-FR" dirty="0" err="1" smtClean="0"/>
              <a:t>Turnigy</a:t>
            </a:r>
            <a:r>
              <a:rPr lang="fr-FR" dirty="0" smtClean="0"/>
              <a:t> 60 </a:t>
            </a:r>
            <a:r>
              <a:rPr lang="fr-FR" dirty="0" err="1" smtClean="0"/>
              <a:t>Amp</a:t>
            </a:r>
            <a:r>
              <a:rPr lang="fr-FR" dirty="0" smtClean="0"/>
              <a:t> –BEC</a:t>
            </a:r>
          </a:p>
          <a:p>
            <a:r>
              <a:rPr lang="fr-FR" dirty="0" smtClean="0"/>
              <a:t>SERVOS : 2 x HK 15138 – 4Kg – Profondeur &amp; Direction</a:t>
            </a:r>
          </a:p>
          <a:p>
            <a:r>
              <a:rPr lang="fr-FR" dirty="0" smtClean="0"/>
              <a:t>SERVOS : 4 x Corona DS 239 MG</a:t>
            </a:r>
          </a:p>
          <a:p>
            <a:r>
              <a:rPr lang="fr-FR" dirty="0" smtClean="0"/>
              <a:t>ROUES : Mousse Diam.</a:t>
            </a:r>
          </a:p>
          <a:p>
            <a:r>
              <a:rPr lang="fr-FR" dirty="0" smtClean="0"/>
              <a:t>HELICE :</a:t>
            </a:r>
          </a:p>
          <a:p>
            <a:r>
              <a:rPr lang="fr-FR" dirty="0" smtClean="0"/>
              <a:t>RECEPTEUR : </a:t>
            </a:r>
            <a:r>
              <a:rPr lang="fr-FR" dirty="0" err="1" smtClean="0"/>
              <a:t>Spektrum</a:t>
            </a:r>
            <a:r>
              <a:rPr lang="fr-FR" dirty="0" smtClean="0"/>
              <a:t> Orange – 9 Voies – 2,4 </a:t>
            </a:r>
            <a:r>
              <a:rPr lang="fr-FR" dirty="0" err="1" smtClean="0"/>
              <a:t>Ghz</a:t>
            </a:r>
            <a:endParaRPr lang="fr-FR" dirty="0" smtClean="0"/>
          </a:p>
          <a:p>
            <a:r>
              <a:rPr lang="fr-FR" dirty="0" smtClean="0"/>
              <a:t>ACCUS :</a:t>
            </a:r>
            <a:endParaRPr lang="fr-FR" dirty="0"/>
          </a:p>
        </p:txBody>
      </p:sp>
    </p:spTree>
    <p:extLst>
      <p:ext uri="{BB962C8B-B14F-4D97-AF65-F5344CB8AC3E}">
        <p14:creationId xmlns:p14="http://schemas.microsoft.com/office/powerpoint/2010/main" val="230589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8280920" cy="461665"/>
          </a:xfrm>
          <a:prstGeom prst="rect">
            <a:avLst/>
          </a:prstGeom>
          <a:noFill/>
          <a:ln w="38100">
            <a:solidFill>
              <a:srgbClr val="FF0000"/>
            </a:solidFill>
          </a:ln>
        </p:spPr>
        <p:txBody>
          <a:bodyPr wrap="square" rtlCol="0">
            <a:spAutoFit/>
          </a:bodyPr>
          <a:lstStyle/>
          <a:p>
            <a:r>
              <a:rPr lang="fr-FR" sz="1200" dirty="0" smtClean="0"/>
              <a:t>!!!!!  - Ne pas oublié de faire une légère découpe sur le montant d’ouverture dans le fuselage pour le passage du renfort inférieur de la porte</a:t>
            </a:r>
            <a:endParaRPr lang="fr-FR" sz="1200" dirty="0"/>
          </a:p>
        </p:txBody>
      </p:sp>
    </p:spTree>
    <p:extLst>
      <p:ext uri="{BB962C8B-B14F-4D97-AF65-F5344CB8AC3E}">
        <p14:creationId xmlns:p14="http://schemas.microsoft.com/office/powerpoint/2010/main" val="120507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332656"/>
            <a:ext cx="8280920" cy="830997"/>
          </a:xfrm>
          <a:prstGeom prst="rect">
            <a:avLst/>
          </a:prstGeom>
          <a:noFill/>
          <a:ln w="38100">
            <a:solidFill>
              <a:srgbClr val="FF0000"/>
            </a:solidFill>
          </a:ln>
        </p:spPr>
        <p:txBody>
          <a:bodyPr wrap="square" rtlCol="0">
            <a:spAutoFit/>
          </a:bodyPr>
          <a:lstStyle/>
          <a:p>
            <a:r>
              <a:rPr lang="fr-FR" sz="1200" dirty="0" smtClean="0"/>
              <a:t>Amélioration pour fixation de l’accu</a:t>
            </a:r>
          </a:p>
          <a:p>
            <a:pPr marL="171450" indent="-171450">
              <a:buFontTx/>
              <a:buChar char="-"/>
            </a:pPr>
            <a:r>
              <a:rPr lang="fr-FR" sz="1200" dirty="0" smtClean="0"/>
              <a:t>J’ai préféré faire une fixation mécanique pour l’accu, que par Velcro pas pratique dans cet avion</a:t>
            </a:r>
          </a:p>
          <a:p>
            <a:pPr marL="171450" indent="-171450">
              <a:buFontTx/>
              <a:buChar char="-"/>
            </a:pPr>
            <a:r>
              <a:rPr lang="fr-FR" sz="1200" dirty="0" smtClean="0"/>
              <a:t>Dans le dernier trou existant de la plaque centrale et vers l’arrière, j’ai collé par en dessous une petite plaque de contreplaqué dans laquelle j’ai collé un écrou a noyé de M5</a:t>
            </a:r>
            <a:endParaRPr lang="fr-FR" sz="1200" dirty="0"/>
          </a:p>
        </p:txBody>
      </p:sp>
    </p:spTree>
    <p:extLst>
      <p:ext uri="{BB962C8B-B14F-4D97-AF65-F5344CB8AC3E}">
        <p14:creationId xmlns:p14="http://schemas.microsoft.com/office/powerpoint/2010/main" val="266067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830997"/>
          </a:xfrm>
          <a:prstGeom prst="rect">
            <a:avLst/>
          </a:prstGeom>
          <a:noFill/>
          <a:ln w="38100">
            <a:solidFill>
              <a:srgbClr val="FF0000"/>
            </a:solidFill>
          </a:ln>
        </p:spPr>
        <p:txBody>
          <a:bodyPr wrap="square" rtlCol="0">
            <a:spAutoFit/>
          </a:bodyPr>
          <a:lstStyle/>
          <a:p>
            <a:r>
              <a:rPr lang="fr-FR" sz="1200" dirty="0" smtClean="0"/>
              <a:t>Amélioration cloison fixation moteur</a:t>
            </a:r>
          </a:p>
          <a:p>
            <a:r>
              <a:rPr lang="fr-FR" sz="1200" dirty="0" smtClean="0"/>
              <a:t>- Le système d’origine me semblait un peu faible, j’ai fabriqué une pièce en CTP de 5 mm, dans laquelle j’ai fixé 4 écrous à noyer de M3 – ATTENTION , il faut couper cette pièce en 2 parties afin de l’introduire pour la coller derrière la cloison d’origine</a:t>
            </a:r>
            <a:endParaRPr lang="fr-FR" sz="1200" dirty="0"/>
          </a:p>
        </p:txBody>
      </p:sp>
    </p:spTree>
    <p:extLst>
      <p:ext uri="{BB962C8B-B14F-4D97-AF65-F5344CB8AC3E}">
        <p14:creationId xmlns:p14="http://schemas.microsoft.com/office/powerpoint/2010/main" val="2259206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1486</Words>
  <Application>Microsoft Office PowerPoint</Application>
  <PresentationFormat>Affichage à l'écran (4:3)</PresentationFormat>
  <Paragraphs>85</Paragraphs>
  <Slides>66</Slides>
  <Notes>0</Notes>
  <HiddenSlides>0</HiddenSlides>
  <MMClips>3</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Thème Office</vt:lpstr>
      <vt:lpstr>MONTAGE D’UN PIPER SUPER CUB EP HOBBY KING</vt:lpstr>
      <vt:lpstr>PPS Réalisé par AIREF Concept</vt:lpstr>
      <vt:lpstr>LES CARACTERISTIQUES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Collage de 3 charnières dans le volet d’aileron – J’ai employé de la CA 20 secondes Faire la même opération sur le volet de flap</vt:lpstr>
      <vt:lpstr>Présentation des volets sur l’aile – Faire un montage à blanc – Il peut être nécessaire de retoucher les logements de charnière dans l’aile afin d’assurer l’alignement correct tant en largeur qu’en profondeur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MONTAGE D’UN PIPER SUPER CUB HOBBY KING</dc:title>
  <dc:creator>x</dc:creator>
  <cp:lastModifiedBy>x</cp:lastModifiedBy>
  <cp:revision>28</cp:revision>
  <dcterms:created xsi:type="dcterms:W3CDTF">2014-02-11T17:40:13Z</dcterms:created>
  <dcterms:modified xsi:type="dcterms:W3CDTF">2014-02-17T14:38:49Z</dcterms:modified>
</cp:coreProperties>
</file>