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sldIdLst>
    <p:sldId id="256" r:id="rId2"/>
    <p:sldId id="257" r:id="rId3"/>
    <p:sldId id="262" r:id="rId4"/>
    <p:sldId id="263" r:id="rId5"/>
    <p:sldId id="258" r:id="rId6"/>
    <p:sldId id="264" r:id="rId7"/>
    <p:sldId id="266" r:id="rId8"/>
    <p:sldId id="265" r:id="rId9"/>
    <p:sldId id="267" r:id="rId10"/>
    <p:sldId id="268" r:id="rId11"/>
    <p:sldId id="269" r:id="rId12"/>
    <p:sldId id="270" r:id="rId13"/>
    <p:sldId id="274" r:id="rId14"/>
    <p:sldId id="271" r:id="rId15"/>
    <p:sldId id="272" r:id="rId16"/>
    <p:sldId id="273" r:id="rId17"/>
    <p:sldId id="275" r:id="rId18"/>
    <p:sldId id="260" r:id="rId19"/>
    <p:sldId id="285" r:id="rId20"/>
    <p:sldId id="298" r:id="rId21"/>
    <p:sldId id="303" r:id="rId22"/>
    <p:sldId id="288" r:id="rId23"/>
    <p:sldId id="289" r:id="rId24"/>
    <p:sldId id="301" r:id="rId25"/>
    <p:sldId id="287" r:id="rId26"/>
    <p:sldId id="300" r:id="rId27"/>
    <p:sldId id="286" r:id="rId28"/>
    <p:sldId id="299" r:id="rId29"/>
    <p:sldId id="259" r:id="rId30"/>
    <p:sldId id="276" r:id="rId31"/>
    <p:sldId id="277" r:id="rId32"/>
    <p:sldId id="278" r:id="rId33"/>
    <p:sldId id="279" r:id="rId34"/>
    <p:sldId id="297" r:id="rId35"/>
    <p:sldId id="280" r:id="rId36"/>
    <p:sldId id="294" r:id="rId37"/>
    <p:sldId id="281" r:id="rId38"/>
    <p:sldId id="295" r:id="rId39"/>
    <p:sldId id="282" r:id="rId40"/>
    <p:sldId id="296" r:id="rId41"/>
    <p:sldId id="284" r:id="rId42"/>
    <p:sldId id="291" r:id="rId43"/>
    <p:sldId id="292" r:id="rId44"/>
    <p:sldId id="261" r:id="rId45"/>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21" autoAdjust="0"/>
    <p:restoredTop sz="94660"/>
  </p:normalViewPr>
  <p:slideViewPr>
    <p:cSldViewPr>
      <p:cViewPr varScale="1">
        <p:scale>
          <a:sx n="69" d="100"/>
          <a:sy n="69" d="100"/>
        </p:scale>
        <p:origin x="-552"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bg>
      <p:bgRef idx="1002">
        <a:schemeClr val="bg2"/>
      </p:bgRef>
    </p:bg>
    <p:spTree>
      <p:nvGrpSpPr>
        <p:cNvPr id="1" name=""/>
        <p:cNvGrpSpPr/>
        <p:nvPr/>
      </p:nvGrpSpPr>
      <p:grpSpPr>
        <a:xfrm>
          <a:off x="0" y="0"/>
          <a:ext cx="0" cy="0"/>
          <a:chOff x="0" y="0"/>
          <a:chExt cx="0" cy="0"/>
        </a:xfrm>
      </p:grpSpPr>
      <p:sp>
        <p:nvSpPr>
          <p:cNvPr id="9" name="Titr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fr-FR" smtClean="0"/>
              <a:t>Cliquez pour modifier le style du titre</a:t>
            </a:r>
            <a:endParaRPr kumimoji="0" lang="en-US"/>
          </a:p>
        </p:txBody>
      </p:sp>
      <p:sp>
        <p:nvSpPr>
          <p:cNvPr id="17" name="Sous-titr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smtClean="0"/>
              <a:t>Cliquez pour modifier le style des sous-titres du masque</a:t>
            </a:r>
            <a:endParaRPr kumimoji="0" lang="en-US"/>
          </a:p>
        </p:txBody>
      </p:sp>
      <p:sp>
        <p:nvSpPr>
          <p:cNvPr id="30" name="Espace réservé de la date 29"/>
          <p:cNvSpPr>
            <a:spLocks noGrp="1"/>
          </p:cNvSpPr>
          <p:nvPr>
            <p:ph type="dt" sz="half" idx="10"/>
          </p:nvPr>
        </p:nvSpPr>
        <p:spPr/>
        <p:txBody>
          <a:bodyPr/>
          <a:lstStyle/>
          <a:p>
            <a:fld id="{7E3098A2-F90E-4882-8BBC-C1A9A42BBE35}" type="datetimeFigureOut">
              <a:rPr lang="fr-FR" smtClean="0"/>
              <a:pPr/>
              <a:t>07/02/2014</a:t>
            </a:fld>
            <a:endParaRPr lang="fr-FR"/>
          </a:p>
        </p:txBody>
      </p:sp>
      <p:sp>
        <p:nvSpPr>
          <p:cNvPr id="19" name="Espace réservé du pied de page 18"/>
          <p:cNvSpPr>
            <a:spLocks noGrp="1"/>
          </p:cNvSpPr>
          <p:nvPr>
            <p:ph type="ftr" sz="quarter" idx="11"/>
          </p:nvPr>
        </p:nvSpPr>
        <p:spPr/>
        <p:txBody>
          <a:bodyPr/>
          <a:lstStyle/>
          <a:p>
            <a:endParaRPr lang="fr-FR"/>
          </a:p>
        </p:txBody>
      </p:sp>
      <p:sp>
        <p:nvSpPr>
          <p:cNvPr id="27" name="Espace réservé du numéro de diapositive 26"/>
          <p:cNvSpPr>
            <a:spLocks noGrp="1"/>
          </p:cNvSpPr>
          <p:nvPr>
            <p:ph type="sldNum" sz="quarter" idx="12"/>
          </p:nvPr>
        </p:nvSpPr>
        <p:spPr/>
        <p:txBody>
          <a:bodyPr/>
          <a:lstStyle/>
          <a:p>
            <a:fld id="{E8177CC4-7D2F-40B0-8261-5F67B02F2032}" type="slidenum">
              <a:rPr lang="fr-FR" smtClean="0"/>
              <a:pPr/>
              <a:t>‹N°›</a:t>
            </a:fld>
            <a:endParaRPr lang="fr-F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7E3098A2-F90E-4882-8BBC-C1A9A42BBE35}" type="datetimeFigureOut">
              <a:rPr lang="fr-FR" smtClean="0"/>
              <a:pPr/>
              <a:t>07/02/2014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8177CC4-7D2F-40B0-8261-5F67B02F2032}"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914401"/>
            <a:ext cx="2057400" cy="5211763"/>
          </a:xfrm>
        </p:spPr>
        <p:txBody>
          <a:bodyPr vert="eaVert"/>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a:xfrm>
            <a:off x="457200" y="914401"/>
            <a:ext cx="6019800" cy="5211763"/>
          </a:xfrm>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7E3098A2-F90E-4882-8BBC-C1A9A42BBE35}" type="datetimeFigureOut">
              <a:rPr lang="fr-FR" smtClean="0"/>
              <a:pPr/>
              <a:t>07/02/2014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8177CC4-7D2F-40B0-8261-5F67B02F2032}"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contenu 2"/>
          <p:cNvSpPr>
            <a:spLocks noGrp="1"/>
          </p:cNvSpPr>
          <p:nvPr>
            <p:ph idx="1"/>
          </p:nvPr>
        </p:nvSpPr>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7E3098A2-F90E-4882-8BBC-C1A9A42BBE35}" type="datetimeFigureOut">
              <a:rPr lang="fr-FR" smtClean="0"/>
              <a:pPr/>
              <a:t>07/02/2014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8177CC4-7D2F-40B0-8261-5F67B02F2032}" type="slidenum">
              <a:rPr lang="fr-FR" smtClean="0"/>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bg>
      <p:bgRef idx="1002">
        <a:schemeClr val="bg2"/>
      </p:bgRef>
    </p:bg>
    <p:spTree>
      <p:nvGrpSpPr>
        <p:cNvPr id="1" name=""/>
        <p:cNvGrpSpPr/>
        <p:nvPr/>
      </p:nvGrpSpPr>
      <p:grpSpPr>
        <a:xfrm>
          <a:off x="0" y="0"/>
          <a:ext cx="0" cy="0"/>
          <a:chOff x="0" y="0"/>
          <a:chExt cx="0" cy="0"/>
        </a:xfrm>
      </p:grpSpPr>
      <p:sp>
        <p:nvSpPr>
          <p:cNvPr id="2" name="Titr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fr-FR" smtClean="0"/>
              <a:t>Cliquez pour modifier les styles du texte du masque</a:t>
            </a:r>
          </a:p>
        </p:txBody>
      </p:sp>
      <p:sp>
        <p:nvSpPr>
          <p:cNvPr id="4" name="Espace réservé de la date 3"/>
          <p:cNvSpPr>
            <a:spLocks noGrp="1"/>
          </p:cNvSpPr>
          <p:nvPr>
            <p:ph type="dt" sz="half" idx="10"/>
          </p:nvPr>
        </p:nvSpPr>
        <p:spPr/>
        <p:txBody>
          <a:bodyPr/>
          <a:lstStyle/>
          <a:p>
            <a:fld id="{7E3098A2-F90E-4882-8BBC-C1A9A42BBE35}" type="datetimeFigureOut">
              <a:rPr lang="fr-FR" smtClean="0"/>
              <a:pPr/>
              <a:t>07/02/2014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8177CC4-7D2F-40B0-8261-5F67B02F2032}" type="slidenum">
              <a:rPr lang="fr-FR" smtClean="0"/>
              <a:pPr/>
              <a:t>‹N°›</a:t>
            </a:fld>
            <a:endParaRPr lang="fr-F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457200" y="704088"/>
            <a:ext cx="8229600" cy="1143000"/>
          </a:xfrm>
        </p:spPr>
        <p:txBody>
          <a:bodyPr/>
          <a:lstStyle/>
          <a:p>
            <a:r>
              <a:rPr kumimoji="0" lang="fr-FR" smtClean="0"/>
              <a:t>Cliquez pour modifier le style du titre</a:t>
            </a:r>
            <a:endParaRPr kumimoji="0" lang="en-US"/>
          </a:p>
        </p:txBody>
      </p:sp>
      <p:sp>
        <p:nvSpPr>
          <p:cNvPr id="3" name="Espace réservé du contenu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u contenu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p>
            <a:fld id="{7E3098A2-F90E-4882-8BBC-C1A9A42BBE35}" type="datetimeFigureOut">
              <a:rPr lang="fr-FR" smtClean="0"/>
              <a:pPr/>
              <a:t>07/02/2014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E8177CC4-7D2F-40B0-8261-5F67B02F2032}"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704088"/>
            <a:ext cx="8229600" cy="1143000"/>
          </a:xfrm>
        </p:spPr>
        <p:txBody>
          <a:bodyPr tIns="45720" anchor="b"/>
          <a:lstStyle>
            <a:lvl1pPr>
              <a:defRPr/>
            </a:lvl1pPr>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Cliquez pour modifier les styles du texte du masque</a:t>
            </a:r>
          </a:p>
        </p:txBody>
      </p:sp>
      <p:sp>
        <p:nvSpPr>
          <p:cNvPr id="4" name="Espace réservé du texte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Cliquez pour modifier les styles du texte du masque</a:t>
            </a:r>
          </a:p>
        </p:txBody>
      </p:sp>
      <p:sp>
        <p:nvSpPr>
          <p:cNvPr id="5" name="Espace réservé du contenu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6" name="Espace réservé du contenu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7" name="Espace réservé de la date 6"/>
          <p:cNvSpPr>
            <a:spLocks noGrp="1"/>
          </p:cNvSpPr>
          <p:nvPr>
            <p:ph type="dt" sz="half" idx="10"/>
          </p:nvPr>
        </p:nvSpPr>
        <p:spPr/>
        <p:txBody>
          <a:bodyPr/>
          <a:lstStyle/>
          <a:p>
            <a:fld id="{7E3098A2-F90E-4882-8BBC-C1A9A42BBE35}" type="datetimeFigureOut">
              <a:rPr lang="fr-FR" smtClean="0"/>
              <a:pPr/>
              <a:t>07/02/2014</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E8177CC4-7D2F-40B0-8261-5F67B02F2032}"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fr-FR" smtClean="0"/>
              <a:t>Cliquez pour modifier le style du titre</a:t>
            </a:r>
            <a:endParaRPr kumimoji="0" lang="en-US"/>
          </a:p>
        </p:txBody>
      </p:sp>
      <p:sp>
        <p:nvSpPr>
          <p:cNvPr id="3" name="Espace réservé de la date 2"/>
          <p:cNvSpPr>
            <a:spLocks noGrp="1"/>
          </p:cNvSpPr>
          <p:nvPr>
            <p:ph type="dt" sz="half" idx="10"/>
          </p:nvPr>
        </p:nvSpPr>
        <p:spPr/>
        <p:txBody>
          <a:bodyPr/>
          <a:lstStyle/>
          <a:p>
            <a:fld id="{7E3098A2-F90E-4882-8BBC-C1A9A42BBE35}" type="datetimeFigureOut">
              <a:rPr lang="fr-FR" smtClean="0"/>
              <a:pPr/>
              <a:t>07/02/2014</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E8177CC4-7D2F-40B0-8261-5F67B02F2032}"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7E3098A2-F90E-4882-8BBC-C1A9A42BBE35}" type="datetimeFigureOut">
              <a:rPr lang="fr-FR" smtClean="0"/>
              <a:pPr/>
              <a:t>07/02/2014</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E8177CC4-7D2F-40B0-8261-5F67B02F2032}"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fr-FR" smtClean="0"/>
              <a:t>Cliquez pour modifier le style du titre</a:t>
            </a:r>
            <a:endParaRPr kumimoji="0" lang="en-US"/>
          </a:p>
        </p:txBody>
      </p:sp>
      <p:sp>
        <p:nvSpPr>
          <p:cNvPr id="3" name="Espace réservé du texte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fr-FR" smtClean="0"/>
              <a:t>Cliquez pour modifier les styles du texte du masque</a:t>
            </a:r>
          </a:p>
        </p:txBody>
      </p:sp>
      <p:sp>
        <p:nvSpPr>
          <p:cNvPr id="4" name="Espace réservé du contenu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p>
            <a:fld id="{7E3098A2-F90E-4882-8BBC-C1A9A42BBE35}" type="datetimeFigureOut">
              <a:rPr lang="fr-FR" smtClean="0"/>
              <a:pPr/>
              <a:t>07/02/2014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E8177CC4-7D2F-40B0-8261-5F67B02F2032}"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9" name="Rogner et arrondir un rectangle à un seul coin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Triangle rect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r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fr-FR" smtClean="0"/>
              <a:t>Cliquez pour modifier le style du titre</a:t>
            </a:r>
            <a:endParaRPr kumimoji="0" lang="en-US"/>
          </a:p>
        </p:txBody>
      </p:sp>
      <p:sp>
        <p:nvSpPr>
          <p:cNvPr id="4" name="Espace réservé du texte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fr-FR" smtClean="0"/>
              <a:t>Cliquez pour modifier les styles du texte du masque</a:t>
            </a:r>
          </a:p>
        </p:txBody>
      </p:sp>
      <p:sp>
        <p:nvSpPr>
          <p:cNvPr id="5" name="Espace réservé de la date 4"/>
          <p:cNvSpPr>
            <a:spLocks noGrp="1"/>
          </p:cNvSpPr>
          <p:nvPr>
            <p:ph type="dt" sz="half" idx="10"/>
          </p:nvPr>
        </p:nvSpPr>
        <p:spPr/>
        <p:txBody>
          <a:bodyPr/>
          <a:lstStyle/>
          <a:p>
            <a:fld id="{7E3098A2-F90E-4882-8BBC-C1A9A42BBE35}" type="datetimeFigureOut">
              <a:rPr lang="fr-FR" smtClean="0"/>
              <a:pPr/>
              <a:t>07/02/2014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a:xfrm>
            <a:off x="8077200" y="6356350"/>
            <a:ext cx="609600" cy="365125"/>
          </a:xfrm>
        </p:spPr>
        <p:txBody>
          <a:bodyPr/>
          <a:lstStyle/>
          <a:p>
            <a:fld id="{E8177CC4-7D2F-40B0-8261-5F67B02F2032}" type="slidenum">
              <a:rPr lang="fr-FR" smtClean="0"/>
              <a:pPr/>
              <a:t>‹N°›</a:t>
            </a:fld>
            <a:endParaRPr lang="fr-FR"/>
          </a:p>
        </p:txBody>
      </p:sp>
      <p:sp>
        <p:nvSpPr>
          <p:cNvPr id="3" name="Espace réservé pour une image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fr-FR" smtClean="0"/>
              <a:t>Cliquez sur l'icône pour ajouter une image</a:t>
            </a:r>
            <a:endParaRPr kumimoji="0" lang="en-US" dirty="0"/>
          </a:p>
        </p:txBody>
      </p:sp>
      <p:sp>
        <p:nvSpPr>
          <p:cNvPr id="10" name="Forme libre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orme libre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orme libre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orme libre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Espace réservé du titre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fr-FR" smtClean="0"/>
              <a:t>Cliquez pour modifier le style du titre</a:t>
            </a:r>
            <a:endParaRPr kumimoji="0" lang="en-US"/>
          </a:p>
        </p:txBody>
      </p:sp>
      <p:sp>
        <p:nvSpPr>
          <p:cNvPr id="30" name="Espace réservé du texte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fr-FR" smtClean="0"/>
              <a:t>Cliquez pour modifier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
        <p:nvSpPr>
          <p:cNvPr id="10" name="Espace réservé de la date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7E3098A2-F90E-4882-8BBC-C1A9A42BBE35}" type="datetimeFigureOut">
              <a:rPr lang="fr-FR" smtClean="0"/>
              <a:pPr/>
              <a:t>07/02/2014</a:t>
            </a:fld>
            <a:endParaRPr lang="fr-FR"/>
          </a:p>
        </p:txBody>
      </p:sp>
      <p:sp>
        <p:nvSpPr>
          <p:cNvPr id="22" name="Espace réservé du pied de page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fr-FR"/>
          </a:p>
        </p:txBody>
      </p:sp>
      <p:sp>
        <p:nvSpPr>
          <p:cNvPr id="18" name="Espace réservé du numéro de diapositive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E8177CC4-7D2F-40B0-8261-5F67B02F2032}" type="slidenum">
              <a:rPr lang="fr-FR" smtClean="0"/>
              <a:pPr/>
              <a:t>‹N°›</a:t>
            </a:fld>
            <a:endParaRPr lang="fr-FR"/>
          </a:p>
        </p:txBody>
      </p:sp>
      <p:grpSp>
        <p:nvGrpSpPr>
          <p:cNvPr id="2" name="Groupe 1"/>
          <p:cNvGrpSpPr/>
          <p:nvPr/>
        </p:nvGrpSpPr>
        <p:grpSpPr>
          <a:xfrm>
            <a:off x="-19017" y="202408"/>
            <a:ext cx="9180548" cy="649224"/>
            <a:chOff x="-19045" y="216550"/>
            <a:chExt cx="9180548" cy="649224"/>
          </a:xfrm>
        </p:grpSpPr>
        <p:sp>
          <p:nvSpPr>
            <p:cNvPr id="12" name="Forme libre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orme libre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0" y="1196752"/>
            <a:ext cx="9144000" cy="2376264"/>
          </a:xfrm>
        </p:spPr>
        <p:txBody>
          <a:bodyPr>
            <a:noAutofit/>
          </a:bodyPr>
          <a:lstStyle/>
          <a:p>
            <a:pPr algn="ctr"/>
            <a:r>
              <a:rPr lang="fr-FR" sz="6000" dirty="0" smtClean="0"/>
              <a:t>Le dessin dans le système concentrationnaire</a:t>
            </a:r>
            <a:endParaRPr lang="fr-FR" sz="60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95536" y="1196752"/>
            <a:ext cx="8219256" cy="5271864"/>
          </a:xfrm>
        </p:spPr>
        <p:txBody>
          <a:bodyPr/>
          <a:lstStyle/>
          <a:p>
            <a:pPr>
              <a:buNone/>
            </a:pPr>
            <a:r>
              <a:rPr lang="fr-FR" dirty="0" smtClean="0"/>
              <a:t>	</a:t>
            </a:r>
            <a:r>
              <a:rPr lang="fr-FR" sz="2100" dirty="0" smtClean="0"/>
              <a:t>	Le double-jeu et donc une manière de résister parmi d’autres, le tout dans la résistance, étant de ne pas nier son humanité. </a:t>
            </a:r>
          </a:p>
          <a:p>
            <a:pPr>
              <a:buNone/>
            </a:pPr>
            <a:r>
              <a:rPr lang="fr-FR" sz="2100" dirty="0" smtClean="0"/>
              <a:t>	Il est possible de mettre cette notion de double conscience, en relation avec certains faits de résistance concernant le dessin. Par exemple, au camp de Buchenwald, on trouva des fleurs gravés dans la pièce où vivaient des détenus chargés de brûler les corps (pièce juxtaposée à celle des fours). </a:t>
            </a:r>
          </a:p>
          <a:p>
            <a:pPr>
              <a:buNone/>
            </a:pPr>
            <a:endParaRPr lang="fr-FR" sz="2100" dirty="0" smtClean="0"/>
          </a:p>
          <a:p>
            <a:pPr>
              <a:buNone/>
            </a:pPr>
            <a:r>
              <a:rPr lang="fr-FR" sz="2100" dirty="0" smtClean="0"/>
              <a:t>		Ces prisonniers étaient obligés de faire fonctionner un système malgré eux, et y échappaient et y résistaient par cet acte. </a:t>
            </a:r>
          </a:p>
          <a:p>
            <a:endParaRPr lang="fr-FR"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476672"/>
            <a:ext cx="8229600" cy="1143000"/>
          </a:xfrm>
        </p:spPr>
        <p:txBody>
          <a:bodyPr/>
          <a:lstStyle/>
          <a:p>
            <a:r>
              <a:rPr lang="fr-FR" i="1" dirty="0" smtClean="0"/>
              <a:t>Dessiner pour résister</a:t>
            </a:r>
            <a:endParaRPr lang="fr-FR" i="1" dirty="0"/>
          </a:p>
        </p:txBody>
      </p:sp>
      <p:sp>
        <p:nvSpPr>
          <p:cNvPr id="3" name="Espace réservé du contenu 2"/>
          <p:cNvSpPr>
            <a:spLocks noGrp="1"/>
          </p:cNvSpPr>
          <p:nvPr>
            <p:ph idx="1"/>
          </p:nvPr>
        </p:nvSpPr>
        <p:spPr/>
        <p:txBody>
          <a:bodyPr>
            <a:normAutofit/>
          </a:bodyPr>
          <a:lstStyle/>
          <a:p>
            <a:pPr>
              <a:buNone/>
            </a:pPr>
            <a:r>
              <a:rPr lang="fr-FR" sz="2100" dirty="0" smtClean="0"/>
              <a:t>		Comme indiqué précédemment, dessiner était interdit dans les camps (sauf dans certains cas où il pouvait s’agir d’une commande d’un SS par exemple), de ce fait, le seul fait de dessiner correspondait à un acte de résistance, car dessiner, c’était s’opposer au système qui voulait interdire toutes les libertés. </a:t>
            </a:r>
          </a:p>
          <a:p>
            <a:pPr>
              <a:buNone/>
            </a:pPr>
            <a:r>
              <a:rPr lang="fr-FR" sz="2100" dirty="0" smtClean="0"/>
              <a:t>	Seulement, il ne suffisait pas de vouloir dessiner, il fallait aussi pouvoir. Ainsi, avant même d’avoir dessiné, la recherche du matériel constituait un acte de résistance. Il fallait en effet trouver des crayons, et du papier sur lequel dessiner.</a:t>
            </a:r>
          </a:p>
          <a:p>
            <a:pPr>
              <a:buNone/>
            </a:pPr>
            <a:r>
              <a:rPr lang="fr-FR" sz="2100" dirty="0" smtClean="0"/>
              <a:t>	Le moment et le lieu étaient eux aussi difficiles à atteindre. En permanence occupés ou surveiller, dessiner implique de nombreux risques. </a:t>
            </a:r>
            <a:endParaRPr lang="fr-FR" sz="21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67544" y="836712"/>
            <a:ext cx="8219256" cy="5487888"/>
          </a:xfrm>
        </p:spPr>
        <p:txBody>
          <a:bodyPr>
            <a:normAutofit/>
          </a:bodyPr>
          <a:lstStyle/>
          <a:p>
            <a:pPr>
              <a:buNone/>
            </a:pPr>
            <a:r>
              <a:rPr lang="fr-FR" sz="2100" dirty="0" smtClean="0"/>
              <a:t>		Il s’agissait aussi de les cacher afin qu’ils ne tombent pas entre les mains de kapos ou SS, ou même qu’ils ne soient pas dénoncés.</a:t>
            </a:r>
          </a:p>
          <a:p>
            <a:pPr>
              <a:buNone/>
            </a:pPr>
            <a:r>
              <a:rPr lang="fr-FR" sz="2100" dirty="0" smtClean="0"/>
              <a:t>	Ce qui fut le cas de Leo Haas, les SS eurent vent de son activité, mais ni ses camarades ni lui n’avouèrent où se trouvaient les dessins, même sous la torture (probablement avaient-ils compris l’enjeu de ce qu’ils représentaient). Ces derniers furent donc retrouvés à la libération du camp. </a:t>
            </a:r>
          </a:p>
          <a:p>
            <a:pPr>
              <a:buNone/>
            </a:pPr>
            <a:r>
              <a:rPr lang="fr-FR" sz="2100" dirty="0" smtClean="0"/>
              <a:t>	Certains y parvinrent tout de même, en dépit des complications. Léon </a:t>
            </a:r>
            <a:r>
              <a:rPr lang="fr-FR" sz="2100" dirty="0" err="1" smtClean="0"/>
              <a:t>Delarbre</a:t>
            </a:r>
            <a:r>
              <a:rPr lang="fr-FR" sz="2100" dirty="0" smtClean="0"/>
              <a:t> par exemple obtint un crayon en se proposant de dessiner le portrait du secrétaire. </a:t>
            </a:r>
          </a:p>
          <a:p>
            <a:endParaRPr lang="fr-FR"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descr="clip_image002.jpg"/>
          <p:cNvPicPr>
            <a:picLocks noGrp="1" noChangeAspect="1"/>
          </p:cNvPicPr>
          <p:nvPr>
            <p:ph idx="1"/>
          </p:nvPr>
        </p:nvPicPr>
        <p:blipFill>
          <a:blip r:embed="rId2" cstate="print"/>
          <a:stretch>
            <a:fillRect/>
          </a:stretch>
        </p:blipFill>
        <p:spPr>
          <a:xfrm>
            <a:off x="3131840" y="2852936"/>
            <a:ext cx="2426967" cy="2966293"/>
          </a:xfrm>
        </p:spPr>
      </p:pic>
      <p:sp>
        <p:nvSpPr>
          <p:cNvPr id="5" name="ZoneTexte 4"/>
          <p:cNvSpPr txBox="1"/>
          <p:nvPr/>
        </p:nvSpPr>
        <p:spPr>
          <a:xfrm>
            <a:off x="611560" y="980728"/>
            <a:ext cx="8136904" cy="1708160"/>
          </a:xfrm>
          <a:prstGeom prst="rect">
            <a:avLst/>
          </a:prstGeom>
          <a:noFill/>
        </p:spPr>
        <p:txBody>
          <a:bodyPr wrap="square" rtlCol="0">
            <a:spAutoFit/>
          </a:bodyPr>
          <a:lstStyle/>
          <a:p>
            <a:r>
              <a:rPr lang="fr-FR" dirty="0" smtClean="0"/>
              <a:t>	</a:t>
            </a:r>
            <a:r>
              <a:rPr lang="fr-FR" sz="2100" dirty="0" smtClean="0"/>
              <a:t>Ce dernier eut d’ailleurs quelques problèmes concernant la cache dans laquelle il avait dissimulé ses dessins, car il s’agissait de son établit de travail, lequel avait été un jour déplacé. Ils pouvaient aussi être dissimulés dans les vêtements ou parfois avec leurs rares effets personnels si la situation et/ou le camp le permettait.</a:t>
            </a:r>
            <a:endParaRPr lang="fr-FR" sz="2100" dirty="0"/>
          </a:p>
        </p:txBody>
      </p:sp>
      <p:sp>
        <p:nvSpPr>
          <p:cNvPr id="6" name="ZoneTexte 5"/>
          <p:cNvSpPr txBox="1"/>
          <p:nvPr/>
        </p:nvSpPr>
        <p:spPr>
          <a:xfrm>
            <a:off x="0" y="6093296"/>
            <a:ext cx="9144000" cy="338554"/>
          </a:xfrm>
          <a:prstGeom prst="rect">
            <a:avLst/>
          </a:prstGeom>
          <a:noFill/>
        </p:spPr>
        <p:txBody>
          <a:bodyPr wrap="square" rtlCol="0">
            <a:spAutoFit/>
          </a:bodyPr>
          <a:lstStyle/>
          <a:p>
            <a:pPr algn="ctr"/>
            <a:r>
              <a:rPr lang="fr-FR" sz="1600" i="1" dirty="0" smtClean="0"/>
              <a:t>La dysenterie au petit camp, par Léon </a:t>
            </a:r>
            <a:r>
              <a:rPr lang="fr-FR" sz="1600" i="1" dirty="0" err="1" smtClean="0"/>
              <a:t>Delarbre</a:t>
            </a:r>
            <a:endParaRPr lang="fr-FR" sz="1600" i="1"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95536" y="980728"/>
            <a:ext cx="8291264" cy="5343872"/>
          </a:xfrm>
        </p:spPr>
        <p:txBody>
          <a:bodyPr>
            <a:normAutofit/>
          </a:bodyPr>
          <a:lstStyle/>
          <a:p>
            <a:pPr>
              <a:buNone/>
            </a:pPr>
            <a:r>
              <a:rPr lang="fr-FR" sz="2100" dirty="0" smtClean="0"/>
              <a:t>		Le dessin en lui-même se faisait sur des petits morceaux de chiffon en papier, d’emballages de cartouche, enveloppes usagées, etc., généralement de format très réduit.</a:t>
            </a:r>
          </a:p>
          <a:p>
            <a:pPr>
              <a:buNone/>
            </a:pPr>
            <a:r>
              <a:rPr lang="fr-FR" sz="2100" dirty="0" smtClean="0"/>
              <a:t>	De plus, le dessin était une activité d’autant plus délicate que certains n’avaient auparavant jamais dessiné, c’était le cas de Jeannette l’</a:t>
            </a:r>
            <a:r>
              <a:rPr lang="fr-FR" sz="2100" dirty="0" err="1" smtClean="0"/>
              <a:t>Herminier</a:t>
            </a:r>
            <a:r>
              <a:rPr lang="fr-FR" sz="2100" dirty="0" smtClean="0"/>
              <a:t>. </a:t>
            </a:r>
            <a:endParaRPr lang="fr-FR" sz="2100" dirty="0"/>
          </a:p>
        </p:txBody>
      </p:sp>
      <p:pic>
        <p:nvPicPr>
          <p:cNvPr id="5" name="Image 4" descr="visuelexpo.img_assist_custom-300x218.jpg"/>
          <p:cNvPicPr>
            <a:picLocks noChangeAspect="1"/>
          </p:cNvPicPr>
          <p:nvPr/>
        </p:nvPicPr>
        <p:blipFill>
          <a:blip r:embed="rId2" cstate="print"/>
          <a:stretch>
            <a:fillRect/>
          </a:stretch>
        </p:blipFill>
        <p:spPr>
          <a:xfrm>
            <a:off x="2051720" y="3068960"/>
            <a:ext cx="3888432" cy="2812632"/>
          </a:xfrm>
          <a:prstGeom prst="rect">
            <a:avLst/>
          </a:prstGeom>
        </p:spPr>
      </p:pic>
      <p:sp>
        <p:nvSpPr>
          <p:cNvPr id="7" name="ZoneTexte 6"/>
          <p:cNvSpPr txBox="1"/>
          <p:nvPr/>
        </p:nvSpPr>
        <p:spPr>
          <a:xfrm>
            <a:off x="0" y="5949280"/>
            <a:ext cx="9144000" cy="338554"/>
          </a:xfrm>
          <a:prstGeom prst="rect">
            <a:avLst/>
          </a:prstGeom>
          <a:noFill/>
        </p:spPr>
        <p:txBody>
          <a:bodyPr wrap="square" rtlCol="0">
            <a:spAutoFit/>
          </a:bodyPr>
          <a:lstStyle/>
          <a:p>
            <a:pPr algn="ctr"/>
            <a:r>
              <a:rPr lang="fr-FR" sz="1600" i="1" dirty="0" smtClean="0"/>
              <a:t>Dessin de Jeannette l’</a:t>
            </a:r>
            <a:r>
              <a:rPr lang="fr-FR" sz="1600" i="1" dirty="0" err="1" smtClean="0"/>
              <a:t>Herminier</a:t>
            </a:r>
            <a:r>
              <a:rPr lang="fr-FR" sz="1600" i="1" dirty="0" smtClean="0"/>
              <a:t> réalisé sur un emballage de cartouches</a:t>
            </a:r>
            <a:endParaRPr lang="fr-FR" sz="1600" i="1"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95536" y="1196752"/>
            <a:ext cx="8291264" cy="5127848"/>
          </a:xfrm>
        </p:spPr>
        <p:txBody>
          <a:bodyPr>
            <a:normAutofit fontScale="92500" lnSpcReduction="20000"/>
          </a:bodyPr>
          <a:lstStyle/>
          <a:p>
            <a:pPr>
              <a:buNone/>
            </a:pPr>
            <a:r>
              <a:rPr lang="fr-FR" sz="2100" dirty="0" smtClean="0"/>
              <a:t>		</a:t>
            </a:r>
            <a:r>
              <a:rPr lang="fr-FR" sz="2300" dirty="0" smtClean="0"/>
              <a:t>Pour cette raison, et pour le manque de temps, ses dessins étaient généralement très simples, mais expressifs. Les femmes qu’elle dessinait sont d’ailleurs représentées sans visages, tout d’abord pour ces raisons (manque de temps et d’</a:t>
            </a:r>
            <a:r>
              <a:rPr lang="fr-FR" sz="2300" dirty="0" err="1" smtClean="0"/>
              <a:t>expé</a:t>
            </a:r>
            <a:r>
              <a:rPr lang="fr-FR" sz="2300" dirty="0" smtClean="0"/>
              <a:t> </a:t>
            </a:r>
            <a:r>
              <a:rPr lang="fr-FR" sz="2300" dirty="0" err="1" smtClean="0"/>
              <a:t>rience</a:t>
            </a:r>
            <a:r>
              <a:rPr lang="fr-FR" sz="2300" dirty="0" smtClean="0"/>
              <a:t>) mais aussi par souci d’anonymat.</a:t>
            </a:r>
          </a:p>
          <a:p>
            <a:pPr>
              <a:buNone/>
            </a:pPr>
            <a:endParaRPr lang="fr-FR" sz="2300" dirty="0" smtClean="0"/>
          </a:p>
          <a:p>
            <a:pPr>
              <a:buNone/>
            </a:pPr>
            <a:r>
              <a:rPr lang="fr-FR" sz="2300" dirty="0" smtClean="0"/>
              <a:t>	Les représentations de Jeannette l’</a:t>
            </a:r>
            <a:r>
              <a:rPr lang="fr-FR" sz="2300" dirty="0" err="1" smtClean="0"/>
              <a:t>Herminier</a:t>
            </a:r>
            <a:r>
              <a:rPr lang="fr-FR" sz="2300" dirty="0" smtClean="0"/>
              <a:t> n’étaient pas fidèles à ce qu’elle voyait réellement, car ses portraits avaient pour but d’embellir l’état de physique de ses camarades, afin de leur apporter un soutien moral, en arrangeant leur coiffure, leurs vêtements, et ainsi rétablir une certaine féminité et coquetterie à travers ses images. </a:t>
            </a:r>
          </a:p>
          <a:p>
            <a:pPr>
              <a:buNone/>
            </a:pPr>
            <a:endParaRPr lang="fr-FR" sz="2300" dirty="0" smtClean="0"/>
          </a:p>
          <a:p>
            <a:pPr>
              <a:buNone/>
            </a:pPr>
            <a:r>
              <a:rPr lang="fr-FR" sz="2300" dirty="0" smtClean="0"/>
              <a:t>	D’ailleurs, la signature même d’un dessin, l’identification relève de la résistance, car c’est en quelque sorte une réappropriation de son identité, de sa condition humaine pourtant bannie par le système concentrationnaire. </a:t>
            </a:r>
          </a:p>
          <a:p>
            <a:pPr>
              <a:buNone/>
            </a:pPr>
            <a:r>
              <a:rPr lang="fr-FR" sz="2100" dirty="0" smtClean="0"/>
              <a:t>	</a:t>
            </a:r>
            <a:endParaRPr lang="fr-FR" sz="21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23528" y="1196752"/>
            <a:ext cx="8363272" cy="5400600"/>
          </a:xfrm>
        </p:spPr>
        <p:txBody>
          <a:bodyPr>
            <a:normAutofit fontScale="85000" lnSpcReduction="10000"/>
          </a:bodyPr>
          <a:lstStyle/>
          <a:p>
            <a:pPr>
              <a:buNone/>
            </a:pPr>
            <a:r>
              <a:rPr lang="fr-FR" sz="2500" dirty="0" smtClean="0"/>
              <a:t>		Le camp de </a:t>
            </a:r>
            <a:r>
              <a:rPr lang="fr-FR" sz="2500" dirty="0" err="1" smtClean="0"/>
              <a:t>Terezin</a:t>
            </a:r>
            <a:r>
              <a:rPr lang="fr-FR" sz="2500" dirty="0" smtClean="0"/>
              <a:t> est intéressant à ce sujet car le dessin engendra la résistance à divers niveau. Ce camp était en effet un des rares où se trouvaient des enfants (il s’agissait plus exactement d’un ghetto, les conditions étaient toutes aussi misérables que dans les camps, des personnes plus âgées et des enfants y étaient prisonniers en plus d’adultes, généralement avant d’être déportés ailleurs, et généralement pour être exterminés dans le cas des enfants).</a:t>
            </a:r>
          </a:p>
          <a:p>
            <a:pPr>
              <a:buNone/>
            </a:pPr>
            <a:r>
              <a:rPr lang="fr-FR" sz="2500" dirty="0" smtClean="0"/>
              <a:t>		La présence de ces enfants poussa les adultes du camp à maintenir une certaine éducation (qui premièrement fut interdite, et ensuite tolérée). Ces enfants symbolisant aux yeux des adultes un avenir meilleur, ils leur important de maintenir une certaine culture et un certain épanouissement en dépit des circonstances. Les activités telles que le dessin leur permettait de structurer leurs pensées, de réapprendre à jouer, de reconstituer certains événements de leur mémoire. </a:t>
            </a:r>
          </a:p>
          <a:p>
            <a:pPr>
              <a:buNone/>
            </a:pPr>
            <a:r>
              <a:rPr lang="fr-FR" sz="2500" dirty="0" smtClean="0"/>
              <a:t>	Certains journaux, illustrés, étaient aussi publiés, ils donnaient lieu à un travail collectif, valorisant et reconnu, et donc une certaine fierté. </a:t>
            </a:r>
          </a:p>
          <a:p>
            <a:endParaRPr lang="fr-FR"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67544" y="908720"/>
            <a:ext cx="8219256" cy="5199856"/>
          </a:xfrm>
        </p:spPr>
        <p:txBody>
          <a:bodyPr/>
          <a:lstStyle/>
          <a:p>
            <a:pPr>
              <a:buNone/>
            </a:pPr>
            <a:r>
              <a:rPr lang="fr-FR" sz="2100" dirty="0" smtClean="0"/>
              <a:t>		Dans ce camp, le dessin était donc un moyen de résister car il permettait aux enfants de contrer la déshumanisation, le système concentrationnaire, de reconstruire un tant soit peu l’enfance qui leur avait été volée. </a:t>
            </a:r>
          </a:p>
          <a:p>
            <a:pPr>
              <a:buNone/>
            </a:pPr>
            <a:r>
              <a:rPr lang="fr-FR" sz="2100" dirty="0" smtClean="0"/>
              <a:t>	Mais c’était aussi une action de résistance pour les adultes qui mettaient en place ces activités, tout d’abord parce qu’elles étaient premièrement prohibées, ensuite car cela leur permettait d’espérer et de construire des projets, insuffler de un minimum d’espoir à travers ces enfants, dans un lieu où la misère et la mort régnaient. </a:t>
            </a:r>
          </a:p>
          <a:p>
            <a:endParaRPr lang="fr-FR" dirty="0"/>
          </a:p>
        </p:txBody>
      </p:sp>
      <p:pic>
        <p:nvPicPr>
          <p:cNvPr id="4" name="Image 3" descr="image tpe.bmp"/>
          <p:cNvPicPr>
            <a:picLocks noChangeAspect="1"/>
          </p:cNvPicPr>
          <p:nvPr/>
        </p:nvPicPr>
        <p:blipFill>
          <a:blip r:embed="rId2" cstate="print"/>
          <a:stretch>
            <a:fillRect/>
          </a:stretch>
        </p:blipFill>
        <p:spPr>
          <a:xfrm>
            <a:off x="3563888" y="4077072"/>
            <a:ext cx="2087885" cy="2169126"/>
          </a:xfrm>
          <a:prstGeom prst="rect">
            <a:avLst/>
          </a:prstGeom>
        </p:spPr>
      </p:pic>
      <p:sp>
        <p:nvSpPr>
          <p:cNvPr id="1025" name="Rectangle 1"/>
          <p:cNvSpPr>
            <a:spLocks noChangeArrowheads="1"/>
          </p:cNvSpPr>
          <p:nvPr/>
        </p:nvSpPr>
        <p:spPr bwMode="auto">
          <a:xfrm>
            <a:off x="0" y="6289431"/>
            <a:ext cx="9144000" cy="3385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600" i="1" u="none" strike="noStrike" cap="none" normalizeH="0" baseline="0" dirty="0" smtClean="0">
                <a:ln>
                  <a:noFill/>
                </a:ln>
                <a:solidFill>
                  <a:schemeClr val="tx1"/>
                </a:solidFill>
                <a:effectLst/>
                <a:latin typeface="Constantia" pitchFamily="18" charset="0"/>
                <a:ea typeface="Times New Roman" pitchFamily="18" charset="0"/>
                <a:cs typeface="Arial" pitchFamily="34" charset="0"/>
              </a:rPr>
              <a:t>Dessin d’Edita </a:t>
            </a:r>
            <a:r>
              <a:rPr kumimoji="0" lang="fr-FR" sz="1600" i="1" u="none" strike="noStrike" cap="none" normalizeH="0" baseline="0" dirty="0" err="1" smtClean="0">
                <a:ln>
                  <a:noFill/>
                </a:ln>
                <a:solidFill>
                  <a:schemeClr val="tx1"/>
                </a:solidFill>
                <a:effectLst/>
                <a:latin typeface="Constantia" pitchFamily="18" charset="0"/>
                <a:ea typeface="Times New Roman" pitchFamily="18" charset="0"/>
                <a:cs typeface="Arial" pitchFamily="34" charset="0"/>
              </a:rPr>
              <a:t>Pollakova</a:t>
            </a:r>
            <a:r>
              <a:rPr kumimoji="0" lang="fr-FR" sz="1600" i="1" u="none" strike="noStrike" cap="none" normalizeH="0" baseline="0" dirty="0" smtClean="0">
                <a:ln>
                  <a:noFill/>
                </a:ln>
                <a:solidFill>
                  <a:schemeClr val="tx1"/>
                </a:solidFill>
                <a:effectLst/>
                <a:latin typeface="Constantia" pitchFamily="18" charset="0"/>
                <a:ea typeface="Times New Roman" pitchFamily="18" charset="0"/>
                <a:cs typeface="Arial" pitchFamily="34" charset="0"/>
              </a:rPr>
              <a:t>,  1932</a:t>
            </a:r>
            <a:endParaRPr kumimoji="0" lang="fr-FR" sz="1600" i="1" u="none" strike="noStrike" cap="none" normalizeH="0" baseline="0" dirty="0" smtClean="0">
              <a:ln>
                <a:noFill/>
              </a:ln>
              <a:solidFill>
                <a:schemeClr val="tx1"/>
              </a:solidFill>
              <a:effectLst/>
              <a:latin typeface="Constantia" pitchFamily="18"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Dessiner pour survivre</a:t>
            </a:r>
            <a:endParaRPr lang="fr-FR" dirty="0"/>
          </a:p>
        </p:txBody>
      </p:sp>
      <p:sp>
        <p:nvSpPr>
          <p:cNvPr id="3" name="Espace réservé du contenu 2"/>
          <p:cNvSpPr>
            <a:spLocks noGrp="1"/>
          </p:cNvSpPr>
          <p:nvPr>
            <p:ph idx="1"/>
          </p:nvPr>
        </p:nvSpPr>
        <p:spPr/>
        <p:txBody>
          <a:bodyPr/>
          <a:lstStyle/>
          <a:p>
            <a:r>
              <a:rPr lang="fr-FR" dirty="0" smtClean="0"/>
              <a:t>Survivre ou résister, nuance</a:t>
            </a:r>
          </a:p>
          <a:p>
            <a:r>
              <a:rPr lang="fr-FR" dirty="0" smtClean="0"/>
              <a:t>Survivre </a:t>
            </a:r>
            <a:r>
              <a:rPr lang="fr-FR" dirty="0" smtClean="0"/>
              <a:t>en dessinant dans les camps</a:t>
            </a:r>
          </a:p>
          <a:p>
            <a:endParaRPr lang="fr-FR"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548680"/>
            <a:ext cx="8229600" cy="1143000"/>
          </a:xfrm>
        </p:spPr>
        <p:txBody>
          <a:bodyPr>
            <a:normAutofit/>
          </a:bodyPr>
          <a:lstStyle/>
          <a:p>
            <a:r>
              <a:rPr lang="fr-FR" i="1" dirty="0" smtClean="0"/>
              <a:t>Survivre ou résister, nuance</a:t>
            </a:r>
            <a:endParaRPr lang="fr-FR" i="1" dirty="0"/>
          </a:p>
        </p:txBody>
      </p:sp>
      <p:sp>
        <p:nvSpPr>
          <p:cNvPr id="3" name="Espace réservé du contenu 2"/>
          <p:cNvSpPr>
            <a:spLocks noGrp="1"/>
          </p:cNvSpPr>
          <p:nvPr>
            <p:ph idx="1"/>
          </p:nvPr>
        </p:nvSpPr>
        <p:spPr/>
        <p:txBody>
          <a:bodyPr>
            <a:normAutofit fontScale="70000" lnSpcReduction="20000"/>
          </a:bodyPr>
          <a:lstStyle/>
          <a:p>
            <a:pPr>
              <a:buNone/>
            </a:pPr>
            <a:r>
              <a:rPr lang="fr-FR" dirty="0" smtClean="0"/>
              <a:t>	</a:t>
            </a:r>
            <a:r>
              <a:rPr lang="fr-FR" sz="3000" dirty="0" smtClean="0"/>
              <a:t>	Survivre dans les camps pouvait correspondre à plusieurs choses. </a:t>
            </a:r>
            <a:r>
              <a:rPr lang="fr-FR" sz="3000" dirty="0" smtClean="0"/>
              <a:t>Il pouvait s’agir de rester en vie, vivre en dépit de la mort omniprésente, et dans ce cas, dessinant pour évacuer les émotions, dessinant comme par besoin vital, obsession, voire obligation. L’acte en lui-même reste un acte de résistance, étant donné que cela était interdit et que cette activité était toute une organisation, pour trouver le matériel, trouver le lieu où dessiner et où les cacher. </a:t>
            </a:r>
          </a:p>
          <a:p>
            <a:pPr>
              <a:buNone/>
            </a:pPr>
            <a:r>
              <a:rPr lang="fr-FR" sz="3000" dirty="0" smtClean="0"/>
              <a:t>	</a:t>
            </a:r>
            <a:r>
              <a:rPr lang="fr-FR" sz="3000" dirty="0" smtClean="0"/>
              <a:t>Cependant, dessiner avec la volonté primaire de répondre à un besoin vital est à mon sens différent du dessin réalisé avec la conscience de résister, même si dans l’acte en lui-même, ils sont similaires. </a:t>
            </a:r>
          </a:p>
          <a:p>
            <a:pPr>
              <a:buNone/>
            </a:pPr>
            <a:endParaRPr lang="fr-FR" sz="3000" dirty="0" smtClean="0"/>
          </a:p>
          <a:p>
            <a:pPr>
              <a:buNone/>
            </a:pPr>
            <a:r>
              <a:rPr lang="fr-FR" sz="3000" dirty="0" smtClean="0"/>
              <a:t>	</a:t>
            </a:r>
            <a:r>
              <a:rPr lang="fr-FR" sz="3000" dirty="0" smtClean="0"/>
              <a:t>Il pouvait aussi s’agir d’améliorer ses conditions de vie. </a:t>
            </a:r>
          </a:p>
          <a:p>
            <a:pPr>
              <a:buNone/>
            </a:pPr>
            <a:r>
              <a:rPr lang="fr-FR" sz="3000" dirty="0" smtClean="0"/>
              <a:t>	Dans le cadre de cette amélioration, la morale a aussi sa place. </a:t>
            </a:r>
            <a:endParaRPr lang="fr-FR" sz="3000" dirty="0" smtClean="0"/>
          </a:p>
          <a:p>
            <a:pPr>
              <a:buNone/>
            </a:pPr>
            <a:r>
              <a:rPr lang="fr-FR" sz="3000" dirty="0" smtClean="0"/>
              <a:t>	</a:t>
            </a:r>
            <a:endParaRPr lang="fr-FR" sz="30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67544" y="908720"/>
            <a:ext cx="8219256" cy="5415880"/>
          </a:xfrm>
        </p:spPr>
        <p:txBody>
          <a:bodyPr>
            <a:normAutofit/>
          </a:bodyPr>
          <a:lstStyle/>
          <a:p>
            <a:pPr algn="just">
              <a:buNone/>
            </a:pPr>
            <a:r>
              <a:rPr lang="fr-FR" dirty="0" smtClean="0"/>
              <a:t>		</a:t>
            </a:r>
            <a:r>
              <a:rPr lang="fr-FR" sz="2300" dirty="0" smtClean="0"/>
              <a:t>Les camps de concentrations commencèrent à émerger en Europe dès 1933 (camp de Dachau).D’abord sous forme de ghettos destinés à isoler certaines populations, tels que les tziganes, ou notamment les prisonniers politiques. Ce système concentrationnaire pris de l’ampleur durant la seconde guerre mondiale. Ces camps se caractérisaient par des conditions de vie dépourvues d’humanisme. </a:t>
            </a:r>
          </a:p>
          <a:p>
            <a:pPr algn="just">
              <a:buNone/>
            </a:pPr>
            <a:r>
              <a:rPr lang="fr-FR" sz="2300" dirty="0" smtClean="0"/>
              <a:t>	Ce sont alors mis en place, une activité interdite sur ces lieux (parmi tant d’autres), le dessin.  Activité qui perdura aussi après la libération de certains détenus. </a:t>
            </a:r>
          </a:p>
          <a:p>
            <a:pPr algn="just">
              <a:buNone/>
            </a:pPr>
            <a:endParaRPr lang="fr-FR" sz="2300" dirty="0" smtClean="0"/>
          </a:p>
          <a:p>
            <a:pPr algn="ctr">
              <a:buNone/>
            </a:pPr>
            <a:r>
              <a:rPr lang="fr-FR" sz="2300" b="1" dirty="0" smtClean="0"/>
              <a:t>Dessiner, pour résister, témoigner ou survivre ? </a:t>
            </a:r>
          </a:p>
          <a:p>
            <a:pPr>
              <a:buNone/>
            </a:pPr>
            <a:endParaRPr lang="fr-FR"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67544" y="1196752"/>
            <a:ext cx="8219256" cy="5127848"/>
          </a:xfrm>
        </p:spPr>
        <p:txBody>
          <a:bodyPr>
            <a:normAutofit/>
          </a:bodyPr>
          <a:lstStyle/>
          <a:p>
            <a:pPr>
              <a:buNone/>
            </a:pPr>
            <a:r>
              <a:rPr lang="fr-FR" sz="2100" dirty="0" smtClean="0"/>
              <a:t>		</a:t>
            </a:r>
            <a:r>
              <a:rPr lang="fr-FR" sz="2000" dirty="0" smtClean="0"/>
              <a:t> </a:t>
            </a:r>
            <a:r>
              <a:rPr lang="fr-FR" sz="2100" dirty="0" smtClean="0"/>
              <a:t>En effet, il est possible d’améliorer les conditions en question, en se mettant au service d’un kapo, d’un SS, en rendant quelques services qui apportent des avantages</a:t>
            </a:r>
            <a:r>
              <a:rPr lang="fr-FR" sz="2100" dirty="0" smtClean="0"/>
              <a:t>.</a:t>
            </a:r>
          </a:p>
          <a:p>
            <a:pPr>
              <a:buNone/>
            </a:pPr>
            <a:r>
              <a:rPr lang="fr-FR" sz="2100" dirty="0" smtClean="0"/>
              <a:t>	</a:t>
            </a:r>
            <a:r>
              <a:rPr lang="fr-FR" sz="2100" dirty="0" smtClean="0"/>
              <a:t> </a:t>
            </a:r>
            <a:r>
              <a:rPr lang="fr-FR" sz="2100" dirty="0" smtClean="0"/>
              <a:t>Le dessin était d’ailleurs un de ces services qui pouvaient être demandés, portraits divers, représentations de la maison d’un SS à l’aide d’une description, en échange d’un morceau de pain ou d’une autre </a:t>
            </a:r>
            <a:r>
              <a:rPr lang="fr-FR" sz="2100" dirty="0" smtClean="0"/>
              <a:t>denrée.</a:t>
            </a:r>
          </a:p>
          <a:p>
            <a:pPr>
              <a:buNone/>
            </a:pPr>
            <a:r>
              <a:rPr lang="fr-FR" sz="2100" dirty="0" smtClean="0"/>
              <a:t>	Cela </a:t>
            </a:r>
            <a:r>
              <a:rPr lang="fr-FR" sz="2100" dirty="0" smtClean="0"/>
              <a:t>impliquait cependant des sévices auprès des codétenus, et correspond au terme de « zone-grise » trouvé par Primo Levi, qui différenciait les détenus qui intégraient le système (pour Primo Levi, qu’il y ait résistance ou non au sein du système en question) de ceux qui étaient exclusivement prisonniers. </a:t>
            </a:r>
          </a:p>
          <a:p>
            <a:pPr>
              <a:buNone/>
            </a:pPr>
            <a:r>
              <a:rPr lang="fr-FR" sz="2100" dirty="0" smtClean="0"/>
              <a:t>	</a:t>
            </a:r>
            <a:endParaRPr lang="fr-FR" sz="2100" dirty="0" smtClean="0"/>
          </a:p>
          <a:p>
            <a:pPr>
              <a:buNone/>
            </a:pPr>
            <a:r>
              <a:rPr lang="fr-FR" sz="2100" dirty="0" smtClean="0"/>
              <a:t>		</a:t>
            </a:r>
            <a:endParaRPr lang="fr-FR"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67544" y="1268760"/>
            <a:ext cx="8219256" cy="5055840"/>
          </a:xfrm>
        </p:spPr>
        <p:txBody>
          <a:bodyPr/>
          <a:lstStyle/>
          <a:p>
            <a:pPr>
              <a:buNone/>
            </a:pPr>
            <a:r>
              <a:rPr lang="fr-FR" sz="2100" dirty="0" smtClean="0"/>
              <a:t>	</a:t>
            </a:r>
            <a:r>
              <a:rPr lang="fr-FR" sz="2100" dirty="0" smtClean="0"/>
              <a:t>	</a:t>
            </a:r>
            <a:r>
              <a:rPr lang="fr-FR" sz="2100" dirty="0" smtClean="0"/>
              <a:t> Même si le dessin en lui-même n’est pas dangereux pour les autres, moralement accepter de rendre service ainsi et donc quelque part se plier au système pouvait déranger moralement, la personne concernée voire d’autres détenus (comme ça a été le cas de Primo Levi). </a:t>
            </a:r>
            <a:r>
              <a:rPr lang="fr-FR" sz="2100" dirty="0" smtClean="0"/>
              <a:t>Cependant, le principe même de la survie est de vivre en dépit du reste. </a:t>
            </a:r>
          </a:p>
          <a:p>
            <a:pPr>
              <a:buNone/>
            </a:pPr>
            <a:r>
              <a:rPr lang="fr-FR" sz="2100" dirty="0" smtClean="0"/>
              <a:t>	</a:t>
            </a:r>
            <a:r>
              <a:rPr lang="fr-FR" sz="2100" dirty="0" smtClean="0"/>
              <a:t>On peut donc considérer que dans ce cas, la morale  et les remords pouvaient être mis de côté, de manière à ne pas perdre de vue le but primordial de la survie.</a:t>
            </a:r>
          </a:p>
          <a:p>
            <a:endParaRPr lang="fr-FR" sz="2100" dirty="0" smtClean="0"/>
          </a:p>
          <a:p>
            <a:pPr>
              <a:buNone/>
            </a:pPr>
            <a:r>
              <a:rPr lang="fr-FR" sz="2100" dirty="0" smtClean="0"/>
              <a:t>		La </a:t>
            </a:r>
            <a:r>
              <a:rPr lang="fr-FR" sz="2100" dirty="0" smtClean="0"/>
              <a:t>survie pouvait donc se faire au dépend des autres ou non.</a:t>
            </a:r>
          </a:p>
          <a:p>
            <a:endParaRPr lang="fr-FR"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404664"/>
            <a:ext cx="8229600" cy="1143000"/>
          </a:xfrm>
        </p:spPr>
        <p:txBody>
          <a:bodyPr/>
          <a:lstStyle/>
          <a:p>
            <a:r>
              <a:rPr lang="fr-FR" i="1" dirty="0" smtClean="0"/>
              <a:t>Survivre en dessinant</a:t>
            </a:r>
            <a:endParaRPr lang="fr-FR" i="1" dirty="0"/>
          </a:p>
        </p:txBody>
      </p:sp>
      <p:pic>
        <p:nvPicPr>
          <p:cNvPr id="4" name="Espace réservé du contenu 3" descr="imagetpetemoignage10.bmp"/>
          <p:cNvPicPr>
            <a:picLocks noGrp="1" noChangeAspect="1"/>
          </p:cNvPicPr>
          <p:nvPr>
            <p:ph idx="1"/>
          </p:nvPr>
        </p:nvPicPr>
        <p:blipFill>
          <a:blip r:embed="rId2" cstate="print"/>
          <a:stretch>
            <a:fillRect/>
          </a:stretch>
        </p:blipFill>
        <p:spPr>
          <a:xfrm>
            <a:off x="2411760" y="1556792"/>
            <a:ext cx="4396052" cy="3649326"/>
          </a:xfrm>
        </p:spPr>
      </p:pic>
      <p:sp>
        <p:nvSpPr>
          <p:cNvPr id="5" name="ZoneTexte 4"/>
          <p:cNvSpPr txBox="1"/>
          <p:nvPr/>
        </p:nvSpPr>
        <p:spPr>
          <a:xfrm>
            <a:off x="395536" y="5229200"/>
            <a:ext cx="8748464" cy="2031325"/>
          </a:xfrm>
          <a:prstGeom prst="rect">
            <a:avLst/>
          </a:prstGeom>
          <a:noFill/>
        </p:spPr>
        <p:txBody>
          <a:bodyPr wrap="square" rtlCol="0">
            <a:spAutoFit/>
          </a:bodyPr>
          <a:lstStyle/>
          <a:p>
            <a:r>
              <a:rPr lang="fr-FR" sz="2100" dirty="0" smtClean="0"/>
              <a:t>Dessin de David </a:t>
            </a:r>
            <a:r>
              <a:rPr lang="fr-FR" sz="2100" dirty="0" err="1" smtClean="0"/>
              <a:t>Olère</a:t>
            </a:r>
            <a:r>
              <a:rPr lang="fr-FR" sz="2100" dirty="0" smtClean="0"/>
              <a:t> illustrant bien le principe de survie grâce au dessin.</a:t>
            </a:r>
            <a:r>
              <a:rPr lang="fr-FR" sz="2100" dirty="0" smtClean="0"/>
              <a:t> </a:t>
            </a:r>
            <a:r>
              <a:rPr lang="fr-FR" sz="2100" dirty="0" smtClean="0"/>
              <a:t>L’artiste s’est </a:t>
            </a:r>
            <a:r>
              <a:rPr lang="fr-FR" sz="2100" dirty="0" smtClean="0"/>
              <a:t>probablement lui-même représenté, peignant sur une lampe un paysage marin décrit par un kapo. </a:t>
            </a:r>
            <a:r>
              <a:rPr lang="fr-FR" sz="2100" dirty="0" smtClean="0"/>
              <a:t>Moyennant probablement quelques bénéfices.</a:t>
            </a:r>
            <a:endParaRPr lang="fr-FR" sz="2100" dirty="0" smtClean="0"/>
          </a:p>
          <a:p>
            <a:endParaRPr lang="fr-FR" sz="2100" dirty="0" smtClean="0"/>
          </a:p>
          <a:p>
            <a:endParaRPr lang="fr-FR" sz="2100"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descr="imagetpetemoignage9.bmp"/>
          <p:cNvPicPr>
            <a:picLocks noGrp="1" noChangeAspect="1"/>
          </p:cNvPicPr>
          <p:nvPr>
            <p:ph idx="1"/>
          </p:nvPr>
        </p:nvPicPr>
        <p:blipFill>
          <a:blip r:embed="rId2" cstate="print"/>
          <a:stretch>
            <a:fillRect/>
          </a:stretch>
        </p:blipFill>
        <p:spPr>
          <a:xfrm>
            <a:off x="2555776" y="908720"/>
            <a:ext cx="3971922" cy="5040232"/>
          </a:xfrm>
        </p:spPr>
      </p:pic>
      <p:sp>
        <p:nvSpPr>
          <p:cNvPr id="5" name="ZoneTexte 4"/>
          <p:cNvSpPr txBox="1"/>
          <p:nvPr/>
        </p:nvSpPr>
        <p:spPr>
          <a:xfrm>
            <a:off x="539552" y="6093296"/>
            <a:ext cx="7992888" cy="369332"/>
          </a:xfrm>
          <a:prstGeom prst="rect">
            <a:avLst/>
          </a:prstGeom>
          <a:noFill/>
        </p:spPr>
        <p:txBody>
          <a:bodyPr wrap="square" rtlCol="0">
            <a:spAutoFit/>
          </a:bodyPr>
          <a:lstStyle/>
          <a:p>
            <a:pPr algn="ctr"/>
            <a:r>
              <a:rPr lang="fr-FR" dirty="0" smtClean="0"/>
              <a:t>Peinture de David </a:t>
            </a:r>
            <a:r>
              <a:rPr lang="fr-FR" dirty="0" err="1" smtClean="0"/>
              <a:t>Olère</a:t>
            </a:r>
            <a:r>
              <a:rPr lang="fr-FR" dirty="0" smtClean="0"/>
              <a:t> réalisée après sa déportation.</a:t>
            </a:r>
            <a:endParaRPr lang="fr-FR"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67544" y="1052736"/>
            <a:ext cx="8219256" cy="5271864"/>
          </a:xfrm>
        </p:spPr>
        <p:txBody>
          <a:bodyPr>
            <a:normAutofit lnSpcReduction="10000"/>
          </a:bodyPr>
          <a:lstStyle/>
          <a:p>
            <a:pPr>
              <a:buNone/>
            </a:pPr>
            <a:r>
              <a:rPr lang="fr-FR" sz="2100" dirty="0" smtClean="0"/>
              <a:t>		Pourtant du même auteur, on remarque que le genre n’est pas du tout le même. Cette peinture est très expressive, tant par le fond que par la forme. Les personnages sont représentés hurlant, le décor, avec le zyklon B est équivoque. David </a:t>
            </a:r>
            <a:r>
              <a:rPr lang="fr-FR" sz="2100" dirty="0" err="1" smtClean="0"/>
              <a:t>Olère</a:t>
            </a:r>
            <a:r>
              <a:rPr lang="fr-FR" sz="2100" dirty="0" smtClean="0"/>
              <a:t> a représenté des personnes se faisant gazées, cependant il ne peut vraiment s’agir d’un témoignage car il n’aurait pu voir cette scène et en rendre compte ensuite… </a:t>
            </a:r>
          </a:p>
          <a:p>
            <a:pPr>
              <a:buNone/>
            </a:pPr>
            <a:r>
              <a:rPr lang="fr-FR" sz="2100" dirty="0" smtClean="0"/>
              <a:t>	Les couleurs froides et la composition accentuent aussi l’expressivité de l’image. L’auteur s’est servi ici de la peinture comme d’un exutoire, il cherche à exprimer son vécu, le traumatisme de sa déportation. </a:t>
            </a:r>
          </a:p>
          <a:p>
            <a:pPr>
              <a:buNone/>
            </a:pPr>
            <a:r>
              <a:rPr lang="fr-FR" sz="2100" dirty="0" smtClean="0"/>
              <a:t>	Bien qu’ayant été réalisé après sa détention, on peut imaginer qu’il a éprouvé un réel besoin de peindre cette œuvre, comme vital. </a:t>
            </a:r>
          </a:p>
          <a:p>
            <a:pPr>
              <a:buNone/>
            </a:pPr>
            <a:r>
              <a:rPr lang="fr-FR" sz="2100" dirty="0" smtClean="0"/>
              <a:t>	</a:t>
            </a:r>
            <a:r>
              <a:rPr lang="fr-FR" sz="2100" dirty="0" smtClean="0"/>
              <a:t>L’expression de ces évènements à probablement permis aux survivants de confier ce qu’ils avaient vécu (d’autant qu’il était difficile d’en parler), et ainsi, de survivre. Car certains, même après avoir été libérés, n’y parvinrent pas. </a:t>
            </a:r>
            <a:endParaRPr lang="fr-FR" sz="2100"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descr="imageteptemoignage11.bmp"/>
          <p:cNvPicPr>
            <a:picLocks noGrp="1" noChangeAspect="1"/>
          </p:cNvPicPr>
          <p:nvPr>
            <p:ph idx="1"/>
          </p:nvPr>
        </p:nvPicPr>
        <p:blipFill>
          <a:blip r:embed="rId2" cstate="print"/>
          <a:stretch>
            <a:fillRect/>
          </a:stretch>
        </p:blipFill>
        <p:spPr>
          <a:xfrm>
            <a:off x="1691680" y="1052736"/>
            <a:ext cx="5455011" cy="4464496"/>
          </a:xfrm>
        </p:spPr>
      </p:pic>
      <p:sp>
        <p:nvSpPr>
          <p:cNvPr id="5" name="ZoneTexte 4"/>
          <p:cNvSpPr txBox="1"/>
          <p:nvPr/>
        </p:nvSpPr>
        <p:spPr>
          <a:xfrm>
            <a:off x="755576" y="5877272"/>
            <a:ext cx="6984776" cy="369332"/>
          </a:xfrm>
          <a:prstGeom prst="rect">
            <a:avLst/>
          </a:prstGeom>
          <a:noFill/>
        </p:spPr>
        <p:txBody>
          <a:bodyPr wrap="square" rtlCol="0">
            <a:spAutoFit/>
          </a:bodyPr>
          <a:lstStyle/>
          <a:p>
            <a:pPr algn="ctr"/>
            <a:r>
              <a:rPr lang="fr-FR" dirty="0" smtClean="0"/>
              <a:t>Dessin de Zoran Music réalisé suite à sa libération</a:t>
            </a:r>
            <a:endParaRPr lang="fr-FR"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67544" y="908720"/>
            <a:ext cx="8219256" cy="5949280"/>
          </a:xfrm>
        </p:spPr>
        <p:txBody>
          <a:bodyPr>
            <a:normAutofit lnSpcReduction="10000"/>
          </a:bodyPr>
          <a:lstStyle/>
          <a:p>
            <a:pPr>
              <a:buNone/>
            </a:pPr>
            <a:r>
              <a:rPr lang="fr-FR" sz="2100" dirty="0" smtClean="0"/>
              <a:t>		On suppose ici aussi que Zoran Music a réalisé cette peinture avec en lui un besoin vital d’exprimer tout ce qu’il a pu vivre durant ses années passées dans les camps de concentration. Et donc ainsi, survivre. </a:t>
            </a:r>
          </a:p>
          <a:p>
            <a:pPr>
              <a:buNone/>
            </a:pPr>
            <a:r>
              <a:rPr lang="fr-FR" sz="2100" dirty="0" smtClean="0"/>
              <a:t>	</a:t>
            </a:r>
            <a:r>
              <a:rPr lang="fr-FR" sz="2100" dirty="0" smtClean="0"/>
              <a:t>On remarque d’ailleurs qu’ici, comparé à l’œuvre précédente, les détails ne sont pas aussi présents. Le trait est davantage brouillé, les corps ne sont pas terminés, on devine alors davantage la portée de ce dernier (le précédent aurait pu être considéré comme ayant une portée informative).</a:t>
            </a:r>
          </a:p>
          <a:p>
            <a:pPr>
              <a:buNone/>
            </a:pPr>
            <a:r>
              <a:rPr lang="fr-FR" sz="2100" dirty="0" smtClean="0"/>
              <a:t>	</a:t>
            </a:r>
            <a:r>
              <a:rPr lang="fr-FR" sz="2100" dirty="0" smtClean="0"/>
              <a:t>Les émotions sont ici exprimées par les couleurs, brun, rouge, noir et blanc. Couleurs symboliques qui transmettent aisément le message, une certaine angoisse, douleur, souffrance, ainsi que la mort. </a:t>
            </a:r>
          </a:p>
          <a:p>
            <a:pPr>
              <a:buNone/>
            </a:pPr>
            <a:r>
              <a:rPr lang="fr-FR" sz="2100" dirty="0" smtClean="0"/>
              <a:t>	Les traits torturés du visages sont mis en avant, par leur couleur, leur épaisseur. Pour conclure, cette œuvre est une expression des sentiments de l’auteur motivée par le besoin d’extérioriser son passé afin de survivre.  </a:t>
            </a:r>
          </a:p>
          <a:p>
            <a:pPr>
              <a:buNone/>
            </a:pPr>
            <a:r>
              <a:rPr lang="fr-FR" sz="2100" dirty="0" smtClean="0"/>
              <a:t>	</a:t>
            </a:r>
            <a:endParaRPr lang="fr-FR" sz="2100"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descr="Le_gende_Dessin_d_enfant_re_alise_au_camp_de_Terezin_dont_certains_de_tenus_ont_e_te_transfe_re_s_au_camp_des_familles_de_Birkenau_en_1943-1944.jpg"/>
          <p:cNvPicPr>
            <a:picLocks noGrp="1" noChangeAspect="1"/>
          </p:cNvPicPr>
          <p:nvPr>
            <p:ph idx="1"/>
          </p:nvPr>
        </p:nvPicPr>
        <p:blipFill>
          <a:blip r:embed="rId2" cstate="print"/>
          <a:stretch>
            <a:fillRect/>
          </a:stretch>
        </p:blipFill>
        <p:spPr>
          <a:xfrm>
            <a:off x="1619672" y="1412776"/>
            <a:ext cx="5871617" cy="4176464"/>
          </a:xfrm>
        </p:spPr>
      </p:pic>
      <p:sp>
        <p:nvSpPr>
          <p:cNvPr id="5" name="ZoneTexte 4"/>
          <p:cNvSpPr txBox="1"/>
          <p:nvPr/>
        </p:nvSpPr>
        <p:spPr>
          <a:xfrm>
            <a:off x="467544" y="5949280"/>
            <a:ext cx="8352928" cy="369332"/>
          </a:xfrm>
          <a:prstGeom prst="rect">
            <a:avLst/>
          </a:prstGeom>
          <a:noFill/>
        </p:spPr>
        <p:txBody>
          <a:bodyPr wrap="square" rtlCol="0">
            <a:spAutoFit/>
          </a:bodyPr>
          <a:lstStyle/>
          <a:p>
            <a:pPr algn="ctr"/>
            <a:r>
              <a:rPr lang="fr-FR" dirty="0" smtClean="0"/>
              <a:t>Dessin réalisé par un des enfants du camp de </a:t>
            </a:r>
            <a:r>
              <a:rPr lang="fr-FR" dirty="0" err="1" smtClean="0"/>
              <a:t>Terezin</a:t>
            </a:r>
            <a:r>
              <a:rPr lang="fr-FR" dirty="0" smtClean="0"/>
              <a:t> </a:t>
            </a:r>
            <a:endParaRPr lang="fr-FR"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67544" y="1412776"/>
            <a:ext cx="8219256" cy="4911824"/>
          </a:xfrm>
        </p:spPr>
        <p:txBody>
          <a:bodyPr>
            <a:normAutofit fontScale="92500" lnSpcReduction="20000"/>
          </a:bodyPr>
          <a:lstStyle/>
          <a:p>
            <a:pPr>
              <a:buNone/>
            </a:pPr>
            <a:r>
              <a:rPr lang="fr-FR" sz="2100" dirty="0" smtClean="0"/>
              <a:t>		</a:t>
            </a:r>
            <a:r>
              <a:rPr lang="fr-FR" sz="2300" dirty="0" smtClean="0"/>
              <a:t>Dessiner pour les enfants dans le camp de </a:t>
            </a:r>
            <a:r>
              <a:rPr lang="fr-FR" sz="2300" dirty="0" err="1" smtClean="0"/>
              <a:t>Terezin</a:t>
            </a:r>
            <a:r>
              <a:rPr lang="fr-FR" sz="2300" dirty="0" smtClean="0"/>
              <a:t> était quelque chose de probablement nécessaire à leur survie, leur survie en tant qu’être humain et en tant qu’enfant.</a:t>
            </a:r>
          </a:p>
          <a:p>
            <a:pPr>
              <a:buNone/>
            </a:pPr>
            <a:r>
              <a:rPr lang="fr-FR" sz="2300" dirty="0" smtClean="0"/>
              <a:t>	</a:t>
            </a:r>
            <a:r>
              <a:rPr lang="fr-FR" sz="2300" dirty="0" smtClean="0"/>
              <a:t>En effet, dans des milieux tels que les camps de concentration, les enfants n’auraient pas pu vivre en tant que tels faute de pouvoir s’épanouir grâce aux activités telles que le dessin ou encore le jeu, les activités de groupe, etc. Dessiner leur permit alors de retrouver</a:t>
            </a:r>
          </a:p>
          <a:p>
            <a:pPr>
              <a:buNone/>
            </a:pPr>
            <a:r>
              <a:rPr lang="fr-FR" sz="2300" dirty="0" smtClean="0"/>
              <a:t>	</a:t>
            </a:r>
            <a:r>
              <a:rPr lang="fr-FR" sz="2300" dirty="0" smtClean="0"/>
              <a:t>leur enfance qui leur avait été substituée.</a:t>
            </a:r>
          </a:p>
          <a:p>
            <a:pPr>
              <a:buNone/>
            </a:pPr>
            <a:r>
              <a:rPr lang="fr-FR" sz="2300" dirty="0" smtClean="0"/>
              <a:t>	</a:t>
            </a:r>
            <a:r>
              <a:rPr lang="fr-FR" sz="2300" dirty="0" smtClean="0"/>
              <a:t>	Il s’agissait aussi, comme pour les adultes, de dessiner afin d’exprimer leurs envies, leurs désirs et leur mal-être, ceci dans le but de concrétiser cela sans avoir a placer de mots qui pour la plupart n’étaient pas toujours évident à trouver.</a:t>
            </a:r>
          </a:p>
          <a:p>
            <a:pPr>
              <a:buNone/>
            </a:pPr>
            <a:r>
              <a:rPr lang="fr-FR" sz="2300" dirty="0" smtClean="0"/>
              <a:t>	</a:t>
            </a:r>
            <a:r>
              <a:rPr lang="fr-FR" sz="2300" dirty="0" smtClean="0"/>
              <a:t>	Empreints de naïveté pour certains, dessins d’enfants avaient une double portée quant à leur survie.</a:t>
            </a:r>
          </a:p>
          <a:p>
            <a:pPr>
              <a:buNone/>
            </a:pPr>
            <a:r>
              <a:rPr lang="fr-FR" sz="2100" dirty="0" smtClean="0"/>
              <a:t>	</a:t>
            </a:r>
            <a:endParaRPr lang="fr-FR" sz="2100" dirty="0" smtClean="0"/>
          </a:p>
          <a:p>
            <a:pPr>
              <a:buNone/>
            </a:pPr>
            <a:r>
              <a:rPr lang="fr-FR" sz="2100" dirty="0" smtClean="0"/>
              <a:t> 	</a:t>
            </a:r>
            <a:endParaRPr lang="fr-FR" sz="2100" dirty="0" smtClean="0"/>
          </a:p>
          <a:p>
            <a:pPr>
              <a:buNone/>
            </a:pPr>
            <a:r>
              <a:rPr lang="fr-FR" sz="2100" dirty="0" smtClean="0"/>
              <a:t>	</a:t>
            </a:r>
            <a:endParaRPr lang="fr-FR" sz="2100"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Dessiner pour témoigner</a:t>
            </a:r>
            <a:endParaRPr lang="fr-FR" dirty="0"/>
          </a:p>
        </p:txBody>
      </p:sp>
      <p:sp>
        <p:nvSpPr>
          <p:cNvPr id="3" name="Espace réservé du contenu 2"/>
          <p:cNvSpPr>
            <a:spLocks noGrp="1"/>
          </p:cNvSpPr>
          <p:nvPr>
            <p:ph idx="1"/>
          </p:nvPr>
        </p:nvSpPr>
        <p:spPr/>
        <p:txBody>
          <a:bodyPr/>
          <a:lstStyle/>
          <a:p>
            <a:r>
              <a:rPr lang="fr-FR" dirty="0" smtClean="0"/>
              <a:t>Témoigner du système concentrationnaire</a:t>
            </a:r>
          </a:p>
          <a:p>
            <a:r>
              <a:rPr lang="fr-FR" dirty="0" smtClean="0"/>
              <a:t>Différentes </a:t>
            </a:r>
            <a:r>
              <a:rPr lang="fr-FR" dirty="0" smtClean="0"/>
              <a:t>sortes de dessins pour </a:t>
            </a:r>
            <a:r>
              <a:rPr lang="fr-FR" dirty="0" smtClean="0"/>
              <a:t>témoigner</a:t>
            </a:r>
            <a:endParaRPr lang="fr-FR" dirty="0" smtClean="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476672"/>
            <a:ext cx="8229600" cy="1143000"/>
          </a:xfrm>
        </p:spPr>
        <p:txBody>
          <a:bodyPr/>
          <a:lstStyle/>
          <a:p>
            <a:r>
              <a:rPr lang="fr-FR" i="1" dirty="0" smtClean="0"/>
              <a:t>Introduction</a:t>
            </a:r>
            <a:r>
              <a:rPr lang="fr-FR" dirty="0" smtClean="0"/>
              <a:t> </a:t>
            </a:r>
            <a:endParaRPr lang="fr-FR" dirty="0"/>
          </a:p>
        </p:txBody>
      </p:sp>
      <p:sp>
        <p:nvSpPr>
          <p:cNvPr id="3" name="Espace réservé du contenu 2"/>
          <p:cNvSpPr>
            <a:spLocks noGrp="1"/>
          </p:cNvSpPr>
          <p:nvPr>
            <p:ph idx="1"/>
          </p:nvPr>
        </p:nvSpPr>
        <p:spPr/>
        <p:txBody>
          <a:bodyPr>
            <a:normAutofit fontScale="47500" lnSpcReduction="20000"/>
          </a:bodyPr>
          <a:lstStyle/>
          <a:p>
            <a:pPr>
              <a:buNone/>
            </a:pPr>
            <a:r>
              <a:rPr lang="fr-FR" sz="4400" dirty="0" smtClean="0"/>
              <a:t>		L’organisation des camps était telle que tout était mise en place afin de réduire l’être humain à l’échelle d’un animal, d’un parasite, insufflant la mort partout.  Cheminés et fours crématoires, forts de leur symbolique, étaient généralement situés à même le milieu du camp. Par ailleurs, les personnes en quarantaine se trouvaient parfois juste dans la salle au dessus de ceux devant se faire exécuter, dans certains cas. </a:t>
            </a:r>
          </a:p>
          <a:p>
            <a:pPr>
              <a:buNone/>
            </a:pPr>
            <a:endParaRPr lang="fr-FR" sz="4400" dirty="0" smtClean="0"/>
          </a:p>
          <a:p>
            <a:pPr>
              <a:buNone/>
            </a:pPr>
            <a:r>
              <a:rPr lang="fr-FR" sz="4400" dirty="0" smtClean="0"/>
              <a:t>    Les humiliations étaient aussi quotidienne,  ajoutées à cela des conditions de vie effroyables. Leur humanité était elle aussi mise en jeu dans ce système. On pourrait les comparer à des animaux, or même certains animaux du camp étaient mieux traités (par exemple, un jour au camp de Buchenwald, un kapo fut puni pour avoir électrocuté un des animaux de la ménagerie des SS).</a:t>
            </a:r>
          </a:p>
          <a:p>
            <a:endParaRPr lang="fr-FR"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548680"/>
            <a:ext cx="8676456" cy="1152128"/>
          </a:xfrm>
        </p:spPr>
        <p:txBody>
          <a:bodyPr>
            <a:normAutofit/>
          </a:bodyPr>
          <a:lstStyle/>
          <a:p>
            <a:r>
              <a:rPr lang="fr-FR" sz="4000" i="1" dirty="0" smtClean="0"/>
              <a:t>Témoigner du système concentrationnaire</a:t>
            </a:r>
            <a:endParaRPr lang="fr-FR" sz="4000" i="1" dirty="0"/>
          </a:p>
        </p:txBody>
      </p:sp>
      <p:sp>
        <p:nvSpPr>
          <p:cNvPr id="3" name="Espace réservé du contenu 2"/>
          <p:cNvSpPr>
            <a:spLocks noGrp="1"/>
          </p:cNvSpPr>
          <p:nvPr>
            <p:ph idx="1"/>
          </p:nvPr>
        </p:nvSpPr>
        <p:spPr>
          <a:xfrm>
            <a:off x="467544" y="1772816"/>
            <a:ext cx="8229600" cy="4389120"/>
          </a:xfrm>
        </p:spPr>
        <p:txBody>
          <a:bodyPr>
            <a:normAutofit/>
          </a:bodyPr>
          <a:lstStyle/>
          <a:p>
            <a:pPr>
              <a:buNone/>
            </a:pPr>
            <a:r>
              <a:rPr lang="fr-FR" sz="2300" dirty="0" smtClean="0"/>
              <a:t>		</a:t>
            </a:r>
          </a:p>
          <a:p>
            <a:pPr>
              <a:buNone/>
            </a:pPr>
            <a:r>
              <a:rPr lang="fr-FR" sz="2300" dirty="0" smtClean="0"/>
              <a:t>		</a:t>
            </a:r>
            <a:r>
              <a:rPr lang="fr-FR" sz="2100" dirty="0" smtClean="0"/>
              <a:t>Sous diverses formes, certains détenus des camps de concentration témoignèrent, que ce soit pendant la détention, ou suite à la libération. Le dessin fut l’une de ces façons de garder traces de ce qui se produisit. </a:t>
            </a:r>
          </a:p>
          <a:p>
            <a:pPr>
              <a:buNone/>
            </a:pPr>
            <a:endParaRPr lang="fr-FR" sz="2100" dirty="0" smtClean="0"/>
          </a:p>
          <a:p>
            <a:pPr>
              <a:buNone/>
            </a:pPr>
            <a:r>
              <a:rPr lang="fr-FR" sz="2100" dirty="0" smtClean="0"/>
              <a:t>	Les dessins constituent une part importante des témoignages concernant ces camps, étant donné que leur existence-même était volontairement dissimulée, de nombreuses preuves furent détruites avant la libération. Si la vérité n’était pas cachée, elle était parfois déguisée. La rumeur courait par exemple que les personnes déportées allaient dans des camps de vacances.</a:t>
            </a:r>
          </a:p>
          <a:p>
            <a:endParaRPr lang="fr-FR"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67544" y="1124744"/>
            <a:ext cx="8219256" cy="5199856"/>
          </a:xfrm>
        </p:spPr>
        <p:txBody>
          <a:bodyPr>
            <a:normAutofit/>
          </a:bodyPr>
          <a:lstStyle/>
          <a:p>
            <a:pPr>
              <a:buNone/>
            </a:pPr>
            <a:r>
              <a:rPr lang="fr-FR" sz="2100" dirty="0" smtClean="0"/>
              <a:t>		Il importait donc de relater d’une manière ou d’une autre leur quotidien afin de faire savoir la vérité. </a:t>
            </a:r>
          </a:p>
          <a:p>
            <a:pPr>
              <a:buNone/>
            </a:pPr>
            <a:r>
              <a:rPr lang="fr-FR" sz="2100" dirty="0" smtClean="0"/>
              <a:t>	Le dessin permit d’exprimer ce que les mots ne pouvaient probablement pas décrire, il y aussi une instantanéité et une universalité qui est présente dans le dessin. </a:t>
            </a:r>
          </a:p>
          <a:p>
            <a:pPr>
              <a:buNone/>
            </a:pPr>
            <a:endParaRPr lang="fr-FR" sz="2100" dirty="0" smtClean="0"/>
          </a:p>
          <a:p>
            <a:pPr>
              <a:buNone/>
            </a:pPr>
            <a:r>
              <a:rPr lang="fr-FR" sz="2100" dirty="0" smtClean="0"/>
              <a:t>		Certains prirent donc le risque de dessiner leur quotidien, à vif, afin de garder une trace de leur détention et de leurs conditions de vie, ainsi que des évènements qui pouvaient marquer les journées.</a:t>
            </a:r>
          </a:p>
          <a:p>
            <a:pPr>
              <a:buNone/>
            </a:pPr>
            <a:r>
              <a:rPr lang="fr-FR" sz="2100" dirty="0" smtClean="0"/>
              <a:t>	D’autres préférèrent dessiner suite à leur libération, tout d’abord car les possibilités de le faire dans les camps étaient limitées et risquées, et ensuite probablement car certains eurent besoin d’un certain recul pour retranscrire leur vécu.</a:t>
            </a:r>
            <a:endParaRPr lang="fr-FR" sz="2100"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67544" y="980728"/>
            <a:ext cx="8219256" cy="5343872"/>
          </a:xfrm>
        </p:spPr>
        <p:txBody>
          <a:bodyPr>
            <a:normAutofit/>
          </a:bodyPr>
          <a:lstStyle/>
          <a:p>
            <a:pPr>
              <a:buNone/>
            </a:pPr>
            <a:r>
              <a:rPr lang="fr-FR" sz="2300" dirty="0" smtClean="0"/>
              <a:t>		</a:t>
            </a:r>
            <a:r>
              <a:rPr lang="fr-FR" sz="2100" dirty="0" smtClean="0"/>
              <a:t>Le fait que le sujet resta tabou durant des années poussa certainement aussi les détenus à dessiner. </a:t>
            </a:r>
          </a:p>
          <a:p>
            <a:pPr>
              <a:buNone/>
            </a:pPr>
            <a:r>
              <a:rPr lang="fr-FR" sz="2100" dirty="0" smtClean="0"/>
              <a:t>	Peu d’entre eux étaient capable d’en parler à leurs proches, d’ailleurs, peu pensaient véridique ce qui était raconté.</a:t>
            </a:r>
          </a:p>
          <a:p>
            <a:pPr>
              <a:buNone/>
            </a:pPr>
            <a:r>
              <a:rPr lang="fr-FR" sz="2100" dirty="0" smtClean="0"/>
              <a:t>	De plus, lors de la montée du négationnisme, le dessin fut un moyen de faire valoir ce qui fut vécu, par les dessins réalisés à l’époque, et ceux réalisés après, qui reprenaient parfois des détails précis. </a:t>
            </a:r>
          </a:p>
          <a:p>
            <a:pPr>
              <a:buNone/>
            </a:pPr>
            <a:r>
              <a:rPr lang="fr-FR" sz="2100" dirty="0" smtClean="0"/>
              <a:t>		Le dessin à valeur de témoignage est généralement empreint au maximum d’authenticité, sans artifices afin de retranscrire les situations au plus juste. </a:t>
            </a:r>
          </a:p>
          <a:p>
            <a:pPr>
              <a:buNone/>
            </a:pPr>
            <a:r>
              <a:rPr lang="fr-FR" sz="2100" dirty="0" smtClean="0"/>
              <a:t>	Cependant, il ne s’agit pas de faire valoir davantage le dessin qui vise au plus juste à celui qui vise à retranscrire une émotion ou à évacuer les tensions sur le moment. </a:t>
            </a:r>
          </a:p>
          <a:p>
            <a:endParaRPr lang="fr-FR"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descr="imagetpetemoignage2.bmp"/>
          <p:cNvPicPr>
            <a:picLocks noGrp="1" noChangeAspect="1"/>
          </p:cNvPicPr>
          <p:nvPr>
            <p:ph idx="1"/>
          </p:nvPr>
        </p:nvPicPr>
        <p:blipFill>
          <a:blip r:embed="rId2" cstate="print"/>
          <a:stretch>
            <a:fillRect/>
          </a:stretch>
        </p:blipFill>
        <p:spPr>
          <a:xfrm>
            <a:off x="1187624" y="2132855"/>
            <a:ext cx="7080012" cy="3227653"/>
          </a:xfrm>
        </p:spPr>
      </p:pic>
      <p:sp>
        <p:nvSpPr>
          <p:cNvPr id="5" name="ZoneTexte 4"/>
          <p:cNvSpPr txBox="1"/>
          <p:nvPr/>
        </p:nvSpPr>
        <p:spPr>
          <a:xfrm>
            <a:off x="467544" y="836712"/>
            <a:ext cx="8676456" cy="861774"/>
          </a:xfrm>
          <a:prstGeom prst="rect">
            <a:avLst/>
          </a:prstGeom>
          <a:noFill/>
        </p:spPr>
        <p:txBody>
          <a:bodyPr wrap="square" rtlCol="0">
            <a:spAutoFit/>
          </a:bodyPr>
          <a:lstStyle/>
          <a:p>
            <a:r>
              <a:rPr lang="fr-FR" sz="5000" i="1" dirty="0" smtClean="0">
                <a:solidFill>
                  <a:schemeClr val="accent6">
                    <a:lumMod val="75000"/>
                  </a:schemeClr>
                </a:solidFill>
                <a:latin typeface="+mj-lt"/>
              </a:rPr>
              <a:t>Différents témoignages</a:t>
            </a:r>
            <a:endParaRPr lang="fr-FR" sz="5000" i="1" dirty="0">
              <a:solidFill>
                <a:schemeClr val="accent6">
                  <a:lumMod val="75000"/>
                </a:schemeClr>
              </a:solidFill>
              <a:latin typeface="+mj-lt"/>
            </a:endParaRPr>
          </a:p>
        </p:txBody>
      </p:sp>
      <p:sp>
        <p:nvSpPr>
          <p:cNvPr id="6" name="ZoneTexte 5"/>
          <p:cNvSpPr txBox="1"/>
          <p:nvPr/>
        </p:nvSpPr>
        <p:spPr>
          <a:xfrm>
            <a:off x="755576" y="5661248"/>
            <a:ext cx="7992888" cy="738664"/>
          </a:xfrm>
          <a:prstGeom prst="rect">
            <a:avLst/>
          </a:prstGeom>
          <a:noFill/>
        </p:spPr>
        <p:txBody>
          <a:bodyPr wrap="square" rtlCol="0">
            <a:spAutoFit/>
          </a:bodyPr>
          <a:lstStyle/>
          <a:p>
            <a:r>
              <a:rPr lang="fr-FR" sz="2100" dirty="0" smtClean="0"/>
              <a:t>Ci-dessus un schéma explicatif de David </a:t>
            </a:r>
            <a:r>
              <a:rPr lang="fr-FR" sz="2100" dirty="0" err="1" smtClean="0"/>
              <a:t>Olère</a:t>
            </a:r>
            <a:r>
              <a:rPr lang="fr-FR" sz="2100" dirty="0" smtClean="0"/>
              <a:t>, un détenu polonais qui travailla dans le </a:t>
            </a:r>
            <a:r>
              <a:rPr lang="fr-FR" sz="2100" dirty="0" err="1" smtClean="0"/>
              <a:t>sonderkommando</a:t>
            </a:r>
            <a:r>
              <a:rPr lang="fr-FR" sz="2100" dirty="0" smtClean="0"/>
              <a:t>. </a:t>
            </a:r>
            <a:endParaRPr lang="fr-FR" sz="2100"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67544" y="1268760"/>
            <a:ext cx="8219256" cy="5055840"/>
          </a:xfrm>
        </p:spPr>
        <p:txBody>
          <a:bodyPr>
            <a:normAutofit/>
          </a:bodyPr>
          <a:lstStyle/>
          <a:p>
            <a:pPr>
              <a:buNone/>
            </a:pPr>
            <a:r>
              <a:rPr lang="fr-FR" sz="2100" dirty="0" smtClean="0"/>
              <a:t>		 Il était alors chargé de transporter les corps des chambres à gaz jusqu’aux fours crématoires. Habituellement ce poste est de courte durée afin d’éviter de conserver des personnes pouvant témoigner de ces faits lors de la libération, mais ses compétences linguistiques et artistiques le sauvèrent (en effet le dessin était source de divertissement pour les kapos et la maîtrise de plusieurs langues était un fort avantage là où plusieurs sortes de nationalités se mêlaient). </a:t>
            </a:r>
          </a:p>
          <a:p>
            <a:pPr>
              <a:buNone/>
            </a:pPr>
            <a:endParaRPr lang="fr-FR" sz="2100" dirty="0" smtClean="0"/>
          </a:p>
          <a:p>
            <a:pPr>
              <a:buNone/>
            </a:pPr>
            <a:r>
              <a:rPr lang="fr-FR" sz="2100" dirty="0" smtClean="0"/>
              <a:t>		La précision, les nombreuses informations ainsi que la vision d’ensemble font de ce dessin un témoignage important. Un point de vue neutre est donné, il s’agit ici de montrer le fonctionnement du crématorium, en toute objectivité. </a:t>
            </a:r>
            <a:endParaRPr lang="fr-FR" sz="2100"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descr="imagetpetemoignage6.bmp"/>
          <p:cNvPicPr>
            <a:picLocks noGrp="1" noChangeAspect="1"/>
          </p:cNvPicPr>
          <p:nvPr>
            <p:ph idx="1"/>
          </p:nvPr>
        </p:nvPicPr>
        <p:blipFill>
          <a:blip r:embed="rId2" cstate="print"/>
          <a:stretch>
            <a:fillRect/>
          </a:stretch>
        </p:blipFill>
        <p:spPr>
          <a:xfrm>
            <a:off x="1907704" y="908720"/>
            <a:ext cx="5362265" cy="4259170"/>
          </a:xfrm>
        </p:spPr>
      </p:pic>
      <p:sp>
        <p:nvSpPr>
          <p:cNvPr id="5" name="ZoneTexte 4"/>
          <p:cNvSpPr txBox="1"/>
          <p:nvPr/>
        </p:nvSpPr>
        <p:spPr>
          <a:xfrm>
            <a:off x="611560" y="5373216"/>
            <a:ext cx="7488832" cy="738664"/>
          </a:xfrm>
          <a:prstGeom prst="rect">
            <a:avLst/>
          </a:prstGeom>
          <a:noFill/>
        </p:spPr>
        <p:txBody>
          <a:bodyPr wrap="square" rtlCol="0">
            <a:spAutoFit/>
          </a:bodyPr>
          <a:lstStyle/>
          <a:p>
            <a:r>
              <a:rPr lang="fr-FR" dirty="0" smtClean="0"/>
              <a:t>	</a:t>
            </a:r>
            <a:r>
              <a:rPr lang="fr-FR" sz="2100" dirty="0" smtClean="0"/>
              <a:t>Ce dessin de Léon </a:t>
            </a:r>
            <a:r>
              <a:rPr lang="fr-FR" sz="2100" dirty="0" err="1" smtClean="0"/>
              <a:t>Delarbre</a:t>
            </a:r>
            <a:r>
              <a:rPr lang="fr-FR" sz="2100" dirty="0" smtClean="0"/>
              <a:t> représentant un four crématoire de l’extérieur est lui aussi un témoignage important. </a:t>
            </a:r>
            <a:endParaRPr lang="fr-FR" sz="2100"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67544" y="1124744"/>
            <a:ext cx="8219256" cy="5199856"/>
          </a:xfrm>
        </p:spPr>
        <p:txBody>
          <a:bodyPr/>
          <a:lstStyle/>
          <a:p>
            <a:pPr>
              <a:buNone/>
            </a:pPr>
            <a:r>
              <a:rPr lang="fr-FR" dirty="0" smtClean="0"/>
              <a:t>	</a:t>
            </a:r>
            <a:r>
              <a:rPr lang="fr-FR" sz="2800" dirty="0" smtClean="0"/>
              <a:t> 	</a:t>
            </a:r>
            <a:r>
              <a:rPr lang="fr-FR" sz="2100" dirty="0" smtClean="0"/>
              <a:t>Il témoigne tout d’abord du fonctionnement du camp, ainsi que de son ambiance générale, de l’atmosphère, tout en restant simple et concis, ce qui accentue la force de ce dessin. </a:t>
            </a:r>
          </a:p>
          <a:p>
            <a:pPr>
              <a:buNone/>
            </a:pPr>
            <a:r>
              <a:rPr lang="fr-FR" sz="2100" dirty="0" smtClean="0"/>
              <a:t>	Croqué, rapide, le four semble être enfui au milieu du ciel, de l’ombre des baraquements et de la fumée, seule ressort la cheminée. </a:t>
            </a:r>
          </a:p>
          <a:p>
            <a:pPr>
              <a:buNone/>
            </a:pPr>
            <a:r>
              <a:rPr lang="fr-FR" sz="2100" dirty="0" smtClean="0"/>
              <a:t>		On remarque donc qu’à la fois sont montrés ici le fonctionnement du camp, avec la cheminée et le four présent au beau milieu des baraquements, ainsi qu’un signe de la forte présence de la mort et de l’angoisse, ainsi que l’urgence de l’acte dans le geste des traits et dans la schématisation des éléments. </a:t>
            </a:r>
          </a:p>
          <a:p>
            <a:endParaRPr lang="fr-FR"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539552" y="5661248"/>
            <a:ext cx="7920880" cy="923330"/>
          </a:xfrm>
          <a:prstGeom prst="rect">
            <a:avLst/>
          </a:prstGeom>
          <a:noFill/>
        </p:spPr>
        <p:txBody>
          <a:bodyPr wrap="square" rtlCol="0">
            <a:spAutoFit/>
          </a:bodyPr>
          <a:lstStyle/>
          <a:p>
            <a:r>
              <a:rPr lang="fr-FR" dirty="0" smtClean="0"/>
              <a:t>Ci-dessus un dessin de Serge </a:t>
            </a:r>
            <a:r>
              <a:rPr lang="fr-FR" dirty="0" err="1" smtClean="0"/>
              <a:t>Smulevic</a:t>
            </a:r>
            <a:r>
              <a:rPr lang="fr-FR" dirty="0" smtClean="0"/>
              <a:t>, ancien déporté qui contribua beaucoup par ses dessins au témoignage de l’histoire des camps, allant jusqu’à utiliser certains de ses dessins dans des procès. </a:t>
            </a:r>
            <a:endParaRPr lang="fr-FR" dirty="0"/>
          </a:p>
        </p:txBody>
      </p:sp>
      <p:pic>
        <p:nvPicPr>
          <p:cNvPr id="7" name="Espace réservé du contenu 6" descr="imagetpetemoignage8.bmp"/>
          <p:cNvPicPr>
            <a:picLocks noGrp="1" noChangeAspect="1"/>
          </p:cNvPicPr>
          <p:nvPr>
            <p:ph idx="1"/>
          </p:nvPr>
        </p:nvPicPr>
        <p:blipFill>
          <a:blip r:embed="rId2" cstate="print"/>
          <a:stretch>
            <a:fillRect/>
          </a:stretch>
        </p:blipFill>
        <p:spPr>
          <a:xfrm>
            <a:off x="2627784" y="836712"/>
            <a:ext cx="3096344" cy="4667623"/>
          </a:xfrm>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67544" y="1196752"/>
            <a:ext cx="8219256" cy="5127848"/>
          </a:xfrm>
        </p:spPr>
        <p:txBody>
          <a:bodyPr>
            <a:normAutofit/>
          </a:bodyPr>
          <a:lstStyle/>
          <a:p>
            <a:pPr>
              <a:buNone/>
            </a:pPr>
            <a:r>
              <a:rPr lang="fr-FR" dirty="0" smtClean="0"/>
              <a:t>	</a:t>
            </a:r>
            <a:r>
              <a:rPr lang="fr-FR" sz="2100" dirty="0" smtClean="0"/>
              <a:t>	Serge </a:t>
            </a:r>
            <a:r>
              <a:rPr lang="fr-FR" sz="2100" dirty="0" err="1" smtClean="0"/>
              <a:t>Smulevic</a:t>
            </a:r>
            <a:r>
              <a:rPr lang="fr-FR" sz="2100" dirty="0" smtClean="0"/>
              <a:t> décida de faire certains de ces dessins sur des fonds colorés. En effet, selon lui, les couleurs pouvaient aussi s’intégrer à ce thème, par exemple par les fleurs qu’ils pouvaient voir en allant travailler dans des </a:t>
            </a:r>
            <a:r>
              <a:rPr lang="fr-FR" sz="2100" dirty="0" err="1" smtClean="0"/>
              <a:t>kommandos</a:t>
            </a:r>
            <a:r>
              <a:rPr lang="fr-FR" sz="2100" dirty="0" smtClean="0"/>
              <a:t> extérieurs au printemps, mais aussi car la souffrance ne se symbolise pas que par des couleurs sombres. </a:t>
            </a:r>
          </a:p>
          <a:p>
            <a:pPr>
              <a:buNone/>
            </a:pPr>
            <a:r>
              <a:rPr lang="fr-FR" sz="2100" dirty="0" smtClean="0"/>
              <a:t>	Ses dessins sont composés de peu de traits, presque schématisés, mais représentent néanmoins des scènes détaillées . Ici par exemple une scène représentant une expérience sur un détenu. On ne sait exactement le but de l’opération, mais ce genre de dessin laisse penser qu’il y avait donc des expériences diverses. </a:t>
            </a:r>
          </a:p>
          <a:p>
            <a:pPr>
              <a:buNone/>
            </a:pPr>
            <a:r>
              <a:rPr lang="fr-FR" sz="2100" dirty="0" smtClean="0"/>
              <a:t>		Serge </a:t>
            </a:r>
            <a:r>
              <a:rPr lang="fr-FR" sz="2100" dirty="0" err="1" smtClean="0"/>
              <a:t>Smulevic</a:t>
            </a:r>
            <a:r>
              <a:rPr lang="fr-FR" sz="2100" dirty="0" smtClean="0"/>
              <a:t> témoigne donc de l’organisation et du système interne du camp, et dévoile un autre des crimes contre l’humanité qui fut commis au sein de ce milieu. </a:t>
            </a:r>
            <a:endParaRPr lang="fr-FR" sz="2100"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descr="imagetpetemoignage7.bmp"/>
          <p:cNvPicPr>
            <a:picLocks noGrp="1" noChangeAspect="1"/>
          </p:cNvPicPr>
          <p:nvPr>
            <p:ph idx="1"/>
          </p:nvPr>
        </p:nvPicPr>
        <p:blipFill>
          <a:blip r:embed="rId2" cstate="print"/>
          <a:stretch>
            <a:fillRect/>
          </a:stretch>
        </p:blipFill>
        <p:spPr>
          <a:xfrm>
            <a:off x="1547664" y="1052736"/>
            <a:ext cx="5966377" cy="4176464"/>
          </a:xfrm>
        </p:spPr>
      </p:pic>
      <p:sp>
        <p:nvSpPr>
          <p:cNvPr id="5" name="ZoneTexte 4"/>
          <p:cNvSpPr txBox="1"/>
          <p:nvPr/>
        </p:nvSpPr>
        <p:spPr>
          <a:xfrm>
            <a:off x="899592" y="5661248"/>
            <a:ext cx="7776864" cy="646331"/>
          </a:xfrm>
          <a:prstGeom prst="rect">
            <a:avLst/>
          </a:prstGeom>
          <a:noFill/>
        </p:spPr>
        <p:txBody>
          <a:bodyPr wrap="square" rtlCol="0">
            <a:spAutoFit/>
          </a:bodyPr>
          <a:lstStyle/>
          <a:p>
            <a:r>
              <a:rPr lang="fr-FR" dirty="0" smtClean="0"/>
              <a:t>« Nous organisons », de Thomas </a:t>
            </a:r>
            <a:r>
              <a:rPr lang="fr-FR" dirty="0" err="1" smtClean="0"/>
              <a:t>Geve</a:t>
            </a:r>
            <a:r>
              <a:rPr lang="fr-FR" dirty="0" smtClean="0"/>
              <a:t>, un jeune, déporté qui ne fut pas exterminé. Il travailla dans des camps tels que Auschwitz et Buchenwald. </a:t>
            </a:r>
            <a:endParaRPr lang="fr-F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95536" y="1124744"/>
            <a:ext cx="8291264" cy="5199856"/>
          </a:xfrm>
        </p:spPr>
        <p:txBody>
          <a:bodyPr>
            <a:normAutofit fontScale="85000" lnSpcReduction="20000"/>
          </a:bodyPr>
          <a:lstStyle/>
          <a:p>
            <a:pPr>
              <a:buNone/>
            </a:pPr>
            <a:r>
              <a:rPr lang="fr-FR" sz="2500" dirty="0" smtClean="0"/>
              <a:t>    Etant d’ailleurs entassés dans les blocks, sur les lieux de travail ou durant l’appel, à la manière de troupeaux, exhibés nus aux yeux de tous lors des examens médicaux, les détenus étaient aussi poussés à se comporter eux-mêmes à la façon de bête, en s’épouillant, en mangeant dans une même gamelle et ce, avec leurs doigts. Généralement vêtus de haillons, inadaptés à leur taille, d’ailleurs tous identiques. L’Homme ne devait être qu’une masse dépourvue de volonté et d’identité propre, comme le démontrent le numéro tatoué sur leur bras. </a:t>
            </a:r>
          </a:p>
          <a:p>
            <a:pPr>
              <a:buNone/>
            </a:pPr>
            <a:r>
              <a:rPr lang="fr-FR" sz="2500" dirty="0" smtClean="0"/>
              <a:t>	Mêmes les morts n’étaient pas respectés, gisant éparses, enterrés, brûlés à plusieurs dans un même four (ce qui était opposé aux lois concernant la crémation en Allemagne, avec beaucoup d’autres faits similaires, tels que la chaleur du four par exemple).</a:t>
            </a:r>
          </a:p>
          <a:p>
            <a:pPr>
              <a:buNone/>
            </a:pPr>
            <a:endParaRPr lang="fr-FR" sz="2500" dirty="0" smtClean="0"/>
          </a:p>
          <a:p>
            <a:pPr>
              <a:buNone/>
            </a:pPr>
            <a:r>
              <a:rPr lang="fr-FR" sz="2500" dirty="0" smtClean="0"/>
              <a:t>		La résistance s’affiche alors par l’espoir,  l’opposition, la soif de vivre en dépit de ces conditions.  Culture en tout genre (telle que le dessin, l’écriture, le langage, les religions) joua aussi un rôle important pour la résistance au sein de ce système.</a:t>
            </a:r>
          </a:p>
          <a:p>
            <a:endParaRPr lang="fr-FR"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67544" y="1268760"/>
            <a:ext cx="8219256" cy="5055840"/>
          </a:xfrm>
        </p:spPr>
        <p:txBody>
          <a:bodyPr/>
          <a:lstStyle/>
          <a:p>
            <a:pPr>
              <a:buNone/>
            </a:pPr>
            <a:r>
              <a:rPr lang="fr-FR" dirty="0" smtClean="0"/>
              <a:t>	</a:t>
            </a:r>
            <a:r>
              <a:rPr lang="fr-FR" sz="2100" dirty="0" smtClean="0"/>
              <a:t>	Au moment de la libération, le jeune Thomas était trop faible pour être évacué. Faute de pouvoir sortir, il demanda de quoi dessiner et retranscrit le plus fidèlement possible ce qu’il avait pu emmagasiner durant sa détention. Bien que n’ayant aucune pratique du dessin, ses représentations sont d’essentiels témoignages. </a:t>
            </a:r>
          </a:p>
          <a:p>
            <a:pPr>
              <a:buNone/>
            </a:pPr>
            <a:r>
              <a:rPr lang="fr-FR" sz="2100" dirty="0" smtClean="0"/>
              <a:t>	Une fois de plus nous pouvons remarquer que la schématisation renforce l’objectivité et la fonction informative du dessin.</a:t>
            </a:r>
          </a:p>
          <a:p>
            <a:pPr>
              <a:buNone/>
            </a:pPr>
            <a:r>
              <a:rPr lang="fr-FR" sz="2100" dirty="0" smtClean="0"/>
              <a:t>	Allant à l’essentiel, Thomas </a:t>
            </a:r>
            <a:r>
              <a:rPr lang="fr-FR" sz="2100" dirty="0" err="1" smtClean="0"/>
              <a:t>Geve</a:t>
            </a:r>
            <a:r>
              <a:rPr lang="fr-FR" sz="2100" dirty="0" smtClean="0"/>
              <a:t> a su apporter et/ou confirmer de précieuses informations, bien que très simples voire minimaliste, ses dessins sont des preuves à part entière. </a:t>
            </a:r>
          </a:p>
          <a:p>
            <a:pPr>
              <a:buNone/>
            </a:pPr>
            <a:r>
              <a:rPr lang="fr-FR" sz="2100" dirty="0" smtClean="0"/>
              <a:t>	La simplicité et une sorte de naïveté se retrouvent dans de nombreux dessins jeunes déportés, dont la majorité purent se prêter à cette activité dans le camp de </a:t>
            </a:r>
            <a:r>
              <a:rPr lang="fr-FR" sz="2100" dirty="0" err="1" smtClean="0"/>
              <a:t>Terezin</a:t>
            </a:r>
            <a:r>
              <a:rPr lang="fr-FR" sz="2100" dirty="0" smtClean="0"/>
              <a:t>. </a:t>
            </a:r>
            <a:endParaRPr lang="fr-FR" sz="2100"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descr="imageteptemoignage.bmp"/>
          <p:cNvPicPr>
            <a:picLocks noGrp="1" noChangeAspect="1"/>
          </p:cNvPicPr>
          <p:nvPr>
            <p:ph idx="1"/>
          </p:nvPr>
        </p:nvPicPr>
        <p:blipFill>
          <a:blip r:embed="rId2" cstate="print"/>
          <a:stretch>
            <a:fillRect/>
          </a:stretch>
        </p:blipFill>
        <p:spPr>
          <a:xfrm>
            <a:off x="1835696" y="980728"/>
            <a:ext cx="5035335" cy="4006316"/>
          </a:xfrm>
        </p:spPr>
      </p:pic>
      <p:sp>
        <p:nvSpPr>
          <p:cNvPr id="5" name="ZoneTexte 4"/>
          <p:cNvSpPr txBox="1"/>
          <p:nvPr/>
        </p:nvSpPr>
        <p:spPr>
          <a:xfrm>
            <a:off x="755576" y="5149840"/>
            <a:ext cx="7848872" cy="1708160"/>
          </a:xfrm>
          <a:prstGeom prst="rect">
            <a:avLst/>
          </a:prstGeom>
          <a:noFill/>
        </p:spPr>
        <p:txBody>
          <a:bodyPr wrap="square" rtlCol="0">
            <a:spAutoFit/>
          </a:bodyPr>
          <a:lstStyle/>
          <a:p>
            <a:r>
              <a:rPr lang="fr-FR" sz="2100" dirty="0" smtClean="0"/>
              <a:t>	Celui-ci contraste en divers points avec le précédent dessin David </a:t>
            </a:r>
            <a:r>
              <a:rPr lang="fr-FR" sz="2100" dirty="0" err="1" smtClean="0"/>
              <a:t>Olère</a:t>
            </a:r>
            <a:r>
              <a:rPr lang="fr-FR" sz="2100" dirty="0" smtClean="0"/>
              <a:t>, tout d’abord, il ne s’agit pas d’un schéma, de plus, l’auteur a volontairement commis une erreur, il a représenté les chambres à gaz juxtaposant les fours crématoires,  ce qui n’a jamais été le cas. </a:t>
            </a:r>
            <a:endParaRPr lang="fr-FR" sz="2100"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67544" y="1124744"/>
            <a:ext cx="8219256" cy="5199856"/>
          </a:xfrm>
        </p:spPr>
        <p:txBody>
          <a:bodyPr>
            <a:normAutofit lnSpcReduction="10000"/>
          </a:bodyPr>
          <a:lstStyle/>
          <a:p>
            <a:pPr>
              <a:buNone/>
            </a:pPr>
            <a:r>
              <a:rPr lang="fr-FR" sz="2100" dirty="0" smtClean="0"/>
              <a:t>	Il peut cependant parfaitement s’agir d’un choix, étant donné que David </a:t>
            </a:r>
            <a:r>
              <a:rPr lang="fr-FR" sz="2100" dirty="0" err="1" smtClean="0"/>
              <a:t>Olère</a:t>
            </a:r>
            <a:r>
              <a:rPr lang="fr-FR" sz="2100" dirty="0" smtClean="0"/>
              <a:t> a fait parti du </a:t>
            </a:r>
            <a:r>
              <a:rPr lang="fr-FR" sz="2100" dirty="0" err="1" smtClean="0"/>
              <a:t>sonderkommando</a:t>
            </a:r>
            <a:r>
              <a:rPr lang="fr-FR" sz="2100" dirty="0" smtClean="0"/>
              <a:t>, et à la vue de la précision de son schéma concernant le crématorium, il était certain qu’il avait une connaissance précise du fonctionne des crématorium. </a:t>
            </a:r>
          </a:p>
          <a:p>
            <a:pPr>
              <a:buNone/>
            </a:pPr>
            <a:r>
              <a:rPr lang="fr-FR" sz="2100" dirty="0" smtClean="0"/>
              <a:t>	De plus, ce dessin peut tout de même être vu comme un témoignage, si l’on excepte ce fait. En effet, les détails sont tout de même fort présents, que ce soit au niveau de la chambre à gaz, par la construction de la porte, ou les corps des défunts, la zone de réserve en dessous des fours pour récupérer la graisse,  ou encore par l’uniforme de l’homme à droite ou de la physionomie du personnage central. </a:t>
            </a:r>
          </a:p>
          <a:p>
            <a:pPr>
              <a:buNone/>
            </a:pPr>
            <a:r>
              <a:rPr lang="fr-FR" sz="2100" dirty="0" smtClean="0"/>
              <a:t>	Le style est réaliste et percutant, on sent que l’artiste n’a pas chercher à amplifier, il a seulement probablement juxtaposé fours et chambre à gaz de manière à concentrer les deux idées et afin de mieux illustrer son idée. </a:t>
            </a:r>
          </a:p>
          <a:p>
            <a:pPr>
              <a:buNone/>
            </a:pPr>
            <a:endParaRPr lang="fr-FR" sz="2100"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67544" y="1196752"/>
            <a:ext cx="8219256" cy="5127848"/>
          </a:xfrm>
        </p:spPr>
        <p:txBody>
          <a:bodyPr>
            <a:normAutofit/>
          </a:bodyPr>
          <a:lstStyle/>
          <a:p>
            <a:pPr>
              <a:buNone/>
            </a:pPr>
            <a:r>
              <a:rPr lang="fr-FR" sz="2100" dirty="0" smtClean="0"/>
              <a:t>		En tout cas, le mélange de ces deux données contradictoires n’échappa pas aux négationnistes. Quelque fut la volonté de David </a:t>
            </a:r>
            <a:r>
              <a:rPr lang="fr-FR" sz="2100" dirty="0" err="1" smtClean="0"/>
              <a:t>Olère</a:t>
            </a:r>
            <a:r>
              <a:rPr lang="fr-FR" sz="2100" dirty="0" smtClean="0"/>
              <a:t> par ce dessin, ces derniers s’en servir de manière à discréditer les témoignages à ce sujet, et à retourner ce dessin contre l’auteur. </a:t>
            </a:r>
          </a:p>
          <a:p>
            <a:pPr>
              <a:buNone/>
            </a:pPr>
            <a:r>
              <a:rPr lang="fr-FR" sz="2100" dirty="0" smtClean="0"/>
              <a:t>	Alors que son schéma et la place qu’il occupait au sein du camp démontrent bien sa connaissance sur le sujet. </a:t>
            </a:r>
          </a:p>
          <a:p>
            <a:pPr>
              <a:buNone/>
            </a:pPr>
            <a:endParaRPr lang="fr-FR" sz="2100" dirty="0" smtClean="0"/>
          </a:p>
          <a:p>
            <a:pPr>
              <a:buNone/>
            </a:pPr>
            <a:r>
              <a:rPr lang="fr-FR" sz="2100" dirty="0" smtClean="0"/>
              <a:t>		Ce genre de fait montre combien la notion de témoignage est délicate et fragile. Il faut veiller à être le plus juste possible afin d’éviter de s’y méprendre, surtout avec des thèmes comme celui-ci qui peuvent être sujets à des controverses.</a:t>
            </a:r>
          </a:p>
          <a:p>
            <a:pPr>
              <a:buNone/>
            </a:pPr>
            <a:r>
              <a:rPr lang="fr-FR" sz="2100" dirty="0" smtClean="0"/>
              <a:t>	</a:t>
            </a:r>
            <a:endParaRPr lang="fr-FR" sz="2100"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Conclusion </a:t>
            </a:r>
            <a:endParaRPr lang="fr-FR" dirty="0"/>
          </a:p>
        </p:txBody>
      </p:sp>
      <p:sp>
        <p:nvSpPr>
          <p:cNvPr id="3" name="Espace réservé du contenu 2"/>
          <p:cNvSpPr>
            <a:spLocks noGrp="1"/>
          </p:cNvSpPr>
          <p:nvPr>
            <p:ph idx="1"/>
          </p:nvPr>
        </p:nvSpPr>
        <p:spPr>
          <a:xfrm>
            <a:off x="457200" y="1935480"/>
            <a:ext cx="8229600" cy="4922520"/>
          </a:xfrm>
        </p:spPr>
        <p:txBody>
          <a:bodyPr>
            <a:normAutofit lnSpcReduction="10000"/>
          </a:bodyPr>
          <a:lstStyle/>
          <a:p>
            <a:pPr>
              <a:buNone/>
            </a:pPr>
            <a:r>
              <a:rPr lang="fr-FR" sz="2100" dirty="0" smtClean="0"/>
              <a:t>		Le dessin dans les camps de concentration peut donc avoir plusieurs portées, c</a:t>
            </a:r>
            <a:r>
              <a:rPr lang="fr-FR" sz="2100" dirty="0" smtClean="0"/>
              <a:t>elle de témoigner, en relatant les faits de la manière la plus objective possible, traitant des  évènements de manière informative, ou encore celle de résister, en s’opposant au système concentrationnaire grâce à la volonté de faire valoir ses qualités d’être humains. </a:t>
            </a:r>
          </a:p>
          <a:p>
            <a:pPr>
              <a:buNone/>
            </a:pPr>
            <a:r>
              <a:rPr lang="fr-FR" sz="2100" dirty="0" smtClean="0"/>
              <a:t>	</a:t>
            </a:r>
            <a:r>
              <a:rPr lang="fr-FR" sz="2100" dirty="0" smtClean="0"/>
              <a:t>Le dessin peut aussi être utilisé de manière à survivre, que ce soit pendant la détention ou suite à la libération, afin d’</a:t>
            </a:r>
            <a:r>
              <a:rPr lang="fr-FR" sz="2100" dirty="0" err="1" smtClean="0"/>
              <a:t>extérioser</a:t>
            </a:r>
            <a:r>
              <a:rPr lang="fr-FR" sz="2100" dirty="0" smtClean="0"/>
              <a:t> leur traumatisme.</a:t>
            </a:r>
          </a:p>
          <a:p>
            <a:pPr>
              <a:buNone/>
            </a:pPr>
            <a:r>
              <a:rPr lang="fr-FR" sz="2100" dirty="0" smtClean="0"/>
              <a:t>	</a:t>
            </a:r>
            <a:r>
              <a:rPr lang="fr-FR" sz="2100" dirty="0" smtClean="0"/>
              <a:t>L’univers concentrationnaire a ouvert différentes portes au niveau artistiques, telles que le théâtre (</a:t>
            </a:r>
            <a:r>
              <a:rPr lang="fr-FR" sz="2100" dirty="0" err="1" smtClean="0"/>
              <a:t>Réplika</a:t>
            </a:r>
            <a:r>
              <a:rPr lang="fr-FR" sz="2100" dirty="0" smtClean="0"/>
              <a:t> de </a:t>
            </a:r>
            <a:r>
              <a:rPr lang="fr-FR" sz="2100" dirty="0" err="1" smtClean="0"/>
              <a:t>Jozek</a:t>
            </a:r>
            <a:r>
              <a:rPr lang="fr-FR" sz="2100" dirty="0" smtClean="0"/>
              <a:t> </a:t>
            </a:r>
            <a:r>
              <a:rPr lang="fr-FR" sz="2100" dirty="0" err="1" smtClean="0"/>
              <a:t>Szajna</a:t>
            </a:r>
            <a:r>
              <a:rPr lang="fr-FR" sz="2100" dirty="0" smtClean="0"/>
              <a:t>) ou l’écriture (Si c’est un homme de Primo Levi), ou encore les sculptures (</a:t>
            </a:r>
            <a:r>
              <a:rPr lang="fr-FR" sz="2100" dirty="0" smtClean="0"/>
              <a:t>Monument aux déportés de Buchenwald, cimetière du Père </a:t>
            </a:r>
            <a:r>
              <a:rPr lang="fr-FR" sz="2100" dirty="0" smtClean="0"/>
              <a:t>Lachaise de </a:t>
            </a:r>
            <a:r>
              <a:rPr lang="fr-FR" sz="2100" dirty="0" err="1" smtClean="0"/>
              <a:t>Buncel</a:t>
            </a:r>
            <a:r>
              <a:rPr lang="fr-FR" sz="2100" dirty="0" smtClean="0"/>
              <a:t> Louis)</a:t>
            </a:r>
            <a:endParaRPr lang="fr-FR" sz="2100" dirty="0" smtClean="0"/>
          </a:p>
          <a:p>
            <a:pPr>
              <a:buNone/>
            </a:pPr>
            <a:r>
              <a:rPr lang="fr-FR" sz="2100" dirty="0" smtClean="0"/>
              <a:t>	</a:t>
            </a:r>
            <a:endParaRPr lang="fr-FR" sz="21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Dessiner pour résister</a:t>
            </a:r>
            <a:endParaRPr lang="fr-FR" dirty="0"/>
          </a:p>
        </p:txBody>
      </p:sp>
      <p:sp>
        <p:nvSpPr>
          <p:cNvPr id="3" name="Espace réservé du contenu 2"/>
          <p:cNvSpPr>
            <a:spLocks noGrp="1"/>
          </p:cNvSpPr>
          <p:nvPr>
            <p:ph idx="1"/>
          </p:nvPr>
        </p:nvSpPr>
        <p:spPr/>
        <p:txBody>
          <a:bodyPr/>
          <a:lstStyle/>
          <a:p>
            <a:r>
              <a:rPr lang="fr-FR" dirty="0" smtClean="0"/>
              <a:t>  Déshumanisation et résistance</a:t>
            </a:r>
          </a:p>
          <a:p>
            <a:r>
              <a:rPr lang="fr-FR" dirty="0" smtClean="0"/>
              <a:t>  Dessiner pour résister</a:t>
            </a:r>
          </a:p>
          <a:p>
            <a:pPr>
              <a:buNone/>
            </a:pPr>
            <a:r>
              <a:rPr lang="fr-FR" dirty="0" smtClean="0"/>
              <a:t>    </a:t>
            </a:r>
          </a:p>
          <a:p>
            <a:pPr>
              <a:buNone/>
            </a:pPr>
            <a:endParaRPr lang="fr-FR" dirty="0"/>
          </a:p>
          <a:p>
            <a:pPr>
              <a:buNone/>
            </a:pPr>
            <a:r>
              <a:rPr lang="fr-FR" dirty="0" smtClean="0"/>
              <a:t> </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476672"/>
            <a:ext cx="8229600" cy="1143000"/>
          </a:xfrm>
        </p:spPr>
        <p:txBody>
          <a:bodyPr>
            <a:normAutofit/>
          </a:bodyPr>
          <a:lstStyle/>
          <a:p>
            <a:r>
              <a:rPr lang="fr-FR" i="1" dirty="0" smtClean="0"/>
              <a:t>Déshumanisation et résistance</a:t>
            </a:r>
            <a:endParaRPr lang="fr-FR" i="1" dirty="0"/>
          </a:p>
        </p:txBody>
      </p:sp>
      <p:sp>
        <p:nvSpPr>
          <p:cNvPr id="3" name="Espace réservé du contenu 2"/>
          <p:cNvSpPr>
            <a:spLocks noGrp="1"/>
          </p:cNvSpPr>
          <p:nvPr>
            <p:ph idx="1"/>
          </p:nvPr>
        </p:nvSpPr>
        <p:spPr>
          <a:xfrm>
            <a:off x="467544" y="1916832"/>
            <a:ext cx="8229600" cy="4389120"/>
          </a:xfrm>
        </p:spPr>
        <p:txBody>
          <a:bodyPr>
            <a:normAutofit/>
          </a:bodyPr>
          <a:lstStyle/>
          <a:p>
            <a:pPr>
              <a:buNone/>
            </a:pPr>
            <a:r>
              <a:rPr lang="fr-FR" dirty="0" smtClean="0"/>
              <a:t>	</a:t>
            </a:r>
            <a:r>
              <a:rPr lang="fr-FR" sz="1700" dirty="0" smtClean="0"/>
              <a:t>	</a:t>
            </a:r>
            <a:r>
              <a:rPr lang="fr-FR" sz="2100" dirty="0" smtClean="0"/>
              <a:t>Tout d’abord, il s’agirait de dire que la déshumanité commence dès que l’on refuse de voir l’humanité comme une valeur fondamentale, que la déshumanité s’exprime par la volonté de déconstruire ce qui est l’essence même de la vie, plutôt que l’inverse. Autrement dit, l’humanité est première, car c’est la destruction (et donc la déshumanisation) qui est opposée à cette source essentielle. </a:t>
            </a:r>
          </a:p>
          <a:p>
            <a:pPr>
              <a:buNone/>
            </a:pPr>
            <a:r>
              <a:rPr lang="fr-FR" sz="2100" dirty="0" smtClean="0"/>
              <a:t>	Ensuite, on peut dire que résistance et déshumanisation sont imbriquées et liés entre et malgré elles,  l’une n’existant pas sans l’autre. </a:t>
            </a:r>
          </a:p>
          <a:p>
            <a:pPr>
              <a:buNone/>
            </a:pPr>
            <a:r>
              <a:rPr lang="fr-FR" sz="2100" dirty="0" smtClean="0"/>
              <a:t>	En effet, si la déshumanisation est la volonté de détruire l’essence-même de la vie, il n’y a pas de déshumanisation sans la volonté de s’opposer à cette destruction.</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67544" y="1268760"/>
            <a:ext cx="8229600" cy="4389120"/>
          </a:xfrm>
        </p:spPr>
        <p:txBody>
          <a:bodyPr>
            <a:normAutofit/>
          </a:bodyPr>
          <a:lstStyle/>
          <a:p>
            <a:pPr>
              <a:buNone/>
            </a:pPr>
            <a:r>
              <a:rPr lang="fr-FR" sz="2100" dirty="0" smtClean="0"/>
              <a:t>	S’il n’y a donc pas de déshumanisation sans résistance, on peut considérer que la résistance incite en quelque sorte à la déshumanisation.</a:t>
            </a:r>
          </a:p>
          <a:p>
            <a:pPr>
              <a:buNone/>
            </a:pPr>
            <a:endParaRPr lang="fr-FR" sz="2100" dirty="0" smtClean="0"/>
          </a:p>
          <a:p>
            <a:pPr>
              <a:buNone/>
            </a:pPr>
            <a:r>
              <a:rPr lang="fr-FR" sz="2100" dirty="0" smtClean="0"/>
              <a:t>		On conclue alors que la déshumanisation n’est pas première, puisque c’est l’humanité qui l’est, et qui n’a pas de commencement. </a:t>
            </a:r>
          </a:p>
          <a:p>
            <a:pPr>
              <a:buNone/>
            </a:pPr>
            <a:r>
              <a:rPr lang="fr-FR" sz="2100" dirty="0" smtClean="0"/>
              <a:t>	Partout alors, même dans des conditions totalitaires, la déshumanisation vient après l’humanité.</a:t>
            </a:r>
          </a:p>
          <a:p>
            <a:endParaRPr lang="fr-F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67544" y="1124744"/>
            <a:ext cx="8219256" cy="5199856"/>
          </a:xfrm>
        </p:spPr>
        <p:txBody>
          <a:bodyPr>
            <a:normAutofit/>
          </a:bodyPr>
          <a:lstStyle/>
          <a:p>
            <a:pPr>
              <a:buNone/>
            </a:pPr>
            <a:r>
              <a:rPr lang="fr-FR" sz="2100" dirty="0" smtClean="0"/>
              <a:t>		La limite ambigüe entre bourreau et victime rentre aussi dans la notion de résistance, car nier cette différence pourrait revenir à éradiquer la notion de résistance. En effet, dans les camps la notion de victime était particulière, car certains détenus étaient obligés d’infliger eux-mêmes certains actes commandités par les SS ou certains kapos. </a:t>
            </a:r>
          </a:p>
          <a:p>
            <a:pPr>
              <a:buNone/>
            </a:pPr>
            <a:r>
              <a:rPr lang="fr-FR" sz="2100" dirty="0" smtClean="0"/>
              <a:t>	Ce qui engendre certains comportement, qui ont à voir avec de la résistance, résistance elle-même nuancée. </a:t>
            </a:r>
          </a:p>
          <a:p>
            <a:pPr>
              <a:buNone/>
            </a:pPr>
            <a:r>
              <a:rPr lang="fr-FR" sz="2100" dirty="0" smtClean="0"/>
              <a:t>	Par exemple, les responsabilités très lourdes ont parfois mené certains détenus à se suicider. Ceci afin de ne pas contribuer au système, il s’agirait alors de résistance, puisque cela correspond à  la volonté de s’opposer au fonctionnement imposé, mais paradoxalement, cela revient aussi à aller dans le sens de l’objectif des SS, l’exécution, la mort d’ethnies particulières. </a:t>
            </a:r>
          </a:p>
          <a:p>
            <a:pPr>
              <a:buNone/>
            </a:pPr>
            <a:endParaRPr lang="fr-FR"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67544" y="1052736"/>
            <a:ext cx="8219256" cy="5271864"/>
          </a:xfrm>
        </p:spPr>
        <p:txBody>
          <a:bodyPr>
            <a:normAutofit/>
          </a:bodyPr>
          <a:lstStyle/>
          <a:p>
            <a:pPr>
              <a:buNone/>
            </a:pPr>
            <a:r>
              <a:rPr lang="fr-FR" dirty="0" smtClean="0"/>
              <a:t>	</a:t>
            </a:r>
            <a:r>
              <a:rPr lang="fr-FR" sz="2100" dirty="0" smtClean="0"/>
              <a:t>	Cette ambigüité mène aussi à la notion de double jeu, ou de double conscience, qui consiste à entrer dans le système afin de le fragiliser, de mieux l’affaiblir. </a:t>
            </a:r>
          </a:p>
          <a:p>
            <a:pPr>
              <a:buNone/>
            </a:pPr>
            <a:r>
              <a:rPr lang="fr-FR" sz="2100" dirty="0" smtClean="0"/>
              <a:t>	Ce double-jeu présente des risques importants, soit l’on perd, soit l’on gagne, l’intérêt étant de faire durer le plus longtemps possible même dans le cas où il serait question de défaite. Concrètement, la défaite implique la mort, il s’agit de retarder celle-ci jusqu’à obtenir un maximum d’information ou jusqu’à ce que le camp soit libéré. </a:t>
            </a:r>
          </a:p>
          <a:p>
            <a:pPr>
              <a:buNone/>
            </a:pPr>
            <a:r>
              <a:rPr lang="fr-FR" sz="2100" dirty="0" smtClean="0"/>
              <a:t>	Du côté des SS, il n’y avait pas de quota prédéfini à atteindre, ce qui impliquait que n’importe qui pouvait être tué, bien que jouant un double-jeu et donc ayant probablement une quelconque –relative- utilité pour ces derniers. De ce fait, le système se trouvait être complexe, et pouvait être sujet à des brusques retournements de situation. </a:t>
            </a:r>
          </a:p>
          <a:p>
            <a:pPr>
              <a:buNone/>
            </a:pPr>
            <a:endParaRPr lang="fr-FR"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ébit">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Débit">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Débit">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1137</TotalTime>
  <Words>307</Words>
  <Application>Microsoft Office PowerPoint</Application>
  <PresentationFormat>Affichage à l'écran (4:3)</PresentationFormat>
  <Paragraphs>152</Paragraphs>
  <Slides>44</Slides>
  <Notes>0</Notes>
  <HiddenSlides>0</HiddenSlides>
  <MMClips>0</MMClips>
  <ScaleCrop>false</ScaleCrop>
  <HeadingPairs>
    <vt:vector size="4" baseType="variant">
      <vt:variant>
        <vt:lpstr>Thème</vt:lpstr>
      </vt:variant>
      <vt:variant>
        <vt:i4>1</vt:i4>
      </vt:variant>
      <vt:variant>
        <vt:lpstr>Titres des diapositives</vt:lpstr>
      </vt:variant>
      <vt:variant>
        <vt:i4>44</vt:i4>
      </vt:variant>
    </vt:vector>
  </HeadingPairs>
  <TitlesOfParts>
    <vt:vector size="45" baseType="lpstr">
      <vt:lpstr>Débit</vt:lpstr>
      <vt:lpstr>Le dessin dans le système concentrationnaire</vt:lpstr>
      <vt:lpstr>Diapositive 2</vt:lpstr>
      <vt:lpstr>Introduction </vt:lpstr>
      <vt:lpstr>Diapositive 4</vt:lpstr>
      <vt:lpstr>Dessiner pour résister</vt:lpstr>
      <vt:lpstr>Déshumanisation et résistance</vt:lpstr>
      <vt:lpstr>Diapositive 7</vt:lpstr>
      <vt:lpstr>Diapositive 8</vt:lpstr>
      <vt:lpstr>Diapositive 9</vt:lpstr>
      <vt:lpstr>Diapositive 10</vt:lpstr>
      <vt:lpstr>Dessiner pour résister</vt:lpstr>
      <vt:lpstr>Diapositive 12</vt:lpstr>
      <vt:lpstr>Diapositive 13</vt:lpstr>
      <vt:lpstr>Diapositive 14</vt:lpstr>
      <vt:lpstr>Diapositive 15</vt:lpstr>
      <vt:lpstr>Diapositive 16</vt:lpstr>
      <vt:lpstr>Diapositive 17</vt:lpstr>
      <vt:lpstr>Dessiner pour survivre</vt:lpstr>
      <vt:lpstr>Survivre ou résister, nuance</vt:lpstr>
      <vt:lpstr>Diapositive 20</vt:lpstr>
      <vt:lpstr>Diapositive 21</vt:lpstr>
      <vt:lpstr>Survivre en dessinant</vt:lpstr>
      <vt:lpstr>Diapositive 23</vt:lpstr>
      <vt:lpstr>Diapositive 24</vt:lpstr>
      <vt:lpstr>Diapositive 25</vt:lpstr>
      <vt:lpstr>Diapositive 26</vt:lpstr>
      <vt:lpstr>Diapositive 27</vt:lpstr>
      <vt:lpstr>Diapositive 28</vt:lpstr>
      <vt:lpstr>Dessiner pour témoigner</vt:lpstr>
      <vt:lpstr>Témoigner du système concentrationnaire</vt:lpstr>
      <vt:lpstr>Diapositive 31</vt:lpstr>
      <vt:lpstr>Diapositive 32</vt:lpstr>
      <vt:lpstr>Diapositive 33</vt:lpstr>
      <vt:lpstr>Diapositive 34</vt:lpstr>
      <vt:lpstr>Diapositive 35</vt:lpstr>
      <vt:lpstr>Diapositive 36</vt:lpstr>
      <vt:lpstr>Diapositive 37</vt:lpstr>
      <vt:lpstr>Diapositive 38</vt:lpstr>
      <vt:lpstr>Diapositive 39</vt:lpstr>
      <vt:lpstr>Diapositive 40</vt:lpstr>
      <vt:lpstr>Diapositive 41</vt:lpstr>
      <vt:lpstr>Diapositive 42</vt:lpstr>
      <vt:lpstr>Diapositive 43</vt:lpstr>
      <vt:lpstr>Conclusion </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Bideaux</dc:creator>
  <cp:lastModifiedBy>Bideaux</cp:lastModifiedBy>
  <cp:revision>146</cp:revision>
  <dcterms:created xsi:type="dcterms:W3CDTF">2014-02-02T16:47:32Z</dcterms:created>
  <dcterms:modified xsi:type="dcterms:W3CDTF">2014-02-07T21:56:38Z</dcterms:modified>
</cp:coreProperties>
</file>