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62" r:id="rId4"/>
    <p:sldId id="257" r:id="rId5"/>
    <p:sldId id="264" r:id="rId6"/>
    <p:sldId id="265" r:id="rId7"/>
    <p:sldId id="263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88" d="100"/>
          <a:sy n="88" d="100"/>
        </p:scale>
        <p:origin x="-5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85AAE-2F8D-4330-9635-D14E95DCD699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8459E-45D9-47C1-923F-910C59E24B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8459E-45D9-47C1-923F-910C59E24B2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F9565E-1974-476B-86A4-602C5B21F380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802BC6-40F6-4E3F-9D7D-ACB99C292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223" t="30141" r="2923" b="19657"/>
          <a:stretch>
            <a:fillRect/>
          </a:stretch>
        </p:blipFill>
        <p:spPr bwMode="auto">
          <a:xfrm>
            <a:off x="0" y="980728"/>
            <a:ext cx="9144000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83768" y="0"/>
            <a:ext cx="48600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maison, les sciences et le développement durable</a:t>
            </a:r>
            <a:endParaRPr lang="fr-FR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40" t="18329" r="708" b="14735"/>
          <a:stretch>
            <a:fillRect/>
          </a:stretch>
        </p:blipFill>
        <p:spPr bwMode="auto">
          <a:xfrm>
            <a:off x="-468560" y="3933056"/>
            <a:ext cx="6097173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6047656" y="494116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DUFAYEL OSHANNA</a:t>
            </a:r>
          </a:p>
          <a:p>
            <a:pPr algn="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ESTRADE Jérémy </a:t>
            </a:r>
          </a:p>
          <a:p>
            <a:pPr algn="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Seconde 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5580112" y="5949280"/>
            <a:ext cx="3563888" cy="9087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Accéder à la présentation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colibris83.net/dracenie/logos/PACA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1284623" cy="576064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l="64833" t="19840" r="23092" b="61680"/>
          <a:stretch>
            <a:fillRect/>
          </a:stretch>
        </p:blipFill>
        <p:spPr bwMode="auto">
          <a:xfrm>
            <a:off x="1547664" y="260648"/>
            <a:ext cx="60224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http://blogs.lyceecfadumene.fr/informatique/files/2011/11/sketchup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620688" cy="620688"/>
          </a:xfrm>
          <a:prstGeom prst="rect">
            <a:avLst/>
          </a:prstGeom>
          <a:noFill/>
        </p:spPr>
      </p:pic>
      <p:pic>
        <p:nvPicPr>
          <p:cNvPr id="11271" name="Picture 7" descr="http://www.telecharger.org/wp-content/uploads/2012/02/powerpoint-view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26064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42938" r="21379" b="18672"/>
          <a:stretch>
            <a:fillRect/>
          </a:stretch>
        </p:blipFill>
        <p:spPr bwMode="auto">
          <a:xfrm>
            <a:off x="827584" y="188640"/>
            <a:ext cx="69847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442" t="43109" r="20469" b="17516"/>
          <a:stretch>
            <a:fillRect/>
          </a:stretch>
        </p:blipFill>
        <p:spPr bwMode="auto">
          <a:xfrm>
            <a:off x="1043608" y="3284984"/>
            <a:ext cx="71287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42938" r="21379" b="17688"/>
          <a:stretch>
            <a:fillRect/>
          </a:stretch>
        </p:blipFill>
        <p:spPr bwMode="auto">
          <a:xfrm>
            <a:off x="1475656" y="620688"/>
            <a:ext cx="69847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gner un rectangle avec un coin du même côté 15"/>
          <p:cNvSpPr/>
          <p:nvPr/>
        </p:nvSpPr>
        <p:spPr>
          <a:xfrm>
            <a:off x="251520" y="6237312"/>
            <a:ext cx="1979712" cy="620688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Modélisation 3D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Rogner un rectangle avec un coin du même côté 16"/>
          <p:cNvSpPr/>
          <p:nvPr/>
        </p:nvSpPr>
        <p:spPr>
          <a:xfrm>
            <a:off x="2411760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avant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Rogner un rectangle avec un coin du même côté 17"/>
          <p:cNvSpPr/>
          <p:nvPr/>
        </p:nvSpPr>
        <p:spPr>
          <a:xfrm>
            <a:off x="4644008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</a:rPr>
              <a:t>Travaux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9" name="Rogner un rectangle avec un coin du même côté 18"/>
          <p:cNvSpPr/>
          <p:nvPr/>
        </p:nvSpPr>
        <p:spPr>
          <a:xfrm>
            <a:off x="6876256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après travaux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9184" t="19840" r="22042" b="7081"/>
          <a:stretch>
            <a:fillRect/>
          </a:stretch>
        </p:blipFill>
        <p:spPr bwMode="auto">
          <a:xfrm>
            <a:off x="0" y="1772816"/>
            <a:ext cx="4572000" cy="303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11284" t="9760" r="11542" b="3721"/>
          <a:stretch>
            <a:fillRect/>
          </a:stretch>
        </p:blipFill>
        <p:spPr bwMode="auto">
          <a:xfrm>
            <a:off x="4788024" y="1772816"/>
            <a:ext cx="4355976" cy="305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0" y="-459432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/</a:t>
            </a:r>
            <a:r>
              <a:rPr kumimoji="0" lang="fr-FR" sz="44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caractéristiques</a:t>
            </a:r>
            <a:endParaRPr kumimoji="0" lang="fr-FR" sz="4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84584" y="-171400"/>
            <a:ext cx="10081120" cy="7344816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 l="7609" t="50920" r="17317" b="31440"/>
          <a:stretch>
            <a:fillRect/>
          </a:stretch>
        </p:blipFill>
        <p:spPr bwMode="auto">
          <a:xfrm>
            <a:off x="179512" y="2564904"/>
            <a:ext cx="8820472" cy="12953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 l="8134" t="45880" r="1568" b="20000"/>
          <a:stretch>
            <a:fillRect/>
          </a:stretch>
        </p:blipFill>
        <p:spPr bwMode="auto">
          <a:xfrm>
            <a:off x="179512" y="2276872"/>
            <a:ext cx="8748464" cy="20660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 l="3934" t="18160" b="33960"/>
          <a:stretch>
            <a:fillRect/>
          </a:stretch>
        </p:blipFill>
        <p:spPr bwMode="auto">
          <a:xfrm>
            <a:off x="179512" y="1916832"/>
            <a:ext cx="8784297" cy="27363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 l="3276" t="29000" b="33200"/>
          <a:stretch>
            <a:fillRect/>
          </a:stretch>
        </p:blipFill>
        <p:spPr bwMode="auto">
          <a:xfrm>
            <a:off x="251520" y="2276872"/>
            <a:ext cx="8568952" cy="20929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/>
          <a:srcRect l="3934" t="72760" r="1531" b="11280"/>
          <a:stretch>
            <a:fillRect/>
          </a:stretch>
        </p:blipFill>
        <p:spPr bwMode="auto">
          <a:xfrm>
            <a:off x="251520" y="3068960"/>
            <a:ext cx="8640960" cy="911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9223" t="18329" r="2184" b="8829"/>
          <a:stretch>
            <a:fillRect/>
          </a:stretch>
        </p:blipFill>
        <p:spPr bwMode="auto">
          <a:xfrm rot="10800000">
            <a:off x="-36402" y="980728"/>
            <a:ext cx="918040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7009" t="14391" r="708" b="8829"/>
          <a:stretch>
            <a:fillRect/>
          </a:stretch>
        </p:blipFill>
        <p:spPr bwMode="auto">
          <a:xfrm>
            <a:off x="-36401" y="0"/>
            <a:ext cx="3418038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835696" y="-603448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Modélisation</a:t>
            </a:r>
            <a:r>
              <a:rPr kumimoji="0" lang="fr-FR" sz="49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3D</a:t>
            </a:r>
            <a:endParaRPr kumimoji="0" lang="fr-FR" sz="49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ogner un rectangle avec un coin du même côté 10"/>
          <p:cNvSpPr/>
          <p:nvPr/>
        </p:nvSpPr>
        <p:spPr>
          <a:xfrm>
            <a:off x="251520" y="6237312"/>
            <a:ext cx="1979712" cy="620688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Modélisation 3D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Rogner un rectangle avec un coin du même côté 11"/>
          <p:cNvSpPr/>
          <p:nvPr/>
        </p:nvSpPr>
        <p:spPr>
          <a:xfrm>
            <a:off x="2411760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avant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Rogner un rectangle avec un coin du même côté 16"/>
          <p:cNvSpPr/>
          <p:nvPr/>
        </p:nvSpPr>
        <p:spPr>
          <a:xfrm>
            <a:off x="4644008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</a:rPr>
              <a:t>Travaux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8" name="Rogner un rectangle avec un coin du même côté 17"/>
          <p:cNvSpPr/>
          <p:nvPr/>
        </p:nvSpPr>
        <p:spPr>
          <a:xfrm>
            <a:off x="6876256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après travaux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42938" r="44758" b="17688"/>
          <a:stretch>
            <a:fillRect/>
          </a:stretch>
        </p:blipFill>
        <p:spPr bwMode="auto">
          <a:xfrm>
            <a:off x="1482858" y="1052736"/>
            <a:ext cx="5609422" cy="3434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0" y="4653136"/>
            <a:ext cx="91440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Votre maison peut être qualifiée comme </a:t>
            </a:r>
            <a:r>
              <a:rPr lang="fr-FR" sz="2000" b="1" dirty="0" smtClean="0">
                <a:solidFill>
                  <a:schemeClr val="bg1"/>
                </a:solidFill>
              </a:rPr>
              <a:t>un logement à forte consommation énergétique</a:t>
            </a:r>
            <a:r>
              <a:rPr lang="fr-FR" sz="2000" dirty="0" smtClean="0">
                <a:solidFill>
                  <a:schemeClr val="bg1"/>
                </a:solidFill>
              </a:rPr>
              <a:t>.</a:t>
            </a:r>
          </a:p>
          <a:p>
            <a:endParaRPr lang="fr-FR" sz="1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La consommation énergétique conventionne de votre maison pour le chauffage, l’eau chaude sanitaire net le refroidissement est de 887kWhep/m².an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531440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Performances avant travaux</a:t>
            </a:r>
            <a:endParaRPr kumimoji="0" lang="fr-FR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7164288" y="1988840"/>
            <a:ext cx="1979712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chemeClr val="bg1"/>
                </a:solidFill>
              </a:rPr>
              <a:t>SUITE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8" name="Rogner un rectangle avec un coin du même côté 17"/>
          <p:cNvSpPr/>
          <p:nvPr/>
        </p:nvSpPr>
        <p:spPr>
          <a:xfrm>
            <a:off x="251520" y="6237312"/>
            <a:ext cx="1979712" cy="620688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Modélisation 3D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Rogner un rectangle avec un coin du même côté 18"/>
          <p:cNvSpPr/>
          <p:nvPr/>
        </p:nvSpPr>
        <p:spPr>
          <a:xfrm>
            <a:off x="2411760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avant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Rogner un rectangle avec un coin du même côté 19"/>
          <p:cNvSpPr/>
          <p:nvPr/>
        </p:nvSpPr>
        <p:spPr>
          <a:xfrm>
            <a:off x="4644008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</a:rPr>
              <a:t>Travaux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21" name="Rogner un rectangle avec un coin du même côté 20"/>
          <p:cNvSpPr/>
          <p:nvPr/>
        </p:nvSpPr>
        <p:spPr>
          <a:xfrm>
            <a:off x="6876256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après travaux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7180" t="43109" r="48003" b="17516"/>
          <a:stretch>
            <a:fillRect/>
          </a:stretch>
        </p:blipFill>
        <p:spPr bwMode="auto">
          <a:xfrm>
            <a:off x="1691680" y="1052736"/>
            <a:ext cx="5184576" cy="341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0" y="4653136"/>
            <a:ext cx="91440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Votre maison peut être qualifiée comme </a:t>
            </a:r>
            <a:r>
              <a:rPr lang="fr-FR" sz="2000" b="1" dirty="0" smtClean="0">
                <a:solidFill>
                  <a:schemeClr val="bg1"/>
                </a:solidFill>
              </a:rPr>
              <a:t>un logement à forte émission de CO2.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1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Les émissions de gaz à effet de serre (CO2) conventionnelles de votre maison pour le chauffage, l’eau sanitaire et le refroidissement sont de 3++kg.CO2/m².an.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675456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Performances avant travaux</a:t>
            </a:r>
            <a:endParaRPr kumimoji="0" lang="fr-FR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251520" y="6237312"/>
            <a:ext cx="1979712" cy="620688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Modélisation 3D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Rogner un rectangle avec un coin du même côté 16"/>
          <p:cNvSpPr/>
          <p:nvPr/>
        </p:nvSpPr>
        <p:spPr>
          <a:xfrm>
            <a:off x="2411760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avant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Rogner un rectangle avec un coin du même côté 17"/>
          <p:cNvSpPr/>
          <p:nvPr/>
        </p:nvSpPr>
        <p:spPr>
          <a:xfrm>
            <a:off x="4644008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</a:rPr>
              <a:t>Travaux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9" name="Rogner un rectangle avec un coin du même côté 18"/>
          <p:cNvSpPr/>
          <p:nvPr/>
        </p:nvSpPr>
        <p:spPr>
          <a:xfrm>
            <a:off x="6876256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après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7164288" y="1988840"/>
            <a:ext cx="1979712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chemeClr val="bg1"/>
                </a:solidFill>
              </a:rPr>
              <a:t>SUITE</a:t>
            </a:r>
            <a:endParaRPr lang="fr-FR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941168"/>
            <a:ext cx="9144000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Les dépenses énergétiques de votre maison</a:t>
            </a:r>
            <a:r>
              <a:rPr lang="fr-FR" sz="2000" dirty="0" smtClean="0">
                <a:solidFill>
                  <a:schemeClr val="bg1"/>
                </a:solidFill>
              </a:rPr>
              <a:t> pour l’</a:t>
            </a:r>
            <a:r>
              <a:rPr lang="fr-FR" sz="2000" dirty="0" err="1" smtClean="0">
                <a:solidFill>
                  <a:schemeClr val="bg1"/>
                </a:solidFill>
              </a:rPr>
              <a:t>e,semble</a:t>
            </a:r>
            <a:r>
              <a:rPr lang="fr-FR" sz="2000" dirty="0" smtClean="0">
                <a:solidFill>
                  <a:schemeClr val="bg1"/>
                </a:solidFill>
              </a:rPr>
              <a:t> des usages (chauffage, eau chaude sanitaire, ventilation, auxiliaires, refroidissements) et des abonnements </a:t>
            </a:r>
            <a:r>
              <a:rPr lang="fr-FR" sz="2000" b="1" dirty="0" smtClean="0">
                <a:solidFill>
                  <a:schemeClr val="bg1"/>
                </a:solidFill>
              </a:rPr>
              <a:t>sont estimés à 8 353€ TTC/an.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675456"/>
            <a:ext cx="914400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Performances avant travaux</a:t>
            </a:r>
            <a:endParaRPr kumimoji="0" lang="fr-FR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gner un rectangle avec un coin du même côté 6"/>
          <p:cNvSpPr/>
          <p:nvPr/>
        </p:nvSpPr>
        <p:spPr>
          <a:xfrm>
            <a:off x="2411760" y="6237312"/>
            <a:ext cx="1979712" cy="620688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483768" y="621166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avant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Rogner un rectangle avec un coin du même côté 9"/>
          <p:cNvSpPr/>
          <p:nvPr/>
        </p:nvSpPr>
        <p:spPr>
          <a:xfrm>
            <a:off x="4644008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44008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Travaux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6644" t="42938" r="49059" b="18672"/>
          <a:stretch>
            <a:fillRect/>
          </a:stretch>
        </p:blipFill>
        <p:spPr bwMode="auto">
          <a:xfrm>
            <a:off x="1691680" y="908720"/>
            <a:ext cx="5544616" cy="360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ogner un rectangle avec un coin du même côté 17"/>
          <p:cNvSpPr/>
          <p:nvPr/>
        </p:nvSpPr>
        <p:spPr>
          <a:xfrm>
            <a:off x="251520" y="6237312"/>
            <a:ext cx="1979712" cy="620688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Modélisation 3D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Rogner un rectangle avec un coin du même côté 18"/>
          <p:cNvSpPr/>
          <p:nvPr/>
        </p:nvSpPr>
        <p:spPr>
          <a:xfrm>
            <a:off x="2411760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avant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Rogner un rectangle avec un coin du même côté 19"/>
          <p:cNvSpPr/>
          <p:nvPr/>
        </p:nvSpPr>
        <p:spPr>
          <a:xfrm>
            <a:off x="4644008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</a:rPr>
              <a:t>Travaux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21" name="Rogner un rectangle avec un coin du même côté 20"/>
          <p:cNvSpPr/>
          <p:nvPr/>
        </p:nvSpPr>
        <p:spPr>
          <a:xfrm>
            <a:off x="6876256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après travaux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nfo-energie-fc.org/models/gallerymedia/assets/b/b46fa0cd84cf4_2-solutions-isolation-interieur-mur.jpg"/>
          <p:cNvPicPr>
            <a:picLocks noChangeAspect="1" noChangeArrowheads="1"/>
          </p:cNvPicPr>
          <p:nvPr/>
        </p:nvPicPr>
        <p:blipFill>
          <a:blip r:embed="rId2" cstate="print"/>
          <a:srcRect t="15486" b="12716"/>
          <a:stretch>
            <a:fillRect/>
          </a:stretch>
        </p:blipFill>
        <p:spPr bwMode="auto">
          <a:xfrm>
            <a:off x="395536" y="1772816"/>
            <a:ext cx="828637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-387424"/>
            <a:ext cx="8675440" cy="23762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Travaux</a:t>
            </a:r>
            <a:endParaRPr kumimoji="0" lang="fr-FR" sz="7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static.seety.pagesjaunes.fr/asset_site_21a49c65-32b0-4c3c-8e83-8bb5953a360f/52428546_PVI_0001_A445250_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3500388" cy="18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gner un rectangle avec un coin du même côté 6"/>
          <p:cNvSpPr/>
          <p:nvPr/>
        </p:nvSpPr>
        <p:spPr>
          <a:xfrm>
            <a:off x="251520" y="6237312"/>
            <a:ext cx="1979712" cy="620688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Modélisation 3D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ogner un rectangle avec un coin du même côté 7"/>
          <p:cNvSpPr/>
          <p:nvPr/>
        </p:nvSpPr>
        <p:spPr>
          <a:xfrm>
            <a:off x="2411760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avant travaux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Rogner un rectangle avec un coin du même côté 8"/>
          <p:cNvSpPr/>
          <p:nvPr/>
        </p:nvSpPr>
        <p:spPr>
          <a:xfrm>
            <a:off x="4644008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</a:rPr>
              <a:t>Travaux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0" name="Rogner un rectangle avec un coin du même côté 9"/>
          <p:cNvSpPr/>
          <p:nvPr/>
        </p:nvSpPr>
        <p:spPr>
          <a:xfrm>
            <a:off x="6876256" y="6237312"/>
            <a:ext cx="1979712" cy="620688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Performances après travaux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644" t="42938" r="20641" b="18672"/>
          <a:stretch>
            <a:fillRect/>
          </a:stretch>
        </p:blipFill>
        <p:spPr bwMode="auto">
          <a:xfrm>
            <a:off x="1475656" y="620688"/>
            <a:ext cx="70922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3768" y="141277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-Modélisation 3D</a:t>
            </a:r>
          </a:p>
          <a:p>
            <a:r>
              <a:rPr lang="fr-FR" dirty="0" smtClean="0"/>
              <a:t>-Performances avant travaux</a:t>
            </a:r>
          </a:p>
          <a:p>
            <a:r>
              <a:rPr lang="fr-FR" dirty="0" smtClean="0"/>
              <a:t>-Travaux</a:t>
            </a:r>
          </a:p>
          <a:p>
            <a:r>
              <a:rPr lang="fr-FR" dirty="0" smtClean="0"/>
              <a:t>-Performances après travaux.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220</Words>
  <Application>Microsoft Office PowerPoint</Application>
  <PresentationFormat>Affichage à l'écran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admin6</dc:creator>
  <cp:lastModifiedBy>admin6</cp:lastModifiedBy>
  <cp:revision>21</cp:revision>
  <dcterms:created xsi:type="dcterms:W3CDTF">2013-12-12T13:06:34Z</dcterms:created>
  <dcterms:modified xsi:type="dcterms:W3CDTF">2014-01-24T07:56:28Z</dcterms:modified>
</cp:coreProperties>
</file>