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84" r:id="rId4"/>
    <p:sldId id="285" r:id="rId5"/>
    <p:sldId id="259" r:id="rId6"/>
    <p:sldId id="282" r:id="rId7"/>
    <p:sldId id="260" r:id="rId8"/>
    <p:sldId id="283" r:id="rId9"/>
    <p:sldId id="273" r:id="rId10"/>
    <p:sldId id="274" r:id="rId11"/>
    <p:sldId id="286" r:id="rId12"/>
    <p:sldId id="287" r:id="rId13"/>
    <p:sldId id="275" r:id="rId14"/>
    <p:sldId id="28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88188" autoAdjust="0"/>
  </p:normalViewPr>
  <p:slideViewPr>
    <p:cSldViewPr>
      <p:cViewPr>
        <p:scale>
          <a:sx n="94" d="100"/>
          <a:sy n="94" d="100"/>
        </p:scale>
        <p:origin x="-146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2B19A-55D5-4642-BD81-9EA8FCB24EB7}" type="doc">
      <dgm:prSet loTypeId="urn:microsoft.com/office/officeart/2009/layout/CircleArrow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0C71F8-D4F5-9648-BA6A-8F6464B5B18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b="1" u="none" dirty="0" err="1" smtClean="0"/>
            <a:t>Microscopy</a:t>
          </a:r>
          <a:endParaRPr lang="fr-FR" sz="2000" u="none" dirty="0"/>
        </a:p>
      </dgm:t>
    </dgm:pt>
    <dgm:pt modelId="{36893B07-E4D5-D84D-BFEF-CBC277A0D973}" type="parTrans" cxnId="{DAAAFDF0-7ABC-AB4E-9FC2-0B5ADA876930}">
      <dgm:prSet/>
      <dgm:spPr/>
      <dgm:t>
        <a:bodyPr/>
        <a:lstStyle/>
        <a:p>
          <a:endParaRPr lang="fr-FR"/>
        </a:p>
      </dgm:t>
    </dgm:pt>
    <dgm:pt modelId="{4DB4ACD7-3AEF-604B-929C-31712D03314E}" type="sibTrans" cxnId="{DAAAFDF0-7ABC-AB4E-9FC2-0B5ADA876930}">
      <dgm:prSet/>
      <dgm:spPr/>
      <dgm:t>
        <a:bodyPr/>
        <a:lstStyle/>
        <a:p>
          <a:endParaRPr lang="fr-FR"/>
        </a:p>
      </dgm:t>
    </dgm:pt>
    <dgm:pt modelId="{999D8105-F53B-0649-898C-BFE1F2DD5BE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b="1" u="none" dirty="0" err="1" smtClean="0"/>
            <a:t>Turbidity</a:t>
          </a:r>
          <a:endParaRPr lang="fr-FR" sz="1600" u="none" dirty="0"/>
        </a:p>
      </dgm:t>
    </dgm:pt>
    <dgm:pt modelId="{A8A7881A-6331-E143-BF14-15D1A57FD29A}" type="parTrans" cxnId="{CE8A428F-C6F3-224F-88B3-F10F800F5C92}">
      <dgm:prSet/>
      <dgm:spPr/>
      <dgm:t>
        <a:bodyPr/>
        <a:lstStyle/>
        <a:p>
          <a:endParaRPr lang="fr-FR"/>
        </a:p>
      </dgm:t>
    </dgm:pt>
    <dgm:pt modelId="{1D7A6104-930C-9644-B913-3EEA7CA13547}" type="sibTrans" cxnId="{CE8A428F-C6F3-224F-88B3-F10F800F5C92}">
      <dgm:prSet/>
      <dgm:spPr/>
      <dgm:t>
        <a:bodyPr/>
        <a:lstStyle/>
        <a:p>
          <a:endParaRPr lang="fr-FR"/>
        </a:p>
      </dgm:t>
    </dgm:pt>
    <dgm:pt modelId="{DCC967E7-FC2D-5A47-BF50-F2E80E891C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b="1" u="none" dirty="0" err="1" smtClean="0"/>
            <a:t>Mastersizer</a:t>
          </a:r>
          <a:endParaRPr lang="fr-FR" sz="2000" u="none" dirty="0"/>
        </a:p>
      </dgm:t>
    </dgm:pt>
    <dgm:pt modelId="{9BD64C4B-3A2F-4E4F-8361-569B32CB9B3C}" type="parTrans" cxnId="{ABFA8C43-59C2-0740-BCB4-E2AE5A31BAB1}">
      <dgm:prSet/>
      <dgm:spPr/>
      <dgm:t>
        <a:bodyPr/>
        <a:lstStyle/>
        <a:p>
          <a:endParaRPr lang="fr-FR"/>
        </a:p>
      </dgm:t>
    </dgm:pt>
    <dgm:pt modelId="{725F5A6A-C340-214B-8DB3-ADA4FC5D6D2B}" type="sibTrans" cxnId="{ABFA8C43-59C2-0740-BCB4-E2AE5A31BAB1}">
      <dgm:prSet/>
      <dgm:spPr/>
      <dgm:t>
        <a:bodyPr/>
        <a:lstStyle/>
        <a:p>
          <a:endParaRPr lang="fr-FR"/>
        </a:p>
      </dgm:t>
    </dgm:pt>
    <dgm:pt modelId="{64CFF92F-46C2-DC42-A1A9-0C8CD47C9C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b="1" u="none" dirty="0" err="1" smtClean="0"/>
            <a:t>Density</a:t>
          </a:r>
          <a:endParaRPr lang="fr-FR" sz="2800" u="none" dirty="0"/>
        </a:p>
      </dgm:t>
    </dgm:pt>
    <dgm:pt modelId="{8DF6F02D-52DF-5E46-8307-CBFB15098B10}" type="parTrans" cxnId="{C7A0A1F4-E9EF-B645-8CD1-62654ED18258}">
      <dgm:prSet/>
      <dgm:spPr/>
      <dgm:t>
        <a:bodyPr/>
        <a:lstStyle/>
        <a:p>
          <a:endParaRPr lang="fr-FR"/>
        </a:p>
      </dgm:t>
    </dgm:pt>
    <dgm:pt modelId="{383AADCE-C1A8-4D46-98D6-3C34B1B9300F}" type="sibTrans" cxnId="{C7A0A1F4-E9EF-B645-8CD1-62654ED18258}">
      <dgm:prSet/>
      <dgm:spPr/>
      <dgm:t>
        <a:bodyPr/>
        <a:lstStyle/>
        <a:p>
          <a:endParaRPr lang="fr-FR"/>
        </a:p>
      </dgm:t>
    </dgm:pt>
    <dgm:pt modelId="{3E3D1354-4BAB-0F43-9F54-E8DF9269C323}" type="pres">
      <dgm:prSet presAssocID="{BA82B19A-55D5-4642-BD81-9EA8FCB24EB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3F11E9F-3CD2-E544-865E-5CACE1B97077}" type="pres">
      <dgm:prSet presAssocID="{8F0C71F8-D4F5-9648-BA6A-8F6464B5B185}" presName="Accent1" presStyleCnt="0"/>
      <dgm:spPr/>
    </dgm:pt>
    <dgm:pt modelId="{D88B9082-4F4B-5249-91D3-4918FB62F458}" type="pres">
      <dgm:prSet presAssocID="{8F0C71F8-D4F5-9648-BA6A-8F6464B5B185}" presName="Accent" presStyleLbl="node1" presStyleIdx="0" presStyleCnt="4"/>
      <dgm:spPr/>
    </dgm:pt>
    <dgm:pt modelId="{68B759E4-4ED4-8644-97BE-662E89CA2FEF}" type="pres">
      <dgm:prSet presAssocID="{8F0C71F8-D4F5-9648-BA6A-8F6464B5B185}" presName="Parent1" presStyleLbl="revTx" presStyleIdx="0" presStyleCnt="4" custScaleX="179240" custLinFactNeighborY="-26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E91832-5A6C-0A45-B975-D1E8F4115949}" type="pres">
      <dgm:prSet presAssocID="{999D8105-F53B-0649-898C-BFE1F2DD5BED}" presName="Accent2" presStyleCnt="0"/>
      <dgm:spPr/>
    </dgm:pt>
    <dgm:pt modelId="{061A542B-DF48-7C45-996E-4274AAC6D7F9}" type="pres">
      <dgm:prSet presAssocID="{999D8105-F53B-0649-898C-BFE1F2DD5BED}" presName="Accent" presStyleLbl="node1" presStyleIdx="1" presStyleCnt="4"/>
      <dgm:spPr/>
    </dgm:pt>
    <dgm:pt modelId="{19A69A2D-BFAD-C049-9FE0-EE3565B14F89}" type="pres">
      <dgm:prSet presAssocID="{999D8105-F53B-0649-898C-BFE1F2DD5BED}" presName="Parent2" presStyleLbl="revTx" presStyleIdx="1" presStyleCnt="4" custScaleX="111652" custLinFactNeighborX="-3120" custLinFactNeighborY="-11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2548C-ED85-0D41-AC7E-1BE7B7A1E558}" type="pres">
      <dgm:prSet presAssocID="{DCC967E7-FC2D-5A47-BF50-F2E80E891C31}" presName="Accent3" presStyleCnt="0"/>
      <dgm:spPr/>
    </dgm:pt>
    <dgm:pt modelId="{50EB9096-4734-9649-A778-DF7077F9C3FF}" type="pres">
      <dgm:prSet presAssocID="{DCC967E7-FC2D-5A47-BF50-F2E80E891C31}" presName="Accent" presStyleLbl="node1" presStyleIdx="2" presStyleCnt="4"/>
      <dgm:spPr/>
    </dgm:pt>
    <dgm:pt modelId="{16991356-3E1B-D84C-B96F-B13027EF8AC2}" type="pres">
      <dgm:prSet presAssocID="{DCC967E7-FC2D-5A47-BF50-F2E80E891C31}" presName="Parent3" presStyleLbl="revTx" presStyleIdx="2" presStyleCnt="4" custScaleX="157319" custLinFactNeighborY="-111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594BA-AE92-A04A-B152-268087BE3489}" type="pres">
      <dgm:prSet presAssocID="{64CFF92F-46C2-DC42-A1A9-0C8CD47C9C9B}" presName="Accent4" presStyleCnt="0"/>
      <dgm:spPr/>
    </dgm:pt>
    <dgm:pt modelId="{1EE51D3C-F3FD-6043-AD7D-B3C82E257980}" type="pres">
      <dgm:prSet presAssocID="{64CFF92F-46C2-DC42-A1A9-0C8CD47C9C9B}" presName="Accent" presStyleLbl="node1" presStyleIdx="3" presStyleCnt="4"/>
      <dgm:spPr/>
    </dgm:pt>
    <dgm:pt modelId="{8F70F0AB-9096-234C-BC5C-BB6DDD9ED3CB}" type="pres">
      <dgm:prSet presAssocID="{64CFF92F-46C2-DC42-A1A9-0C8CD47C9C9B}" presName="Parent4" presStyleLbl="revTx" presStyleIdx="3" presStyleCnt="4" custLinFactNeighborY="-36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C69434-9E6D-3344-B617-252AEF769C92}" type="presOf" srcId="{DCC967E7-FC2D-5A47-BF50-F2E80E891C31}" destId="{16991356-3E1B-D84C-B96F-B13027EF8AC2}" srcOrd="0" destOrd="0" presId="urn:microsoft.com/office/officeart/2009/layout/CircleArrowProcess"/>
    <dgm:cxn modelId="{C7A0A1F4-E9EF-B645-8CD1-62654ED18258}" srcId="{BA82B19A-55D5-4642-BD81-9EA8FCB24EB7}" destId="{64CFF92F-46C2-DC42-A1A9-0C8CD47C9C9B}" srcOrd="3" destOrd="0" parTransId="{8DF6F02D-52DF-5E46-8307-CBFB15098B10}" sibTransId="{383AADCE-C1A8-4D46-98D6-3C34B1B9300F}"/>
    <dgm:cxn modelId="{DAAAFDF0-7ABC-AB4E-9FC2-0B5ADA876930}" srcId="{BA82B19A-55D5-4642-BD81-9EA8FCB24EB7}" destId="{8F0C71F8-D4F5-9648-BA6A-8F6464B5B185}" srcOrd="0" destOrd="0" parTransId="{36893B07-E4D5-D84D-BFEF-CBC277A0D973}" sibTransId="{4DB4ACD7-3AEF-604B-929C-31712D03314E}"/>
    <dgm:cxn modelId="{4B1B61E0-2E7D-0543-8F98-892EA5E314F9}" type="presOf" srcId="{999D8105-F53B-0649-898C-BFE1F2DD5BED}" destId="{19A69A2D-BFAD-C049-9FE0-EE3565B14F89}" srcOrd="0" destOrd="0" presId="urn:microsoft.com/office/officeart/2009/layout/CircleArrowProcess"/>
    <dgm:cxn modelId="{0EAE442B-F73D-F14F-9D9A-75A2C73E8101}" type="presOf" srcId="{8F0C71F8-D4F5-9648-BA6A-8F6464B5B185}" destId="{68B759E4-4ED4-8644-97BE-662E89CA2FEF}" srcOrd="0" destOrd="0" presId="urn:microsoft.com/office/officeart/2009/layout/CircleArrowProcess"/>
    <dgm:cxn modelId="{70521195-CFC3-A74D-809E-CA8C8FFB7B42}" type="presOf" srcId="{BA82B19A-55D5-4642-BD81-9EA8FCB24EB7}" destId="{3E3D1354-4BAB-0F43-9F54-E8DF9269C323}" srcOrd="0" destOrd="0" presId="urn:microsoft.com/office/officeart/2009/layout/CircleArrowProcess"/>
    <dgm:cxn modelId="{ABFA8C43-59C2-0740-BCB4-E2AE5A31BAB1}" srcId="{BA82B19A-55D5-4642-BD81-9EA8FCB24EB7}" destId="{DCC967E7-FC2D-5A47-BF50-F2E80E891C31}" srcOrd="2" destOrd="0" parTransId="{9BD64C4B-3A2F-4E4F-8361-569B32CB9B3C}" sibTransId="{725F5A6A-C340-214B-8DB3-ADA4FC5D6D2B}"/>
    <dgm:cxn modelId="{CE8A428F-C6F3-224F-88B3-F10F800F5C92}" srcId="{BA82B19A-55D5-4642-BD81-9EA8FCB24EB7}" destId="{999D8105-F53B-0649-898C-BFE1F2DD5BED}" srcOrd="1" destOrd="0" parTransId="{A8A7881A-6331-E143-BF14-15D1A57FD29A}" sibTransId="{1D7A6104-930C-9644-B913-3EEA7CA13547}"/>
    <dgm:cxn modelId="{C6252AB2-2A48-6040-91A0-3A26492ED365}" type="presOf" srcId="{64CFF92F-46C2-DC42-A1A9-0C8CD47C9C9B}" destId="{8F70F0AB-9096-234C-BC5C-BB6DDD9ED3CB}" srcOrd="0" destOrd="0" presId="urn:microsoft.com/office/officeart/2009/layout/CircleArrowProcess"/>
    <dgm:cxn modelId="{DECA3641-5B9E-B847-ADC0-46617CEE066B}" type="presParOf" srcId="{3E3D1354-4BAB-0F43-9F54-E8DF9269C323}" destId="{E3F11E9F-3CD2-E544-865E-5CACE1B97077}" srcOrd="0" destOrd="0" presId="urn:microsoft.com/office/officeart/2009/layout/CircleArrowProcess"/>
    <dgm:cxn modelId="{A075ACED-3DE4-424A-BB69-9CB0F405D17C}" type="presParOf" srcId="{E3F11E9F-3CD2-E544-865E-5CACE1B97077}" destId="{D88B9082-4F4B-5249-91D3-4918FB62F458}" srcOrd="0" destOrd="0" presId="urn:microsoft.com/office/officeart/2009/layout/CircleArrowProcess"/>
    <dgm:cxn modelId="{F0AC0F8B-5484-7B4F-BBE0-2E7C869E01E9}" type="presParOf" srcId="{3E3D1354-4BAB-0F43-9F54-E8DF9269C323}" destId="{68B759E4-4ED4-8644-97BE-662E89CA2FEF}" srcOrd="1" destOrd="0" presId="urn:microsoft.com/office/officeart/2009/layout/CircleArrowProcess"/>
    <dgm:cxn modelId="{89B05010-222B-2A40-B4F5-E499335BB356}" type="presParOf" srcId="{3E3D1354-4BAB-0F43-9F54-E8DF9269C323}" destId="{41E91832-5A6C-0A45-B975-D1E8F4115949}" srcOrd="2" destOrd="0" presId="urn:microsoft.com/office/officeart/2009/layout/CircleArrowProcess"/>
    <dgm:cxn modelId="{CA6CD420-DD3B-0E4B-BE10-B750E842D94D}" type="presParOf" srcId="{41E91832-5A6C-0A45-B975-D1E8F4115949}" destId="{061A542B-DF48-7C45-996E-4274AAC6D7F9}" srcOrd="0" destOrd="0" presId="urn:microsoft.com/office/officeart/2009/layout/CircleArrowProcess"/>
    <dgm:cxn modelId="{3CB64666-234B-D740-A30F-CCA64F92543B}" type="presParOf" srcId="{3E3D1354-4BAB-0F43-9F54-E8DF9269C323}" destId="{19A69A2D-BFAD-C049-9FE0-EE3565B14F89}" srcOrd="3" destOrd="0" presId="urn:microsoft.com/office/officeart/2009/layout/CircleArrowProcess"/>
    <dgm:cxn modelId="{BE318C99-2B28-D341-879D-0410D301C0F3}" type="presParOf" srcId="{3E3D1354-4BAB-0F43-9F54-E8DF9269C323}" destId="{47D2548C-ED85-0D41-AC7E-1BE7B7A1E558}" srcOrd="4" destOrd="0" presId="urn:microsoft.com/office/officeart/2009/layout/CircleArrowProcess"/>
    <dgm:cxn modelId="{04005034-CCA5-4242-B7C2-126052A87967}" type="presParOf" srcId="{47D2548C-ED85-0D41-AC7E-1BE7B7A1E558}" destId="{50EB9096-4734-9649-A778-DF7077F9C3FF}" srcOrd="0" destOrd="0" presId="urn:microsoft.com/office/officeart/2009/layout/CircleArrowProcess"/>
    <dgm:cxn modelId="{FA9818D7-DAC3-6344-BE01-0B23CFE4C748}" type="presParOf" srcId="{3E3D1354-4BAB-0F43-9F54-E8DF9269C323}" destId="{16991356-3E1B-D84C-B96F-B13027EF8AC2}" srcOrd="5" destOrd="0" presId="urn:microsoft.com/office/officeart/2009/layout/CircleArrowProcess"/>
    <dgm:cxn modelId="{B22139D4-9785-234D-932B-09C56AA44136}" type="presParOf" srcId="{3E3D1354-4BAB-0F43-9F54-E8DF9269C323}" destId="{AE6594BA-AE92-A04A-B152-268087BE3489}" srcOrd="6" destOrd="0" presId="urn:microsoft.com/office/officeart/2009/layout/CircleArrowProcess"/>
    <dgm:cxn modelId="{96BA8FD5-A323-BC43-8B23-2482B33B64A8}" type="presParOf" srcId="{AE6594BA-AE92-A04A-B152-268087BE3489}" destId="{1EE51D3C-F3FD-6043-AD7D-B3C82E257980}" srcOrd="0" destOrd="0" presId="urn:microsoft.com/office/officeart/2009/layout/CircleArrowProcess"/>
    <dgm:cxn modelId="{D0D83AD2-1342-A44C-BC4C-E7D79E01FFA1}" type="presParOf" srcId="{3E3D1354-4BAB-0F43-9F54-E8DF9269C323}" destId="{8F70F0AB-9096-234C-BC5C-BB6DDD9ED3C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B9082-4F4B-5249-91D3-4918FB62F458}">
      <dsp:nvSpPr>
        <dsp:cNvPr id="0" name=""/>
        <dsp:cNvSpPr/>
      </dsp:nvSpPr>
      <dsp:spPr>
        <a:xfrm>
          <a:off x="1018553" y="466753"/>
          <a:ext cx="1765823" cy="17660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B759E4-4ED4-8644-97BE-662E89CA2FEF}">
      <dsp:nvSpPr>
        <dsp:cNvPr id="0" name=""/>
        <dsp:cNvSpPr/>
      </dsp:nvSpPr>
      <dsp:spPr>
        <a:xfrm>
          <a:off x="1017991" y="976438"/>
          <a:ext cx="1766283" cy="492663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none" kern="1200" dirty="0" err="1" smtClean="0"/>
            <a:t>Microscopy</a:t>
          </a:r>
          <a:endParaRPr lang="fr-FR" sz="2000" u="none" kern="1200" dirty="0"/>
        </a:p>
      </dsp:txBody>
      <dsp:txXfrm>
        <a:off x="1017991" y="976438"/>
        <a:ext cx="1766283" cy="492663"/>
      </dsp:txXfrm>
    </dsp:sp>
    <dsp:sp modelId="{061A542B-DF48-7C45-996E-4274AAC6D7F9}">
      <dsp:nvSpPr>
        <dsp:cNvPr id="0" name=""/>
        <dsp:cNvSpPr/>
      </dsp:nvSpPr>
      <dsp:spPr>
        <a:xfrm>
          <a:off x="527991" y="1481585"/>
          <a:ext cx="1765823" cy="17660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A69A2D-BFAD-C049-9FE0-EE3565B14F89}">
      <dsp:nvSpPr>
        <dsp:cNvPr id="0" name=""/>
        <dsp:cNvSpPr/>
      </dsp:nvSpPr>
      <dsp:spPr>
        <a:xfrm>
          <a:off x="827713" y="2064677"/>
          <a:ext cx="1100251" cy="492663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none" kern="1200" dirty="0" err="1" smtClean="0"/>
            <a:t>Turbidity</a:t>
          </a:r>
          <a:endParaRPr lang="fr-FR" sz="1600" u="none" kern="1200" dirty="0"/>
        </a:p>
      </dsp:txBody>
      <dsp:txXfrm>
        <a:off x="827713" y="2064677"/>
        <a:ext cx="1100251" cy="492663"/>
      </dsp:txXfrm>
    </dsp:sp>
    <dsp:sp modelId="{50EB9096-4734-9649-A778-DF7077F9C3FF}">
      <dsp:nvSpPr>
        <dsp:cNvPr id="0" name=""/>
        <dsp:cNvSpPr/>
      </dsp:nvSpPr>
      <dsp:spPr>
        <a:xfrm>
          <a:off x="1018553" y="2500162"/>
          <a:ext cx="1765823" cy="17660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991356-3E1B-D84C-B96F-B13027EF8AC2}">
      <dsp:nvSpPr>
        <dsp:cNvPr id="0" name=""/>
        <dsp:cNvSpPr/>
      </dsp:nvSpPr>
      <dsp:spPr>
        <a:xfrm>
          <a:off x="1125999" y="3084308"/>
          <a:ext cx="1550267" cy="492663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none" kern="1200" dirty="0" err="1" smtClean="0"/>
            <a:t>Mastersizer</a:t>
          </a:r>
          <a:endParaRPr lang="fr-FR" sz="2000" u="none" kern="1200" dirty="0"/>
        </a:p>
      </dsp:txBody>
      <dsp:txXfrm>
        <a:off x="1125999" y="3084308"/>
        <a:ext cx="1550267" cy="492663"/>
      </dsp:txXfrm>
    </dsp:sp>
    <dsp:sp modelId="{1EE51D3C-F3FD-6043-AD7D-B3C82E257980}">
      <dsp:nvSpPr>
        <dsp:cNvPr id="0" name=""/>
        <dsp:cNvSpPr/>
      </dsp:nvSpPr>
      <dsp:spPr>
        <a:xfrm>
          <a:off x="653861" y="3632072"/>
          <a:ext cx="1517064" cy="151779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70F0AB-9096-234C-BC5C-BB6DDD9ED3CB}">
      <dsp:nvSpPr>
        <dsp:cNvPr id="0" name=""/>
        <dsp:cNvSpPr/>
      </dsp:nvSpPr>
      <dsp:spPr>
        <a:xfrm>
          <a:off x="915869" y="4138243"/>
          <a:ext cx="985429" cy="492663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none" kern="1200" dirty="0" err="1" smtClean="0"/>
            <a:t>Density</a:t>
          </a:r>
          <a:endParaRPr lang="fr-FR" sz="2800" u="none" kern="1200" dirty="0"/>
        </a:p>
      </dsp:txBody>
      <dsp:txXfrm>
        <a:off x="915869" y="4138243"/>
        <a:ext cx="985429" cy="49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4B84-5B64-4348-842B-46A40268C7E1}" type="datetimeFigureOut">
              <a:rPr lang="fr-FR" smtClean="0"/>
              <a:t>21/03/13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D647-B91E-484F-A85E-84707B51AB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7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5D7E-7639-43BA-A5DC-33255AE6C233}" type="datetimeFigureOut">
              <a:rPr lang="es-ES" smtClean="0"/>
              <a:pPr/>
              <a:t>21/03/13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B86AC-6240-4BB7-BF79-53E3AC21EF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522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86AC-6240-4BB7-BF79-53E3AC21EF4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69C44-0822-3D49-B4FC-9E8067A1D54B}" type="datetime1">
              <a:rPr lang="fr-FR" smtClean="0"/>
              <a:t>21/03/13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015A5-12CC-6148-9C0A-18BBE4BD6635}" type="datetime1">
              <a:rPr lang="fr-FR" smtClean="0"/>
              <a:t>21/03/13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4A45C-FCE2-D04A-9CE2-13710DD0EE67}" type="datetime1">
              <a:rPr lang="fr-FR" smtClean="0"/>
              <a:t>21/03/13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BF400-7C07-1443-AA6B-692D81F621BF}" type="datetime1">
              <a:rPr lang="fr-FR" smtClean="0"/>
              <a:t>21/03/13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0579-9888-7A42-A378-2285D0FD6740}" type="datetime1">
              <a:rPr lang="fr-FR" smtClean="0"/>
              <a:t>21/03/13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A2E17-1AAF-7B4B-861D-259673675399}" type="datetime1">
              <a:rPr lang="fr-FR" smtClean="0"/>
              <a:t>21/03/13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4F63A-72F7-C342-9E16-EC478432715D}" type="datetime1">
              <a:rPr lang="fr-FR" smtClean="0"/>
              <a:t>21/03/13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A8A8-E353-7A42-9CDB-5DF95E306836}" type="datetime1">
              <a:rPr lang="fr-FR" smtClean="0"/>
              <a:t>21/03/13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A79031-78AA-6B48-804B-C4B10CEFC5B7}" type="datetime1">
              <a:rPr lang="fr-FR" smtClean="0"/>
              <a:t>21/03/13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0768C-D361-214D-BB14-6FB448105C13}" type="datetime1">
              <a:rPr lang="fr-FR" smtClean="0"/>
              <a:t>21/03/13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61D1D-3184-7247-94D7-6EE1072F43B0}" type="datetime1">
              <a:rPr lang="fr-FR" smtClean="0"/>
              <a:t>21/03/13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B8C216-FF23-984B-9A73-91CEF54618DE}" type="datetime1">
              <a:rPr lang="fr-FR" smtClean="0"/>
              <a:t>21/03/13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C2414A-A0E1-46F9-B3CB-B0462B570F3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115616"/>
            <a:ext cx="9216008" cy="921600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196752"/>
            <a:ext cx="9396536" cy="3312368"/>
          </a:xfrm>
        </p:spPr>
        <p:txBody>
          <a:bodyPr>
            <a:noAutofit/>
          </a:bodyPr>
          <a:lstStyle/>
          <a:p>
            <a:pPr algn="ctr"/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Effect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</a:t>
            </a:r>
            <a:b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thermal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pre-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treatment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proteins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stability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air-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filled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emulsions</a:t>
            </a:r>
            <a:endParaRPr lang="es-E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88" y="116632"/>
            <a:ext cx="4166280" cy="1008112"/>
          </a:xfrm>
          <a:ln w="19050" cmpd="sng">
            <a:solidFill>
              <a:srgbClr val="FE8637"/>
            </a:solidFill>
          </a:ln>
        </p:spPr>
        <p:txBody>
          <a:bodyPr>
            <a:normAutofit/>
          </a:bodyPr>
          <a:lstStyle/>
          <a:p>
            <a:r>
              <a:rPr lang="es-E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Mathieu</a:t>
            </a:r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Boujot-Matignon</a:t>
            </a:r>
          </a:p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22/03/2013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1" b="89819" l="10000" r="90000">
                        <a14:foregroundMark x1="49400" y1="44118" x2="49400" y2="44118"/>
                        <a14:foregroundMark x1="52000" y1="44570" x2="52000" y2="44570"/>
                        <a14:foregroundMark x1="43600" y1="42986" x2="43600" y2="42986"/>
                        <a14:foregroundMark x1="13000" y1="68778" x2="13000" y2="68778"/>
                        <a14:foregroundMark x1="17600" y1="67873" x2="17600" y2="67873"/>
                        <a14:foregroundMark x1="15000" y1="75792" x2="15000" y2="75792"/>
                        <a14:foregroundMark x1="16400" y1="75792" x2="16400" y2="75792"/>
                        <a14:foregroundMark x1="17400" y1="74887" x2="17400" y2="74887"/>
                        <a14:foregroundMark x1="17800" y1="73303" x2="17800" y2="73303"/>
                        <a14:foregroundMark x1="24400" y1="71946" x2="24400" y2="71946"/>
                        <a14:foregroundMark x1="26200" y1="67873" x2="26200" y2="67873"/>
                        <a14:foregroundMark x1="26200" y1="71493" x2="26200" y2="71493"/>
                        <a14:foregroundMark x1="26200" y1="69457" x2="26200" y2="69457"/>
                        <a14:foregroundMark x1="20800" y1="75566" x2="20800" y2="75566"/>
                        <a14:foregroundMark x1="29800" y1="70362" x2="29800" y2="70362"/>
                        <a14:foregroundMark x1="34800" y1="71493" x2="34800" y2="71493"/>
                        <a14:foregroundMark x1="38400" y1="67873" x2="38400" y2="67873"/>
                        <a14:foregroundMark x1="37200" y1="71493" x2="37200" y2="71493"/>
                        <a14:foregroundMark x1="37800" y1="69910" x2="37800" y2="69910"/>
                        <a14:foregroundMark x1="36800" y1="72851" x2="36800" y2="72851"/>
                        <a14:foregroundMark x1="42000" y1="73303" x2="42000" y2="73303"/>
                        <a14:foregroundMark x1="44000" y1="71719" x2="44000" y2="71719"/>
                        <a14:foregroundMark x1="45200" y1="67873" x2="45200" y2="67873"/>
                        <a14:foregroundMark x1="43400" y1="67873" x2="43400" y2="67873"/>
                        <a14:foregroundMark x1="51800" y1="72624" x2="51800" y2="72624"/>
                        <a14:foregroundMark x1="59000" y1="72624" x2="59000" y2="72624"/>
                        <a14:foregroundMark x1="59400" y1="68100" x2="59400" y2="68100"/>
                        <a14:foregroundMark x1="55600" y1="75113" x2="55600" y2="75113"/>
                        <a14:foregroundMark x1="57800" y1="75792" x2="57800" y2="75792"/>
                        <a14:foregroundMark x1="63200" y1="70362" x2="63200" y2="70362"/>
                        <a14:foregroundMark x1="68800" y1="68552" x2="68800" y2="68552"/>
                        <a14:foregroundMark x1="75200" y1="70814" x2="75200" y2="70814"/>
                        <a14:foregroundMark x1="85000" y1="69910" x2="85000" y2="69910"/>
                        <a14:foregroundMark x1="81000" y1="71041" x2="81000" y2="71041"/>
                        <a14:foregroundMark x1="83000" y1="73303" x2="83000" y2="73303"/>
                        <a14:foregroundMark x1="79600" y1="68326" x2="79600" y2="68326"/>
                        <a14:foregroundMark x1="80800" y1="67421" x2="80800" y2="67421"/>
                        <a14:foregroundMark x1="87000" y1="71041" x2="87000" y2="71041"/>
                        <a14:foregroundMark x1="88600" y1="67421" x2="88600" y2="67421"/>
                        <a14:foregroundMark x1="88400" y1="70136" x2="88400" y2="70136"/>
                        <a14:foregroundMark x1="88000" y1="83032" x2="88000" y2="83032"/>
                        <a14:foregroundMark x1="83600" y1="82805" x2="83600" y2="82805"/>
                        <a14:foregroundMark x1="86000" y1="83937" x2="86000" y2="83937"/>
                        <a14:foregroundMark x1="81800" y1="85294" x2="81800" y2="85294"/>
                        <a14:foregroundMark x1="86800" y1="82127" x2="86800" y2="82127"/>
                        <a14:foregroundMark x1="76200" y1="82127" x2="76200" y2="82127"/>
                        <a14:foregroundMark x1="70600" y1="83937" x2="70600" y2="83937"/>
                        <a14:foregroundMark x1="68800" y1="83710" x2="68800" y2="83710"/>
                        <a14:foregroundMark x1="67200" y1="83710" x2="67200" y2="83710"/>
                        <a14:foregroundMark x1="61600" y1="84615" x2="61600" y2="84615"/>
                        <a14:foregroundMark x1="59400" y1="79638" x2="59400" y2="79638"/>
                        <a14:foregroundMark x1="51600" y1="84389" x2="51600" y2="84389"/>
                        <a14:foregroundMark x1="53600" y1="82353" x2="53600" y2="82353"/>
                        <a14:foregroundMark x1="48200" y1="85520" x2="48200" y2="85520"/>
                        <a14:foregroundMark x1="43800" y1="82805" x2="43800" y2="82805"/>
                        <a14:foregroundMark x1="39000" y1="82805" x2="39000" y2="82805"/>
                        <a14:foregroundMark x1="34600" y1="83258" x2="34600" y2="83258"/>
                        <a14:foregroundMark x1="13200" y1="83484" x2="13200" y2="83484"/>
                        <a14:foregroundMark x1="20800" y1="84615" x2="20800" y2="84615"/>
                        <a14:foregroundMark x1="26000" y1="83710" x2="26000" y2="83710"/>
                        <a14:backgroundMark x1="50600" y1="69231" x2="50600" y2="69231"/>
                        <a14:backgroundMark x1="76000" y1="83710" x2="76000" y2="83710"/>
                        <a14:backgroundMark x1="14600" y1="81900" x2="14600" y2="81900"/>
                        <a14:backgroundMark x1="27800" y1="81222" x2="27800" y2="81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4799301"/>
            <a:ext cx="2441279" cy="21580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Supervisor : Dr Phil Cox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SA mastersizer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34" y="4437112"/>
            <a:ext cx="2568782" cy="206166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10</a:t>
            </a:fld>
            <a:endParaRPr lang="es-ES"/>
          </a:p>
        </p:txBody>
      </p:sp>
      <p:grpSp>
        <p:nvGrpSpPr>
          <p:cNvPr id="11" name="Grouper 10"/>
          <p:cNvGrpSpPr/>
          <p:nvPr/>
        </p:nvGrpSpPr>
        <p:grpSpPr>
          <a:xfrm>
            <a:off x="1331640" y="365755"/>
            <a:ext cx="7632848" cy="830997"/>
            <a:chOff x="1187624" y="116632"/>
            <a:chExt cx="7632848" cy="830997"/>
          </a:xfrm>
        </p:grpSpPr>
        <p:grpSp>
          <p:nvGrpSpPr>
            <p:cNvPr id="13" name="Grouper 12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17" name="Chevron 16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  <p:sp>
            <p:nvSpPr>
              <p:cNvPr id="18" name="Signalisation droite 17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589DE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E636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E636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E636"/>
                  </a:solidFill>
                </a:rPr>
                <a:t>Materials</a:t>
              </a:r>
              <a:endParaRPr lang="fr-FR" sz="2400" b="1" dirty="0">
                <a:solidFill>
                  <a:srgbClr val="FFE636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067944" y="303039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bg2">
                      <a:lumMod val="75000"/>
                    </a:schemeClr>
                  </a:solidFill>
                </a:rPr>
                <a:t>Experiments</a:t>
              </a:r>
              <a:endParaRPr lang="fr-FR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Results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Image 4" descr="BS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78698"/>
            <a:ext cx="2304256" cy="231439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88776" y="1052736"/>
            <a:ext cx="9051776" cy="100811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BSA</a:t>
            </a:r>
            <a:endParaRPr lang="fr-FR" sz="4000" b="1" dirty="0"/>
          </a:p>
        </p:txBody>
      </p:sp>
      <p:sp>
        <p:nvSpPr>
          <p:cNvPr id="2" name="ZoneTexte 1">
            <a:hlinkClick r:id="" action="ppaction://hlinkshowjump?jump=nextslide"/>
          </p:cNvPr>
          <p:cNvSpPr txBox="1"/>
          <p:nvPr/>
        </p:nvSpPr>
        <p:spPr>
          <a:xfrm>
            <a:off x="2021167" y="2636912"/>
            <a:ext cx="1974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Micrographs</a:t>
            </a:r>
            <a:endParaRPr lang="en-GB" sz="2800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1691680" y="501317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Size distributions</a:t>
            </a:r>
            <a:endParaRPr lang="en-GB" sz="2800" dirty="0"/>
          </a:p>
        </p:txBody>
      </p:sp>
      <p:sp>
        <p:nvSpPr>
          <p:cNvPr id="8" name="Flèche vers la droite 7"/>
          <p:cNvSpPr/>
          <p:nvPr/>
        </p:nvSpPr>
        <p:spPr>
          <a:xfrm>
            <a:off x="4572000" y="2780928"/>
            <a:ext cx="576064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èche vers la droite 20"/>
          <p:cNvSpPr/>
          <p:nvPr/>
        </p:nvSpPr>
        <p:spPr>
          <a:xfrm>
            <a:off x="4572000" y="5157192"/>
            <a:ext cx="576064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/>
        </p:nvGrpSpPr>
        <p:grpSpPr>
          <a:xfrm>
            <a:off x="1763689" y="548680"/>
            <a:ext cx="6192688" cy="6309320"/>
            <a:chOff x="461892" y="0"/>
            <a:chExt cx="6827947" cy="6858000"/>
          </a:xfrm>
        </p:grpSpPr>
        <p:pic>
          <p:nvPicPr>
            <p:cNvPr id="3" name="Image 2" descr="BSA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92" y="0"/>
              <a:ext cx="6827947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87624" y="5949280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1259632" y="6381328"/>
              <a:ext cx="7200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187624" y="5949280"/>
              <a:ext cx="864096" cy="36004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87624" y="6001543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100 </a:t>
              </a:r>
              <a:r>
                <a:rPr lang="en-GB" sz="1400" b="1" dirty="0" err="1">
                  <a:latin typeface="Arial"/>
                  <a:cs typeface="Arial"/>
                </a:rPr>
                <a:t>μm</a:t>
              </a:r>
              <a:endParaRPr lang="en-GB" sz="1400" b="1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9" name="Flèche vers la droite 8"/>
          <p:cNvSpPr/>
          <p:nvPr/>
        </p:nvSpPr>
        <p:spPr>
          <a:xfrm rot="16200000">
            <a:off x="5917840" y="2470584"/>
            <a:ext cx="5157192" cy="648072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 rot="10800000">
            <a:off x="1475656" y="-1"/>
            <a:ext cx="6408712" cy="6206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139952" y="1073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Thawing rate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7591690" y="24882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Freezing rate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 rot="19383058">
            <a:off x="1404322" y="2850772"/>
            <a:ext cx="6999625" cy="2165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940152" y="548680"/>
            <a:ext cx="2016224" cy="1584176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76 0.2101 " pathEditMode="relative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Flèche vers la droite 5"/>
          <p:cNvSpPr/>
          <p:nvPr/>
        </p:nvSpPr>
        <p:spPr>
          <a:xfrm rot="16200000">
            <a:off x="6421896" y="2398576"/>
            <a:ext cx="4725144" cy="648072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 rot="10800000">
            <a:off x="1331640" y="44625"/>
            <a:ext cx="6912768" cy="6206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11960" y="1166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Thawing rate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879722" y="26322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Freezing rate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Image 2" descr="BSA mastersiz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6095"/>
            <a:ext cx="7056784" cy="5653225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1259632" y="980728"/>
            <a:ext cx="0" cy="5472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259632" y="6453336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779912" y="64440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Bubbles diameter (</a:t>
            </a:r>
            <a:r>
              <a:rPr lang="en-GB" b="1" dirty="0" err="1">
                <a:latin typeface="Arial"/>
                <a:cs typeface="Arial"/>
              </a:rPr>
              <a:t>μm</a:t>
            </a:r>
            <a:r>
              <a:rPr lang="en-GB" b="1" dirty="0"/>
              <a:t>)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167897" y="3336084"/>
            <a:ext cx="183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Volume (%)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6228184" y="620688"/>
            <a:ext cx="2304256" cy="144016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9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13</a:t>
            </a:fld>
            <a:endParaRPr lang="es-ES"/>
          </a:p>
        </p:txBody>
      </p:sp>
      <p:grpSp>
        <p:nvGrpSpPr>
          <p:cNvPr id="8" name="Grouper 7"/>
          <p:cNvGrpSpPr/>
          <p:nvPr/>
        </p:nvGrpSpPr>
        <p:grpSpPr>
          <a:xfrm>
            <a:off x="1331640" y="365755"/>
            <a:ext cx="7632848" cy="830997"/>
            <a:chOff x="1187624" y="116632"/>
            <a:chExt cx="7632848" cy="830997"/>
          </a:xfrm>
        </p:grpSpPr>
        <p:grpSp>
          <p:nvGrpSpPr>
            <p:cNvPr id="9" name="Grouper 8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13" name="Chevron 12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  <p:sp>
            <p:nvSpPr>
              <p:cNvPr id="14" name="Signalisation droite 13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589DE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E636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E636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E636"/>
                  </a:solidFill>
                </a:rPr>
                <a:t>Materials</a:t>
              </a:r>
              <a:endParaRPr lang="fr-FR" sz="2400" b="1" dirty="0">
                <a:solidFill>
                  <a:srgbClr val="FFE636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067944" y="303039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bg2">
                      <a:lumMod val="75000"/>
                    </a:schemeClr>
                  </a:solidFill>
                </a:rPr>
                <a:t>Experiments</a:t>
              </a:r>
              <a:endParaRPr lang="fr-FR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Results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Espace réservé du contenu 4"/>
          <p:cNvSpPr>
            <a:spLocks noGrp="1"/>
          </p:cNvSpPr>
          <p:nvPr>
            <p:ph idx="1"/>
          </p:nvPr>
        </p:nvSpPr>
        <p:spPr>
          <a:xfrm>
            <a:off x="1331640" y="2204864"/>
            <a:ext cx="7560840" cy="4043536"/>
          </a:xfrm>
        </p:spPr>
        <p:txBody>
          <a:bodyPr/>
          <a:lstStyle/>
          <a:p>
            <a:r>
              <a:rPr lang="fr-FR" dirty="0" err="1" smtClean="0"/>
              <a:t>Whey</a:t>
            </a:r>
            <a:endParaRPr lang="fr-FR" dirty="0" smtClean="0"/>
          </a:p>
          <a:p>
            <a:pPr lvl="1"/>
            <a:r>
              <a:rPr lang="fr-FR" sz="2400" dirty="0" smtClean="0"/>
              <a:t>Much more </a:t>
            </a:r>
            <a:r>
              <a:rPr lang="fr-FR" sz="2400" dirty="0" err="1" smtClean="0"/>
              <a:t>flocculation</a:t>
            </a:r>
            <a:endParaRPr lang="fr-FR" sz="2400" dirty="0" smtClean="0"/>
          </a:p>
          <a:p>
            <a:pPr lvl="1"/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obvious</a:t>
            </a:r>
            <a:r>
              <a:rPr lang="fr-FR" sz="2400" dirty="0" smtClean="0"/>
              <a:t> but </a:t>
            </a:r>
            <a:r>
              <a:rPr lang="fr-FR" sz="2400" dirty="0" err="1"/>
              <a:t>s</a:t>
            </a:r>
            <a:r>
              <a:rPr lang="fr-FR" sz="2400" dirty="0" err="1" smtClean="0"/>
              <a:t>ame</a:t>
            </a:r>
            <a:r>
              <a:rPr lang="fr-FR" sz="2400" dirty="0" smtClean="0"/>
              <a:t> trend</a:t>
            </a:r>
            <a:endParaRPr lang="fr-FR" sz="2400" dirty="0"/>
          </a:p>
          <a:p>
            <a:endParaRPr lang="fr-FR" dirty="0" smtClean="0"/>
          </a:p>
          <a:p>
            <a:r>
              <a:rPr lang="fr-FR" dirty="0" err="1" smtClean="0"/>
              <a:t>Soy</a:t>
            </a:r>
            <a:endParaRPr lang="fr-FR" dirty="0" smtClean="0"/>
          </a:p>
          <a:p>
            <a:pPr lvl="1"/>
            <a:r>
              <a:rPr lang="fr-FR" sz="2400" dirty="0"/>
              <a:t>A</a:t>
            </a:r>
            <a:r>
              <a:rPr lang="fr-FR" sz="2400" dirty="0" smtClean="0"/>
              <a:t>ir </a:t>
            </a:r>
            <a:r>
              <a:rPr lang="fr-FR" sz="2400" dirty="0" err="1" smtClean="0"/>
              <a:t>cells</a:t>
            </a:r>
            <a:endParaRPr lang="fr-FR" sz="2400" dirty="0" smtClean="0"/>
          </a:p>
          <a:p>
            <a:pPr lvl="1"/>
            <a:r>
              <a:rPr lang="fr-FR" sz="2400" dirty="0" smtClean="0"/>
              <a:t>Not </a:t>
            </a:r>
            <a:r>
              <a:rPr lang="fr-FR" sz="2400" dirty="0" err="1" smtClean="0"/>
              <a:t>significant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endParaRPr lang="fr-FR" sz="24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776" y="1052736"/>
            <a:ext cx="9051776" cy="100811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Other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proteins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48" y="327266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es-ES" sz="4400" b="1" dirty="0" err="1" smtClean="0"/>
              <a:t>Conclusion</a:t>
            </a:r>
            <a:endParaRPr lang="es-ES" sz="44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AFEs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r>
              <a:rPr lang="fr-FR" dirty="0" smtClean="0"/>
              <a:t> and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simple </a:t>
            </a: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Trend of the </a:t>
            </a:r>
            <a:r>
              <a:rPr lang="fr-FR" dirty="0" err="1" smtClean="0"/>
              <a:t>effect</a:t>
            </a:r>
            <a:r>
              <a:rPr lang="fr-FR" dirty="0" smtClean="0"/>
              <a:t> of thermal </a:t>
            </a:r>
            <a:r>
              <a:rPr lang="fr-FR" dirty="0" err="1" smtClean="0"/>
              <a:t>pre-treatment</a:t>
            </a:r>
            <a:r>
              <a:rPr lang="fr-FR" dirty="0" smtClean="0"/>
              <a:t> for BSA and </a:t>
            </a:r>
            <a:r>
              <a:rPr lang="fr-FR" dirty="0" err="1" smtClean="0"/>
              <a:t>whey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808" y="1164728"/>
            <a:ext cx="7910696" cy="1472184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Thank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you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for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your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attention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4104456" cy="1032520"/>
          </a:xfrm>
        </p:spPr>
        <p:txBody>
          <a:bodyPr>
            <a:normAutofit/>
          </a:bodyPr>
          <a:lstStyle/>
          <a:p>
            <a:r>
              <a:rPr lang="es-ES" sz="5000" dirty="0" err="1" smtClean="0">
                <a:solidFill>
                  <a:srgbClr val="000000"/>
                </a:solidFill>
              </a:rPr>
              <a:t>Any</a:t>
            </a:r>
            <a:r>
              <a:rPr lang="es-ES" sz="5000" dirty="0" smtClean="0">
                <a:solidFill>
                  <a:srgbClr val="000000"/>
                </a:solidFill>
              </a:rPr>
              <a:t> </a:t>
            </a:r>
            <a:r>
              <a:rPr lang="es-ES" sz="5000" dirty="0" err="1">
                <a:solidFill>
                  <a:srgbClr val="000000"/>
                </a:solidFill>
              </a:rPr>
              <a:t>q</a:t>
            </a:r>
            <a:r>
              <a:rPr lang="es-ES" sz="5000" dirty="0" err="1" smtClean="0">
                <a:solidFill>
                  <a:srgbClr val="000000"/>
                </a:solidFill>
              </a:rPr>
              <a:t>uestions</a:t>
            </a:r>
            <a:r>
              <a:rPr lang="es-ES" sz="5000" dirty="0" smtClean="0">
                <a:solidFill>
                  <a:srgbClr val="000000"/>
                </a:solidFill>
              </a:rPr>
              <a:t>?</a:t>
            </a:r>
            <a:endParaRPr lang="es-ES" sz="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gnetic Disk 3"/>
          <p:cNvSpPr/>
          <p:nvPr/>
        </p:nvSpPr>
        <p:spPr>
          <a:xfrm>
            <a:off x="4355976" y="3933058"/>
            <a:ext cx="1368152" cy="93610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ylindre 18"/>
          <p:cNvSpPr/>
          <p:nvPr/>
        </p:nvSpPr>
        <p:spPr>
          <a:xfrm>
            <a:off x="4355976" y="4509120"/>
            <a:ext cx="1368152" cy="1512168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939784"/>
          </a:xfrm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an </a:t>
            </a:r>
            <a:r>
              <a:rPr lang="en-GB" b="1" dirty="0" smtClean="0"/>
              <a:t>air-filled emulsion </a:t>
            </a:r>
            <a:r>
              <a:rPr lang="en-GB" dirty="0" smtClean="0"/>
              <a:t>(AFE) ?</a:t>
            </a:r>
          </a:p>
          <a:p>
            <a:pPr lvl="1">
              <a:buFont typeface="Wingdings" charset="2"/>
              <a:buChar char="§"/>
            </a:pPr>
            <a:r>
              <a:rPr lang="en-GB" sz="1800" dirty="0"/>
              <a:t>Small air bubbles </a:t>
            </a:r>
            <a:r>
              <a:rPr lang="en-GB" sz="1800" dirty="0" smtClean="0"/>
              <a:t>(1-20 </a:t>
            </a:r>
            <a:r>
              <a:rPr lang="en-GB" sz="1800" dirty="0" err="1" smtClean="0">
                <a:latin typeface="Arial"/>
                <a:cs typeface="Arial"/>
              </a:rPr>
              <a:t>μm</a:t>
            </a:r>
            <a:r>
              <a:rPr lang="en-GB" sz="1800" dirty="0" smtClean="0"/>
              <a:t>) dispersed </a:t>
            </a:r>
            <a:r>
              <a:rPr lang="en-GB" sz="1800" dirty="0"/>
              <a:t>in a liquid phase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Stabilised by protein coatings</a:t>
            </a:r>
          </a:p>
          <a:p>
            <a:pPr lvl="1">
              <a:buFont typeface="Wingdings" charset="2"/>
              <a:buChar char="§"/>
            </a:pPr>
            <a:r>
              <a:rPr lang="en-GB" sz="1800" dirty="0"/>
              <a:t>New and potentially important development in emulsion science</a:t>
            </a:r>
          </a:p>
          <a:p>
            <a:pPr marL="82296" indent="0">
              <a:buNone/>
            </a:pPr>
            <a:endParaRPr lang="es-ES" dirty="0"/>
          </a:p>
          <a:p>
            <a:r>
              <a:rPr lang="es-ES" dirty="0" err="1" smtClean="0"/>
              <a:t>Application</a:t>
            </a:r>
            <a:endParaRPr lang="es-ES" dirty="0" smtClean="0"/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Low fat food</a:t>
            </a:r>
            <a:endParaRPr lang="es-E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0" name="Ellipse 19"/>
          <p:cNvSpPr/>
          <p:nvPr/>
        </p:nvSpPr>
        <p:spPr>
          <a:xfrm>
            <a:off x="4551426" y="5474031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430953" y="5474031"/>
            <a:ext cx="97725" cy="110412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453701" y="5142794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746877" y="4941172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338371" y="5766862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844602" y="5474031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554396" y="5085187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364087" y="5013178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122346" y="5229204"/>
            <a:ext cx="97725" cy="110412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811169" y="5229203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595145" y="5678053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243217" y="5558006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955185" y="5750061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508104" y="4885965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459241" y="5229203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099201" y="5013179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603257" y="5678053"/>
            <a:ext cx="48863" cy="55206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267744" y="422109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Liquid phase</a:t>
            </a:r>
            <a:endParaRPr lang="en-GB" dirty="0"/>
          </a:p>
        </p:txBody>
      </p:sp>
      <p:sp>
        <p:nvSpPr>
          <p:cNvPr id="43" name="ZoneTexte 42"/>
          <p:cNvSpPr txBox="1"/>
          <p:nvPr/>
        </p:nvSpPr>
        <p:spPr>
          <a:xfrm>
            <a:off x="2555776" y="47971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cell</a:t>
            </a:r>
            <a:endParaRPr lang="en-GB" dirty="0"/>
          </a:p>
        </p:txBody>
      </p:sp>
      <p:cxnSp>
        <p:nvCxnSpPr>
          <p:cNvPr id="45" name="Connecteur droit avec flèche 44"/>
          <p:cNvCxnSpPr>
            <a:stCxn id="42" idx="3"/>
          </p:cNvCxnSpPr>
          <p:nvPr/>
        </p:nvCxnSpPr>
        <p:spPr>
          <a:xfrm>
            <a:off x="3635896" y="4405757"/>
            <a:ext cx="936104" cy="607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3" idx="3"/>
            <a:endCxn id="20" idx="1"/>
          </p:cNvCxnSpPr>
          <p:nvPr/>
        </p:nvCxnSpPr>
        <p:spPr>
          <a:xfrm>
            <a:off x="3419872" y="4981821"/>
            <a:ext cx="1145865" cy="508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44371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Protein coating</a:t>
            </a:r>
            <a:endParaRPr lang="en-GB" dirty="0"/>
          </a:p>
        </p:txBody>
      </p:sp>
      <p:cxnSp>
        <p:nvCxnSpPr>
          <p:cNvPr id="56" name="Connecteur droit avec flèche 55"/>
          <p:cNvCxnSpPr>
            <a:stCxn id="54" idx="3"/>
            <a:endCxn id="68" idx="2"/>
          </p:cNvCxnSpPr>
          <p:nvPr/>
        </p:nvCxnSpPr>
        <p:spPr>
          <a:xfrm>
            <a:off x="1859653" y="4621778"/>
            <a:ext cx="735891" cy="2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er 69"/>
          <p:cNvGrpSpPr/>
          <p:nvPr/>
        </p:nvGrpSpPr>
        <p:grpSpPr>
          <a:xfrm>
            <a:off x="2572134" y="4397153"/>
            <a:ext cx="1351794" cy="1408111"/>
            <a:chOff x="5940152" y="188640"/>
            <a:chExt cx="1351794" cy="1408111"/>
          </a:xfrm>
        </p:grpSpPr>
        <p:sp>
          <p:nvSpPr>
            <p:cNvPr id="41" name="Ellipse 40"/>
            <p:cNvSpPr/>
            <p:nvPr/>
          </p:nvSpPr>
          <p:spPr>
            <a:xfrm>
              <a:off x="6084168" y="332656"/>
              <a:ext cx="1049258" cy="1104120"/>
            </a:xfrm>
            <a:prstGeom prst="ellips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 rot="18180000">
              <a:off x="6835336" y="335825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Ellipse 57"/>
            <p:cNvSpPr/>
            <p:nvPr/>
          </p:nvSpPr>
          <p:spPr>
            <a:xfrm rot="16200000">
              <a:off x="6530872" y="1398120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Ellipse 58"/>
            <p:cNvSpPr/>
            <p:nvPr/>
          </p:nvSpPr>
          <p:spPr>
            <a:xfrm rot="16200000">
              <a:off x="6458864" y="245992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Ellipse 59"/>
            <p:cNvSpPr/>
            <p:nvPr/>
          </p:nvSpPr>
          <p:spPr>
            <a:xfrm rot="10800000">
              <a:off x="7020272" y="839449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Ellipse 61"/>
            <p:cNvSpPr/>
            <p:nvPr/>
          </p:nvSpPr>
          <p:spPr>
            <a:xfrm rot="10800000">
              <a:off x="5940152" y="836712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Ellipse 62"/>
            <p:cNvSpPr/>
            <p:nvPr/>
          </p:nvSpPr>
          <p:spPr>
            <a:xfrm rot="13020000">
              <a:off x="6948264" y="1127481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Ellipse 63"/>
            <p:cNvSpPr/>
            <p:nvPr/>
          </p:nvSpPr>
          <p:spPr>
            <a:xfrm rot="19500000">
              <a:off x="6005216" y="1128208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Ellipse 64"/>
            <p:cNvSpPr/>
            <p:nvPr/>
          </p:nvSpPr>
          <p:spPr>
            <a:xfrm rot="18180000">
              <a:off x="6229145" y="1340336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Ellipse 65"/>
            <p:cNvSpPr/>
            <p:nvPr/>
          </p:nvSpPr>
          <p:spPr>
            <a:xfrm rot="13440000">
              <a:off x="6817396" y="1337845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Ellipse 66"/>
            <p:cNvSpPr/>
            <p:nvPr/>
          </p:nvSpPr>
          <p:spPr>
            <a:xfrm rot="19320000">
              <a:off x="7035963" y="548248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Ellipse 67"/>
            <p:cNvSpPr/>
            <p:nvPr/>
          </p:nvSpPr>
          <p:spPr>
            <a:xfrm rot="1200000">
              <a:off x="5955843" y="586502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Ellipse 68"/>
            <p:cNvSpPr/>
            <p:nvPr/>
          </p:nvSpPr>
          <p:spPr>
            <a:xfrm rot="2880000">
              <a:off x="6178078" y="335657"/>
              <a:ext cx="255983" cy="1412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2771800" y="59399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cell</a:t>
            </a:r>
            <a:endParaRPr lang="en-GB" dirty="0"/>
          </a:p>
        </p:txBody>
      </p:sp>
      <p:grpSp>
        <p:nvGrpSpPr>
          <p:cNvPr id="5" name="Grouper 4"/>
          <p:cNvGrpSpPr/>
          <p:nvPr/>
        </p:nvGrpSpPr>
        <p:grpSpPr>
          <a:xfrm>
            <a:off x="4283968" y="3861048"/>
            <a:ext cx="4392488" cy="2088232"/>
            <a:chOff x="4139952" y="3789040"/>
            <a:chExt cx="4392488" cy="2088232"/>
          </a:xfrm>
        </p:grpSpPr>
        <p:sp>
          <p:nvSpPr>
            <p:cNvPr id="113" name="Flowchart: Magnetic Disk 3"/>
            <p:cNvSpPr/>
            <p:nvPr/>
          </p:nvSpPr>
          <p:spPr>
            <a:xfrm>
              <a:off x="7164288" y="3789040"/>
              <a:ext cx="1368152" cy="936102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4" name="Cylindre 113"/>
            <p:cNvSpPr/>
            <p:nvPr/>
          </p:nvSpPr>
          <p:spPr>
            <a:xfrm>
              <a:off x="7164288" y="4365096"/>
              <a:ext cx="1368152" cy="1512168"/>
            </a:xfrm>
            <a:prstGeom prst="can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3" name="Grouper 72"/>
            <p:cNvGrpSpPr/>
            <p:nvPr/>
          </p:nvGrpSpPr>
          <p:grpSpPr>
            <a:xfrm>
              <a:off x="4139952" y="3789048"/>
              <a:ext cx="4320481" cy="2088224"/>
              <a:chOff x="3275856" y="4581136"/>
              <a:chExt cx="4320481" cy="2088224"/>
            </a:xfrm>
          </p:grpSpPr>
          <p:sp>
            <p:nvSpPr>
              <p:cNvPr id="84" name="Flowchart: Magnetic Disk 3"/>
              <p:cNvSpPr/>
              <p:nvPr/>
            </p:nvSpPr>
            <p:spPr>
              <a:xfrm>
                <a:off x="3275856" y="4581136"/>
                <a:ext cx="1368152" cy="936102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Cylindre 73"/>
              <p:cNvSpPr/>
              <p:nvPr/>
            </p:nvSpPr>
            <p:spPr>
              <a:xfrm>
                <a:off x="3275856" y="5157192"/>
                <a:ext cx="1368152" cy="1512168"/>
              </a:xfrm>
              <a:prstGeom prst="ca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471306" y="6194114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350833" y="6194114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373581" y="5862877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3666757" y="5661255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258251" y="6486945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3764482" y="6194114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4474276" y="5805270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4283967" y="5733261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4042226" y="5949287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3731049" y="5949286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3515025" y="6398136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4163097" y="6278089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3875065" y="6470144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4427984" y="5606048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4379121" y="5949286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4019081" y="5733262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4523137" y="6398136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6495642" y="6122098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7375169" y="6122098"/>
                <a:ext cx="97725" cy="110412"/>
              </a:xfrm>
              <a:prstGeom prst="ellipse">
                <a:avLst/>
              </a:prstGeom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6397917" y="5790861"/>
                <a:ext cx="97725" cy="110412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6691093" y="5589239"/>
                <a:ext cx="97725" cy="11041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7282587" y="6414929"/>
                <a:ext cx="97725" cy="110412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6788818" y="6122098"/>
                <a:ext cx="97725" cy="110412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7498612" y="5733254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7308303" y="5661245"/>
                <a:ext cx="97725" cy="110412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7066562" y="5877271"/>
                <a:ext cx="97725" cy="110412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755385" y="5877270"/>
                <a:ext cx="48863" cy="55206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539361" y="6326120"/>
                <a:ext cx="48863" cy="55206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7187433" y="6206073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6899401" y="6398128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7452320" y="5534032"/>
                <a:ext cx="48863" cy="55206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7403457" y="5877270"/>
                <a:ext cx="48863" cy="55206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7043417" y="5661246"/>
                <a:ext cx="48863" cy="55206"/>
              </a:xfrm>
              <a:prstGeom prst="ellipse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7547473" y="6326120"/>
                <a:ext cx="48863" cy="55206"/>
              </a:xfrm>
              <a:prstGeom prst="ellipse">
                <a:avLst/>
              </a:prstGeom>
              <a:solidFill>
                <a:srgbClr val="D0A80A"/>
              </a:solidFill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Flèche vers la droite 111"/>
              <p:cNvSpPr/>
              <p:nvPr/>
            </p:nvSpPr>
            <p:spPr>
              <a:xfrm>
                <a:off x="5148064" y="5517232"/>
                <a:ext cx="720080" cy="2880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3923928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Oil/Water emulsion</a:t>
            </a:r>
            <a:endParaRPr lang="en-GB" dirty="0"/>
          </a:p>
        </p:txBody>
      </p:sp>
      <p:sp>
        <p:nvSpPr>
          <p:cNvPr id="115" name="ZoneTexte 114"/>
          <p:cNvSpPr txBox="1"/>
          <p:nvPr/>
        </p:nvSpPr>
        <p:spPr>
          <a:xfrm>
            <a:off x="6804248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Air/Oil/Water emulsion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5  C 0.081 0.06536  0.102 0.07203  0.124 0.07203  C 0.149 0.07203  0.169 0.06536  0.183 0.05335  L 0.25 0  E" pathEditMode="relative" ptsTypes="">
                                      <p:cBhvr>
                                        <p:cTn id="1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2" grpId="0"/>
      <p:bldP spid="42" grpId="1"/>
      <p:bldP spid="42" grpId="2"/>
      <p:bldP spid="43" grpId="0"/>
      <p:bldP spid="43" grpId="1"/>
      <p:bldP spid="43" grpId="2"/>
      <p:bldP spid="54" grpId="0"/>
      <p:bldP spid="54" grpId="1"/>
      <p:bldP spid="72" grpId="0"/>
      <p:bldP spid="72" grpId="1"/>
      <p:bldP spid="6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600" b="1" dirty="0" err="1" smtClean="0"/>
              <a:t>Hydrophobins</a:t>
            </a:r>
            <a:r>
              <a:rPr lang="en-GB" sz="2600" dirty="0" smtClean="0"/>
              <a:t> (</a:t>
            </a:r>
            <a:r>
              <a:rPr lang="en-GB" sz="2600" dirty="0" err="1" smtClean="0"/>
              <a:t>Tchuenbou-Magaia</a:t>
            </a:r>
            <a:r>
              <a:rPr lang="en-GB" sz="2600" dirty="0" smtClean="0"/>
              <a:t> </a:t>
            </a:r>
            <a:r>
              <a:rPr lang="en-GB" sz="2600" i="1" dirty="0" smtClean="0"/>
              <a:t>et al.</a:t>
            </a:r>
            <a:r>
              <a:rPr lang="en-GB" sz="2600" dirty="0" smtClean="0"/>
              <a:t>, 2008)</a:t>
            </a:r>
          </a:p>
          <a:p>
            <a:pPr lvl="1" algn="just">
              <a:buFont typeface="Wingdings" charset="2"/>
              <a:buChar char="§"/>
            </a:pPr>
            <a:r>
              <a:rPr lang="en-GB" sz="2400" dirty="0" smtClean="0"/>
              <a:t>Stable AFE</a:t>
            </a:r>
          </a:p>
          <a:p>
            <a:pPr lvl="1" algn="just">
              <a:buFont typeface="Wingdings" charset="2"/>
              <a:buChar char="§"/>
            </a:pPr>
            <a:r>
              <a:rPr lang="en-GB" sz="2400" dirty="0" smtClean="0"/>
              <a:t>Surface elasticity provided by protein film</a:t>
            </a:r>
          </a:p>
          <a:p>
            <a:pPr lvl="1" algn="just">
              <a:buFont typeface="Wingdings" charset="2"/>
              <a:buChar char="§"/>
            </a:pPr>
            <a:r>
              <a:rPr lang="en-GB" sz="2400" dirty="0" smtClean="0"/>
              <a:t>Stable air-filled </a:t>
            </a:r>
            <a:r>
              <a:rPr lang="en-GB" sz="2400" dirty="0" err="1" smtClean="0"/>
              <a:t>triphasic</a:t>
            </a:r>
            <a:r>
              <a:rPr lang="en-GB" sz="2400" dirty="0" smtClean="0"/>
              <a:t> emulsions with similar rheological behaviour </a:t>
            </a:r>
          </a:p>
          <a:p>
            <a:pPr lvl="1" algn="just">
              <a:buFont typeface="Wingdings" charset="2"/>
              <a:buChar char="§"/>
            </a:pPr>
            <a:r>
              <a:rPr lang="en-GB" sz="2400" dirty="0" smtClean="0"/>
              <a:t>However, some disadvantages</a:t>
            </a:r>
          </a:p>
          <a:p>
            <a:pPr lvl="1" algn="just">
              <a:buFont typeface="Wingdings" charset="2"/>
              <a:buChar char="§"/>
            </a:pPr>
            <a:endParaRPr lang="en-GB" dirty="0" smtClean="0"/>
          </a:p>
          <a:p>
            <a:r>
              <a:rPr lang="en-GB" sz="2600" b="1" dirty="0" smtClean="0"/>
              <a:t>BSA and EWP </a:t>
            </a:r>
            <a:r>
              <a:rPr lang="en-GB" sz="2600" dirty="0" smtClean="0"/>
              <a:t>(</a:t>
            </a:r>
            <a:r>
              <a:rPr lang="en-GB" sz="2600" dirty="0" err="1" smtClean="0"/>
              <a:t>Tchuenbou-Magaia</a:t>
            </a:r>
            <a:r>
              <a:rPr lang="en-GB" sz="2600" dirty="0" smtClean="0"/>
              <a:t> </a:t>
            </a:r>
            <a:r>
              <a:rPr lang="en-GB" sz="2600" i="1" dirty="0" smtClean="0"/>
              <a:t>et al.</a:t>
            </a:r>
            <a:r>
              <a:rPr lang="en-GB" sz="2600" dirty="0" smtClean="0"/>
              <a:t>, 2011)</a:t>
            </a:r>
          </a:p>
          <a:p>
            <a:pPr lvl="1">
              <a:buFont typeface="Wingdings" charset="2"/>
              <a:buChar char="§"/>
            </a:pPr>
            <a:r>
              <a:rPr lang="en-GB" sz="2400" dirty="0" smtClean="0"/>
              <a:t>Optimisation of temperature, pH and concentration</a:t>
            </a:r>
          </a:p>
          <a:p>
            <a:pPr lvl="1">
              <a:buFont typeface="Wingdings" charset="2"/>
              <a:buChar char="§"/>
            </a:pPr>
            <a:r>
              <a:rPr lang="en-GB" sz="2400" dirty="0" smtClean="0"/>
              <a:t>Air cells as stable as those with </a:t>
            </a:r>
            <a:r>
              <a:rPr lang="en-GB" sz="2400" dirty="0" err="1" smtClean="0"/>
              <a:t>hydrophobins</a:t>
            </a:r>
            <a:endParaRPr lang="en-GB" sz="2400" dirty="0" smtClean="0"/>
          </a:p>
          <a:p>
            <a:pPr lvl="1">
              <a:buFont typeface="Wingdings" charset="2"/>
              <a:buChar char="§"/>
            </a:pPr>
            <a:r>
              <a:rPr lang="en-GB" sz="2400" dirty="0" smtClean="0"/>
              <a:t>Requirement of thermal pre-treatment ?</a:t>
            </a:r>
          </a:p>
          <a:p>
            <a:pPr marL="402336" lvl="1" indent="0">
              <a:buNone/>
            </a:pPr>
            <a:endParaRPr lang="fr-FR" sz="22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260648"/>
            <a:ext cx="7467600" cy="9397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b="1" dirty="0" smtClean="0"/>
              <a:t>Introduction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7582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/>
              <a:t>Aim of my project </a:t>
            </a:r>
            <a:r>
              <a:rPr lang="fr-FR" dirty="0" smtClean="0"/>
              <a:t>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260648"/>
            <a:ext cx="7467600" cy="9397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2204864"/>
            <a:ext cx="7560840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 cmpd="sng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Study of the impact of a </a:t>
            </a:r>
            <a:r>
              <a:rPr lang="en-GB" sz="3200" b="1" dirty="0" smtClean="0"/>
              <a:t>thermal          pre-treatment</a:t>
            </a:r>
            <a:r>
              <a:rPr lang="en-GB" sz="3200" dirty="0" smtClean="0"/>
              <a:t> in terms of </a:t>
            </a:r>
            <a:r>
              <a:rPr lang="en-GB" sz="3200" b="1" dirty="0" smtClean="0"/>
              <a:t>freezing and thawing rates</a:t>
            </a:r>
            <a:r>
              <a:rPr lang="en-GB" sz="3200" dirty="0" smtClean="0"/>
              <a:t> of the powder protein on the </a:t>
            </a:r>
            <a:r>
              <a:rPr lang="en-GB" sz="3200" b="1" dirty="0" smtClean="0"/>
              <a:t>AFE stability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7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67600" cy="939784"/>
          </a:xfrm>
        </p:spPr>
        <p:txBody>
          <a:bodyPr/>
          <a:lstStyle/>
          <a:p>
            <a:r>
              <a:rPr lang="es-ES" b="1" dirty="0" err="1" smtClean="0"/>
              <a:t>Materials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006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Proteins</a:t>
            </a:r>
            <a:r>
              <a:rPr lang="es-ES" dirty="0" smtClean="0"/>
              <a:t> (</a:t>
            </a:r>
            <a:r>
              <a:rPr lang="es-ES" dirty="0" err="1" smtClean="0"/>
              <a:t>powder</a:t>
            </a:r>
            <a:r>
              <a:rPr lang="es-ES" dirty="0" smtClean="0"/>
              <a:t>) :</a:t>
            </a:r>
          </a:p>
          <a:p>
            <a:pPr lvl="1">
              <a:buFont typeface="Courier New"/>
              <a:buChar char="o"/>
            </a:pPr>
            <a:r>
              <a:rPr lang="es-ES" dirty="0" smtClean="0"/>
              <a:t> BSA</a:t>
            </a:r>
          </a:p>
          <a:p>
            <a:pPr lvl="1">
              <a:buFont typeface="Courier New"/>
              <a:buChar char="o"/>
            </a:pPr>
            <a:r>
              <a:rPr lang="es-ES" dirty="0" err="1" smtClean="0"/>
              <a:t>Whey</a:t>
            </a:r>
            <a:r>
              <a:rPr lang="es-ES" dirty="0" smtClean="0"/>
              <a:t> </a:t>
            </a:r>
            <a:r>
              <a:rPr lang="es-ES" dirty="0" err="1" smtClean="0"/>
              <a:t>protein</a:t>
            </a:r>
            <a:endParaRPr lang="es-ES" dirty="0" smtClean="0"/>
          </a:p>
          <a:p>
            <a:pPr lvl="1">
              <a:buFont typeface="Courier New"/>
              <a:buChar char="o"/>
            </a:pPr>
            <a:r>
              <a:rPr lang="es-ES" dirty="0"/>
              <a:t> </a:t>
            </a:r>
            <a:r>
              <a:rPr lang="es-ES" dirty="0" smtClean="0"/>
              <a:t>Soy </a:t>
            </a:r>
            <a:r>
              <a:rPr lang="es-ES" dirty="0" err="1" smtClean="0"/>
              <a:t>protein</a:t>
            </a:r>
            <a:r>
              <a:rPr lang="es-ES" dirty="0" smtClean="0"/>
              <a:t> (</a:t>
            </a:r>
            <a:r>
              <a:rPr lang="es-ES" dirty="0" err="1" smtClean="0"/>
              <a:t>isolate</a:t>
            </a:r>
            <a:r>
              <a:rPr lang="es-ES" dirty="0" smtClean="0"/>
              <a:t> + </a:t>
            </a:r>
            <a:r>
              <a:rPr lang="es-ES" dirty="0" err="1" smtClean="0"/>
              <a:t>beans</a:t>
            </a:r>
            <a:r>
              <a:rPr lang="es-ES" dirty="0" smtClean="0"/>
              <a:t>)</a:t>
            </a:r>
          </a:p>
          <a:p>
            <a:pPr lvl="1">
              <a:buFont typeface="Courier New"/>
              <a:buChar char="o"/>
            </a:pPr>
            <a:endParaRPr lang="es-ES" dirty="0" smtClean="0"/>
          </a:p>
          <a:p>
            <a:r>
              <a:rPr lang="es-ES" dirty="0" err="1" smtClean="0"/>
              <a:t>HCl</a:t>
            </a:r>
            <a:r>
              <a:rPr lang="es-ES" dirty="0" smtClean="0"/>
              <a:t> (0.1M)/</a:t>
            </a:r>
            <a:r>
              <a:rPr lang="es-ES" dirty="0" err="1" smtClean="0"/>
              <a:t>NaOH</a:t>
            </a:r>
            <a:r>
              <a:rPr lang="es-ES" dirty="0" smtClean="0"/>
              <a:t> (1M)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adjust</a:t>
            </a:r>
            <a:r>
              <a:rPr lang="es-ES" dirty="0" smtClean="0"/>
              <a:t> pH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5</a:t>
            </a:fld>
            <a:endParaRPr lang="es-ES"/>
          </a:p>
        </p:txBody>
      </p:sp>
      <p:grpSp>
        <p:nvGrpSpPr>
          <p:cNvPr id="16" name="Grouper 15"/>
          <p:cNvGrpSpPr/>
          <p:nvPr/>
        </p:nvGrpSpPr>
        <p:grpSpPr>
          <a:xfrm>
            <a:off x="1259632" y="332656"/>
            <a:ext cx="7632848" cy="830997"/>
            <a:chOff x="1187624" y="116632"/>
            <a:chExt cx="7632848" cy="830997"/>
          </a:xfrm>
        </p:grpSpPr>
        <p:grpSp>
          <p:nvGrpSpPr>
            <p:cNvPr id="9" name="Grouper 8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10" name="Chevron 9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Signalisation droite 10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Chevron 11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0000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Materials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067944" y="26064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bg2">
                      <a:lumMod val="75000"/>
                    </a:schemeClr>
                  </a:solidFill>
                </a:rPr>
                <a:t>Experiments</a:t>
              </a:r>
              <a:endParaRPr lang="fr-FR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Results</a:t>
              </a:r>
              <a:endParaRPr lang="fr-FR" sz="2000" b="1" dirty="0">
                <a:solidFill>
                  <a:srgbClr val="FFE63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620688"/>
            <a:ext cx="8291264" cy="5045216"/>
          </a:xfrm>
        </p:spPr>
        <p:txBody>
          <a:bodyPr/>
          <a:lstStyle/>
          <a:p>
            <a:pPr marL="82296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Freezing and thawing of the proteins</a:t>
            </a:r>
          </a:p>
          <a:p>
            <a:pPr marL="1947672" lvl="8" indent="0">
              <a:buNone/>
            </a:pPr>
            <a:endParaRPr lang="en-GB" b="1" u="sng" dirty="0" smtClean="0"/>
          </a:p>
          <a:p>
            <a:pPr lvl="1"/>
            <a:endParaRPr lang="en-GB" b="1" u="sng" dirty="0"/>
          </a:p>
          <a:p>
            <a:pPr marL="402336" lvl="1" indent="0">
              <a:buNone/>
            </a:pPr>
            <a:r>
              <a:rPr lang="en-GB" b="1" dirty="0" smtClean="0"/>
              <a:t>	</a:t>
            </a:r>
            <a:endParaRPr lang="en-GB" b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" name="Cube 1"/>
          <p:cNvSpPr/>
          <p:nvPr/>
        </p:nvSpPr>
        <p:spPr>
          <a:xfrm>
            <a:off x="1979712" y="3356992"/>
            <a:ext cx="1152128" cy="1008112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ube 18"/>
          <p:cNvSpPr/>
          <p:nvPr/>
        </p:nvSpPr>
        <p:spPr>
          <a:xfrm>
            <a:off x="4499992" y="3356992"/>
            <a:ext cx="1152128" cy="1008112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be 19"/>
          <p:cNvSpPr/>
          <p:nvPr/>
        </p:nvSpPr>
        <p:spPr>
          <a:xfrm>
            <a:off x="7092280" y="3356992"/>
            <a:ext cx="1152128" cy="1008112"/>
          </a:xfrm>
          <a:prstGeom prst="cub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63688" y="44998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 </a:t>
            </a:r>
            <a:r>
              <a:rPr lang="fr-FR" dirty="0" err="1" smtClean="0"/>
              <a:t>insulated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83968" y="44998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nsulated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876256" y="4499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insulated</a:t>
            </a:r>
            <a:endParaRPr lang="fr-FR" dirty="0"/>
          </a:p>
        </p:txBody>
      </p:sp>
      <p:sp>
        <p:nvSpPr>
          <p:cNvPr id="8" name="Flèche vers la droite 7"/>
          <p:cNvSpPr/>
          <p:nvPr/>
        </p:nvSpPr>
        <p:spPr>
          <a:xfrm rot="10800000">
            <a:off x="1763688" y="2564904"/>
            <a:ext cx="6624736" cy="360040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1763689" y="5157191"/>
            <a:ext cx="6624736" cy="36003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1920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Freezing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004320" y="5507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Thawing</a:t>
            </a:r>
            <a:r>
              <a:rPr lang="fr-FR" dirty="0" smtClean="0"/>
              <a:t> rate</a:t>
            </a:r>
            <a:endParaRPr lang="fr-FR" dirty="0"/>
          </a:p>
        </p:txBody>
      </p:sp>
      <p:grpSp>
        <p:nvGrpSpPr>
          <p:cNvPr id="26" name="Grouper 25"/>
          <p:cNvGrpSpPr/>
          <p:nvPr/>
        </p:nvGrpSpPr>
        <p:grpSpPr>
          <a:xfrm>
            <a:off x="1259632" y="332656"/>
            <a:ext cx="7632848" cy="830997"/>
            <a:chOff x="1187624" y="116632"/>
            <a:chExt cx="7632848" cy="830997"/>
          </a:xfrm>
        </p:grpSpPr>
        <p:grpSp>
          <p:nvGrpSpPr>
            <p:cNvPr id="27" name="Grouper 26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31" name="Chevron 30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Signalisation droite 31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Chevron 32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0000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Materials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067944" y="26064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Experiments</a:t>
              </a:r>
              <a:endParaRPr lang="fr-FR" b="1" dirty="0">
                <a:solidFill>
                  <a:srgbClr val="FFE636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Results</a:t>
              </a:r>
              <a:endParaRPr lang="fr-FR" sz="2000" b="1" dirty="0">
                <a:solidFill>
                  <a:srgbClr val="FFE636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5736" y="3573016"/>
            <a:ext cx="1584176" cy="592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Protein (solid)</a:t>
            </a:r>
            <a:endParaRPr lang="en-GB" b="1" dirty="0"/>
          </a:p>
        </p:txBody>
      </p:sp>
      <p:sp>
        <p:nvSpPr>
          <p:cNvPr id="37" name="Rectangle 36"/>
          <p:cNvSpPr/>
          <p:nvPr/>
        </p:nvSpPr>
        <p:spPr>
          <a:xfrm>
            <a:off x="6084168" y="3196208"/>
            <a:ext cx="1584176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Freezing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084168" y="4149080"/>
            <a:ext cx="1584176" cy="504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Thawing</a:t>
            </a:r>
            <a:endParaRPr lang="en-GB" dirty="0"/>
          </a:p>
        </p:txBody>
      </p:sp>
      <p:sp>
        <p:nvSpPr>
          <p:cNvPr id="4" name="Flèche vers la droite 3"/>
          <p:cNvSpPr/>
          <p:nvPr/>
        </p:nvSpPr>
        <p:spPr>
          <a:xfrm>
            <a:off x="4427984" y="3700264"/>
            <a:ext cx="9361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ix 4"/>
          <p:cNvSpPr/>
          <p:nvPr/>
        </p:nvSpPr>
        <p:spPr>
          <a:xfrm>
            <a:off x="6804248" y="3844280"/>
            <a:ext cx="216024" cy="21602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7" grpId="0"/>
      <p:bldP spid="21" grpId="0"/>
      <p:bldP spid="22" grpId="0"/>
      <p:bldP spid="8" grpId="0" animBg="1"/>
      <p:bldP spid="23" grpId="0" animBg="1"/>
      <p:bldP spid="9" grpId="0"/>
      <p:bldP spid="24" grpId="0"/>
      <p:bldP spid="36" grpId="0" animBg="1"/>
      <p:bldP spid="37" grpId="0" animBg="1"/>
      <p:bldP spid="38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owchart: Magnetic Disk 3"/>
          <p:cNvSpPr/>
          <p:nvPr/>
        </p:nvSpPr>
        <p:spPr>
          <a:xfrm>
            <a:off x="7884368" y="3429000"/>
            <a:ext cx="1008112" cy="648072"/>
          </a:xfrm>
          <a:prstGeom prst="flowChartMagneticDisk">
            <a:avLst/>
          </a:prstGeom>
          <a:solidFill>
            <a:srgbClr val="E3EAF7"/>
          </a:solidFill>
          <a:ln>
            <a:solidFill>
              <a:srgbClr val="777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115616" y="3501008"/>
            <a:ext cx="1008112" cy="728790"/>
          </a:xfrm>
          <a:prstGeom prst="flowChartMagneticDisk">
            <a:avLst/>
          </a:prstGeom>
          <a:solidFill>
            <a:srgbClr val="E3EAF7"/>
          </a:solidFill>
          <a:ln>
            <a:solidFill>
              <a:srgbClr val="777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ylindre 19"/>
          <p:cNvSpPr/>
          <p:nvPr/>
        </p:nvSpPr>
        <p:spPr>
          <a:xfrm>
            <a:off x="1115616" y="3861048"/>
            <a:ext cx="1008112" cy="1008112"/>
          </a:xfrm>
          <a:prstGeom prst="can">
            <a:avLst>
              <a:gd name="adj" fmla="val 3146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467600" cy="5045216"/>
          </a:xfrm>
        </p:spPr>
        <p:txBody>
          <a:bodyPr/>
          <a:lstStyle/>
          <a:p>
            <a:r>
              <a:rPr lang="en-GB" b="1" u="sng" dirty="0" smtClean="0"/>
              <a:t>AFE preparation</a:t>
            </a:r>
          </a:p>
          <a:p>
            <a:endParaRPr lang="en-GB" b="1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8" name="ZoneTexte 7"/>
          <p:cNvSpPr txBox="1"/>
          <p:nvPr/>
        </p:nvSpPr>
        <p:spPr>
          <a:xfrm>
            <a:off x="35496" y="20515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Protein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78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Water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2771800" y="3793793"/>
            <a:ext cx="1152128" cy="7153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pH </a:t>
            </a:r>
            <a:r>
              <a:rPr lang="es-ES" sz="1400" b="1" dirty="0" err="1" smtClean="0"/>
              <a:t>adjustment</a:t>
            </a:r>
            <a:endParaRPr lang="es-E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6228184" y="3793792"/>
            <a:ext cx="1224136" cy="7153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/>
              <a:t>Sonication</a:t>
            </a:r>
            <a:endParaRPr lang="es-E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63688" y="234888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/>
              <a:t>Stirring</a:t>
            </a:r>
            <a:r>
              <a:rPr lang="es-ES" sz="1600" b="1" dirty="0" smtClean="0"/>
              <a:t> </a:t>
            </a:r>
          </a:p>
          <a:p>
            <a:pPr algn="ctr"/>
            <a:r>
              <a:rPr lang="es-ES" sz="1600" b="1" dirty="0" err="1" smtClean="0"/>
              <a:t>Stage</a:t>
            </a:r>
            <a:endParaRPr lang="es-ES" sz="1600" b="1" dirty="0"/>
          </a:p>
          <a:p>
            <a:pPr algn="ctr"/>
            <a:r>
              <a:rPr lang="es-ES" sz="1600" b="1" dirty="0" smtClean="0"/>
              <a:t>(2h)</a:t>
            </a:r>
            <a:endParaRPr lang="es-E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4427984" y="3793792"/>
            <a:ext cx="1440160" cy="7153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Centrifugation</a:t>
            </a:r>
            <a:r>
              <a:rPr lang="es-ES" sz="1400" b="1" dirty="0" smtClean="0"/>
              <a:t> + </a:t>
            </a:r>
            <a:r>
              <a:rPr lang="es-ES" sz="1400" b="1" dirty="0" err="1" smtClean="0"/>
              <a:t>filtration</a:t>
            </a:r>
            <a:endParaRPr lang="es-E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12132" y="507647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/>
              <a:t>Protein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solution</a:t>
            </a:r>
            <a:endParaRPr lang="es-ES" sz="1600" b="1" dirty="0"/>
          </a:p>
        </p:txBody>
      </p:sp>
      <p:sp>
        <p:nvSpPr>
          <p:cNvPr id="13" name="Cylindre 12"/>
          <p:cNvSpPr/>
          <p:nvPr/>
        </p:nvSpPr>
        <p:spPr>
          <a:xfrm>
            <a:off x="7884368" y="4221088"/>
            <a:ext cx="1008112" cy="72008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028384" y="4725144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8676456" y="4725144"/>
            <a:ext cx="72008" cy="72008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956376" y="4509120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8172400" y="4581128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8460432" y="4725144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8244408" y="4725144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604448" y="4581128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8748464" y="4581128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8388424" y="4581128"/>
            <a:ext cx="72008" cy="72008"/>
          </a:xfrm>
          <a:prstGeom prst="ellips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8" idx="3"/>
          </p:cNvCxnSpPr>
          <p:nvPr/>
        </p:nvCxnSpPr>
        <p:spPr>
          <a:xfrm>
            <a:off x="1043608" y="2236222"/>
            <a:ext cx="792088" cy="132576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9" idx="3"/>
          </p:cNvCxnSpPr>
          <p:nvPr/>
        </p:nvCxnSpPr>
        <p:spPr>
          <a:xfrm>
            <a:off x="971600" y="2821578"/>
            <a:ext cx="504056" cy="82344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123728" y="41490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62" idx="3"/>
            <a:endCxn id="46" idx="1"/>
          </p:cNvCxnSpPr>
          <p:nvPr/>
        </p:nvCxnSpPr>
        <p:spPr>
          <a:xfrm flipV="1">
            <a:off x="3923928" y="4151456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46" idx="3"/>
            <a:endCxn id="18" idx="1"/>
          </p:cNvCxnSpPr>
          <p:nvPr/>
        </p:nvCxnSpPr>
        <p:spPr>
          <a:xfrm>
            <a:off x="5868144" y="41514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8" idx="3"/>
            <a:endCxn id="64" idx="2"/>
          </p:cNvCxnSpPr>
          <p:nvPr/>
        </p:nvCxnSpPr>
        <p:spPr>
          <a:xfrm flipV="1">
            <a:off x="7452320" y="4149080"/>
            <a:ext cx="432048" cy="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411760" y="321297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er 44"/>
          <p:cNvGrpSpPr/>
          <p:nvPr/>
        </p:nvGrpSpPr>
        <p:grpSpPr>
          <a:xfrm>
            <a:off x="1259632" y="332656"/>
            <a:ext cx="7632848" cy="830997"/>
            <a:chOff x="1187624" y="116632"/>
            <a:chExt cx="7632848" cy="830997"/>
          </a:xfrm>
        </p:grpSpPr>
        <p:grpSp>
          <p:nvGrpSpPr>
            <p:cNvPr id="47" name="Grouper 46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63" name="Chevron 62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Signalisation droite 64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75" name="Chevron 74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0000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Materials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067944" y="26064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Experiments</a:t>
              </a:r>
              <a:endParaRPr lang="fr-FR" b="1" dirty="0">
                <a:solidFill>
                  <a:srgbClr val="FFE636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Results</a:t>
              </a:r>
              <a:endParaRPr lang="fr-FR" sz="2000" b="1" dirty="0">
                <a:solidFill>
                  <a:srgbClr val="FFE636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63" y="273053"/>
            <a:ext cx="4659901" cy="4308075"/>
          </a:xfrm>
          <a:prstGeom prst="rect">
            <a:avLst/>
          </a:prstGeom>
        </p:spPr>
      </p:pic>
      <p:sp>
        <p:nvSpPr>
          <p:cNvPr id="64" name="Flowchart: Magnetic Disk 3"/>
          <p:cNvSpPr/>
          <p:nvPr/>
        </p:nvSpPr>
        <p:spPr>
          <a:xfrm>
            <a:off x="7884368" y="3861048"/>
            <a:ext cx="1008112" cy="576064"/>
          </a:xfrm>
          <a:prstGeom prst="flowChartMagneticDisk">
            <a:avLst/>
          </a:prstGeom>
          <a:ln>
            <a:solidFill>
              <a:srgbClr val="777C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ZoneTexte 14"/>
          <p:cNvSpPr txBox="1"/>
          <p:nvPr/>
        </p:nvSpPr>
        <p:spPr>
          <a:xfrm>
            <a:off x="5724128" y="24928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Foam</a:t>
            </a:r>
            <a:endParaRPr lang="en-GB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796136" y="587727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AFE</a:t>
            </a:r>
            <a:endParaRPr lang="en-GB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588224" y="2780928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516216" y="4797152"/>
            <a:ext cx="1728192" cy="1264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2" grpId="0" animBg="1"/>
      <p:bldP spid="18" grpId="0" animBg="1"/>
      <p:bldP spid="26" grpId="0"/>
      <p:bldP spid="46" grpId="0" animBg="1"/>
      <p:bldP spid="49" grpId="0"/>
      <p:bldP spid="13" grpId="0" animBg="1"/>
      <p:bldP spid="1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64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9051776" cy="1008112"/>
          </a:xfrm>
        </p:spPr>
        <p:txBody>
          <a:bodyPr>
            <a:normAutofit/>
          </a:bodyPr>
          <a:lstStyle/>
          <a:p>
            <a:r>
              <a:rPr lang="fr-FR" sz="4000" b="1" dirty="0" err="1"/>
              <a:t>Methods</a:t>
            </a:r>
            <a:r>
              <a:rPr lang="fr-FR" sz="4000" b="1" dirty="0"/>
              <a:t> of </a:t>
            </a:r>
            <a:r>
              <a:rPr lang="fr-FR" sz="4000" b="1" dirty="0" err="1"/>
              <a:t>AFEs</a:t>
            </a:r>
            <a:r>
              <a:rPr lang="fr-FR" sz="4000" b="1" dirty="0"/>
              <a:t> </a:t>
            </a:r>
            <a:r>
              <a:rPr lang="fr-FR" sz="4000" b="1" dirty="0" err="1" smtClean="0"/>
              <a:t>characterisation</a:t>
            </a:r>
            <a:endParaRPr lang="fr-FR" sz="4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12492"/>
              </p:ext>
            </p:extLst>
          </p:nvPr>
        </p:nvGraphicFramePr>
        <p:xfrm>
          <a:off x="2987824" y="1412776"/>
          <a:ext cx="33123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8</a:t>
            </a:fld>
            <a:endParaRPr lang="es-ES"/>
          </a:p>
        </p:txBody>
      </p:sp>
      <p:grpSp>
        <p:nvGrpSpPr>
          <p:cNvPr id="13" name="Grouper 12"/>
          <p:cNvGrpSpPr/>
          <p:nvPr/>
        </p:nvGrpSpPr>
        <p:grpSpPr>
          <a:xfrm>
            <a:off x="1259632" y="332656"/>
            <a:ext cx="7632848" cy="830997"/>
            <a:chOff x="1187624" y="116632"/>
            <a:chExt cx="7632848" cy="830997"/>
          </a:xfrm>
        </p:grpSpPr>
        <p:grpSp>
          <p:nvGrpSpPr>
            <p:cNvPr id="14" name="Grouper 13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18" name="Chevron 17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  <p:sp>
            <p:nvSpPr>
              <p:cNvPr id="19" name="Signalisation droite 18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0000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Materials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067944" y="26064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bg2">
                      <a:lumMod val="75000"/>
                    </a:schemeClr>
                  </a:solidFill>
                </a:rPr>
                <a:t>Experiments</a:t>
              </a:r>
              <a:endParaRPr lang="fr-FR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Results</a:t>
              </a:r>
              <a:endParaRPr lang="fr-FR" sz="2000" b="1" dirty="0">
                <a:solidFill>
                  <a:srgbClr val="FFE6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0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14A-A0E1-46F9-B3CB-B0462B570F33}" type="slidenum">
              <a:rPr lang="es-ES" smtClean="0"/>
              <a:pPr/>
              <a:t>9</a:t>
            </a:fld>
            <a:endParaRPr lang="es-ES"/>
          </a:p>
        </p:txBody>
      </p:sp>
      <p:grpSp>
        <p:nvGrpSpPr>
          <p:cNvPr id="59" name="Grouper 58"/>
          <p:cNvGrpSpPr/>
          <p:nvPr/>
        </p:nvGrpSpPr>
        <p:grpSpPr>
          <a:xfrm>
            <a:off x="1331640" y="332656"/>
            <a:ext cx="7632848" cy="830997"/>
            <a:chOff x="1187624" y="116632"/>
            <a:chExt cx="7632848" cy="830997"/>
          </a:xfrm>
        </p:grpSpPr>
        <p:grpSp>
          <p:nvGrpSpPr>
            <p:cNvPr id="64" name="Grouper 63"/>
            <p:cNvGrpSpPr/>
            <p:nvPr/>
          </p:nvGrpSpPr>
          <p:grpSpPr>
            <a:xfrm>
              <a:off x="1187624" y="188640"/>
              <a:ext cx="7632848" cy="720080"/>
              <a:chOff x="1187624" y="188640"/>
              <a:chExt cx="7632848" cy="720080"/>
            </a:xfrm>
            <a:gradFill flip="none" rotWithShape="1">
              <a:gsLst>
                <a:gs pos="0">
                  <a:schemeClr val="bg1"/>
                </a:gs>
                <a:gs pos="50000">
                  <a:schemeClr val="bg2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sp>
            <p:nvSpPr>
              <p:cNvPr id="68" name="Chevron 67"/>
              <p:cNvSpPr/>
              <p:nvPr/>
            </p:nvSpPr>
            <p:spPr>
              <a:xfrm>
                <a:off x="3635896" y="188640"/>
                <a:ext cx="2736304" cy="720080"/>
              </a:xfrm>
              <a:prstGeom prst="chevron">
                <a:avLst/>
              </a:prstGeom>
              <a:solidFill>
                <a:srgbClr val="FFE636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  <p:sp>
            <p:nvSpPr>
              <p:cNvPr id="69" name="Signalisation droite 68"/>
              <p:cNvSpPr/>
              <p:nvPr/>
            </p:nvSpPr>
            <p:spPr>
              <a:xfrm>
                <a:off x="1187624" y="188640"/>
                <a:ext cx="2736304" cy="720080"/>
              </a:xfrm>
              <a:prstGeom prst="homePlat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589DE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>
              <a:xfrm>
                <a:off x="6084168" y="188640"/>
                <a:ext cx="2736304" cy="720080"/>
              </a:xfrm>
              <a:prstGeom prst="chevron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589DEE"/>
                  </a:solidFill>
                </a:endParaRPr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1619672" y="116632"/>
              <a:ext cx="3168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Methods</a:t>
              </a:r>
              <a:r>
                <a:rPr lang="fr-FR" sz="2400" b="1" dirty="0" smtClean="0">
                  <a:solidFill>
                    <a:srgbClr val="FFE636"/>
                  </a:solidFill>
                </a:rPr>
                <a:t> </a:t>
              </a:r>
            </a:p>
            <a:p>
              <a:r>
                <a:rPr lang="fr-FR" sz="2400" b="1" dirty="0" smtClean="0">
                  <a:solidFill>
                    <a:srgbClr val="FFE636"/>
                  </a:solidFill>
                </a:rPr>
                <a:t>&amp; </a:t>
              </a:r>
              <a:r>
                <a:rPr lang="fr-FR" sz="2400" b="1" dirty="0" err="1" smtClean="0">
                  <a:solidFill>
                    <a:srgbClr val="FFE636"/>
                  </a:solidFill>
                </a:rPr>
                <a:t>Materials</a:t>
              </a:r>
              <a:endParaRPr lang="fr-FR" sz="2400" b="1" dirty="0">
                <a:solidFill>
                  <a:srgbClr val="FFE636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067944" y="303039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Experiments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804248" y="26064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E636"/>
                  </a:solidFill>
                </a:rPr>
                <a:t>Results</a:t>
              </a:r>
              <a:endParaRPr lang="fr-FR" sz="2000" b="1" dirty="0">
                <a:solidFill>
                  <a:srgbClr val="FFE636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275856" y="6372036"/>
            <a:ext cx="36724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2336" lvl="1" indent="0">
              <a:buNone/>
            </a:pPr>
            <a:r>
              <a:rPr lang="en-GB" b="1" u="sng" dirty="0" smtClean="0"/>
              <a:t>10 </a:t>
            </a:r>
            <a:r>
              <a:rPr lang="en-GB" b="1" u="sng" dirty="0"/>
              <a:t>different pre-treatments</a:t>
            </a:r>
          </a:p>
        </p:txBody>
      </p:sp>
      <p:cxnSp>
        <p:nvCxnSpPr>
          <p:cNvPr id="159" name="Connecteur droit avec flèche 158"/>
          <p:cNvCxnSpPr>
            <a:stCxn id="157" idx="2"/>
            <a:endCxn id="128" idx="0"/>
          </p:cNvCxnSpPr>
          <p:nvPr/>
        </p:nvCxnSpPr>
        <p:spPr>
          <a:xfrm flipH="1">
            <a:off x="2600317" y="1670189"/>
            <a:ext cx="387507" cy="45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>
            <a:stCxn id="52" idx="2"/>
            <a:endCxn id="133" idx="0"/>
          </p:cNvCxnSpPr>
          <p:nvPr/>
        </p:nvCxnSpPr>
        <p:spPr>
          <a:xfrm>
            <a:off x="7236296" y="1670189"/>
            <a:ext cx="387507" cy="453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èche vers le bas 6"/>
          <p:cNvSpPr/>
          <p:nvPr/>
        </p:nvSpPr>
        <p:spPr>
          <a:xfrm>
            <a:off x="4932040" y="5733256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300192" y="1273997"/>
            <a:ext cx="1872208" cy="396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</a:t>
            </a:r>
            <a:r>
              <a:rPr lang="fr-FR" b="1" dirty="0" err="1" smtClean="0"/>
              <a:t>thawing</a:t>
            </a:r>
            <a:r>
              <a:rPr lang="fr-FR" b="1" dirty="0" smtClean="0"/>
              <a:t> rates</a:t>
            </a:r>
            <a:endParaRPr lang="fr-FR" b="1" dirty="0"/>
          </a:p>
        </p:txBody>
      </p:sp>
      <p:sp>
        <p:nvSpPr>
          <p:cNvPr id="128" name="ZoneTexte 127"/>
          <p:cNvSpPr txBox="1"/>
          <p:nvPr/>
        </p:nvSpPr>
        <p:spPr>
          <a:xfrm>
            <a:off x="1475656" y="2123691"/>
            <a:ext cx="2249322" cy="584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Freezing</a:t>
            </a:r>
            <a:endParaRPr lang="fr-FR" dirty="0" smtClean="0"/>
          </a:p>
          <a:p>
            <a:pPr algn="ctr"/>
            <a:r>
              <a:rPr lang="fr-FR" sz="1400" dirty="0" smtClean="0"/>
              <a:t>(-3°C/min)</a:t>
            </a:r>
            <a:endParaRPr lang="fr-FR" sz="1400" dirty="0"/>
          </a:p>
        </p:txBody>
      </p:sp>
      <p:sp>
        <p:nvSpPr>
          <p:cNvPr id="129" name="ZoneTexte 128"/>
          <p:cNvSpPr txBox="1"/>
          <p:nvPr/>
        </p:nvSpPr>
        <p:spPr>
          <a:xfrm>
            <a:off x="1475656" y="3038669"/>
            <a:ext cx="224932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Freezing</a:t>
            </a:r>
            <a:endParaRPr lang="fr-FR" dirty="0" smtClean="0"/>
          </a:p>
          <a:p>
            <a:pPr algn="ctr"/>
            <a:r>
              <a:rPr lang="fr-FR" sz="1400" dirty="0" smtClean="0"/>
              <a:t>(-1.5°C/min)</a:t>
            </a:r>
            <a:endParaRPr lang="fr-FR" sz="140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1475656" y="3965608"/>
            <a:ext cx="2249322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Slow </a:t>
            </a:r>
            <a:r>
              <a:rPr lang="fr-FR" dirty="0" err="1" smtClean="0"/>
              <a:t>Freezing</a:t>
            </a:r>
            <a:endParaRPr lang="fr-FR" dirty="0" smtClean="0"/>
          </a:p>
          <a:p>
            <a:pPr algn="ctr"/>
            <a:r>
              <a:rPr lang="fr-FR" sz="1400" dirty="0" smtClean="0"/>
              <a:t>(-1°C/min)</a:t>
            </a:r>
            <a:endParaRPr lang="fr-FR" sz="1400" dirty="0"/>
          </a:p>
        </p:txBody>
      </p:sp>
      <p:sp>
        <p:nvSpPr>
          <p:cNvPr id="133" name="ZoneTexte 132"/>
          <p:cNvSpPr txBox="1"/>
          <p:nvPr/>
        </p:nvSpPr>
        <p:spPr>
          <a:xfrm>
            <a:off x="6499142" y="2123691"/>
            <a:ext cx="2249322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Thawing</a:t>
            </a:r>
            <a:endParaRPr lang="fr-FR" dirty="0" smtClean="0"/>
          </a:p>
          <a:p>
            <a:pPr algn="ctr"/>
            <a:r>
              <a:rPr lang="fr-FR" sz="1400" dirty="0" smtClean="0"/>
              <a:t>(6.6°C/min)</a:t>
            </a:r>
            <a:endParaRPr lang="fr-FR" sz="1400" dirty="0"/>
          </a:p>
        </p:txBody>
      </p:sp>
      <p:sp>
        <p:nvSpPr>
          <p:cNvPr id="134" name="ZoneTexte 133"/>
          <p:cNvSpPr txBox="1"/>
          <p:nvPr/>
        </p:nvSpPr>
        <p:spPr>
          <a:xfrm>
            <a:off x="6499142" y="3038669"/>
            <a:ext cx="2249322" cy="58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Thawing</a:t>
            </a:r>
            <a:endParaRPr lang="fr-FR" dirty="0" smtClean="0"/>
          </a:p>
          <a:p>
            <a:pPr algn="ctr"/>
            <a:r>
              <a:rPr lang="fr-FR" sz="1400" dirty="0" smtClean="0"/>
              <a:t>(1.2°C/min)</a:t>
            </a:r>
            <a:endParaRPr lang="fr-FR" sz="1400" dirty="0"/>
          </a:p>
        </p:txBody>
      </p:sp>
      <p:sp>
        <p:nvSpPr>
          <p:cNvPr id="135" name="ZoneTexte 134"/>
          <p:cNvSpPr txBox="1"/>
          <p:nvPr/>
        </p:nvSpPr>
        <p:spPr>
          <a:xfrm>
            <a:off x="6499142" y="3965608"/>
            <a:ext cx="2249322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Slow </a:t>
            </a:r>
            <a:r>
              <a:rPr lang="fr-FR" dirty="0" err="1" smtClean="0"/>
              <a:t>Thawing</a:t>
            </a:r>
            <a:endParaRPr lang="fr-FR" dirty="0" smtClean="0"/>
          </a:p>
          <a:p>
            <a:pPr algn="ctr"/>
            <a:r>
              <a:rPr lang="fr-FR" sz="1400" dirty="0" smtClean="0"/>
              <a:t>(1°C/min)</a:t>
            </a:r>
            <a:endParaRPr lang="fr-FR" sz="1400" dirty="0"/>
          </a:p>
        </p:txBody>
      </p:sp>
      <p:cxnSp>
        <p:nvCxnSpPr>
          <p:cNvPr id="137" name="Connecteur droit avec flèche 136"/>
          <p:cNvCxnSpPr>
            <a:stCxn id="128" idx="3"/>
            <a:endCxn id="133" idx="1"/>
          </p:cNvCxnSpPr>
          <p:nvPr/>
        </p:nvCxnSpPr>
        <p:spPr>
          <a:xfrm>
            <a:off x="3724978" y="2416079"/>
            <a:ext cx="277416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28" idx="3"/>
            <a:endCxn id="134" idx="1"/>
          </p:cNvCxnSpPr>
          <p:nvPr/>
        </p:nvCxnSpPr>
        <p:spPr>
          <a:xfrm>
            <a:off x="3724978" y="2416079"/>
            <a:ext cx="2774164" cy="914978"/>
          </a:xfrm>
          <a:prstGeom prst="straightConnector1">
            <a:avLst/>
          </a:prstGeom>
          <a:ln>
            <a:solidFill>
              <a:srgbClr val="2445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28" idx="3"/>
            <a:endCxn id="135" idx="1"/>
          </p:cNvCxnSpPr>
          <p:nvPr/>
        </p:nvCxnSpPr>
        <p:spPr>
          <a:xfrm>
            <a:off x="3724978" y="2416079"/>
            <a:ext cx="2774164" cy="1841917"/>
          </a:xfrm>
          <a:prstGeom prst="straightConnector1">
            <a:avLst/>
          </a:prstGeom>
          <a:ln>
            <a:solidFill>
              <a:srgbClr val="2445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stCxn id="129" idx="3"/>
            <a:endCxn id="133" idx="1"/>
          </p:cNvCxnSpPr>
          <p:nvPr/>
        </p:nvCxnSpPr>
        <p:spPr>
          <a:xfrm flipV="1">
            <a:off x="3724978" y="2416079"/>
            <a:ext cx="2774164" cy="91497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>
            <a:stCxn id="129" idx="3"/>
            <a:endCxn id="134" idx="1"/>
          </p:cNvCxnSpPr>
          <p:nvPr/>
        </p:nvCxnSpPr>
        <p:spPr>
          <a:xfrm>
            <a:off x="3724978" y="3331057"/>
            <a:ext cx="277416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129" idx="3"/>
            <a:endCxn id="135" idx="1"/>
          </p:cNvCxnSpPr>
          <p:nvPr/>
        </p:nvCxnSpPr>
        <p:spPr>
          <a:xfrm>
            <a:off x="3724978" y="3331057"/>
            <a:ext cx="2774164" cy="926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>
            <a:stCxn id="130" idx="3"/>
            <a:endCxn id="133" idx="1"/>
          </p:cNvCxnSpPr>
          <p:nvPr/>
        </p:nvCxnSpPr>
        <p:spPr>
          <a:xfrm flipV="1">
            <a:off x="3724978" y="2416079"/>
            <a:ext cx="2774164" cy="1841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>
            <a:stCxn id="130" idx="3"/>
            <a:endCxn id="134" idx="1"/>
          </p:cNvCxnSpPr>
          <p:nvPr/>
        </p:nvCxnSpPr>
        <p:spPr>
          <a:xfrm flipV="1">
            <a:off x="3724978" y="3331057"/>
            <a:ext cx="2774164" cy="9269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>
            <a:stCxn id="130" idx="3"/>
            <a:endCxn id="135" idx="1"/>
          </p:cNvCxnSpPr>
          <p:nvPr/>
        </p:nvCxnSpPr>
        <p:spPr>
          <a:xfrm>
            <a:off x="3724978" y="4257996"/>
            <a:ext cx="27741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ZoneTexte 156"/>
          <p:cNvSpPr txBox="1"/>
          <p:nvPr/>
        </p:nvSpPr>
        <p:spPr>
          <a:xfrm>
            <a:off x="2051720" y="1273997"/>
            <a:ext cx="1872208" cy="3961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</a:t>
            </a:r>
            <a:r>
              <a:rPr lang="fr-FR" b="1" dirty="0" err="1" smtClean="0"/>
              <a:t>freezing</a:t>
            </a:r>
            <a:r>
              <a:rPr lang="fr-FR" b="1" dirty="0" smtClean="0"/>
              <a:t> rates</a:t>
            </a:r>
            <a:endParaRPr lang="fr-FR" b="1" dirty="0"/>
          </a:p>
        </p:txBody>
      </p:sp>
      <p:sp>
        <p:nvSpPr>
          <p:cNvPr id="3" name="Croix 2"/>
          <p:cNvSpPr/>
          <p:nvPr/>
        </p:nvSpPr>
        <p:spPr>
          <a:xfrm>
            <a:off x="4932040" y="4437112"/>
            <a:ext cx="360040" cy="38622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23928" y="4977024"/>
            <a:ext cx="2376264" cy="3961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 </a:t>
            </a:r>
            <a:r>
              <a:rPr lang="fr-FR" dirty="0" err="1" smtClean="0"/>
              <a:t>pre-treatment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331640" y="1196752"/>
            <a:ext cx="7560840" cy="4392488"/>
          </a:xfrm>
          <a:prstGeom prst="rect">
            <a:avLst/>
          </a:prstGeom>
          <a:noFill/>
          <a:ln w="28575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animBg="1"/>
      <p:bldP spid="52" grpId="0" animBg="1"/>
      <p:bldP spid="128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57" grpId="0" animBg="1"/>
      <p:bldP spid="3" grpId="0" animBg="1"/>
      <p:bldP spid="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464</Words>
  <Application>Microsoft Macintosh PowerPoint</Application>
  <PresentationFormat>Présentation à l'écran (4:3)</PresentationFormat>
  <Paragraphs>162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Solstice</vt:lpstr>
      <vt:lpstr>Effect of  thermal pre-treatment of proteins on the stability of air-filled emulsions</vt:lpstr>
      <vt:lpstr>Introduction</vt:lpstr>
      <vt:lpstr>Présentation PowerPoint</vt:lpstr>
      <vt:lpstr>Présentation PowerPoint</vt:lpstr>
      <vt:lpstr>Materials</vt:lpstr>
      <vt:lpstr>Présentation PowerPoint</vt:lpstr>
      <vt:lpstr>Présentation PowerPoint</vt:lpstr>
      <vt:lpstr>Methods of AFEs characterisation</vt:lpstr>
      <vt:lpstr>Présentation PowerPoint</vt:lpstr>
      <vt:lpstr>BSA</vt:lpstr>
      <vt:lpstr>Présentation PowerPoint</vt:lpstr>
      <vt:lpstr>Présentation PowerPoint</vt:lpstr>
      <vt:lpstr>Other proteins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Mathieu Boujot-Matignon</cp:lastModifiedBy>
  <cp:revision>241</cp:revision>
  <dcterms:created xsi:type="dcterms:W3CDTF">2012-03-03T19:26:30Z</dcterms:created>
  <dcterms:modified xsi:type="dcterms:W3CDTF">2013-03-22T00:03:04Z</dcterms:modified>
</cp:coreProperties>
</file>