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4" r:id="rId18"/>
    <p:sldId id="275" r:id="rId19"/>
    <p:sldId id="273" r:id="rId20"/>
    <p:sldId id="276" r:id="rId21"/>
    <p:sldId id="282" r:id="rId22"/>
    <p:sldId id="284" r:id="rId23"/>
    <p:sldId id="283" r:id="rId24"/>
    <p:sldId id="278" r:id="rId25"/>
    <p:sldId id="277" r:id="rId26"/>
    <p:sldId id="279" r:id="rId27"/>
    <p:sldId id="280" r:id="rId28"/>
    <p:sldId id="290" r:id="rId29"/>
    <p:sldId id="300" r:id="rId30"/>
    <p:sldId id="296" r:id="rId31"/>
    <p:sldId id="293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4" r:id="rId40"/>
    <p:sldId id="295" r:id="rId41"/>
    <p:sldId id="298" r:id="rId42"/>
    <p:sldId id="297" r:id="rId43"/>
    <p:sldId id="299" r:id="rId44"/>
    <p:sldId id="304" r:id="rId45"/>
    <p:sldId id="302" r:id="rId46"/>
    <p:sldId id="303" r:id="rId47"/>
    <p:sldId id="306" r:id="rId48"/>
    <p:sldId id="305" r:id="rId49"/>
    <p:sldId id="307" r:id="rId5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38" autoAdjust="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30719D-6639-49FE-9479-2E69C54D18F6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882F618-E8F7-4CB0-9DAC-C10157A913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13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2F618-E8F7-4CB0-9DAC-C10157A913C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667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C8D19AC-4C25-4E81-A1F0-1A33A537C56F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354B23E-BEE0-46D5-AB66-4DE5DE9BDBE9}" type="datetimeFigureOut">
              <a:rPr lang="fr-FR" smtClean="0"/>
              <a:t>21/01/2014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54413"/>
            <a:ext cx="2790255" cy="19726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17954"/>
            <a:ext cx="2279266" cy="1858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Autofit/>
          </a:bodyPr>
          <a:lstStyle/>
          <a:p>
            <a:r>
              <a:rPr lang="fr-FR" sz="3600" dirty="0" smtClean="0"/>
              <a:t>Utiliser les outils réglementaires pour une meilleure mixité sociale en diffus</a:t>
            </a:r>
            <a:br>
              <a:rPr lang="fr-FR" sz="3600" dirty="0" smtClean="0"/>
            </a:b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2067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Présentation du stage</a:t>
            </a:r>
          </a:p>
          <a:p>
            <a:r>
              <a:rPr lang="fr-FR" sz="2400" dirty="0" smtClean="0"/>
              <a:t>Alexis Viel</a:t>
            </a:r>
          </a:p>
          <a:p>
            <a:endParaRPr lang="fr-FR" sz="2400" dirty="0" smtClean="0"/>
          </a:p>
          <a:p>
            <a:r>
              <a:rPr lang="fr-FR" sz="1600" dirty="0" smtClean="0"/>
              <a:t>Service Études Urbaines et Générales</a:t>
            </a:r>
          </a:p>
          <a:p>
            <a:r>
              <a:rPr lang="fr-FR" sz="1600" dirty="0" smtClean="0"/>
              <a:t>Rennes Métropole</a:t>
            </a:r>
            <a:endParaRPr lang="fr-FR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817953"/>
            <a:ext cx="2477820" cy="18583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229200"/>
            <a:ext cx="286226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7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Cesson-Sévigné : 3 servitudes depuis Octobre 2012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600200"/>
            <a:ext cx="4752528" cy="4800600"/>
          </a:xfrm>
        </p:spPr>
        <p:txBody>
          <a:bodyPr/>
          <a:lstStyle/>
          <a:p>
            <a:r>
              <a:rPr lang="fr-FR" dirty="0" smtClean="0"/>
              <a:t>3 emplacements avec une approche différenciée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59" y="4725144"/>
            <a:ext cx="5760720" cy="18815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0" y="2780928"/>
            <a:ext cx="4127132" cy="1332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72549"/>
            <a:ext cx="3537025" cy="25292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140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/>
          <a:lstStyle/>
          <a:p>
            <a:r>
              <a:rPr lang="fr-FR" sz="2800" dirty="0" smtClean="0"/>
              <a:t>Un dispositif encore récent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5544616"/>
          </a:xfrm>
        </p:spPr>
        <p:txBody>
          <a:bodyPr/>
          <a:lstStyle/>
          <a:p>
            <a:r>
              <a:rPr lang="fr-FR" dirty="0" smtClean="0"/>
              <a:t>Aucun programme</a:t>
            </a:r>
          </a:p>
          <a:p>
            <a:r>
              <a:rPr lang="fr-FR" dirty="0" smtClean="0"/>
              <a:t>Des parcelles peu susceptibles de muter</a:t>
            </a:r>
          </a:p>
          <a:p>
            <a:pPr marL="114300" indent="0">
              <a:buNone/>
            </a:pPr>
            <a:endParaRPr lang="fr-FR" dirty="0" smtClean="0"/>
          </a:p>
          <a:p>
            <a:pPr marL="114300" indent="0">
              <a:buNone/>
            </a:pPr>
            <a:r>
              <a:rPr lang="fr-FR" dirty="0" smtClean="0"/>
              <a:t>-&gt; Un projet d’initiative publique sur la parcelle n°2 ? </a:t>
            </a:r>
          </a:p>
          <a:p>
            <a:pPr marL="114300" indent="0">
              <a:buNone/>
            </a:pPr>
            <a:r>
              <a:rPr lang="fr-FR" dirty="0" smtClean="0"/>
              <a:t>(environ </a:t>
            </a:r>
            <a:r>
              <a:rPr lang="fr-FR" b="1" dirty="0" smtClean="0"/>
              <a:t>30</a:t>
            </a:r>
            <a:r>
              <a:rPr lang="fr-FR" dirty="0" smtClean="0"/>
              <a:t> LS avec objectifs du PLH)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25" y="3284984"/>
            <a:ext cx="5976664" cy="34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Saint-Gilles : 4 servitudes depuis Septembre 2010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800600"/>
          </a:xfrm>
        </p:spPr>
        <p:txBody>
          <a:bodyPr/>
          <a:lstStyle/>
          <a:p>
            <a:r>
              <a:rPr lang="fr-FR" dirty="0"/>
              <a:t>Q</a:t>
            </a:r>
            <a:r>
              <a:rPr lang="fr-FR" dirty="0" smtClean="0"/>
              <a:t>uatre parcelles avec objectifs du PLH</a:t>
            </a:r>
          </a:p>
          <a:p>
            <a:r>
              <a:rPr lang="fr-FR" dirty="0"/>
              <a:t>C</a:t>
            </a:r>
            <a:r>
              <a:rPr lang="fr-FR" dirty="0" smtClean="0"/>
              <a:t>ohérence d’ensemble recherchée</a:t>
            </a:r>
            <a:endParaRPr lang="fr-FR" dirty="0"/>
          </a:p>
        </p:txBody>
      </p:sp>
      <p:pic>
        <p:nvPicPr>
          <p:cNvPr id="4" name="Image 3" descr="OA_StGilles_p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536504" cy="34395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066722" y="2636912"/>
            <a:ext cx="33843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Bilan</a:t>
            </a:r>
            <a:r>
              <a:rPr lang="fr-FR" sz="2400" dirty="0" smtClean="0"/>
              <a:t> : 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Aucun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Réflexion sur l’avenir du Centre-Bourg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r>
              <a:rPr lang="fr-FR" sz="2400" dirty="0" smtClean="0"/>
              <a:t>Évolution du dispositif?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42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20000" cy="1008112"/>
          </a:xfrm>
        </p:spPr>
        <p:txBody>
          <a:bodyPr/>
          <a:lstStyle/>
          <a:p>
            <a:r>
              <a:rPr lang="fr-FR" sz="2800" dirty="0" smtClean="0"/>
              <a:t>Rennes : 40 parcelles situées dans des quartiers centraux et péricentraux</a:t>
            </a:r>
            <a:r>
              <a:rPr lang="fr-FR" sz="3600" dirty="0" smtClean="0"/>
              <a:t/>
            </a:r>
            <a:br>
              <a:rPr lang="fr-FR" sz="3600" dirty="0" smtClean="0"/>
            </a:br>
            <a:endParaRPr lang="fr-FR" sz="2400" dirty="0"/>
          </a:p>
        </p:txBody>
      </p:sp>
      <p:pic>
        <p:nvPicPr>
          <p:cNvPr id="5" name="Picture 5" descr="L:\DGAU\DEP\SEU\Et-Dessin\5_Image\Barbara\Carte d'ensemble mixite.pd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416824" cy="5082272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115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/>
          <a:lstStyle/>
          <a:p>
            <a:r>
              <a:rPr lang="fr-FR" sz="3200" dirty="0" smtClean="0"/>
              <a:t>Deux catégories de parcelles : une approche systémique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AVANT 2012 :</a:t>
            </a:r>
          </a:p>
          <a:p>
            <a:pPr lvl="0"/>
            <a:r>
              <a:rPr lang="fr-FR" u="sng" dirty="0" smtClean="0"/>
              <a:t>Parcelles </a:t>
            </a:r>
            <a:r>
              <a:rPr lang="fr-FR" u="sng" dirty="0"/>
              <a:t>de 1000 m² à 3000 m²</a:t>
            </a:r>
            <a:r>
              <a:rPr lang="fr-FR" dirty="0"/>
              <a:t> → </a:t>
            </a:r>
            <a:r>
              <a:rPr lang="fr-FR" b="1" dirty="0"/>
              <a:t>100</a:t>
            </a:r>
            <a:r>
              <a:rPr lang="fr-FR" dirty="0"/>
              <a:t>% de </a:t>
            </a:r>
            <a:r>
              <a:rPr lang="fr-FR" dirty="0" smtClean="0"/>
              <a:t>LS type </a:t>
            </a:r>
            <a:r>
              <a:rPr lang="fr-FR" dirty="0"/>
              <a:t>PLUS-PLAI</a:t>
            </a:r>
          </a:p>
          <a:p>
            <a:r>
              <a:rPr lang="fr-FR" u="sng" dirty="0" smtClean="0"/>
              <a:t>Parcelles </a:t>
            </a:r>
            <a:r>
              <a:rPr lang="fr-FR" u="sng" dirty="0"/>
              <a:t>de plus de 3000 m²</a:t>
            </a:r>
            <a:r>
              <a:rPr lang="fr-FR" dirty="0"/>
              <a:t> → </a:t>
            </a:r>
            <a:r>
              <a:rPr lang="fr-FR" dirty="0" smtClean="0"/>
              <a:t>Objectifs PLH soit </a:t>
            </a:r>
            <a:r>
              <a:rPr lang="fr-FR" b="1" dirty="0" smtClean="0"/>
              <a:t>25</a:t>
            </a:r>
            <a:r>
              <a:rPr lang="fr-FR" dirty="0"/>
              <a:t>% de </a:t>
            </a:r>
            <a:r>
              <a:rPr lang="fr-FR" dirty="0" smtClean="0"/>
              <a:t>LS </a:t>
            </a:r>
            <a:r>
              <a:rPr lang="fr-FR" dirty="0"/>
              <a:t>type PLUS-PLAI + </a:t>
            </a:r>
            <a:r>
              <a:rPr lang="fr-FR" b="1" dirty="0" smtClean="0"/>
              <a:t>25</a:t>
            </a:r>
            <a:r>
              <a:rPr lang="fr-FR" dirty="0" smtClean="0"/>
              <a:t>% </a:t>
            </a:r>
            <a:r>
              <a:rPr lang="fr-FR" dirty="0"/>
              <a:t>de logements intermédiaires ou </a:t>
            </a:r>
            <a:r>
              <a:rPr lang="fr-FR" dirty="0" smtClean="0"/>
              <a:t>AA (type </a:t>
            </a:r>
            <a:r>
              <a:rPr lang="fr-FR" dirty="0"/>
              <a:t>PLS, PSLA..)</a:t>
            </a:r>
          </a:p>
          <a:p>
            <a:endParaRPr lang="fr-FR" dirty="0" smtClean="0"/>
          </a:p>
          <a:p>
            <a:pPr marL="114300" indent="0">
              <a:buNone/>
            </a:pPr>
            <a:endParaRPr lang="fr-FR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APRES 2012 :</a:t>
            </a:r>
          </a:p>
          <a:p>
            <a:r>
              <a:rPr lang="fr-FR" u="sng" dirty="0"/>
              <a:t>Parcelles de 1000 m² à 3000 m²</a:t>
            </a:r>
            <a:r>
              <a:rPr lang="fr-FR" dirty="0"/>
              <a:t> → </a:t>
            </a:r>
            <a:r>
              <a:rPr lang="fr-FR" b="1" dirty="0" smtClean="0"/>
              <a:t>50</a:t>
            </a:r>
            <a:r>
              <a:rPr lang="fr-FR" dirty="0" smtClean="0"/>
              <a:t>% de LS type PLUS-PLAI et </a:t>
            </a:r>
            <a:r>
              <a:rPr lang="fr-FR" b="1" dirty="0" smtClean="0"/>
              <a:t>50</a:t>
            </a:r>
            <a:r>
              <a:rPr lang="fr-FR" dirty="0" smtClean="0"/>
              <a:t>% de </a:t>
            </a:r>
            <a:r>
              <a:rPr lang="fr-FR" dirty="0"/>
              <a:t>logements intermédiaires ou </a:t>
            </a:r>
            <a:r>
              <a:rPr lang="fr-FR" dirty="0" smtClean="0"/>
              <a:t>AA (type </a:t>
            </a:r>
            <a:r>
              <a:rPr lang="fr-FR" dirty="0"/>
              <a:t>PLS, PSLA</a:t>
            </a:r>
            <a:r>
              <a:rPr lang="fr-FR" dirty="0" smtClean="0"/>
              <a:t>..)</a:t>
            </a:r>
          </a:p>
          <a:p>
            <a:endParaRPr lang="fr-FR" dirty="0"/>
          </a:p>
          <a:p>
            <a:r>
              <a:rPr lang="fr-FR" dirty="0" smtClean="0"/>
              <a:t>Et regroupement parcellaire encouragé</a:t>
            </a:r>
          </a:p>
          <a:p>
            <a:endParaRPr lang="fr-FR" dirty="0" smtClean="0"/>
          </a:p>
          <a:p>
            <a:endParaRPr lang="fr-FR" dirty="0" smtClean="0"/>
          </a:p>
          <a:p>
            <a:pPr marL="11430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8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620000" cy="936104"/>
          </a:xfrm>
        </p:spPr>
        <p:txBody>
          <a:bodyPr/>
          <a:lstStyle/>
          <a:p>
            <a:r>
              <a:rPr lang="fr-FR" sz="3600" dirty="0" smtClean="0"/>
              <a:t>Bilan du dispositif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7620000" cy="4800600"/>
          </a:xfrm>
        </p:spPr>
        <p:txBody>
          <a:bodyPr/>
          <a:lstStyle/>
          <a:p>
            <a:r>
              <a:rPr lang="fr-FR" b="1" dirty="0" smtClean="0"/>
              <a:t>10 opérations et 4 projets à l’étude</a:t>
            </a:r>
          </a:p>
          <a:p>
            <a:endParaRPr lang="fr-FR" b="1" dirty="0" smtClean="0"/>
          </a:p>
          <a:p>
            <a:pPr marL="114300" indent="0">
              <a:buNone/>
            </a:pPr>
            <a:r>
              <a:rPr lang="fr-FR" b="1" dirty="0" smtClean="0"/>
              <a:t>1515</a:t>
            </a:r>
            <a:r>
              <a:rPr lang="fr-FR" dirty="0" smtClean="0"/>
              <a:t> logements dont </a:t>
            </a:r>
            <a:r>
              <a:rPr lang="fr-FR" b="1" dirty="0" smtClean="0"/>
              <a:t>436</a:t>
            </a:r>
            <a:r>
              <a:rPr lang="fr-FR" dirty="0" smtClean="0"/>
              <a:t> LS</a:t>
            </a:r>
          </a:p>
          <a:p>
            <a:pPr marL="114300" indent="0">
              <a:buNone/>
            </a:pPr>
            <a:r>
              <a:rPr lang="fr-FR" dirty="0" smtClean="0"/>
              <a:t>Moyenne = </a:t>
            </a:r>
            <a:r>
              <a:rPr lang="fr-FR" b="1" dirty="0" smtClean="0"/>
              <a:t>150</a:t>
            </a:r>
            <a:r>
              <a:rPr lang="fr-FR" dirty="0" smtClean="0"/>
              <a:t> Logements/an, </a:t>
            </a:r>
            <a:r>
              <a:rPr lang="fr-FR" b="1" dirty="0" smtClean="0"/>
              <a:t>13</a:t>
            </a:r>
            <a:r>
              <a:rPr lang="fr-FR" dirty="0" smtClean="0"/>
              <a:t>% de la production annuelle</a:t>
            </a:r>
          </a:p>
          <a:p>
            <a:pPr marL="11430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5472608" cy="36738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2160" y="2996952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poids non négligeable dans le total des logements construits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9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0072" y="142026"/>
            <a:ext cx="3312368" cy="1570186"/>
          </a:xfrm>
        </p:spPr>
        <p:txBody>
          <a:bodyPr/>
          <a:lstStyle/>
          <a:p>
            <a:r>
              <a:rPr lang="fr-FR" sz="2400" dirty="0" smtClean="0"/>
              <a:t>Une fiche par opération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602"/>
            <a:ext cx="4680520" cy="6638205"/>
          </a:xfr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8840"/>
            <a:ext cx="3312368" cy="4694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4805475" y="1450602"/>
            <a:ext cx="600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Recto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902119" y="168652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Verso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481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620000" cy="1143000"/>
          </a:xfrm>
        </p:spPr>
        <p:txBody>
          <a:bodyPr/>
          <a:lstStyle/>
          <a:p>
            <a:r>
              <a:rPr lang="fr-FR" sz="3600" dirty="0" smtClean="0"/>
              <a:t>4 études en cours pour </a:t>
            </a:r>
            <a:br>
              <a:rPr lang="fr-FR" sz="3600" dirty="0" smtClean="0"/>
            </a:br>
            <a:r>
              <a:rPr lang="fr-FR" sz="3600" dirty="0" smtClean="0"/>
              <a:t>environ 350 logements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764236" cy="1872208"/>
          </a:xfr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5"/>
            <a:ext cx="3701976" cy="26174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" y="4758282"/>
            <a:ext cx="2771800" cy="20467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83399" y="4758282"/>
            <a:ext cx="2808312" cy="20467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55" y="4758282"/>
            <a:ext cx="2649786" cy="20467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971815" y="11457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</a:t>
            </a:r>
            <a:r>
              <a:rPr lang="fr-FR" sz="1200" dirty="0"/>
              <a:t>C</a:t>
            </a:r>
            <a:r>
              <a:rPr lang="fr-FR" sz="1200" dirty="0" smtClean="0"/>
              <a:t>ochardière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695" y="4476754"/>
            <a:ext cx="8243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Allée Verlaine                                                   Boulevard Général Leclerc                                       Boulevard Clémenceau (DIA)                  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601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105"/>
            <a:ext cx="9289032" cy="6521247"/>
          </a:xfrm>
        </p:spPr>
      </p:pic>
    </p:spTree>
    <p:extLst>
      <p:ext uri="{BB962C8B-B14F-4D97-AF65-F5344CB8AC3E}">
        <p14:creationId xmlns:p14="http://schemas.microsoft.com/office/powerpoint/2010/main" val="25776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Un constat sans équivoque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600" dirty="0" smtClean="0"/>
              <a:t>Les grandes parcelles (+3000m²) ont attiré la promotion privée  (9 programmes sur 10) </a:t>
            </a:r>
          </a:p>
          <a:p>
            <a:endParaRPr lang="fr-FR" sz="1700" dirty="0" smtClean="0"/>
          </a:p>
          <a:p>
            <a:r>
              <a:rPr lang="fr-FR" sz="1900" dirty="0" smtClean="0"/>
              <a:t>Diversité </a:t>
            </a:r>
            <a:r>
              <a:rPr lang="fr-FR" sz="1900" dirty="0"/>
              <a:t>des </a:t>
            </a:r>
            <a:r>
              <a:rPr lang="fr-FR" sz="1900" dirty="0" smtClean="0"/>
              <a:t>produits-logements (objectifs PLH)</a:t>
            </a:r>
          </a:p>
          <a:p>
            <a:r>
              <a:rPr lang="fr-FR" sz="1900" dirty="0" smtClean="0"/>
              <a:t>Péréquation financière (50% de logements libres)</a:t>
            </a:r>
          </a:p>
          <a:p>
            <a:r>
              <a:rPr lang="fr-FR" sz="1900" dirty="0" smtClean="0"/>
              <a:t>Morphologie des parcelles</a:t>
            </a:r>
            <a:endParaRPr lang="fr-FR" sz="1800" dirty="0" smtClean="0"/>
          </a:p>
          <a:p>
            <a:pPr marL="114300" indent="0">
              <a:buNone/>
            </a:pPr>
            <a:endParaRPr lang="fr-FR" sz="1800" dirty="0" smtClean="0"/>
          </a:p>
          <a:p>
            <a:r>
              <a:rPr lang="fr-FR" sz="2600" dirty="0" smtClean="0"/>
              <a:t>Le mécanisme des petites parcelles ne fonctionne pas</a:t>
            </a:r>
            <a:endParaRPr lang="fr-FR" dirty="0"/>
          </a:p>
          <a:p>
            <a:pPr marL="114300" indent="0" algn="r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3900" dirty="0" smtClean="0"/>
              <a:t>Pourquoi?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6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Problématique autour du stage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800" dirty="0" smtClean="0"/>
          </a:p>
          <a:p>
            <a:r>
              <a:rPr lang="fr-FR" sz="2800" dirty="0" smtClean="0"/>
              <a:t>Comment mieux répartir le LS sur le territoire? </a:t>
            </a:r>
          </a:p>
          <a:p>
            <a:endParaRPr lang="fr-FR" sz="2800" dirty="0" smtClean="0"/>
          </a:p>
          <a:p>
            <a:r>
              <a:rPr lang="fr-FR" sz="2800" dirty="0" smtClean="0"/>
              <a:t>Comment produire du LS sans initiative publique?</a:t>
            </a:r>
          </a:p>
          <a:p>
            <a:endParaRPr lang="fr-FR" sz="2800" dirty="0" smtClean="0"/>
          </a:p>
          <a:p>
            <a:r>
              <a:rPr lang="fr-FR" sz="2800" dirty="0" smtClean="0"/>
              <a:t>Quels outils réglementaires utiliser?</a:t>
            </a:r>
          </a:p>
          <a:p>
            <a:endParaRPr lang="fr-FR" sz="2800" dirty="0" smtClean="0"/>
          </a:p>
          <a:p>
            <a:pPr marL="11430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187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136904" cy="1152128"/>
          </a:xfrm>
        </p:spPr>
        <p:txBody>
          <a:bodyPr/>
          <a:lstStyle/>
          <a:p>
            <a:r>
              <a:rPr lang="fr-FR" sz="3200" dirty="0" smtClean="0"/>
              <a:t>Les problématiques 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5256584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Péréquation financière difficile :</a:t>
            </a:r>
          </a:p>
          <a:p>
            <a:endParaRPr lang="fr-FR" sz="1800" dirty="0"/>
          </a:p>
          <a:p>
            <a:pPr marL="114300" indent="0">
              <a:buNone/>
            </a:pPr>
            <a:r>
              <a:rPr lang="fr-FR" dirty="0" smtClean="0"/>
              <a:t>-&gt; Imposition d’une programmation trop importante en LS </a:t>
            </a:r>
          </a:p>
          <a:p>
            <a:pPr marL="114300" indent="0">
              <a:buNone/>
            </a:pPr>
            <a:r>
              <a:rPr lang="fr-FR" dirty="0" smtClean="0"/>
              <a:t>-&gt; Initiative publique obligatoire</a:t>
            </a:r>
            <a:endParaRPr lang="fr-FR" dirty="0"/>
          </a:p>
          <a:p>
            <a:endParaRPr lang="fr-FR" sz="1800" dirty="0" smtClean="0"/>
          </a:p>
          <a:p>
            <a:endParaRPr lang="fr-FR" sz="1800" dirty="0"/>
          </a:p>
          <a:p>
            <a:r>
              <a:rPr lang="fr-FR" sz="2400" u="sng" dirty="0"/>
              <a:t>G</a:t>
            </a:r>
            <a:r>
              <a:rPr lang="fr-FR" sz="2400" u="sng" dirty="0" smtClean="0"/>
              <a:t>estion locative à la cage d’escalier difficile dans les petits programmes : </a:t>
            </a:r>
          </a:p>
          <a:p>
            <a:endParaRPr lang="fr-FR" dirty="0"/>
          </a:p>
          <a:p>
            <a:pPr marL="114300" indent="0">
              <a:buNone/>
            </a:pPr>
            <a:r>
              <a:rPr lang="fr-FR" dirty="0"/>
              <a:t>-&gt; </a:t>
            </a:r>
            <a:r>
              <a:rPr lang="fr-FR" dirty="0" smtClean="0"/>
              <a:t>Surcoût de multiplier les cages d’escalier</a:t>
            </a:r>
          </a:p>
          <a:p>
            <a:pPr marL="114300" indent="0">
              <a:buNone/>
            </a:pPr>
            <a:r>
              <a:rPr lang="fr-FR" dirty="0"/>
              <a:t>-&gt; </a:t>
            </a:r>
            <a:r>
              <a:rPr lang="fr-FR" dirty="0" smtClean="0"/>
              <a:t>Contraintes de taille et de morphologie</a:t>
            </a:r>
          </a:p>
          <a:p>
            <a:endParaRPr lang="fr-FR" dirty="0"/>
          </a:p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/>
          </a:p>
          <a:p>
            <a:pPr lvl="1"/>
            <a:endParaRPr lang="fr-FR" dirty="0" smtClean="0"/>
          </a:p>
          <a:p>
            <a:pPr marL="114300" indent="0">
              <a:buNone/>
            </a:pPr>
            <a:endParaRPr lang="fr-FR" dirty="0"/>
          </a:p>
          <a:p>
            <a:endParaRPr lang="fr-FR" dirty="0" smtClean="0"/>
          </a:p>
          <a:p>
            <a:pPr marL="11430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3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701"/>
            <a:ext cx="8640960" cy="648072"/>
          </a:xfrm>
        </p:spPr>
        <p:txBody>
          <a:bodyPr/>
          <a:lstStyle/>
          <a:p>
            <a:r>
              <a:rPr lang="fr-FR" sz="3000" dirty="0" smtClean="0"/>
              <a:t>Autre problème : les grands axes (zonage UB)</a:t>
            </a:r>
            <a:endParaRPr lang="fr-FR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7620000" cy="5304656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fr-FR" sz="2600" dirty="0" smtClean="0"/>
              <a:t>Règle des 30 logements du PLH « désactivée » </a:t>
            </a:r>
          </a:p>
          <a:p>
            <a:pPr marL="114300" indent="0" algn="ctr">
              <a:buNone/>
            </a:pPr>
            <a:r>
              <a:rPr lang="fr-FR" sz="3600" dirty="0" smtClean="0"/>
              <a:t>+</a:t>
            </a:r>
            <a:r>
              <a:rPr lang="fr-FR" sz="2600" dirty="0" smtClean="0"/>
              <a:t> </a:t>
            </a:r>
          </a:p>
          <a:p>
            <a:pPr marL="114300" indent="0" algn="ctr">
              <a:buNone/>
            </a:pPr>
            <a:r>
              <a:rPr lang="fr-FR" sz="2600" dirty="0" smtClean="0"/>
              <a:t>Dispositif L123-2b sur 40 parcelles</a:t>
            </a:r>
          </a:p>
          <a:p>
            <a:pPr marL="114300" indent="0" algn="ctr">
              <a:buNone/>
            </a:pPr>
            <a:r>
              <a:rPr lang="fr-FR" sz="3600" dirty="0" smtClean="0"/>
              <a:t>= </a:t>
            </a:r>
          </a:p>
          <a:p>
            <a:pPr marL="114300" indent="0" algn="ctr">
              <a:buNone/>
            </a:pPr>
            <a:r>
              <a:rPr lang="fr-FR" sz="2800" dirty="0" smtClean="0"/>
              <a:t>Une grande partie de la ville sans aucune contrainte de mixité sociale en diffus</a:t>
            </a:r>
          </a:p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 smtClean="0"/>
          </a:p>
          <a:p>
            <a:pPr marL="114300" indent="0">
              <a:buNone/>
            </a:pPr>
            <a:r>
              <a:rPr lang="fr-FR" dirty="0" smtClean="0"/>
              <a:t>   En 2012, environ </a:t>
            </a:r>
            <a:r>
              <a:rPr lang="fr-FR" b="1" dirty="0" smtClean="0"/>
              <a:t>300</a:t>
            </a:r>
            <a:r>
              <a:rPr lang="fr-FR" dirty="0" smtClean="0"/>
              <a:t> logements collectifs libres sur les axes UB pour </a:t>
            </a:r>
            <a:r>
              <a:rPr lang="fr-FR" b="1" dirty="0" smtClean="0"/>
              <a:t>zéro</a:t>
            </a:r>
            <a:r>
              <a:rPr lang="fr-FR" dirty="0" smtClean="0"/>
              <a:t> LS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260255" y="5272587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8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" y="253903"/>
            <a:ext cx="9081466" cy="6420545"/>
          </a:xfrm>
        </p:spPr>
      </p:pic>
    </p:spTree>
    <p:extLst>
      <p:ext uri="{BB962C8B-B14F-4D97-AF65-F5344CB8AC3E}">
        <p14:creationId xmlns:p14="http://schemas.microsoft.com/office/powerpoint/2010/main" val="13720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580926"/>
          </a:xfrm>
        </p:spPr>
        <p:txBody>
          <a:bodyPr/>
          <a:lstStyle/>
          <a:p>
            <a:r>
              <a:rPr lang="fr-FR" sz="2800" dirty="0"/>
              <a:t>Les grands axes rennais : la faille du dispositif rennais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4869160"/>
            <a:ext cx="7976658" cy="2088232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fr-FR" sz="3300" dirty="0" smtClean="0"/>
              <a:t>Potentiel = 60 LS/an </a:t>
            </a:r>
            <a:r>
              <a:rPr lang="fr-FR" sz="1500" dirty="0" smtClean="0"/>
              <a:t>(si 25% LS par opération)</a:t>
            </a:r>
          </a:p>
          <a:p>
            <a:pPr marL="114300" indent="0">
              <a:buNone/>
            </a:pPr>
            <a:r>
              <a:rPr lang="fr-FR" sz="3300" dirty="0" smtClean="0"/>
              <a:t>                  = 480 LS depuis 2006</a:t>
            </a:r>
          </a:p>
          <a:p>
            <a:pPr marL="114300" indent="0">
              <a:buNone/>
            </a:pPr>
            <a:endParaRPr lang="fr-FR" sz="3300" dirty="0"/>
          </a:p>
          <a:p>
            <a:pPr marL="114300" indent="0" algn="r">
              <a:buNone/>
            </a:pPr>
            <a:r>
              <a:rPr lang="fr-FR" sz="2800" dirty="0" smtClean="0"/>
              <a:t>      </a:t>
            </a:r>
          </a:p>
          <a:p>
            <a:pPr marL="114300" indent="0" algn="r">
              <a:buNone/>
            </a:pPr>
            <a:endParaRPr lang="fr-FR" sz="2800" dirty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7581900" cy="32670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Flèche droite 6"/>
          <p:cNvSpPr/>
          <p:nvPr/>
        </p:nvSpPr>
        <p:spPr>
          <a:xfrm>
            <a:off x="539552" y="5069396"/>
            <a:ext cx="288032" cy="98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7620000" cy="2232248"/>
          </a:xfrm>
        </p:spPr>
        <p:txBody>
          <a:bodyPr/>
          <a:lstStyle/>
          <a:p>
            <a:pPr algn="ctr"/>
            <a:r>
              <a:rPr lang="fr-FR" dirty="0" smtClean="0"/>
              <a:t>Cartographie</a:t>
            </a:r>
            <a:br>
              <a:rPr lang="fr-FR" dirty="0" smtClean="0"/>
            </a:br>
            <a:r>
              <a:rPr lang="fr-FR" sz="2000" dirty="0" smtClean="0"/>
              <a:t>Quelle évolution de la mixité sociale?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3607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20000" cy="1228998"/>
          </a:xfrm>
        </p:spPr>
        <p:txBody>
          <a:bodyPr/>
          <a:lstStyle/>
          <a:p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Plusieurs </a:t>
            </a:r>
            <a:r>
              <a:rPr lang="fr-FR" sz="2400" dirty="0"/>
              <a:t>cartes réalisées pour analyser l’évolution de la mixité sociale </a:t>
            </a:r>
            <a:r>
              <a:rPr lang="fr-FR" sz="2400" dirty="0" smtClean="0"/>
              <a:t>à Rennes :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Situation en 1999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Situation en 2009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04" y="3861047"/>
            <a:ext cx="3347864" cy="23669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93096"/>
            <a:ext cx="3419872" cy="24178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04" y="764704"/>
            <a:ext cx="3347864" cy="2366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40768"/>
            <a:ext cx="3419872" cy="24178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93237" y="3871284"/>
            <a:ext cx="1277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IRIS</a:t>
            </a:r>
            <a:endParaRPr lang="fr-FR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7252161" y="3326377"/>
            <a:ext cx="1277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Sous-secteur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551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620000" cy="648072"/>
          </a:xfrm>
        </p:spPr>
        <p:txBody>
          <a:bodyPr/>
          <a:lstStyle/>
          <a:p>
            <a:r>
              <a:rPr lang="fr-FR" sz="3600" dirty="0" smtClean="0"/>
              <a:t>Quelles évolutions en 10 ans? 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526787" cy="6028390"/>
          </a:xfrm>
        </p:spPr>
      </p:pic>
    </p:spTree>
    <p:extLst>
      <p:ext uri="{BB962C8B-B14F-4D97-AF65-F5344CB8AC3E}">
        <p14:creationId xmlns:p14="http://schemas.microsoft.com/office/powerpoint/2010/main" val="37484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8" y="764704"/>
            <a:ext cx="8453624" cy="5976664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79512" y="105848"/>
            <a:ext cx="7620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Quelles évolutions en 10 ans?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6684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897688" cy="490066"/>
          </a:xfrm>
        </p:spPr>
        <p:txBody>
          <a:bodyPr/>
          <a:lstStyle/>
          <a:p>
            <a:r>
              <a:rPr lang="fr-FR" sz="2800" dirty="0" smtClean="0"/>
              <a:t>L’anamorphose : l’utiliser sur d’autres thématiques?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8453624" cy="5976664"/>
          </a:xfrm>
        </p:spPr>
      </p:pic>
    </p:spTree>
    <p:extLst>
      <p:ext uri="{BB962C8B-B14F-4D97-AF65-F5344CB8AC3E}">
        <p14:creationId xmlns:p14="http://schemas.microsoft.com/office/powerpoint/2010/main" val="16388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620000" cy="562074"/>
          </a:xfrm>
        </p:spPr>
        <p:txBody>
          <a:bodyPr/>
          <a:lstStyle/>
          <a:p>
            <a:r>
              <a:rPr lang="fr-FR" sz="3200" dirty="0" smtClean="0"/>
              <a:t>Tableaux, cartes…</a:t>
            </a:r>
            <a:endParaRPr lang="fr-FR" sz="32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47758"/>
            <a:ext cx="1656184" cy="229506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1800200" cy="23748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62737"/>
            <a:ext cx="1872209" cy="2304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362737"/>
            <a:ext cx="1857760" cy="2280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453012" y="407176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Synthèse 1999 et 2009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508104" y="4071768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Synthèse évolution mixité sociale</a:t>
            </a:r>
            <a:endParaRPr lang="fr-FR" sz="1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602288" cy="254679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168352" cy="224000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20468" y="1135777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Anamorphose des résidences principales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868144" y="1131537"/>
            <a:ext cx="360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Évolution des résidences principales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140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différentes étapes du stage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Bilan des dispositifs sur RM</a:t>
            </a:r>
          </a:p>
          <a:p>
            <a:pPr marL="114300" indent="0">
              <a:buNone/>
            </a:pPr>
            <a:endParaRPr lang="fr-FR" sz="2400" dirty="0" smtClean="0"/>
          </a:p>
          <a:p>
            <a:r>
              <a:rPr lang="fr-FR" sz="2400" dirty="0" smtClean="0"/>
              <a:t>Cartographie</a:t>
            </a:r>
          </a:p>
          <a:p>
            <a:endParaRPr lang="fr-FR" sz="2400" dirty="0"/>
          </a:p>
          <a:p>
            <a:r>
              <a:rPr lang="fr-FR" sz="2400" dirty="0" err="1" smtClean="0"/>
              <a:t>Benchmarking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Propositions</a:t>
            </a:r>
          </a:p>
          <a:p>
            <a:endParaRPr lang="fr-FR" sz="2400" dirty="0" smtClean="0"/>
          </a:p>
          <a:p>
            <a:r>
              <a:rPr lang="fr-FR" sz="2400" dirty="0" smtClean="0"/>
              <a:t>Rédaction d’un CCTP</a:t>
            </a:r>
          </a:p>
          <a:p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8212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Construction d’une GDB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06323"/>
            <a:ext cx="4769777" cy="48006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572000" cy="2690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7164288" y="119675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Structuration GDB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107087" y="306344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Extrait d’une couche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318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7620000" cy="1143000"/>
          </a:xfrm>
        </p:spPr>
        <p:txBody>
          <a:bodyPr/>
          <a:lstStyle/>
          <a:p>
            <a:pPr algn="ctr"/>
            <a:r>
              <a:rPr lang="fr-FR" dirty="0" err="1" smtClean="0"/>
              <a:t>Benchmarking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5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autres grandes villes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874" y="1600200"/>
            <a:ext cx="7997534" cy="492514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fr-FR" sz="2400" u="sng" dirty="0" smtClean="0"/>
              <a:t>Villes observées </a:t>
            </a:r>
            <a:r>
              <a:rPr lang="fr-FR" sz="2400" dirty="0" smtClean="0"/>
              <a:t>: Bordeaux, Lyon, </a:t>
            </a:r>
            <a:r>
              <a:rPr lang="fr-FR" sz="2400" dirty="0"/>
              <a:t>L</a:t>
            </a:r>
            <a:r>
              <a:rPr lang="fr-FR" sz="2400" dirty="0" smtClean="0"/>
              <a:t>ille, Grenoble, Nantes, Paris, Montpellier, Toulouse, Brest</a:t>
            </a:r>
          </a:p>
          <a:p>
            <a:endParaRPr lang="fr-FR" sz="2400" dirty="0" smtClean="0"/>
          </a:p>
          <a:p>
            <a:pPr marL="114300" indent="0">
              <a:buNone/>
            </a:pPr>
            <a:r>
              <a:rPr lang="fr-FR" dirty="0" smtClean="0"/>
              <a:t>  5 </a:t>
            </a:r>
            <a:r>
              <a:rPr lang="fr-FR" dirty="0"/>
              <a:t>villes = </a:t>
            </a:r>
            <a:r>
              <a:rPr lang="fr-FR" u="sng" dirty="0"/>
              <a:t>Parcelles L123-2b + Secteurs L123-1-5-16°</a:t>
            </a:r>
            <a:r>
              <a:rPr lang="fr-FR" dirty="0"/>
              <a:t> </a:t>
            </a:r>
            <a:endParaRPr lang="fr-FR" u="sng" dirty="0"/>
          </a:p>
          <a:p>
            <a:pPr marL="114300" indent="0">
              <a:buNone/>
            </a:pPr>
            <a:endParaRPr lang="fr-FR" dirty="0" smtClean="0"/>
          </a:p>
          <a:p>
            <a:pPr marL="114300" indent="0">
              <a:buNone/>
            </a:pPr>
            <a:r>
              <a:rPr lang="fr-FR" dirty="0" smtClean="0"/>
              <a:t>  3 villes = </a:t>
            </a:r>
            <a:r>
              <a:rPr lang="fr-FR" u="sng" dirty="0" smtClean="0"/>
              <a:t>Secteur L123-1-5-16°</a:t>
            </a:r>
            <a:endParaRPr lang="fr-FR" sz="1600" dirty="0"/>
          </a:p>
          <a:p>
            <a:pPr marL="114300" indent="0">
              <a:buNone/>
            </a:pPr>
            <a:r>
              <a:rPr lang="fr-FR" dirty="0" smtClean="0"/>
              <a:t>  </a:t>
            </a:r>
            <a:endParaRPr lang="fr-FR" u="sng" dirty="0"/>
          </a:p>
          <a:p>
            <a:pPr marL="114300" indent="0">
              <a:buNone/>
            </a:pPr>
            <a:r>
              <a:rPr lang="fr-FR" dirty="0" smtClean="0"/>
              <a:t>Seules Brest (et Rennes) utilisent uniquement le dispositif L123-2b</a:t>
            </a:r>
            <a:endParaRPr lang="fr-FR" u="sng" dirty="0" smtClean="0"/>
          </a:p>
          <a:p>
            <a:pPr marL="114300" indent="0">
              <a:buNone/>
            </a:pPr>
            <a:endParaRPr lang="fr-FR" u="sng" dirty="0"/>
          </a:p>
          <a:p>
            <a:pPr marL="114300" indent="0" algn="r">
              <a:buNone/>
            </a:pPr>
            <a:r>
              <a:rPr lang="fr-FR" sz="2800" dirty="0" smtClean="0"/>
              <a:t>Étude de cas sur Nantes et Grenoble : quelle utilisation et quels résultats? </a:t>
            </a:r>
          </a:p>
          <a:p>
            <a:pPr marL="114300" indent="0">
              <a:buNone/>
            </a:pPr>
            <a:endParaRPr lang="fr-FR" u="sng" dirty="0"/>
          </a:p>
          <a:p>
            <a:pPr marL="114300" indent="0">
              <a:buNone/>
            </a:pPr>
            <a:endParaRPr lang="fr-FR" u="sng" dirty="0" smtClean="0"/>
          </a:p>
          <a:p>
            <a:pPr marL="114300" indent="0">
              <a:buNone/>
            </a:pPr>
            <a:endParaRPr lang="fr-FR" u="sng" dirty="0"/>
          </a:p>
          <a:p>
            <a:pPr marL="114300" indent="0">
              <a:buNone/>
            </a:pPr>
            <a:endParaRPr lang="fr-FR" u="sng" dirty="0" smtClean="0"/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>
            <a:off x="64436" y="2991319"/>
            <a:ext cx="42588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69082" y="3789040"/>
            <a:ext cx="4212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2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20000" cy="796950"/>
          </a:xfrm>
        </p:spPr>
        <p:txBody>
          <a:bodyPr/>
          <a:lstStyle/>
          <a:p>
            <a:r>
              <a:rPr lang="fr-FR" dirty="0" smtClean="0"/>
              <a:t>Nantes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r-FR" sz="2800" u="sng" dirty="0" smtClean="0"/>
              <a:t>3 Secteurs </a:t>
            </a:r>
          </a:p>
          <a:p>
            <a:pPr marL="114300" indent="0">
              <a:buNone/>
            </a:pPr>
            <a:r>
              <a:rPr lang="fr-FR" sz="2800" u="sng" dirty="0" smtClean="0"/>
              <a:t>+ 49 Parcelles</a:t>
            </a:r>
          </a:p>
          <a:p>
            <a:endParaRPr lang="fr-FR" u="sng" dirty="0"/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96752"/>
            <a:ext cx="4860032" cy="5195928"/>
          </a:xfrm>
          <a:prstGeom prst="rect">
            <a:avLst/>
          </a:prstGeom>
        </p:spPr>
      </p:pic>
      <p:pic>
        <p:nvPicPr>
          <p:cNvPr id="6" name="Image 5" descr="RP_2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77236"/>
            <a:ext cx="3528392" cy="304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3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20000" cy="706090"/>
          </a:xfrm>
        </p:spPr>
        <p:txBody>
          <a:bodyPr/>
          <a:lstStyle/>
          <a:p>
            <a:r>
              <a:rPr lang="fr-FR" sz="2800" dirty="0" smtClean="0"/>
              <a:t>Parcelles L123-2b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513204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Approche différenciée avec étude de faisabilité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Différents propriétaires sur un emplacement</a:t>
            </a:r>
          </a:p>
          <a:p>
            <a:endParaRPr lang="fr-FR" dirty="0"/>
          </a:p>
          <a:p>
            <a:r>
              <a:rPr lang="fr-FR" sz="2800" dirty="0" smtClean="0"/>
              <a:t>Bilan entre 2007 et 2012 = </a:t>
            </a:r>
            <a:r>
              <a:rPr lang="fr-FR" sz="2800" b="1" dirty="0" smtClean="0"/>
              <a:t>800</a:t>
            </a:r>
            <a:r>
              <a:rPr lang="fr-FR" sz="2800" dirty="0" smtClean="0"/>
              <a:t> logements dont </a:t>
            </a:r>
            <a:r>
              <a:rPr lang="fr-FR" sz="2800" b="1" dirty="0" smtClean="0"/>
              <a:t>221 </a:t>
            </a:r>
            <a:r>
              <a:rPr lang="fr-FR" sz="2800" dirty="0" smtClean="0"/>
              <a:t>LS</a:t>
            </a:r>
          </a:p>
          <a:p>
            <a:endParaRPr lang="fr-FR" sz="2800" dirty="0"/>
          </a:p>
          <a:p>
            <a:r>
              <a:rPr lang="fr-FR" sz="2800" dirty="0" smtClean="0"/>
              <a:t>Des SMS qui fonctionnent essentiellement sur foncier public</a:t>
            </a:r>
          </a:p>
          <a:p>
            <a:pPr marL="114300" indent="0">
              <a:buNone/>
            </a:pPr>
            <a:endParaRPr lang="fr-FR" dirty="0"/>
          </a:p>
        </p:txBody>
      </p:sp>
      <p:pic>
        <p:nvPicPr>
          <p:cNvPr id="4" name="Image 3" descr="5-2-2-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5753100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9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20000" cy="580926"/>
          </a:xfrm>
        </p:spPr>
        <p:txBody>
          <a:bodyPr/>
          <a:lstStyle/>
          <a:p>
            <a:r>
              <a:rPr lang="fr-FR" sz="2800" dirty="0" smtClean="0"/>
              <a:t>Secteurs ENL : modification en juin 2013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34806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Taux et seuils </a:t>
            </a:r>
          </a:p>
          <a:p>
            <a:pPr marL="114300" indent="0">
              <a:buNone/>
            </a:pPr>
            <a:endParaRPr lang="fr-FR" sz="16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2" y="1844823"/>
            <a:ext cx="8316416" cy="46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7620000" cy="634082"/>
          </a:xfrm>
        </p:spPr>
        <p:txBody>
          <a:bodyPr/>
          <a:lstStyle/>
          <a:p>
            <a:r>
              <a:rPr lang="fr-FR" sz="2400" dirty="0" smtClean="0"/>
              <a:t>Résultats des secteurs ENL depuis 2007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7620000" cy="5564088"/>
          </a:xfrm>
        </p:spPr>
        <p:txBody>
          <a:bodyPr/>
          <a:lstStyle/>
          <a:p>
            <a:r>
              <a:rPr lang="fr-FR" b="1" dirty="0" smtClean="0"/>
              <a:t>389 </a:t>
            </a:r>
            <a:r>
              <a:rPr lang="fr-FR" dirty="0" smtClean="0"/>
              <a:t>LS construits = </a:t>
            </a:r>
            <a:r>
              <a:rPr lang="fr-FR" b="1" dirty="0" smtClean="0"/>
              <a:t>20</a:t>
            </a:r>
            <a:r>
              <a:rPr lang="fr-FR" dirty="0" smtClean="0"/>
              <a:t>% de la production nantaise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pPr marL="11430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114300" indent="0">
              <a:buNone/>
            </a:pP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064896" cy="49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701"/>
            <a:ext cx="7620000" cy="1143000"/>
          </a:xfrm>
        </p:spPr>
        <p:txBody>
          <a:bodyPr/>
          <a:lstStyle/>
          <a:p>
            <a:r>
              <a:rPr lang="fr-FR" dirty="0" smtClean="0"/>
              <a:t>Grenoble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3697008" cy="1540768"/>
          </a:xfrm>
        </p:spPr>
        <p:txBody>
          <a:bodyPr/>
          <a:lstStyle/>
          <a:p>
            <a:r>
              <a:rPr lang="fr-FR" dirty="0" smtClean="0"/>
              <a:t>2 secteurs à 20 et 30% de LS</a:t>
            </a:r>
          </a:p>
          <a:p>
            <a:r>
              <a:rPr lang="fr-FR" dirty="0" smtClean="0"/>
              <a:t>1 secteur à 10% PSLA (superposé)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49" y="669406"/>
            <a:ext cx="4860751" cy="6011688"/>
          </a:xfrm>
          <a:prstGeom prst="rect">
            <a:avLst/>
          </a:prstGeom>
        </p:spPr>
      </p:pic>
      <p:pic>
        <p:nvPicPr>
          <p:cNvPr id="5" name="images1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212976"/>
            <a:ext cx="5379720" cy="24003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1520" y="56612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Taux et seuils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915816" y="6329380"/>
            <a:ext cx="152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Périmètres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6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620000" cy="634082"/>
          </a:xfrm>
        </p:spPr>
        <p:txBody>
          <a:bodyPr/>
          <a:lstStyle/>
          <a:p>
            <a:r>
              <a:rPr lang="fr-FR" sz="2400" dirty="0" smtClean="0"/>
              <a:t>Résultats des secteurs grenoblois 2008-2012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80728"/>
            <a:ext cx="4968552" cy="5420072"/>
          </a:xfrm>
        </p:spPr>
        <p:txBody>
          <a:bodyPr/>
          <a:lstStyle/>
          <a:p>
            <a:r>
              <a:rPr lang="fr-FR" b="1" dirty="0" smtClean="0"/>
              <a:t>2161</a:t>
            </a:r>
            <a:r>
              <a:rPr lang="fr-FR" dirty="0" smtClean="0"/>
              <a:t> LS produits sur la ville… (43% du total de logements)</a:t>
            </a:r>
          </a:p>
          <a:p>
            <a:r>
              <a:rPr lang="fr-FR" dirty="0" smtClean="0"/>
              <a:t>…</a:t>
            </a:r>
            <a:r>
              <a:rPr lang="fr-FR" dirty="0"/>
              <a:t>m</a:t>
            </a:r>
            <a:r>
              <a:rPr lang="fr-FR" dirty="0" smtClean="0"/>
              <a:t>ais </a:t>
            </a:r>
            <a:r>
              <a:rPr lang="fr-FR" b="1" dirty="0" smtClean="0"/>
              <a:t>540</a:t>
            </a:r>
            <a:r>
              <a:rPr lang="fr-FR" dirty="0" smtClean="0"/>
              <a:t> en secteur ENL (25%)</a:t>
            </a:r>
          </a:p>
          <a:p>
            <a:endParaRPr lang="fr-FR" dirty="0"/>
          </a:p>
          <a:p>
            <a:pPr marL="114300" indent="0">
              <a:buNone/>
            </a:pPr>
            <a:r>
              <a:rPr lang="fr-FR" dirty="0" smtClean="0"/>
              <a:t>= 108 LS / an </a:t>
            </a:r>
          </a:p>
          <a:p>
            <a:endParaRPr lang="fr-FR" dirty="0"/>
          </a:p>
          <a:p>
            <a:r>
              <a:rPr lang="fr-FR" dirty="0" smtClean="0"/>
              <a:t>Mais le PLS est compris </a:t>
            </a:r>
          </a:p>
          <a:p>
            <a:pPr marL="114300" indent="0">
              <a:buNone/>
            </a:pPr>
            <a:r>
              <a:rPr lang="fr-FR" dirty="0" smtClean="0"/>
              <a:t>dans la définition!</a:t>
            </a:r>
          </a:p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 smtClean="0"/>
          </a:p>
          <a:p>
            <a:pPr marL="114300" indent="0">
              <a:buNone/>
            </a:pPr>
            <a:endParaRPr lang="fr-FR" dirty="0" smtClean="0"/>
          </a:p>
          <a:p>
            <a:r>
              <a:rPr lang="fr-FR" dirty="0" smtClean="0"/>
              <a:t>Secteur PSLA (10%) = 106 logements entre 2009 et 2010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63210"/>
            <a:ext cx="3888432" cy="54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8280920" cy="908720"/>
          </a:xfrm>
        </p:spPr>
        <p:txBody>
          <a:bodyPr/>
          <a:lstStyle/>
          <a:p>
            <a:r>
              <a:rPr lang="fr-FR" sz="4400" dirty="0" smtClean="0"/>
              <a:t>Objectifs pour le futur dispositif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5661248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fr-FR" sz="2400" dirty="0" smtClean="0"/>
              <a:t>Contrôler tout le diffus</a:t>
            </a:r>
          </a:p>
          <a:p>
            <a:pPr marL="114300" indent="0" algn="ctr">
              <a:buNone/>
            </a:pPr>
            <a:r>
              <a:rPr lang="fr-FR" sz="2400" b="1" dirty="0"/>
              <a:t>+</a:t>
            </a:r>
            <a:endParaRPr lang="fr-FR" sz="2400" b="1" dirty="0" smtClean="0"/>
          </a:p>
          <a:p>
            <a:pPr marL="114300" indent="0" algn="ctr">
              <a:buNone/>
            </a:pPr>
            <a:r>
              <a:rPr lang="fr-FR" sz="2400" dirty="0" smtClean="0"/>
              <a:t>Résoudre les problèmes d’économie et de gestion</a:t>
            </a:r>
          </a:p>
          <a:p>
            <a:pPr marL="114300" indent="0" algn="ctr">
              <a:buNone/>
            </a:pPr>
            <a:r>
              <a:rPr lang="fr-FR" sz="2400" b="1" dirty="0" smtClean="0"/>
              <a:t>+</a:t>
            </a:r>
          </a:p>
          <a:p>
            <a:pPr marL="114300" indent="0" algn="ctr">
              <a:buNone/>
            </a:pPr>
            <a:r>
              <a:rPr lang="fr-FR" sz="2400" dirty="0" smtClean="0"/>
              <a:t>Éviter effets de seuils</a:t>
            </a:r>
          </a:p>
          <a:p>
            <a:pPr marL="114300" indent="0" algn="ctr">
              <a:buNone/>
            </a:pPr>
            <a:r>
              <a:rPr lang="fr-FR" sz="2400" b="1" dirty="0"/>
              <a:t>+</a:t>
            </a:r>
            <a:endParaRPr lang="fr-FR" sz="2400" b="1" dirty="0" smtClean="0"/>
          </a:p>
          <a:p>
            <a:pPr marL="114300" indent="0" algn="ctr">
              <a:buNone/>
            </a:pPr>
            <a:r>
              <a:rPr lang="fr-FR" sz="2400" dirty="0" smtClean="0"/>
              <a:t>Bien choisir les produits-logements</a:t>
            </a:r>
          </a:p>
          <a:p>
            <a:pPr marL="114300" indent="0" algn="ctr">
              <a:buNone/>
            </a:pPr>
            <a:r>
              <a:rPr lang="fr-FR" sz="2400" b="1" dirty="0" smtClean="0"/>
              <a:t>+</a:t>
            </a:r>
          </a:p>
          <a:p>
            <a:pPr marL="114300" indent="0" algn="ctr">
              <a:buNone/>
            </a:pPr>
            <a:r>
              <a:rPr lang="fr-FR" sz="2400" dirty="0" smtClean="0"/>
              <a:t>Adapter selon le contexte</a:t>
            </a:r>
          </a:p>
          <a:p>
            <a:pPr marL="114300" indent="0" algn="ctr">
              <a:buNone/>
            </a:pPr>
            <a:r>
              <a:rPr lang="fr-FR" sz="2400" b="1" dirty="0" smtClean="0"/>
              <a:t>+</a:t>
            </a:r>
          </a:p>
          <a:p>
            <a:pPr marL="114300" indent="0" algn="ctr">
              <a:buNone/>
            </a:pPr>
            <a:r>
              <a:rPr lang="fr-FR" sz="2400" dirty="0" smtClean="0"/>
              <a:t>Approche plus fine</a:t>
            </a:r>
          </a:p>
          <a:p>
            <a:pPr marL="114300" indent="0" algn="ctr">
              <a:buNone/>
            </a:pPr>
            <a:r>
              <a:rPr lang="fr-FR" sz="2800" b="1" dirty="0" smtClean="0"/>
              <a:t>=</a:t>
            </a:r>
            <a:endParaRPr lang="fr-FR" sz="2800" b="1" dirty="0"/>
          </a:p>
          <a:p>
            <a:pPr marL="114300" indent="0" algn="ctr">
              <a:buNone/>
            </a:pPr>
            <a:r>
              <a:rPr lang="fr-FR" sz="2800" dirty="0" smtClean="0"/>
              <a:t>Dispositifs adaptés et efficaces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4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 des deux outils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1" indent="0">
              <a:buClr>
                <a:schemeClr val="accent1"/>
              </a:buClr>
              <a:buNone/>
            </a:pPr>
            <a:endParaRPr lang="fr-FR" dirty="0" smtClean="0"/>
          </a:p>
          <a:p>
            <a:r>
              <a:rPr lang="fr-FR" dirty="0" smtClean="0"/>
              <a:t>L’</a:t>
            </a:r>
            <a:r>
              <a:rPr lang="fr-FR" u="sng" dirty="0" smtClean="0"/>
              <a:t>emplacement réservé pour le logement </a:t>
            </a:r>
            <a:r>
              <a:rPr lang="fr-FR" dirty="0" smtClean="0"/>
              <a:t>(L123-2b CU) a été créé par la loi SRU en 2000</a:t>
            </a:r>
          </a:p>
          <a:p>
            <a:pPr lvl="1"/>
            <a:r>
              <a:rPr lang="fr-FR" dirty="0" smtClean="0"/>
              <a:t>Déployé sur des parcelles</a:t>
            </a:r>
          </a:p>
          <a:p>
            <a:pPr lvl="1"/>
            <a:r>
              <a:rPr lang="fr-FR" dirty="0" smtClean="0"/>
              <a:t>Droit de délaissement</a:t>
            </a:r>
          </a:p>
          <a:p>
            <a:pPr lvl="1"/>
            <a:endParaRPr lang="fr-FR" dirty="0" smtClean="0"/>
          </a:p>
          <a:p>
            <a:r>
              <a:rPr lang="fr-FR" dirty="0"/>
              <a:t>Le </a:t>
            </a:r>
            <a:r>
              <a:rPr lang="fr-FR" u="sng" dirty="0"/>
              <a:t>secteur de mixité sociale </a:t>
            </a:r>
            <a:r>
              <a:rPr lang="fr-FR" dirty="0"/>
              <a:t>(L123-1-5 16° CU) a été créé par la loi ENL en 2006 puis modifié par la loi MOLLE en </a:t>
            </a:r>
            <a:r>
              <a:rPr lang="fr-FR" dirty="0" smtClean="0"/>
              <a:t>2009</a:t>
            </a:r>
          </a:p>
          <a:p>
            <a:pPr lvl="1"/>
            <a:r>
              <a:rPr lang="fr-FR" dirty="0" smtClean="0"/>
              <a:t>Peut couvrir un large territoire selon les besoins</a:t>
            </a:r>
          </a:p>
          <a:p>
            <a:pPr lvl="1"/>
            <a:r>
              <a:rPr lang="fr-FR" dirty="0" smtClean="0"/>
              <a:t>Pas de droit de délaissement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79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852936"/>
            <a:ext cx="7620000" cy="1143000"/>
          </a:xfrm>
        </p:spPr>
        <p:txBody>
          <a:bodyPr/>
          <a:lstStyle/>
          <a:p>
            <a:pPr algn="ctr"/>
            <a:r>
              <a:rPr lang="fr-FR" dirty="0" smtClean="0"/>
              <a:t>Propositions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82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7620000" cy="576064"/>
          </a:xfrm>
        </p:spPr>
        <p:txBody>
          <a:bodyPr/>
          <a:lstStyle/>
          <a:p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5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9196"/>
            <a:ext cx="7620000" cy="576064"/>
          </a:xfrm>
        </p:spPr>
        <p:txBody>
          <a:bodyPr/>
          <a:lstStyle/>
          <a:p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6118"/>
            <a:ext cx="9491863" cy="6841882"/>
          </a:xfrm>
        </p:spPr>
      </p:pic>
    </p:spTree>
    <p:extLst>
      <p:ext uri="{BB962C8B-B14F-4D97-AF65-F5344CB8AC3E}">
        <p14:creationId xmlns:p14="http://schemas.microsoft.com/office/powerpoint/2010/main" val="9386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68" y="11701"/>
            <a:ext cx="8424936" cy="648072"/>
          </a:xfrm>
        </p:spPr>
        <p:txBody>
          <a:bodyPr/>
          <a:lstStyle/>
          <a:p>
            <a:r>
              <a:rPr lang="fr-FR" sz="3200" dirty="0"/>
              <a:t>S</a:t>
            </a:r>
            <a:r>
              <a:rPr lang="fr-FR" sz="3200" dirty="0" smtClean="0"/>
              <a:t>ecteur L123-1-5 16° : exemple de périmètres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7764723" cy="5489616"/>
          </a:xfrm>
        </p:spPr>
      </p:pic>
      <p:sp>
        <p:nvSpPr>
          <p:cNvPr id="5" name="ZoneTexte 4"/>
          <p:cNvSpPr txBox="1"/>
          <p:nvPr/>
        </p:nvSpPr>
        <p:spPr>
          <a:xfrm>
            <a:off x="1043608" y="6445911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Croiser avec attractivité des secteurs ? (Métro B, axe Est-Ouest..) </a:t>
            </a:r>
            <a:endParaRPr lang="fr-FR" sz="2000" dirty="0"/>
          </a:p>
        </p:txBody>
      </p:sp>
      <p:sp>
        <p:nvSpPr>
          <p:cNvPr id="8" name="Flèche droite 7"/>
          <p:cNvSpPr/>
          <p:nvPr/>
        </p:nvSpPr>
        <p:spPr>
          <a:xfrm>
            <a:off x="455403" y="6581383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467544" y="6165304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43608" y="6037257"/>
            <a:ext cx="6761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Quel taux de LS choisir pour déterminer les secteurs?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3897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30186"/>
            <a:ext cx="8064896" cy="576064"/>
          </a:xfrm>
        </p:spPr>
        <p:txBody>
          <a:bodyPr/>
          <a:lstStyle/>
          <a:p>
            <a:r>
              <a:rPr lang="fr-FR" sz="3200" dirty="0" smtClean="0"/>
              <a:t>Bien articuler les taux et seuils entre les secteurs</a:t>
            </a:r>
            <a:endParaRPr lang="fr-FR" sz="3200" dirty="0"/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494730"/>
              </p:ext>
            </p:extLst>
          </p:nvPr>
        </p:nvGraphicFramePr>
        <p:xfrm>
          <a:off x="222199" y="2204864"/>
          <a:ext cx="2880320" cy="2475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34"/>
                <a:gridCol w="1899786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Taille opération</a:t>
                      </a:r>
                    </a:p>
                    <a:p>
                      <a:pPr algn="ctr"/>
                      <a:r>
                        <a:rPr lang="fr-FR" sz="1200" dirty="0" smtClean="0"/>
                        <a:t>(SDP)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Produits</a:t>
                      </a:r>
                      <a:r>
                        <a:rPr lang="fr-FR" sz="1200" baseline="0" dirty="0" smtClean="0"/>
                        <a:t> logements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aidés à intégrer</a:t>
                      </a:r>
                      <a:endParaRPr lang="fr-FR" sz="1200" dirty="0" smtClean="0"/>
                    </a:p>
                  </a:txBody>
                  <a:tcPr anchor="ctr"/>
                </a:tc>
              </a:tr>
              <a:tr h="596970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1000 à 1500m²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25</a:t>
                      </a:r>
                      <a:r>
                        <a:rPr lang="fr-FR" sz="1200" dirty="0" smtClean="0"/>
                        <a:t>% Abordable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aseline="0" dirty="0" smtClean="0"/>
                        <a:t>(type PSLA)</a:t>
                      </a:r>
                    </a:p>
                  </a:txBody>
                  <a:tcPr anchor="ctr"/>
                </a:tc>
              </a:tr>
              <a:tr h="557481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1500m² à 2500m²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25</a:t>
                      </a:r>
                      <a:r>
                        <a:rPr lang="fr-FR" sz="1200" dirty="0" smtClean="0"/>
                        <a:t>% PLUS PLAI</a:t>
                      </a:r>
                      <a:endParaRPr lang="fr-FR" sz="1200" dirty="0"/>
                    </a:p>
                  </a:txBody>
                  <a:tcPr anchor="ctr"/>
                </a:tc>
              </a:tr>
              <a:tr h="39023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2500m² et plus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33</a:t>
                      </a:r>
                      <a:r>
                        <a:rPr lang="fr-FR" sz="1200" dirty="0" smtClean="0"/>
                        <a:t>%  PLUS</a:t>
                      </a:r>
                      <a:r>
                        <a:rPr lang="fr-FR" sz="1200" baseline="0" dirty="0" smtClean="0"/>
                        <a:t> PLAI</a:t>
                      </a:r>
                      <a:endParaRPr lang="fr-FR" sz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516183"/>
              </p:ext>
            </p:extLst>
          </p:nvPr>
        </p:nvGraphicFramePr>
        <p:xfrm>
          <a:off x="3707904" y="2204864"/>
          <a:ext cx="2880320" cy="2475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34"/>
                <a:gridCol w="1899786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Taille opération</a:t>
                      </a:r>
                    </a:p>
                    <a:p>
                      <a:pPr algn="ctr"/>
                      <a:r>
                        <a:rPr lang="fr-FR" sz="1200" dirty="0" smtClean="0"/>
                        <a:t>(SDP)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Produits</a:t>
                      </a:r>
                      <a:r>
                        <a:rPr lang="fr-FR" sz="1200" baseline="0" dirty="0" smtClean="0"/>
                        <a:t> logements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aidés à intégrer</a:t>
                      </a:r>
                      <a:endParaRPr lang="fr-FR" sz="1200" dirty="0" smtClean="0"/>
                    </a:p>
                  </a:txBody>
                  <a:tcPr anchor="ctr"/>
                </a:tc>
              </a:tr>
              <a:tr h="596970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1000 à 1500m²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20</a:t>
                      </a:r>
                      <a:r>
                        <a:rPr lang="fr-FR" sz="1200" dirty="0" smtClean="0"/>
                        <a:t>% Abordable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aseline="0" dirty="0" smtClean="0"/>
                        <a:t>(type PSLA)</a:t>
                      </a:r>
                    </a:p>
                  </a:txBody>
                  <a:tcPr anchor="ctr"/>
                </a:tc>
              </a:tr>
              <a:tr h="557481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1500 à 2500m²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20</a:t>
                      </a:r>
                      <a:r>
                        <a:rPr lang="fr-FR" sz="1200" dirty="0" smtClean="0"/>
                        <a:t>% PLUS PLAI</a:t>
                      </a:r>
                      <a:endParaRPr lang="fr-FR" sz="1200" dirty="0"/>
                    </a:p>
                  </a:txBody>
                  <a:tcPr anchor="ctr"/>
                </a:tc>
              </a:tr>
              <a:tr h="39023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2500m² et plus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25</a:t>
                      </a:r>
                      <a:r>
                        <a:rPr lang="fr-FR" sz="1200" dirty="0" smtClean="0"/>
                        <a:t>% PLUS PLAI</a:t>
                      </a:r>
                      <a:endParaRPr lang="fr-FR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851920" y="1743098"/>
            <a:ext cx="2404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Secteur </a:t>
            </a:r>
            <a:r>
              <a:rPr lang="fr-FR" sz="2000" dirty="0" smtClean="0"/>
              <a:t>B (maintenir)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217189" y="1743098"/>
            <a:ext cx="2482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None/>
            </a:pPr>
            <a:r>
              <a:rPr lang="fr-FR" sz="2000" dirty="0"/>
              <a:t>Secteur A (renforcer)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4977" y="5056787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Progressivité </a:t>
            </a:r>
            <a:r>
              <a:rPr lang="fr-FR" b="1" dirty="0" smtClean="0"/>
              <a:t>horizontale</a:t>
            </a:r>
            <a:r>
              <a:rPr lang="fr-FR" dirty="0" smtClean="0"/>
              <a:t> pour éviter le basculement de la production en secteur B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2051720" y="4941168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020272" y="2924944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progressivité</a:t>
            </a:r>
          </a:p>
          <a:p>
            <a:r>
              <a:rPr lang="fr-FR" b="1" dirty="0" smtClean="0"/>
              <a:t>verticale</a:t>
            </a:r>
            <a:r>
              <a:rPr lang="fr-FR" dirty="0" smtClean="0"/>
              <a:t> pour éviter les effets de seuil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804248" y="3140968"/>
            <a:ext cx="0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892805" y="119675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Exemple avec deux secteurs</a:t>
            </a:r>
            <a:endParaRPr lang="fr-FR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906462" y="634997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réflexion à mener avec les bailleurs sociaux et le service Habitat..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6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620000" cy="490066"/>
          </a:xfrm>
        </p:spPr>
        <p:txBody>
          <a:bodyPr/>
          <a:lstStyle/>
          <a:p>
            <a:r>
              <a:rPr lang="fr-FR" sz="3200" dirty="0" smtClean="0"/>
              <a:t>Parcelles L123-2b : quel avenir?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7620000" cy="5492080"/>
          </a:xfrm>
        </p:spPr>
        <p:txBody>
          <a:bodyPr/>
          <a:lstStyle/>
          <a:p>
            <a:r>
              <a:rPr lang="fr-FR" sz="3200" dirty="0" smtClean="0"/>
              <a:t>Un dispositif de complément pour optimiser certains terrains</a:t>
            </a:r>
          </a:p>
          <a:p>
            <a:endParaRPr lang="fr-FR" dirty="0"/>
          </a:p>
          <a:p>
            <a:pPr marL="571500" indent="-457200">
              <a:buFont typeface="+mj-lt"/>
              <a:buAutoNum type="arabicPeriod"/>
            </a:pPr>
            <a:r>
              <a:rPr lang="fr-FR" dirty="0" smtClean="0"/>
              <a:t>Nouvelle sélection de parcelles à bon potentiel</a:t>
            </a:r>
          </a:p>
          <a:p>
            <a:pPr marL="571500" indent="-457200">
              <a:buFont typeface="+mj-lt"/>
              <a:buAutoNum type="arabicPeriod"/>
            </a:pPr>
            <a:r>
              <a:rPr lang="fr-FR" dirty="0" smtClean="0"/>
              <a:t>Étude de faisabilité + Besoin secteurs = Taux optimal de LS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Intégrer parcelles du public? (zonage UG)</a:t>
            </a:r>
          </a:p>
          <a:p>
            <a:pPr marL="114300" indent="0">
              <a:buNone/>
            </a:pPr>
            <a:r>
              <a:rPr lang="fr-FR" dirty="0" smtClean="0"/>
              <a:t>= contact avec les établissements susceptibles de céder des terrains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4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424936" cy="778098"/>
          </a:xfrm>
        </p:spPr>
        <p:txBody>
          <a:bodyPr/>
          <a:lstStyle/>
          <a:p>
            <a:r>
              <a:rPr lang="fr-FR" sz="2800" dirty="0" smtClean="0"/>
              <a:t>Échanger les informations pour assurer l’efficacité des dispositifs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r-FR" dirty="0" smtClean="0"/>
              <a:t>Contrôler la bonne réalisation des objectifs dans les PC </a:t>
            </a:r>
          </a:p>
          <a:p>
            <a:pPr marL="114300" indent="0">
              <a:buNone/>
            </a:pPr>
            <a:r>
              <a:rPr lang="fr-FR" dirty="0" smtClean="0"/>
              <a:t>(Pré-instruction?)</a:t>
            </a:r>
          </a:p>
          <a:p>
            <a:pPr marL="114300" indent="0">
              <a:buNone/>
            </a:pPr>
            <a:r>
              <a:rPr lang="fr-FR" dirty="0" smtClean="0"/>
              <a:t>+</a:t>
            </a:r>
          </a:p>
          <a:p>
            <a:pPr marL="114300" indent="0">
              <a:buNone/>
            </a:pPr>
            <a:r>
              <a:rPr lang="fr-FR" dirty="0" smtClean="0"/>
              <a:t>Monter un observatoire des opérations pour pouvoir réaliser avec réactivité des adaptations </a:t>
            </a:r>
          </a:p>
          <a:p>
            <a:pPr marL="114300" indent="0">
              <a:buNone/>
            </a:pPr>
            <a:endParaRPr lang="fr-FR" dirty="0" smtClean="0"/>
          </a:p>
          <a:p>
            <a:pPr marL="114300" indent="0">
              <a:buNone/>
            </a:pPr>
            <a:r>
              <a:rPr lang="fr-FR" dirty="0" smtClean="0"/>
              <a:t>= Plus d’échanges avec le service Droit des Sols, Habitat et l’AUDIAR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3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620000" cy="778098"/>
          </a:xfrm>
        </p:spPr>
        <p:txBody>
          <a:bodyPr/>
          <a:lstStyle/>
          <a:p>
            <a:r>
              <a:rPr lang="fr-FR" sz="3600" dirty="0" smtClean="0"/>
              <a:t>Quelles évolutions législatives espérer?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7620000" cy="4800600"/>
          </a:xfrm>
        </p:spPr>
        <p:txBody>
          <a:bodyPr/>
          <a:lstStyle/>
          <a:p>
            <a:r>
              <a:rPr lang="fr-FR" sz="2800" dirty="0" smtClean="0"/>
              <a:t>Une Taxe de « mixité sociale » </a:t>
            </a:r>
          </a:p>
          <a:p>
            <a:pPr marL="114300" indent="0">
              <a:buNone/>
            </a:pP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021586"/>
              </p:ext>
            </p:extLst>
          </p:nvPr>
        </p:nvGraphicFramePr>
        <p:xfrm>
          <a:off x="323528" y="2348880"/>
          <a:ext cx="2880320" cy="2475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34"/>
                <a:gridCol w="1899786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Taille opération</a:t>
                      </a:r>
                    </a:p>
                    <a:p>
                      <a:pPr algn="ctr"/>
                      <a:r>
                        <a:rPr lang="fr-FR" sz="1200" dirty="0" smtClean="0"/>
                        <a:t>(SDP)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Produits</a:t>
                      </a:r>
                      <a:r>
                        <a:rPr lang="fr-FR" sz="1200" baseline="0" dirty="0" smtClean="0"/>
                        <a:t> logements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aidés à intégrer</a:t>
                      </a:r>
                      <a:endParaRPr lang="fr-FR" sz="1200" dirty="0" smtClean="0"/>
                    </a:p>
                  </a:txBody>
                  <a:tcPr anchor="ctr"/>
                </a:tc>
              </a:tr>
              <a:tr h="596970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1000 à 1500m²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Paiement de la taxe</a:t>
                      </a:r>
                      <a:endParaRPr lang="fr-FR" sz="1200" baseline="0" dirty="0" smtClean="0"/>
                    </a:p>
                  </a:txBody>
                  <a:tcPr anchor="ctr"/>
                </a:tc>
              </a:tr>
              <a:tr h="557481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1500m² à 2500m²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25</a:t>
                      </a:r>
                      <a:r>
                        <a:rPr lang="fr-FR" sz="1200" dirty="0" smtClean="0"/>
                        <a:t>% PLUS PLAI</a:t>
                      </a:r>
                    </a:p>
                    <a:p>
                      <a:pPr algn="ctr"/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+ Abordable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9023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2500m² et plus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33</a:t>
                      </a:r>
                      <a:r>
                        <a:rPr lang="fr-FR" sz="1200" dirty="0" smtClean="0"/>
                        <a:t>%  PLUS</a:t>
                      </a:r>
                      <a:r>
                        <a:rPr lang="fr-FR" sz="1200" baseline="0" dirty="0" smtClean="0"/>
                        <a:t> PLAI</a:t>
                      </a:r>
                    </a:p>
                    <a:p>
                      <a:pPr algn="ctr"/>
                      <a:r>
                        <a:rPr lang="fr-FR" sz="1200" baseline="0" dirty="0" smtClean="0">
                          <a:solidFill>
                            <a:srgbClr val="FF0000"/>
                          </a:solidFill>
                        </a:rPr>
                        <a:t>+ Abordable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Flèche courbée vers la gauche 7"/>
          <p:cNvSpPr/>
          <p:nvPr/>
        </p:nvSpPr>
        <p:spPr>
          <a:xfrm>
            <a:off x="3563888" y="3429000"/>
            <a:ext cx="783887" cy="11050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3701063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Redistribution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27963" y="515719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Simplicité du dispositif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Moins d’effets de seuil?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Allègement du processus opérationnel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189146" y="1412776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Inspirée de la </a:t>
            </a:r>
            <a:r>
              <a:rPr lang="fr-FR" b="1" dirty="0" smtClean="0"/>
              <a:t>taxe d’aménagement majorée </a:t>
            </a:r>
            <a:r>
              <a:rPr lang="fr-FR" dirty="0" smtClean="0"/>
              <a:t>et </a:t>
            </a:r>
            <a:r>
              <a:rPr lang="fr-FR" b="1" dirty="0" smtClean="0"/>
              <a:t>taxe pour non-réalisation de parking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13982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20000" cy="504056"/>
          </a:xfrm>
        </p:spPr>
        <p:txBody>
          <a:bodyPr/>
          <a:lstStyle/>
          <a:p>
            <a:r>
              <a:rPr lang="fr-FR" dirty="0" smtClean="0"/>
              <a:t>Rédaction du CCTP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56992"/>
            <a:ext cx="2186524" cy="3099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01008"/>
            <a:ext cx="2155748" cy="3043808"/>
          </a:xfr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296074" y="1235491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1 -&gt; Panorama exhaustif des outils disponibles</a:t>
            </a:r>
          </a:p>
          <a:p>
            <a:endParaRPr lang="fr-FR" dirty="0" smtClean="0"/>
          </a:p>
          <a:p>
            <a:r>
              <a:rPr lang="fr-FR" dirty="0" smtClean="0"/>
              <a:t>2 -&gt; Stratégies de mise en œuvre et « boite à outils »</a:t>
            </a:r>
          </a:p>
          <a:p>
            <a:endParaRPr lang="fr-FR" dirty="0" smtClean="0"/>
          </a:p>
          <a:p>
            <a:r>
              <a:rPr lang="fr-FR" dirty="0" smtClean="0"/>
              <a:t>3 -&gt; Méthodologie d’ensemble (argumentaire)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981481" y="232667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mois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970033" y="151337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mois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5796136" y="1810697"/>
            <a:ext cx="72008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724128" y="1556792"/>
            <a:ext cx="792088" cy="75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5832140" y="2511342"/>
            <a:ext cx="6840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87465" y="3429000"/>
            <a:ext cx="40049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Compétences :</a:t>
            </a:r>
          </a:p>
          <a:p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Immobilier / Opérationnel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Urbanisme réglementaire</a:t>
            </a:r>
          </a:p>
          <a:p>
            <a:endParaRPr lang="fr-FR" sz="2400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964470" y="6926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Phases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3722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7620000" cy="3946450"/>
          </a:xfrm>
        </p:spPr>
        <p:txBody>
          <a:bodyPr/>
          <a:lstStyle/>
          <a:p>
            <a:pPr algn="ctr"/>
            <a:r>
              <a:rPr lang="fr-FR" dirty="0" smtClean="0"/>
              <a:t>Merci à tous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RDV en 4A25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144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4273"/>
            <a:ext cx="3888432" cy="549994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Bilan des dispositifs de mixité sociale sur les 5 communes de Rennes Métropole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4211960" y="17728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355976" y="1603948"/>
            <a:ext cx="403244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/>
              <a:t>Secteurs L123-1-5 16°</a:t>
            </a:r>
          </a:p>
          <a:p>
            <a:pPr lvl="1"/>
            <a:r>
              <a:rPr lang="fr-FR" dirty="0" smtClean="0"/>
              <a:t>Bruz</a:t>
            </a:r>
          </a:p>
          <a:p>
            <a:r>
              <a:rPr lang="fr-FR" sz="2400" dirty="0" smtClean="0"/>
              <a:t>Parcelles L123-2b</a:t>
            </a:r>
          </a:p>
          <a:p>
            <a:pPr lvl="1"/>
            <a:r>
              <a:rPr lang="fr-FR" dirty="0" smtClean="0"/>
              <a:t>Cesson-Sévigné</a:t>
            </a:r>
          </a:p>
          <a:p>
            <a:pPr lvl="1"/>
            <a:r>
              <a:rPr lang="fr-FR" dirty="0" smtClean="0"/>
              <a:t>Chartres-de-Bretagne</a:t>
            </a:r>
          </a:p>
          <a:p>
            <a:pPr lvl="1"/>
            <a:r>
              <a:rPr lang="fr-FR" dirty="0" smtClean="0"/>
              <a:t>Rennes</a:t>
            </a:r>
          </a:p>
          <a:p>
            <a:pPr lvl="1"/>
            <a:r>
              <a:rPr lang="fr-FR" dirty="0" smtClean="0"/>
              <a:t>Saint-Gilles</a:t>
            </a:r>
          </a:p>
          <a:p>
            <a:pPr marL="411480" lvl="1" indent="0">
              <a:buNone/>
            </a:pPr>
            <a:endParaRPr lang="fr-FR" dirty="0" smtClean="0"/>
          </a:p>
          <a:p>
            <a:pPr marL="411480" lvl="1" indent="0">
              <a:buNone/>
            </a:pPr>
            <a:r>
              <a:rPr lang="fr-FR" sz="1600" u="sng" dirty="0" smtClean="0"/>
              <a:t>Contexte :</a:t>
            </a:r>
          </a:p>
          <a:p>
            <a:pPr marL="411480" lvl="1" indent="0">
              <a:buNone/>
            </a:pPr>
            <a:r>
              <a:rPr lang="fr-FR" sz="1600" dirty="0" smtClean="0"/>
              <a:t>Les </a:t>
            </a:r>
            <a:r>
              <a:rPr lang="fr-FR" sz="1600" dirty="0"/>
              <a:t>4 communes </a:t>
            </a:r>
            <a:r>
              <a:rPr lang="fr-FR" sz="1600" dirty="0" smtClean="0"/>
              <a:t>périphériques → atteindre les 20% de LS</a:t>
            </a:r>
          </a:p>
          <a:p>
            <a:pPr marL="411480" lvl="1" indent="0">
              <a:buNone/>
            </a:pPr>
            <a:r>
              <a:rPr lang="fr-FR" sz="1600" dirty="0" smtClean="0"/>
              <a:t>Ville de </a:t>
            </a:r>
            <a:r>
              <a:rPr lang="fr-FR" sz="1600" dirty="0"/>
              <a:t>Rennes </a:t>
            </a:r>
            <a:r>
              <a:rPr lang="fr-FR" sz="1600" dirty="0" smtClean="0"/>
              <a:t>→ Mieux répartir le LS sur la ville</a:t>
            </a:r>
          </a:p>
        </p:txBody>
      </p:sp>
    </p:spTree>
    <p:extLst>
      <p:ext uri="{BB962C8B-B14F-4D97-AF65-F5344CB8AC3E}">
        <p14:creationId xmlns:p14="http://schemas.microsoft.com/office/powerpoint/2010/main" val="762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43542"/>
            <a:ext cx="7620000" cy="850106"/>
          </a:xfrm>
        </p:spPr>
        <p:txBody>
          <a:bodyPr/>
          <a:lstStyle/>
          <a:p>
            <a:r>
              <a:rPr lang="fr-FR" sz="3600" dirty="0" smtClean="0"/>
              <a:t>Bruz : 3 secteurs depuis Juin 2009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07" y="1556792"/>
            <a:ext cx="5070473" cy="2016224"/>
          </a:xfr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49080"/>
            <a:ext cx="5040560" cy="165618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179512" y="1509478"/>
            <a:ext cx="3024336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r>
              <a:rPr lang="fr-FR" dirty="0" smtClean="0"/>
              <a:t>Trois </a:t>
            </a:r>
            <a:r>
              <a:rPr lang="fr-FR" u="sng" dirty="0" smtClean="0"/>
              <a:t>secteurs de mixité sociale</a:t>
            </a:r>
            <a:r>
              <a:rPr lang="fr-FR" dirty="0" smtClean="0"/>
              <a:t> L123-1-5 16°</a:t>
            </a:r>
          </a:p>
          <a:p>
            <a:pPr marL="411480" lvl="1" indent="0">
              <a:buNone/>
            </a:pPr>
            <a:endParaRPr lang="fr-FR" dirty="0" smtClean="0"/>
          </a:p>
          <a:p>
            <a:pPr marL="411480" lvl="1" indent="0">
              <a:buNone/>
            </a:pPr>
            <a:r>
              <a:rPr lang="fr-FR" dirty="0" smtClean="0"/>
              <a:t>Des plans d’</a:t>
            </a:r>
            <a:r>
              <a:rPr lang="fr-FR" dirty="0" err="1" smtClean="0"/>
              <a:t>épannelage</a:t>
            </a:r>
            <a:r>
              <a:rPr lang="fr-FR" dirty="0" smtClean="0"/>
              <a:t> avec du R+2+comble</a:t>
            </a:r>
          </a:p>
          <a:p>
            <a:pPr marL="411480" lvl="1" indent="0">
              <a:buNone/>
            </a:pPr>
            <a:endParaRPr lang="fr-FR" dirty="0" smtClean="0"/>
          </a:p>
          <a:p>
            <a:pPr marL="411480" lvl="1" indent="0">
              <a:buNone/>
            </a:pPr>
            <a:r>
              <a:rPr lang="fr-FR" dirty="0" smtClean="0"/>
              <a:t>Les petites opérations peuvent contenir du PLS (intermédiaire)</a:t>
            </a:r>
          </a:p>
          <a:p>
            <a:pPr marL="411480" lvl="1" indent="0">
              <a:buNone/>
            </a:pP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780969" y="3902859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Extrait du règlement littéral</a:t>
            </a:r>
            <a:endParaRPr lang="fr-FR" sz="1000" dirty="0"/>
          </a:p>
        </p:txBody>
      </p:sp>
      <p:sp>
        <p:nvSpPr>
          <p:cNvPr id="9" name="ZoneTexte 8"/>
          <p:cNvSpPr txBox="1"/>
          <p:nvPr/>
        </p:nvSpPr>
        <p:spPr>
          <a:xfrm>
            <a:off x="3753427" y="1309845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Extrait du règlement graphique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5479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Un mécanisme </a:t>
            </a:r>
            <a:r>
              <a:rPr lang="fr-FR" sz="2800" dirty="0" smtClean="0"/>
              <a:t>inadapté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fr-FR" sz="2000" dirty="0" smtClean="0"/>
              <a:t>Bilan comptable : un seul programme</a:t>
            </a:r>
          </a:p>
          <a:p>
            <a:pPr marL="114300" indent="0">
              <a:buNone/>
            </a:pPr>
            <a:r>
              <a:rPr lang="fr-FR" sz="2000" dirty="0" smtClean="0"/>
              <a:t> réalisé par Aiguillon Construction </a:t>
            </a:r>
          </a:p>
          <a:p>
            <a:pPr marL="114300" indent="0">
              <a:buNone/>
            </a:pPr>
            <a:endParaRPr lang="fr-FR" sz="1500" dirty="0" smtClean="0"/>
          </a:p>
          <a:p>
            <a:pPr marL="114300" indent="0">
              <a:buNone/>
            </a:pPr>
            <a:r>
              <a:rPr lang="fr-FR" sz="1500" dirty="0" smtClean="0"/>
              <a:t>-&gt; 22 logements dont 6 logements sociaux</a:t>
            </a:r>
          </a:p>
          <a:p>
            <a:pPr marL="114300" indent="0">
              <a:buNone/>
            </a:pPr>
            <a:r>
              <a:rPr lang="fr-FR" sz="1500" dirty="0" smtClean="0"/>
              <a:t>Et 16 en accession aidée</a:t>
            </a:r>
          </a:p>
          <a:p>
            <a:endParaRPr lang="fr-FR" dirty="0"/>
          </a:p>
          <a:p>
            <a:pPr marL="114300" indent="0">
              <a:buNone/>
            </a:pPr>
            <a:endParaRPr lang="fr-FR" dirty="0"/>
          </a:p>
          <a:p>
            <a:r>
              <a:rPr lang="fr-FR" dirty="0"/>
              <a:t>R</a:t>
            </a:r>
            <a:r>
              <a:rPr lang="fr-FR" dirty="0" smtClean="0"/>
              <a:t>ègles de densité trop faibles (R+2+comble) = péréquation financière difficile</a:t>
            </a:r>
          </a:p>
          <a:p>
            <a:r>
              <a:rPr lang="fr-FR" dirty="0" smtClean="0"/>
              <a:t>Foncier cher + morcelé = parcelles peu susceptibles de muter</a:t>
            </a:r>
            <a:endParaRPr lang="fr-FR" dirty="0"/>
          </a:p>
          <a:p>
            <a:endParaRPr lang="fr-FR" u="sng" dirty="0" smtClean="0"/>
          </a:p>
          <a:p>
            <a:r>
              <a:rPr lang="fr-FR" u="sng" dirty="0" smtClean="0"/>
              <a:t>Solution possible </a:t>
            </a:r>
            <a:r>
              <a:rPr lang="fr-FR" dirty="0" smtClean="0"/>
              <a:t>: Repenser la densité du centre-bourg pour déclencher des projets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3924691" cy="20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Chartres-de-Bretagne : 9 parcelles depuis juillet 2012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02" y="4725144"/>
            <a:ext cx="3457928" cy="175468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3808976" cy="2959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1600200"/>
            <a:ext cx="4978896" cy="197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9 parcelles L123-2b avec objectifs du PLH à respecter</a:t>
            </a:r>
          </a:p>
          <a:p>
            <a:r>
              <a:rPr lang="fr-FR" dirty="0" smtClean="0"/>
              <a:t>5 parcelles intégrées dans 2 OA</a:t>
            </a:r>
          </a:p>
          <a:p>
            <a:r>
              <a:rPr lang="fr-FR" dirty="0" smtClean="0"/>
              <a:t>Pas de justification du choix des parcelles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97407"/>
            <a:ext cx="2456718" cy="3347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88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7702523" cy="792088"/>
          </a:xfrm>
        </p:spPr>
        <p:txBody>
          <a:bodyPr/>
          <a:lstStyle/>
          <a:p>
            <a:r>
              <a:rPr lang="fr-FR" sz="2800" dirty="0" smtClean="0"/>
              <a:t>Un dispositif simple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800600"/>
          </a:xfrm>
        </p:spPr>
        <p:txBody>
          <a:bodyPr>
            <a:normAutofit lnSpcReduction="10000"/>
          </a:bodyPr>
          <a:lstStyle/>
          <a:p>
            <a:r>
              <a:rPr lang="fr-FR" u="sng" dirty="0" smtClean="0"/>
              <a:t>Deux programmes en cours :</a:t>
            </a:r>
          </a:p>
          <a:p>
            <a:pPr marL="114300" indent="0">
              <a:buNone/>
            </a:pPr>
            <a:endParaRPr lang="fr-FR" u="sng" dirty="0" smtClean="0"/>
          </a:p>
          <a:p>
            <a:pPr lvl="1"/>
            <a:r>
              <a:rPr lang="fr-FR" dirty="0" smtClean="0"/>
              <a:t>Un premier de </a:t>
            </a:r>
            <a:r>
              <a:rPr lang="fr-FR" b="1" dirty="0" smtClean="0"/>
              <a:t>26</a:t>
            </a:r>
            <a:r>
              <a:rPr lang="fr-FR" dirty="0" smtClean="0"/>
              <a:t> logements Allée du Printemps : </a:t>
            </a:r>
          </a:p>
          <a:p>
            <a:pPr marL="411480" lvl="1" indent="0">
              <a:buNone/>
            </a:pPr>
            <a:r>
              <a:rPr lang="fr-FR" dirty="0"/>
              <a:t> </a:t>
            </a:r>
            <a:r>
              <a:rPr lang="fr-FR" dirty="0" smtClean="0"/>
              <a:t>  14 LS + 12 AA</a:t>
            </a:r>
          </a:p>
          <a:p>
            <a:endParaRPr lang="fr-FR" dirty="0"/>
          </a:p>
          <a:p>
            <a:pPr lvl="1"/>
            <a:r>
              <a:rPr lang="fr-FR" dirty="0" smtClean="0"/>
              <a:t>Un deuxième de </a:t>
            </a:r>
            <a:r>
              <a:rPr lang="fr-FR" b="1" dirty="0" smtClean="0"/>
              <a:t>29</a:t>
            </a:r>
            <a:r>
              <a:rPr lang="fr-FR" dirty="0" smtClean="0"/>
              <a:t> logements sur 3 parcelles (7 LL, 14 AA, 8 LS)</a:t>
            </a:r>
          </a:p>
          <a:p>
            <a:endParaRPr lang="fr-FR" dirty="0"/>
          </a:p>
          <a:p>
            <a:pPr marL="114300" indent="0">
              <a:buNone/>
            </a:pPr>
            <a:r>
              <a:rPr lang="fr-FR" sz="2400" dirty="0" smtClean="0"/>
              <a:t>= Deux opérations qui auraient échappé aux règles du PLH sans dispositif</a:t>
            </a:r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75" y="908720"/>
            <a:ext cx="3324473" cy="1514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77" y="2636912"/>
            <a:ext cx="2727809" cy="384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tiguïté">
  <a:themeElements>
    <a:clrScheme name="Contiguïté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tiguïté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1230</TotalTime>
  <Words>1334</Words>
  <Application>Microsoft Office PowerPoint</Application>
  <PresentationFormat>Affichage à l'écran (4:3)</PresentationFormat>
  <Paragraphs>340</Paragraphs>
  <Slides>49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Contiguïté</vt:lpstr>
      <vt:lpstr>Utiliser les outils réglementaires pour une meilleure mixité sociale en diffus </vt:lpstr>
      <vt:lpstr>Problématique autour du stage</vt:lpstr>
      <vt:lpstr>Les différentes étapes du stage</vt:lpstr>
      <vt:lpstr>Rappel des deux outils</vt:lpstr>
      <vt:lpstr>Bilan des dispositifs de mixité sociale sur les 5 communes de Rennes Métropole</vt:lpstr>
      <vt:lpstr>Bruz : 3 secteurs depuis Juin 2009</vt:lpstr>
      <vt:lpstr>Un mécanisme inadapté</vt:lpstr>
      <vt:lpstr>Chartres-de-Bretagne : 9 parcelles depuis juillet 2012</vt:lpstr>
      <vt:lpstr>Un dispositif simple</vt:lpstr>
      <vt:lpstr>Cesson-Sévigné : 3 servitudes depuis Octobre 2012</vt:lpstr>
      <vt:lpstr>Un dispositif encore récent</vt:lpstr>
      <vt:lpstr>Saint-Gilles : 4 servitudes depuis Septembre 2010 </vt:lpstr>
      <vt:lpstr>Rennes : 40 parcelles situées dans des quartiers centraux et péricentraux </vt:lpstr>
      <vt:lpstr>Deux catégories de parcelles : une approche systémique</vt:lpstr>
      <vt:lpstr>Bilan du dispositif</vt:lpstr>
      <vt:lpstr>Une fiche par opération </vt:lpstr>
      <vt:lpstr>4 études en cours pour  environ 350 logements</vt:lpstr>
      <vt:lpstr>Présentation PowerPoint</vt:lpstr>
      <vt:lpstr>Un constat sans équivoque</vt:lpstr>
      <vt:lpstr>Les problématiques  </vt:lpstr>
      <vt:lpstr>Autre problème : les grands axes (zonage UB)</vt:lpstr>
      <vt:lpstr>Présentation PowerPoint</vt:lpstr>
      <vt:lpstr>Les grands axes rennais : la faille du dispositif rennais</vt:lpstr>
      <vt:lpstr>Cartographie Quelle évolution de la mixité sociale? </vt:lpstr>
      <vt:lpstr> Plusieurs cartes réalisées pour analyser l’évolution de la mixité sociale à Rennes : </vt:lpstr>
      <vt:lpstr>Quelles évolutions en 10 ans? </vt:lpstr>
      <vt:lpstr>Présentation PowerPoint</vt:lpstr>
      <vt:lpstr>L’anamorphose : l’utiliser sur d’autres thématiques?</vt:lpstr>
      <vt:lpstr>Tableaux, cartes…</vt:lpstr>
      <vt:lpstr>Construction d’une GDB</vt:lpstr>
      <vt:lpstr>Benchmarking</vt:lpstr>
      <vt:lpstr>Les autres grandes villes</vt:lpstr>
      <vt:lpstr>Nantes</vt:lpstr>
      <vt:lpstr>Parcelles L123-2b</vt:lpstr>
      <vt:lpstr>Secteurs ENL : modification en juin 2013</vt:lpstr>
      <vt:lpstr>Résultats des secteurs ENL depuis 2007</vt:lpstr>
      <vt:lpstr>Grenoble</vt:lpstr>
      <vt:lpstr>Résultats des secteurs grenoblois 2008-2012</vt:lpstr>
      <vt:lpstr>Objectifs pour le futur dispositif</vt:lpstr>
      <vt:lpstr>Propositions</vt:lpstr>
      <vt:lpstr>Présentation PowerPoint</vt:lpstr>
      <vt:lpstr>Présentation PowerPoint</vt:lpstr>
      <vt:lpstr>Secteur L123-1-5 16° : exemple de périmètres</vt:lpstr>
      <vt:lpstr>Bien articuler les taux et seuils entre les secteurs</vt:lpstr>
      <vt:lpstr>Parcelles L123-2b : quel avenir? </vt:lpstr>
      <vt:lpstr>Échanger les informations pour assurer l’efficacité des dispositifs</vt:lpstr>
      <vt:lpstr>Quelles évolutions législatives espérer? </vt:lpstr>
      <vt:lpstr>Rédaction du CCTP</vt:lpstr>
      <vt:lpstr>Merci à tous  RDV en 4A25</vt:lpstr>
    </vt:vector>
  </TitlesOfParts>
  <Company>Rennes Métropole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outils au service de la mixité sociale en diffus</dc:title>
  <dc:creator>VIEL Alexis</dc:creator>
  <cp:lastModifiedBy>BASLE Myriam</cp:lastModifiedBy>
  <cp:revision>165</cp:revision>
  <cp:lastPrinted>2014-01-21T09:41:24Z</cp:lastPrinted>
  <dcterms:created xsi:type="dcterms:W3CDTF">2013-11-12T15:54:14Z</dcterms:created>
  <dcterms:modified xsi:type="dcterms:W3CDTF">2014-01-21T09:41:36Z</dcterms:modified>
</cp:coreProperties>
</file>