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62" r:id="rId5"/>
    <p:sldId id="259" r:id="rId6"/>
    <p:sldId id="261" r:id="rId7"/>
    <p:sldId id="260"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C32AE743-D1A8-4428-AD37-D9A036306754}" type="datetimeFigureOut">
              <a:rPr lang="fr-FR" smtClean="0"/>
              <a:t>15/01/2014</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C2D5731A-FC96-453E-86CE-0BED8CED7B24}"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32AE743-D1A8-4428-AD37-D9A036306754}" type="datetimeFigureOut">
              <a:rPr lang="fr-FR" smtClean="0"/>
              <a:t>15/01/2014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C2D5731A-FC96-453E-86CE-0BED8CED7B24}"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32AE743-D1A8-4428-AD37-D9A036306754}" type="datetimeFigureOut">
              <a:rPr lang="fr-FR" smtClean="0"/>
              <a:t>15/01/2014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C2D5731A-FC96-453E-86CE-0BED8CED7B24}"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C32AE743-D1A8-4428-AD37-D9A036306754}" type="datetimeFigureOut">
              <a:rPr lang="fr-FR" smtClean="0"/>
              <a:t>15/01/2014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C2D5731A-FC96-453E-86CE-0BED8CED7B24}" type="slidenum">
              <a:rPr lang="fr-FR" smtClean="0"/>
              <a:t>‹N°›</a:t>
            </a:fld>
            <a:endParaRPr lang="fr-FR"/>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C32AE743-D1A8-4428-AD37-D9A036306754}" type="datetimeFigureOut">
              <a:rPr lang="fr-FR" smtClean="0"/>
              <a:t>15/01/2014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C2D5731A-FC96-453E-86CE-0BED8CED7B24}" type="slidenum">
              <a:rPr lang="fr-FR" smtClean="0"/>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C32AE743-D1A8-4428-AD37-D9A036306754}" type="datetimeFigureOut">
              <a:rPr lang="fr-FR" smtClean="0"/>
              <a:t>15/01/2014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C2D5731A-FC96-453E-86CE-0BED8CED7B24}" type="slidenum">
              <a:rPr lang="fr-FR" smtClean="0"/>
              <a:t>‹N°›</a:t>
            </a:fld>
            <a:endParaRPr lang="fr-FR"/>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C32AE743-D1A8-4428-AD37-D9A036306754}" type="datetimeFigureOut">
              <a:rPr lang="fr-FR" smtClean="0"/>
              <a:t>15/01/2014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C2D5731A-FC96-453E-86CE-0BED8CED7B24}"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C32AE743-D1A8-4428-AD37-D9A036306754}" type="datetimeFigureOut">
              <a:rPr lang="fr-FR" smtClean="0"/>
              <a:t>15/01/2014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C2D5731A-FC96-453E-86CE-0BED8CED7B24}" type="slidenum">
              <a:rPr lang="fr-FR" smtClean="0"/>
              <a:t>‹N°›</a:t>
            </a:fld>
            <a:endParaRPr lang="fr-FR"/>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C32AE743-D1A8-4428-AD37-D9A036306754}" type="datetimeFigureOut">
              <a:rPr lang="fr-FR" smtClean="0"/>
              <a:t>15/01/2014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C2D5731A-FC96-453E-86CE-0BED8CED7B24}"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C32AE743-D1A8-4428-AD37-D9A036306754}" type="datetimeFigureOut">
              <a:rPr lang="fr-FR" smtClean="0"/>
              <a:t>15/01/2014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C2D5731A-FC96-453E-86CE-0BED8CED7B24}"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C32AE743-D1A8-4428-AD37-D9A036306754}" type="datetimeFigureOut">
              <a:rPr lang="fr-FR" smtClean="0"/>
              <a:t>15/01/2014</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C2D5731A-FC96-453E-86CE-0BED8CED7B24}" type="slidenum">
              <a:rPr lang="fr-FR" smtClean="0"/>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32AE743-D1A8-4428-AD37-D9A036306754}" type="datetimeFigureOut">
              <a:rPr lang="fr-FR" smtClean="0"/>
              <a:t>15/01/2014</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2D5731A-FC96-453E-86CE-0BED8CED7B24}"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gif"/><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fr-FR" sz="6600" dirty="0" smtClean="0"/>
              <a:t>Les tournois au Moyen-Age</a:t>
            </a:r>
            <a:endParaRPr lang="fr-FR" sz="6600" dirty="0"/>
          </a:p>
        </p:txBody>
      </p:sp>
      <p:sp>
        <p:nvSpPr>
          <p:cNvPr id="3" name="Sous-titre 2"/>
          <p:cNvSpPr>
            <a:spLocks noGrp="1"/>
          </p:cNvSpPr>
          <p:nvPr>
            <p:ph type="subTitle" idx="1"/>
          </p:nvPr>
        </p:nvSpPr>
        <p:spPr/>
        <p:txBody>
          <a:bodyPr/>
          <a:lstStyle/>
          <a:p>
            <a:r>
              <a:rPr lang="fr-FR" sz="1000" dirty="0" smtClean="0"/>
              <a:t>Présenté par   </a:t>
            </a:r>
            <a:r>
              <a:rPr lang="fr-FR" sz="900" dirty="0" smtClean="0"/>
              <a:t>Jrad Ines</a:t>
            </a:r>
          </a:p>
          <a:p>
            <a:r>
              <a:rPr lang="fr-FR" sz="1000" dirty="0" smtClean="0"/>
              <a:t> </a:t>
            </a:r>
            <a:r>
              <a:rPr lang="fr-FR" sz="1000" dirty="0" smtClean="0"/>
              <a:t>                        </a:t>
            </a:r>
            <a:r>
              <a:rPr lang="fr-FR" sz="900" dirty="0" smtClean="0"/>
              <a:t>Slama Dorra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4"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4"/>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a:buFont typeface="Wingdings" pitchFamily="2" charset="2"/>
              <a:buChar char="Ø"/>
            </a:pPr>
            <a:r>
              <a:rPr lang="fr-FR" dirty="0" smtClean="0">
                <a:solidFill>
                  <a:schemeClr val="bg2">
                    <a:lumMod val="50000"/>
                  </a:schemeClr>
                </a:solidFill>
                <a:latin typeface="Candy Round BTN Cond" pitchFamily="34" charset="0"/>
              </a:rPr>
              <a:t>Le tournoi regroupe un ensemble d’épreuves martiales au Moyen Âge. </a:t>
            </a:r>
            <a:endParaRPr lang="fr-FR" dirty="0" smtClean="0">
              <a:solidFill>
                <a:schemeClr val="bg2">
                  <a:lumMod val="50000"/>
                </a:schemeClr>
              </a:solidFill>
              <a:latin typeface="Candy Round BTN Cond" pitchFamily="34" charset="0"/>
            </a:endParaRPr>
          </a:p>
          <a:p>
            <a:pPr>
              <a:buFont typeface="Wingdings" pitchFamily="2" charset="2"/>
              <a:buChar char="Ø"/>
            </a:pPr>
            <a:r>
              <a:rPr lang="fr-FR" dirty="0" smtClean="0">
                <a:solidFill>
                  <a:schemeClr val="bg2">
                    <a:lumMod val="50000"/>
                  </a:schemeClr>
                </a:solidFill>
                <a:latin typeface="Candy Round BTN Cond" pitchFamily="34" charset="0"/>
              </a:rPr>
              <a:t>Il </a:t>
            </a:r>
            <a:r>
              <a:rPr lang="fr-FR" dirty="0" smtClean="0">
                <a:solidFill>
                  <a:schemeClr val="bg2">
                    <a:lumMod val="50000"/>
                  </a:schemeClr>
                </a:solidFill>
                <a:latin typeface="Candy Round BTN Cond" pitchFamily="34" charset="0"/>
              </a:rPr>
              <a:t>est pratiqué en Occident entre les IXe et XVIe siècles. L’apogée des tournois se situe dans les années 1125-12251</a:t>
            </a:r>
            <a:r>
              <a:rPr lang="fr-FR" dirty="0" smtClean="0">
                <a:solidFill>
                  <a:schemeClr val="bg2">
                    <a:lumMod val="50000"/>
                  </a:schemeClr>
                </a:solidFill>
                <a:latin typeface="Candy Round BTN Cond" pitchFamily="34" charset="0"/>
              </a:rPr>
              <a:t>.</a:t>
            </a:r>
          </a:p>
          <a:p>
            <a:pPr>
              <a:buFont typeface="Wingdings" pitchFamily="2" charset="2"/>
              <a:buChar char="Ø"/>
            </a:pPr>
            <a:r>
              <a:rPr lang="fr-FR" dirty="0" smtClean="0">
                <a:solidFill>
                  <a:schemeClr val="bg2">
                    <a:lumMod val="50000"/>
                  </a:schemeClr>
                </a:solidFill>
                <a:latin typeface="Candy Round BTN Cond" pitchFamily="34" charset="0"/>
              </a:rPr>
              <a:t>Les </a:t>
            </a:r>
            <a:r>
              <a:rPr lang="fr-FR" dirty="0" smtClean="0">
                <a:solidFill>
                  <a:schemeClr val="bg2">
                    <a:lumMod val="50000"/>
                  </a:schemeClr>
                </a:solidFill>
                <a:latin typeface="Candy Round BTN Cond" pitchFamily="34" charset="0"/>
              </a:rPr>
              <a:t>enjeux en sont parfois courtois (on se bat pour une belle ou sa couronne de fleurs), pour de l'argent et parfois aussi symboliques, mimant ceux d’un véritable duel ou d’une guerre en réduction. </a:t>
            </a:r>
            <a:endParaRPr lang="fr-FR" dirty="0" smtClean="0">
              <a:solidFill>
                <a:schemeClr val="bg2">
                  <a:lumMod val="50000"/>
                </a:schemeClr>
              </a:solidFill>
              <a:latin typeface="Candy Round BTN Cond" pitchFamily="34" charset="0"/>
            </a:endParaRPr>
          </a:p>
          <a:p>
            <a:pPr>
              <a:buFont typeface="Wingdings" pitchFamily="2" charset="2"/>
              <a:buChar char="Ø"/>
            </a:pPr>
            <a:r>
              <a:rPr lang="fr-FR" dirty="0" smtClean="0">
                <a:solidFill>
                  <a:schemeClr val="bg2">
                    <a:lumMod val="50000"/>
                  </a:schemeClr>
                </a:solidFill>
                <a:latin typeface="Candy Round BTN Cond" pitchFamily="34" charset="0"/>
              </a:rPr>
              <a:t>Outre </a:t>
            </a:r>
            <a:r>
              <a:rPr lang="fr-FR" dirty="0" smtClean="0">
                <a:solidFill>
                  <a:schemeClr val="bg2">
                    <a:lumMod val="50000"/>
                  </a:schemeClr>
                </a:solidFill>
                <a:latin typeface="Candy Round BTN Cond" pitchFamily="34" charset="0"/>
              </a:rPr>
              <a:t>l’entraînement militaire, il est l’occasion de faire preuve de sa valeur et pour les meilleurs </a:t>
            </a:r>
            <a:r>
              <a:rPr lang="fr-FR" dirty="0" smtClean="0">
                <a:solidFill>
                  <a:schemeClr val="bg2">
                    <a:lumMod val="50000"/>
                  </a:schemeClr>
                </a:solidFill>
                <a:latin typeface="Candy Round BTN Cond" pitchFamily="34" charset="0"/>
              </a:rPr>
              <a:t>combattants, de </a:t>
            </a:r>
            <a:r>
              <a:rPr lang="fr-FR" dirty="0" smtClean="0">
                <a:solidFill>
                  <a:schemeClr val="bg2">
                    <a:lumMod val="50000"/>
                  </a:schemeClr>
                </a:solidFill>
                <a:latin typeface="Candy Round BTN Cond" pitchFamily="34" charset="0"/>
              </a:rPr>
              <a:t>s’enrichir, grâce aux armes des chevaliers vaincus et aux rançons versées par les prisonniers</a:t>
            </a:r>
            <a:endParaRPr lang="fr-FR" dirty="0">
              <a:solidFill>
                <a:schemeClr val="bg2">
                  <a:lumMod val="50000"/>
                </a:schemeClr>
              </a:solidFill>
              <a:latin typeface="Candy Round BTN Cond" pitchFamily="34" charset="0"/>
            </a:endParaRPr>
          </a:p>
        </p:txBody>
      </p:sp>
      <p:sp>
        <p:nvSpPr>
          <p:cNvPr id="3" name="Titre 2"/>
          <p:cNvSpPr>
            <a:spLocks noGrp="1"/>
          </p:cNvSpPr>
          <p:nvPr>
            <p:ph type="title"/>
          </p:nvPr>
        </p:nvSpPr>
        <p:spPr/>
        <p:style>
          <a:lnRef idx="2">
            <a:schemeClr val="dk1"/>
          </a:lnRef>
          <a:fillRef idx="1">
            <a:schemeClr val="lt1"/>
          </a:fillRef>
          <a:effectRef idx="0">
            <a:schemeClr val="dk1"/>
          </a:effectRef>
          <a:fontRef idx="minor">
            <a:schemeClr val="dk1"/>
          </a:fontRef>
        </p:style>
        <p:txBody>
          <a:bodyPr>
            <a:normAutofit/>
          </a:bodyPr>
          <a:lstStyle/>
          <a:p>
            <a:pPr algn="ctr"/>
            <a:r>
              <a:rPr lang="fr-FR" u="sng"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latin typeface="Bauhaus 93" pitchFamily="82" charset="0"/>
                <a:ea typeface="Adobe Song Std L" pitchFamily="18" charset="-128"/>
              </a:rPr>
              <a:t>Introduction</a:t>
            </a:r>
            <a:endParaRPr lang="fr-FR" u="sng"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latin typeface="Bauhaus 93" pitchFamily="82" charset="0"/>
              <a:ea typeface="Adobe Song Std L" pitchFamily="18" charset="-128"/>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from="(-#ppt_w/2)" to="(#ppt_x)" calcmode="lin" valueType="num">
                                      <p:cBhvr>
                                        <p:cTn id="7" dur="600" fill="hold">
                                          <p:stCondLst>
                                            <p:cond delay="0"/>
                                          </p:stCondLst>
                                        </p:cTn>
                                        <p:tgtEl>
                                          <p:spTgt spid="3"/>
                                        </p:tgtEl>
                                        <p:attrNameLst>
                                          <p:attrName>ppt_x</p:attrName>
                                        </p:attrNameLst>
                                      </p:cBhvr>
                                    </p:anim>
                                    <p:anim from="0" to="-1.0" calcmode="lin" valueType="num">
                                      <p:cBhvr>
                                        <p:cTn id="8" dur="200" decel="50000" autoRev="1" fill="hold">
                                          <p:stCondLst>
                                            <p:cond delay="600"/>
                                          </p:stCondLst>
                                        </p:cTn>
                                        <p:tgtEl>
                                          <p:spTgt spid="3"/>
                                        </p:tgtEl>
                                        <p:attrNameLst>
                                          <p:attrName>xshear</p:attrName>
                                        </p:attrNameLst>
                                      </p:cBhvr>
                                    </p:anim>
                                    <p:animScale>
                                      <p:cBhvr>
                                        <p:cTn id="9" dur="200" decel="100000" autoRev="1" fill="hold">
                                          <p:stCondLst>
                                            <p:cond delay="600"/>
                                          </p:stCondLst>
                                        </p:cTn>
                                        <p:tgtEl>
                                          <p:spTgt spid="3"/>
                                        </p:tgtEl>
                                      </p:cBhvr>
                                      <p:from x="100000" y="100000"/>
                                      <p:to x="80000" y="100000"/>
                                    </p:animScale>
                                    <p:anim by="(#ppt_h/3+#ppt_w*0.1)" calcmode="lin" valueType="num">
                                      <p:cBhvr additive="sum">
                                        <p:cTn id="10" dur="200" decel="100000" autoRev="1" fill="hold">
                                          <p:stCondLst>
                                            <p:cond delay="600"/>
                                          </p:stCondLst>
                                        </p:cTn>
                                        <p:tgtEl>
                                          <p:spTgt spid="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lvl="2">
              <a:buNone/>
            </a:pPr>
            <a:r>
              <a:rPr lang="fr-FR" sz="2800" b="1" u="sng" dirty="0" smtClean="0">
                <a:solidFill>
                  <a:schemeClr val="tx1"/>
                </a:solidFill>
                <a:latin typeface="Cooper Black" pitchFamily="18" charset="0"/>
              </a:rPr>
              <a:t>Le pas d’arme</a:t>
            </a:r>
            <a:r>
              <a:rPr lang="fr-FR" sz="2000" b="1" u="sng" dirty="0" smtClean="0">
                <a:solidFill>
                  <a:schemeClr val="tx1"/>
                </a:solidFill>
                <a:latin typeface="Cooper Black" pitchFamily="18" charset="0"/>
              </a:rPr>
              <a:t>: </a:t>
            </a:r>
            <a:r>
              <a:rPr lang="fr-FR" sz="2000" b="1" dirty="0" smtClean="0">
                <a:solidFill>
                  <a:schemeClr val="tx1"/>
                </a:solidFill>
                <a:latin typeface="Candy Round BTN Cond" pitchFamily="34" charset="0"/>
              </a:rPr>
              <a:t> </a:t>
            </a:r>
            <a:r>
              <a:rPr lang="fr-FR" sz="2000" b="1" dirty="0" smtClean="0">
                <a:solidFill>
                  <a:schemeClr val="bg2">
                    <a:lumMod val="50000"/>
                  </a:schemeClr>
                </a:solidFill>
                <a:latin typeface="Candy Round BTN Cond" pitchFamily="34" charset="0"/>
              </a:rPr>
              <a:t>Le </a:t>
            </a:r>
            <a:r>
              <a:rPr lang="fr-FR" sz="2000" b="1" dirty="0" smtClean="0">
                <a:solidFill>
                  <a:schemeClr val="bg2">
                    <a:lumMod val="50000"/>
                  </a:schemeClr>
                </a:solidFill>
                <a:latin typeface="Candy Round BTN Cond" pitchFamily="34" charset="0"/>
              </a:rPr>
              <a:t>« </a:t>
            </a:r>
            <a:r>
              <a:rPr lang="fr-FR" sz="2000" b="1" u="sng" dirty="0" smtClean="0">
                <a:solidFill>
                  <a:schemeClr val="bg2">
                    <a:lumMod val="50000"/>
                  </a:schemeClr>
                </a:solidFill>
                <a:latin typeface="Candy Round BTN Cond" pitchFamily="34" charset="0"/>
              </a:rPr>
              <a:t>pas d'arme </a:t>
            </a:r>
            <a:r>
              <a:rPr lang="fr-FR" sz="2000" b="1" dirty="0" smtClean="0">
                <a:solidFill>
                  <a:schemeClr val="bg2">
                    <a:lumMod val="50000"/>
                  </a:schemeClr>
                </a:solidFill>
                <a:latin typeface="Candy Round BTN Cond" pitchFamily="34" charset="0"/>
              </a:rPr>
              <a:t>» était un tournoi où s'affrontaient des chevaliers à pied dans un enclos appelé la Lice. Ils combattaient à l'épée et </a:t>
            </a:r>
            <a:r>
              <a:rPr lang="fr-FR" sz="2000" b="1" dirty="0" smtClean="0">
                <a:solidFill>
                  <a:schemeClr val="bg2">
                    <a:lumMod val="50000"/>
                  </a:schemeClr>
                </a:solidFill>
                <a:latin typeface="Candy Round BTN Cond" pitchFamily="34" charset="0"/>
              </a:rPr>
              <a:t>tentaient </a:t>
            </a:r>
            <a:r>
              <a:rPr lang="fr-FR" sz="2000" b="1" dirty="0" smtClean="0">
                <a:solidFill>
                  <a:schemeClr val="bg2">
                    <a:lumMod val="50000"/>
                  </a:schemeClr>
                </a:solidFill>
                <a:latin typeface="Candy Round BTN Cond" pitchFamily="34" charset="0"/>
              </a:rPr>
              <a:t>de gagner le prix, en or ou en nature (objet).</a:t>
            </a:r>
            <a:r>
              <a:rPr lang="fr-FR" sz="2000" dirty="0" smtClean="0">
                <a:solidFill>
                  <a:schemeClr val="bg2">
                    <a:lumMod val="50000"/>
                  </a:schemeClr>
                </a:solidFill>
                <a:latin typeface="Candy Round BTN Cond" pitchFamily="34" charset="0"/>
              </a:rPr>
              <a:t> </a:t>
            </a:r>
            <a:endParaRPr lang="fr-FR" sz="2000" dirty="0" smtClean="0">
              <a:solidFill>
                <a:schemeClr val="bg2">
                  <a:lumMod val="50000"/>
                </a:schemeClr>
              </a:solidFill>
              <a:latin typeface="Candy Round BTN Cond" pitchFamily="34" charset="0"/>
            </a:endParaRPr>
          </a:p>
          <a:p>
            <a:pPr lvl="2">
              <a:buNone/>
            </a:pPr>
            <a:endParaRPr lang="fr-FR" sz="2000" dirty="0" smtClean="0">
              <a:solidFill>
                <a:schemeClr val="bg2">
                  <a:lumMod val="50000"/>
                </a:schemeClr>
              </a:solidFill>
              <a:latin typeface="Candy Round BTN Cond" pitchFamily="34" charset="0"/>
            </a:endParaRPr>
          </a:p>
          <a:p>
            <a:pPr lvl="2">
              <a:buNone/>
            </a:pPr>
            <a:r>
              <a:rPr lang="fr-FR" sz="2800" b="1" u="sng" dirty="0" smtClean="0">
                <a:solidFill>
                  <a:schemeClr val="tx1"/>
                </a:solidFill>
                <a:latin typeface="Cooper Black" pitchFamily="18" charset="0"/>
              </a:rPr>
              <a:t>La joute: </a:t>
            </a:r>
            <a:r>
              <a:rPr lang="fr-FR" sz="2800" b="1" dirty="0" smtClean="0">
                <a:solidFill>
                  <a:schemeClr val="bg2">
                    <a:lumMod val="50000"/>
                  </a:schemeClr>
                </a:solidFill>
                <a:latin typeface="Candy Round BTN Cond" pitchFamily="34" charset="0"/>
              </a:rPr>
              <a:t> </a:t>
            </a:r>
            <a:r>
              <a:rPr lang="fr-FR" sz="2800" b="1" dirty="0" smtClean="0">
                <a:solidFill>
                  <a:schemeClr val="bg2">
                    <a:lumMod val="50000"/>
                  </a:schemeClr>
                </a:solidFill>
                <a:latin typeface="Candy Round BTN Cond" pitchFamily="34" charset="0"/>
              </a:rPr>
              <a:t> </a:t>
            </a:r>
            <a:r>
              <a:rPr lang="fr-FR" sz="2400" b="1" dirty="0" smtClean="0">
                <a:solidFill>
                  <a:schemeClr val="bg2">
                    <a:lumMod val="50000"/>
                  </a:schemeClr>
                </a:solidFill>
                <a:latin typeface="Candy Round BTN Cond" pitchFamily="34" charset="0"/>
              </a:rPr>
              <a:t>La </a:t>
            </a:r>
            <a:r>
              <a:rPr lang="fr-FR" b="1" dirty="0" smtClean="0">
                <a:solidFill>
                  <a:schemeClr val="bg2">
                    <a:lumMod val="50000"/>
                  </a:schemeClr>
                </a:solidFill>
                <a:latin typeface="Candy Round BTN Cond" pitchFamily="34" charset="0"/>
              </a:rPr>
              <a:t>« </a:t>
            </a:r>
            <a:r>
              <a:rPr lang="fr-FR" b="1" u="sng" dirty="0" smtClean="0">
                <a:solidFill>
                  <a:schemeClr val="bg2">
                    <a:lumMod val="50000"/>
                  </a:schemeClr>
                </a:solidFill>
                <a:latin typeface="Candy Round BTN Cond" pitchFamily="34" charset="0"/>
              </a:rPr>
              <a:t>joute </a:t>
            </a:r>
            <a:r>
              <a:rPr lang="fr-FR" b="1" dirty="0" smtClean="0">
                <a:solidFill>
                  <a:schemeClr val="bg2">
                    <a:lumMod val="50000"/>
                  </a:schemeClr>
                </a:solidFill>
                <a:latin typeface="Candy Round BTN Cond" pitchFamily="34" charset="0"/>
              </a:rPr>
              <a:t>» était </a:t>
            </a:r>
            <a:r>
              <a:rPr lang="fr-FR" b="1" dirty="0" smtClean="0">
                <a:solidFill>
                  <a:schemeClr val="bg2">
                    <a:lumMod val="50000"/>
                  </a:schemeClr>
                </a:solidFill>
                <a:latin typeface="Candy Round BTN Cond" pitchFamily="34" charset="0"/>
              </a:rPr>
              <a:t>pratiquée </a:t>
            </a:r>
            <a:r>
              <a:rPr lang="fr-FR" b="1" dirty="0" smtClean="0">
                <a:solidFill>
                  <a:schemeClr val="bg2">
                    <a:lumMod val="50000"/>
                  </a:schemeClr>
                </a:solidFill>
                <a:latin typeface="Candy Round BTN Cond" pitchFamily="34" charset="0"/>
              </a:rPr>
              <a:t>à cheval où les chevaliers s'élançaient l'un contre l'autre avec leur monture pour désarçonner (mettre bas de la selle) leur adversaire. Ils utilisaient la lance</a:t>
            </a:r>
            <a:r>
              <a:rPr lang="fr-FR" b="1" dirty="0" smtClean="0">
                <a:solidFill>
                  <a:schemeClr val="bg2">
                    <a:lumMod val="50000"/>
                  </a:schemeClr>
                </a:solidFill>
                <a:latin typeface="Candy Round BTN Cond" pitchFamily="34" charset="0"/>
              </a:rPr>
              <a:t>.</a:t>
            </a:r>
          </a:p>
          <a:p>
            <a:pPr lvl="2">
              <a:buNone/>
            </a:pPr>
            <a:r>
              <a:rPr lang="fr-FR" sz="2800" b="1" u="sng" dirty="0" smtClean="0">
                <a:solidFill>
                  <a:schemeClr val="tx1"/>
                </a:solidFill>
                <a:latin typeface="Cooper Black" pitchFamily="18" charset="0"/>
              </a:rPr>
              <a:t>Les tournois: </a:t>
            </a:r>
            <a:r>
              <a:rPr lang="fr-FR" sz="2800" b="1" dirty="0" smtClean="0">
                <a:solidFill>
                  <a:schemeClr val="bg2">
                    <a:lumMod val="50000"/>
                  </a:schemeClr>
                </a:solidFill>
                <a:latin typeface="Candy Round BTN Cond" pitchFamily="34" charset="0"/>
              </a:rPr>
              <a:t> </a:t>
            </a:r>
            <a:r>
              <a:rPr lang="fr-FR" b="1" dirty="0" smtClean="0">
                <a:solidFill>
                  <a:schemeClr val="bg2">
                    <a:lumMod val="50000"/>
                  </a:schemeClr>
                </a:solidFill>
                <a:latin typeface="Candy Round BTN Cond" pitchFamily="34" charset="0"/>
              </a:rPr>
              <a:t>L</a:t>
            </a:r>
            <a:r>
              <a:rPr lang="fr-FR" b="1" dirty="0" smtClean="0">
                <a:solidFill>
                  <a:schemeClr val="bg2">
                    <a:lumMod val="50000"/>
                  </a:schemeClr>
                </a:solidFill>
                <a:latin typeface="Candy Round BTN Cond" pitchFamily="34" charset="0"/>
              </a:rPr>
              <a:t>e </a:t>
            </a:r>
            <a:r>
              <a:rPr lang="fr-FR" b="1" dirty="0" smtClean="0">
                <a:solidFill>
                  <a:schemeClr val="bg2">
                    <a:lumMod val="50000"/>
                  </a:schemeClr>
                </a:solidFill>
                <a:latin typeface="Candy Round BTN Cond" pitchFamily="34" charset="0"/>
              </a:rPr>
              <a:t>« </a:t>
            </a:r>
            <a:r>
              <a:rPr lang="fr-FR" b="1" u="sng" dirty="0" smtClean="0">
                <a:solidFill>
                  <a:schemeClr val="bg2">
                    <a:lumMod val="50000"/>
                  </a:schemeClr>
                </a:solidFill>
                <a:latin typeface="Candy Round BTN Cond" pitchFamily="34" charset="0"/>
              </a:rPr>
              <a:t>tournoi </a:t>
            </a:r>
            <a:r>
              <a:rPr lang="fr-FR" b="1" dirty="0" smtClean="0">
                <a:solidFill>
                  <a:schemeClr val="bg2">
                    <a:lumMod val="50000"/>
                  </a:schemeClr>
                </a:solidFill>
                <a:latin typeface="Candy Round BTN Cond" pitchFamily="34" charset="0"/>
              </a:rPr>
              <a:t>»</a:t>
            </a:r>
            <a:r>
              <a:rPr lang="fr-FR" dirty="0" smtClean="0">
                <a:solidFill>
                  <a:schemeClr val="bg2">
                    <a:lumMod val="50000"/>
                  </a:schemeClr>
                </a:solidFill>
                <a:latin typeface="Candy Round BTN Cond" pitchFamily="34" charset="0"/>
              </a:rPr>
              <a:t> </a:t>
            </a:r>
            <a:r>
              <a:rPr lang="fr-FR" b="1" dirty="0" smtClean="0">
                <a:solidFill>
                  <a:schemeClr val="bg2">
                    <a:lumMod val="50000"/>
                  </a:schemeClr>
                </a:solidFill>
                <a:latin typeface="Candy Round BTN Cond" pitchFamily="34" charset="0"/>
              </a:rPr>
              <a:t>consistait en un affrontement entre deux camps, tout au long de la journée et au fil de plusieurs épreuves dont notamment une mêlée.</a:t>
            </a:r>
            <a:r>
              <a:rPr lang="fr-FR" dirty="0" smtClean="0">
                <a:solidFill>
                  <a:schemeClr val="bg2">
                    <a:lumMod val="50000"/>
                  </a:schemeClr>
                </a:solidFill>
                <a:latin typeface="Candy Round BTN Cond" pitchFamily="34" charset="0"/>
              </a:rPr>
              <a:t> </a:t>
            </a:r>
          </a:p>
          <a:p>
            <a:pPr lvl="2">
              <a:buNone/>
            </a:pPr>
            <a:endParaRPr lang="fr-FR" b="1" u="sng" dirty="0">
              <a:solidFill>
                <a:schemeClr val="bg2">
                  <a:lumMod val="50000"/>
                </a:schemeClr>
              </a:solidFill>
              <a:latin typeface="Candy Round BTN Cond" pitchFamily="34" charset="0"/>
            </a:endParaRPr>
          </a:p>
        </p:txBody>
      </p:sp>
      <p:sp>
        <p:nvSpPr>
          <p:cNvPr id="3" name="Titre 2"/>
          <p:cNvSpPr>
            <a:spLocks noGrp="1"/>
          </p:cNvSpPr>
          <p:nvPr>
            <p:ph type="title"/>
          </p:nvPr>
        </p:nvSpPr>
        <p:spPr>
          <a:xfrm>
            <a:off x="467544" y="260648"/>
            <a:ext cx="8229600" cy="1143000"/>
          </a:xfrm>
        </p:spPr>
        <p:style>
          <a:lnRef idx="2">
            <a:schemeClr val="dk1"/>
          </a:lnRef>
          <a:fillRef idx="1">
            <a:schemeClr val="lt1"/>
          </a:fillRef>
          <a:effectRef idx="0">
            <a:schemeClr val="dk1"/>
          </a:effectRef>
          <a:fontRef idx="minor">
            <a:schemeClr val="dk1"/>
          </a:fontRef>
        </p:style>
        <p:txBody>
          <a:bodyPr/>
          <a:lstStyle/>
          <a:p>
            <a:pPr algn="ctr"/>
            <a:r>
              <a:rPr lang="fr-FR" u="sng"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latin typeface="Bauhaus 93" pitchFamily="82" charset="0"/>
                <a:ea typeface="Adobe Song Std L" pitchFamily="18" charset="-128"/>
              </a:rPr>
              <a:t>L</a:t>
            </a:r>
            <a:r>
              <a:rPr lang="fr-FR" u="sng"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latin typeface="Bauhaus 93" pitchFamily="82" charset="0"/>
                <a:ea typeface="Adobe Song Std L" pitchFamily="18" charset="-128"/>
              </a:rPr>
              <a:t>es 3 sortes de tournoi</a:t>
            </a:r>
            <a:endParaRPr lang="fr-FR" u="sn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endParaRPr lang="fr-FR" sz="2400" b="1" u="sng" dirty="0" smtClean="0">
              <a:latin typeface="Cooper Black" pitchFamily="18" charset="0"/>
            </a:endParaRPr>
          </a:p>
          <a:p>
            <a:r>
              <a:rPr lang="fr-FR" sz="2400" b="1" u="sng" dirty="0" smtClean="0">
                <a:latin typeface="Cooper Black" pitchFamily="18" charset="0"/>
              </a:rPr>
              <a:t>Le pas d’arme:</a:t>
            </a:r>
          </a:p>
          <a:p>
            <a:pPr>
              <a:buNone/>
            </a:pPr>
            <a:endParaRPr lang="fr-FR" sz="2400" b="1" u="sng" dirty="0" smtClean="0">
              <a:latin typeface="Cooper Black" pitchFamily="18" charset="0"/>
            </a:endParaRPr>
          </a:p>
          <a:p>
            <a:endParaRPr lang="fr-FR" sz="2400" b="1" u="sng" dirty="0" smtClean="0">
              <a:latin typeface="Cooper Black" pitchFamily="18" charset="0"/>
            </a:endParaRPr>
          </a:p>
          <a:p>
            <a:r>
              <a:rPr lang="fr-FR" sz="2400" b="1" u="sng" dirty="0" smtClean="0">
                <a:latin typeface="Cooper Black" pitchFamily="18" charset="0"/>
              </a:rPr>
              <a:t> La joute:</a:t>
            </a:r>
          </a:p>
          <a:p>
            <a:endParaRPr lang="fr-FR" sz="2400" b="1" u="sng" dirty="0" smtClean="0">
              <a:latin typeface="Cooper Black" pitchFamily="18" charset="0"/>
            </a:endParaRPr>
          </a:p>
          <a:p>
            <a:pPr>
              <a:buNone/>
            </a:pPr>
            <a:endParaRPr lang="fr-FR" sz="2400" b="1" u="sng" dirty="0" smtClean="0">
              <a:latin typeface="Cooper Black" pitchFamily="18" charset="0"/>
            </a:endParaRPr>
          </a:p>
          <a:p>
            <a:r>
              <a:rPr lang="fr-FR" sz="2400" b="1" u="sng" dirty="0" smtClean="0">
                <a:latin typeface="Cooper Black" pitchFamily="18" charset="0"/>
              </a:rPr>
              <a:t>Les tournois: </a:t>
            </a:r>
            <a:endParaRPr lang="fr-FR" sz="2400" b="1" u="sng" dirty="0" smtClean="0">
              <a:latin typeface="Cooper Black" pitchFamily="18" charset="0"/>
            </a:endParaRPr>
          </a:p>
          <a:p>
            <a:endParaRPr lang="fr-FR" sz="2400" b="1" u="sng" dirty="0" smtClean="0">
              <a:latin typeface="Cooper Black" pitchFamily="18" charset="0"/>
            </a:endParaRPr>
          </a:p>
          <a:p>
            <a:endParaRPr lang="fr-FR" dirty="0"/>
          </a:p>
        </p:txBody>
      </p:sp>
      <p:sp>
        <p:nvSpPr>
          <p:cNvPr id="3" name="Titre 2"/>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pPr algn="ctr"/>
            <a:r>
              <a:rPr lang="fr-FR" u="sng"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latin typeface="Bauhaus 93" pitchFamily="82" charset="0"/>
                <a:ea typeface="Adobe Song Std L" pitchFamily="18" charset="-128"/>
              </a:rPr>
              <a:t>Images</a:t>
            </a:r>
            <a:endParaRPr lang="fr-FR" dirty="0"/>
          </a:p>
        </p:txBody>
      </p:sp>
      <p:pic>
        <p:nvPicPr>
          <p:cNvPr id="4" name="Image 3" descr="combattant1.jpg"/>
          <p:cNvPicPr>
            <a:picLocks noChangeAspect="1"/>
          </p:cNvPicPr>
          <p:nvPr/>
        </p:nvPicPr>
        <p:blipFill>
          <a:blip r:embed="rId2" cstate="print"/>
          <a:stretch>
            <a:fillRect/>
          </a:stretch>
        </p:blipFill>
        <p:spPr>
          <a:xfrm>
            <a:off x="6012160" y="1484784"/>
            <a:ext cx="2520280" cy="1368152"/>
          </a:xfrm>
          <a:prstGeom prst="rect">
            <a:avLst/>
          </a:prstGeom>
        </p:spPr>
      </p:pic>
      <p:pic>
        <p:nvPicPr>
          <p:cNvPr id="5" name="Image 4" descr="quintaine1.jpg"/>
          <p:cNvPicPr>
            <a:picLocks noChangeAspect="1"/>
          </p:cNvPicPr>
          <p:nvPr/>
        </p:nvPicPr>
        <p:blipFill>
          <a:blip r:embed="rId3" cstate="print"/>
          <a:stretch>
            <a:fillRect/>
          </a:stretch>
        </p:blipFill>
        <p:spPr>
          <a:xfrm>
            <a:off x="6012160" y="2852936"/>
            <a:ext cx="2520280" cy="1512168"/>
          </a:xfrm>
          <a:prstGeom prst="rect">
            <a:avLst/>
          </a:prstGeom>
        </p:spPr>
      </p:pic>
      <p:pic>
        <p:nvPicPr>
          <p:cNvPr id="6" name="Image 5" descr="tournoi6.jpg"/>
          <p:cNvPicPr>
            <a:picLocks noChangeAspect="1"/>
          </p:cNvPicPr>
          <p:nvPr/>
        </p:nvPicPr>
        <p:blipFill>
          <a:blip r:embed="rId4" cstate="print"/>
          <a:stretch>
            <a:fillRect/>
          </a:stretch>
        </p:blipFill>
        <p:spPr>
          <a:xfrm>
            <a:off x="6012160" y="4365104"/>
            <a:ext cx="2520280" cy="1368152"/>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buNone/>
            </a:pPr>
            <a:r>
              <a:rPr lang="fr-FR" dirty="0" smtClean="0">
                <a:solidFill>
                  <a:schemeClr val="bg2">
                    <a:lumMod val="50000"/>
                  </a:schemeClr>
                </a:solidFill>
                <a:latin typeface="Candy Round BTN Cond" pitchFamily="34" charset="0"/>
              </a:rPr>
              <a:t>Les combattants étaient parfois appelés champions. Ils défendaient alors une cause ou combattaient pour une dame qui leur avait donné leurs couleurs. Dans ce cas, la dame avait le pouvoir d'arrêter un combat pour sauver son champion. </a:t>
            </a:r>
          </a:p>
          <a:p>
            <a:pPr>
              <a:buNone/>
            </a:pPr>
            <a:endParaRPr lang="fr-FR" dirty="0">
              <a:solidFill>
                <a:schemeClr val="bg2">
                  <a:lumMod val="50000"/>
                </a:schemeClr>
              </a:solidFill>
              <a:latin typeface="Candy Round BTN Cond" pitchFamily="34" charset="0"/>
            </a:endParaRPr>
          </a:p>
        </p:txBody>
      </p:sp>
      <p:sp>
        <p:nvSpPr>
          <p:cNvPr id="3" name="Titre 2"/>
          <p:cNvSpPr>
            <a:spLocks noGrp="1"/>
          </p:cNvSpPr>
          <p:nvPr>
            <p:ph type="title"/>
          </p:nvPr>
        </p:nvSpPr>
        <p:spPr/>
        <p:style>
          <a:lnRef idx="2">
            <a:schemeClr val="dk1"/>
          </a:lnRef>
          <a:fillRef idx="1">
            <a:schemeClr val="lt1"/>
          </a:fillRef>
          <a:effectRef idx="0">
            <a:schemeClr val="dk1"/>
          </a:effectRef>
          <a:fontRef idx="minor">
            <a:schemeClr val="dk1"/>
          </a:fontRef>
        </p:style>
        <p:txBody>
          <a:bodyPr>
            <a:normAutofit fontScale="90000"/>
          </a:bodyPr>
          <a:lstStyle/>
          <a:p>
            <a:pPr algn="ctr"/>
            <a:r>
              <a:rPr lang="fr-FR" u="sng"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latin typeface="Bauhaus 93" pitchFamily="82" charset="0"/>
                <a:ea typeface="Adobe Song Std L" pitchFamily="18" charset="-128"/>
              </a:rPr>
              <a:t>Place des dames et de la courtoisie</a:t>
            </a:r>
            <a:endParaRPr lang="fr-FR" dirty="0"/>
          </a:p>
        </p:txBody>
      </p:sp>
      <p:pic>
        <p:nvPicPr>
          <p:cNvPr id="5" name="Image 4" descr="chevalierbleu.gif"/>
          <p:cNvPicPr>
            <a:picLocks noChangeAspect="1"/>
          </p:cNvPicPr>
          <p:nvPr/>
        </p:nvPicPr>
        <p:blipFill>
          <a:blip r:embed="rId2" cstate="print"/>
          <a:stretch>
            <a:fillRect/>
          </a:stretch>
        </p:blipFill>
        <p:spPr>
          <a:xfrm>
            <a:off x="899592" y="4869160"/>
            <a:ext cx="1314450" cy="895350"/>
          </a:xfrm>
          <a:prstGeom prst="rect">
            <a:avLst/>
          </a:prstGeom>
        </p:spPr>
      </p:pic>
      <p:pic>
        <p:nvPicPr>
          <p:cNvPr id="6" name="Image 5" descr="chevalierrouge.gif"/>
          <p:cNvPicPr>
            <a:picLocks noChangeAspect="1"/>
          </p:cNvPicPr>
          <p:nvPr/>
        </p:nvPicPr>
        <p:blipFill>
          <a:blip r:embed="rId3" cstate="print"/>
          <a:stretch>
            <a:fillRect/>
          </a:stretch>
        </p:blipFill>
        <p:spPr>
          <a:xfrm>
            <a:off x="7020272" y="4941168"/>
            <a:ext cx="1314450" cy="895350"/>
          </a:xfrm>
          <a:prstGeom prst="rect">
            <a:avLst/>
          </a:prstGeom>
        </p:spPr>
      </p:pic>
      <p:pic>
        <p:nvPicPr>
          <p:cNvPr id="9" name="Image 8" descr="chevalierrouge.gif"/>
          <p:cNvPicPr>
            <a:picLocks noChangeAspect="1"/>
          </p:cNvPicPr>
          <p:nvPr/>
        </p:nvPicPr>
        <p:blipFill>
          <a:blip r:embed="rId3" cstate="print"/>
          <a:stretch>
            <a:fillRect/>
          </a:stretch>
        </p:blipFill>
        <p:spPr>
          <a:xfrm>
            <a:off x="6948264" y="4077072"/>
            <a:ext cx="1314450" cy="895350"/>
          </a:xfrm>
          <a:prstGeom prst="rect">
            <a:avLst/>
          </a:prstGeom>
        </p:spPr>
      </p:pic>
      <p:pic>
        <p:nvPicPr>
          <p:cNvPr id="10" name="Image 9" descr="chevalierrouge.gif"/>
          <p:cNvPicPr>
            <a:picLocks noChangeAspect="1"/>
          </p:cNvPicPr>
          <p:nvPr/>
        </p:nvPicPr>
        <p:blipFill>
          <a:blip r:embed="rId3" cstate="print"/>
          <a:stretch>
            <a:fillRect/>
          </a:stretch>
        </p:blipFill>
        <p:spPr>
          <a:xfrm>
            <a:off x="6876256" y="3212976"/>
            <a:ext cx="1314450" cy="895350"/>
          </a:xfrm>
          <a:prstGeom prst="rect">
            <a:avLst/>
          </a:prstGeom>
        </p:spPr>
      </p:pic>
      <p:pic>
        <p:nvPicPr>
          <p:cNvPr id="36" name="Image 35" descr="chevalierbleu.gif"/>
          <p:cNvPicPr>
            <a:picLocks noChangeAspect="1"/>
          </p:cNvPicPr>
          <p:nvPr/>
        </p:nvPicPr>
        <p:blipFill>
          <a:blip r:embed="rId2" cstate="print"/>
          <a:stretch>
            <a:fillRect/>
          </a:stretch>
        </p:blipFill>
        <p:spPr>
          <a:xfrm>
            <a:off x="827584" y="4077072"/>
            <a:ext cx="1314450" cy="895350"/>
          </a:xfrm>
          <a:prstGeom prst="rect">
            <a:avLst/>
          </a:prstGeom>
        </p:spPr>
      </p:pic>
      <p:pic>
        <p:nvPicPr>
          <p:cNvPr id="37" name="Image 36" descr="chevalierbleu.gif"/>
          <p:cNvPicPr>
            <a:picLocks noChangeAspect="1"/>
          </p:cNvPicPr>
          <p:nvPr/>
        </p:nvPicPr>
        <p:blipFill>
          <a:blip r:embed="rId2" cstate="print"/>
          <a:stretch>
            <a:fillRect/>
          </a:stretch>
        </p:blipFill>
        <p:spPr>
          <a:xfrm>
            <a:off x="899592" y="3284984"/>
            <a:ext cx="1314450" cy="89535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buNone/>
            </a:pPr>
            <a:r>
              <a:rPr lang="fr-FR" sz="2400" b="1" u="sng" dirty="0" smtClean="0">
                <a:latin typeface="Cooper Black" pitchFamily="18" charset="0"/>
              </a:rPr>
              <a:t>L’épée: </a:t>
            </a:r>
          </a:p>
          <a:p>
            <a:pPr>
              <a:buNone/>
            </a:pPr>
            <a:endParaRPr lang="fr-FR" sz="2400" b="1" u="sng" dirty="0" smtClean="0">
              <a:latin typeface="Cooper Black" pitchFamily="18" charset="0"/>
            </a:endParaRPr>
          </a:p>
          <a:p>
            <a:pPr>
              <a:buNone/>
            </a:pPr>
            <a:endParaRPr lang="fr-FR" sz="2400" b="1" u="sng" dirty="0" smtClean="0">
              <a:latin typeface="Cooper Black" pitchFamily="18" charset="0"/>
            </a:endParaRPr>
          </a:p>
          <a:p>
            <a:pPr>
              <a:buNone/>
            </a:pPr>
            <a:r>
              <a:rPr lang="fr-FR" sz="2400" b="1" u="sng" dirty="0" smtClean="0">
                <a:latin typeface="Cooper Black" pitchFamily="18" charset="0"/>
              </a:rPr>
              <a:t>La lance:</a:t>
            </a:r>
          </a:p>
          <a:p>
            <a:pPr>
              <a:buNone/>
            </a:pPr>
            <a:endParaRPr lang="fr-FR" sz="2400" b="1" u="sng" dirty="0" smtClean="0">
              <a:latin typeface="Cooper Black" pitchFamily="18" charset="0"/>
            </a:endParaRPr>
          </a:p>
          <a:p>
            <a:pPr>
              <a:buNone/>
            </a:pPr>
            <a:endParaRPr lang="fr-FR" sz="2400" b="1" u="sng" dirty="0" smtClean="0">
              <a:latin typeface="Cooper Black" pitchFamily="18" charset="0"/>
            </a:endParaRPr>
          </a:p>
          <a:p>
            <a:pPr>
              <a:buNone/>
            </a:pPr>
            <a:endParaRPr lang="fr-FR" sz="2400" b="1" u="sng" dirty="0" smtClean="0">
              <a:latin typeface="Cooper Black" pitchFamily="18" charset="0"/>
            </a:endParaRPr>
          </a:p>
          <a:p>
            <a:pPr>
              <a:buNone/>
            </a:pPr>
            <a:r>
              <a:rPr lang="fr-FR" sz="2400" b="1" u="sng" dirty="0" smtClean="0">
                <a:latin typeface="Cooper Black" pitchFamily="18" charset="0"/>
              </a:rPr>
              <a:t>Le Bouclier:  </a:t>
            </a:r>
            <a:endParaRPr lang="fr-FR" dirty="0"/>
          </a:p>
        </p:txBody>
      </p:sp>
      <p:sp>
        <p:nvSpPr>
          <p:cNvPr id="3" name="Titre 2"/>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pPr algn="ctr"/>
            <a:r>
              <a:rPr lang="fr-FR" u="sng"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latin typeface="Bauhaus 93" pitchFamily="82" charset="0"/>
                <a:ea typeface="Adobe Song Std L" pitchFamily="18" charset="-128"/>
              </a:rPr>
              <a:t>Les armes utilisées</a:t>
            </a:r>
            <a:endParaRPr lang="fr-FR" dirty="0"/>
          </a:p>
        </p:txBody>
      </p:sp>
      <p:pic>
        <p:nvPicPr>
          <p:cNvPr id="5" name="Image 4" descr="555.gif"/>
          <p:cNvPicPr>
            <a:picLocks noChangeAspect="1"/>
          </p:cNvPicPr>
          <p:nvPr/>
        </p:nvPicPr>
        <p:blipFill>
          <a:blip r:embed="rId2" cstate="print"/>
          <a:stretch>
            <a:fillRect/>
          </a:stretch>
        </p:blipFill>
        <p:spPr>
          <a:xfrm>
            <a:off x="3419872" y="1484784"/>
            <a:ext cx="286249" cy="1040904"/>
          </a:xfrm>
          <a:prstGeom prst="rect">
            <a:avLst/>
          </a:prstGeom>
        </p:spPr>
      </p:pic>
      <p:pic>
        <p:nvPicPr>
          <p:cNvPr id="6" name="Image 5" descr="545px-Héraldique_meuble_Lance.svg.png"/>
          <p:cNvPicPr>
            <a:picLocks noChangeAspect="1"/>
          </p:cNvPicPr>
          <p:nvPr/>
        </p:nvPicPr>
        <p:blipFill>
          <a:blip r:embed="rId3" cstate="print"/>
          <a:stretch>
            <a:fillRect/>
          </a:stretch>
        </p:blipFill>
        <p:spPr>
          <a:xfrm>
            <a:off x="2987824" y="2636912"/>
            <a:ext cx="1080120" cy="1329378"/>
          </a:xfrm>
          <a:prstGeom prst="rect">
            <a:avLst/>
          </a:prstGeom>
        </p:spPr>
      </p:pic>
      <p:pic>
        <p:nvPicPr>
          <p:cNvPr id="9" name="Image 8" descr="bouclier_ovale_MS123.jpg"/>
          <p:cNvPicPr>
            <a:picLocks noChangeAspect="1"/>
          </p:cNvPicPr>
          <p:nvPr/>
        </p:nvPicPr>
        <p:blipFill>
          <a:blip r:embed="rId4" cstate="print"/>
          <a:stretch>
            <a:fillRect/>
          </a:stretch>
        </p:blipFill>
        <p:spPr>
          <a:xfrm>
            <a:off x="3203848" y="4005064"/>
            <a:ext cx="720080" cy="1728192"/>
          </a:xfrm>
          <a:prstGeom prst="rect">
            <a:avLst/>
          </a:prstGeom>
        </p:spPr>
      </p:pic>
      <p:sp>
        <p:nvSpPr>
          <p:cNvPr id="10" name="Rectangle 9"/>
          <p:cNvSpPr/>
          <p:nvPr/>
        </p:nvSpPr>
        <p:spPr>
          <a:xfrm>
            <a:off x="4479635" y="2967335"/>
            <a:ext cx="184730" cy="923330"/>
          </a:xfrm>
          <a:prstGeom prst="rect">
            <a:avLst/>
          </a:prstGeom>
          <a:noFill/>
        </p:spPr>
        <p:txBody>
          <a:bodyPr wrap="none" lIns="91440" tIns="45720" rIns="91440" bIns="45720">
            <a:spAutoFit/>
          </a:bodyPr>
          <a:lstStyle/>
          <a:p>
            <a:pPr algn="ctr"/>
            <a:endParaRPr lang="fr-FR"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r>
              <a:rPr lang="fr-FR" dirty="0" smtClean="0">
                <a:solidFill>
                  <a:schemeClr val="bg2">
                    <a:lumMod val="50000"/>
                  </a:schemeClr>
                </a:solidFill>
                <a:latin typeface="Candy Round BTN Cond" pitchFamily="34" charset="0"/>
              </a:rPr>
              <a:t>Il y avait de nombreuses règles pour la bonne tenue du tournoi, mais toutes tournaient autour d'une même idée, la courtoisie que l'on appelle aujourd'hui le fair-play. </a:t>
            </a:r>
          </a:p>
          <a:p>
            <a:r>
              <a:rPr lang="fr-FR" dirty="0" smtClean="0">
                <a:solidFill>
                  <a:schemeClr val="bg2">
                    <a:lumMod val="50000"/>
                  </a:schemeClr>
                </a:solidFill>
                <a:latin typeface="Candy Round BTN Cond" pitchFamily="34" charset="0"/>
              </a:rPr>
              <a:t>Au football, par exemple, il faut rester poli sur le terrain, ou encore, dans les arts martiaux ou dans les tournois, il ne faut jamais frapper un adversaire à terre ou désarmé. </a:t>
            </a:r>
          </a:p>
          <a:p>
            <a:pPr>
              <a:buNone/>
            </a:pPr>
            <a:r>
              <a:rPr lang="fr-FR" dirty="0" smtClean="0">
                <a:solidFill>
                  <a:schemeClr val="bg2">
                    <a:lumMod val="50000"/>
                  </a:schemeClr>
                </a:solidFill>
                <a:latin typeface="Candy Round BTN Cond" pitchFamily="34" charset="0"/>
              </a:rPr>
              <a:t> </a:t>
            </a:r>
          </a:p>
          <a:p>
            <a:endParaRPr lang="fr-FR" dirty="0"/>
          </a:p>
        </p:txBody>
      </p:sp>
      <p:sp>
        <p:nvSpPr>
          <p:cNvPr id="3" name="Titre 2"/>
          <p:cNvSpPr>
            <a:spLocks noGrp="1"/>
          </p:cNvSpPr>
          <p:nvPr>
            <p:ph type="title"/>
          </p:nvPr>
        </p:nvSpPr>
        <p:spPr/>
        <p:style>
          <a:lnRef idx="2">
            <a:schemeClr val="dk1"/>
          </a:lnRef>
          <a:fillRef idx="1">
            <a:schemeClr val="lt1"/>
          </a:fillRef>
          <a:effectRef idx="0">
            <a:schemeClr val="dk1"/>
          </a:effectRef>
          <a:fontRef idx="minor">
            <a:schemeClr val="dk1"/>
          </a:fontRef>
        </p:style>
        <p:txBody>
          <a:bodyPr/>
          <a:lstStyle/>
          <a:p>
            <a:pPr algn="ctr"/>
            <a:r>
              <a:rPr lang="fr-FR" u="sng"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latin typeface="Bauhaus 93" pitchFamily="82" charset="0"/>
                <a:ea typeface="Adobe Song Std L" pitchFamily="18" charset="-128"/>
              </a:rPr>
              <a:t>La courtoisie dans les tournois </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pPr algn="ctr"/>
            <a:r>
              <a:rPr lang="fr-FR" u="sng"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chemeClr val="tx1"/>
                </a:solidFill>
                <a:effectLst>
                  <a:outerShdw blurRad="41275" dist="12700" dir="12000000" algn="tl" rotWithShape="0">
                    <a:srgbClr val="000000">
                      <a:alpha val="40000"/>
                    </a:srgbClr>
                  </a:outerShdw>
                </a:effectLst>
                <a:latin typeface="Bauhaus 93" pitchFamily="82" charset="0"/>
                <a:ea typeface="Adobe Song Std L" pitchFamily="18" charset="-128"/>
              </a:rPr>
              <a:t>Merci de votre attention</a:t>
            </a:r>
            <a:endParaRPr lang="fr-FR" dirty="0"/>
          </a:p>
        </p:txBody>
      </p:sp>
      <p:sp>
        <p:nvSpPr>
          <p:cNvPr id="5" name="Espace réservé du contenu 4"/>
          <p:cNvSpPr>
            <a:spLocks noGrp="1"/>
          </p:cNvSpPr>
          <p:nvPr>
            <p:ph idx="1"/>
          </p:nvPr>
        </p:nvSpPr>
        <p:spPr/>
        <p:txBody>
          <a:bodyPr>
            <a:normAutofit/>
          </a:bodyPr>
          <a:lstStyle/>
          <a:p>
            <a:endParaRPr lang="fr-FR" sz="900" dirty="0" smtClean="0">
              <a:solidFill>
                <a:schemeClr val="bg2">
                  <a:lumMod val="25000"/>
                </a:schemeClr>
              </a:solidFill>
            </a:endParaRPr>
          </a:p>
          <a:p>
            <a:endParaRPr lang="fr-FR" sz="900" dirty="0" smtClean="0">
              <a:solidFill>
                <a:schemeClr val="bg2">
                  <a:lumMod val="25000"/>
                </a:schemeClr>
              </a:solidFill>
            </a:endParaRPr>
          </a:p>
          <a:p>
            <a:endParaRPr lang="fr-FR" sz="900" dirty="0" smtClean="0">
              <a:solidFill>
                <a:schemeClr val="bg2">
                  <a:lumMod val="25000"/>
                </a:schemeClr>
              </a:solidFill>
            </a:endParaRPr>
          </a:p>
          <a:p>
            <a:endParaRPr lang="fr-FR" sz="900" dirty="0" smtClean="0">
              <a:solidFill>
                <a:schemeClr val="bg2">
                  <a:lumMod val="25000"/>
                </a:schemeClr>
              </a:solidFill>
            </a:endParaRPr>
          </a:p>
          <a:p>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endParaRPr lang="fr-FR" sz="900" dirty="0" smtClean="0">
              <a:solidFill>
                <a:schemeClr val="bg2">
                  <a:lumMod val="25000"/>
                </a:schemeClr>
              </a:solidFill>
            </a:endParaRPr>
          </a:p>
          <a:p>
            <a:pPr>
              <a:buNone/>
            </a:pPr>
            <a:r>
              <a:rPr lang="fr-FR" sz="900" dirty="0" smtClean="0">
                <a:solidFill>
                  <a:schemeClr val="bg2">
                    <a:lumMod val="25000"/>
                  </a:schemeClr>
                </a:solidFill>
              </a:rPr>
              <a:t>                                                                                                                                                                                      Présenté par Jrad Ines</a:t>
            </a:r>
          </a:p>
          <a:p>
            <a:pPr>
              <a:buNone/>
            </a:pPr>
            <a:r>
              <a:rPr lang="fr-FR" sz="900" dirty="0" smtClean="0">
                <a:solidFill>
                  <a:schemeClr val="bg2">
                    <a:lumMod val="25000"/>
                  </a:schemeClr>
                </a:solidFill>
              </a:rPr>
              <a:t>                                                                                                                                                                                                      Slama Dorra</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109</TotalTime>
  <Words>308</Words>
  <Application>Microsoft Office PowerPoint</Application>
  <PresentationFormat>Affichage à l'écran (4:3)</PresentationFormat>
  <Paragraphs>61</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Rotonde</vt:lpstr>
      <vt:lpstr>Les tournois au Moyen-Age</vt:lpstr>
      <vt:lpstr>Introduction</vt:lpstr>
      <vt:lpstr>Les 3 sortes de tournoi</vt:lpstr>
      <vt:lpstr>Images</vt:lpstr>
      <vt:lpstr>Place des dames et de la courtoisie</vt:lpstr>
      <vt:lpstr>Les armes utilisées</vt:lpstr>
      <vt:lpstr>La courtoisie dans les tournois </vt:lpstr>
      <vt:lpstr>Merci de votre attention</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tournois au Moyen-Age</dc:title>
  <dc:creator>Mehdi</dc:creator>
  <cp:lastModifiedBy>Mehdi</cp:lastModifiedBy>
  <cp:revision>12</cp:revision>
  <dcterms:created xsi:type="dcterms:W3CDTF">2014-01-15T13:13:06Z</dcterms:created>
  <dcterms:modified xsi:type="dcterms:W3CDTF">2014-01-15T15:02:27Z</dcterms:modified>
</cp:coreProperties>
</file>