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319" r:id="rId21"/>
    <p:sldId id="318" r:id="rId22"/>
    <p:sldId id="320" r:id="rId23"/>
    <p:sldId id="276" r:id="rId24"/>
    <p:sldId id="321" r:id="rId25"/>
    <p:sldId id="322" r:id="rId26"/>
    <p:sldId id="323" r:id="rId27"/>
    <p:sldId id="324" r:id="rId28"/>
    <p:sldId id="279" r:id="rId29"/>
    <p:sldId id="280" r:id="rId30"/>
    <p:sldId id="281" r:id="rId31"/>
    <p:sldId id="282" r:id="rId32"/>
    <p:sldId id="283" r:id="rId33"/>
    <p:sldId id="302" r:id="rId34"/>
    <p:sldId id="326" r:id="rId35"/>
    <p:sldId id="327" r:id="rId36"/>
    <p:sldId id="328" r:id="rId37"/>
    <p:sldId id="303" r:id="rId38"/>
    <p:sldId id="334" r:id="rId39"/>
    <p:sldId id="335" r:id="rId40"/>
    <p:sldId id="336" r:id="rId41"/>
    <p:sldId id="305" r:id="rId42"/>
    <p:sldId id="304" r:id="rId43"/>
    <p:sldId id="307" r:id="rId44"/>
    <p:sldId id="308" r:id="rId45"/>
    <p:sldId id="309" r:id="rId46"/>
    <p:sldId id="310" r:id="rId47"/>
    <p:sldId id="311" r:id="rId48"/>
    <p:sldId id="316" r:id="rId49"/>
    <p:sldId id="317" r:id="rId50"/>
    <p:sldId id="329" r:id="rId51"/>
    <p:sldId id="337" r:id="rId52"/>
    <p:sldId id="338" r:id="rId53"/>
    <p:sldId id="339" r:id="rId54"/>
    <p:sldId id="330" r:id="rId55"/>
    <p:sldId id="341" r:id="rId56"/>
    <p:sldId id="344" r:id="rId57"/>
    <p:sldId id="332" r:id="rId58"/>
    <p:sldId id="333" r:id="rId59"/>
    <p:sldId id="342" r:id="rId60"/>
    <p:sldId id="346" r:id="rId61"/>
    <p:sldId id="347" r:id="rId62"/>
    <p:sldId id="348" r:id="rId63"/>
    <p:sldId id="349" r:id="rId64"/>
    <p:sldId id="350" r:id="rId65"/>
    <p:sldId id="352" r:id="rId66"/>
    <p:sldId id="351" r:id="rId67"/>
    <p:sldId id="353" r:id="rId6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FB9C405-447C-4667-A4E6-DC71F04C6D5F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319"/>
            <p14:sldId id="318"/>
            <p14:sldId id="320"/>
            <p14:sldId id="276"/>
            <p14:sldId id="321"/>
            <p14:sldId id="322"/>
            <p14:sldId id="323"/>
            <p14:sldId id="324"/>
            <p14:sldId id="279"/>
            <p14:sldId id="280"/>
            <p14:sldId id="281"/>
            <p14:sldId id="282"/>
            <p14:sldId id="283"/>
            <p14:sldId id="302"/>
            <p14:sldId id="326"/>
            <p14:sldId id="327"/>
            <p14:sldId id="328"/>
            <p14:sldId id="303"/>
            <p14:sldId id="334"/>
            <p14:sldId id="335"/>
            <p14:sldId id="336"/>
            <p14:sldId id="305"/>
            <p14:sldId id="304"/>
            <p14:sldId id="307"/>
            <p14:sldId id="308"/>
            <p14:sldId id="309"/>
            <p14:sldId id="310"/>
            <p14:sldId id="311"/>
            <p14:sldId id="316"/>
            <p14:sldId id="317"/>
            <p14:sldId id="329"/>
            <p14:sldId id="337"/>
            <p14:sldId id="338"/>
            <p14:sldId id="339"/>
            <p14:sldId id="330"/>
            <p14:sldId id="341"/>
            <p14:sldId id="344"/>
            <p14:sldId id="332"/>
            <p14:sldId id="333"/>
            <p14:sldId id="342"/>
            <p14:sldId id="346"/>
            <p14:sldId id="347"/>
            <p14:sldId id="348"/>
            <p14:sldId id="349"/>
            <p14:sldId id="350"/>
            <p14:sldId id="352"/>
            <p14:sldId id="351"/>
            <p14:sldId id="35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4660"/>
  </p:normalViewPr>
  <p:slideViewPr>
    <p:cSldViewPr>
      <p:cViewPr varScale="1">
        <p:scale>
          <a:sx n="84" d="100"/>
          <a:sy n="84" d="100"/>
        </p:scale>
        <p:origin x="-140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A96F7-3500-48C2-8875-D573EFA93396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70A70-81E4-438D-8EA9-2F8578FB18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193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FBE6F-E9BB-4E71-A4EC-4883BB788C1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68189-0C3E-46D6-89AD-FCA5C7C41F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43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9AD2BE1-9055-4C74-97DC-C59070F98360}" type="datetimeFigureOut">
              <a:rPr lang="fr-FR" smtClean="0"/>
              <a:t>07/01/2014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80FBA91-B501-42C7-9B29-64527469028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26627" name="Picture 3" descr="C:\Users\frbrqroz\Desktop\Quentin\Photos\Dépôt Brest\en tête meple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08" y="6021288"/>
            <a:ext cx="617537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fr-FR" sz="5000" b="1" u="sng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roadway" panose="04040905080B02020502" pitchFamily="82" charset="0"/>
                <a:ea typeface="Tahoma"/>
                <a:cs typeface="Tahoma"/>
              </a:rPr>
              <a:t>SYSTEMES D’ETANCHEITE LIQUIDE</a:t>
            </a:r>
            <a:r>
              <a:rPr lang="fr-FR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/>
            </a:r>
            <a:br>
              <a:rPr lang="fr-FR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</a:br>
            <a:endParaRPr lang="fr-FR" dirty="0"/>
          </a:p>
        </p:txBody>
      </p:sp>
      <p:pic>
        <p:nvPicPr>
          <p:cNvPr id="1033" name="Picture 9" descr="http://www.meple.com/img/meple-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98446"/>
            <a:ext cx="802293" cy="7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66396"/>
            <a:ext cx="2312715" cy="40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64157"/>
            <a:ext cx="2127126" cy="2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ttp://www.alpes-resines.fr/agrandissement/systeme_etancheite_liquide.pn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89" y="1967211"/>
            <a:ext cx="4383467" cy="31036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6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 smtClean="0"/>
              <a:t>Durée de vie</a:t>
            </a:r>
          </a:p>
          <a:p>
            <a:pPr marL="0" indent="0">
              <a:buNone/>
            </a:pPr>
            <a:endParaRPr lang="fr-FR" b="1" u="sng" dirty="0" smtClean="0"/>
          </a:p>
          <a:p>
            <a:pPr lvl="1"/>
            <a:r>
              <a:rPr lang="fr-FR" dirty="0" smtClean="0"/>
              <a:t>2mm : 25 ans</a:t>
            </a:r>
          </a:p>
          <a:p>
            <a:pPr lvl="1"/>
            <a:r>
              <a:rPr lang="fr-FR" dirty="0" smtClean="0"/>
              <a:t>1,4mm : 10 ans</a:t>
            </a:r>
          </a:p>
          <a:p>
            <a:pPr lvl="1"/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Circulable, nécessite un voile de renfort</a:t>
            </a:r>
          </a:p>
          <a:p>
            <a:pPr marL="301943" lvl="1" indent="0">
              <a:buNone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EPAISSEUR DU SYSTEME</a:t>
            </a:r>
            <a:endParaRPr lang="fr-FR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Toitures et toitures végétalisées</a:t>
            </a:r>
          </a:p>
          <a:p>
            <a:r>
              <a:rPr lang="fr-FR" dirty="0" smtClean="0"/>
              <a:t> </a:t>
            </a:r>
            <a:r>
              <a:rPr lang="fr-FR" dirty="0"/>
              <a:t>Balcons et terrasses</a:t>
            </a:r>
          </a:p>
          <a:p>
            <a:r>
              <a:rPr lang="fr-FR" dirty="0" smtClean="0"/>
              <a:t> </a:t>
            </a:r>
            <a:r>
              <a:rPr lang="fr-FR" dirty="0"/>
              <a:t>Coursives, tribunes et escaliers</a:t>
            </a:r>
          </a:p>
          <a:p>
            <a:r>
              <a:rPr lang="fr-FR" dirty="0" smtClean="0"/>
              <a:t> </a:t>
            </a:r>
            <a:r>
              <a:rPr lang="fr-FR" dirty="0"/>
              <a:t>Parkings</a:t>
            </a:r>
          </a:p>
          <a:p>
            <a:r>
              <a:rPr lang="fr-FR" dirty="0" smtClean="0"/>
              <a:t> </a:t>
            </a:r>
            <a:r>
              <a:rPr lang="fr-FR" dirty="0"/>
              <a:t>Parkings à </a:t>
            </a:r>
            <a:r>
              <a:rPr lang="fr-FR" dirty="0" smtClean="0"/>
              <a:t>étages</a:t>
            </a:r>
            <a:endParaRPr lang="fr-FR" dirty="0"/>
          </a:p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oadway" panose="04040905080B02020502" pitchFamily="82" charset="0"/>
              </a:rPr>
              <a:t>APPLICATION en BATIMENT</a:t>
            </a:r>
            <a:endParaRPr lang="fr-FR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138"/>
            <a:ext cx="8841185" cy="657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76772" cy="656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5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2877" cy="65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2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Éoliennes</a:t>
            </a:r>
          </a:p>
          <a:p>
            <a:r>
              <a:rPr lang="fr-FR" dirty="0" smtClean="0"/>
              <a:t>Centrales </a:t>
            </a:r>
            <a:r>
              <a:rPr lang="fr-FR" dirty="0"/>
              <a:t>électriques</a:t>
            </a:r>
          </a:p>
          <a:p>
            <a:r>
              <a:rPr lang="fr-FR" dirty="0" smtClean="0"/>
              <a:t>Fontaines</a:t>
            </a:r>
            <a:endParaRPr lang="fr-FR" dirty="0"/>
          </a:p>
          <a:p>
            <a:r>
              <a:rPr lang="fr-FR" dirty="0" smtClean="0"/>
              <a:t>Ponts</a:t>
            </a:r>
            <a:endParaRPr lang="fr-FR" dirty="0"/>
          </a:p>
          <a:p>
            <a:r>
              <a:rPr lang="fr-FR" dirty="0" smtClean="0"/>
              <a:t>Égouts</a:t>
            </a:r>
            <a:endParaRPr lang="fr-FR" dirty="0"/>
          </a:p>
          <a:p>
            <a:r>
              <a:rPr lang="fr-FR" dirty="0" smtClean="0"/>
              <a:t>...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Broadway" panose="04040905080B02020502" pitchFamily="82" charset="0"/>
              </a:rPr>
              <a:t>APPLICATION en </a:t>
            </a:r>
            <a:r>
              <a:rPr lang="fr-FR" dirty="0" smtClean="0">
                <a:latin typeface="Broadway" panose="04040905080B02020502" pitchFamily="82" charset="0"/>
              </a:rPr>
              <a:t>GENIE CIVIL</a:t>
            </a:r>
            <a:endParaRPr lang="fr-F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4"/>
            <a:ext cx="2792152" cy="3328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0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600" dirty="0" smtClean="0">
                <a:latin typeface="Broadway" panose="04040905080B02020502" pitchFamily="82" charset="0"/>
              </a:rPr>
              <a:t>SYSTEMES IKO</a:t>
            </a:r>
            <a:endParaRPr lang="fr-FR" sz="4600" dirty="0">
              <a:latin typeface="Broadway" panose="04040905080B02020502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6243"/>
            <a:ext cx="891803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u="sng" dirty="0" smtClean="0"/>
              <a:t>Toitures</a:t>
            </a:r>
            <a:endParaRPr lang="fr-FR" b="1" u="sng" dirty="0"/>
          </a:p>
          <a:p>
            <a:pPr lvl="1"/>
            <a:r>
              <a:rPr lang="fr-FR" b="1" dirty="0" err="1" smtClean="0">
                <a:solidFill>
                  <a:srgbClr val="FF0000"/>
                </a:solidFill>
              </a:rPr>
              <a:t>Teknotan</a:t>
            </a:r>
            <a:r>
              <a:rPr lang="fr-FR" b="1" dirty="0" smtClean="0">
                <a:solidFill>
                  <a:srgbClr val="FF0000"/>
                </a:solidFill>
              </a:rPr>
              <a:t> EC/UV (</a:t>
            </a:r>
            <a:r>
              <a:rPr lang="fr-FR" b="1" dirty="0" err="1" smtClean="0">
                <a:solidFill>
                  <a:srgbClr val="FF0000"/>
                </a:solidFill>
              </a:rPr>
              <a:t>dta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dirty="0" err="1" smtClean="0"/>
              <a:t>Metatec</a:t>
            </a:r>
            <a:r>
              <a:rPr lang="fr-FR" dirty="0" smtClean="0"/>
              <a:t> </a:t>
            </a:r>
            <a:r>
              <a:rPr lang="fr-FR" dirty="0"/>
              <a:t>Roof</a:t>
            </a:r>
          </a:p>
          <a:p>
            <a:r>
              <a:rPr lang="fr-FR" b="1" u="sng" dirty="0" smtClean="0"/>
              <a:t>Détails </a:t>
            </a:r>
            <a:r>
              <a:rPr lang="fr-FR" b="1" u="sng" dirty="0"/>
              <a:t>toiture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MS </a:t>
            </a:r>
            <a:r>
              <a:rPr lang="fr-FR" b="1" dirty="0" err="1" smtClean="0">
                <a:solidFill>
                  <a:srgbClr val="FF0000"/>
                </a:solidFill>
              </a:rPr>
              <a:t>Detail</a:t>
            </a:r>
            <a:r>
              <a:rPr lang="fr-FR" b="1" dirty="0" smtClean="0">
                <a:solidFill>
                  <a:srgbClr val="FF0000"/>
                </a:solidFill>
              </a:rPr>
              <a:t> (</a:t>
            </a:r>
            <a:r>
              <a:rPr lang="fr-FR" b="1" dirty="0" err="1" smtClean="0">
                <a:solidFill>
                  <a:srgbClr val="FF0000"/>
                </a:solidFill>
              </a:rPr>
              <a:t>dta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dirty="0" err="1" smtClean="0"/>
              <a:t>Teknotan</a:t>
            </a:r>
            <a:r>
              <a:rPr lang="fr-FR" dirty="0" smtClean="0"/>
              <a:t> </a:t>
            </a:r>
            <a:r>
              <a:rPr lang="fr-FR" dirty="0" err="1"/>
              <a:t>Detail</a:t>
            </a:r>
            <a:endParaRPr lang="fr-FR" dirty="0"/>
          </a:p>
          <a:p>
            <a:r>
              <a:rPr lang="fr-FR" b="1" u="sng" dirty="0" smtClean="0"/>
              <a:t>Balcons </a:t>
            </a:r>
            <a:r>
              <a:rPr lang="fr-FR" b="1" u="sng" dirty="0"/>
              <a:t>et terrasses</a:t>
            </a:r>
          </a:p>
          <a:p>
            <a:pPr lvl="1"/>
            <a:r>
              <a:rPr lang="fr-FR" b="1" dirty="0" err="1" smtClean="0">
                <a:solidFill>
                  <a:srgbClr val="FF0000"/>
                </a:solidFill>
              </a:rPr>
              <a:t>Teknotan</a:t>
            </a:r>
            <a:r>
              <a:rPr lang="fr-FR" b="1" dirty="0" smtClean="0">
                <a:solidFill>
                  <a:srgbClr val="FF0000"/>
                </a:solidFill>
              </a:rPr>
              <a:t> BT (</a:t>
            </a:r>
            <a:r>
              <a:rPr lang="fr-FR" b="1" dirty="0" err="1" smtClean="0">
                <a:solidFill>
                  <a:srgbClr val="FF0000"/>
                </a:solidFill>
              </a:rPr>
              <a:t>dta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dirty="0" smtClean="0"/>
              <a:t>Coursives </a:t>
            </a:r>
            <a:r>
              <a:rPr lang="fr-FR" dirty="0"/>
              <a:t>et parkings à étages</a:t>
            </a:r>
          </a:p>
          <a:p>
            <a:pPr lvl="1"/>
            <a:r>
              <a:rPr lang="fr-FR" dirty="0" err="1" smtClean="0"/>
              <a:t>Metatec</a:t>
            </a:r>
            <a:r>
              <a:rPr lang="fr-FR" dirty="0" smtClean="0"/>
              <a:t> </a:t>
            </a:r>
            <a:r>
              <a:rPr lang="fr-FR" dirty="0"/>
              <a:t>BTG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GAMME IKOPROTECT</a:t>
            </a:r>
            <a:endParaRPr lang="fr-FR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Garantie Produit</a:t>
            </a:r>
          </a:p>
          <a:p>
            <a:r>
              <a:rPr lang="fr-FR" dirty="0" smtClean="0"/>
              <a:t>Garantie de l’étanchéité</a:t>
            </a:r>
          </a:p>
          <a:p>
            <a:endParaRPr lang="fr-FR" dirty="0"/>
          </a:p>
          <a:p>
            <a:pPr lvl="1"/>
            <a:r>
              <a:rPr lang="fr-FR" dirty="0" smtClean="0"/>
              <a:t>Pour les applicateurs agrées</a:t>
            </a:r>
          </a:p>
          <a:p>
            <a:pPr lvl="1"/>
            <a:r>
              <a:rPr lang="fr-FR" dirty="0" smtClean="0"/>
              <a:t>Formation requise</a:t>
            </a:r>
          </a:p>
          <a:p>
            <a:pPr lvl="1"/>
            <a:r>
              <a:rPr lang="fr-FR" dirty="0" smtClean="0"/>
              <a:t>Procédure (demande, contrôle externe)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GARANTIE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27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TEKNOTAN EC – UV  (1k PU)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5186164" cy="3878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 smtClean="0"/>
              <a:t>Qu’est-ce qu’un SEL ?</a:t>
            </a:r>
          </a:p>
          <a:p>
            <a:endParaRPr lang="fr-FR" b="1" u="sng" dirty="0"/>
          </a:p>
          <a:p>
            <a:pPr algn="just"/>
            <a:r>
              <a:rPr lang="fr-FR" dirty="0"/>
              <a:t>C’est un mode d’exécution de l’étanchéité </a:t>
            </a:r>
            <a:r>
              <a:rPr lang="fr-FR" dirty="0" smtClean="0"/>
              <a:t>des </a:t>
            </a:r>
            <a:r>
              <a:rPr lang="fr-FR" dirty="0"/>
              <a:t>bâtiments, par application à froid de résines liquides à l’état de livraison ; formant, après polymérisation, un revêtement continu, étanche, adhérant au support et résistant à la </a:t>
            </a:r>
            <a:r>
              <a:rPr lang="fr-FR" dirty="0" smtClean="0"/>
              <a:t>fissuration.</a:t>
            </a:r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600" dirty="0" smtClean="0">
                <a:latin typeface="Broadway" panose="04040905080B02020502" pitchFamily="82" charset="0"/>
              </a:rPr>
              <a:t>INTRODUCTION</a:t>
            </a:r>
            <a:endParaRPr lang="fr-FR" sz="46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Présentation et caractéristiques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Système d’étanchéité liquide mono composant</a:t>
            </a:r>
          </a:p>
          <a:p>
            <a:pPr lvl="1"/>
            <a:r>
              <a:rPr lang="fr-FR" dirty="0" smtClean="0"/>
              <a:t>Résistant aux UV et aux intempéries</a:t>
            </a:r>
          </a:p>
          <a:p>
            <a:pPr lvl="1"/>
            <a:r>
              <a:rPr lang="fr-FR" dirty="0" smtClean="0"/>
              <a:t>Conditionnement : bidons de 12L</a:t>
            </a:r>
          </a:p>
          <a:p>
            <a:pPr lvl="1"/>
            <a:r>
              <a:rPr lang="fr-FR" dirty="0" smtClean="0"/>
              <a:t>Stockage : Ne pas stoker les pots à l’envers</a:t>
            </a:r>
          </a:p>
          <a:p>
            <a:pPr lvl="1"/>
            <a:r>
              <a:rPr lang="fr-FR" dirty="0" smtClean="0"/>
              <a:t>Conservation : 12 mois dans l’emballage d’origine hermétiquement fermé, dans un local tempéré</a:t>
            </a:r>
          </a:p>
          <a:p>
            <a:pPr lvl="1"/>
            <a:r>
              <a:rPr lang="fr-FR" dirty="0" smtClean="0"/>
              <a:t>Nettoyage : détergent </a:t>
            </a:r>
            <a:r>
              <a:rPr lang="fr-FR" dirty="0" err="1" smtClean="0"/>
              <a:t>Teknoproper</a:t>
            </a:r>
            <a:r>
              <a:rPr lang="fr-FR" dirty="0" smtClean="0"/>
              <a:t> dilué à l’eau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6678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Destination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Le procédé </a:t>
            </a:r>
            <a:r>
              <a:rPr lang="fr-FR" b="1" dirty="0" smtClean="0"/>
              <a:t>TEKNOTAN EC-UV </a:t>
            </a:r>
            <a:r>
              <a:rPr lang="fr-FR" dirty="0" smtClean="0"/>
              <a:t>est admis :</a:t>
            </a:r>
          </a:p>
          <a:p>
            <a:pPr lvl="2"/>
            <a:r>
              <a:rPr lang="fr-FR" dirty="0" smtClean="0"/>
              <a:t>En France Européenne</a:t>
            </a:r>
          </a:p>
          <a:p>
            <a:pPr lvl="2"/>
            <a:r>
              <a:rPr lang="fr-FR" dirty="0" smtClean="0"/>
              <a:t>En climat de plaine</a:t>
            </a:r>
          </a:p>
          <a:p>
            <a:pPr lvl="2"/>
            <a:r>
              <a:rPr lang="fr-FR" dirty="0" smtClean="0"/>
              <a:t>En travaux neuf et en réfection</a:t>
            </a:r>
          </a:p>
          <a:p>
            <a:pPr lvl="2"/>
            <a:r>
              <a:rPr lang="fr-FR" dirty="0" smtClean="0"/>
              <a:t>Sur toitures accessibles et techniques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8238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Domaine d’emploi :</a:t>
            </a:r>
          </a:p>
          <a:p>
            <a:endParaRPr lang="fr-FR" dirty="0" smtClean="0"/>
          </a:p>
          <a:p>
            <a:pPr lvl="1"/>
            <a:r>
              <a:rPr lang="fr-FR" b="1" dirty="0" smtClean="0"/>
              <a:t>TEKNOTAN EC-UV </a:t>
            </a:r>
            <a:r>
              <a:rPr lang="fr-FR" dirty="0" smtClean="0"/>
              <a:t>est particulièrement recommandé pour les toitures à zones techniques et les toitures de formes complexes</a:t>
            </a:r>
          </a:p>
          <a:p>
            <a:pPr lvl="1"/>
            <a:r>
              <a:rPr lang="fr-FR" dirty="0" smtClean="0"/>
              <a:t>Chantiers où la flamme du chalumeau est interdite ou dangereuse</a:t>
            </a:r>
          </a:p>
          <a:p>
            <a:pPr lvl="1"/>
            <a:r>
              <a:rPr lang="fr-FR" dirty="0" smtClean="0"/>
              <a:t>Sur les revêtements d’étanchéité existants</a:t>
            </a:r>
          </a:p>
          <a:p>
            <a:pPr lvl="1"/>
            <a:r>
              <a:rPr lang="fr-FR" dirty="0" smtClean="0"/>
              <a:t>Sur une isolation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7156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9592" y="2924944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Avantages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 </a:t>
            </a:r>
            <a:r>
              <a:rPr lang="fr-FR" dirty="0"/>
              <a:t>Excellente adhérence aux supports </a:t>
            </a:r>
            <a:r>
              <a:rPr lang="fr-FR" dirty="0" smtClean="0"/>
              <a:t>de toitures </a:t>
            </a:r>
            <a:r>
              <a:rPr lang="fr-FR" dirty="0"/>
              <a:t>conventionnels</a:t>
            </a:r>
          </a:p>
          <a:p>
            <a:pPr lvl="1"/>
            <a:r>
              <a:rPr lang="fr-FR" dirty="0" smtClean="0"/>
              <a:t> </a:t>
            </a:r>
            <a:r>
              <a:rPr lang="fr-FR" dirty="0"/>
              <a:t>Excellente stabilité thermique </a:t>
            </a:r>
            <a:r>
              <a:rPr lang="fr-FR" dirty="0" smtClean="0"/>
              <a:t>et résistance </a:t>
            </a:r>
            <a:r>
              <a:rPr lang="fr-FR" dirty="0"/>
              <a:t>aux UV</a:t>
            </a:r>
          </a:p>
          <a:p>
            <a:pPr lvl="1"/>
            <a:r>
              <a:rPr lang="fr-FR" dirty="0" smtClean="0"/>
              <a:t>Garantie </a:t>
            </a:r>
            <a:r>
              <a:rPr lang="fr-FR" dirty="0"/>
              <a:t>assurée 10 ans sur </a:t>
            </a:r>
            <a:r>
              <a:rPr lang="fr-FR" dirty="0" smtClean="0"/>
              <a:t>demande</a:t>
            </a:r>
          </a:p>
          <a:p>
            <a:pPr lvl="1"/>
            <a:r>
              <a:rPr lang="fr-FR" dirty="0"/>
              <a:t>Certificat ATE </a:t>
            </a:r>
            <a:r>
              <a:rPr lang="fr-FR" dirty="0" smtClean="0"/>
              <a:t>13/0168</a:t>
            </a:r>
            <a:endParaRPr lang="fr-FR" dirty="0"/>
          </a:p>
          <a:p>
            <a:pPr lvl="1"/>
            <a:r>
              <a:rPr lang="fr-FR" dirty="0" smtClean="0"/>
              <a:t>W2-P3-M-S1toS4-TL3-TH3</a:t>
            </a:r>
            <a:endParaRPr lang="fr-FR" dirty="0"/>
          </a:p>
          <a:p>
            <a:pPr lvl="1"/>
            <a:r>
              <a:rPr lang="fr-FR" dirty="0" err="1" smtClean="0"/>
              <a:t>Broof</a:t>
            </a:r>
            <a:r>
              <a:rPr lang="fr-FR" dirty="0" smtClean="0"/>
              <a:t>(t1</a:t>
            </a:r>
            <a:r>
              <a:rPr lang="fr-FR" dirty="0"/>
              <a:t>) – </a:t>
            </a:r>
            <a:r>
              <a:rPr lang="fr-FR" dirty="0" err="1"/>
              <a:t>Broof</a:t>
            </a:r>
            <a:r>
              <a:rPr lang="fr-FR" dirty="0"/>
              <a:t>(t4) – Classification 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17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Mise en œuvre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Préparation du support :</a:t>
            </a:r>
          </a:p>
          <a:p>
            <a:pPr lvl="2"/>
            <a:r>
              <a:rPr lang="fr-FR" dirty="0" smtClean="0"/>
              <a:t>Le support doit être propre, sec et exempt de poussières ou de particules non adhérentes</a:t>
            </a:r>
          </a:p>
          <a:p>
            <a:pPr lvl="2"/>
            <a:r>
              <a:rPr lang="fr-FR" dirty="0" smtClean="0"/>
              <a:t>Les supports en bétons ou enduit de ciment ne doivent pas présenter un taux d’humidité résiduelle ≥ 4,5% (contrôle réalisé à la bombe à carbure) ou un taux d’humidité relative ≥ 85% (contrôle réalisé à l’aide d’un humidimètre)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1214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  <p:pic>
        <p:nvPicPr>
          <p:cNvPr id="4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2708920"/>
            <a:ext cx="5651081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71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Application du système :</a:t>
            </a:r>
          </a:p>
          <a:p>
            <a:endParaRPr lang="fr-FR" dirty="0" smtClean="0"/>
          </a:p>
          <a:p>
            <a:pPr lvl="1"/>
            <a:r>
              <a:rPr lang="fr-FR" b="1" dirty="0" smtClean="0"/>
              <a:t>TEKNOTAN EC &amp; TEKNOTAN UV </a:t>
            </a:r>
            <a:r>
              <a:rPr lang="fr-FR" dirty="0" smtClean="0"/>
              <a:t>s’appliquent à la brosse, au rouleau ou au pistolet</a:t>
            </a:r>
          </a:p>
          <a:p>
            <a:pPr lvl="1"/>
            <a:r>
              <a:rPr lang="fr-FR" dirty="0" smtClean="0"/>
              <a:t>Mélanger </a:t>
            </a:r>
            <a:r>
              <a:rPr lang="fr-FR" b="1" dirty="0" smtClean="0"/>
              <a:t>TEKNOTAN EC </a:t>
            </a:r>
            <a:r>
              <a:rPr lang="fr-FR" dirty="0" smtClean="0"/>
              <a:t>lentement et de manière homogène au moyen d’une spatule en bois </a:t>
            </a:r>
          </a:p>
          <a:p>
            <a:pPr lvl="1"/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couche de </a:t>
            </a:r>
            <a:r>
              <a:rPr lang="fr-FR" b="1" dirty="0" smtClean="0"/>
              <a:t>TEKNOTAN EC</a:t>
            </a:r>
          </a:p>
          <a:p>
            <a:pPr lvl="1"/>
            <a:r>
              <a:rPr lang="fr-FR" dirty="0" smtClean="0"/>
              <a:t>Voile de renfort </a:t>
            </a:r>
            <a:r>
              <a:rPr lang="fr-FR" b="1" dirty="0" err="1" smtClean="0"/>
              <a:t>Teknofleece</a:t>
            </a:r>
            <a:r>
              <a:rPr lang="fr-FR" b="1" dirty="0" smtClean="0"/>
              <a:t> 100 ou 225 </a:t>
            </a:r>
            <a:r>
              <a:rPr lang="fr-FR" dirty="0" smtClean="0"/>
              <a:t>: appliqué dans la couche encore humide de </a:t>
            </a:r>
            <a:r>
              <a:rPr lang="fr-FR" b="1" dirty="0" smtClean="0"/>
              <a:t>TEKNOTAN EC </a:t>
            </a:r>
            <a:r>
              <a:rPr lang="fr-FR" dirty="0" smtClean="0"/>
              <a:t>(recouvrement 5cm)</a:t>
            </a:r>
          </a:p>
          <a:p>
            <a:pPr lvl="1"/>
            <a:r>
              <a:rPr lang="fr-FR" dirty="0" smtClean="0"/>
              <a:t>Maroufler avec un rouleau jusqu’à ce que le voile soit entièrement imprégné de </a:t>
            </a:r>
            <a:r>
              <a:rPr lang="fr-FR" b="1" dirty="0" smtClean="0"/>
              <a:t>TEKNOTAN EC</a:t>
            </a:r>
            <a:r>
              <a:rPr lang="fr-FR" dirty="0" smtClean="0"/>
              <a:t>. Il ne doit y avoir aucunes bulles d’air entre la 1</a:t>
            </a:r>
            <a:r>
              <a:rPr lang="fr-FR" baseline="30000" dirty="0" smtClean="0"/>
              <a:t>ère</a:t>
            </a:r>
            <a:r>
              <a:rPr lang="fr-FR" dirty="0" smtClean="0"/>
              <a:t> couche et le voile de renfort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62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42137"/>
            <a:ext cx="6662849" cy="157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 smtClean="0"/>
              <a:t>Attendre le séchage complet du </a:t>
            </a:r>
            <a:r>
              <a:rPr lang="fr-FR" b="1" dirty="0" smtClean="0"/>
              <a:t>TEKNOTAN EC </a:t>
            </a:r>
            <a:r>
              <a:rPr lang="fr-FR" dirty="0" smtClean="0"/>
              <a:t>avant d’appliquer </a:t>
            </a:r>
            <a:r>
              <a:rPr lang="fr-FR" b="1" dirty="0" smtClean="0"/>
              <a:t>TEKNOTAN UV </a:t>
            </a:r>
            <a:r>
              <a:rPr lang="fr-FR" dirty="0" smtClean="0"/>
              <a:t>(± 12heures)</a:t>
            </a:r>
          </a:p>
          <a:p>
            <a:pPr lvl="1"/>
            <a:r>
              <a:rPr lang="fr-FR" dirty="0" smtClean="0"/>
              <a:t>Mélanger </a:t>
            </a:r>
            <a:r>
              <a:rPr lang="fr-FR" b="1" dirty="0" smtClean="0"/>
              <a:t>TEKNOTAN UV</a:t>
            </a:r>
            <a:r>
              <a:rPr lang="fr-FR" dirty="0" smtClean="0"/>
              <a:t> lentement et de manière homogène au moyen d’une spatule en bois</a:t>
            </a:r>
          </a:p>
          <a:p>
            <a:pPr lvl="1"/>
            <a:r>
              <a:rPr lang="fr-FR" dirty="0" smtClean="0"/>
              <a:t>Appliquer </a:t>
            </a:r>
            <a:r>
              <a:rPr lang="fr-FR" b="1" dirty="0" smtClean="0"/>
              <a:t>TEKNOTAN UV</a:t>
            </a:r>
            <a:endParaRPr lang="fr-FR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06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0928"/>
            <a:ext cx="4653508" cy="372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1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EC – UV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4979640" cy="38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Membranes sans chevauchements</a:t>
            </a:r>
          </a:p>
          <a:p>
            <a:r>
              <a:rPr lang="fr-FR" dirty="0" smtClean="0"/>
              <a:t>Esthétiques (couleurs)</a:t>
            </a:r>
          </a:p>
          <a:p>
            <a:r>
              <a:rPr lang="fr-FR" dirty="0" smtClean="0"/>
              <a:t>Application sans flammes</a:t>
            </a:r>
          </a:p>
          <a:p>
            <a:r>
              <a:rPr lang="fr-FR" dirty="0" smtClean="0"/>
              <a:t>Grande élasticité</a:t>
            </a:r>
          </a:p>
          <a:p>
            <a:r>
              <a:rPr lang="fr-FR" dirty="0" smtClean="0"/>
              <a:t>Docilité à la forme</a:t>
            </a:r>
          </a:p>
          <a:p>
            <a:r>
              <a:rPr lang="fr-FR" dirty="0" smtClean="0"/>
              <a:t>Faible épaisseur &amp; légèreté</a:t>
            </a:r>
          </a:p>
          <a:p>
            <a:r>
              <a:rPr lang="fr-FR" dirty="0" smtClean="0"/>
              <a:t>Application rapide 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600" dirty="0" smtClean="0">
                <a:latin typeface="Broadway" panose="04040905080B02020502" pitchFamily="82" charset="0"/>
              </a:rPr>
              <a:t>AVANTAGES</a:t>
            </a:r>
            <a:endParaRPr lang="fr-FR" sz="4600" dirty="0">
              <a:latin typeface="Broadway" panose="04040905080B02020502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96951"/>
            <a:ext cx="2240147" cy="285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2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3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8" y="188640"/>
            <a:ext cx="8845173" cy="655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4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5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</a:t>
            </a:r>
            <a:r>
              <a:rPr lang="fr-FR" dirty="0" smtClean="0">
                <a:latin typeface="Broadway" panose="04040905080B02020502" pitchFamily="82" charset="0"/>
              </a:rPr>
              <a:t>BT </a:t>
            </a:r>
            <a:r>
              <a:rPr lang="fr-FR" dirty="0">
                <a:latin typeface="Broadway" panose="04040905080B02020502" pitchFamily="82" charset="0"/>
              </a:rPr>
              <a:t>(1k PU)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530259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3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Présentation et caractéristiques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Système d’étanchéité liquide mono composant</a:t>
            </a:r>
          </a:p>
          <a:p>
            <a:pPr lvl="1"/>
            <a:r>
              <a:rPr lang="fr-FR" dirty="0" smtClean="0"/>
              <a:t>Résistant aux UV et aux intempéries</a:t>
            </a:r>
          </a:p>
          <a:p>
            <a:pPr lvl="1"/>
            <a:r>
              <a:rPr lang="fr-FR" dirty="0" smtClean="0"/>
              <a:t>Conditionnement : bidons de 10L</a:t>
            </a:r>
          </a:p>
          <a:p>
            <a:pPr lvl="1"/>
            <a:r>
              <a:rPr lang="fr-FR" dirty="0" smtClean="0"/>
              <a:t>Stockage : Ne pas stoker les pots à l’envers</a:t>
            </a:r>
          </a:p>
          <a:p>
            <a:pPr lvl="1"/>
            <a:r>
              <a:rPr lang="fr-FR" dirty="0" smtClean="0"/>
              <a:t>Conservation : 12 mois dans l’emballage d’origine hermétiquement fermé, dans un local tempéré</a:t>
            </a:r>
          </a:p>
          <a:p>
            <a:pPr lvl="1"/>
            <a:r>
              <a:rPr lang="fr-FR" dirty="0" smtClean="0"/>
              <a:t>Nettoyage : détergent </a:t>
            </a:r>
            <a:r>
              <a:rPr lang="fr-FR" b="1" dirty="0" err="1" smtClean="0"/>
              <a:t>Teknoproper</a:t>
            </a:r>
            <a:r>
              <a:rPr lang="fr-FR" dirty="0" smtClean="0"/>
              <a:t> dilué à l’eau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941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Destination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Le procédé </a:t>
            </a:r>
            <a:r>
              <a:rPr lang="fr-FR" b="1" dirty="0" smtClean="0"/>
              <a:t>TEKNOTAN BT </a:t>
            </a:r>
            <a:r>
              <a:rPr lang="fr-FR" dirty="0" smtClean="0"/>
              <a:t>est admis :</a:t>
            </a:r>
          </a:p>
          <a:p>
            <a:pPr lvl="2"/>
            <a:r>
              <a:rPr lang="fr-FR" dirty="0" smtClean="0"/>
              <a:t>En France Européenne</a:t>
            </a:r>
          </a:p>
          <a:p>
            <a:pPr lvl="2"/>
            <a:r>
              <a:rPr lang="fr-FR" dirty="0" smtClean="0"/>
              <a:t>En climat de plaine</a:t>
            </a:r>
          </a:p>
          <a:p>
            <a:pPr lvl="2"/>
            <a:r>
              <a:rPr lang="fr-FR" dirty="0" smtClean="0"/>
              <a:t>En travaux neuf et en réfection</a:t>
            </a:r>
          </a:p>
          <a:p>
            <a:pPr lvl="2"/>
            <a:r>
              <a:rPr lang="fr-FR" dirty="0" smtClean="0"/>
              <a:t>Sur terrasses accessibles aux piétons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888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Domaine d’emploi :</a:t>
            </a:r>
          </a:p>
          <a:p>
            <a:endParaRPr lang="fr-FR" dirty="0" smtClean="0"/>
          </a:p>
          <a:p>
            <a:pPr lvl="1"/>
            <a:r>
              <a:rPr lang="fr-FR" b="1" dirty="0" smtClean="0"/>
              <a:t>TEKNOTAN BT </a:t>
            </a:r>
            <a:r>
              <a:rPr lang="fr-FR" dirty="0" smtClean="0"/>
              <a:t>est particulièrement recommandé pour les terrasses, balcons, tribunes, coursives … où il y a une circulation piétonne intensive</a:t>
            </a:r>
          </a:p>
          <a:p>
            <a:pPr lvl="1"/>
            <a:r>
              <a:rPr lang="fr-FR" dirty="0" smtClean="0"/>
              <a:t>Chantiers où la flamme du chalumeau est interdite ou dangereuse</a:t>
            </a:r>
          </a:p>
          <a:p>
            <a:pPr lvl="1"/>
            <a:r>
              <a:rPr lang="fr-FR" dirty="0" smtClean="0"/>
              <a:t>Sur les revêtements d’étanchéité existants</a:t>
            </a:r>
          </a:p>
          <a:p>
            <a:pPr lvl="1"/>
            <a:r>
              <a:rPr lang="fr-FR" dirty="0" smtClean="0"/>
              <a:t>Sur une isolation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</a:t>
            </a:r>
            <a:r>
              <a:rPr lang="fr-FR" dirty="0" smtClean="0">
                <a:latin typeface="Broadway" panose="04040905080B02020502" pitchFamily="82" charset="0"/>
              </a:rPr>
              <a:t> BT (1k PU)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950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27584" y="2708920"/>
            <a:ext cx="7408333" cy="3450696"/>
          </a:xfrm>
        </p:spPr>
        <p:txBody>
          <a:bodyPr>
            <a:normAutofit/>
          </a:bodyPr>
          <a:lstStyle/>
          <a:p>
            <a:r>
              <a:rPr lang="fr-FR" dirty="0" smtClean="0"/>
              <a:t>Avantages :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Circulable </a:t>
            </a:r>
            <a:r>
              <a:rPr lang="fr-FR" dirty="0"/>
              <a:t>sans couche de </a:t>
            </a:r>
            <a:r>
              <a:rPr lang="fr-FR" dirty="0" smtClean="0"/>
              <a:t>protection (dalles </a:t>
            </a:r>
            <a:r>
              <a:rPr lang="fr-FR" dirty="0"/>
              <a:t>ou tapis de quartz)</a:t>
            </a:r>
          </a:p>
          <a:p>
            <a:pPr lvl="1"/>
            <a:r>
              <a:rPr lang="fr-FR" dirty="0" smtClean="0"/>
              <a:t>Excellente </a:t>
            </a:r>
            <a:r>
              <a:rPr lang="fr-FR" dirty="0"/>
              <a:t>résistance thermique </a:t>
            </a:r>
            <a:r>
              <a:rPr lang="fr-FR" dirty="0" smtClean="0"/>
              <a:t>et résistance </a:t>
            </a:r>
            <a:r>
              <a:rPr lang="fr-FR" dirty="0"/>
              <a:t>aux UV</a:t>
            </a:r>
          </a:p>
          <a:p>
            <a:pPr lvl="1"/>
            <a:r>
              <a:rPr lang="fr-FR" dirty="0" smtClean="0"/>
              <a:t>Garantie </a:t>
            </a:r>
            <a:r>
              <a:rPr lang="fr-FR" dirty="0"/>
              <a:t>assurée 10 ans sur demande</a:t>
            </a:r>
          </a:p>
          <a:p>
            <a:pPr lvl="1"/>
            <a:r>
              <a:rPr lang="fr-FR" dirty="0"/>
              <a:t>Certificat ATE 13/0285</a:t>
            </a:r>
          </a:p>
          <a:p>
            <a:pPr lvl="1"/>
            <a:r>
              <a:rPr lang="fr-FR" dirty="0" smtClean="0"/>
              <a:t>W2-P3-S1toS4-M-TL3-TH3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9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Mise en œuvre :</a:t>
            </a:r>
          </a:p>
          <a:p>
            <a:endParaRPr lang="fr-FR" dirty="0"/>
          </a:p>
          <a:p>
            <a:pPr lvl="1"/>
            <a:r>
              <a:rPr lang="fr-FR" dirty="0"/>
              <a:t>Préparation du support :</a:t>
            </a:r>
          </a:p>
          <a:p>
            <a:pPr lvl="2"/>
            <a:r>
              <a:rPr lang="fr-FR" dirty="0"/>
              <a:t>Le support doit être propre, sec et exempt de poussières ou de particules non adhérentes</a:t>
            </a:r>
          </a:p>
          <a:p>
            <a:pPr lvl="2"/>
            <a:r>
              <a:rPr lang="fr-FR" dirty="0"/>
              <a:t>Les supports en bétons ou enduit de ciment ne doivent pas présenter un taux d’humidité résiduelle ≥ 4,5% (contrôle réalisé à la bombe à carbure) ou un taux d’humidité relative ≥ 85% (contrôle réalisé à l’aide d’un humidimètre) 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997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  <p:pic>
        <p:nvPicPr>
          <p:cNvPr id="4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428" y="2674938"/>
            <a:ext cx="5651081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6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 smtClean="0"/>
              <a:t>Mono composant vs Bi composant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Temps de séchage</a:t>
            </a:r>
          </a:p>
          <a:p>
            <a:pPr lvl="1"/>
            <a:r>
              <a:rPr lang="fr-FR" dirty="0" smtClean="0"/>
              <a:t>Solvant</a:t>
            </a:r>
          </a:p>
          <a:p>
            <a:pPr lvl="1"/>
            <a:r>
              <a:rPr lang="fr-FR" dirty="0" smtClean="0"/>
              <a:t>Préparation</a:t>
            </a:r>
          </a:p>
          <a:p>
            <a:pPr lvl="1"/>
            <a:r>
              <a:rPr lang="fr-FR" dirty="0" smtClean="0"/>
              <a:t>Sensibilité à la température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SYSTEMES LIQUIDES</a:t>
            </a:r>
            <a:endParaRPr lang="fr-FR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Application du système :</a:t>
            </a:r>
          </a:p>
          <a:p>
            <a:endParaRPr lang="fr-FR" dirty="0"/>
          </a:p>
          <a:p>
            <a:pPr lvl="1"/>
            <a:r>
              <a:rPr lang="fr-FR" b="1" dirty="0"/>
              <a:t>TEKNOTAN </a:t>
            </a:r>
            <a:r>
              <a:rPr lang="fr-FR" b="1" dirty="0" smtClean="0"/>
              <a:t>BT </a:t>
            </a:r>
            <a:r>
              <a:rPr lang="fr-FR" dirty="0" smtClean="0"/>
              <a:t>s’applique à la brosse ou au rouleau</a:t>
            </a:r>
          </a:p>
          <a:p>
            <a:pPr lvl="1"/>
            <a:r>
              <a:rPr lang="fr-FR" dirty="0"/>
              <a:t>Mélanger </a:t>
            </a:r>
            <a:r>
              <a:rPr lang="fr-FR" b="1" dirty="0"/>
              <a:t>TEKNOTAN EC </a:t>
            </a:r>
            <a:r>
              <a:rPr lang="fr-FR" dirty="0"/>
              <a:t>lentement et de manière homogène au moyen d’une spatule en bois </a:t>
            </a:r>
          </a:p>
          <a:p>
            <a:pPr lvl="1"/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couche de </a:t>
            </a:r>
            <a:r>
              <a:rPr lang="fr-FR" b="1" dirty="0" smtClean="0"/>
              <a:t>TEKNOTAN BT </a:t>
            </a:r>
            <a:r>
              <a:rPr lang="fr-FR" dirty="0" smtClean="0"/>
              <a:t>à raison de 1,1L/m²</a:t>
            </a:r>
          </a:p>
          <a:p>
            <a:pPr lvl="1"/>
            <a:r>
              <a:rPr lang="fr-FR" dirty="0"/>
              <a:t>Voile de renfort </a:t>
            </a:r>
            <a:r>
              <a:rPr lang="fr-FR" b="1" dirty="0" err="1"/>
              <a:t>Teknofleece</a:t>
            </a:r>
            <a:r>
              <a:rPr lang="fr-FR" b="1" dirty="0"/>
              <a:t> </a:t>
            </a:r>
            <a:r>
              <a:rPr lang="fr-FR" b="1" dirty="0" smtClean="0"/>
              <a:t>225 </a:t>
            </a:r>
            <a:r>
              <a:rPr lang="fr-FR" dirty="0"/>
              <a:t>: appliqué dans la couche encore humide de </a:t>
            </a:r>
            <a:r>
              <a:rPr lang="fr-FR" b="1" dirty="0"/>
              <a:t>TEKNOTAN </a:t>
            </a:r>
            <a:r>
              <a:rPr lang="fr-FR" b="1" dirty="0" smtClean="0"/>
              <a:t>BT </a:t>
            </a:r>
            <a:r>
              <a:rPr lang="fr-FR" dirty="0"/>
              <a:t>(recouvrement 5cm</a:t>
            </a:r>
            <a:r>
              <a:rPr lang="fr-FR" dirty="0" smtClean="0"/>
              <a:t>) Laisser sécher 12heures</a:t>
            </a:r>
          </a:p>
          <a:p>
            <a:pPr lvl="1"/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couche de </a:t>
            </a:r>
            <a:r>
              <a:rPr lang="fr-FR" b="1" dirty="0" smtClean="0"/>
              <a:t>TEKNOTAN BT </a:t>
            </a:r>
            <a:r>
              <a:rPr lang="fr-FR" dirty="0" smtClean="0"/>
              <a:t>à raison de 0,65L/m²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61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55" y="2636912"/>
            <a:ext cx="5234335" cy="40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0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Finition esthétique :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TEKNOTAN BT (1k PU)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8960"/>
            <a:ext cx="4864728" cy="346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802183" cy="66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6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26"/>
            <a:ext cx="8784976" cy="64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5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228"/>
            <a:ext cx="8784976" cy="652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0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234"/>
            <a:ext cx="8784976" cy="652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5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3" y="116632"/>
            <a:ext cx="8728267" cy="657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8" y="188640"/>
            <a:ext cx="8737901" cy="65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2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 smtClean="0"/>
              <a:t>Polymères, influences les caractéristiques</a:t>
            </a:r>
          </a:p>
          <a:p>
            <a:endParaRPr lang="fr-FR" b="1" u="sng" dirty="0"/>
          </a:p>
          <a:p>
            <a:pPr lvl="1"/>
            <a:r>
              <a:rPr lang="fr-FR" dirty="0" smtClean="0"/>
              <a:t>PU (résiste le mieux au feu)</a:t>
            </a:r>
          </a:p>
          <a:p>
            <a:pPr lvl="1"/>
            <a:r>
              <a:rPr lang="fr-FR" dirty="0" smtClean="0"/>
              <a:t>PMMA (la plus rigide)</a:t>
            </a:r>
          </a:p>
          <a:p>
            <a:pPr lvl="1"/>
            <a:r>
              <a:rPr lang="fr-FR" dirty="0" smtClean="0"/>
              <a:t>PUMA (mixte PMMA/PU)</a:t>
            </a:r>
          </a:p>
          <a:p>
            <a:pPr lvl="1"/>
            <a:r>
              <a:rPr lang="fr-FR" dirty="0" smtClean="0"/>
              <a:t>MS (la plus flexible)</a:t>
            </a:r>
          </a:p>
          <a:p>
            <a:pPr lvl="1"/>
            <a:r>
              <a:rPr lang="fr-FR" dirty="0" smtClean="0"/>
              <a:t>Polyester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SYSTEMES LIQUIDES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8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MS DETAIL (1k MS)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4904"/>
            <a:ext cx="5266903" cy="3966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Présentation et caractéristiques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Système d’étanchéité liquide mono composant</a:t>
            </a:r>
          </a:p>
          <a:p>
            <a:pPr lvl="1"/>
            <a:r>
              <a:rPr lang="fr-FR" dirty="0" smtClean="0"/>
              <a:t>Résistant aux UV et aux intempéries</a:t>
            </a:r>
          </a:p>
          <a:p>
            <a:pPr lvl="1"/>
            <a:r>
              <a:rPr lang="fr-FR" dirty="0" smtClean="0"/>
              <a:t>Conditionnement : bidons 1, </a:t>
            </a:r>
            <a:r>
              <a:rPr lang="fr-FR" dirty="0" smtClean="0"/>
              <a:t>3.5 </a:t>
            </a:r>
            <a:r>
              <a:rPr lang="fr-FR" dirty="0" smtClean="0"/>
              <a:t>&amp; 7kg</a:t>
            </a:r>
          </a:p>
          <a:p>
            <a:pPr lvl="1"/>
            <a:r>
              <a:rPr lang="fr-FR" dirty="0" smtClean="0"/>
              <a:t>Stockage : Ne pas stoker les pots à l’envers</a:t>
            </a:r>
          </a:p>
          <a:p>
            <a:pPr lvl="1"/>
            <a:r>
              <a:rPr lang="fr-FR" dirty="0" smtClean="0"/>
              <a:t>Conservation : 12 mois dans l’emballage d’origine hermétiquement fermé, dans un local tempéré</a:t>
            </a:r>
          </a:p>
          <a:p>
            <a:pPr lvl="1"/>
            <a:r>
              <a:rPr lang="fr-FR" dirty="0" smtClean="0"/>
              <a:t>Nettoyage des outils au </a:t>
            </a:r>
            <a:r>
              <a:rPr lang="fr-FR" b="1" dirty="0" smtClean="0"/>
              <a:t>TEKNOCLEAN</a:t>
            </a:r>
            <a:endParaRPr lang="fr-FR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MS DETAIL (1k MS)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5034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Destination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Le procédé </a:t>
            </a:r>
            <a:r>
              <a:rPr lang="fr-FR" b="1" dirty="0" err="1" smtClean="0"/>
              <a:t>IKOProtect</a:t>
            </a:r>
            <a:r>
              <a:rPr lang="fr-FR" b="1" dirty="0" smtClean="0"/>
              <a:t> </a:t>
            </a:r>
            <a:r>
              <a:rPr lang="fr-FR" dirty="0" smtClean="0"/>
              <a:t>MS DETAIL est admis :</a:t>
            </a:r>
          </a:p>
          <a:p>
            <a:pPr lvl="2"/>
            <a:r>
              <a:rPr lang="fr-FR" dirty="0" smtClean="0"/>
              <a:t>En France Européenne</a:t>
            </a:r>
          </a:p>
          <a:p>
            <a:pPr lvl="2"/>
            <a:r>
              <a:rPr lang="fr-FR" dirty="0" smtClean="0"/>
              <a:t>En climat de plaine</a:t>
            </a:r>
          </a:p>
          <a:p>
            <a:pPr lvl="2"/>
            <a:r>
              <a:rPr lang="fr-FR" dirty="0" smtClean="0"/>
              <a:t>En travaux neuf et en réfection</a:t>
            </a:r>
          </a:p>
          <a:p>
            <a:pPr lvl="2"/>
            <a:r>
              <a:rPr lang="fr-FR" dirty="0" smtClean="0"/>
              <a:t>Sur terrasses accessibles aux piétons et aux véhicules</a:t>
            </a:r>
          </a:p>
          <a:p>
            <a:pPr lvl="2"/>
            <a:r>
              <a:rPr lang="fr-FR" dirty="0" smtClean="0"/>
              <a:t>Sur toitures inaccessibles et techniques</a:t>
            </a:r>
          </a:p>
          <a:p>
            <a:pPr lvl="2"/>
            <a:r>
              <a:rPr lang="fr-FR" dirty="0" smtClean="0"/>
              <a:t>Sur </a:t>
            </a:r>
            <a:r>
              <a:rPr lang="fr-FR" smtClean="0"/>
              <a:t>planchers </a:t>
            </a:r>
            <a:r>
              <a:rPr lang="fr-FR" smtClean="0"/>
              <a:t>intermédiaires</a:t>
            </a:r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MS DETAIL (1k MS)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050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Domaine d’emploi 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Relevés d’étanchéité classiques</a:t>
            </a:r>
          </a:p>
          <a:p>
            <a:pPr lvl="1"/>
            <a:r>
              <a:rPr lang="fr-FR" dirty="0" smtClean="0"/>
              <a:t>Chantiers où la flamme du chalumeau est interdite ou dangereuse</a:t>
            </a:r>
          </a:p>
          <a:p>
            <a:pPr lvl="1"/>
            <a:r>
              <a:rPr lang="fr-FR" dirty="0" smtClean="0"/>
              <a:t>Chantiers présentant des difficultés pour l’exécution des relevés (relevés complexes, circulaires etc…)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MS DETAIL (1k MS)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731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Avantages :</a:t>
            </a:r>
          </a:p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Non solvanté </a:t>
            </a:r>
            <a:r>
              <a:rPr lang="fr-FR" dirty="0"/>
              <a:t>et inodore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Écoles</a:t>
            </a:r>
            <a:r>
              <a:rPr lang="fr-FR" dirty="0"/>
              <a:t>, hôpitaux, centres de soin,...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Applications </a:t>
            </a:r>
            <a:r>
              <a:rPr lang="fr-FR" dirty="0"/>
              <a:t>intérieures</a:t>
            </a:r>
          </a:p>
          <a:p>
            <a:pPr lvl="1"/>
            <a:r>
              <a:rPr lang="fr-FR" dirty="0" smtClean="0"/>
              <a:t>Ne </a:t>
            </a:r>
            <a:r>
              <a:rPr lang="fr-FR" dirty="0"/>
              <a:t>flue pas vers le bas, même en </a:t>
            </a:r>
            <a:r>
              <a:rPr lang="fr-FR" dirty="0" smtClean="0"/>
              <a:t>relevé haut</a:t>
            </a:r>
            <a:endParaRPr lang="fr-FR" dirty="0"/>
          </a:p>
          <a:p>
            <a:pPr lvl="1"/>
            <a:r>
              <a:rPr lang="fr-FR" dirty="0" smtClean="0"/>
              <a:t>Excellente </a:t>
            </a:r>
            <a:r>
              <a:rPr lang="fr-FR" dirty="0"/>
              <a:t>stabilité aux UV</a:t>
            </a:r>
          </a:p>
          <a:p>
            <a:pPr lvl="1"/>
            <a:r>
              <a:rPr lang="fr-FR" dirty="0" smtClean="0"/>
              <a:t>Ponte </a:t>
            </a:r>
            <a:r>
              <a:rPr lang="fr-FR" dirty="0"/>
              <a:t>les petites </a:t>
            </a:r>
            <a:r>
              <a:rPr lang="fr-FR" dirty="0" smtClean="0"/>
              <a:t>fissures</a:t>
            </a:r>
          </a:p>
          <a:p>
            <a:pPr lvl="1"/>
            <a:r>
              <a:rPr lang="fr-FR" dirty="0"/>
              <a:t>Certificat ATE </a:t>
            </a:r>
            <a:r>
              <a:rPr lang="fr-FR" dirty="0" smtClean="0"/>
              <a:t>13/0354</a:t>
            </a:r>
            <a:endParaRPr lang="fr-FR" dirty="0"/>
          </a:p>
          <a:p>
            <a:pPr lvl="1"/>
            <a:r>
              <a:rPr lang="fr-FR" dirty="0" smtClean="0"/>
              <a:t>W2-P1-S1toS4-M-TL3-TH3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MS DETAIL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4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Mise en œuvre :</a:t>
            </a:r>
          </a:p>
          <a:p>
            <a:endParaRPr lang="fr-FR" dirty="0"/>
          </a:p>
          <a:p>
            <a:pPr lvl="1"/>
            <a:r>
              <a:rPr lang="fr-FR" dirty="0"/>
              <a:t>Préparation du support :</a:t>
            </a:r>
          </a:p>
          <a:p>
            <a:pPr lvl="2"/>
            <a:r>
              <a:rPr lang="fr-FR" dirty="0"/>
              <a:t>Le support doit être propre, sec et exempt de poussières ou de particules non adhérentes</a:t>
            </a:r>
          </a:p>
          <a:p>
            <a:pPr lvl="2"/>
            <a:r>
              <a:rPr lang="fr-FR" dirty="0"/>
              <a:t>Les supports en bétons ou enduit de ciment ne doivent pas présenter un taux d’humidité résiduelle ≥ 4,5% (contrôle réalisé à la bombe à carbure) ou un taux d’humidité relative ≥ 85% (contrôle réalisé à l’aide d’un humidimètre) 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MS DETAIL (1k MS)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328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fr-FR" b="1" dirty="0" smtClean="0"/>
              <a:t>IKOPROTECT MS DETAIL </a:t>
            </a:r>
            <a:r>
              <a:rPr lang="fr-FR" dirty="0" smtClean="0"/>
              <a:t>s’applique à la brosse ou au rouleau à poils longs</a:t>
            </a:r>
          </a:p>
          <a:p>
            <a:pPr lvl="1"/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couche </a:t>
            </a:r>
            <a:r>
              <a:rPr lang="fr-FR" b="1" dirty="0" smtClean="0"/>
              <a:t>d’</a:t>
            </a:r>
            <a:r>
              <a:rPr lang="fr-FR" b="1" dirty="0" err="1" smtClean="0"/>
              <a:t>IKOprotect</a:t>
            </a:r>
            <a:r>
              <a:rPr lang="fr-FR" b="1" dirty="0" smtClean="0"/>
              <a:t> MS DETAIL </a:t>
            </a:r>
            <a:r>
              <a:rPr lang="fr-FR" dirty="0" smtClean="0"/>
              <a:t>à raison 850g/m² avec un talon de 15cm minimum</a:t>
            </a:r>
          </a:p>
          <a:p>
            <a:pPr lvl="1"/>
            <a:r>
              <a:rPr lang="fr-FR" dirty="0" smtClean="0"/>
              <a:t>Insertion du voile de renfort </a:t>
            </a:r>
            <a:r>
              <a:rPr lang="fr-FR" b="1" dirty="0" smtClean="0"/>
              <a:t>TEKNOSTRIP</a:t>
            </a:r>
            <a:r>
              <a:rPr lang="fr-FR" dirty="0" smtClean="0"/>
              <a:t> dans la 1</a:t>
            </a:r>
            <a:r>
              <a:rPr lang="fr-FR" baseline="30000" dirty="0" smtClean="0"/>
              <a:t>ère</a:t>
            </a:r>
            <a:r>
              <a:rPr lang="fr-FR" dirty="0" smtClean="0"/>
              <a:t> couche</a:t>
            </a:r>
          </a:p>
          <a:p>
            <a:pPr lvl="1"/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couche </a:t>
            </a:r>
            <a:r>
              <a:rPr lang="fr-FR" b="1" dirty="0"/>
              <a:t>d’</a:t>
            </a:r>
            <a:r>
              <a:rPr lang="fr-FR" b="1" dirty="0" err="1"/>
              <a:t>IKOprotect</a:t>
            </a:r>
            <a:r>
              <a:rPr lang="fr-FR" b="1" dirty="0"/>
              <a:t> MS DETAIL </a:t>
            </a:r>
            <a:r>
              <a:rPr lang="fr-FR" dirty="0"/>
              <a:t>à raison 850g/m² </a:t>
            </a:r>
          </a:p>
          <a:p>
            <a:pPr lvl="1"/>
            <a:endParaRPr lang="fr-FR" dirty="0" smtClean="0"/>
          </a:p>
          <a:p>
            <a:pPr lvl="1"/>
            <a:r>
              <a:rPr lang="fr-FR" b="1" dirty="0"/>
              <a:t>L</a:t>
            </a:r>
            <a:r>
              <a:rPr lang="fr-FR" b="1" dirty="0" smtClean="0"/>
              <a:t>’</a:t>
            </a:r>
            <a:r>
              <a:rPr lang="fr-FR" b="1" dirty="0" err="1" smtClean="0"/>
              <a:t>IKOprotect</a:t>
            </a:r>
            <a:r>
              <a:rPr lang="fr-FR" b="1" dirty="0" smtClean="0"/>
              <a:t> </a:t>
            </a:r>
            <a:r>
              <a:rPr lang="fr-FR" b="1" dirty="0"/>
              <a:t>MS DETAIL </a:t>
            </a:r>
            <a:r>
              <a:rPr lang="fr-FR" dirty="0" smtClean="0"/>
              <a:t>peut être appliquer en une seule couche de 1,7kg/m²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Broadway" panose="04040905080B02020502" pitchFamily="82" charset="0"/>
              </a:rPr>
              <a:t>MS DETAIL (1k MS)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7891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464"/>
            <a:ext cx="8784976" cy="656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3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9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PRIMAIRES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4936495" cy="381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24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BI COMPOSANT</a:t>
            </a:r>
            <a:endParaRPr lang="fr-FR" dirty="0">
              <a:latin typeface="Broadway" panose="04040905080B02020502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01" y="2708920"/>
            <a:ext cx="6192738" cy="36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5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 : Support</a:t>
            </a:r>
          </a:p>
          <a:p>
            <a:r>
              <a:rPr lang="fr-FR" dirty="0" smtClean="0"/>
              <a:t>2 : Primaire</a:t>
            </a:r>
          </a:p>
          <a:p>
            <a:r>
              <a:rPr lang="fr-FR" dirty="0" smtClean="0"/>
              <a:t>3 : 1</a:t>
            </a:r>
            <a:r>
              <a:rPr lang="fr-FR" baseline="30000" dirty="0" smtClean="0"/>
              <a:t>ère</a:t>
            </a:r>
            <a:r>
              <a:rPr lang="fr-FR" dirty="0" smtClean="0"/>
              <a:t> couche</a:t>
            </a:r>
          </a:p>
          <a:p>
            <a:r>
              <a:rPr lang="fr-FR" dirty="0" smtClean="0"/>
              <a:t>4 : Voile de renfort</a:t>
            </a:r>
          </a:p>
          <a:p>
            <a:r>
              <a:rPr lang="fr-FR" dirty="0" smtClean="0"/>
              <a:t>5 : 2</a:t>
            </a:r>
            <a:r>
              <a:rPr lang="fr-FR" baseline="30000" dirty="0" smtClean="0"/>
              <a:t>ème</a:t>
            </a:r>
            <a:r>
              <a:rPr lang="fr-FR" dirty="0" smtClean="0"/>
              <a:t> couche</a:t>
            </a:r>
          </a:p>
          <a:p>
            <a:r>
              <a:rPr lang="fr-FR" dirty="0" smtClean="0"/>
              <a:t>6 : Couvre mur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oadway" panose="04040905080B02020502" pitchFamily="82" charset="0"/>
              </a:rPr>
              <a:t>Étanchéité </a:t>
            </a:r>
            <a:r>
              <a:rPr lang="fr-FR" dirty="0">
                <a:latin typeface="Broadway" panose="04040905080B02020502" pitchFamily="82" charset="0"/>
              </a:rPr>
              <a:t>liquide d'une remontée et rive de toiture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3856909" cy="375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318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2620393"/>
            <a:ext cx="7408333" cy="345069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Primaire</a:t>
            </a:r>
          </a:p>
          <a:p>
            <a:r>
              <a:rPr lang="fr-FR" dirty="0"/>
              <a:t>3 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4 : Voile de renfort</a:t>
            </a:r>
          </a:p>
          <a:p>
            <a:r>
              <a:rPr lang="fr-FR" dirty="0"/>
              <a:t>5 : 2</a:t>
            </a:r>
            <a:r>
              <a:rPr lang="fr-FR" baseline="30000" dirty="0"/>
              <a:t>ème</a:t>
            </a:r>
            <a:r>
              <a:rPr lang="fr-FR" dirty="0"/>
              <a:t> couche</a:t>
            </a:r>
          </a:p>
          <a:p>
            <a:r>
              <a:rPr lang="fr-FR" dirty="0"/>
              <a:t>6 : </a:t>
            </a:r>
            <a:r>
              <a:rPr lang="fr-FR" dirty="0" smtClean="0"/>
              <a:t>Profil de finition en alu</a:t>
            </a:r>
          </a:p>
          <a:p>
            <a:r>
              <a:rPr lang="fr-FR" dirty="0" smtClean="0"/>
              <a:t>7 : Mortier de Quartz</a:t>
            </a:r>
          </a:p>
          <a:p>
            <a:r>
              <a:rPr lang="fr-FR" dirty="0" smtClean="0"/>
              <a:t>8 : Couche de finition</a:t>
            </a:r>
          </a:p>
          <a:p>
            <a:r>
              <a:rPr lang="fr-FR" dirty="0" smtClean="0"/>
              <a:t>9 : Mastic PU</a:t>
            </a:r>
          </a:p>
          <a:p>
            <a:r>
              <a:rPr lang="fr-FR" dirty="0" smtClean="0"/>
              <a:t>10 : Vernis de finition 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oadway" panose="04040905080B02020502" pitchFamily="82" charset="0"/>
              </a:rPr>
              <a:t>Étanchéité </a:t>
            </a:r>
            <a:r>
              <a:rPr lang="fr-FR" dirty="0">
                <a:latin typeface="Broadway" panose="04040905080B02020502" pitchFamily="82" charset="0"/>
              </a:rPr>
              <a:t>liquide et finition d'une remontée de balcon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20393"/>
            <a:ext cx="3772520" cy="37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33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Primaire</a:t>
            </a:r>
          </a:p>
          <a:p>
            <a:r>
              <a:rPr lang="fr-FR" dirty="0"/>
              <a:t>3 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4 : Voile de renfort</a:t>
            </a:r>
          </a:p>
          <a:p>
            <a:r>
              <a:rPr lang="fr-FR" dirty="0"/>
              <a:t>5 : 2</a:t>
            </a:r>
            <a:r>
              <a:rPr lang="fr-FR" baseline="30000" dirty="0"/>
              <a:t>ème</a:t>
            </a:r>
            <a:r>
              <a:rPr lang="fr-FR" dirty="0"/>
              <a:t> couche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oadway" panose="04040905080B02020502" pitchFamily="82" charset="0"/>
              </a:rPr>
              <a:t>Étanchéité </a:t>
            </a:r>
            <a:r>
              <a:rPr lang="fr-FR" dirty="0">
                <a:latin typeface="Broadway" panose="04040905080B02020502" pitchFamily="82" charset="0"/>
              </a:rPr>
              <a:t>liquide d'un avaloir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3806552" cy="374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387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Primaire</a:t>
            </a:r>
          </a:p>
          <a:p>
            <a:r>
              <a:rPr lang="fr-FR" dirty="0"/>
              <a:t>3 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4 : Voile de renfort</a:t>
            </a:r>
          </a:p>
          <a:p>
            <a:r>
              <a:rPr lang="fr-FR" dirty="0"/>
              <a:t>5 : 2</a:t>
            </a:r>
            <a:r>
              <a:rPr lang="fr-FR" baseline="30000" dirty="0"/>
              <a:t>ème</a:t>
            </a:r>
            <a:r>
              <a:rPr lang="fr-FR" dirty="0"/>
              <a:t> </a:t>
            </a:r>
            <a:r>
              <a:rPr lang="fr-FR" dirty="0" smtClean="0"/>
              <a:t>couche</a:t>
            </a:r>
          </a:p>
          <a:p>
            <a:r>
              <a:rPr lang="fr-FR" dirty="0" smtClean="0"/>
              <a:t>6 : Couche de finition</a:t>
            </a:r>
          </a:p>
          <a:p>
            <a:r>
              <a:rPr lang="fr-FR" dirty="0" smtClean="0"/>
              <a:t>7 : Vernis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252728"/>
          </a:xfrm>
        </p:spPr>
        <p:txBody>
          <a:bodyPr>
            <a:noAutofit/>
          </a:bodyPr>
          <a:lstStyle/>
          <a:p>
            <a:r>
              <a:rPr lang="fr-FR" sz="2800" dirty="0" smtClean="0">
                <a:latin typeface="Broadway" panose="04040905080B02020502" pitchFamily="82" charset="0"/>
              </a:rPr>
              <a:t>Étanchéité </a:t>
            </a:r>
            <a:r>
              <a:rPr lang="fr-FR" sz="2800" dirty="0">
                <a:latin typeface="Broadway" panose="04040905080B02020502" pitchFamily="82" charset="0"/>
              </a:rPr>
              <a:t>liquide et finition d'un balcon</a:t>
            </a:r>
            <a:br>
              <a:rPr lang="fr-FR" sz="2800" dirty="0">
                <a:latin typeface="Broadway" panose="04040905080B02020502" pitchFamily="82" charset="0"/>
              </a:rPr>
            </a:br>
            <a:r>
              <a:rPr lang="fr-FR" sz="2800" dirty="0">
                <a:latin typeface="Broadway" panose="04040905080B02020502" pitchFamily="82" charset="0"/>
              </a:rPr>
              <a:t>ayant un support en béton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383865" cy="28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3611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Primaire</a:t>
            </a:r>
          </a:p>
          <a:p>
            <a:r>
              <a:rPr lang="fr-FR" dirty="0"/>
              <a:t>3 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4 : Voile de renfort</a:t>
            </a:r>
          </a:p>
          <a:p>
            <a:r>
              <a:rPr lang="fr-FR" dirty="0"/>
              <a:t>5 : 2</a:t>
            </a:r>
            <a:r>
              <a:rPr lang="fr-FR" baseline="30000" dirty="0"/>
              <a:t>ème</a:t>
            </a:r>
            <a:r>
              <a:rPr lang="fr-FR" dirty="0"/>
              <a:t> couche</a:t>
            </a:r>
          </a:p>
          <a:p>
            <a:r>
              <a:rPr lang="fr-FR" dirty="0"/>
              <a:t>6 : </a:t>
            </a:r>
            <a:r>
              <a:rPr lang="fr-FR" dirty="0" smtClean="0"/>
              <a:t>Géotextile</a:t>
            </a:r>
          </a:p>
          <a:p>
            <a:r>
              <a:rPr lang="fr-FR" dirty="0" smtClean="0"/>
              <a:t>7 : Plots</a:t>
            </a:r>
          </a:p>
          <a:p>
            <a:r>
              <a:rPr lang="fr-FR" dirty="0" smtClean="0"/>
              <a:t>8 : Dalles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400" dirty="0" smtClean="0">
                <a:latin typeface="Broadway" panose="04040905080B02020502" pitchFamily="82" charset="0"/>
              </a:rPr>
              <a:t>Étanchéité </a:t>
            </a:r>
            <a:r>
              <a:rPr lang="fr-FR" sz="3400" dirty="0">
                <a:latin typeface="Broadway" panose="04040905080B02020502" pitchFamily="82" charset="0"/>
              </a:rPr>
              <a:t>liquide </a:t>
            </a:r>
            <a:r>
              <a:rPr lang="fr-FR" sz="3400" dirty="0" smtClean="0">
                <a:latin typeface="Broadway" panose="04040905080B02020502" pitchFamily="82" charset="0"/>
              </a:rPr>
              <a:t>avec protection </a:t>
            </a:r>
            <a:r>
              <a:rPr lang="fr-FR" sz="3400" dirty="0">
                <a:latin typeface="Broadway" panose="04040905080B02020502" pitchFamily="82" charset="0"/>
              </a:rPr>
              <a:t>de dalles sur plots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3678932" cy="344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34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Primaire</a:t>
            </a:r>
          </a:p>
          <a:p>
            <a:r>
              <a:rPr lang="fr-FR" dirty="0"/>
              <a:t>3 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4 : Voile de renfort</a:t>
            </a:r>
          </a:p>
          <a:p>
            <a:r>
              <a:rPr lang="fr-FR" dirty="0"/>
              <a:t>5 : 2</a:t>
            </a:r>
            <a:r>
              <a:rPr lang="fr-FR" baseline="30000" dirty="0"/>
              <a:t>ème</a:t>
            </a:r>
            <a:r>
              <a:rPr lang="fr-FR" dirty="0"/>
              <a:t> couche</a:t>
            </a:r>
          </a:p>
          <a:p>
            <a:r>
              <a:rPr lang="fr-FR" dirty="0"/>
              <a:t>6 : </a:t>
            </a:r>
            <a:r>
              <a:rPr lang="fr-FR" dirty="0" smtClean="0"/>
              <a:t>Mortier colle</a:t>
            </a:r>
            <a:endParaRPr lang="fr-FR" dirty="0"/>
          </a:p>
          <a:p>
            <a:r>
              <a:rPr lang="fr-FR" dirty="0"/>
              <a:t>7 : </a:t>
            </a:r>
            <a:r>
              <a:rPr lang="fr-FR" dirty="0" smtClean="0"/>
              <a:t>Carrelage collé</a:t>
            </a:r>
            <a:endParaRPr lang="fr-FR" dirty="0"/>
          </a:p>
          <a:p>
            <a:r>
              <a:rPr lang="fr-FR" dirty="0"/>
              <a:t>8 : </a:t>
            </a:r>
            <a:r>
              <a:rPr lang="fr-FR" dirty="0" smtClean="0"/>
              <a:t>Joint de mortier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Broadway" panose="04040905080B02020502" pitchFamily="82" charset="0"/>
              </a:rPr>
              <a:t>Étanchéité liquide avec protection </a:t>
            </a:r>
            <a:r>
              <a:rPr lang="fr-FR" dirty="0" smtClean="0">
                <a:latin typeface="Broadway" panose="04040905080B02020502" pitchFamily="82" charset="0"/>
              </a:rPr>
              <a:t>carrelage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99733"/>
            <a:ext cx="4439848" cy="33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8803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Primaire</a:t>
            </a:r>
          </a:p>
          <a:p>
            <a:r>
              <a:rPr lang="fr-FR" dirty="0"/>
              <a:t>3 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4 : Voile de renfort</a:t>
            </a:r>
          </a:p>
          <a:p>
            <a:r>
              <a:rPr lang="fr-FR" dirty="0"/>
              <a:t>5 : 2</a:t>
            </a:r>
            <a:r>
              <a:rPr lang="fr-FR" baseline="30000" dirty="0"/>
              <a:t>ème</a:t>
            </a:r>
            <a:r>
              <a:rPr lang="fr-FR" dirty="0"/>
              <a:t> couche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Broadway" panose="04040905080B02020502" pitchFamily="82" charset="0"/>
              </a:rPr>
              <a:t>Étanchéité </a:t>
            </a:r>
            <a:r>
              <a:rPr lang="fr-FR" dirty="0" smtClean="0">
                <a:latin typeface="Broadway" panose="04040905080B02020502" pitchFamily="82" charset="0"/>
              </a:rPr>
              <a:t>liquide des fissures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610844" cy="301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93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4221458" cy="283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2708920"/>
            <a:ext cx="7408333" cy="345069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1 : Support</a:t>
            </a:r>
          </a:p>
          <a:p>
            <a:r>
              <a:rPr lang="fr-FR" dirty="0"/>
              <a:t>2 : </a:t>
            </a:r>
            <a:r>
              <a:rPr lang="fr-FR" dirty="0" smtClean="0"/>
              <a:t>Primaire</a:t>
            </a:r>
          </a:p>
          <a:p>
            <a:r>
              <a:rPr lang="fr-FR" dirty="0" smtClean="0"/>
              <a:t>3 : </a:t>
            </a:r>
            <a:r>
              <a:rPr lang="fr-FR" dirty="0"/>
              <a:t>Bande du système </a:t>
            </a:r>
            <a:r>
              <a:rPr lang="fr-FR" dirty="0" smtClean="0"/>
              <a:t>liquide</a:t>
            </a:r>
            <a:endParaRPr lang="fr-FR" dirty="0"/>
          </a:p>
          <a:p>
            <a:r>
              <a:rPr lang="fr-FR" dirty="0" smtClean="0"/>
              <a:t>4 </a:t>
            </a:r>
            <a:r>
              <a:rPr lang="fr-FR" dirty="0"/>
              <a:t>: </a:t>
            </a:r>
            <a:r>
              <a:rPr lang="fr-FR" dirty="0" smtClean="0"/>
              <a:t>Voile d’indépendance</a:t>
            </a:r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b="1" dirty="0" err="1" smtClean="0"/>
              <a:t>Teknodilat</a:t>
            </a:r>
            <a:endParaRPr lang="fr-FR" b="1" dirty="0"/>
          </a:p>
          <a:p>
            <a:r>
              <a:rPr lang="fr-FR" dirty="0" smtClean="0"/>
              <a:t>5 </a:t>
            </a:r>
            <a:r>
              <a:rPr lang="fr-FR" dirty="0"/>
              <a:t>: 1</a:t>
            </a:r>
            <a:r>
              <a:rPr lang="fr-FR" baseline="30000" dirty="0"/>
              <a:t>ère</a:t>
            </a:r>
            <a:r>
              <a:rPr lang="fr-FR" dirty="0"/>
              <a:t> couche</a:t>
            </a:r>
          </a:p>
          <a:p>
            <a:r>
              <a:rPr lang="fr-FR" dirty="0"/>
              <a:t>6</a:t>
            </a:r>
            <a:r>
              <a:rPr lang="fr-FR" dirty="0" smtClean="0"/>
              <a:t> </a:t>
            </a:r>
            <a:r>
              <a:rPr lang="fr-FR" dirty="0"/>
              <a:t>: Voile de renfort</a:t>
            </a:r>
          </a:p>
          <a:p>
            <a:r>
              <a:rPr lang="fr-FR" dirty="0"/>
              <a:t>7</a:t>
            </a:r>
            <a:r>
              <a:rPr lang="fr-FR" dirty="0" smtClean="0"/>
              <a:t> : </a:t>
            </a:r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couche</a:t>
            </a:r>
          </a:p>
          <a:p>
            <a:r>
              <a:rPr lang="fr-FR" dirty="0"/>
              <a:t>8</a:t>
            </a:r>
            <a:r>
              <a:rPr lang="fr-FR" dirty="0" smtClean="0"/>
              <a:t> </a:t>
            </a:r>
            <a:r>
              <a:rPr lang="fr-FR" dirty="0"/>
              <a:t>: Mastic </a:t>
            </a:r>
            <a:r>
              <a:rPr lang="fr-FR" b="1" dirty="0" err="1"/>
              <a:t>Asco</a:t>
            </a:r>
            <a:r>
              <a:rPr lang="fr-FR" b="1" dirty="0"/>
              <a:t> MS </a:t>
            </a:r>
            <a:r>
              <a:rPr lang="fr-FR" b="1" dirty="0" smtClean="0"/>
              <a:t>210</a:t>
            </a:r>
          </a:p>
          <a:p>
            <a:r>
              <a:rPr lang="fr-FR" dirty="0" smtClean="0"/>
              <a:t>9 </a:t>
            </a:r>
            <a:r>
              <a:rPr lang="fr-FR" dirty="0"/>
              <a:t>: </a:t>
            </a:r>
            <a:r>
              <a:rPr lang="fr-FR" dirty="0" smtClean="0"/>
              <a:t>Bande du système liquide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oadway" panose="04040905080B02020502" pitchFamily="82" charset="0"/>
              </a:rPr>
              <a:t>Étanchéité </a:t>
            </a:r>
            <a:r>
              <a:rPr lang="fr-FR" dirty="0">
                <a:latin typeface="Broadway" panose="04040905080B02020502" pitchFamily="82" charset="0"/>
              </a:rPr>
              <a:t>liquide d'un joint de dilatation</a:t>
            </a:r>
          </a:p>
        </p:txBody>
      </p:sp>
    </p:spTree>
    <p:extLst>
      <p:ext uri="{BB962C8B-B14F-4D97-AF65-F5344CB8AC3E}">
        <p14:creationId xmlns:p14="http://schemas.microsoft.com/office/powerpoint/2010/main" val="4231059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 couches</a:t>
            </a:r>
          </a:p>
          <a:p>
            <a:r>
              <a:rPr lang="fr-FR" dirty="0" smtClean="0"/>
              <a:t>Voile de renfort</a:t>
            </a:r>
          </a:p>
          <a:p>
            <a:r>
              <a:rPr lang="fr-FR" dirty="0" smtClean="0"/>
              <a:t>Primaire </a:t>
            </a:r>
          </a:p>
          <a:p>
            <a:pPr lvl="1"/>
            <a:r>
              <a:rPr lang="fr-FR" i="1" dirty="0" smtClean="0"/>
              <a:t>(selon support)</a:t>
            </a:r>
            <a:endParaRPr lang="fr-FR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COMPOSITION</a:t>
            </a:r>
            <a:endParaRPr lang="fr-FR" dirty="0">
              <a:latin typeface="Broadway" panose="04040905080B02020502" pitchFamily="8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08590"/>
            <a:ext cx="405619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Pinceaux</a:t>
            </a:r>
          </a:p>
          <a:p>
            <a:r>
              <a:rPr lang="fr-FR" dirty="0" smtClean="0"/>
              <a:t>Rouleaux</a:t>
            </a:r>
          </a:p>
          <a:p>
            <a:r>
              <a:rPr lang="fr-FR" dirty="0" smtClean="0"/>
              <a:t>Spatules dentelées</a:t>
            </a:r>
          </a:p>
          <a:p>
            <a:r>
              <a:rPr lang="fr-FR" dirty="0" smtClean="0"/>
              <a:t>Raclettes</a:t>
            </a:r>
          </a:p>
          <a:p>
            <a:r>
              <a:rPr lang="fr-FR" dirty="0" smtClean="0"/>
              <a:t>Cleaner</a:t>
            </a:r>
          </a:p>
          <a:p>
            <a:r>
              <a:rPr lang="fr-FR" dirty="0" smtClean="0"/>
              <a:t>Airless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oadway" panose="04040905080B02020502" pitchFamily="82" charset="0"/>
              </a:rPr>
              <a:t>OUTILLAGE</a:t>
            </a:r>
            <a:endParaRPr lang="fr-FR" dirty="0">
              <a:latin typeface="Broadway" panose="04040905080B02020502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40764"/>
            <a:ext cx="2244945" cy="388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3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Sous la pluie ou en cas de brouillard</a:t>
            </a:r>
          </a:p>
          <a:p>
            <a:r>
              <a:rPr lang="fr-FR" dirty="0" smtClean="0"/>
              <a:t>Sur un support humide gelé</a:t>
            </a:r>
          </a:p>
          <a:p>
            <a:r>
              <a:rPr lang="fr-FR" dirty="0" smtClean="0"/>
              <a:t>Sur un support pouvant donner lieu à l’humidité ascensionnelle</a:t>
            </a:r>
          </a:p>
          <a:p>
            <a:r>
              <a:rPr lang="fr-FR" dirty="0" smtClean="0"/>
              <a:t>Sur une couche de primaire encore humide</a:t>
            </a:r>
          </a:p>
          <a:p>
            <a:r>
              <a:rPr lang="fr-FR" dirty="0" smtClean="0"/>
              <a:t>&lt;5°C ou &gt;35°C  (1K)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&lt;0°C ou &gt;35°C  (2K)(sans accélérateur)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oadway" panose="04040905080B02020502" pitchFamily="82" charset="0"/>
              </a:rPr>
              <a:t>CONDITION DE MISE EN OEUVRE</a:t>
            </a:r>
            <a:endParaRPr lang="fr-FR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gues">
  <a:themeElements>
    <a:clrScheme name="Vagues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gues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gues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1149</TotalTime>
  <Words>1576</Words>
  <Application>Microsoft Office PowerPoint</Application>
  <PresentationFormat>Affichage à l'écran (4:3)</PresentationFormat>
  <Paragraphs>314</Paragraphs>
  <Slides>67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68" baseType="lpstr">
      <vt:lpstr>Vagues</vt:lpstr>
      <vt:lpstr>SYSTEMES D’ETANCHEITE LIQUIDE </vt:lpstr>
      <vt:lpstr>INTRODUCTION</vt:lpstr>
      <vt:lpstr>AVANTAGES</vt:lpstr>
      <vt:lpstr>SYSTEMES LIQUIDES</vt:lpstr>
      <vt:lpstr>SYSTEMES LIQUIDES</vt:lpstr>
      <vt:lpstr>BI COMPOSANT</vt:lpstr>
      <vt:lpstr>COMPOSITION</vt:lpstr>
      <vt:lpstr>OUTILLAGE</vt:lpstr>
      <vt:lpstr>CONDITION DE MISE EN OEUVRE</vt:lpstr>
      <vt:lpstr>EPAISSEUR DU SYSTEME</vt:lpstr>
      <vt:lpstr>APPLICATION en BATIMENT</vt:lpstr>
      <vt:lpstr>Présentation PowerPoint</vt:lpstr>
      <vt:lpstr>Présentation PowerPoint</vt:lpstr>
      <vt:lpstr>Présentation PowerPoint</vt:lpstr>
      <vt:lpstr>APPLICATION en GENIE CIVIL</vt:lpstr>
      <vt:lpstr>SYSTEMES IKO</vt:lpstr>
      <vt:lpstr>GAMME IKOPROTECT</vt:lpstr>
      <vt:lpstr>GARANTIE</vt:lpstr>
      <vt:lpstr>TEKNOTAN EC – UV  (1k PU)</vt:lpstr>
      <vt:lpstr>TEKNOTAN EC – UV</vt:lpstr>
      <vt:lpstr>TEKNOTAN EC – UV</vt:lpstr>
      <vt:lpstr>TEKNOTAN EC – UV</vt:lpstr>
      <vt:lpstr>TEKNOTAN EC – UV</vt:lpstr>
      <vt:lpstr>TEKNOTAN EC – UV</vt:lpstr>
      <vt:lpstr>TEKNOTAN EC – UV</vt:lpstr>
      <vt:lpstr>TEKNOTAN EC – UV</vt:lpstr>
      <vt:lpstr>TEKNOTAN EC – UV</vt:lpstr>
      <vt:lpstr>TEKNOTAN EC – UV</vt:lpstr>
      <vt:lpstr>TEKNOTAN EC – UV</vt:lpstr>
      <vt:lpstr>Présentation PowerPoint</vt:lpstr>
      <vt:lpstr>Présentation PowerPoint</vt:lpstr>
      <vt:lpstr>Présentation PowerPoint</vt:lpstr>
      <vt:lpstr>TEKNOTAN BT (1k PU)</vt:lpstr>
      <vt:lpstr>TEKNOTAN BT (1k PU)</vt:lpstr>
      <vt:lpstr>TEKNOTAN BT (1k PU)</vt:lpstr>
      <vt:lpstr>TEKNOTAN  BT (1k PU)</vt:lpstr>
      <vt:lpstr>TEKNOTAN BT (1k PU)</vt:lpstr>
      <vt:lpstr>TEKNOTAN BT (1k PU)</vt:lpstr>
      <vt:lpstr>TEKNOTAN BT (1k PU)</vt:lpstr>
      <vt:lpstr>TEKNOTAN BT (1k PU)</vt:lpstr>
      <vt:lpstr>TEKNOTAN BT (1k PU)</vt:lpstr>
      <vt:lpstr>TEKNOTAN BT (1k PU)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MS DETAIL (1k MS)</vt:lpstr>
      <vt:lpstr>MS DETAIL (1k MS)</vt:lpstr>
      <vt:lpstr>MS DETAIL (1k MS)</vt:lpstr>
      <vt:lpstr>MS DETAIL (1k MS)</vt:lpstr>
      <vt:lpstr>MS DETAIL</vt:lpstr>
      <vt:lpstr>MS DETAIL (1k MS)</vt:lpstr>
      <vt:lpstr>MS DETAIL (1k MS)</vt:lpstr>
      <vt:lpstr>Présentation PowerPoint</vt:lpstr>
      <vt:lpstr>Présentation PowerPoint</vt:lpstr>
      <vt:lpstr>PRIMAIRES</vt:lpstr>
      <vt:lpstr>Étanchéité liquide d'une remontée et rive de toiture</vt:lpstr>
      <vt:lpstr>Étanchéité liquide et finition d'une remontée de balcon</vt:lpstr>
      <vt:lpstr>Étanchéité liquide d'un avaloir</vt:lpstr>
      <vt:lpstr>Étanchéité liquide et finition d'un balcon ayant un support en béton</vt:lpstr>
      <vt:lpstr>Étanchéité liquide avec protection de dalles sur plots</vt:lpstr>
      <vt:lpstr>Étanchéité liquide avec protection carrelage</vt:lpstr>
      <vt:lpstr>Étanchéité liquide des fissures</vt:lpstr>
      <vt:lpstr>Étanchéité liquide d'un joint de dilatation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Procédé MEP-FLEX FM</dc:title>
  <dc:creator>Quentin Rozec</dc:creator>
  <cp:lastModifiedBy>Quentin Rozec</cp:lastModifiedBy>
  <cp:revision>54</cp:revision>
  <dcterms:created xsi:type="dcterms:W3CDTF">2013-10-14T09:30:15Z</dcterms:created>
  <dcterms:modified xsi:type="dcterms:W3CDTF">2014-01-07T09:31:41Z</dcterms:modified>
</cp:coreProperties>
</file>